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0" r:id="rId2"/>
    <p:sldId id="298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 varScale="1">
        <p:scale>
          <a:sx n="54" d="100"/>
          <a:sy n="54" d="100"/>
        </p:scale>
        <p:origin x="66" y="4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B2D74-EC95-4BC3-8E72-743F81EE7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63BFD-575B-46C7-AE31-E91C2844A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B7536-4FCA-4CE0-A6B6-5509FA35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7DDC0-6896-4270-A352-91E3AA9E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B99DE-B00B-402E-A260-16C2D2143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3EEDB-5961-47AF-9634-AC30DB2C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53BF5-BED2-4123-A38C-4EE6AB13C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C5031-6148-46C2-81AD-F5FC91522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FD88B-8A89-41A1-A9AA-E0B0CDFE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9611C-67D5-4A5E-8F9E-89CD2AD8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0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8CFB1-5001-4B53-A1BA-8778A33C9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3E5849-B1D0-4E39-BD5A-BE01E813B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28D70-FD60-44AA-899F-91383C51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4F1DE-C2E4-4761-ABDE-626711DA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05B0E-9395-465A-B1D5-EB1D750A4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5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565728" y="1396889"/>
            <a:ext cx="11212704" cy="49131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235" dirty="0">
              <a:latin typeface="Credit Suisse Type Roman"/>
            </a:endParaRPr>
          </a:p>
        </p:txBody>
      </p:sp>
      <p:sp>
        <p:nvSpPr>
          <p:cNvPr id="7" name="smPageNumber"/>
          <p:cNvSpPr>
            <a:spLocks noGrp="1" noChangeArrowheads="1"/>
          </p:cNvSpPr>
          <p:nvPr>
            <p:ph type="sldNum" sz="quarter" idx="4"/>
            <p:custDataLst>
              <p:tags r:id="rId1"/>
            </p:custDataLst>
          </p:nvPr>
        </p:nvSpPr>
        <p:spPr bwMode="gray">
          <a:xfrm>
            <a:off x="11587498" y="6611259"/>
            <a:ext cx="498378" cy="169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defTabSz="844596" eaLnBrk="0" hangingPunct="0">
              <a:defRPr sz="794">
                <a:solidFill>
                  <a:srgbClr val="606461"/>
                </a:solidFill>
                <a:latin typeface="Trebuchet MS" panose="020B0603020202020204" pitchFamily="34" charset="0"/>
              </a:defRPr>
            </a:lvl1pPr>
          </a:lstStyle>
          <a:p>
            <a:fld id="{43544112-1E7F-48D8-8D2D-016FE0BC60A7}" type="slidenum">
              <a:rPr lang="en-GB" smtClean="0">
                <a:latin typeface="Credit Suisse Type Roman"/>
              </a:rPr>
              <a:pPr/>
              <a:t>‹#›</a:t>
            </a:fld>
            <a:r>
              <a:rPr lang="en-GB" dirty="0">
                <a:latin typeface="Credit Suisse Type Roman"/>
              </a:rPr>
              <a:t> </a:t>
            </a:r>
            <a:endParaRPr lang="en-GB" dirty="0">
              <a:solidFill>
                <a:srgbClr val="213469"/>
              </a:solidFill>
              <a:latin typeface="Credit Suisse Type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741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710D-B440-4B40-80F0-CB5CAFCE8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B851E-445F-4D04-84A4-DE2B6E89C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175EC-78F9-4749-AA75-0B32065F9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7DF67-BD42-4E5C-9AB2-B246CEAF3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A8EAB-D81C-46DD-8CD9-4AF9D228D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89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D624A-F627-4AFD-8D35-29CFEF0CA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B00F3-C5EF-40D5-878D-A429D62F1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083A9-8280-464D-992B-7857D554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59684-D227-4545-9905-450BE0DF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64B56-8ECE-4861-AF02-4E1A8380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F530F-B2CF-45F4-AFB2-2DEF8B4B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82FDE-E958-4218-8853-68A64E82E2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F5BF8-646F-4139-8674-591A3F859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AAB70-F60C-451A-82CD-171496D3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5D5AA-10E1-4F10-8517-A6090A5B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BF72D-FDD1-44F1-80AA-B6675AC7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8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3EE3-2419-4387-B456-FB7777C79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5749A-D7B4-406F-BB11-05474F23B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989D8-3D54-4E2B-B892-C41ACEE47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2B443-AE3C-44CF-9646-9B3B06219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676BB5-F37B-4128-BD36-5BD3FE918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A1C1E-E278-4368-97B1-397339EE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699257-39DD-4976-995F-8E571E27A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D7762D-609A-4C94-A5F9-EE1151075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00639-C5ED-4398-A87E-7EF5612A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B31C59-18CB-459F-9CCE-F66BF49F8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2DA56B-DCFB-42F6-ACF6-1363051E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630AC-BABF-45A0-AA1A-01ECE95F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2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6D8390-05AD-40F4-A995-DCB2050A3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5985BE-ACE2-40F0-AB8E-4C378C2CF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B1A17-D8FF-4DDA-8B65-49732A772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1BC8B-30D1-438C-AD8D-23809FE1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EE3DD-BA51-40C3-AA79-03041813F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02689B-8BB3-483D-BE54-347D0B94D7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D857B-7B7D-49CF-91DF-E3D9D9136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035E7-69E6-4D67-9049-BE88A4B0C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0A469-DC5B-40FF-B920-A8E07D6C6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3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48BD7-8B8C-49F1-BC1D-9775F1ABA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503AEC-C22A-420F-88C2-26FC90278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20EB1-C89F-4CF1-9363-2D45B31EF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06EDCD-3615-437A-8CDF-E5C5D035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DCD56-9591-407F-9B85-58F5F076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E2AC83-46CD-4311-A0DC-1EB251E23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7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69BFA0-9EF7-481A-A342-E4ABB379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8690D-2BBE-4251-A4E2-E6B3C9ED7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DAC4F-CD75-415E-A674-133E5CDB5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EE4E5-E720-4EA6-8569-D055AB03F9F4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544E0-FEF3-49BC-A421-439294412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CCB86-2C4A-4924-9A12-B4FEF0438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AFA36-84F7-4D25-B414-37AE83530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5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3544112-1E7F-48D8-8D2D-016FE0BC60A7}" type="slidenum">
              <a:rPr lang="en-GB" smtClean="0">
                <a:latin typeface="Credit Suisse Type Roman"/>
              </a:rPr>
              <a:pPr/>
              <a:t>1</a:t>
            </a:fld>
            <a:r>
              <a:rPr lang="en-GB" dirty="0">
                <a:latin typeface="Credit Suisse Type Roman"/>
              </a:rPr>
              <a:t> </a:t>
            </a:r>
            <a:endParaRPr lang="en-GB" dirty="0">
              <a:solidFill>
                <a:srgbClr val="213469"/>
              </a:solidFill>
              <a:latin typeface="Credit Suisse Type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9589" y="241746"/>
            <a:ext cx="8979944" cy="404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21"/>
              </a:lnSpc>
            </a:pPr>
            <a:r>
              <a:rPr lang="en-US" sz="2118" b="1" dirty="0">
                <a:solidFill>
                  <a:srgbClr val="04306B"/>
                </a:solidFill>
                <a:latin typeface="Franklin Gothic Demi" panose="020B0703020102020204" pitchFamily="34" charset="0"/>
                <a:ea typeface="+mj-ea"/>
                <a:cs typeface="+mj-cs"/>
              </a:rPr>
              <a:t>MUST STOCK LIST: ORGANIC &amp; FAIR TRADE SUGARS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50D060F-50CE-4138-83D6-18E523C0A528}"/>
              </a:ext>
            </a:extLst>
          </p:cNvPr>
          <p:cNvSpPr>
            <a:spLocks noChangeAspect="1"/>
          </p:cNvSpPr>
          <p:nvPr/>
        </p:nvSpPr>
        <p:spPr bwMode="auto">
          <a:xfrm>
            <a:off x="2642775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577870A-5CFD-4076-AB7B-8E7AFFB47393}"/>
              </a:ext>
            </a:extLst>
          </p:cNvPr>
          <p:cNvSpPr>
            <a:spLocks noChangeAspect="1"/>
          </p:cNvSpPr>
          <p:nvPr/>
        </p:nvSpPr>
        <p:spPr bwMode="auto">
          <a:xfrm>
            <a:off x="3550455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475A67E-00F2-4D2D-834D-12DF0DFAC5F4}"/>
              </a:ext>
            </a:extLst>
          </p:cNvPr>
          <p:cNvSpPr>
            <a:spLocks noChangeAspect="1"/>
          </p:cNvSpPr>
          <p:nvPr/>
        </p:nvSpPr>
        <p:spPr bwMode="auto">
          <a:xfrm>
            <a:off x="4458135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22633E0-1337-417F-812C-0D72DA2CE189}"/>
              </a:ext>
            </a:extLst>
          </p:cNvPr>
          <p:cNvSpPr>
            <a:spLocks noChangeAspect="1"/>
          </p:cNvSpPr>
          <p:nvPr/>
        </p:nvSpPr>
        <p:spPr bwMode="auto">
          <a:xfrm>
            <a:off x="5365815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83F87F5-6814-4069-BF26-A3DA7D4F433F}"/>
              </a:ext>
            </a:extLst>
          </p:cNvPr>
          <p:cNvSpPr>
            <a:spLocks noChangeAspect="1"/>
          </p:cNvSpPr>
          <p:nvPr/>
        </p:nvSpPr>
        <p:spPr bwMode="auto">
          <a:xfrm>
            <a:off x="6273495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86439A-9609-4C6F-BB19-B9988D26A517}"/>
              </a:ext>
            </a:extLst>
          </p:cNvPr>
          <p:cNvSpPr>
            <a:spLocks noChangeAspect="1"/>
          </p:cNvSpPr>
          <p:nvPr/>
        </p:nvSpPr>
        <p:spPr bwMode="auto">
          <a:xfrm>
            <a:off x="7181175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6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5B92D1-D3FE-4A8D-B977-B3A3BDAC5F2B}"/>
              </a:ext>
            </a:extLst>
          </p:cNvPr>
          <p:cNvSpPr>
            <a:spLocks noChangeAspect="1"/>
          </p:cNvSpPr>
          <p:nvPr/>
        </p:nvSpPr>
        <p:spPr bwMode="auto">
          <a:xfrm>
            <a:off x="8088855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7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033B0DB-544F-434D-AB7F-CBFD6057FBC0}"/>
              </a:ext>
            </a:extLst>
          </p:cNvPr>
          <p:cNvSpPr>
            <a:spLocks noChangeAspect="1"/>
          </p:cNvSpPr>
          <p:nvPr/>
        </p:nvSpPr>
        <p:spPr bwMode="auto">
          <a:xfrm>
            <a:off x="8996534" y="1562638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8</a:t>
            </a:r>
          </a:p>
        </p:txBody>
      </p: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406E60C8-786B-4BB4-85AA-003EF84BEFC8}"/>
              </a:ext>
            </a:extLst>
          </p:cNvPr>
          <p:cNvGraphicFramePr>
            <a:graphicFrameLocks noGrp="1"/>
          </p:cNvGraphicFramePr>
          <p:nvPr/>
        </p:nvGraphicFramePr>
        <p:xfrm>
          <a:off x="2350311" y="3035344"/>
          <a:ext cx="7367120" cy="94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90">
                  <a:extLst>
                    <a:ext uri="{9D8B030D-6E8A-4147-A177-3AD203B41FA5}">
                      <a16:colId xmlns:a16="http://schemas.microsoft.com/office/drawing/2014/main" val="4247611561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2703846422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2637723007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1570845778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1513031071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3807857957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3375558879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4188217188"/>
                    </a:ext>
                  </a:extLst>
                </a:gridCol>
              </a:tblGrid>
              <a:tr h="948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Cane Sugar 2lb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Fair Trade Raw Cane Turbinado 1.5lb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Coconut Sugar 1lb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Light Brown Sugar 1.5lb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Cane Sugar 1lb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Cane Turbinado 1.5lb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Dark Brown Sugar 1.5lb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Powdered Sugar 1lb</a:t>
                      </a:r>
                    </a:p>
                  </a:txBody>
                  <a:tcPr marL="6724" marR="6724" marT="672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300553"/>
                  </a:ext>
                </a:extLst>
              </a:tr>
            </a:tbl>
          </a:graphicData>
        </a:graphic>
      </p:graphicFrame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81671DF-746B-4B24-8341-2AAF2BB784B6}"/>
              </a:ext>
            </a:extLst>
          </p:cNvPr>
          <p:cNvSpPr/>
          <p:nvPr/>
        </p:nvSpPr>
        <p:spPr bwMode="auto">
          <a:xfrm>
            <a:off x="4353204" y="1076505"/>
            <a:ext cx="3761432" cy="3865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80682" tIns="40341" rIns="80682" bIns="40341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765" b="1" dirty="0">
                <a:solidFill>
                  <a:schemeClr val="bg1"/>
                </a:solidFill>
                <a:latin typeface="+mj-lt"/>
              </a:rPr>
              <a:t>US Food Must-Stock List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147E738-FC42-4AD9-95B6-C54577BD3ED7}"/>
              </a:ext>
            </a:extLst>
          </p:cNvPr>
          <p:cNvSpPr/>
          <p:nvPr/>
        </p:nvSpPr>
        <p:spPr bwMode="auto">
          <a:xfrm>
            <a:off x="4353204" y="3957489"/>
            <a:ext cx="3761432" cy="3865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80682" tIns="40341" rIns="80682" bIns="40341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765" b="1" dirty="0">
                <a:solidFill>
                  <a:schemeClr val="bg1"/>
                </a:solidFill>
                <a:latin typeface="+mj-lt"/>
              </a:rPr>
              <a:t>Natural Channel Must-Stock List</a:t>
            </a:r>
          </a:p>
        </p:txBody>
      </p:sp>
      <p:pic>
        <p:nvPicPr>
          <p:cNvPr id="5" name="Picture 4" descr="A picture containing text, purple&#10;&#10;Description automatically generated">
            <a:extLst>
              <a:ext uri="{FF2B5EF4-FFF2-40B4-BE49-F238E27FC236}">
                <a16:creationId xmlns:a16="http://schemas.microsoft.com/office/drawing/2014/main" id="{2F44B376-6F2C-455A-97A4-A76E4CE384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4644" y="1851656"/>
            <a:ext cx="1166752" cy="1296390"/>
          </a:xfrm>
          <a:prstGeom prst="rect">
            <a:avLst/>
          </a:prstGeom>
        </p:spPr>
      </p:pic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D404CCA7-D69B-4ACD-A86A-D9F0C457A88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597" y="1851656"/>
            <a:ext cx="1166752" cy="1296390"/>
          </a:xfrm>
          <a:prstGeom prst="rect">
            <a:avLst/>
          </a:prstGeom>
        </p:spPr>
      </p:pic>
      <p:pic>
        <p:nvPicPr>
          <p:cNvPr id="21" name="Picture 2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9801309-19BB-4E39-9A52-D666EC637A5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9537" y="1852141"/>
            <a:ext cx="1166752" cy="1296390"/>
          </a:xfrm>
          <a:prstGeom prst="rect">
            <a:avLst/>
          </a:prstGeom>
        </p:spPr>
      </p:pic>
      <p:pic>
        <p:nvPicPr>
          <p:cNvPr id="27" name="Picture 26" descr="A picture containing calendar&#10;&#10;Description automatically generated">
            <a:extLst>
              <a:ext uri="{FF2B5EF4-FFF2-40B4-BE49-F238E27FC236}">
                <a16:creationId xmlns:a16="http://schemas.microsoft.com/office/drawing/2014/main" id="{43A037FD-D7AE-4D8D-A3E3-A9C921C6A40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6957" y="1851656"/>
            <a:ext cx="1166752" cy="1296390"/>
          </a:xfrm>
          <a:prstGeom prst="rect">
            <a:avLst/>
          </a:prstGeom>
        </p:spPr>
      </p:pic>
      <p:pic>
        <p:nvPicPr>
          <p:cNvPr id="70" name="Picture 69" descr="A picture containing text, purple&#10;&#10;Description automatically generated">
            <a:extLst>
              <a:ext uri="{FF2B5EF4-FFF2-40B4-BE49-F238E27FC236}">
                <a16:creationId xmlns:a16="http://schemas.microsoft.com/office/drawing/2014/main" id="{14D90B2E-1745-49F1-903E-BACDB9144E8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1463" y="1859720"/>
            <a:ext cx="1114789" cy="1238652"/>
          </a:xfrm>
          <a:prstGeom prst="rect">
            <a:avLst/>
          </a:prstGeom>
        </p:spPr>
      </p:pic>
      <p:pic>
        <p:nvPicPr>
          <p:cNvPr id="29" name="Picture 2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7340648-A4E2-41A7-BE16-53805AF35183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3870" y="1847569"/>
            <a:ext cx="1166752" cy="1296390"/>
          </a:xfrm>
          <a:prstGeom prst="rect">
            <a:avLst/>
          </a:prstGeom>
        </p:spPr>
      </p:pic>
      <p:pic>
        <p:nvPicPr>
          <p:cNvPr id="41" name="Picture 40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8AE3988F-FE7E-4DE3-B688-FACD6E4DF949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0586" y="1842353"/>
            <a:ext cx="1190204" cy="1322447"/>
          </a:xfrm>
          <a:prstGeom prst="rect">
            <a:avLst/>
          </a:prstGeom>
        </p:spPr>
      </p:pic>
      <p:pic>
        <p:nvPicPr>
          <p:cNvPr id="63" name="Picture 6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C86D9FD-4CA0-41AF-8B70-F5136C903188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5228" y="1853385"/>
            <a:ext cx="1166752" cy="1296390"/>
          </a:xfrm>
          <a:prstGeom prst="rect">
            <a:avLst/>
          </a:prstGeom>
        </p:spPr>
      </p:pic>
      <p:graphicFrame>
        <p:nvGraphicFramePr>
          <p:cNvPr id="72" name="Table 30">
            <a:extLst>
              <a:ext uri="{FF2B5EF4-FFF2-40B4-BE49-F238E27FC236}">
                <a16:creationId xmlns:a16="http://schemas.microsoft.com/office/drawing/2014/main" id="{6F34D0DF-AAA6-4545-AE84-C894CE3E0BAA}"/>
              </a:ext>
            </a:extLst>
          </p:cNvPr>
          <p:cNvGraphicFramePr>
            <a:graphicFrameLocks noGrp="1"/>
          </p:cNvGraphicFramePr>
          <p:nvPr/>
        </p:nvGraphicFramePr>
        <p:xfrm>
          <a:off x="2350311" y="5911327"/>
          <a:ext cx="7367120" cy="94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890">
                  <a:extLst>
                    <a:ext uri="{9D8B030D-6E8A-4147-A177-3AD203B41FA5}">
                      <a16:colId xmlns:a16="http://schemas.microsoft.com/office/drawing/2014/main" val="4247611561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2703846422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2637723007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1570845778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1513031071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3807857957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3375558879"/>
                    </a:ext>
                  </a:extLst>
                </a:gridCol>
                <a:gridCol w="920890">
                  <a:extLst>
                    <a:ext uri="{9D8B030D-6E8A-4147-A177-3AD203B41FA5}">
                      <a16:colId xmlns:a16="http://schemas.microsoft.com/office/drawing/2014/main" val="4188217188"/>
                    </a:ext>
                  </a:extLst>
                </a:gridCol>
              </a:tblGrid>
              <a:tr h="948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Cane Sugar 2lb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Light Brown Sugar 1.5lb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Dark Brown Sugar 1.5lb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Powdered Sugar 1lb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Cane Sugar 1lb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Coconut Sugar 1lb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Cane Turbinado 1.5lb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Fair Trade Raw Cane Turbinado 1.5lb</a:t>
                      </a:r>
                    </a:p>
                  </a:txBody>
                  <a:tcPr marL="6724" marR="6724" marT="672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300553"/>
                  </a:ext>
                </a:extLst>
              </a:tr>
            </a:tbl>
          </a:graphicData>
        </a:graphic>
      </p:graphicFrame>
      <p:sp>
        <p:nvSpPr>
          <p:cNvPr id="73" name="Oval 72">
            <a:extLst>
              <a:ext uri="{FF2B5EF4-FFF2-40B4-BE49-F238E27FC236}">
                <a16:creationId xmlns:a16="http://schemas.microsoft.com/office/drawing/2014/main" id="{42C0BB1F-CE3E-4631-88DA-2E6B4C2FBFFD}"/>
              </a:ext>
            </a:extLst>
          </p:cNvPr>
          <p:cNvSpPr>
            <a:spLocks noChangeAspect="1"/>
          </p:cNvSpPr>
          <p:nvPr/>
        </p:nvSpPr>
        <p:spPr bwMode="auto">
          <a:xfrm>
            <a:off x="2638137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1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AC4A336-0A78-447A-B78C-32D9198C3A09}"/>
              </a:ext>
            </a:extLst>
          </p:cNvPr>
          <p:cNvSpPr>
            <a:spLocks noChangeAspect="1"/>
          </p:cNvSpPr>
          <p:nvPr/>
        </p:nvSpPr>
        <p:spPr bwMode="auto">
          <a:xfrm>
            <a:off x="3545817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2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68F0A54B-65D7-47E8-B76B-7290414ACB77}"/>
              </a:ext>
            </a:extLst>
          </p:cNvPr>
          <p:cNvSpPr>
            <a:spLocks noChangeAspect="1"/>
          </p:cNvSpPr>
          <p:nvPr/>
        </p:nvSpPr>
        <p:spPr bwMode="auto">
          <a:xfrm>
            <a:off x="4453497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3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192FCB07-DAE7-4D64-A265-5FFC5C14B327}"/>
              </a:ext>
            </a:extLst>
          </p:cNvPr>
          <p:cNvSpPr>
            <a:spLocks noChangeAspect="1"/>
          </p:cNvSpPr>
          <p:nvPr/>
        </p:nvSpPr>
        <p:spPr bwMode="auto">
          <a:xfrm>
            <a:off x="5361177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4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E4BED424-E245-4146-8517-4A89A3075581}"/>
              </a:ext>
            </a:extLst>
          </p:cNvPr>
          <p:cNvSpPr>
            <a:spLocks noChangeAspect="1"/>
          </p:cNvSpPr>
          <p:nvPr/>
        </p:nvSpPr>
        <p:spPr bwMode="auto">
          <a:xfrm>
            <a:off x="6268857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5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A5D6CF90-C338-4DAD-B6C5-AFA5B4D03E10}"/>
              </a:ext>
            </a:extLst>
          </p:cNvPr>
          <p:cNvSpPr>
            <a:spLocks noChangeAspect="1"/>
          </p:cNvSpPr>
          <p:nvPr/>
        </p:nvSpPr>
        <p:spPr bwMode="auto">
          <a:xfrm>
            <a:off x="7176537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6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F31EA9D1-F92E-48F4-A0EE-9DFD10C950A8}"/>
              </a:ext>
            </a:extLst>
          </p:cNvPr>
          <p:cNvSpPr>
            <a:spLocks noChangeAspect="1"/>
          </p:cNvSpPr>
          <p:nvPr/>
        </p:nvSpPr>
        <p:spPr bwMode="auto">
          <a:xfrm>
            <a:off x="8084217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7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42A27809-CA74-434C-A206-E7C5C84BC0FA}"/>
              </a:ext>
            </a:extLst>
          </p:cNvPr>
          <p:cNvSpPr>
            <a:spLocks noChangeAspect="1"/>
          </p:cNvSpPr>
          <p:nvPr/>
        </p:nvSpPr>
        <p:spPr bwMode="auto">
          <a:xfrm>
            <a:off x="8991896" y="439578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8</a:t>
            </a:r>
          </a:p>
        </p:txBody>
      </p:sp>
      <p:pic>
        <p:nvPicPr>
          <p:cNvPr id="81" name="Picture 80" descr="A picture containing text, purple&#10;&#10;Description automatically generated">
            <a:extLst>
              <a:ext uri="{FF2B5EF4-FFF2-40B4-BE49-F238E27FC236}">
                <a16:creationId xmlns:a16="http://schemas.microsoft.com/office/drawing/2014/main" id="{A624F1F6-2268-4459-A413-46673C7F238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0733" y="4674988"/>
            <a:ext cx="1166752" cy="1296390"/>
          </a:xfrm>
          <a:prstGeom prst="rect">
            <a:avLst/>
          </a:prstGeom>
        </p:spPr>
      </p:pic>
      <p:pic>
        <p:nvPicPr>
          <p:cNvPr id="82" name="Picture 81" descr="A picture containing calendar&#10;&#10;Description automatically generated">
            <a:extLst>
              <a:ext uri="{FF2B5EF4-FFF2-40B4-BE49-F238E27FC236}">
                <a16:creationId xmlns:a16="http://schemas.microsoft.com/office/drawing/2014/main" id="{76FFB5BF-2854-4E5E-A47A-E274278F7EE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0368" y="4674988"/>
            <a:ext cx="1166752" cy="1296390"/>
          </a:xfrm>
          <a:prstGeom prst="rect">
            <a:avLst/>
          </a:prstGeom>
        </p:spPr>
      </p:pic>
      <p:pic>
        <p:nvPicPr>
          <p:cNvPr id="83" name="Picture 8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77D6520-F6F0-4884-A48D-12B6DEF3381F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913" y="4670907"/>
            <a:ext cx="1166752" cy="1296390"/>
          </a:xfrm>
          <a:prstGeom prst="rect">
            <a:avLst/>
          </a:prstGeom>
        </p:spPr>
      </p:pic>
      <p:pic>
        <p:nvPicPr>
          <p:cNvPr id="84" name="Picture 83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BAB7F902-FEFA-44CD-8D2D-EED6323504A9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1054" y="4665674"/>
            <a:ext cx="1190204" cy="1322447"/>
          </a:xfrm>
          <a:prstGeom prst="rect">
            <a:avLst/>
          </a:prstGeom>
        </p:spPr>
      </p:pic>
      <p:pic>
        <p:nvPicPr>
          <p:cNvPr id="85" name="Picture 84" descr="A picture containing text, purple&#10;&#10;Description automatically generated">
            <a:extLst>
              <a:ext uri="{FF2B5EF4-FFF2-40B4-BE49-F238E27FC236}">
                <a16:creationId xmlns:a16="http://schemas.microsoft.com/office/drawing/2014/main" id="{DA314CF2-3EA2-4E80-8DA3-51DD0759B12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7940" y="4674613"/>
            <a:ext cx="1114789" cy="1238652"/>
          </a:xfrm>
          <a:prstGeom prst="rect">
            <a:avLst/>
          </a:prstGeom>
        </p:spPr>
      </p:pic>
      <p:pic>
        <p:nvPicPr>
          <p:cNvPr id="86" name="Picture 8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126899D-1341-4352-A0AF-91A5312D5EE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6642" y="4656441"/>
            <a:ext cx="1166752" cy="1296390"/>
          </a:xfrm>
          <a:prstGeom prst="rect">
            <a:avLst/>
          </a:prstGeom>
        </p:spPr>
      </p:pic>
      <p:pic>
        <p:nvPicPr>
          <p:cNvPr id="87" name="Picture 8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7390BB4-0C32-4DE5-9D52-5CA11F9776A7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00071" y="4657838"/>
            <a:ext cx="1166752" cy="1296390"/>
          </a:xfrm>
          <a:prstGeom prst="rect">
            <a:avLst/>
          </a:prstGeom>
        </p:spPr>
      </p:pic>
      <p:pic>
        <p:nvPicPr>
          <p:cNvPr id="88" name="Picture 87" descr="A picture containing text&#10;&#10;Description automatically generated">
            <a:extLst>
              <a:ext uri="{FF2B5EF4-FFF2-40B4-BE49-F238E27FC236}">
                <a16:creationId xmlns:a16="http://schemas.microsoft.com/office/drawing/2014/main" id="{87C3E433-54EB-43B5-B253-E0EA46186FA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32312" y="4647126"/>
            <a:ext cx="1166752" cy="129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735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3544112-1E7F-48D8-8D2D-016FE0BC60A7}" type="slidenum">
              <a:rPr lang="en-GB" smtClean="0">
                <a:latin typeface="Credit Suisse Type Roman"/>
              </a:rPr>
              <a:pPr/>
              <a:t>2</a:t>
            </a:fld>
            <a:r>
              <a:rPr lang="en-GB" dirty="0">
                <a:latin typeface="Credit Suisse Type Roman"/>
              </a:rPr>
              <a:t> </a:t>
            </a:r>
            <a:endParaRPr lang="en-GB" dirty="0">
              <a:solidFill>
                <a:srgbClr val="213469"/>
              </a:solidFill>
              <a:latin typeface="Credit Suisse Type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9589" y="241746"/>
            <a:ext cx="8979944" cy="404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21"/>
              </a:lnSpc>
            </a:pPr>
            <a:r>
              <a:rPr lang="en-US" sz="2118" b="1" dirty="0">
                <a:solidFill>
                  <a:srgbClr val="04306B"/>
                </a:solidFill>
                <a:latin typeface="Franklin Gothic Demi" panose="020B0703020102020204" pitchFamily="34" charset="0"/>
                <a:ea typeface="+mj-ea"/>
                <a:cs typeface="+mj-cs"/>
              </a:rPr>
              <a:t>MUST STOCK LIST: ORGANIC &amp; FAIR TRADE LIQUIDS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50D060F-50CE-4138-83D6-18E523C0A528}"/>
              </a:ext>
            </a:extLst>
          </p:cNvPr>
          <p:cNvSpPr>
            <a:spLocks noChangeAspect="1"/>
          </p:cNvSpPr>
          <p:nvPr/>
        </p:nvSpPr>
        <p:spPr bwMode="auto">
          <a:xfrm>
            <a:off x="2373837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577870A-5CFD-4076-AB7B-8E7AFFB47393}"/>
              </a:ext>
            </a:extLst>
          </p:cNvPr>
          <p:cNvSpPr>
            <a:spLocks noChangeAspect="1"/>
          </p:cNvSpPr>
          <p:nvPr/>
        </p:nvSpPr>
        <p:spPr bwMode="auto">
          <a:xfrm>
            <a:off x="3263501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2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475A67E-00F2-4D2D-834D-12DF0DFAC5F4}"/>
              </a:ext>
            </a:extLst>
          </p:cNvPr>
          <p:cNvSpPr>
            <a:spLocks noChangeAspect="1"/>
          </p:cNvSpPr>
          <p:nvPr/>
        </p:nvSpPr>
        <p:spPr bwMode="auto">
          <a:xfrm>
            <a:off x="4153165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3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22633E0-1337-417F-812C-0D72DA2CE189}"/>
              </a:ext>
            </a:extLst>
          </p:cNvPr>
          <p:cNvSpPr>
            <a:spLocks noChangeAspect="1"/>
          </p:cNvSpPr>
          <p:nvPr/>
        </p:nvSpPr>
        <p:spPr bwMode="auto">
          <a:xfrm>
            <a:off x="5042829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4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83F87F5-6814-4069-BF26-A3DA7D4F433F}"/>
              </a:ext>
            </a:extLst>
          </p:cNvPr>
          <p:cNvSpPr>
            <a:spLocks noChangeAspect="1"/>
          </p:cNvSpPr>
          <p:nvPr/>
        </p:nvSpPr>
        <p:spPr bwMode="auto">
          <a:xfrm>
            <a:off x="5932493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886439A-9609-4C6F-BB19-B9988D26A517}"/>
              </a:ext>
            </a:extLst>
          </p:cNvPr>
          <p:cNvSpPr>
            <a:spLocks noChangeAspect="1"/>
          </p:cNvSpPr>
          <p:nvPr/>
        </p:nvSpPr>
        <p:spPr bwMode="auto">
          <a:xfrm>
            <a:off x="6822157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6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B5B92D1-D3FE-4A8D-B977-B3A3BDAC5F2B}"/>
              </a:ext>
            </a:extLst>
          </p:cNvPr>
          <p:cNvSpPr>
            <a:spLocks noChangeAspect="1"/>
          </p:cNvSpPr>
          <p:nvPr/>
        </p:nvSpPr>
        <p:spPr bwMode="auto">
          <a:xfrm>
            <a:off x="7711822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7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033B0DB-544F-434D-AB7F-CBFD6057FBC0}"/>
              </a:ext>
            </a:extLst>
          </p:cNvPr>
          <p:cNvSpPr>
            <a:spLocks noChangeAspect="1"/>
          </p:cNvSpPr>
          <p:nvPr/>
        </p:nvSpPr>
        <p:spPr bwMode="auto">
          <a:xfrm>
            <a:off x="8601486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8</a:t>
            </a:r>
          </a:p>
        </p:txBody>
      </p: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406E60C8-786B-4BB4-85AA-003EF84BEFC8}"/>
              </a:ext>
            </a:extLst>
          </p:cNvPr>
          <p:cNvGraphicFramePr>
            <a:graphicFrameLocks noGrp="1"/>
          </p:cNvGraphicFramePr>
          <p:nvPr/>
        </p:nvGraphicFramePr>
        <p:xfrm>
          <a:off x="2112889" y="3044618"/>
          <a:ext cx="8077511" cy="94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501">
                  <a:extLst>
                    <a:ext uri="{9D8B030D-6E8A-4147-A177-3AD203B41FA5}">
                      <a16:colId xmlns:a16="http://schemas.microsoft.com/office/drawing/2014/main" val="4247611561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1443838286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2703846422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2637723007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1570845778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1513031071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3807857957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3375558879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4188217188"/>
                    </a:ext>
                  </a:extLst>
                </a:gridCol>
              </a:tblGrid>
              <a:tr h="948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Honey Bottle 16oz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Blue Agave 23.5oz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&amp;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Unfiltrd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Honey Bottle 16oz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Blue Agave 23.5oz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Molasses 16oz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Pancake Syrup 20oz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Honey Bottle 24oz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Blue Agave 44oz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&amp;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Unfiltrd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White Honey Bottle 16oz</a:t>
                      </a:r>
                    </a:p>
                  </a:txBody>
                  <a:tcPr marL="6724" marR="6724" marT="672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300553"/>
                  </a:ext>
                </a:extLst>
              </a:tr>
            </a:tbl>
          </a:graphicData>
        </a:graphic>
      </p:graphicFrame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81671DF-746B-4B24-8341-2AAF2BB784B6}"/>
              </a:ext>
            </a:extLst>
          </p:cNvPr>
          <p:cNvSpPr/>
          <p:nvPr/>
        </p:nvSpPr>
        <p:spPr bwMode="auto">
          <a:xfrm>
            <a:off x="4225169" y="1076505"/>
            <a:ext cx="3761432" cy="3865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80682" tIns="40341" rIns="80682" bIns="40341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765" b="1" dirty="0">
                <a:solidFill>
                  <a:schemeClr val="bg1"/>
                </a:solidFill>
                <a:latin typeface="+mj-lt"/>
              </a:rPr>
              <a:t>US Food Must-Stock List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6147E738-FC42-4AD9-95B6-C54577BD3ED7}"/>
              </a:ext>
            </a:extLst>
          </p:cNvPr>
          <p:cNvSpPr/>
          <p:nvPr/>
        </p:nvSpPr>
        <p:spPr bwMode="auto">
          <a:xfrm>
            <a:off x="4225169" y="3957489"/>
            <a:ext cx="3761432" cy="3865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80682" tIns="40341" rIns="80682" bIns="40341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765" b="1" dirty="0">
                <a:solidFill>
                  <a:schemeClr val="bg1"/>
                </a:solidFill>
                <a:latin typeface="+mj-lt"/>
              </a:rPr>
              <a:t>Natural Channel Must-Stock List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9EC25EC-EFED-4BD3-9F05-E12ACFC02161}"/>
              </a:ext>
            </a:extLst>
          </p:cNvPr>
          <p:cNvSpPr>
            <a:spLocks noChangeAspect="1"/>
          </p:cNvSpPr>
          <p:nvPr/>
        </p:nvSpPr>
        <p:spPr bwMode="auto">
          <a:xfrm>
            <a:off x="9491152" y="1562637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9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B51F807-5685-4ABC-BA27-9FE4D75B700D}"/>
              </a:ext>
            </a:extLst>
          </p:cNvPr>
          <p:cNvSpPr>
            <a:spLocks noChangeAspect="1"/>
          </p:cNvSpPr>
          <p:nvPr/>
        </p:nvSpPr>
        <p:spPr bwMode="auto">
          <a:xfrm>
            <a:off x="2370612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38BB7AE2-35EB-4AC9-93CD-A0AC18BE52B3}"/>
              </a:ext>
            </a:extLst>
          </p:cNvPr>
          <p:cNvSpPr>
            <a:spLocks noChangeAspect="1"/>
          </p:cNvSpPr>
          <p:nvPr/>
        </p:nvSpPr>
        <p:spPr bwMode="auto">
          <a:xfrm>
            <a:off x="3260276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2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CCB39BC0-E9D8-481C-94F4-07174DFA53C1}"/>
              </a:ext>
            </a:extLst>
          </p:cNvPr>
          <p:cNvSpPr>
            <a:spLocks noChangeAspect="1"/>
          </p:cNvSpPr>
          <p:nvPr/>
        </p:nvSpPr>
        <p:spPr bwMode="auto">
          <a:xfrm>
            <a:off x="4149940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3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8DE04CA-7179-48BC-9D32-BCBE6B1748AC}"/>
              </a:ext>
            </a:extLst>
          </p:cNvPr>
          <p:cNvSpPr>
            <a:spLocks noChangeAspect="1"/>
          </p:cNvSpPr>
          <p:nvPr/>
        </p:nvSpPr>
        <p:spPr bwMode="auto">
          <a:xfrm>
            <a:off x="5039604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4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622E6B9-1BEF-42CE-AC6C-194297D42E29}"/>
              </a:ext>
            </a:extLst>
          </p:cNvPr>
          <p:cNvSpPr>
            <a:spLocks noChangeAspect="1"/>
          </p:cNvSpPr>
          <p:nvPr/>
        </p:nvSpPr>
        <p:spPr bwMode="auto">
          <a:xfrm>
            <a:off x="5929268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5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799AF5A-B70F-471F-B8BF-08C01CD2DBA4}"/>
              </a:ext>
            </a:extLst>
          </p:cNvPr>
          <p:cNvSpPr>
            <a:spLocks noChangeAspect="1"/>
          </p:cNvSpPr>
          <p:nvPr/>
        </p:nvSpPr>
        <p:spPr bwMode="auto">
          <a:xfrm>
            <a:off x="6818932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6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35059E0C-042A-4BBE-8E37-03B5BD9137E8}"/>
              </a:ext>
            </a:extLst>
          </p:cNvPr>
          <p:cNvSpPr>
            <a:spLocks noChangeAspect="1"/>
          </p:cNvSpPr>
          <p:nvPr/>
        </p:nvSpPr>
        <p:spPr bwMode="auto">
          <a:xfrm>
            <a:off x="7708597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7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6E7AB05-30DE-48B2-9505-52492F604ADA}"/>
              </a:ext>
            </a:extLst>
          </p:cNvPr>
          <p:cNvSpPr>
            <a:spLocks noChangeAspect="1"/>
          </p:cNvSpPr>
          <p:nvPr/>
        </p:nvSpPr>
        <p:spPr bwMode="auto">
          <a:xfrm>
            <a:off x="8598261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8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279FDC25-E2B9-43E2-99EF-93E79EBFC905}"/>
              </a:ext>
            </a:extLst>
          </p:cNvPr>
          <p:cNvSpPr>
            <a:spLocks noChangeAspect="1"/>
          </p:cNvSpPr>
          <p:nvPr/>
        </p:nvSpPr>
        <p:spPr bwMode="auto">
          <a:xfrm>
            <a:off x="9487927" y="4423950"/>
            <a:ext cx="333398" cy="333398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806867" fontAlgn="base">
              <a:spcBef>
                <a:spcPct val="0"/>
              </a:spcBef>
              <a:spcAft>
                <a:spcPct val="0"/>
              </a:spcAft>
            </a:pPr>
            <a:r>
              <a:rPr lang="en-US" sz="1235" b="1" dirty="0">
                <a:latin typeface="+mj-lt"/>
              </a:rPr>
              <a:t>9</a:t>
            </a:r>
          </a:p>
        </p:txBody>
      </p:sp>
      <p:graphicFrame>
        <p:nvGraphicFramePr>
          <p:cNvPr id="54" name="Table 30">
            <a:extLst>
              <a:ext uri="{FF2B5EF4-FFF2-40B4-BE49-F238E27FC236}">
                <a16:creationId xmlns:a16="http://schemas.microsoft.com/office/drawing/2014/main" id="{994E6498-BCA6-45BF-BBF3-6E648579C41C}"/>
              </a:ext>
            </a:extLst>
          </p:cNvPr>
          <p:cNvGraphicFramePr>
            <a:graphicFrameLocks noGrp="1"/>
          </p:cNvGraphicFramePr>
          <p:nvPr/>
        </p:nvGraphicFramePr>
        <p:xfrm>
          <a:off x="2112889" y="5932428"/>
          <a:ext cx="8077511" cy="94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7501">
                  <a:extLst>
                    <a:ext uri="{9D8B030D-6E8A-4147-A177-3AD203B41FA5}">
                      <a16:colId xmlns:a16="http://schemas.microsoft.com/office/drawing/2014/main" val="4247611561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1443838286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2703846422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2637723007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1570845778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1513031071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3807857957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3375558879"/>
                    </a:ext>
                  </a:extLst>
                </a:gridCol>
                <a:gridCol w="897501">
                  <a:extLst>
                    <a:ext uri="{9D8B030D-6E8A-4147-A177-3AD203B41FA5}">
                      <a16:colId xmlns:a16="http://schemas.microsoft.com/office/drawing/2014/main" val="4188217188"/>
                    </a:ext>
                  </a:extLst>
                </a:gridCol>
              </a:tblGrid>
              <a:tr h="948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Blue Agave 44oz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Blue Agave 44oz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&amp; Unfiltered Honey Bottle 16oz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Honey Bottle 24oz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Molasses 16oz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Pancake Syrup 20oz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Honey Bottle 16oz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Blue Agave 23.5oz</a:t>
                      </a:r>
                    </a:p>
                  </a:txBody>
                  <a:tcPr marL="6724" marR="6724" marT="672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Wholesome Organic Raw &amp; Unfiltered White Honey Bottle 16oz</a:t>
                      </a:r>
                    </a:p>
                  </a:txBody>
                  <a:tcPr marL="6724" marR="6724" marT="6724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300553"/>
                  </a:ext>
                </a:extLst>
              </a:tr>
            </a:tbl>
          </a:graphicData>
        </a:graphic>
      </p:graphicFrame>
      <p:pic>
        <p:nvPicPr>
          <p:cNvPr id="6" name="Picture 5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DDC43218-B536-4943-83E4-319DAD9F2B7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27523" y="1705529"/>
            <a:ext cx="980354" cy="1492500"/>
          </a:xfrm>
          <a:prstGeom prst="rect">
            <a:avLst/>
          </a:prstGeom>
        </p:spPr>
      </p:pic>
      <p:pic>
        <p:nvPicPr>
          <p:cNvPr id="16" name="Picture 15" descr="A picture containing text, dark, honey&#10;&#10;Description automatically generated">
            <a:extLst>
              <a:ext uri="{FF2B5EF4-FFF2-40B4-BE49-F238E27FC236}">
                <a16:creationId xmlns:a16="http://schemas.microsoft.com/office/drawing/2014/main" id="{FA391FFC-66D1-4E88-9956-BDE43080DF9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12212" y="1672766"/>
            <a:ext cx="1065088" cy="1584319"/>
          </a:xfrm>
          <a:prstGeom prst="rect">
            <a:avLst/>
          </a:prstGeom>
        </p:spPr>
      </p:pic>
      <p:pic>
        <p:nvPicPr>
          <p:cNvPr id="18" name="Picture 17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643882BA-ED35-4EAE-8E21-C4472AB7A71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4758" y="1673297"/>
            <a:ext cx="964844" cy="1641750"/>
          </a:xfrm>
          <a:prstGeom prst="rect">
            <a:avLst/>
          </a:prstGeom>
        </p:spPr>
      </p:pic>
      <p:pic>
        <p:nvPicPr>
          <p:cNvPr id="22" name="Picture 21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A09001AF-5BA3-4E90-B3A3-C97DB61E358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2786" y="1682867"/>
            <a:ext cx="1096843" cy="1593467"/>
          </a:xfrm>
          <a:prstGeom prst="rect">
            <a:avLst/>
          </a:prstGeom>
        </p:spPr>
      </p:pic>
      <p:pic>
        <p:nvPicPr>
          <p:cNvPr id="61" name="Picture 60" descr="A picture containing text, dark, honey&#10;&#10;Description automatically generated">
            <a:extLst>
              <a:ext uri="{FF2B5EF4-FFF2-40B4-BE49-F238E27FC236}">
                <a16:creationId xmlns:a16="http://schemas.microsoft.com/office/drawing/2014/main" id="{2E256CD6-87C9-4F25-AFB2-5DE0A63D12EC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043" y="1576429"/>
            <a:ext cx="1171597" cy="1742751"/>
          </a:xfrm>
          <a:prstGeom prst="rect">
            <a:avLst/>
          </a:prstGeom>
        </p:spPr>
      </p:pic>
      <p:pic>
        <p:nvPicPr>
          <p:cNvPr id="24" name="Picture 23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00C5C147-C425-420D-87C9-527284F59C1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6887" y="1653323"/>
            <a:ext cx="1203116" cy="1641750"/>
          </a:xfrm>
          <a:prstGeom prst="rect">
            <a:avLst/>
          </a:prstGeom>
        </p:spPr>
      </p:pic>
      <p:pic>
        <p:nvPicPr>
          <p:cNvPr id="26" name="Picture 25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4DFD683F-E42D-49E9-91DE-2CC9D9CA765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4441" y="1783814"/>
            <a:ext cx="1085456" cy="1356818"/>
          </a:xfrm>
          <a:prstGeom prst="rect">
            <a:avLst/>
          </a:prstGeom>
        </p:spPr>
      </p:pic>
      <p:pic>
        <p:nvPicPr>
          <p:cNvPr id="31" name="Picture 30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2885B92B-01DA-467A-8479-513856A8CA2F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36890" y="1642011"/>
            <a:ext cx="1146889" cy="1641750"/>
          </a:xfrm>
          <a:prstGeom prst="rect">
            <a:avLst/>
          </a:prstGeom>
        </p:spPr>
      </p:pic>
      <p:pic>
        <p:nvPicPr>
          <p:cNvPr id="68" name="Picture 67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898B1E39-0489-49AB-9887-5872A73810FD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1312" y="4510849"/>
            <a:ext cx="1146889" cy="1641750"/>
          </a:xfrm>
          <a:prstGeom prst="rect">
            <a:avLst/>
          </a:prstGeom>
        </p:spPr>
      </p:pic>
      <p:pic>
        <p:nvPicPr>
          <p:cNvPr id="33" name="Picture 32" descr="A picture containing food, dark, beverage&#10;&#10;Description automatically generated">
            <a:extLst>
              <a:ext uri="{FF2B5EF4-FFF2-40B4-BE49-F238E27FC236}">
                <a16:creationId xmlns:a16="http://schemas.microsoft.com/office/drawing/2014/main" id="{39C470A2-84CD-4865-8464-0ABA694DE918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07327" y="4496713"/>
            <a:ext cx="1252183" cy="1641750"/>
          </a:xfrm>
          <a:prstGeom prst="rect">
            <a:avLst/>
          </a:prstGeom>
        </p:spPr>
      </p:pic>
      <p:pic>
        <p:nvPicPr>
          <p:cNvPr id="71" name="Picture 70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66DC3CD3-BD04-42C3-870C-678C3EA8EDC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8882" y="4543082"/>
            <a:ext cx="964844" cy="1641750"/>
          </a:xfrm>
          <a:prstGeom prst="rect">
            <a:avLst/>
          </a:prstGeom>
        </p:spPr>
      </p:pic>
      <p:pic>
        <p:nvPicPr>
          <p:cNvPr id="89" name="Picture 88" descr="A picture containing text, dark, honey&#10;&#10;Description automatically generated">
            <a:extLst>
              <a:ext uri="{FF2B5EF4-FFF2-40B4-BE49-F238E27FC236}">
                <a16:creationId xmlns:a16="http://schemas.microsoft.com/office/drawing/2014/main" id="{4033FA88-7AF1-409A-8127-E59BC8B909C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7977" y="4464868"/>
            <a:ext cx="1171597" cy="1742751"/>
          </a:xfrm>
          <a:prstGeom prst="rect">
            <a:avLst/>
          </a:prstGeom>
        </p:spPr>
      </p:pic>
      <p:pic>
        <p:nvPicPr>
          <p:cNvPr id="90" name="Picture 89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43805F86-4E2A-477C-A5D9-F028B2A241C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4698" y="1784477"/>
            <a:ext cx="1085456" cy="1356818"/>
          </a:xfrm>
          <a:prstGeom prst="rect">
            <a:avLst/>
          </a:prstGeom>
        </p:spPr>
      </p:pic>
      <p:pic>
        <p:nvPicPr>
          <p:cNvPr id="92" name="Picture 91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84DB75E8-4B20-4BD5-8C9E-F0412781849B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3238" y="4665681"/>
            <a:ext cx="1085456" cy="1356818"/>
          </a:xfrm>
          <a:prstGeom prst="rect">
            <a:avLst/>
          </a:prstGeom>
        </p:spPr>
      </p:pic>
      <p:pic>
        <p:nvPicPr>
          <p:cNvPr id="94" name="Picture 93" descr="A picture containing text, dark, honey&#10;&#10;Description automatically generated">
            <a:extLst>
              <a:ext uri="{FF2B5EF4-FFF2-40B4-BE49-F238E27FC236}">
                <a16:creationId xmlns:a16="http://schemas.microsoft.com/office/drawing/2014/main" id="{8C32A9E5-821D-4F1D-908A-7D6EFCC2ADA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4148" y="4579321"/>
            <a:ext cx="1065088" cy="1584319"/>
          </a:xfrm>
          <a:prstGeom prst="rect">
            <a:avLst/>
          </a:prstGeom>
        </p:spPr>
      </p:pic>
      <p:pic>
        <p:nvPicPr>
          <p:cNvPr id="95" name="Picture 94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EC0BD055-F2C7-4255-94C0-C26E23A506E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4782" y="4596828"/>
            <a:ext cx="980354" cy="1492500"/>
          </a:xfrm>
          <a:prstGeom prst="rect">
            <a:avLst/>
          </a:prstGeom>
        </p:spPr>
      </p:pic>
      <p:pic>
        <p:nvPicPr>
          <p:cNvPr id="96" name="Picture 95" descr="A bottle of liquid&#10;&#10;Description automatically generated with low confidence">
            <a:extLst>
              <a:ext uri="{FF2B5EF4-FFF2-40B4-BE49-F238E27FC236}">
                <a16:creationId xmlns:a16="http://schemas.microsoft.com/office/drawing/2014/main" id="{31D532CC-38FA-481D-8576-B76F3FAA992C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82490" y="4533512"/>
            <a:ext cx="1203116" cy="1641750"/>
          </a:xfrm>
          <a:prstGeom prst="rect">
            <a:avLst/>
          </a:prstGeom>
        </p:spPr>
      </p:pic>
      <p:pic>
        <p:nvPicPr>
          <p:cNvPr id="37" name="Picture 36" descr="A picture containing text, cup&#10;&#10;Description automatically generated">
            <a:extLst>
              <a:ext uri="{FF2B5EF4-FFF2-40B4-BE49-F238E27FC236}">
                <a16:creationId xmlns:a16="http://schemas.microsoft.com/office/drawing/2014/main" id="{0E59A6FB-E29B-4513-AD9F-F8D0BC52319C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6995" y="1709565"/>
            <a:ext cx="1194001" cy="1492500"/>
          </a:xfrm>
          <a:prstGeom prst="rect">
            <a:avLst/>
          </a:prstGeom>
        </p:spPr>
      </p:pic>
      <p:pic>
        <p:nvPicPr>
          <p:cNvPr id="97" name="Picture 96" descr="A picture containing text, cup&#10;&#10;Description automatically generated">
            <a:extLst>
              <a:ext uri="{FF2B5EF4-FFF2-40B4-BE49-F238E27FC236}">
                <a16:creationId xmlns:a16="http://schemas.microsoft.com/office/drawing/2014/main" id="{9D6E536D-3E62-490A-8DB8-546F843BEE5D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11634" y="4570047"/>
            <a:ext cx="1194001" cy="1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251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pageNumber"/>
  <p:tag name="DEFAULTWIDTH" val="32.37496"/>
  <p:tag name="DEFAULTHEIGHT" val="15.12504"/>
  <p:tag name="DEFAULTLEFT" val="724.1251"/>
  <p:tag name="DEFAULTTOP" val="57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264</Words>
  <Application>Microsoft Office PowerPoint</Application>
  <PresentationFormat>Widescreen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Credit Suisse Type Roman</vt:lpstr>
      <vt:lpstr>Franklin Gothic Demi</vt:lpstr>
      <vt:lpstr>Trebuchet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Martel, Rob</dc:creator>
  <cp:lastModifiedBy>Martel, Rob</cp:lastModifiedBy>
  <cp:revision>1</cp:revision>
  <dcterms:created xsi:type="dcterms:W3CDTF">2021-06-01T16:17:09Z</dcterms:created>
  <dcterms:modified xsi:type="dcterms:W3CDTF">2021-06-01T16:18:12Z</dcterms:modified>
</cp:coreProperties>
</file>