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Arial Black" panose="020B0604020202020204" pitchFamily="34" charset="0"/>
      <p:regular r:id="rId14"/>
      <p:bold r:id="rId15"/>
    </p:embeddedFon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
      <p:font typeface="Verdana" panose="020B060403050404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2irSbL5Fqe6hqQbanE0fC7tQw+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754"/>
  </p:normalViewPr>
  <p:slideViewPr>
    <p:cSldViewPr snapToGrid="0">
      <p:cViewPr>
        <p:scale>
          <a:sx n="100" d="100"/>
          <a:sy n="100" d="100"/>
        </p:scale>
        <p:origin x="464"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13"/>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1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14"/>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1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15"/>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1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16"/>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1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17"/>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17"/>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1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1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1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0"/>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0"/>
          <p:cNvSpPr txBox="1">
            <a:spLocks noGrp="1"/>
          </p:cNvSpPr>
          <p:nvPr>
            <p:ph type="body" idx="2"/>
          </p:nvPr>
        </p:nvSpPr>
        <p:spPr>
          <a:xfrm>
            <a:off x="839787" y="2057400"/>
            <a:ext cx="3932238"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21"/>
          <p:cNvSpPr>
            <a:spLocks noGrp="1"/>
          </p:cNvSpPr>
          <p:nvPr>
            <p:ph type="pic" idx="2"/>
          </p:nvPr>
        </p:nvSpPr>
        <p:spPr>
          <a:xfrm>
            <a:off x="5183187" y="987425"/>
            <a:ext cx="6172201" cy="4873625"/>
          </a:xfrm>
          <a:prstGeom prst="rect">
            <a:avLst/>
          </a:prstGeom>
          <a:noFill/>
          <a:ln>
            <a:noFill/>
          </a:ln>
        </p:spPr>
      </p:sp>
      <p:sp>
        <p:nvSpPr>
          <p:cNvPr id="43" name="Google Shape;43;p21"/>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g"/><Relationship Id="rId7" Type="http://schemas.openxmlformats.org/officeDocument/2006/relationships/image" Target="../media/image4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hyperlink" Target="mailto:bryan@pnuff.com" TargetMode="External"/><Relationship Id="rId4" Type="http://schemas.openxmlformats.org/officeDocument/2006/relationships/hyperlink" Target="mailto:juan@pnuff.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image" Target="../media/image26.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txBox="1">
            <a:spLocks noGrp="1"/>
          </p:cNvSpPr>
          <p:nvPr>
            <p:ph type="ctrTitle" idx="4294967295"/>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p>
            <a:pPr marL="0" marR="0" lvl="0" indent="0" algn="ctr" rtl="0">
              <a:lnSpc>
                <a:spcPct val="90000"/>
              </a:lnSpc>
              <a:spcBef>
                <a:spcPts val="0"/>
              </a:spcBef>
              <a:spcAft>
                <a:spcPts val="0"/>
              </a:spcAft>
              <a:buClr>
                <a:srgbClr val="000000"/>
              </a:buClr>
              <a:buSzPts val="6000"/>
              <a:buFont typeface="Calibri"/>
              <a:buNone/>
            </a:pPr>
            <a:r>
              <a:rPr lang="en-US" sz="6000" b="0" i="0" u="none" strike="noStrike" cap="none">
                <a:solidFill>
                  <a:srgbClr val="000000"/>
                </a:solidFill>
                <a:latin typeface="Calibri"/>
                <a:ea typeface="Calibri"/>
                <a:cs typeface="Calibri"/>
                <a:sym typeface="Calibri"/>
              </a:rPr>
              <a:t>P-nuff crunch</a:t>
            </a:r>
            <a:br>
              <a:rPr lang="en-US" sz="6000" b="0" i="0" u="none" strike="noStrike" cap="none">
                <a:solidFill>
                  <a:srgbClr val="000000"/>
                </a:solidFill>
                <a:latin typeface="Calibri"/>
                <a:ea typeface="Calibri"/>
                <a:cs typeface="Calibri"/>
                <a:sym typeface="Calibri"/>
              </a:rPr>
            </a:br>
            <a:r>
              <a:rPr lang="en-US" sz="6000" b="0" i="0" u="none" strike="noStrike" cap="none">
                <a:solidFill>
                  <a:srgbClr val="000000"/>
                </a:solidFill>
                <a:latin typeface="Calibri"/>
                <a:ea typeface="Calibri"/>
                <a:cs typeface="Calibri"/>
                <a:sym typeface="Calibri"/>
              </a:rPr>
              <a:t>Crunchy Peanut Puff</a:t>
            </a:r>
            <a:endParaRPr/>
          </a:p>
        </p:txBody>
      </p:sp>
      <p:sp>
        <p:nvSpPr>
          <p:cNvPr id="50" name="Google Shape;50;p1"/>
          <p:cNvSpPr txBox="1">
            <a:spLocks noGrp="1"/>
          </p:cNvSpPr>
          <p:nvPr>
            <p:ph type="subTitle" idx="4294967295"/>
          </p:nvPr>
        </p:nvSpPr>
        <p:spPr>
          <a:xfrm>
            <a:off x="1524000" y="3602037"/>
            <a:ext cx="9144000" cy="1655762"/>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“Under 5 Calories per bite for your delight”</a:t>
            </a:r>
            <a:endParaRPr/>
          </a:p>
        </p:txBody>
      </p:sp>
      <p:sp>
        <p:nvSpPr>
          <p:cNvPr id="51" name="Google Shape;51;p1"/>
          <p:cNvSpPr txBox="1"/>
          <p:nvPr/>
        </p:nvSpPr>
        <p:spPr>
          <a:xfrm>
            <a:off x="1063487" y="6202017"/>
            <a:ext cx="1966873" cy="333088"/>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Perfect life nutrition</a:t>
            </a:r>
            <a:endParaRPr/>
          </a:p>
        </p:txBody>
      </p:sp>
      <p:sp>
        <p:nvSpPr>
          <p:cNvPr id="52" name="Google Shape;52;p1"/>
          <p:cNvSpPr txBox="1"/>
          <p:nvPr/>
        </p:nvSpPr>
        <p:spPr>
          <a:xfrm>
            <a:off x="9324892" y="6257676"/>
            <a:ext cx="2318146" cy="333089"/>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r>
              <a:rPr lang="en-US" sz="1800" b="0" i="0" u="none" strike="noStrike" cap="none">
                <a:solidFill>
                  <a:srgbClr val="000000"/>
                </a:solidFill>
                <a:latin typeface="Calibri"/>
                <a:ea typeface="Calibri"/>
                <a:cs typeface="Calibri"/>
                <a:sym typeface="Calibri"/>
              </a:rPr>
              <a:t>Mark Cuban Companies</a:t>
            </a:r>
            <a:endParaRPr/>
          </a:p>
        </p:txBody>
      </p:sp>
      <p:pic>
        <p:nvPicPr>
          <p:cNvPr id="53" name="Google Shape;53;p1" descr="background_1.jp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54" name="Google Shape;54;p1" descr="Image"/>
          <p:cNvPicPr preferRelativeResize="0"/>
          <p:nvPr/>
        </p:nvPicPr>
        <p:blipFill rotWithShape="1">
          <a:blip r:embed="rId4">
            <a:alphaModFix/>
          </a:blip>
          <a:srcRect/>
          <a:stretch/>
        </p:blipFill>
        <p:spPr>
          <a:xfrm>
            <a:off x="31664" y="991134"/>
            <a:ext cx="11772901" cy="6337301"/>
          </a:xfrm>
          <a:prstGeom prst="rect">
            <a:avLst/>
          </a:prstGeom>
          <a:noFill/>
          <a:ln>
            <a:noFill/>
          </a:ln>
        </p:spPr>
      </p:pic>
      <p:sp>
        <p:nvSpPr>
          <p:cNvPr id="55" name="Google Shape;55;p1"/>
          <p:cNvSpPr txBox="1"/>
          <p:nvPr/>
        </p:nvSpPr>
        <p:spPr>
          <a:xfrm>
            <a:off x="1524000" y="4149377"/>
            <a:ext cx="9144000" cy="1655762"/>
          </a:xfrm>
          <a:prstGeom prst="rect">
            <a:avLst/>
          </a:prstGeom>
          <a:noFill/>
          <a:ln>
            <a:noFill/>
          </a:ln>
        </p:spPr>
        <p:txBody>
          <a:bodyPr spcFirstLastPara="1" wrap="square" lIns="45700" tIns="45700" rIns="45700" bIns="45700" anchor="t" anchorCtr="0">
            <a:normAutofit/>
          </a:bodyPr>
          <a:lstStyle/>
          <a:p>
            <a:pPr marL="0" marR="0" lvl="0" indent="0" algn="ctr" rtl="0">
              <a:lnSpc>
                <a:spcPct val="9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a:p>
            <a:pPr marL="0" marR="0" lvl="0" indent="0" algn="ctr" rtl="0">
              <a:lnSpc>
                <a:spcPct val="90000"/>
              </a:lnSpc>
              <a:spcBef>
                <a:spcPts val="1000"/>
              </a:spcBef>
              <a:spcAft>
                <a:spcPts val="0"/>
              </a:spcAft>
              <a:buClr>
                <a:srgbClr val="FFFFFF"/>
              </a:buClr>
              <a:buSzPts val="4000"/>
              <a:buFont typeface="Calibri"/>
              <a:buNone/>
            </a:pPr>
            <a:r>
              <a:rPr lang="en-US" sz="4000" b="1" i="0" u="none" strike="noStrike" cap="none">
                <a:solidFill>
                  <a:srgbClr val="FFFFFF"/>
                </a:solidFill>
                <a:latin typeface="Calibri"/>
                <a:ea typeface="Calibri"/>
                <a:cs typeface="Calibri"/>
                <a:sym typeface="Calibri"/>
              </a:rPr>
              <a:t>Under 5 Calories Per Bite for your Delight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0" descr="background_8.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9" name="Google Shape;289;p10"/>
          <p:cNvSpPr txBox="1">
            <a:spLocks noGrp="1"/>
          </p:cNvSpPr>
          <p:nvPr>
            <p:ph type="body" idx="1"/>
          </p:nvPr>
        </p:nvSpPr>
        <p:spPr>
          <a:xfrm>
            <a:off x="372960" y="1168816"/>
            <a:ext cx="10515601" cy="2212998"/>
          </a:xfrm>
          <a:prstGeom prst="rect">
            <a:avLst/>
          </a:prstGeom>
          <a:noFill/>
          <a:ln>
            <a:noFill/>
          </a:ln>
        </p:spPr>
        <p:txBody>
          <a:bodyPr spcFirstLastPara="1" wrap="square" lIns="45700" tIns="45700" rIns="45700" bIns="45700" anchor="t" anchorCtr="0">
            <a:normAutofit/>
          </a:bodyPr>
          <a:lstStyle/>
          <a:p>
            <a:pPr marL="228600" lvl="0" indent="-228600" algn="l" rtl="0">
              <a:lnSpc>
                <a:spcPct val="90000"/>
              </a:lnSpc>
              <a:spcBef>
                <a:spcPts val="0"/>
              </a:spcBef>
              <a:spcAft>
                <a:spcPts val="0"/>
              </a:spcAft>
              <a:buClr>
                <a:srgbClr val="ED6026"/>
              </a:buClr>
              <a:buSzPts val="2800"/>
              <a:buChar char="•"/>
            </a:pPr>
            <a:r>
              <a:rPr lang="en-US">
                <a:solidFill>
                  <a:srgbClr val="ED6026"/>
                </a:solidFill>
              </a:rPr>
              <a:t>Our target consumer: The “Empty Nester”</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Age: 40-55 </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Gender: Even 50/50 Male to Female</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Income: Middle to upper class</a:t>
            </a:r>
            <a:endParaRPr/>
          </a:p>
          <a:p>
            <a:pPr marL="685800" lvl="1" indent="-228600" algn="l" rtl="0">
              <a:lnSpc>
                <a:spcPct val="90000"/>
              </a:lnSpc>
              <a:spcBef>
                <a:spcPts val="500"/>
              </a:spcBef>
              <a:spcAft>
                <a:spcPts val="0"/>
              </a:spcAft>
              <a:buClr>
                <a:srgbClr val="535353"/>
              </a:buClr>
              <a:buSzPts val="2400"/>
              <a:buChar char="•"/>
            </a:pPr>
            <a:r>
              <a:rPr lang="en-US" sz="2400">
                <a:solidFill>
                  <a:srgbClr val="535353"/>
                </a:solidFill>
              </a:rPr>
              <a:t>Education: College Graduates</a:t>
            </a:r>
            <a:endParaRPr/>
          </a:p>
        </p:txBody>
      </p:sp>
      <p:sp>
        <p:nvSpPr>
          <p:cNvPr id="290" name="Google Shape;290;p10"/>
          <p:cNvSpPr txBox="1"/>
          <p:nvPr/>
        </p:nvSpPr>
        <p:spPr>
          <a:xfrm rot="-240000">
            <a:off x="612421" y="3565412"/>
            <a:ext cx="3563429" cy="1343979"/>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1540"/>
              <a:buFont typeface="Arial Black"/>
              <a:buNone/>
            </a:pPr>
            <a:r>
              <a:rPr lang="en-US" sz="1540" b="0" i="0" u="none" strike="noStrike" cap="none">
                <a:solidFill>
                  <a:srgbClr val="FAED4F"/>
                </a:solidFill>
                <a:latin typeface="Arial Black"/>
                <a:ea typeface="Arial Black"/>
                <a:cs typeface="Arial Black"/>
                <a:sym typeface="Arial Black"/>
              </a:rPr>
              <a:t>“</a:t>
            </a:r>
            <a:r>
              <a:rPr lang="en-US" sz="1540" b="0" i="0" u="none" strike="noStrike" cap="none">
                <a:solidFill>
                  <a:srgbClr val="FFFFFF"/>
                </a:solidFill>
                <a:latin typeface="Arial Black"/>
                <a:ea typeface="Arial Black"/>
                <a:cs typeface="Arial Black"/>
                <a:sym typeface="Arial Black"/>
              </a:rPr>
              <a:t>I eat them as a snack when watching tv at night after dinner instead of eating junk food.</a:t>
            </a:r>
            <a:r>
              <a:rPr lang="en-US" sz="1540" b="0" i="0" u="none" strike="noStrike" cap="none">
                <a:solidFill>
                  <a:srgbClr val="FCEF50"/>
                </a:solidFill>
                <a:latin typeface="Arial Black"/>
                <a:ea typeface="Arial Black"/>
                <a:cs typeface="Arial Black"/>
                <a:sym typeface="Arial Black"/>
              </a:rPr>
              <a:t>”</a:t>
            </a:r>
            <a:endParaRPr/>
          </a:p>
          <a:p>
            <a:pPr marL="0" marR="0" lvl="0" indent="0" algn="ctr" rtl="0">
              <a:lnSpc>
                <a:spcPct val="80000"/>
              </a:lnSpc>
              <a:spcBef>
                <a:spcPts val="700"/>
              </a:spcBef>
              <a:spcAft>
                <a:spcPts val="0"/>
              </a:spcAft>
              <a:buClr>
                <a:srgbClr val="F9ED4F"/>
              </a:buClr>
              <a:buSzPts val="1540"/>
              <a:buFont typeface="Arial Black"/>
              <a:buNone/>
            </a:pPr>
            <a:r>
              <a:rPr lang="en-US" sz="1540" b="0" i="0" u="none" strike="noStrike" cap="none">
                <a:solidFill>
                  <a:srgbClr val="F9ED4F"/>
                </a:solidFill>
                <a:latin typeface="Arial Black"/>
                <a:ea typeface="Arial Black"/>
                <a:cs typeface="Arial Black"/>
                <a:sym typeface="Arial Black"/>
              </a:rPr>
              <a:t>- Damian D. </a:t>
            </a:r>
            <a:endParaRPr/>
          </a:p>
        </p:txBody>
      </p:sp>
      <p:sp>
        <p:nvSpPr>
          <p:cNvPr id="291" name="Google Shape;291;p10"/>
          <p:cNvSpPr txBox="1"/>
          <p:nvPr/>
        </p:nvSpPr>
        <p:spPr>
          <a:xfrm rot="540000">
            <a:off x="5115885" y="3850190"/>
            <a:ext cx="3500626" cy="1777148"/>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1480"/>
              <a:buFont typeface="Arial Black"/>
              <a:buNone/>
            </a:pPr>
            <a:r>
              <a:rPr lang="en-US" sz="1480" b="0" i="0" u="none" strike="noStrike" cap="none">
                <a:solidFill>
                  <a:srgbClr val="FAED4F"/>
                </a:solidFill>
                <a:latin typeface="Arial Black"/>
                <a:ea typeface="Arial Black"/>
                <a:cs typeface="Arial Black"/>
                <a:sym typeface="Arial Black"/>
              </a:rPr>
              <a:t>“</a:t>
            </a:r>
            <a:r>
              <a:rPr lang="en-US" sz="1480" b="0" i="0" u="none" strike="noStrike" cap="none">
                <a:solidFill>
                  <a:srgbClr val="FFFFFF"/>
                </a:solidFill>
                <a:latin typeface="Arial Black"/>
                <a:ea typeface="Arial Black"/>
                <a:cs typeface="Arial Black"/>
                <a:sym typeface="Arial Black"/>
              </a:rPr>
              <a:t>I love peanut butter and these peanut butter puffs are the best!  I can eat a whole bag and not feel guilty about enjoying the fabulous flavor of peanut butter!</a:t>
            </a:r>
            <a:r>
              <a:rPr lang="en-US" sz="1480" b="0" i="0" u="none" strike="noStrike" cap="none">
                <a:solidFill>
                  <a:srgbClr val="FCEF50"/>
                </a:solidFill>
                <a:latin typeface="Arial Black"/>
                <a:ea typeface="Arial Black"/>
                <a:cs typeface="Arial Black"/>
                <a:sym typeface="Arial Black"/>
              </a:rPr>
              <a:t>”</a:t>
            </a:r>
            <a:endParaRPr/>
          </a:p>
          <a:p>
            <a:pPr marL="0" marR="0" lvl="0" indent="0" algn="ctr" rtl="0">
              <a:lnSpc>
                <a:spcPct val="80000"/>
              </a:lnSpc>
              <a:spcBef>
                <a:spcPts val="700"/>
              </a:spcBef>
              <a:spcAft>
                <a:spcPts val="0"/>
              </a:spcAft>
              <a:buClr>
                <a:srgbClr val="F9ED4F"/>
              </a:buClr>
              <a:buSzPts val="1480"/>
              <a:buFont typeface="Arial Black"/>
              <a:buNone/>
            </a:pPr>
            <a:r>
              <a:rPr lang="en-US" sz="1480" b="0" i="0" u="none" strike="noStrike" cap="none">
                <a:solidFill>
                  <a:srgbClr val="F9ED4F"/>
                </a:solidFill>
                <a:latin typeface="Arial Black"/>
                <a:ea typeface="Arial Black"/>
                <a:cs typeface="Arial Black"/>
                <a:sym typeface="Arial Black"/>
              </a:rPr>
              <a:t>- Wilma T. </a:t>
            </a:r>
            <a:endParaRPr/>
          </a:p>
        </p:txBody>
      </p:sp>
      <p:sp>
        <p:nvSpPr>
          <p:cNvPr id="292" name="Google Shape;292;p10"/>
          <p:cNvSpPr txBox="1"/>
          <p:nvPr/>
        </p:nvSpPr>
        <p:spPr>
          <a:xfrm rot="-360000">
            <a:off x="432178" y="5315129"/>
            <a:ext cx="4332366" cy="1565460"/>
          </a:xfrm>
          <a:prstGeom prst="rect">
            <a:avLst/>
          </a:prstGeom>
          <a:noFill/>
          <a:ln>
            <a:noFill/>
          </a:ln>
        </p:spPr>
        <p:txBody>
          <a:bodyPr spcFirstLastPara="1" wrap="square" lIns="45700" tIns="45700" rIns="45700" bIns="45700" anchor="t" anchorCtr="0">
            <a:normAutofit/>
          </a:bodyPr>
          <a:lstStyle/>
          <a:p>
            <a:pPr marL="0" marR="0" lvl="0" indent="0" algn="ctr" rtl="0">
              <a:lnSpc>
                <a:spcPct val="80000"/>
              </a:lnSpc>
              <a:spcBef>
                <a:spcPts val="0"/>
              </a:spcBef>
              <a:spcAft>
                <a:spcPts val="0"/>
              </a:spcAft>
              <a:buClr>
                <a:srgbClr val="FAED4F"/>
              </a:buClr>
              <a:buSzPts val="2000"/>
              <a:buFont typeface="Arial Black"/>
              <a:buNone/>
            </a:pPr>
            <a:r>
              <a:rPr lang="en-US" sz="2000" b="0" i="0" u="none" strike="noStrike" cap="none">
                <a:solidFill>
                  <a:srgbClr val="FAED4F"/>
                </a:solidFill>
                <a:latin typeface="Arial Black"/>
                <a:ea typeface="Arial Black"/>
                <a:cs typeface="Arial Black"/>
                <a:sym typeface="Arial Black"/>
              </a:rPr>
              <a:t>“</a:t>
            </a:r>
            <a:r>
              <a:rPr lang="en-US" sz="2000" b="0" i="0" u="none" strike="noStrike" cap="none">
                <a:solidFill>
                  <a:srgbClr val="FFFFFF"/>
                </a:solidFill>
                <a:latin typeface="Arial Black"/>
                <a:ea typeface="Arial Black"/>
                <a:cs typeface="Arial Black"/>
                <a:sym typeface="Arial Black"/>
              </a:rPr>
              <a:t>Love this crunchy treat! Helps me keep my weight down...great healthy snack.</a:t>
            </a:r>
            <a:r>
              <a:rPr lang="en-US" sz="2000" b="0" i="0" u="none" strike="noStrike" cap="none">
                <a:solidFill>
                  <a:srgbClr val="FCEF50"/>
                </a:solidFill>
                <a:latin typeface="Arial Black"/>
                <a:ea typeface="Arial Black"/>
                <a:cs typeface="Arial Black"/>
                <a:sym typeface="Arial Black"/>
              </a:rPr>
              <a:t>”</a:t>
            </a:r>
            <a:endParaRPr/>
          </a:p>
          <a:p>
            <a:pPr marL="0" marR="0" lvl="0" indent="0" algn="ctr" rtl="0">
              <a:lnSpc>
                <a:spcPct val="80000"/>
              </a:lnSpc>
              <a:spcBef>
                <a:spcPts val="1000"/>
              </a:spcBef>
              <a:spcAft>
                <a:spcPts val="0"/>
              </a:spcAft>
              <a:buClr>
                <a:srgbClr val="F9ED4F"/>
              </a:buClr>
              <a:buSzPts val="2000"/>
              <a:buFont typeface="Arial Black"/>
              <a:buNone/>
            </a:pPr>
            <a:r>
              <a:rPr lang="en-US" sz="2000" b="0" i="0" u="none" strike="noStrike" cap="none">
                <a:solidFill>
                  <a:srgbClr val="F9ED4F"/>
                </a:solidFill>
                <a:latin typeface="Arial Black"/>
                <a:ea typeface="Arial Black"/>
                <a:cs typeface="Arial Black"/>
                <a:sym typeface="Arial Black"/>
              </a:rPr>
              <a:t>- Connie H.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1" descr="background_10.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8" name="Google Shape;298;p11"/>
          <p:cNvSpPr txBox="1">
            <a:spLocks noGrp="1"/>
          </p:cNvSpPr>
          <p:nvPr>
            <p:ph type="body" idx="1"/>
          </p:nvPr>
        </p:nvSpPr>
        <p:spPr>
          <a:xfrm>
            <a:off x="520443" y="1343196"/>
            <a:ext cx="11697445" cy="6153449"/>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Perfect Life Nutrition LLC</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380 Saint Cloud Avenue</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West Orange, NJ 07052</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937-980-2298</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www.pnuff.com</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Dr. Juan Salinas</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EDE34D"/>
              </a:buClr>
              <a:buSzPts val="2100"/>
              <a:buFont typeface="Arial"/>
              <a:buNone/>
            </a:pPr>
            <a:r>
              <a:rPr lang="en-US" u="sng">
                <a:solidFill>
                  <a:schemeClr val="hlink"/>
                </a:solidFill>
                <a:hlinkClick r:id="rId4"/>
              </a:rPr>
              <a:t>juan@pnuff.com</a:t>
            </a: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FFFFF"/>
              </a:buClr>
              <a:buSzPts val="2106"/>
              <a:buFont typeface="Arial"/>
              <a:buNone/>
            </a:pPr>
            <a:r>
              <a:rPr lang="en-US" sz="2106">
                <a:solidFill>
                  <a:srgbClr val="FFFFFF"/>
                </a:solidFill>
                <a:latin typeface="Arial"/>
                <a:ea typeface="Arial"/>
                <a:cs typeface="Arial"/>
                <a:sym typeface="Arial"/>
              </a:rPr>
              <a:t>Bryan Bootka</a:t>
            </a:r>
            <a:endParaRPr sz="1200">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F1E64F"/>
              </a:buClr>
              <a:buSzPts val="2100"/>
              <a:buFont typeface="Arial"/>
              <a:buNone/>
            </a:pPr>
            <a:r>
              <a:rPr lang="en-US" u="sng">
                <a:solidFill>
                  <a:schemeClr val="hlink"/>
                </a:solidFill>
                <a:hlinkClick r:id="rId5"/>
              </a:rPr>
              <a:t>bryan@pnuff.com</a:t>
            </a:r>
            <a:r>
              <a:rPr lang="en-US" u="none"/>
              <a:t> </a:t>
            </a:r>
            <a:endParaRPr sz="1200" u="none">
              <a:solidFill>
                <a:srgbClr val="000000"/>
              </a:solidFill>
              <a:latin typeface="Times"/>
              <a:ea typeface="Times"/>
              <a:cs typeface="Times"/>
              <a:sym typeface="Times"/>
            </a:endParaRPr>
          </a:p>
          <a:p>
            <a:pPr marL="0" lvl="0" indent="0" algn="l" rtl="0">
              <a:lnSpc>
                <a:spcPct val="100000"/>
              </a:lnSpc>
              <a:spcBef>
                <a:spcPts val="0"/>
              </a:spcBef>
              <a:spcAft>
                <a:spcPts val="0"/>
              </a:spcAft>
              <a:buClr>
                <a:srgbClr val="000000"/>
              </a:buClr>
              <a:buSzPts val="1200"/>
              <a:buFont typeface="Times"/>
              <a:buNone/>
            </a:pPr>
            <a:endParaRPr sz="1200" u="none">
              <a:solidFill>
                <a:srgbClr val="000000"/>
              </a:solidFill>
              <a:latin typeface="Times"/>
              <a:ea typeface="Times"/>
              <a:cs typeface="Times"/>
              <a:sym typeface="Times"/>
            </a:endParaRPr>
          </a:p>
        </p:txBody>
      </p:sp>
      <p:pic>
        <p:nvPicPr>
          <p:cNvPr id="299" name="Google Shape;299;p11" descr="Image"/>
          <p:cNvPicPr preferRelativeResize="0"/>
          <p:nvPr/>
        </p:nvPicPr>
        <p:blipFill rotWithShape="1">
          <a:blip r:embed="rId6">
            <a:alphaModFix/>
          </a:blip>
          <a:srcRect/>
          <a:stretch/>
        </p:blipFill>
        <p:spPr>
          <a:xfrm>
            <a:off x="3187815" y="5867720"/>
            <a:ext cx="2400301" cy="609601"/>
          </a:xfrm>
          <a:prstGeom prst="rect">
            <a:avLst/>
          </a:prstGeom>
          <a:noFill/>
          <a:ln>
            <a:noFill/>
          </a:ln>
        </p:spPr>
      </p:pic>
      <p:pic>
        <p:nvPicPr>
          <p:cNvPr id="300" name="Google Shape;300;p11" descr="Image"/>
          <p:cNvPicPr preferRelativeResize="0"/>
          <p:nvPr/>
        </p:nvPicPr>
        <p:blipFill rotWithShape="1">
          <a:blip r:embed="rId7">
            <a:alphaModFix/>
          </a:blip>
          <a:srcRect/>
          <a:stretch/>
        </p:blipFill>
        <p:spPr>
          <a:xfrm>
            <a:off x="768465" y="5326061"/>
            <a:ext cx="1818686" cy="1163959"/>
          </a:xfrm>
          <a:prstGeom prst="rect">
            <a:avLst/>
          </a:prstGeom>
          <a:noFill/>
          <a:ln>
            <a:noFill/>
          </a:ln>
        </p:spPr>
      </p:pic>
      <p:pic>
        <p:nvPicPr>
          <p:cNvPr id="301" name="Google Shape;301;p11" descr="Image"/>
          <p:cNvPicPr preferRelativeResize="0"/>
          <p:nvPr/>
        </p:nvPicPr>
        <p:blipFill rotWithShape="1">
          <a:blip r:embed="rId8">
            <a:alphaModFix/>
          </a:blip>
          <a:srcRect/>
          <a:stretch/>
        </p:blipFill>
        <p:spPr>
          <a:xfrm>
            <a:off x="3295765" y="5405215"/>
            <a:ext cx="2184401" cy="2212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2" descr="Logo&#10;&#10;Description automatically generated with low confidence"/>
          <p:cNvPicPr preferRelativeResize="0"/>
          <p:nvPr/>
        </p:nvPicPr>
        <p:blipFill rotWithShape="1">
          <a:blip r:embed="rId3">
            <a:alphaModFix/>
          </a:blip>
          <a:srcRect/>
          <a:stretch/>
        </p:blipFill>
        <p:spPr>
          <a:xfrm>
            <a:off x="-9045" y="0"/>
            <a:ext cx="12210089" cy="6858000"/>
          </a:xfrm>
          <a:prstGeom prst="rect">
            <a:avLst/>
          </a:prstGeom>
          <a:noFill/>
          <a:ln>
            <a:noFill/>
          </a:ln>
        </p:spPr>
      </p:pic>
      <p:sp>
        <p:nvSpPr>
          <p:cNvPr id="61" name="Google Shape;61;p2"/>
          <p:cNvSpPr txBox="1">
            <a:spLocks noGrp="1"/>
          </p:cNvSpPr>
          <p:nvPr>
            <p:ph type="body" idx="1"/>
          </p:nvPr>
        </p:nvSpPr>
        <p:spPr>
          <a:xfrm>
            <a:off x="415144" y="1443130"/>
            <a:ext cx="10515601" cy="1763475"/>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EC6024"/>
              </a:buClr>
              <a:buSzPts val="2100"/>
              <a:buFont typeface="Verdana"/>
              <a:buNone/>
            </a:pPr>
            <a:r>
              <a:rPr lang="en-US" sz="2100" b="1" i="0" u="none" strike="noStrike">
                <a:solidFill>
                  <a:srgbClr val="EC6024"/>
                </a:solidFill>
                <a:latin typeface="Verdana"/>
                <a:ea typeface="Verdana"/>
                <a:cs typeface="Verdana"/>
                <a:sym typeface="Verdana"/>
              </a:rPr>
              <a:t>…are made to taste great without regard for nutrition. </a:t>
            </a:r>
            <a:br>
              <a:rPr lang="en-US" sz="2100" b="1">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That’s why Dr. Salinas created P-nuff Crunch! a snack </a:t>
            </a:r>
            <a:br>
              <a:rPr lang="en-US" sz="2100" b="1" i="0" u="none" strike="noStrike">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that’s both delicious and made from truly nutrient-packed ingredients, so  your customers can stay in </a:t>
            </a:r>
            <a:br>
              <a:rPr lang="en-US" sz="2100" b="1" i="0" u="none" strike="noStrike">
                <a:solidFill>
                  <a:srgbClr val="EC6024"/>
                </a:solidFill>
                <a:latin typeface="Verdana"/>
                <a:ea typeface="Verdana"/>
                <a:cs typeface="Verdana"/>
                <a:sym typeface="Verdana"/>
              </a:rPr>
            </a:br>
            <a:r>
              <a:rPr lang="en-US" sz="2100" b="1" i="0" u="none" strike="noStrike">
                <a:solidFill>
                  <a:srgbClr val="EC6024"/>
                </a:solidFill>
                <a:latin typeface="Verdana"/>
                <a:ea typeface="Verdana"/>
                <a:cs typeface="Verdana"/>
                <a:sym typeface="Verdana"/>
              </a:rPr>
              <a:t>shape, even when the cravings hit.</a:t>
            </a:r>
            <a:endParaRPr/>
          </a:p>
        </p:txBody>
      </p:sp>
      <p:sp>
        <p:nvSpPr>
          <p:cNvPr id="62" name="Google Shape;62;p2"/>
          <p:cNvSpPr txBox="1"/>
          <p:nvPr/>
        </p:nvSpPr>
        <p:spPr>
          <a:xfrm>
            <a:off x="504354" y="6280808"/>
            <a:ext cx="6496250" cy="577192"/>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D3D3D3"/>
              </a:buClr>
              <a:buSzPts val="1700"/>
              <a:buFont typeface="Calibri"/>
              <a:buNone/>
            </a:pPr>
            <a:r>
              <a:rPr lang="en-US" sz="1700" b="0" i="0" u="none" strike="noStrike" cap="none">
                <a:solidFill>
                  <a:srgbClr val="D3D3D3"/>
                </a:solidFill>
                <a:latin typeface="Calibri"/>
                <a:ea typeface="Calibri"/>
                <a:cs typeface="Calibri"/>
                <a:sym typeface="Calibri"/>
              </a:rPr>
              <a:t>*Statistics sourced from a study by Monell Chemical Senses Center and the University of Pennsylvania School of Medicine</a:t>
            </a:r>
            <a:endParaRPr/>
          </a:p>
        </p:txBody>
      </p:sp>
      <p:sp>
        <p:nvSpPr>
          <p:cNvPr id="63" name="Google Shape;63;p2"/>
          <p:cNvSpPr txBox="1"/>
          <p:nvPr/>
        </p:nvSpPr>
        <p:spPr>
          <a:xfrm>
            <a:off x="415144" y="3651396"/>
            <a:ext cx="9184735" cy="154144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6024"/>
              </a:buClr>
              <a:buSzPts val="1800"/>
              <a:buFont typeface="Calibri"/>
              <a:buNone/>
            </a:pPr>
            <a:r>
              <a:rPr lang="en-US" sz="1800" b="1" i="0" u="none" strike="noStrike" cap="none">
                <a:solidFill>
                  <a:srgbClr val="EC6024"/>
                </a:solidFill>
                <a:latin typeface="Calibri"/>
                <a:ea typeface="Calibri"/>
                <a:cs typeface="Calibri"/>
                <a:sym typeface="Calibri"/>
              </a:rPr>
              <a:t>Cravings for Crunchy, Salty, Sweet Treats Are Real</a:t>
            </a:r>
            <a:endParaRPr/>
          </a:p>
          <a:p>
            <a:pPr marL="0" marR="0" lvl="1" indent="0" algn="l" rtl="0">
              <a:lnSpc>
                <a:spcPct val="100000"/>
              </a:lnSpc>
              <a:spcBef>
                <a:spcPts val="500"/>
              </a:spcBef>
              <a:spcAft>
                <a:spcPts val="0"/>
              </a:spcAft>
              <a:buClr>
                <a:srgbClr val="535353"/>
              </a:buClr>
              <a:buSzPts val="2400"/>
              <a:buFont typeface="Calibri"/>
              <a:buNone/>
            </a:pPr>
            <a:r>
              <a:rPr lang="en-US" sz="2400" b="0" i="0" u="none" strike="noStrike" cap="none">
                <a:solidFill>
                  <a:srgbClr val="535353"/>
                </a:solidFill>
                <a:latin typeface="Calibri"/>
                <a:ea typeface="Calibri"/>
                <a:cs typeface="Calibri"/>
                <a:sym typeface="Calibri"/>
              </a:rPr>
              <a:t>About 70% of men and almost 100% of women get cravings, and these      cravings intensify when our bodies are lacking certain nutrients or go too long without eating.*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3" descr="A picture containing diagram&#10;&#10;Description automatically generated"/>
          <p:cNvPicPr preferRelativeResize="0"/>
          <p:nvPr/>
        </p:nvPicPr>
        <p:blipFill rotWithShape="1">
          <a:blip r:embed="rId3">
            <a:alphaModFix/>
          </a:blip>
          <a:srcRect/>
          <a:stretch/>
        </p:blipFill>
        <p:spPr>
          <a:xfrm>
            <a:off x="0" y="0"/>
            <a:ext cx="12210089" cy="6858000"/>
          </a:xfrm>
          <a:prstGeom prst="rect">
            <a:avLst/>
          </a:prstGeom>
          <a:noFill/>
          <a:ln>
            <a:noFill/>
          </a:ln>
        </p:spPr>
      </p:pic>
      <p:sp>
        <p:nvSpPr>
          <p:cNvPr id="69" name="Google Shape;69;p3"/>
          <p:cNvSpPr txBox="1">
            <a:spLocks noGrp="1"/>
          </p:cNvSpPr>
          <p:nvPr>
            <p:ph type="body" idx="1"/>
          </p:nvPr>
        </p:nvSpPr>
        <p:spPr>
          <a:xfrm>
            <a:off x="386644" y="1732344"/>
            <a:ext cx="11418712" cy="4351339"/>
          </a:xfrm>
          <a:prstGeom prst="rect">
            <a:avLst/>
          </a:prstGeom>
          <a:noFill/>
          <a:ln>
            <a:noFill/>
          </a:ln>
        </p:spPr>
        <p:txBody>
          <a:bodyPr spcFirstLastPara="1" wrap="square" lIns="45700" tIns="45700" rIns="45700" bIns="45700" anchor="t" anchorCtr="0">
            <a:noAutofit/>
          </a:bodyPr>
          <a:lstStyle/>
          <a:p>
            <a:pPr marL="0" lvl="0" indent="0" algn="l" rtl="0">
              <a:lnSpc>
                <a:spcPct val="90000"/>
              </a:lnSpc>
              <a:spcBef>
                <a:spcPts val="0"/>
              </a:spcBef>
              <a:spcAft>
                <a:spcPts val="0"/>
              </a:spcAft>
              <a:buClr>
                <a:srgbClr val="EC6024"/>
              </a:buClr>
              <a:buSzPts val="1800"/>
              <a:buNone/>
            </a:pPr>
            <a:r>
              <a:rPr lang="en-US" sz="1800" b="0" i="0" u="none" strike="noStrike">
                <a:solidFill>
                  <a:srgbClr val="EC6024"/>
                </a:solidFill>
                <a:latin typeface="Calibri"/>
                <a:ea typeface="Calibri"/>
                <a:cs typeface="Calibri"/>
                <a:sym typeface="Calibri"/>
              </a:rPr>
              <a:t>At P-nuff  Crunch we understand your customer feels to want to get in shape and feel their very best.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To make this happen they have  to exercise regularly and eat a healthy, balanced diet.  </a:t>
            </a:r>
            <a:endParaRPr sz="1800" b="0">
              <a:solidFill>
                <a:srgbClr val="EC6024"/>
              </a:solidFill>
              <a:latin typeface="Calibri"/>
              <a:ea typeface="Calibri"/>
              <a:cs typeface="Calibri"/>
              <a:sym typeface="Calibri"/>
            </a:endParaRPr>
          </a:p>
          <a:p>
            <a:pPr marL="0" lvl="0" indent="0" algn="l" rtl="0">
              <a:lnSpc>
                <a:spcPct val="90000"/>
              </a:lnSpc>
              <a:spcBef>
                <a:spcPts val="0"/>
              </a:spcBef>
              <a:spcAft>
                <a:spcPts val="0"/>
              </a:spcAft>
              <a:buClr>
                <a:srgbClr val="EC6024"/>
              </a:buClr>
              <a:buSzPts val="1800"/>
              <a:buNone/>
            </a:pPr>
            <a:br>
              <a:rPr lang="en-US" sz="1800" b="0">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The problem is that cravings for junk food are real and oftentimes irresistible. Sometimes these cravings turn into binges  that cause us to gain weight and overindulge on foods that make us feel physically and emotionally crappy. Life is too short to be on a diet and feel deprived, to not be able to enjoy delicious foods, go to bed hungry, track every  calorie or feel the need to measure &amp; weigh food and be perfect. We believe reaching your fitness goals should  be fun and fulfilling. </a:t>
            </a:r>
            <a:endParaRPr sz="1800" b="0">
              <a:solidFill>
                <a:srgbClr val="EC6024"/>
              </a:solidFill>
              <a:latin typeface="Calibri"/>
              <a:ea typeface="Calibri"/>
              <a:cs typeface="Calibri"/>
              <a:sym typeface="Calibri"/>
            </a:endParaRPr>
          </a:p>
          <a:p>
            <a:pPr marL="0" lvl="0" indent="0" algn="l" rtl="0">
              <a:lnSpc>
                <a:spcPct val="90000"/>
              </a:lnSpc>
              <a:spcBef>
                <a:spcPts val="0"/>
              </a:spcBef>
              <a:spcAft>
                <a:spcPts val="0"/>
              </a:spcAft>
              <a:buClr>
                <a:srgbClr val="EC6024"/>
              </a:buClr>
              <a:buSzPts val="1800"/>
              <a:buNone/>
            </a:pPr>
            <a:br>
              <a:rPr lang="en-US" sz="1800" b="0">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That’s why Dr. Juan Salinas created P-nuff Crunch! As a Ph D in Food Science and Certified Sports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Nutritionist who also  competed as a professional Natural Bodybuilder, he struggled with the same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issues. So, he decided to create a product  that would not only satisfy his salty or sweet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craving but that would also provide the ingredients and nutrients his body needed to </a:t>
            </a:r>
            <a:br>
              <a:rPr lang="en-US" sz="1800" b="0" i="0" u="none" strike="noStrike">
                <a:solidFill>
                  <a:srgbClr val="EC6024"/>
                </a:solidFill>
                <a:latin typeface="Calibri"/>
                <a:ea typeface="Calibri"/>
                <a:cs typeface="Calibri"/>
                <a:sym typeface="Calibri"/>
              </a:rPr>
            </a:br>
            <a:r>
              <a:rPr lang="en-US" sz="1800" b="0" i="0" u="none" strike="noStrike">
                <a:solidFill>
                  <a:srgbClr val="EC6024"/>
                </a:solidFill>
                <a:latin typeface="Calibri"/>
                <a:ea typeface="Calibri"/>
                <a:cs typeface="Calibri"/>
                <a:sym typeface="Calibri"/>
              </a:rPr>
              <a:t>stay in shape. </a:t>
            </a:r>
            <a:endParaRPr sz="1800" b="0">
              <a:solidFill>
                <a:srgbClr val="EC6024"/>
              </a:solidFill>
              <a:latin typeface="Calibri"/>
              <a:ea typeface="Calibri"/>
              <a:cs typeface="Calibri"/>
              <a:sym typeface="Calibri"/>
            </a:endParaRPr>
          </a:p>
          <a:p>
            <a:pPr marL="0" lvl="0" indent="0" algn="l" rtl="0">
              <a:lnSpc>
                <a:spcPct val="90000"/>
              </a:lnSpc>
              <a:spcBef>
                <a:spcPts val="1000"/>
              </a:spcBef>
              <a:spcAft>
                <a:spcPts val="0"/>
              </a:spcAft>
              <a:buClr>
                <a:srgbClr val="EC6024"/>
              </a:buClr>
              <a:buSzPts val="2000"/>
              <a:buNone/>
            </a:pPr>
            <a:br>
              <a:rPr lang="en-US" sz="2000">
                <a:solidFill>
                  <a:srgbClr val="EC6024"/>
                </a:solidFill>
                <a:latin typeface="Calibri"/>
                <a:ea typeface="Calibri"/>
                <a:cs typeface="Calibri"/>
                <a:sym typeface="Calibri"/>
              </a:rPr>
            </a:br>
            <a:endParaRPr sz="2000">
              <a:solidFill>
                <a:srgbClr val="EC6024"/>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descr="A picture containing diagram&#10;&#10;Description automatically generated"/>
          <p:cNvPicPr preferRelativeResize="0"/>
          <p:nvPr/>
        </p:nvPicPr>
        <p:blipFill rotWithShape="1">
          <a:blip r:embed="rId3">
            <a:alphaModFix/>
          </a:blip>
          <a:srcRect/>
          <a:stretch/>
        </p:blipFill>
        <p:spPr>
          <a:xfrm>
            <a:off x="-1" y="0"/>
            <a:ext cx="12210089" cy="6858000"/>
          </a:xfrm>
          <a:prstGeom prst="rect">
            <a:avLst/>
          </a:prstGeom>
          <a:noFill/>
          <a:ln>
            <a:noFill/>
          </a:ln>
        </p:spPr>
      </p:pic>
      <p:sp>
        <p:nvSpPr>
          <p:cNvPr id="75" name="Google Shape;75;p4"/>
          <p:cNvSpPr txBox="1">
            <a:spLocks noGrp="1"/>
          </p:cNvSpPr>
          <p:nvPr>
            <p:ph type="body" idx="1"/>
          </p:nvPr>
        </p:nvSpPr>
        <p:spPr>
          <a:xfrm>
            <a:off x="433135" y="2311655"/>
            <a:ext cx="11500560" cy="2682978"/>
          </a:xfrm>
          <a:prstGeom prst="rect">
            <a:avLst/>
          </a:prstGeom>
          <a:noFill/>
          <a:ln>
            <a:noFill/>
          </a:ln>
        </p:spPr>
        <p:txBody>
          <a:bodyPr spcFirstLastPara="1" wrap="square" lIns="45700" tIns="45700" rIns="45700" bIns="45700" anchor="t" anchorCtr="0">
            <a:normAutofit/>
          </a:bodyPr>
          <a:lstStyle/>
          <a:p>
            <a:pPr marL="514350" lvl="0" indent="-514350" algn="l" rtl="0">
              <a:lnSpc>
                <a:spcPct val="90000"/>
              </a:lnSpc>
              <a:spcBef>
                <a:spcPts val="0"/>
              </a:spcBef>
              <a:spcAft>
                <a:spcPts val="0"/>
              </a:spcAft>
              <a:buClr>
                <a:srgbClr val="EC6024"/>
              </a:buClr>
              <a:buSzPts val="2400"/>
              <a:buFont typeface="Helvetica Neue"/>
              <a:buAutoNum type="arabicParenR"/>
            </a:pPr>
            <a:r>
              <a:rPr lang="en-US" sz="2400" b="1"/>
              <a:t>Crunchy and delicious </a:t>
            </a:r>
            <a:r>
              <a:rPr lang="en-US" sz="2400"/>
              <a:t>salty &amp; sweet peanut butter flavor with only </a:t>
            </a:r>
            <a:r>
              <a:rPr lang="en-US" sz="2400" b="1">
                <a:solidFill>
                  <a:srgbClr val="ED6126"/>
                </a:solidFill>
              </a:rPr>
              <a:t>130 calories per serving (28 pieces)</a:t>
            </a:r>
            <a:r>
              <a:rPr lang="en-US" sz="2400"/>
              <a:t> </a:t>
            </a:r>
            <a:endParaRPr/>
          </a:p>
          <a:p>
            <a:pPr marL="514350" lvl="0" indent="-514350" algn="l" rtl="0">
              <a:lnSpc>
                <a:spcPct val="90000"/>
              </a:lnSpc>
              <a:spcBef>
                <a:spcPts val="1000"/>
              </a:spcBef>
              <a:spcAft>
                <a:spcPts val="0"/>
              </a:spcAft>
              <a:buClr>
                <a:srgbClr val="EC6024"/>
              </a:buClr>
              <a:buSzPts val="2400"/>
              <a:buFont typeface="Helvetica Neue"/>
              <a:buAutoNum type="arabicParenR"/>
            </a:pPr>
            <a:r>
              <a:rPr lang="en-US" sz="2400" b="1">
                <a:solidFill>
                  <a:srgbClr val="EC6024"/>
                </a:solidFill>
              </a:rPr>
              <a:t>Complete</a:t>
            </a:r>
            <a:r>
              <a:rPr lang="en-US" sz="2400"/>
              <a:t> </a:t>
            </a:r>
            <a:r>
              <a:rPr lang="en-US" sz="2400" b="1">
                <a:solidFill>
                  <a:srgbClr val="ED6126"/>
                </a:solidFill>
              </a:rPr>
              <a:t>plant protein (20g per bag) </a:t>
            </a:r>
            <a:r>
              <a:rPr lang="en-US" sz="2400"/>
              <a:t>to build muscle and stay in shape</a:t>
            </a:r>
            <a:endParaRPr sz="2400">
              <a:solidFill>
                <a:schemeClr val="dk1"/>
              </a:solidFill>
            </a:endParaRPr>
          </a:p>
          <a:p>
            <a:pPr marL="514350" lvl="0" indent="-514350" algn="l" rtl="0">
              <a:lnSpc>
                <a:spcPct val="90000"/>
              </a:lnSpc>
              <a:spcBef>
                <a:spcPts val="1000"/>
              </a:spcBef>
              <a:spcAft>
                <a:spcPts val="0"/>
              </a:spcAft>
              <a:buClr>
                <a:srgbClr val="EC6024"/>
              </a:buClr>
              <a:buSzPts val="2400"/>
              <a:buFont typeface="Helvetica Neue"/>
              <a:buAutoNum type="arabicParenR"/>
            </a:pPr>
            <a:r>
              <a:rPr lang="en-US" sz="2400" b="1">
                <a:solidFill>
                  <a:srgbClr val="EC6024"/>
                </a:solidFill>
              </a:rPr>
              <a:t>Low GI carbs and fiber (3g per serving) </a:t>
            </a:r>
            <a:r>
              <a:rPr lang="en-US" sz="2400"/>
              <a:t>to help feel full and have longer lasting energy</a:t>
            </a:r>
            <a:endParaRPr/>
          </a:p>
        </p:txBody>
      </p:sp>
      <p:sp>
        <p:nvSpPr>
          <p:cNvPr id="76" name="Google Shape;76;p4"/>
          <p:cNvSpPr txBox="1"/>
          <p:nvPr/>
        </p:nvSpPr>
        <p:spPr>
          <a:xfrm>
            <a:off x="433135" y="4532968"/>
            <a:ext cx="7920451"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C6024"/>
              </a:buClr>
              <a:buSzPts val="1800"/>
              <a:buFont typeface="Verdana"/>
              <a:buNone/>
            </a:pPr>
            <a:r>
              <a:rPr lang="en-US" sz="1800" b="0" i="0" u="none" strike="noStrike" cap="none">
                <a:solidFill>
                  <a:srgbClr val="EC6024"/>
                </a:solidFill>
                <a:latin typeface="Verdana"/>
                <a:ea typeface="Verdana"/>
                <a:cs typeface="Verdana"/>
                <a:sym typeface="Verdana"/>
              </a:rPr>
              <a:t>Provide your customers P-nuff Crunch! today so they can stop worrying about their diet and start enjoying every craving  moment on their journey to a fit life!</a:t>
            </a:r>
            <a:endParaRPr sz="1800" b="0" i="0" u="none" strike="noStrike" cap="none">
              <a:solidFill>
                <a:srgbClr val="EC602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5" descr="background_4.jp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82" name="Google Shape;82;p5" descr="Pnuff-Cinnamon-Snack.png"/>
          <p:cNvPicPr preferRelativeResize="0"/>
          <p:nvPr/>
        </p:nvPicPr>
        <p:blipFill rotWithShape="1">
          <a:blip r:embed="rId4">
            <a:alphaModFix/>
          </a:blip>
          <a:srcRect/>
          <a:stretch/>
        </p:blipFill>
        <p:spPr>
          <a:xfrm rot="180000">
            <a:off x="6245169" y="633820"/>
            <a:ext cx="4231256" cy="4231256"/>
          </a:xfrm>
          <a:prstGeom prst="rect">
            <a:avLst/>
          </a:prstGeom>
          <a:noFill/>
          <a:ln>
            <a:noFill/>
          </a:ln>
        </p:spPr>
      </p:pic>
      <p:pic>
        <p:nvPicPr>
          <p:cNvPr id="83" name="Google Shape;83;p5" descr="Pnuff-Peanut-Snack.png"/>
          <p:cNvPicPr preferRelativeResize="0"/>
          <p:nvPr/>
        </p:nvPicPr>
        <p:blipFill rotWithShape="1">
          <a:blip r:embed="rId5">
            <a:alphaModFix/>
          </a:blip>
          <a:srcRect/>
          <a:stretch/>
        </p:blipFill>
        <p:spPr>
          <a:xfrm rot="-300000">
            <a:off x="2360913" y="582983"/>
            <a:ext cx="4332930" cy="4332930"/>
          </a:xfrm>
          <a:prstGeom prst="rect">
            <a:avLst/>
          </a:prstGeom>
          <a:noFill/>
          <a:ln>
            <a:noFill/>
          </a:ln>
        </p:spPr>
      </p:pic>
      <p:pic>
        <p:nvPicPr>
          <p:cNvPr id="84" name="Google Shape;84;p5" descr="Pnuff-Cocoa-Snack.png"/>
          <p:cNvPicPr preferRelativeResize="0"/>
          <p:nvPr/>
        </p:nvPicPr>
        <p:blipFill rotWithShape="1">
          <a:blip r:embed="rId6">
            <a:alphaModFix/>
          </a:blip>
          <a:srcRect/>
          <a:stretch/>
        </p:blipFill>
        <p:spPr>
          <a:xfrm>
            <a:off x="4064806" y="166976"/>
            <a:ext cx="4732879" cy="473287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6" descr="background_5.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0" name="Google Shape;90;p6"/>
          <p:cNvSpPr txBox="1"/>
          <p:nvPr/>
        </p:nvSpPr>
        <p:spPr>
          <a:xfrm>
            <a:off x="65536" y="1938466"/>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Complete Protein*</a:t>
            </a:r>
            <a:endParaRPr/>
          </a:p>
        </p:txBody>
      </p:sp>
      <p:sp>
        <p:nvSpPr>
          <p:cNvPr id="91" name="Google Shape;91;p6"/>
          <p:cNvSpPr txBox="1"/>
          <p:nvPr/>
        </p:nvSpPr>
        <p:spPr>
          <a:xfrm>
            <a:off x="108622" y="1646366"/>
            <a:ext cx="1638886" cy="279401"/>
          </a:xfrm>
          <a:prstGeom prst="rect">
            <a:avLst/>
          </a:prstGeom>
          <a:noFill/>
          <a:ln>
            <a:noFill/>
          </a:ln>
        </p:spPr>
        <p:txBody>
          <a:bodyPr spcFirstLastPara="1" wrap="square" lIns="45700" tIns="45700" rIns="45700" bIns="45700" anchor="t" anchorCtr="0">
            <a:normAutofit/>
          </a:bodyPr>
          <a:lstStyle/>
          <a:p>
            <a:pPr marL="0" marR="0" lvl="0" indent="0" algn="l" rtl="0">
              <a:lnSpc>
                <a:spcPct val="50000"/>
              </a:lnSpc>
              <a:spcBef>
                <a:spcPts val="0"/>
              </a:spcBef>
              <a:spcAft>
                <a:spcPts val="0"/>
              </a:spcAft>
              <a:buClr>
                <a:srgbClr val="76C1B5"/>
              </a:buClr>
              <a:buSzPts val="1166"/>
              <a:buFont typeface="Arial"/>
              <a:buNone/>
            </a:pPr>
            <a:r>
              <a:rPr lang="en-US" sz="1166" b="0" i="0" u="none" strike="noStrike" cap="none">
                <a:solidFill>
                  <a:srgbClr val="76C1B5"/>
                </a:solidFill>
                <a:latin typeface="Arial"/>
                <a:ea typeface="Arial"/>
                <a:cs typeface="Arial"/>
                <a:sym typeface="Arial"/>
              </a:rPr>
              <a:t>Active Lifestyle Support</a:t>
            </a:r>
            <a:endParaRPr/>
          </a:p>
        </p:txBody>
      </p:sp>
      <p:pic>
        <p:nvPicPr>
          <p:cNvPr id="92" name="Google Shape;92;p6" descr="Image"/>
          <p:cNvPicPr preferRelativeResize="0"/>
          <p:nvPr/>
        </p:nvPicPr>
        <p:blipFill rotWithShape="1">
          <a:blip r:embed="rId4">
            <a:alphaModFix/>
          </a:blip>
          <a:srcRect/>
          <a:stretch/>
        </p:blipFill>
        <p:spPr>
          <a:xfrm>
            <a:off x="2241550" y="1454150"/>
            <a:ext cx="647700" cy="419100"/>
          </a:xfrm>
          <a:prstGeom prst="rect">
            <a:avLst/>
          </a:prstGeom>
          <a:noFill/>
          <a:ln>
            <a:noFill/>
          </a:ln>
        </p:spPr>
      </p:pic>
      <p:pic>
        <p:nvPicPr>
          <p:cNvPr id="93" name="Google Shape;93;p6" descr="Image"/>
          <p:cNvPicPr preferRelativeResize="0"/>
          <p:nvPr/>
        </p:nvPicPr>
        <p:blipFill rotWithShape="1">
          <a:blip r:embed="rId5">
            <a:alphaModFix/>
          </a:blip>
          <a:srcRect/>
          <a:stretch/>
        </p:blipFill>
        <p:spPr>
          <a:xfrm>
            <a:off x="3258178" y="1422400"/>
            <a:ext cx="698501" cy="482600"/>
          </a:xfrm>
          <a:prstGeom prst="rect">
            <a:avLst/>
          </a:prstGeom>
          <a:noFill/>
          <a:ln>
            <a:noFill/>
          </a:ln>
        </p:spPr>
      </p:pic>
      <p:pic>
        <p:nvPicPr>
          <p:cNvPr id="94" name="Google Shape;94;p6" descr="Image"/>
          <p:cNvPicPr preferRelativeResize="0"/>
          <p:nvPr/>
        </p:nvPicPr>
        <p:blipFill rotWithShape="1">
          <a:blip r:embed="rId6">
            <a:alphaModFix/>
          </a:blip>
          <a:srcRect/>
          <a:stretch/>
        </p:blipFill>
        <p:spPr>
          <a:xfrm>
            <a:off x="4210050" y="1498600"/>
            <a:ext cx="927100" cy="330200"/>
          </a:xfrm>
          <a:prstGeom prst="rect">
            <a:avLst/>
          </a:prstGeom>
          <a:noFill/>
          <a:ln>
            <a:noFill/>
          </a:ln>
        </p:spPr>
      </p:pic>
      <p:pic>
        <p:nvPicPr>
          <p:cNvPr id="95" name="Google Shape;95;p6" descr="Image"/>
          <p:cNvPicPr preferRelativeResize="0"/>
          <p:nvPr/>
        </p:nvPicPr>
        <p:blipFill rotWithShape="1">
          <a:blip r:embed="rId7">
            <a:alphaModFix/>
          </a:blip>
          <a:srcRect/>
          <a:stretch/>
        </p:blipFill>
        <p:spPr>
          <a:xfrm>
            <a:off x="5327650" y="1447800"/>
            <a:ext cx="673100" cy="431800"/>
          </a:xfrm>
          <a:prstGeom prst="rect">
            <a:avLst/>
          </a:prstGeom>
          <a:noFill/>
          <a:ln>
            <a:noFill/>
          </a:ln>
        </p:spPr>
      </p:pic>
      <p:pic>
        <p:nvPicPr>
          <p:cNvPr id="96" name="Google Shape;96;p6" descr="Image"/>
          <p:cNvPicPr preferRelativeResize="0"/>
          <p:nvPr/>
        </p:nvPicPr>
        <p:blipFill rotWithShape="1">
          <a:blip r:embed="rId8">
            <a:alphaModFix/>
          </a:blip>
          <a:srcRect/>
          <a:stretch/>
        </p:blipFill>
        <p:spPr>
          <a:xfrm>
            <a:off x="6216650" y="1562100"/>
            <a:ext cx="927100" cy="203200"/>
          </a:xfrm>
          <a:prstGeom prst="rect">
            <a:avLst/>
          </a:prstGeom>
          <a:noFill/>
          <a:ln>
            <a:noFill/>
          </a:ln>
        </p:spPr>
      </p:pic>
      <p:pic>
        <p:nvPicPr>
          <p:cNvPr id="97" name="Google Shape;97;p6" descr="Image"/>
          <p:cNvPicPr preferRelativeResize="0"/>
          <p:nvPr/>
        </p:nvPicPr>
        <p:blipFill rotWithShape="1">
          <a:blip r:embed="rId9">
            <a:alphaModFix/>
          </a:blip>
          <a:srcRect/>
          <a:stretch/>
        </p:blipFill>
        <p:spPr>
          <a:xfrm>
            <a:off x="7308850" y="1428750"/>
            <a:ext cx="647700" cy="368300"/>
          </a:xfrm>
          <a:prstGeom prst="rect">
            <a:avLst/>
          </a:prstGeom>
          <a:noFill/>
          <a:ln>
            <a:noFill/>
          </a:ln>
        </p:spPr>
      </p:pic>
      <p:pic>
        <p:nvPicPr>
          <p:cNvPr id="98" name="Google Shape;98;p6" descr="Image"/>
          <p:cNvPicPr preferRelativeResize="0"/>
          <p:nvPr/>
        </p:nvPicPr>
        <p:blipFill rotWithShape="1">
          <a:blip r:embed="rId10">
            <a:alphaModFix/>
          </a:blip>
          <a:srcRect/>
          <a:stretch/>
        </p:blipFill>
        <p:spPr>
          <a:xfrm>
            <a:off x="8172450" y="1524000"/>
            <a:ext cx="914400" cy="279400"/>
          </a:xfrm>
          <a:prstGeom prst="rect">
            <a:avLst/>
          </a:prstGeom>
          <a:noFill/>
          <a:ln>
            <a:noFill/>
          </a:ln>
        </p:spPr>
      </p:pic>
      <p:pic>
        <p:nvPicPr>
          <p:cNvPr id="99" name="Google Shape;99;p6" descr="Image"/>
          <p:cNvPicPr preferRelativeResize="0"/>
          <p:nvPr/>
        </p:nvPicPr>
        <p:blipFill rotWithShape="1">
          <a:blip r:embed="rId11">
            <a:alphaModFix/>
          </a:blip>
          <a:srcRect/>
          <a:stretch/>
        </p:blipFill>
        <p:spPr>
          <a:xfrm>
            <a:off x="9302750" y="1454150"/>
            <a:ext cx="673100" cy="419100"/>
          </a:xfrm>
          <a:prstGeom prst="rect">
            <a:avLst/>
          </a:prstGeom>
          <a:noFill/>
          <a:ln>
            <a:noFill/>
          </a:ln>
        </p:spPr>
      </p:pic>
      <p:pic>
        <p:nvPicPr>
          <p:cNvPr id="100" name="Google Shape;100;p6" descr="Image"/>
          <p:cNvPicPr preferRelativeResize="0"/>
          <p:nvPr/>
        </p:nvPicPr>
        <p:blipFill rotWithShape="1">
          <a:blip r:embed="rId12">
            <a:alphaModFix/>
          </a:blip>
          <a:srcRect/>
          <a:stretch/>
        </p:blipFill>
        <p:spPr>
          <a:xfrm>
            <a:off x="10306050" y="1409700"/>
            <a:ext cx="546100" cy="406400"/>
          </a:xfrm>
          <a:prstGeom prst="rect">
            <a:avLst/>
          </a:prstGeom>
          <a:noFill/>
          <a:ln>
            <a:noFill/>
          </a:ln>
        </p:spPr>
      </p:pic>
      <p:sp>
        <p:nvSpPr>
          <p:cNvPr id="101" name="Google Shape;101;p6"/>
          <p:cNvSpPr txBox="1"/>
          <p:nvPr/>
        </p:nvSpPr>
        <p:spPr>
          <a:xfrm>
            <a:off x="1664771" y="1938466"/>
            <a:ext cx="1750458"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Yes | 5gm</a:t>
            </a:r>
            <a:endParaRPr/>
          </a:p>
        </p:txBody>
      </p:sp>
      <p:sp>
        <p:nvSpPr>
          <p:cNvPr id="102" name="Google Shape;102;p6"/>
          <p:cNvSpPr txBox="1"/>
          <p:nvPr/>
        </p:nvSpPr>
        <p:spPr>
          <a:xfrm>
            <a:off x="65536" y="2281366"/>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Primary Ingredients</a:t>
            </a:r>
            <a:endParaRPr/>
          </a:p>
        </p:txBody>
      </p:sp>
      <p:sp>
        <p:nvSpPr>
          <p:cNvPr id="103" name="Google Shape;103;p6"/>
          <p:cNvSpPr txBox="1"/>
          <p:nvPr/>
        </p:nvSpPr>
        <p:spPr>
          <a:xfrm>
            <a:off x="1948735" y="2233543"/>
            <a:ext cx="1182530" cy="4826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Navy Beans, </a:t>
            </a:r>
            <a:br>
              <a:rPr lang="en-US" sz="1232" b="0" i="0" u="none" strike="noStrike" cap="none">
                <a:solidFill>
                  <a:srgbClr val="DC6939"/>
                </a:solidFill>
                <a:latin typeface="Verdana"/>
                <a:ea typeface="Verdana"/>
                <a:cs typeface="Verdana"/>
                <a:sym typeface="Verdana"/>
              </a:rPr>
            </a:br>
            <a:r>
              <a:rPr lang="en-US" sz="1232" b="0" i="0" u="none" strike="noStrike" cap="none">
                <a:solidFill>
                  <a:srgbClr val="DC6939"/>
                </a:solidFill>
                <a:latin typeface="Verdana"/>
                <a:ea typeface="Verdana"/>
                <a:cs typeface="Verdana"/>
                <a:sym typeface="Verdana"/>
              </a:rPr>
              <a:t>Peanuts, Rice</a:t>
            </a:r>
            <a:endParaRPr/>
          </a:p>
        </p:txBody>
      </p:sp>
      <p:sp>
        <p:nvSpPr>
          <p:cNvPr id="104" name="Google Shape;104;p6"/>
          <p:cNvSpPr txBox="1"/>
          <p:nvPr/>
        </p:nvSpPr>
        <p:spPr>
          <a:xfrm>
            <a:off x="3118478" y="1936978"/>
            <a:ext cx="927101"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5gm</a:t>
            </a:r>
            <a:endParaRPr/>
          </a:p>
        </p:txBody>
      </p:sp>
      <p:sp>
        <p:nvSpPr>
          <p:cNvPr id="105" name="Google Shape;105;p6"/>
          <p:cNvSpPr txBox="1"/>
          <p:nvPr/>
        </p:nvSpPr>
        <p:spPr>
          <a:xfrm>
            <a:off x="3232064" y="2282855"/>
            <a:ext cx="699929"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Corn</a:t>
            </a:r>
            <a:endParaRPr/>
          </a:p>
        </p:txBody>
      </p:sp>
      <p:sp>
        <p:nvSpPr>
          <p:cNvPr id="106" name="Google Shape;106;p6"/>
          <p:cNvSpPr txBox="1"/>
          <p:nvPr/>
        </p:nvSpPr>
        <p:spPr>
          <a:xfrm>
            <a:off x="3798371" y="1944816"/>
            <a:ext cx="1750458"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5gm</a:t>
            </a:r>
            <a:endParaRPr/>
          </a:p>
        </p:txBody>
      </p:sp>
      <p:sp>
        <p:nvSpPr>
          <p:cNvPr id="107" name="Google Shape;107;p6"/>
          <p:cNvSpPr txBox="1"/>
          <p:nvPr/>
        </p:nvSpPr>
        <p:spPr>
          <a:xfrm>
            <a:off x="4256563" y="2295555"/>
            <a:ext cx="699930"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Corn</a:t>
            </a:r>
            <a:endParaRPr/>
          </a:p>
        </p:txBody>
      </p:sp>
      <p:sp>
        <p:nvSpPr>
          <p:cNvPr id="108" name="Google Shape;108;p6"/>
          <p:cNvSpPr txBox="1"/>
          <p:nvPr/>
        </p:nvSpPr>
        <p:spPr>
          <a:xfrm>
            <a:off x="4814371" y="1958261"/>
            <a:ext cx="1750458"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Yes | 10gm</a:t>
            </a:r>
            <a:endParaRPr/>
          </a:p>
        </p:txBody>
      </p:sp>
      <p:sp>
        <p:nvSpPr>
          <p:cNvPr id="109" name="Google Shape;109;p6"/>
          <p:cNvSpPr txBox="1"/>
          <p:nvPr/>
        </p:nvSpPr>
        <p:spPr>
          <a:xfrm>
            <a:off x="5098335" y="2271643"/>
            <a:ext cx="1182530" cy="583655"/>
          </a:xfrm>
          <a:prstGeom prst="rect">
            <a:avLst/>
          </a:prstGeom>
          <a:noFill/>
          <a:ln>
            <a:noFill/>
          </a:ln>
        </p:spPr>
        <p:txBody>
          <a:bodyPr spcFirstLastPara="1" wrap="square" lIns="45700" tIns="45700" rIns="45700" bIns="45700" anchor="t" anchorCtr="0">
            <a:normAutofit lnSpcReduction="10000"/>
          </a:bodyPr>
          <a:lstStyle/>
          <a:p>
            <a:pPr marL="0" marR="0" lvl="0" indent="0" algn="ctr" rtl="0">
              <a:lnSpc>
                <a:spcPct val="100000"/>
              </a:lnSpc>
              <a:spcBef>
                <a:spcPts val="0"/>
              </a:spcBef>
              <a:spcAft>
                <a:spcPts val="0"/>
              </a:spcAft>
              <a:buClr>
                <a:srgbClr val="DC6939"/>
              </a:buClr>
              <a:buSzPts val="1136"/>
              <a:buFont typeface="Verdana"/>
              <a:buNone/>
            </a:pPr>
            <a:r>
              <a:rPr lang="en-US" sz="1136" b="0" i="0" u="none" strike="noStrike" cap="none">
                <a:solidFill>
                  <a:srgbClr val="DC6939"/>
                </a:solidFill>
                <a:latin typeface="Verdana"/>
                <a:ea typeface="Verdana"/>
                <a:cs typeface="Verdana"/>
                <a:sym typeface="Verdana"/>
              </a:rPr>
              <a:t>Pea, Brown Rice, Navy Beans</a:t>
            </a:r>
            <a:endParaRPr/>
          </a:p>
        </p:txBody>
      </p:sp>
      <p:sp>
        <p:nvSpPr>
          <p:cNvPr id="110" name="Google Shape;110;p6"/>
          <p:cNvSpPr txBox="1"/>
          <p:nvPr/>
        </p:nvSpPr>
        <p:spPr>
          <a:xfrm>
            <a:off x="6183391" y="1944816"/>
            <a:ext cx="927101"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5gm</a:t>
            </a:r>
            <a:endParaRPr/>
          </a:p>
        </p:txBody>
      </p:sp>
      <p:sp>
        <p:nvSpPr>
          <p:cNvPr id="111" name="Google Shape;111;p6"/>
          <p:cNvSpPr txBox="1"/>
          <p:nvPr/>
        </p:nvSpPr>
        <p:spPr>
          <a:xfrm>
            <a:off x="6296977" y="2290693"/>
            <a:ext cx="699930"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Corn</a:t>
            </a:r>
            <a:endParaRPr/>
          </a:p>
        </p:txBody>
      </p:sp>
      <p:sp>
        <p:nvSpPr>
          <p:cNvPr id="112" name="Google Shape;112;p6"/>
          <p:cNvSpPr txBox="1"/>
          <p:nvPr/>
        </p:nvSpPr>
        <p:spPr>
          <a:xfrm>
            <a:off x="7194550" y="1944816"/>
            <a:ext cx="927100"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2gm</a:t>
            </a:r>
            <a:endParaRPr/>
          </a:p>
        </p:txBody>
      </p:sp>
      <p:sp>
        <p:nvSpPr>
          <p:cNvPr id="113" name="Google Shape;113;p6"/>
          <p:cNvSpPr txBox="1"/>
          <p:nvPr/>
        </p:nvSpPr>
        <p:spPr>
          <a:xfrm>
            <a:off x="7237590" y="2290693"/>
            <a:ext cx="841019" cy="3683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80"/>
              <a:buFont typeface="Verdana"/>
              <a:buNone/>
            </a:pPr>
            <a:r>
              <a:rPr lang="en-US" sz="1280" b="0" i="0" u="none" strike="noStrike" cap="none">
                <a:solidFill>
                  <a:srgbClr val="DC6939"/>
                </a:solidFill>
                <a:latin typeface="Verdana"/>
                <a:ea typeface="Verdana"/>
                <a:cs typeface="Verdana"/>
                <a:sym typeface="Verdana"/>
              </a:rPr>
              <a:t>Sorghum</a:t>
            </a:r>
            <a:endParaRPr/>
          </a:p>
        </p:txBody>
      </p:sp>
      <p:sp>
        <p:nvSpPr>
          <p:cNvPr id="114" name="Google Shape;114;p6"/>
          <p:cNvSpPr txBox="1"/>
          <p:nvPr/>
        </p:nvSpPr>
        <p:spPr>
          <a:xfrm>
            <a:off x="8166100" y="1944816"/>
            <a:ext cx="927100"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1gm</a:t>
            </a:r>
            <a:endParaRPr/>
          </a:p>
        </p:txBody>
      </p:sp>
      <p:sp>
        <p:nvSpPr>
          <p:cNvPr id="115" name="Google Shape;115;p6"/>
          <p:cNvSpPr txBox="1"/>
          <p:nvPr/>
        </p:nvSpPr>
        <p:spPr>
          <a:xfrm>
            <a:off x="8279685" y="2252593"/>
            <a:ext cx="699929" cy="431801"/>
          </a:xfrm>
          <a:prstGeom prst="rect">
            <a:avLst/>
          </a:prstGeom>
          <a:noFill/>
          <a:ln>
            <a:noFill/>
          </a:ln>
        </p:spPr>
        <p:txBody>
          <a:bodyPr spcFirstLastPara="1" wrap="square" lIns="45700" tIns="45700" rIns="45700" bIns="45700" anchor="t" anchorCtr="0">
            <a:normAutofit lnSpcReduction="10000"/>
          </a:bodyPr>
          <a:lstStyle/>
          <a:p>
            <a:pPr marL="0" marR="0" lvl="0" indent="0" algn="ctr" rtl="0">
              <a:lnSpc>
                <a:spcPct val="100000"/>
              </a:lnSpc>
              <a:spcBef>
                <a:spcPts val="0"/>
              </a:spcBef>
              <a:spcAft>
                <a:spcPts val="0"/>
              </a:spcAft>
              <a:buClr>
                <a:srgbClr val="DC6939"/>
              </a:buClr>
              <a:buSzPts val="1136"/>
              <a:buFont typeface="Verdana"/>
              <a:buNone/>
            </a:pPr>
            <a:r>
              <a:rPr lang="en-US" sz="1136" b="0" i="0" u="none" strike="noStrike" cap="none">
                <a:solidFill>
                  <a:srgbClr val="DC6939"/>
                </a:solidFill>
                <a:latin typeface="Verdana"/>
                <a:ea typeface="Verdana"/>
                <a:cs typeface="Verdana"/>
                <a:sym typeface="Verdana"/>
              </a:rPr>
              <a:t>Rice, Peanuts</a:t>
            </a:r>
            <a:endParaRPr/>
          </a:p>
        </p:txBody>
      </p:sp>
      <p:sp>
        <p:nvSpPr>
          <p:cNvPr id="116" name="Google Shape;116;p6"/>
          <p:cNvSpPr txBox="1"/>
          <p:nvPr/>
        </p:nvSpPr>
        <p:spPr>
          <a:xfrm>
            <a:off x="9163050" y="1944816"/>
            <a:ext cx="927100"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5gm</a:t>
            </a:r>
            <a:endParaRPr/>
          </a:p>
        </p:txBody>
      </p:sp>
      <p:sp>
        <p:nvSpPr>
          <p:cNvPr id="117" name="Google Shape;117;p6"/>
          <p:cNvSpPr txBox="1"/>
          <p:nvPr/>
        </p:nvSpPr>
        <p:spPr>
          <a:xfrm>
            <a:off x="9276635" y="2290693"/>
            <a:ext cx="699929"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Corn</a:t>
            </a:r>
            <a:endParaRPr/>
          </a:p>
        </p:txBody>
      </p:sp>
      <p:sp>
        <p:nvSpPr>
          <p:cNvPr id="118" name="Google Shape;118;p6"/>
          <p:cNvSpPr txBox="1"/>
          <p:nvPr/>
        </p:nvSpPr>
        <p:spPr>
          <a:xfrm>
            <a:off x="10111819" y="1944816"/>
            <a:ext cx="927101" cy="279401"/>
          </a:xfrm>
          <a:prstGeom prst="rect">
            <a:avLst/>
          </a:prstGeom>
          <a:noFill/>
          <a:ln>
            <a:noFill/>
          </a:ln>
        </p:spPr>
        <p:txBody>
          <a:bodyPr spcFirstLastPara="1" wrap="square" lIns="45700" tIns="45700" rIns="45700" bIns="45700" anchor="t" anchorCtr="0">
            <a:normAutofit fontScale="92500" lnSpcReduction="10000"/>
          </a:bodyPr>
          <a:lstStyle/>
          <a:p>
            <a:pPr marL="0" marR="0" lvl="0" indent="0" algn="ctr" rtl="0">
              <a:lnSpc>
                <a:spcPct val="100000"/>
              </a:lnSpc>
              <a:spcBef>
                <a:spcPts val="0"/>
              </a:spcBef>
              <a:spcAft>
                <a:spcPts val="0"/>
              </a:spcAft>
              <a:buClr>
                <a:srgbClr val="DC6939"/>
              </a:buClr>
              <a:buSzPct val="100000"/>
              <a:buFont typeface="Arial"/>
              <a:buNone/>
            </a:pPr>
            <a:r>
              <a:rPr lang="en-US" sz="1376" b="0" i="0" u="none" strike="noStrike" cap="none">
                <a:solidFill>
                  <a:srgbClr val="DC6939"/>
                </a:solidFill>
                <a:latin typeface="Arial"/>
                <a:ea typeface="Arial"/>
                <a:cs typeface="Arial"/>
                <a:sym typeface="Arial"/>
              </a:rPr>
              <a:t>No | 3gm</a:t>
            </a:r>
            <a:endParaRPr/>
          </a:p>
        </p:txBody>
      </p:sp>
      <p:sp>
        <p:nvSpPr>
          <p:cNvPr id="119" name="Google Shape;119;p6"/>
          <p:cNvSpPr txBox="1"/>
          <p:nvPr/>
        </p:nvSpPr>
        <p:spPr>
          <a:xfrm>
            <a:off x="10225404" y="2252593"/>
            <a:ext cx="699930" cy="621755"/>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104"/>
              <a:buFont typeface="Verdana"/>
              <a:buNone/>
            </a:pPr>
            <a:r>
              <a:rPr lang="en-US" sz="1104" b="0" i="0" u="none" strike="noStrike" cap="none">
                <a:solidFill>
                  <a:srgbClr val="DC6939"/>
                </a:solidFill>
                <a:latin typeface="Verdana"/>
                <a:ea typeface="Verdana"/>
                <a:cs typeface="Verdana"/>
                <a:sym typeface="Verdana"/>
              </a:rPr>
              <a:t>Rice, Sweet Potatoes</a:t>
            </a:r>
            <a:endParaRPr/>
          </a:p>
        </p:txBody>
      </p:sp>
      <p:sp>
        <p:nvSpPr>
          <p:cNvPr id="120" name="Google Shape;120;p6"/>
          <p:cNvSpPr txBox="1"/>
          <p:nvPr/>
        </p:nvSpPr>
        <p:spPr>
          <a:xfrm>
            <a:off x="108622" y="2687766"/>
            <a:ext cx="1638886" cy="279401"/>
          </a:xfrm>
          <a:prstGeom prst="rect">
            <a:avLst/>
          </a:prstGeom>
          <a:noFill/>
          <a:ln>
            <a:noFill/>
          </a:ln>
        </p:spPr>
        <p:txBody>
          <a:bodyPr spcFirstLastPara="1" wrap="square" lIns="45700" tIns="45700" rIns="45700" bIns="45700" anchor="t" anchorCtr="0">
            <a:normAutofit/>
          </a:bodyPr>
          <a:lstStyle/>
          <a:p>
            <a:pPr marL="0" marR="0" lvl="0" indent="0" algn="l" rtl="0">
              <a:lnSpc>
                <a:spcPct val="50000"/>
              </a:lnSpc>
              <a:spcBef>
                <a:spcPts val="0"/>
              </a:spcBef>
              <a:spcAft>
                <a:spcPts val="0"/>
              </a:spcAft>
              <a:buClr>
                <a:srgbClr val="76C1B5"/>
              </a:buClr>
              <a:buSzPts val="1364"/>
              <a:buFont typeface="Arial"/>
              <a:buNone/>
            </a:pPr>
            <a:r>
              <a:rPr lang="en-US" sz="1364" b="0" i="0" u="none" strike="noStrike" cap="none">
                <a:solidFill>
                  <a:srgbClr val="76C1B5"/>
                </a:solidFill>
                <a:latin typeface="Arial"/>
                <a:ea typeface="Arial"/>
                <a:cs typeface="Arial"/>
                <a:sym typeface="Arial"/>
              </a:rPr>
              <a:t>Claims</a:t>
            </a:r>
            <a:endParaRPr/>
          </a:p>
        </p:txBody>
      </p:sp>
      <p:sp>
        <p:nvSpPr>
          <p:cNvPr id="121" name="Google Shape;121;p6"/>
          <p:cNvSpPr txBox="1"/>
          <p:nvPr/>
        </p:nvSpPr>
        <p:spPr>
          <a:xfrm>
            <a:off x="103636" y="2987537"/>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Gut Friendly</a:t>
            </a:r>
            <a:endParaRPr/>
          </a:p>
        </p:txBody>
      </p:sp>
      <p:sp>
        <p:nvSpPr>
          <p:cNvPr id="122" name="Google Shape;122;p6"/>
          <p:cNvSpPr txBox="1"/>
          <p:nvPr/>
        </p:nvSpPr>
        <p:spPr>
          <a:xfrm>
            <a:off x="103636" y="3404872"/>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Vegan</a:t>
            </a:r>
            <a:endParaRPr/>
          </a:p>
        </p:txBody>
      </p:sp>
      <p:sp>
        <p:nvSpPr>
          <p:cNvPr id="123" name="Google Shape;123;p6"/>
          <p:cNvSpPr txBox="1"/>
          <p:nvPr/>
        </p:nvSpPr>
        <p:spPr>
          <a:xfrm>
            <a:off x="103636" y="3892254"/>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Good Source of Fiber</a:t>
            </a:r>
            <a:endParaRPr/>
          </a:p>
        </p:txBody>
      </p:sp>
      <p:sp>
        <p:nvSpPr>
          <p:cNvPr id="124" name="Google Shape;124;p6"/>
          <p:cNvSpPr txBox="1"/>
          <p:nvPr/>
        </p:nvSpPr>
        <p:spPr>
          <a:xfrm>
            <a:off x="103636" y="4394989"/>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Gluten Free</a:t>
            </a:r>
            <a:endParaRPr/>
          </a:p>
        </p:txBody>
      </p:sp>
      <p:sp>
        <p:nvSpPr>
          <p:cNvPr id="125" name="Google Shape;125;p6"/>
          <p:cNvSpPr txBox="1"/>
          <p:nvPr/>
        </p:nvSpPr>
        <p:spPr>
          <a:xfrm>
            <a:off x="103636" y="4888188"/>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Non GMO</a:t>
            </a:r>
            <a:endParaRPr/>
          </a:p>
        </p:txBody>
      </p:sp>
      <p:sp>
        <p:nvSpPr>
          <p:cNvPr id="126" name="Google Shape;126;p6"/>
          <p:cNvSpPr txBox="1"/>
          <p:nvPr/>
        </p:nvSpPr>
        <p:spPr>
          <a:xfrm>
            <a:off x="101368" y="5402232"/>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USDA Organic</a:t>
            </a:r>
            <a:endParaRPr/>
          </a:p>
        </p:txBody>
      </p:sp>
      <p:sp>
        <p:nvSpPr>
          <p:cNvPr id="127" name="Google Shape;127;p6"/>
          <p:cNvSpPr txBox="1"/>
          <p:nvPr/>
        </p:nvSpPr>
        <p:spPr>
          <a:xfrm>
            <a:off x="103636" y="5884142"/>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Dairy Free</a:t>
            </a:r>
            <a:endParaRPr/>
          </a:p>
        </p:txBody>
      </p:sp>
      <p:sp>
        <p:nvSpPr>
          <p:cNvPr id="128" name="Google Shape;128;p6"/>
          <p:cNvSpPr txBox="1"/>
          <p:nvPr/>
        </p:nvSpPr>
        <p:spPr>
          <a:xfrm>
            <a:off x="103636" y="6334992"/>
            <a:ext cx="1881079" cy="279401"/>
          </a:xfrm>
          <a:prstGeom prst="rect">
            <a:avLst/>
          </a:prstGeom>
          <a:noFill/>
          <a:ln>
            <a:noFill/>
          </a:ln>
        </p:spPr>
        <p:txBody>
          <a:bodyPr spcFirstLastPara="1" wrap="square" lIns="45700" tIns="45700" rIns="45700" bIns="45700" anchor="t" anchorCtr="0">
            <a:normAutofit lnSpcReduction="10000"/>
          </a:bodyPr>
          <a:lstStyle/>
          <a:p>
            <a:pPr marL="0" marR="0" lvl="0" indent="0" algn="l" rtl="0">
              <a:lnSpc>
                <a:spcPct val="100000"/>
              </a:lnSpc>
              <a:spcBef>
                <a:spcPts val="0"/>
              </a:spcBef>
              <a:spcAft>
                <a:spcPts val="0"/>
              </a:spcAft>
              <a:buClr>
                <a:srgbClr val="DC6939"/>
              </a:buClr>
              <a:buSzPts val="1364"/>
              <a:buFont typeface="Arial"/>
              <a:buNone/>
            </a:pPr>
            <a:r>
              <a:rPr lang="en-US" sz="1364" b="0" i="0" u="none" strike="noStrike" cap="none">
                <a:solidFill>
                  <a:srgbClr val="DC6939"/>
                </a:solidFill>
                <a:latin typeface="Arial"/>
                <a:ea typeface="Arial"/>
                <a:cs typeface="Arial"/>
                <a:sym typeface="Arial"/>
              </a:rPr>
              <a:t>Kosher</a:t>
            </a:r>
            <a:endParaRPr/>
          </a:p>
        </p:txBody>
      </p:sp>
      <p:sp>
        <p:nvSpPr>
          <p:cNvPr id="129" name="Google Shape;129;p6"/>
          <p:cNvSpPr txBox="1"/>
          <p:nvPr/>
        </p:nvSpPr>
        <p:spPr>
          <a:xfrm>
            <a:off x="3258178" y="2911337"/>
            <a:ext cx="6985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No</a:t>
            </a:r>
            <a:endParaRPr/>
          </a:p>
        </p:txBody>
      </p:sp>
      <p:sp>
        <p:nvSpPr>
          <p:cNvPr id="130" name="Google Shape;130;p6"/>
          <p:cNvSpPr txBox="1"/>
          <p:nvPr/>
        </p:nvSpPr>
        <p:spPr>
          <a:xfrm>
            <a:off x="4317215" y="2929066"/>
            <a:ext cx="75642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1" name="Google Shape;131;p6"/>
          <p:cNvSpPr txBox="1"/>
          <p:nvPr/>
        </p:nvSpPr>
        <p:spPr>
          <a:xfrm>
            <a:off x="5328959" y="2903666"/>
            <a:ext cx="72734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2" name="Google Shape;132;p6"/>
          <p:cNvSpPr txBox="1"/>
          <p:nvPr/>
        </p:nvSpPr>
        <p:spPr>
          <a:xfrm>
            <a:off x="6291126" y="2911337"/>
            <a:ext cx="727348"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No</a:t>
            </a:r>
            <a:endParaRPr/>
          </a:p>
        </p:txBody>
      </p:sp>
      <p:sp>
        <p:nvSpPr>
          <p:cNvPr id="133" name="Google Shape;133;p6"/>
          <p:cNvSpPr txBox="1"/>
          <p:nvPr/>
        </p:nvSpPr>
        <p:spPr>
          <a:xfrm>
            <a:off x="7233493" y="2903666"/>
            <a:ext cx="73340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4" name="Google Shape;134;p6"/>
          <p:cNvSpPr txBox="1"/>
          <p:nvPr/>
        </p:nvSpPr>
        <p:spPr>
          <a:xfrm>
            <a:off x="8261359" y="2911337"/>
            <a:ext cx="73340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5" name="Google Shape;135;p6"/>
          <p:cNvSpPr txBox="1"/>
          <p:nvPr/>
        </p:nvSpPr>
        <p:spPr>
          <a:xfrm>
            <a:off x="9261087" y="2911337"/>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6" name="Google Shape;136;p6"/>
          <p:cNvSpPr txBox="1"/>
          <p:nvPr/>
        </p:nvSpPr>
        <p:spPr>
          <a:xfrm>
            <a:off x="10201470" y="2911337"/>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37" name="Google Shape;137;p6"/>
          <p:cNvSpPr txBox="1"/>
          <p:nvPr/>
        </p:nvSpPr>
        <p:spPr>
          <a:xfrm>
            <a:off x="2223475" y="3390408"/>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38" name="Google Shape;138;p6"/>
          <p:cNvSpPr txBox="1"/>
          <p:nvPr/>
        </p:nvSpPr>
        <p:spPr>
          <a:xfrm>
            <a:off x="3308978" y="339040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39" name="Google Shape;139;p6"/>
          <p:cNvSpPr txBox="1"/>
          <p:nvPr/>
        </p:nvSpPr>
        <p:spPr>
          <a:xfrm>
            <a:off x="4422378" y="338675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0" name="Google Shape;140;p6"/>
          <p:cNvSpPr txBox="1"/>
          <p:nvPr/>
        </p:nvSpPr>
        <p:spPr>
          <a:xfrm>
            <a:off x="5416550" y="3401392"/>
            <a:ext cx="546100"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No</a:t>
            </a:r>
            <a:endParaRPr/>
          </a:p>
        </p:txBody>
      </p:sp>
      <p:sp>
        <p:nvSpPr>
          <p:cNvPr id="141" name="Google Shape;141;p6"/>
          <p:cNvSpPr txBox="1"/>
          <p:nvPr/>
        </p:nvSpPr>
        <p:spPr>
          <a:xfrm>
            <a:off x="6410721" y="339807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2" name="Google Shape;142;p6"/>
          <p:cNvSpPr txBox="1"/>
          <p:nvPr/>
        </p:nvSpPr>
        <p:spPr>
          <a:xfrm>
            <a:off x="7327145" y="338675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3" name="Google Shape;143;p6"/>
          <p:cNvSpPr txBox="1"/>
          <p:nvPr/>
        </p:nvSpPr>
        <p:spPr>
          <a:xfrm>
            <a:off x="8355011" y="339807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No</a:t>
            </a:r>
            <a:endParaRPr/>
          </a:p>
        </p:txBody>
      </p:sp>
      <p:sp>
        <p:nvSpPr>
          <p:cNvPr id="144" name="Google Shape;144;p6"/>
          <p:cNvSpPr txBox="1"/>
          <p:nvPr/>
        </p:nvSpPr>
        <p:spPr>
          <a:xfrm>
            <a:off x="9370177" y="338675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5" name="Google Shape;145;p6"/>
          <p:cNvSpPr txBox="1"/>
          <p:nvPr/>
        </p:nvSpPr>
        <p:spPr>
          <a:xfrm>
            <a:off x="10286601" y="338675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6" name="Google Shape;146;p6"/>
          <p:cNvSpPr txBox="1"/>
          <p:nvPr/>
        </p:nvSpPr>
        <p:spPr>
          <a:xfrm>
            <a:off x="2227389" y="3882813"/>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47" name="Google Shape;147;p6"/>
          <p:cNvSpPr txBox="1"/>
          <p:nvPr/>
        </p:nvSpPr>
        <p:spPr>
          <a:xfrm>
            <a:off x="3229215" y="3875143"/>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48" name="Google Shape;148;p6"/>
          <p:cNvSpPr txBox="1"/>
          <p:nvPr/>
        </p:nvSpPr>
        <p:spPr>
          <a:xfrm>
            <a:off x="4317215" y="3894025"/>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49" name="Google Shape;149;p6"/>
          <p:cNvSpPr txBox="1"/>
          <p:nvPr/>
        </p:nvSpPr>
        <p:spPr>
          <a:xfrm>
            <a:off x="5416550" y="3884608"/>
            <a:ext cx="546100"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50" name="Google Shape;150;p6"/>
          <p:cNvSpPr txBox="1"/>
          <p:nvPr/>
        </p:nvSpPr>
        <p:spPr>
          <a:xfrm>
            <a:off x="6299920" y="3894025"/>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51" name="Google Shape;151;p6"/>
          <p:cNvSpPr txBox="1"/>
          <p:nvPr/>
        </p:nvSpPr>
        <p:spPr>
          <a:xfrm>
            <a:off x="7229087" y="3894025"/>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52" name="Google Shape;152;p6"/>
          <p:cNvSpPr txBox="1"/>
          <p:nvPr/>
        </p:nvSpPr>
        <p:spPr>
          <a:xfrm>
            <a:off x="8249518" y="3894025"/>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53" name="Google Shape;153;p6"/>
          <p:cNvSpPr txBox="1"/>
          <p:nvPr/>
        </p:nvSpPr>
        <p:spPr>
          <a:xfrm>
            <a:off x="9290050" y="3894025"/>
            <a:ext cx="756426"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54" name="Google Shape;154;p6"/>
          <p:cNvSpPr txBox="1"/>
          <p:nvPr/>
        </p:nvSpPr>
        <p:spPr>
          <a:xfrm>
            <a:off x="10196165" y="3884608"/>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pic>
        <p:nvPicPr>
          <p:cNvPr id="155" name="Google Shape;155;p6" descr="Image"/>
          <p:cNvPicPr preferRelativeResize="0"/>
          <p:nvPr/>
        </p:nvPicPr>
        <p:blipFill rotWithShape="1">
          <a:blip r:embed="rId13">
            <a:alphaModFix/>
          </a:blip>
          <a:srcRect/>
          <a:stretch/>
        </p:blipFill>
        <p:spPr>
          <a:xfrm>
            <a:off x="3455028" y="4319365"/>
            <a:ext cx="304801" cy="330201"/>
          </a:xfrm>
          <a:prstGeom prst="rect">
            <a:avLst/>
          </a:prstGeom>
          <a:noFill/>
          <a:ln>
            <a:noFill/>
          </a:ln>
        </p:spPr>
      </p:pic>
      <p:sp>
        <p:nvSpPr>
          <p:cNvPr id="156" name="Google Shape;156;p6"/>
          <p:cNvSpPr txBox="1"/>
          <p:nvPr/>
        </p:nvSpPr>
        <p:spPr>
          <a:xfrm>
            <a:off x="2223475" y="4357573"/>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pic>
        <p:nvPicPr>
          <p:cNvPr id="157" name="Google Shape;157;p6" descr="Image"/>
          <p:cNvPicPr preferRelativeResize="0"/>
          <p:nvPr/>
        </p:nvPicPr>
        <p:blipFill rotWithShape="1">
          <a:blip r:embed="rId14">
            <a:alphaModFix/>
          </a:blip>
          <a:srcRect/>
          <a:stretch/>
        </p:blipFill>
        <p:spPr>
          <a:xfrm>
            <a:off x="6499621" y="4338415"/>
            <a:ext cx="368301" cy="317501"/>
          </a:xfrm>
          <a:prstGeom prst="rect">
            <a:avLst/>
          </a:prstGeom>
          <a:noFill/>
          <a:ln>
            <a:noFill/>
          </a:ln>
        </p:spPr>
      </p:pic>
      <p:pic>
        <p:nvPicPr>
          <p:cNvPr id="158" name="Google Shape;158;p6" descr="Image"/>
          <p:cNvPicPr preferRelativeResize="0"/>
          <p:nvPr/>
        </p:nvPicPr>
        <p:blipFill rotWithShape="1">
          <a:blip r:embed="rId14">
            <a:alphaModFix/>
          </a:blip>
          <a:srcRect/>
          <a:stretch/>
        </p:blipFill>
        <p:spPr>
          <a:xfrm>
            <a:off x="7423150" y="4342004"/>
            <a:ext cx="368300" cy="317501"/>
          </a:xfrm>
          <a:prstGeom prst="rect">
            <a:avLst/>
          </a:prstGeom>
          <a:noFill/>
          <a:ln>
            <a:noFill/>
          </a:ln>
        </p:spPr>
      </p:pic>
      <p:sp>
        <p:nvSpPr>
          <p:cNvPr id="159" name="Google Shape;159;p6"/>
          <p:cNvSpPr txBox="1"/>
          <p:nvPr/>
        </p:nvSpPr>
        <p:spPr>
          <a:xfrm>
            <a:off x="4422378" y="4361054"/>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60" name="Google Shape;160;p6"/>
          <p:cNvSpPr txBox="1"/>
          <p:nvPr/>
        </p:nvSpPr>
        <p:spPr>
          <a:xfrm>
            <a:off x="5416550" y="4361054"/>
            <a:ext cx="546100"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pic>
        <p:nvPicPr>
          <p:cNvPr id="161" name="Google Shape;161;p6" descr="Image"/>
          <p:cNvPicPr preferRelativeResize="0"/>
          <p:nvPr/>
        </p:nvPicPr>
        <p:blipFill rotWithShape="1">
          <a:blip r:embed="rId13">
            <a:alphaModFix/>
          </a:blip>
          <a:srcRect/>
          <a:stretch/>
        </p:blipFill>
        <p:spPr>
          <a:xfrm>
            <a:off x="10409277" y="4321159"/>
            <a:ext cx="304801" cy="330201"/>
          </a:xfrm>
          <a:prstGeom prst="rect">
            <a:avLst/>
          </a:prstGeom>
          <a:noFill/>
          <a:ln>
            <a:noFill/>
          </a:ln>
        </p:spPr>
      </p:pic>
      <p:sp>
        <p:nvSpPr>
          <p:cNvPr id="162" name="Google Shape;162;p6"/>
          <p:cNvSpPr txBox="1"/>
          <p:nvPr/>
        </p:nvSpPr>
        <p:spPr>
          <a:xfrm>
            <a:off x="8363305" y="4361054"/>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63" name="Google Shape;163;p6"/>
          <p:cNvSpPr txBox="1"/>
          <p:nvPr/>
        </p:nvSpPr>
        <p:spPr>
          <a:xfrm>
            <a:off x="9395577" y="4361054"/>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pic>
        <p:nvPicPr>
          <p:cNvPr id="164" name="Google Shape;164;p6" descr="Image"/>
          <p:cNvPicPr preferRelativeResize="0"/>
          <p:nvPr/>
        </p:nvPicPr>
        <p:blipFill rotWithShape="1">
          <a:blip r:embed="rId15">
            <a:alphaModFix/>
          </a:blip>
          <a:srcRect/>
          <a:stretch/>
        </p:blipFill>
        <p:spPr>
          <a:xfrm>
            <a:off x="2217125" y="4821845"/>
            <a:ext cx="558801" cy="355601"/>
          </a:xfrm>
          <a:prstGeom prst="rect">
            <a:avLst/>
          </a:prstGeom>
          <a:noFill/>
          <a:ln>
            <a:noFill/>
          </a:ln>
        </p:spPr>
      </p:pic>
      <p:pic>
        <p:nvPicPr>
          <p:cNvPr id="165" name="Google Shape;165;p6" descr="Image"/>
          <p:cNvPicPr preferRelativeResize="0"/>
          <p:nvPr/>
        </p:nvPicPr>
        <p:blipFill rotWithShape="1">
          <a:blip r:embed="rId15">
            <a:alphaModFix/>
          </a:blip>
          <a:srcRect/>
          <a:stretch/>
        </p:blipFill>
        <p:spPr>
          <a:xfrm>
            <a:off x="4416028" y="4823622"/>
            <a:ext cx="558801" cy="355601"/>
          </a:xfrm>
          <a:prstGeom prst="rect">
            <a:avLst/>
          </a:prstGeom>
          <a:noFill/>
          <a:ln>
            <a:noFill/>
          </a:ln>
        </p:spPr>
      </p:pic>
      <p:pic>
        <p:nvPicPr>
          <p:cNvPr id="166" name="Google Shape;166;p6" descr="Image"/>
          <p:cNvPicPr preferRelativeResize="0"/>
          <p:nvPr/>
        </p:nvPicPr>
        <p:blipFill rotWithShape="1">
          <a:blip r:embed="rId15">
            <a:alphaModFix/>
          </a:blip>
          <a:srcRect/>
          <a:stretch/>
        </p:blipFill>
        <p:spPr>
          <a:xfrm>
            <a:off x="5410200" y="4823622"/>
            <a:ext cx="558800" cy="355601"/>
          </a:xfrm>
          <a:prstGeom prst="rect">
            <a:avLst/>
          </a:prstGeom>
          <a:noFill/>
          <a:ln>
            <a:noFill/>
          </a:ln>
        </p:spPr>
      </p:pic>
      <p:pic>
        <p:nvPicPr>
          <p:cNvPr id="167" name="Google Shape;167;p6" descr="Image"/>
          <p:cNvPicPr preferRelativeResize="0"/>
          <p:nvPr/>
        </p:nvPicPr>
        <p:blipFill rotWithShape="1">
          <a:blip r:embed="rId15">
            <a:alphaModFix/>
          </a:blip>
          <a:srcRect/>
          <a:stretch/>
        </p:blipFill>
        <p:spPr>
          <a:xfrm>
            <a:off x="6404371" y="4821845"/>
            <a:ext cx="558801" cy="355601"/>
          </a:xfrm>
          <a:prstGeom prst="rect">
            <a:avLst/>
          </a:prstGeom>
          <a:noFill/>
          <a:ln>
            <a:noFill/>
          </a:ln>
        </p:spPr>
      </p:pic>
      <p:pic>
        <p:nvPicPr>
          <p:cNvPr id="168" name="Google Shape;168;p6" descr="Image"/>
          <p:cNvPicPr preferRelativeResize="0"/>
          <p:nvPr/>
        </p:nvPicPr>
        <p:blipFill rotWithShape="1">
          <a:blip r:embed="rId15">
            <a:alphaModFix/>
          </a:blip>
          <a:srcRect/>
          <a:stretch/>
        </p:blipFill>
        <p:spPr>
          <a:xfrm>
            <a:off x="10341371" y="4832703"/>
            <a:ext cx="558801" cy="355601"/>
          </a:xfrm>
          <a:prstGeom prst="rect">
            <a:avLst/>
          </a:prstGeom>
          <a:noFill/>
          <a:ln>
            <a:noFill/>
          </a:ln>
        </p:spPr>
      </p:pic>
      <p:sp>
        <p:nvSpPr>
          <p:cNvPr id="169" name="Google Shape;169;p6"/>
          <p:cNvSpPr txBox="1"/>
          <p:nvPr/>
        </p:nvSpPr>
        <p:spPr>
          <a:xfrm>
            <a:off x="3334378" y="4870803"/>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70" name="Google Shape;170;p6"/>
          <p:cNvSpPr txBox="1"/>
          <p:nvPr/>
        </p:nvSpPr>
        <p:spPr>
          <a:xfrm>
            <a:off x="7361614" y="4872153"/>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71" name="Google Shape;171;p6"/>
          <p:cNvSpPr txBox="1"/>
          <p:nvPr/>
        </p:nvSpPr>
        <p:spPr>
          <a:xfrm>
            <a:off x="8363305" y="4872153"/>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72" name="Google Shape;172;p6"/>
          <p:cNvSpPr txBox="1"/>
          <p:nvPr/>
        </p:nvSpPr>
        <p:spPr>
          <a:xfrm>
            <a:off x="9408277" y="4871877"/>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pic>
        <p:nvPicPr>
          <p:cNvPr id="173" name="Google Shape;173;p6" descr="Image"/>
          <p:cNvPicPr preferRelativeResize="0"/>
          <p:nvPr/>
        </p:nvPicPr>
        <p:blipFill rotWithShape="1">
          <a:blip r:embed="rId16">
            <a:alphaModFix/>
          </a:blip>
          <a:srcRect/>
          <a:stretch/>
        </p:blipFill>
        <p:spPr>
          <a:xfrm>
            <a:off x="5530850" y="5385011"/>
            <a:ext cx="317500" cy="317501"/>
          </a:xfrm>
          <a:prstGeom prst="rect">
            <a:avLst/>
          </a:prstGeom>
          <a:noFill/>
          <a:ln>
            <a:noFill/>
          </a:ln>
        </p:spPr>
      </p:pic>
      <p:pic>
        <p:nvPicPr>
          <p:cNvPr id="174" name="Google Shape;174;p6" descr="Image"/>
          <p:cNvPicPr preferRelativeResize="0"/>
          <p:nvPr/>
        </p:nvPicPr>
        <p:blipFill rotWithShape="1">
          <a:blip r:embed="rId16">
            <a:alphaModFix/>
          </a:blip>
          <a:srcRect/>
          <a:stretch/>
        </p:blipFill>
        <p:spPr>
          <a:xfrm>
            <a:off x="6462791" y="5385011"/>
            <a:ext cx="317501" cy="317501"/>
          </a:xfrm>
          <a:prstGeom prst="rect">
            <a:avLst/>
          </a:prstGeom>
          <a:noFill/>
          <a:ln>
            <a:noFill/>
          </a:ln>
        </p:spPr>
      </p:pic>
      <p:pic>
        <p:nvPicPr>
          <p:cNvPr id="175" name="Google Shape;175;p6" descr="Image"/>
          <p:cNvPicPr preferRelativeResize="0"/>
          <p:nvPr/>
        </p:nvPicPr>
        <p:blipFill rotWithShape="1">
          <a:blip r:embed="rId16">
            <a:alphaModFix/>
          </a:blip>
          <a:srcRect/>
          <a:stretch/>
        </p:blipFill>
        <p:spPr>
          <a:xfrm>
            <a:off x="8477605" y="5385011"/>
            <a:ext cx="317501" cy="317501"/>
          </a:xfrm>
          <a:prstGeom prst="rect">
            <a:avLst/>
          </a:prstGeom>
          <a:noFill/>
          <a:ln>
            <a:noFill/>
          </a:ln>
        </p:spPr>
      </p:pic>
      <p:sp>
        <p:nvSpPr>
          <p:cNvPr id="176" name="Google Shape;176;p6"/>
          <p:cNvSpPr txBox="1"/>
          <p:nvPr/>
        </p:nvSpPr>
        <p:spPr>
          <a:xfrm>
            <a:off x="2118312" y="536464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77" name="Google Shape;177;p6"/>
          <p:cNvSpPr txBox="1"/>
          <p:nvPr/>
        </p:nvSpPr>
        <p:spPr>
          <a:xfrm>
            <a:off x="3229215" y="537363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78" name="Google Shape;178;p6"/>
          <p:cNvSpPr txBox="1"/>
          <p:nvPr/>
        </p:nvSpPr>
        <p:spPr>
          <a:xfrm>
            <a:off x="4274919" y="537363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79" name="Google Shape;179;p6"/>
          <p:cNvSpPr txBox="1"/>
          <p:nvPr/>
        </p:nvSpPr>
        <p:spPr>
          <a:xfrm>
            <a:off x="7256450" y="539639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0" name="Google Shape;180;p6"/>
          <p:cNvSpPr txBox="1"/>
          <p:nvPr/>
        </p:nvSpPr>
        <p:spPr>
          <a:xfrm>
            <a:off x="9303115" y="539639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1" name="Google Shape;181;p6"/>
          <p:cNvSpPr txBox="1"/>
          <p:nvPr/>
        </p:nvSpPr>
        <p:spPr>
          <a:xfrm>
            <a:off x="10242559" y="5396391"/>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2" name="Google Shape;182;p6"/>
          <p:cNvSpPr txBox="1"/>
          <p:nvPr/>
        </p:nvSpPr>
        <p:spPr>
          <a:xfrm>
            <a:off x="2223475" y="5829744"/>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83" name="Google Shape;183;p6"/>
          <p:cNvSpPr txBox="1"/>
          <p:nvPr/>
        </p:nvSpPr>
        <p:spPr>
          <a:xfrm>
            <a:off x="3229215" y="5836568"/>
            <a:ext cx="75642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4" name="Google Shape;184;p6"/>
          <p:cNvSpPr txBox="1"/>
          <p:nvPr/>
        </p:nvSpPr>
        <p:spPr>
          <a:xfrm>
            <a:off x="4274919" y="5836568"/>
            <a:ext cx="75642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5" name="Google Shape;185;p6"/>
          <p:cNvSpPr txBox="1"/>
          <p:nvPr/>
        </p:nvSpPr>
        <p:spPr>
          <a:xfrm>
            <a:off x="5311387" y="5836568"/>
            <a:ext cx="756426"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6" name="Google Shape;186;p6"/>
          <p:cNvSpPr txBox="1"/>
          <p:nvPr/>
        </p:nvSpPr>
        <p:spPr>
          <a:xfrm>
            <a:off x="6352149" y="5836568"/>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87" name="Google Shape;187;p6"/>
          <p:cNvSpPr txBox="1"/>
          <p:nvPr/>
        </p:nvSpPr>
        <p:spPr>
          <a:xfrm>
            <a:off x="7361614" y="5836568"/>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88" name="Google Shape;188;p6"/>
          <p:cNvSpPr txBox="1"/>
          <p:nvPr/>
        </p:nvSpPr>
        <p:spPr>
          <a:xfrm>
            <a:off x="8251436" y="5828627"/>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89" name="Google Shape;189;p6"/>
          <p:cNvSpPr txBox="1"/>
          <p:nvPr/>
        </p:nvSpPr>
        <p:spPr>
          <a:xfrm>
            <a:off x="9408277" y="5822764"/>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90" name="Google Shape;190;p6"/>
          <p:cNvSpPr txBox="1"/>
          <p:nvPr/>
        </p:nvSpPr>
        <p:spPr>
          <a:xfrm>
            <a:off x="10231395" y="5836568"/>
            <a:ext cx="756427" cy="294742"/>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pic>
        <p:nvPicPr>
          <p:cNvPr id="191" name="Google Shape;191;p6" descr="Image"/>
          <p:cNvPicPr preferRelativeResize="0"/>
          <p:nvPr/>
        </p:nvPicPr>
        <p:blipFill rotWithShape="1">
          <a:blip r:embed="rId17">
            <a:alphaModFix/>
          </a:blip>
          <a:srcRect/>
          <a:stretch/>
        </p:blipFill>
        <p:spPr>
          <a:xfrm>
            <a:off x="2331425" y="6300826"/>
            <a:ext cx="330201" cy="292101"/>
          </a:xfrm>
          <a:prstGeom prst="rect">
            <a:avLst/>
          </a:prstGeom>
          <a:noFill/>
          <a:ln>
            <a:noFill/>
          </a:ln>
        </p:spPr>
      </p:pic>
      <p:pic>
        <p:nvPicPr>
          <p:cNvPr id="192" name="Google Shape;192;p6" descr="Image"/>
          <p:cNvPicPr preferRelativeResize="0"/>
          <p:nvPr/>
        </p:nvPicPr>
        <p:blipFill rotWithShape="1">
          <a:blip r:embed="rId17">
            <a:alphaModFix/>
          </a:blip>
          <a:srcRect/>
          <a:stretch/>
        </p:blipFill>
        <p:spPr>
          <a:xfrm>
            <a:off x="3442328" y="6312530"/>
            <a:ext cx="330201" cy="292101"/>
          </a:xfrm>
          <a:prstGeom prst="rect">
            <a:avLst/>
          </a:prstGeom>
          <a:noFill/>
          <a:ln>
            <a:noFill/>
          </a:ln>
        </p:spPr>
      </p:pic>
      <p:pic>
        <p:nvPicPr>
          <p:cNvPr id="193" name="Google Shape;193;p6" descr="Image"/>
          <p:cNvPicPr preferRelativeResize="0"/>
          <p:nvPr/>
        </p:nvPicPr>
        <p:blipFill rotWithShape="1">
          <a:blip r:embed="rId17">
            <a:alphaModFix/>
          </a:blip>
          <a:srcRect/>
          <a:stretch/>
        </p:blipFill>
        <p:spPr>
          <a:xfrm>
            <a:off x="7494964" y="6300826"/>
            <a:ext cx="330201" cy="292101"/>
          </a:xfrm>
          <a:prstGeom prst="rect">
            <a:avLst/>
          </a:prstGeom>
          <a:noFill/>
          <a:ln>
            <a:noFill/>
          </a:ln>
        </p:spPr>
      </p:pic>
      <p:sp>
        <p:nvSpPr>
          <p:cNvPr id="194" name="Google Shape;194;p6"/>
          <p:cNvSpPr txBox="1"/>
          <p:nvPr/>
        </p:nvSpPr>
        <p:spPr>
          <a:xfrm>
            <a:off x="4380082" y="6318880"/>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95" name="Google Shape;195;p6"/>
          <p:cNvSpPr txBox="1"/>
          <p:nvPr/>
        </p:nvSpPr>
        <p:spPr>
          <a:xfrm>
            <a:off x="5303261" y="6299506"/>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96" name="Google Shape;196;p6"/>
          <p:cNvSpPr txBox="1"/>
          <p:nvPr/>
        </p:nvSpPr>
        <p:spPr>
          <a:xfrm>
            <a:off x="6348491" y="6320212"/>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sp>
        <p:nvSpPr>
          <p:cNvPr id="197" name="Google Shape;197;p6"/>
          <p:cNvSpPr txBox="1"/>
          <p:nvPr/>
        </p:nvSpPr>
        <p:spPr>
          <a:xfrm>
            <a:off x="8283543" y="6321686"/>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98" name="Google Shape;198;p6"/>
          <p:cNvSpPr txBox="1"/>
          <p:nvPr/>
        </p:nvSpPr>
        <p:spPr>
          <a:xfrm>
            <a:off x="9303115" y="6300733"/>
            <a:ext cx="756427" cy="29474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328"/>
              <a:buFont typeface="Verdana"/>
              <a:buNone/>
            </a:pPr>
            <a:r>
              <a:rPr lang="en-US" sz="1328" b="0" i="0" u="none" strike="noStrike" cap="none">
                <a:solidFill>
                  <a:srgbClr val="DC6939"/>
                </a:solidFill>
                <a:latin typeface="Verdana"/>
                <a:ea typeface="Verdana"/>
                <a:cs typeface="Verdana"/>
                <a:sym typeface="Verdana"/>
              </a:rPr>
              <a:t>No</a:t>
            </a:r>
            <a:endParaRPr/>
          </a:p>
        </p:txBody>
      </p:sp>
      <p:sp>
        <p:nvSpPr>
          <p:cNvPr id="199" name="Google Shape;199;p6"/>
          <p:cNvSpPr txBox="1"/>
          <p:nvPr/>
        </p:nvSpPr>
        <p:spPr>
          <a:xfrm>
            <a:off x="10335021" y="6329356"/>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cxnSp>
        <p:nvCxnSpPr>
          <p:cNvPr id="200" name="Google Shape;200;p6"/>
          <p:cNvCxnSpPr/>
          <p:nvPr/>
        </p:nvCxnSpPr>
        <p:spPr>
          <a:xfrm rot="10800000" flipH="1">
            <a:off x="3141773" y="14445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01" name="Google Shape;201;p6"/>
          <p:cNvCxnSpPr/>
          <p:nvPr/>
        </p:nvCxnSpPr>
        <p:spPr>
          <a:xfrm rot="10800000" flipH="1">
            <a:off x="4142887"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02" name="Google Shape;202;p6"/>
          <p:cNvCxnSpPr/>
          <p:nvPr/>
        </p:nvCxnSpPr>
        <p:spPr>
          <a:xfrm rot="10800000" flipH="1">
            <a:off x="1913032" y="1425682"/>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03" name="Google Shape;203;p6"/>
          <p:cNvCxnSpPr/>
          <p:nvPr/>
        </p:nvCxnSpPr>
        <p:spPr>
          <a:xfrm>
            <a:off x="112584" y="2252593"/>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04" name="Google Shape;204;p6"/>
          <p:cNvCxnSpPr/>
          <p:nvPr/>
        </p:nvCxnSpPr>
        <p:spPr>
          <a:xfrm>
            <a:off x="112584" y="3306428"/>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05" name="Google Shape;205;p6"/>
          <p:cNvCxnSpPr/>
          <p:nvPr/>
        </p:nvCxnSpPr>
        <p:spPr>
          <a:xfrm>
            <a:off x="112584" y="3768994"/>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06" name="Google Shape;206;p6"/>
          <p:cNvCxnSpPr/>
          <p:nvPr/>
        </p:nvCxnSpPr>
        <p:spPr>
          <a:xfrm>
            <a:off x="112584" y="4258104"/>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07" name="Google Shape;207;p6"/>
          <p:cNvCxnSpPr/>
          <p:nvPr/>
        </p:nvCxnSpPr>
        <p:spPr>
          <a:xfrm>
            <a:off x="112584" y="4729408"/>
            <a:ext cx="10751862" cy="1"/>
          </a:xfrm>
          <a:prstGeom prst="straightConnector1">
            <a:avLst/>
          </a:prstGeom>
          <a:noFill/>
          <a:ln w="12700" cap="flat" cmpd="sng">
            <a:solidFill>
              <a:srgbClr val="DB6938"/>
            </a:solidFill>
            <a:prstDash val="solid"/>
            <a:miter lim="8000"/>
            <a:headEnd type="none" w="sm" len="sm"/>
            <a:tailEnd type="none" w="sm" len="sm"/>
          </a:ln>
        </p:spPr>
      </p:cxnSp>
      <p:sp>
        <p:nvSpPr>
          <p:cNvPr id="208" name="Google Shape;208;p6"/>
          <p:cNvSpPr txBox="1"/>
          <p:nvPr/>
        </p:nvSpPr>
        <p:spPr>
          <a:xfrm>
            <a:off x="2223475" y="2920249"/>
            <a:ext cx="546101" cy="279401"/>
          </a:xfrm>
          <a:prstGeom prst="rect">
            <a:avLst/>
          </a:prstGeom>
          <a:noFill/>
          <a:ln>
            <a:noFill/>
          </a:ln>
        </p:spPr>
        <p:txBody>
          <a:bodyPr spcFirstLastPara="1" wrap="square" lIns="45700" tIns="45700" rIns="45700" bIns="45700" anchor="t" anchorCtr="0">
            <a:normAutofit/>
          </a:bodyPr>
          <a:lstStyle/>
          <a:p>
            <a:pPr marL="0" marR="0" lvl="0" indent="0" algn="ctr" rtl="0">
              <a:lnSpc>
                <a:spcPct val="100000"/>
              </a:lnSpc>
              <a:spcBef>
                <a:spcPts val="0"/>
              </a:spcBef>
              <a:spcAft>
                <a:spcPts val="0"/>
              </a:spcAft>
              <a:buClr>
                <a:srgbClr val="DC6939"/>
              </a:buClr>
              <a:buSzPts val="1232"/>
              <a:buFont typeface="Verdana"/>
              <a:buNone/>
            </a:pPr>
            <a:r>
              <a:rPr lang="en-US" sz="1232" b="0" i="0" u="none" strike="noStrike" cap="none">
                <a:solidFill>
                  <a:srgbClr val="DC6939"/>
                </a:solidFill>
                <a:latin typeface="Verdana"/>
                <a:ea typeface="Verdana"/>
                <a:cs typeface="Verdana"/>
                <a:sym typeface="Verdana"/>
              </a:rPr>
              <a:t>Yes</a:t>
            </a:r>
            <a:endParaRPr/>
          </a:p>
        </p:txBody>
      </p:sp>
      <p:cxnSp>
        <p:nvCxnSpPr>
          <p:cNvPr id="209" name="Google Shape;209;p6"/>
          <p:cNvCxnSpPr/>
          <p:nvPr/>
        </p:nvCxnSpPr>
        <p:spPr>
          <a:xfrm>
            <a:off x="112584" y="5272373"/>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10" name="Google Shape;210;p6"/>
          <p:cNvCxnSpPr/>
          <p:nvPr/>
        </p:nvCxnSpPr>
        <p:spPr>
          <a:xfrm>
            <a:off x="112584" y="5752470"/>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11" name="Google Shape;211;p6"/>
          <p:cNvCxnSpPr/>
          <p:nvPr/>
        </p:nvCxnSpPr>
        <p:spPr>
          <a:xfrm>
            <a:off x="112584" y="6252953"/>
            <a:ext cx="10751862" cy="1"/>
          </a:xfrm>
          <a:prstGeom prst="straightConnector1">
            <a:avLst/>
          </a:prstGeom>
          <a:noFill/>
          <a:ln w="12700" cap="flat" cmpd="sng">
            <a:solidFill>
              <a:srgbClr val="DB6938"/>
            </a:solidFill>
            <a:prstDash val="solid"/>
            <a:miter lim="8000"/>
            <a:headEnd type="none" w="sm" len="sm"/>
            <a:tailEnd type="none" w="sm" len="sm"/>
          </a:ln>
        </p:spPr>
      </p:cxnSp>
      <p:cxnSp>
        <p:nvCxnSpPr>
          <p:cNvPr id="212" name="Google Shape;212;p6"/>
          <p:cNvCxnSpPr/>
          <p:nvPr/>
        </p:nvCxnSpPr>
        <p:spPr>
          <a:xfrm rot="10800000" flipH="1">
            <a:off x="5199207"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13" name="Google Shape;213;p6"/>
          <p:cNvCxnSpPr/>
          <p:nvPr/>
        </p:nvCxnSpPr>
        <p:spPr>
          <a:xfrm rot="10800000" flipH="1">
            <a:off x="6154161"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14" name="Google Shape;214;p6"/>
          <p:cNvCxnSpPr/>
          <p:nvPr/>
        </p:nvCxnSpPr>
        <p:spPr>
          <a:xfrm rot="10800000" flipH="1">
            <a:off x="7190653"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15" name="Google Shape;215;p6"/>
          <p:cNvCxnSpPr/>
          <p:nvPr/>
        </p:nvCxnSpPr>
        <p:spPr>
          <a:xfrm rot="10800000" flipH="1">
            <a:off x="8105203"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16" name="Google Shape;216;p6"/>
          <p:cNvCxnSpPr/>
          <p:nvPr/>
        </p:nvCxnSpPr>
        <p:spPr>
          <a:xfrm rot="10800000" flipH="1">
            <a:off x="9158356" y="1419164"/>
            <a:ext cx="1" cy="5256460"/>
          </a:xfrm>
          <a:prstGeom prst="straightConnector1">
            <a:avLst/>
          </a:prstGeom>
          <a:noFill/>
          <a:ln w="12700" cap="flat" cmpd="sng">
            <a:solidFill>
              <a:srgbClr val="DB6938"/>
            </a:solidFill>
            <a:prstDash val="solid"/>
            <a:miter lim="8000"/>
            <a:headEnd type="none" w="sm" len="sm"/>
            <a:tailEnd type="none" w="sm" len="sm"/>
          </a:ln>
        </p:spPr>
      </p:cxnSp>
      <p:cxnSp>
        <p:nvCxnSpPr>
          <p:cNvPr id="217" name="Google Shape;217;p6"/>
          <p:cNvCxnSpPr/>
          <p:nvPr/>
        </p:nvCxnSpPr>
        <p:spPr>
          <a:xfrm rot="10800000">
            <a:off x="10147300" y="1419164"/>
            <a:ext cx="0" cy="5256460"/>
          </a:xfrm>
          <a:prstGeom prst="straightConnector1">
            <a:avLst/>
          </a:prstGeom>
          <a:noFill/>
          <a:ln w="12700" cap="flat" cmpd="sng">
            <a:solidFill>
              <a:srgbClr val="DB6938"/>
            </a:solidFill>
            <a:prstDash val="solid"/>
            <a:miter lim="8000"/>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7" descr="background_5-2.jpg"/>
          <p:cNvPicPr preferRelativeResize="0"/>
          <p:nvPr/>
        </p:nvPicPr>
        <p:blipFill rotWithShape="1">
          <a:blip r:embed="rId3">
            <a:alphaModFix/>
          </a:blip>
          <a:srcRect/>
          <a:stretch/>
        </p:blipFill>
        <p:spPr>
          <a:xfrm>
            <a:off x="-12700" y="0"/>
            <a:ext cx="12192000" cy="6858000"/>
          </a:xfrm>
          <a:prstGeom prst="rect">
            <a:avLst/>
          </a:prstGeom>
          <a:noFill/>
          <a:ln>
            <a:noFill/>
          </a:ln>
        </p:spPr>
      </p:pic>
      <p:pic>
        <p:nvPicPr>
          <p:cNvPr id="223" name="Google Shape;223;p7" descr="Image"/>
          <p:cNvPicPr preferRelativeResize="0"/>
          <p:nvPr/>
        </p:nvPicPr>
        <p:blipFill rotWithShape="1">
          <a:blip r:embed="rId4">
            <a:alphaModFix/>
          </a:blip>
          <a:srcRect/>
          <a:stretch/>
        </p:blipFill>
        <p:spPr>
          <a:xfrm>
            <a:off x="1986386" y="5729756"/>
            <a:ext cx="1238778" cy="987032"/>
          </a:xfrm>
          <a:prstGeom prst="rect">
            <a:avLst/>
          </a:prstGeom>
          <a:noFill/>
          <a:ln>
            <a:noFill/>
          </a:ln>
        </p:spPr>
      </p:pic>
      <p:pic>
        <p:nvPicPr>
          <p:cNvPr id="224" name="Google Shape;224;p7" descr="Image"/>
          <p:cNvPicPr preferRelativeResize="0"/>
          <p:nvPr/>
        </p:nvPicPr>
        <p:blipFill rotWithShape="1">
          <a:blip r:embed="rId5">
            <a:alphaModFix/>
          </a:blip>
          <a:srcRect/>
          <a:stretch/>
        </p:blipFill>
        <p:spPr>
          <a:xfrm>
            <a:off x="702520" y="5709300"/>
            <a:ext cx="1319154" cy="1050699"/>
          </a:xfrm>
          <a:prstGeom prst="rect">
            <a:avLst/>
          </a:prstGeom>
          <a:noFill/>
          <a:ln>
            <a:noFill/>
          </a:ln>
        </p:spPr>
      </p:pic>
      <p:pic>
        <p:nvPicPr>
          <p:cNvPr id="225" name="Google Shape;225;p7" descr="Image"/>
          <p:cNvPicPr preferRelativeResize="0"/>
          <p:nvPr/>
        </p:nvPicPr>
        <p:blipFill rotWithShape="1">
          <a:blip r:embed="rId6">
            <a:alphaModFix/>
          </a:blip>
          <a:srcRect/>
          <a:stretch/>
        </p:blipFill>
        <p:spPr>
          <a:xfrm>
            <a:off x="10356748" y="5753106"/>
            <a:ext cx="1200244" cy="963086"/>
          </a:xfrm>
          <a:prstGeom prst="rect">
            <a:avLst/>
          </a:prstGeom>
          <a:noFill/>
          <a:ln>
            <a:noFill/>
          </a:ln>
        </p:spPr>
      </p:pic>
      <p:pic>
        <p:nvPicPr>
          <p:cNvPr id="226" name="Google Shape;226;p7" descr="Image"/>
          <p:cNvPicPr preferRelativeResize="0"/>
          <p:nvPr/>
        </p:nvPicPr>
        <p:blipFill rotWithShape="1">
          <a:blip r:embed="rId7">
            <a:alphaModFix/>
          </a:blip>
          <a:srcRect/>
          <a:stretch/>
        </p:blipFill>
        <p:spPr>
          <a:xfrm>
            <a:off x="9037165" y="5745156"/>
            <a:ext cx="1319153" cy="1012113"/>
          </a:xfrm>
          <a:prstGeom prst="rect">
            <a:avLst/>
          </a:prstGeom>
          <a:noFill/>
          <a:ln>
            <a:noFill/>
          </a:ln>
        </p:spPr>
      </p:pic>
      <p:pic>
        <p:nvPicPr>
          <p:cNvPr id="227" name="Google Shape;227;p7" descr="Image"/>
          <p:cNvPicPr preferRelativeResize="0"/>
          <p:nvPr/>
        </p:nvPicPr>
        <p:blipFill rotWithShape="1">
          <a:blip r:embed="rId8">
            <a:alphaModFix/>
          </a:blip>
          <a:srcRect/>
          <a:stretch/>
        </p:blipFill>
        <p:spPr>
          <a:xfrm>
            <a:off x="6196967" y="5733779"/>
            <a:ext cx="1238778" cy="978987"/>
          </a:xfrm>
          <a:prstGeom prst="rect">
            <a:avLst/>
          </a:prstGeom>
          <a:noFill/>
          <a:ln>
            <a:noFill/>
          </a:ln>
        </p:spPr>
      </p:pic>
      <p:pic>
        <p:nvPicPr>
          <p:cNvPr id="228" name="Google Shape;228;p7" descr="Image"/>
          <p:cNvPicPr preferRelativeResize="0"/>
          <p:nvPr/>
        </p:nvPicPr>
        <p:blipFill rotWithShape="1">
          <a:blip r:embed="rId9">
            <a:alphaModFix/>
          </a:blip>
          <a:srcRect/>
          <a:stretch/>
        </p:blipFill>
        <p:spPr>
          <a:xfrm>
            <a:off x="4877134" y="5741134"/>
            <a:ext cx="1304571" cy="987031"/>
          </a:xfrm>
          <a:prstGeom prst="rect">
            <a:avLst/>
          </a:prstGeom>
          <a:noFill/>
          <a:ln>
            <a:noFill/>
          </a:ln>
        </p:spPr>
      </p:pic>
      <p:pic>
        <p:nvPicPr>
          <p:cNvPr id="229" name="Google Shape;229;p7" descr="nutrition-info.jpg"/>
          <p:cNvPicPr preferRelativeResize="0"/>
          <p:nvPr/>
        </p:nvPicPr>
        <p:blipFill rotWithShape="1">
          <a:blip r:embed="rId10">
            <a:alphaModFix/>
          </a:blip>
          <a:srcRect/>
          <a:stretch/>
        </p:blipFill>
        <p:spPr>
          <a:xfrm>
            <a:off x="0" y="1293499"/>
            <a:ext cx="12192000" cy="44234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8" descr="background_7-2.jpg"/>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235" name="Google Shape;235;p8" descr="bbq.png"/>
          <p:cNvPicPr preferRelativeResize="0"/>
          <p:nvPr/>
        </p:nvPicPr>
        <p:blipFill rotWithShape="1">
          <a:blip r:embed="rId4">
            <a:alphaModFix/>
          </a:blip>
          <a:srcRect/>
          <a:stretch/>
        </p:blipFill>
        <p:spPr>
          <a:xfrm rot="-120000">
            <a:off x="2723251" y="1507329"/>
            <a:ext cx="3268555" cy="4482838"/>
          </a:xfrm>
          <a:prstGeom prst="rect">
            <a:avLst/>
          </a:prstGeom>
          <a:noFill/>
          <a:ln>
            <a:noFill/>
          </a:ln>
        </p:spPr>
      </p:pic>
      <p:pic>
        <p:nvPicPr>
          <p:cNvPr id="236" name="Google Shape;236;p8" descr="Image"/>
          <p:cNvPicPr preferRelativeResize="0"/>
          <p:nvPr/>
        </p:nvPicPr>
        <p:blipFill rotWithShape="1">
          <a:blip r:embed="rId5">
            <a:alphaModFix/>
          </a:blip>
          <a:srcRect/>
          <a:stretch/>
        </p:blipFill>
        <p:spPr>
          <a:xfrm>
            <a:off x="8933350" y="3321233"/>
            <a:ext cx="1697537" cy="1189911"/>
          </a:xfrm>
          <a:prstGeom prst="rect">
            <a:avLst/>
          </a:prstGeom>
          <a:noFill/>
          <a:ln>
            <a:noFill/>
          </a:ln>
        </p:spPr>
      </p:pic>
      <p:pic>
        <p:nvPicPr>
          <p:cNvPr id="237" name="Google Shape;237;p8" descr="Image"/>
          <p:cNvPicPr preferRelativeResize="0"/>
          <p:nvPr/>
        </p:nvPicPr>
        <p:blipFill rotWithShape="1">
          <a:blip r:embed="rId6">
            <a:alphaModFix/>
          </a:blip>
          <a:srcRect/>
          <a:stretch/>
        </p:blipFill>
        <p:spPr>
          <a:xfrm>
            <a:off x="962748" y="3373346"/>
            <a:ext cx="1548846" cy="1085684"/>
          </a:xfrm>
          <a:prstGeom prst="rect">
            <a:avLst/>
          </a:prstGeom>
          <a:noFill/>
          <a:ln>
            <a:noFill/>
          </a:ln>
        </p:spPr>
      </p:pic>
      <p:pic>
        <p:nvPicPr>
          <p:cNvPr id="238" name="Google Shape;238;p8" descr="jalapeno-cheddapng.png"/>
          <p:cNvPicPr preferRelativeResize="0"/>
          <p:nvPr/>
        </p:nvPicPr>
        <p:blipFill rotWithShape="1">
          <a:blip r:embed="rId7">
            <a:alphaModFix/>
          </a:blip>
          <a:srcRect/>
          <a:stretch/>
        </p:blipFill>
        <p:spPr>
          <a:xfrm rot="120000">
            <a:off x="5607637" y="1504870"/>
            <a:ext cx="3398243" cy="4487756"/>
          </a:xfrm>
          <a:prstGeom prst="rect">
            <a:avLst/>
          </a:prstGeom>
          <a:noFill/>
          <a:ln>
            <a:noFill/>
          </a:ln>
        </p:spPr>
      </p:pic>
      <p:sp>
        <p:nvSpPr>
          <p:cNvPr id="239" name="Google Shape;239;p8"/>
          <p:cNvSpPr txBox="1">
            <a:spLocks noGrp="1"/>
          </p:cNvSpPr>
          <p:nvPr>
            <p:ph type="body" idx="1"/>
          </p:nvPr>
        </p:nvSpPr>
        <p:spPr>
          <a:xfrm>
            <a:off x="349699" y="1253331"/>
            <a:ext cx="5552586" cy="2405457"/>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EC6024"/>
              </a:buClr>
              <a:buSzPts val="5100"/>
              <a:buFont typeface="Calibri"/>
              <a:buNone/>
            </a:pPr>
            <a:r>
              <a:rPr lang="en-US" sz="5100" b="1">
                <a:solidFill>
                  <a:srgbClr val="EC6024"/>
                </a:solidFill>
              </a:rPr>
              <a:t>Q1 2023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9" descr="pnuff-slide.jpg"/>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5" name="Google Shape;245;p9"/>
          <p:cNvSpPr txBox="1">
            <a:spLocks noGrp="1"/>
          </p:cNvSpPr>
          <p:nvPr>
            <p:ph type="body" idx="1"/>
          </p:nvPr>
        </p:nvSpPr>
        <p:spPr>
          <a:xfrm>
            <a:off x="96616" y="5176966"/>
            <a:ext cx="1126024" cy="599517"/>
          </a:xfrm>
          <a:prstGeom prst="rect">
            <a:avLst/>
          </a:prstGeom>
          <a:noFill/>
          <a:ln>
            <a:noFill/>
          </a:ln>
        </p:spPr>
        <p:txBody>
          <a:bodyPr spcFirstLastPara="1" wrap="square" lIns="45700" tIns="45700" rIns="45700" bIns="45700" anchor="t" anchorCtr="0">
            <a:normAutofit/>
          </a:bodyPr>
          <a:lstStyle/>
          <a:p>
            <a:pPr marL="0" lvl="0" indent="0" algn="ctr" rtl="0">
              <a:lnSpc>
                <a:spcPct val="50000"/>
              </a:lnSpc>
              <a:spcBef>
                <a:spcPts val="0"/>
              </a:spcBef>
              <a:spcAft>
                <a:spcPts val="0"/>
              </a:spcAft>
              <a:buClr>
                <a:srgbClr val="ED6026"/>
              </a:buClr>
              <a:buSzPts val="1100"/>
              <a:buFont typeface="Arial Black"/>
              <a:buNone/>
            </a:pPr>
            <a:r>
              <a:rPr lang="en-US" sz="1100">
                <a:solidFill>
                  <a:srgbClr val="ED6026"/>
                </a:solidFill>
                <a:latin typeface="Arial Black"/>
                <a:ea typeface="Arial Black"/>
                <a:cs typeface="Arial Black"/>
                <a:sym typeface="Arial Black"/>
              </a:rPr>
              <a:t>4oz (113g)</a:t>
            </a:r>
            <a:endParaRPr/>
          </a:p>
          <a:p>
            <a:pPr marL="0" lvl="0" indent="0" algn="ctr" rtl="0">
              <a:lnSpc>
                <a:spcPct val="50000"/>
              </a:lnSpc>
              <a:spcBef>
                <a:spcPts val="1000"/>
              </a:spcBef>
              <a:spcAft>
                <a:spcPts val="0"/>
              </a:spcAft>
              <a:buClr>
                <a:srgbClr val="ED6026"/>
              </a:buClr>
              <a:buSzPts val="1100"/>
              <a:buFont typeface="Arial Black"/>
              <a:buNone/>
            </a:pPr>
            <a:r>
              <a:rPr lang="en-US" sz="1100">
                <a:solidFill>
                  <a:srgbClr val="ED6026"/>
                </a:solidFill>
                <a:latin typeface="Arial Black"/>
                <a:ea typeface="Arial Black"/>
                <a:cs typeface="Arial Black"/>
                <a:sym typeface="Arial Black"/>
              </a:rPr>
              <a:t>1oz (28g)</a:t>
            </a:r>
            <a:endParaRPr/>
          </a:p>
        </p:txBody>
      </p:sp>
      <p:sp>
        <p:nvSpPr>
          <p:cNvPr id="246" name="Google Shape;246;p9"/>
          <p:cNvSpPr txBox="1"/>
          <p:nvPr/>
        </p:nvSpPr>
        <p:spPr>
          <a:xfrm>
            <a:off x="1226612" y="5176966"/>
            <a:ext cx="1526920"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10.75 x 7.25 x 2.5</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5.62 x 7.75 x 2.5</a:t>
            </a:r>
            <a:endParaRPr/>
          </a:p>
        </p:txBody>
      </p:sp>
      <p:sp>
        <p:nvSpPr>
          <p:cNvPr id="247" name="Google Shape;247;p9"/>
          <p:cNvSpPr txBox="1"/>
          <p:nvPr/>
        </p:nvSpPr>
        <p:spPr>
          <a:xfrm>
            <a:off x="2771438"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6 units</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6 units</a:t>
            </a:r>
            <a:endParaRPr/>
          </a:p>
        </p:txBody>
      </p:sp>
      <p:sp>
        <p:nvSpPr>
          <p:cNvPr id="248" name="Google Shape;248;p9"/>
          <p:cNvSpPr txBox="1"/>
          <p:nvPr/>
        </p:nvSpPr>
        <p:spPr>
          <a:xfrm>
            <a:off x="3622678" y="5176966"/>
            <a:ext cx="1526921"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 x 8 x 8</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9 x 5.75 x 6.75</a:t>
            </a:r>
            <a:endParaRPr/>
          </a:p>
        </p:txBody>
      </p:sp>
      <p:sp>
        <p:nvSpPr>
          <p:cNvPr id="249" name="Google Shape;249;p9"/>
          <p:cNvSpPr txBox="1"/>
          <p:nvPr/>
        </p:nvSpPr>
        <p:spPr>
          <a:xfrm>
            <a:off x="5383404"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2.10</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.75</a:t>
            </a:r>
            <a:endParaRPr/>
          </a:p>
        </p:txBody>
      </p:sp>
      <p:sp>
        <p:nvSpPr>
          <p:cNvPr id="250" name="Google Shape;250;p9"/>
          <p:cNvSpPr txBox="1"/>
          <p:nvPr/>
        </p:nvSpPr>
        <p:spPr>
          <a:xfrm>
            <a:off x="6547571" y="51769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12</a:t>
            </a:r>
            <a:endParaRPr/>
          </a:p>
        </p:txBody>
      </p:sp>
      <p:sp>
        <p:nvSpPr>
          <p:cNvPr id="251" name="Google Shape;251;p9"/>
          <p:cNvSpPr txBox="1"/>
          <p:nvPr/>
        </p:nvSpPr>
        <p:spPr>
          <a:xfrm>
            <a:off x="7445414" y="5176966"/>
            <a:ext cx="10665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dirty="0">
                <a:solidFill>
                  <a:srgbClr val="ED6026"/>
                </a:solidFill>
                <a:latin typeface="Arial Black"/>
                <a:ea typeface="Arial Black"/>
                <a:cs typeface="Arial Black"/>
                <a:sym typeface="Arial Black"/>
              </a:rPr>
              <a:t>$10.56</a:t>
            </a:r>
            <a:endParaRPr dirty="0"/>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dirty="0">
                <a:solidFill>
                  <a:srgbClr val="ED6026"/>
                </a:solidFill>
                <a:latin typeface="Arial Black"/>
                <a:ea typeface="Arial Black"/>
                <a:cs typeface="Arial Black"/>
                <a:sym typeface="Arial Black"/>
              </a:rPr>
              <a:t>$5.40</a:t>
            </a:r>
            <a:endParaRPr dirty="0"/>
          </a:p>
        </p:txBody>
      </p:sp>
      <p:sp>
        <p:nvSpPr>
          <p:cNvPr id="252" name="Google Shape;252;p9"/>
          <p:cNvSpPr txBox="1"/>
          <p:nvPr/>
        </p:nvSpPr>
        <p:spPr>
          <a:xfrm>
            <a:off x="8507981" y="5176966"/>
            <a:ext cx="10665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$3.99</a:t>
            </a:r>
            <a:endParaRPr/>
          </a:p>
          <a:p>
            <a:pPr marL="0" marR="0" lvl="0" indent="0" algn="ctr" rtl="0">
              <a:lnSpc>
                <a:spcPct val="50000"/>
              </a:lnSpc>
              <a:spcBef>
                <a:spcPts val="1000"/>
              </a:spcBef>
              <a:spcAft>
                <a:spcPts val="0"/>
              </a:spcAft>
              <a:buClr>
                <a:srgbClr val="ED6026"/>
              </a:buClr>
              <a:buSzPts val="1100"/>
              <a:buFont typeface="Arial Black"/>
              <a:buNone/>
            </a:pPr>
            <a:r>
              <a:rPr lang="en-US" sz="1100" b="0" i="0" u="none" strike="noStrike" cap="none">
                <a:solidFill>
                  <a:srgbClr val="ED6026"/>
                </a:solidFill>
                <a:latin typeface="Arial Black"/>
                <a:ea typeface="Arial Black"/>
                <a:cs typeface="Arial Black"/>
                <a:sym typeface="Arial Black"/>
              </a:rPr>
              <a:t>$1.99</a:t>
            </a:r>
            <a:endParaRPr/>
          </a:p>
        </p:txBody>
      </p:sp>
      <p:sp>
        <p:nvSpPr>
          <p:cNvPr id="253" name="Google Shape;253;p9"/>
          <p:cNvSpPr txBox="1"/>
          <p:nvPr/>
        </p:nvSpPr>
        <p:spPr>
          <a:xfrm>
            <a:off x="88149" y="4618166"/>
            <a:ext cx="1126025"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Unit</a:t>
            </a:r>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Weight</a:t>
            </a:r>
            <a:endParaRPr/>
          </a:p>
        </p:txBody>
      </p:sp>
      <p:sp>
        <p:nvSpPr>
          <p:cNvPr id="254" name="Google Shape;254;p9"/>
          <p:cNvSpPr txBox="1"/>
          <p:nvPr/>
        </p:nvSpPr>
        <p:spPr>
          <a:xfrm>
            <a:off x="1232326" y="4618166"/>
            <a:ext cx="1515492"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Bag</a:t>
            </a:r>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Dimension (in)</a:t>
            </a:r>
            <a:endParaRPr/>
          </a:p>
        </p:txBody>
      </p:sp>
      <p:sp>
        <p:nvSpPr>
          <p:cNvPr id="255" name="Google Shape;255;p9"/>
          <p:cNvSpPr txBox="1"/>
          <p:nvPr/>
        </p:nvSpPr>
        <p:spPr>
          <a:xfrm>
            <a:off x="2762981" y="4732466"/>
            <a:ext cx="834288"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a:t>
            </a:r>
            <a:endParaRPr/>
          </a:p>
        </p:txBody>
      </p:sp>
      <p:sp>
        <p:nvSpPr>
          <p:cNvPr id="256" name="Google Shape;256;p9"/>
          <p:cNvSpPr txBox="1"/>
          <p:nvPr/>
        </p:nvSpPr>
        <p:spPr>
          <a:xfrm>
            <a:off x="3577593" y="4622400"/>
            <a:ext cx="1642491"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a:t>
            </a:r>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Dimensions (in)</a:t>
            </a:r>
            <a:endParaRPr/>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a:solidFill>
                  <a:srgbClr val="6EBEB2"/>
                </a:solidFill>
                <a:latin typeface="Arial Black"/>
                <a:ea typeface="Arial Black"/>
                <a:cs typeface="Arial Black"/>
                <a:sym typeface="Arial Black"/>
              </a:rPr>
              <a:t>(L x W/D x H)</a:t>
            </a:r>
            <a:endParaRPr/>
          </a:p>
        </p:txBody>
      </p:sp>
      <p:sp>
        <p:nvSpPr>
          <p:cNvPr id="257" name="Google Shape;257;p9"/>
          <p:cNvSpPr txBox="1"/>
          <p:nvPr/>
        </p:nvSpPr>
        <p:spPr>
          <a:xfrm>
            <a:off x="5124890" y="4618166"/>
            <a:ext cx="1417876"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Case </a:t>
            </a:r>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Weight (lbs)</a:t>
            </a:r>
            <a:endParaRPr/>
          </a:p>
        </p:txBody>
      </p:sp>
      <p:sp>
        <p:nvSpPr>
          <p:cNvPr id="258" name="Google Shape;258;p9"/>
          <p:cNvSpPr txBox="1"/>
          <p:nvPr/>
        </p:nvSpPr>
        <p:spPr>
          <a:xfrm>
            <a:off x="6476382" y="4719766"/>
            <a:ext cx="1002067"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6EBEB2"/>
              </a:buClr>
              <a:buSzPts val="1372"/>
              <a:buFont typeface="Arial Black"/>
              <a:buNone/>
            </a:pPr>
            <a:r>
              <a:rPr lang="en-US" sz="1372" b="0" i="0" u="none" strike="noStrike" cap="none">
                <a:solidFill>
                  <a:srgbClr val="6EBEB2"/>
                </a:solidFill>
                <a:latin typeface="Arial Black"/>
                <a:ea typeface="Arial Black"/>
                <a:cs typeface="Arial Black"/>
                <a:sym typeface="Arial Black"/>
              </a:rPr>
              <a:t>Shelf Life</a:t>
            </a:r>
            <a:endParaRPr/>
          </a:p>
        </p:txBody>
      </p:sp>
      <p:sp>
        <p:nvSpPr>
          <p:cNvPr id="259" name="Google Shape;259;p9"/>
          <p:cNvSpPr txBox="1"/>
          <p:nvPr/>
        </p:nvSpPr>
        <p:spPr>
          <a:xfrm>
            <a:off x="7196321" y="4770579"/>
            <a:ext cx="1642492"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dirty="0">
                <a:solidFill>
                  <a:srgbClr val="6EBEB2"/>
                </a:solidFill>
                <a:latin typeface="Arial Black"/>
                <a:ea typeface="Arial Black"/>
                <a:cs typeface="Arial Black"/>
                <a:sym typeface="Arial Black"/>
              </a:rPr>
              <a:t>FOB Price</a:t>
            </a:r>
            <a:endParaRPr dirty="0"/>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dirty="0">
                <a:solidFill>
                  <a:srgbClr val="6EBEB2"/>
                </a:solidFill>
                <a:latin typeface="Arial Black"/>
                <a:ea typeface="Arial Black"/>
                <a:cs typeface="Arial Black"/>
                <a:sym typeface="Arial Black"/>
              </a:rPr>
              <a:t>Per Case*</a:t>
            </a:r>
            <a:endParaRPr dirty="0"/>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dirty="0">
                <a:solidFill>
                  <a:srgbClr val="6EBEB2"/>
                </a:solidFill>
                <a:latin typeface="Arial Black"/>
                <a:ea typeface="Arial Black"/>
                <a:cs typeface="Arial Black"/>
                <a:sym typeface="Arial Black"/>
              </a:rPr>
              <a:t>(U.S. Dollars)</a:t>
            </a:r>
            <a:endParaRPr dirty="0"/>
          </a:p>
        </p:txBody>
      </p:sp>
      <p:sp>
        <p:nvSpPr>
          <p:cNvPr id="260" name="Google Shape;260;p9"/>
          <p:cNvSpPr txBox="1"/>
          <p:nvPr/>
        </p:nvSpPr>
        <p:spPr>
          <a:xfrm>
            <a:off x="8405320" y="4719766"/>
            <a:ext cx="1642492" cy="599516"/>
          </a:xfrm>
          <a:prstGeom prst="rect">
            <a:avLst/>
          </a:prstGeom>
          <a:noFill/>
          <a:ln>
            <a:noFill/>
          </a:ln>
        </p:spPr>
        <p:txBody>
          <a:bodyPr spcFirstLastPara="1" wrap="square" lIns="45700" tIns="45700" rIns="45700" bIns="45700" anchor="t" anchorCtr="0">
            <a:normAutofit/>
          </a:bodyPr>
          <a:lstStyle/>
          <a:p>
            <a:pPr marL="0" marR="0" lvl="0" indent="0" algn="ctr" rtl="0">
              <a:lnSpc>
                <a:spcPct val="10000"/>
              </a:lnSpc>
              <a:spcBef>
                <a:spcPts val="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Suggested</a:t>
            </a:r>
            <a:endParaRPr/>
          </a:p>
          <a:p>
            <a:pPr marL="0" marR="0" lvl="0" indent="0" algn="ctr" rtl="0">
              <a:lnSpc>
                <a:spcPct val="10000"/>
              </a:lnSpc>
              <a:spcBef>
                <a:spcPts val="1000"/>
              </a:spcBef>
              <a:spcAft>
                <a:spcPts val="0"/>
              </a:spcAft>
              <a:buClr>
                <a:srgbClr val="6EBEB2"/>
              </a:buClr>
              <a:buSzPts val="1400"/>
              <a:buFont typeface="Arial Black"/>
              <a:buNone/>
            </a:pPr>
            <a:r>
              <a:rPr lang="en-US" sz="1400" b="0" i="0" u="none" strike="noStrike" cap="none">
                <a:solidFill>
                  <a:srgbClr val="6EBEB2"/>
                </a:solidFill>
                <a:latin typeface="Arial Black"/>
                <a:ea typeface="Arial Black"/>
                <a:cs typeface="Arial Black"/>
                <a:sym typeface="Arial Black"/>
              </a:rPr>
              <a:t>Retail price</a:t>
            </a:r>
            <a:endParaRPr/>
          </a:p>
          <a:p>
            <a:pPr marL="0" marR="0" lvl="0" indent="0" algn="ctr" rtl="0">
              <a:lnSpc>
                <a:spcPct val="10000"/>
              </a:lnSpc>
              <a:spcBef>
                <a:spcPts val="1000"/>
              </a:spcBef>
              <a:spcAft>
                <a:spcPts val="0"/>
              </a:spcAft>
              <a:buClr>
                <a:srgbClr val="6EBEB2"/>
              </a:buClr>
              <a:buSzPts val="900"/>
              <a:buFont typeface="Arial Black"/>
              <a:buNone/>
            </a:pPr>
            <a:r>
              <a:rPr lang="en-US" sz="900" b="0" i="0" u="none" strike="noStrike" cap="none">
                <a:solidFill>
                  <a:srgbClr val="6EBEB2"/>
                </a:solidFill>
                <a:latin typeface="Arial Black"/>
                <a:ea typeface="Arial Black"/>
                <a:cs typeface="Arial Black"/>
                <a:sym typeface="Arial Black"/>
              </a:rPr>
              <a:t>(U.S. Mainland)</a:t>
            </a:r>
            <a:endParaRPr/>
          </a:p>
        </p:txBody>
      </p:sp>
      <p:sp>
        <p:nvSpPr>
          <p:cNvPr id="261" name="Google Shape;261;p9"/>
          <p:cNvSpPr txBox="1"/>
          <p:nvPr/>
        </p:nvSpPr>
        <p:spPr>
          <a:xfrm>
            <a:off x="683098" y="3853142"/>
            <a:ext cx="1766723" cy="9872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dirty="0">
                <a:solidFill>
                  <a:srgbClr val="ED6026"/>
                </a:solidFill>
                <a:latin typeface="Arial Black"/>
                <a:ea typeface="Arial Black"/>
                <a:cs typeface="Arial Black"/>
                <a:sym typeface="Arial Black"/>
              </a:rPr>
              <a:t>Peanut</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1oz: 868766000227</a:t>
            </a:r>
            <a:endParaRPr dirty="0"/>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4oz: 868766000203</a:t>
            </a:r>
            <a:endParaRPr dirty="0"/>
          </a:p>
        </p:txBody>
      </p:sp>
      <p:sp>
        <p:nvSpPr>
          <p:cNvPr id="262" name="Google Shape;262;p9"/>
          <p:cNvSpPr txBox="1"/>
          <p:nvPr/>
        </p:nvSpPr>
        <p:spPr>
          <a:xfrm>
            <a:off x="914694" y="1379666"/>
            <a:ext cx="1367253" cy="599517"/>
          </a:xfrm>
          <a:prstGeom prst="rect">
            <a:avLst/>
          </a:prstGeom>
          <a:noFill/>
          <a:ln>
            <a:noFill/>
          </a:ln>
        </p:spPr>
        <p:txBody>
          <a:bodyPr spcFirstLastPara="1" wrap="square" lIns="45700" tIns="45700" rIns="45700" bIns="45700" anchor="t" anchorCtr="0">
            <a:normAutofit/>
          </a:bodyPr>
          <a:lstStyle/>
          <a:p>
            <a:pPr marL="0" marR="0" lvl="0" indent="0" algn="ctr" rtl="0">
              <a:lnSpc>
                <a:spcPct val="5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#1</a:t>
            </a:r>
            <a:endParaRPr/>
          </a:p>
        </p:txBody>
      </p:sp>
      <p:sp>
        <p:nvSpPr>
          <p:cNvPr id="263" name="Google Shape;263;p9"/>
          <p:cNvSpPr txBox="1"/>
          <p:nvPr/>
        </p:nvSpPr>
        <p:spPr>
          <a:xfrm>
            <a:off x="2629006" y="3847195"/>
            <a:ext cx="2189501" cy="1241860"/>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dirty="0">
                <a:solidFill>
                  <a:srgbClr val="ED6026"/>
                </a:solidFill>
                <a:latin typeface="Arial Black"/>
                <a:ea typeface="Arial Black"/>
                <a:cs typeface="Arial Black"/>
                <a:sym typeface="Arial Black"/>
              </a:rPr>
              <a:t>Cheddar Jalapeno</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1oz: 196852253807</a:t>
            </a:r>
            <a:endParaRPr dirty="0"/>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4oz: 196852371488</a:t>
            </a:r>
            <a:endParaRPr dirty="0"/>
          </a:p>
        </p:txBody>
      </p:sp>
      <p:sp>
        <p:nvSpPr>
          <p:cNvPr id="264" name="Google Shape;264;p9"/>
          <p:cNvSpPr txBox="1"/>
          <p:nvPr/>
        </p:nvSpPr>
        <p:spPr>
          <a:xfrm>
            <a:off x="2948537" y="11697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(anticipated)</a:t>
            </a:r>
            <a:endParaRPr/>
          </a:p>
          <a:p>
            <a:pPr marL="0" marR="0" lvl="0" indent="0" algn="ctr" rtl="0">
              <a:lnSpc>
                <a:spcPct val="40000"/>
              </a:lnSpc>
              <a:spcBef>
                <a:spcPts val="100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#2</a:t>
            </a:r>
            <a:endParaRPr/>
          </a:p>
        </p:txBody>
      </p:sp>
      <p:pic>
        <p:nvPicPr>
          <p:cNvPr id="265" name="Google Shape;265;p9" descr="Pnuff_New_Cinnamon_Front_1.png"/>
          <p:cNvPicPr preferRelativeResize="0"/>
          <p:nvPr/>
        </p:nvPicPr>
        <p:blipFill rotWithShape="1">
          <a:blip r:embed="rId4">
            <a:alphaModFix/>
          </a:blip>
          <a:srcRect/>
          <a:stretch/>
        </p:blipFill>
        <p:spPr>
          <a:xfrm>
            <a:off x="6910434" y="1456860"/>
            <a:ext cx="2542492" cy="2542493"/>
          </a:xfrm>
          <a:prstGeom prst="rect">
            <a:avLst/>
          </a:prstGeom>
          <a:noFill/>
          <a:ln>
            <a:noFill/>
          </a:ln>
        </p:spPr>
      </p:pic>
      <p:pic>
        <p:nvPicPr>
          <p:cNvPr id="266" name="Google Shape;266;p9" descr="Pnuff_New_Cocoa_Front_1.png"/>
          <p:cNvPicPr preferRelativeResize="0"/>
          <p:nvPr/>
        </p:nvPicPr>
        <p:blipFill rotWithShape="1">
          <a:blip r:embed="rId5">
            <a:alphaModFix/>
          </a:blip>
          <a:srcRect/>
          <a:stretch/>
        </p:blipFill>
        <p:spPr>
          <a:xfrm>
            <a:off x="9175496" y="1464411"/>
            <a:ext cx="2542493" cy="2542492"/>
          </a:xfrm>
          <a:prstGeom prst="rect">
            <a:avLst/>
          </a:prstGeom>
          <a:noFill/>
          <a:ln>
            <a:noFill/>
          </a:ln>
        </p:spPr>
      </p:pic>
      <p:pic>
        <p:nvPicPr>
          <p:cNvPr id="267" name="Google Shape;267;p9" descr="Pnuff_New_Peanut_Front_1.png"/>
          <p:cNvPicPr preferRelativeResize="0"/>
          <p:nvPr/>
        </p:nvPicPr>
        <p:blipFill rotWithShape="1">
          <a:blip r:embed="rId6">
            <a:alphaModFix/>
          </a:blip>
          <a:srcRect/>
          <a:stretch/>
        </p:blipFill>
        <p:spPr>
          <a:xfrm>
            <a:off x="340039" y="1464411"/>
            <a:ext cx="2516561" cy="2516562"/>
          </a:xfrm>
          <a:prstGeom prst="rect">
            <a:avLst/>
          </a:prstGeom>
          <a:noFill/>
          <a:ln>
            <a:noFill/>
          </a:ln>
        </p:spPr>
      </p:pic>
      <p:cxnSp>
        <p:nvCxnSpPr>
          <p:cNvPr id="268" name="Google Shape;268;p9"/>
          <p:cNvCxnSpPr/>
          <p:nvPr/>
        </p:nvCxnSpPr>
        <p:spPr>
          <a:xfrm rot="10800000" flipH="1">
            <a:off x="1163732"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69" name="Google Shape;269;p9"/>
          <p:cNvCxnSpPr/>
          <p:nvPr/>
        </p:nvCxnSpPr>
        <p:spPr>
          <a:xfrm rot="10800000" flipH="1">
            <a:off x="2817722"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0" name="Google Shape;270;p9"/>
          <p:cNvCxnSpPr/>
          <p:nvPr/>
        </p:nvCxnSpPr>
        <p:spPr>
          <a:xfrm rot="10800000" flipH="1">
            <a:off x="3582441"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1" name="Google Shape;271;p9"/>
          <p:cNvCxnSpPr/>
          <p:nvPr/>
        </p:nvCxnSpPr>
        <p:spPr>
          <a:xfrm rot="10800000" flipH="1">
            <a:off x="5198301"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2" name="Google Shape;272;p9"/>
          <p:cNvCxnSpPr/>
          <p:nvPr/>
        </p:nvCxnSpPr>
        <p:spPr>
          <a:xfrm rot="10800000" flipH="1">
            <a:off x="6477666"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3" name="Google Shape;273;p9"/>
          <p:cNvCxnSpPr/>
          <p:nvPr/>
        </p:nvCxnSpPr>
        <p:spPr>
          <a:xfrm rot="10800000" flipH="1">
            <a:off x="7489648" y="4668488"/>
            <a:ext cx="1" cy="1098347"/>
          </a:xfrm>
          <a:prstGeom prst="straightConnector1">
            <a:avLst/>
          </a:prstGeom>
          <a:noFill/>
          <a:ln w="12700" cap="flat" cmpd="sng">
            <a:solidFill>
              <a:srgbClr val="DB6938"/>
            </a:solidFill>
            <a:prstDash val="solid"/>
            <a:miter lim="8000"/>
            <a:headEnd type="none" w="sm" len="sm"/>
            <a:tailEnd type="none" w="sm" len="sm"/>
          </a:ln>
        </p:spPr>
      </p:cxnSp>
      <p:cxnSp>
        <p:nvCxnSpPr>
          <p:cNvPr id="274" name="Google Shape;274;p9"/>
          <p:cNvCxnSpPr/>
          <p:nvPr/>
        </p:nvCxnSpPr>
        <p:spPr>
          <a:xfrm rot="10800000" flipH="1">
            <a:off x="8581911" y="4668488"/>
            <a:ext cx="1" cy="1098347"/>
          </a:xfrm>
          <a:prstGeom prst="straightConnector1">
            <a:avLst/>
          </a:prstGeom>
          <a:noFill/>
          <a:ln w="12700" cap="flat" cmpd="sng">
            <a:solidFill>
              <a:srgbClr val="DB6938"/>
            </a:solidFill>
            <a:prstDash val="solid"/>
            <a:miter lim="8000"/>
            <a:headEnd type="none" w="sm" len="sm"/>
            <a:tailEnd type="none" w="sm" len="sm"/>
          </a:ln>
        </p:spPr>
      </p:cxnSp>
      <p:pic>
        <p:nvPicPr>
          <p:cNvPr id="275" name="Google Shape;275;p9" descr="BBQ-mockup.png"/>
          <p:cNvPicPr preferRelativeResize="0"/>
          <p:nvPr/>
        </p:nvPicPr>
        <p:blipFill rotWithShape="1">
          <a:blip r:embed="rId7">
            <a:alphaModFix/>
          </a:blip>
          <a:srcRect/>
          <a:stretch/>
        </p:blipFill>
        <p:spPr>
          <a:xfrm>
            <a:off x="4593191" y="1259843"/>
            <a:ext cx="2666969" cy="2951445"/>
          </a:xfrm>
          <a:prstGeom prst="rect">
            <a:avLst/>
          </a:prstGeom>
          <a:noFill/>
          <a:ln>
            <a:noFill/>
          </a:ln>
        </p:spPr>
      </p:pic>
      <p:pic>
        <p:nvPicPr>
          <p:cNvPr id="276" name="Google Shape;276;p9" descr="Cheddar:Jalapeno-mockup-V13.png"/>
          <p:cNvPicPr preferRelativeResize="0"/>
          <p:nvPr/>
        </p:nvPicPr>
        <p:blipFill rotWithShape="1">
          <a:blip r:embed="rId8">
            <a:alphaModFix/>
          </a:blip>
          <a:srcRect/>
          <a:stretch/>
        </p:blipFill>
        <p:spPr>
          <a:xfrm>
            <a:off x="2376266" y="1249106"/>
            <a:ext cx="2691751" cy="2978870"/>
          </a:xfrm>
          <a:prstGeom prst="rect">
            <a:avLst/>
          </a:prstGeom>
          <a:noFill/>
          <a:ln>
            <a:noFill/>
          </a:ln>
        </p:spPr>
      </p:pic>
      <p:cxnSp>
        <p:nvCxnSpPr>
          <p:cNvPr id="277" name="Google Shape;277;p9"/>
          <p:cNvCxnSpPr/>
          <p:nvPr/>
        </p:nvCxnSpPr>
        <p:spPr>
          <a:xfrm rot="10800000">
            <a:off x="301465" y="5159224"/>
            <a:ext cx="9484695" cy="1"/>
          </a:xfrm>
          <a:prstGeom prst="straightConnector1">
            <a:avLst/>
          </a:prstGeom>
          <a:noFill/>
          <a:ln w="12700" cap="flat" cmpd="sng">
            <a:solidFill>
              <a:srgbClr val="DB6938"/>
            </a:solidFill>
            <a:prstDash val="solid"/>
            <a:miter lim="8000"/>
            <a:headEnd type="none" w="sm" len="sm"/>
            <a:tailEnd type="none" w="sm" len="sm"/>
          </a:ln>
        </p:spPr>
      </p:cxnSp>
      <p:sp>
        <p:nvSpPr>
          <p:cNvPr id="278" name="Google Shape;278;p9"/>
          <p:cNvSpPr txBox="1"/>
          <p:nvPr/>
        </p:nvSpPr>
        <p:spPr>
          <a:xfrm>
            <a:off x="5166643" y="11697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(anticipated)</a:t>
            </a:r>
            <a:endParaRPr/>
          </a:p>
          <a:p>
            <a:pPr marL="0" marR="0" lvl="0" indent="0" algn="ctr" rtl="0">
              <a:lnSpc>
                <a:spcPct val="40000"/>
              </a:lnSpc>
              <a:spcBef>
                <a:spcPts val="100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#3</a:t>
            </a:r>
            <a:endParaRPr/>
          </a:p>
        </p:txBody>
      </p:sp>
      <p:sp>
        <p:nvSpPr>
          <p:cNvPr id="279" name="Google Shape;279;p9"/>
          <p:cNvSpPr txBox="1"/>
          <p:nvPr/>
        </p:nvSpPr>
        <p:spPr>
          <a:xfrm>
            <a:off x="7408305" y="14110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#4</a:t>
            </a:r>
            <a:endParaRPr/>
          </a:p>
        </p:txBody>
      </p:sp>
      <p:sp>
        <p:nvSpPr>
          <p:cNvPr id="280" name="Google Shape;280;p9"/>
          <p:cNvSpPr txBox="1"/>
          <p:nvPr/>
        </p:nvSpPr>
        <p:spPr>
          <a:xfrm>
            <a:off x="9673138" y="1411012"/>
            <a:ext cx="1547210"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400"/>
              <a:buFont typeface="Arial Black"/>
              <a:buNone/>
            </a:pPr>
            <a:r>
              <a:rPr lang="en-US" sz="1400" b="0" i="0" u="none" strike="noStrike" cap="none">
                <a:solidFill>
                  <a:srgbClr val="ED6026"/>
                </a:solidFill>
                <a:latin typeface="Arial Black"/>
                <a:ea typeface="Arial Black"/>
                <a:cs typeface="Arial Black"/>
                <a:sym typeface="Arial Black"/>
              </a:rPr>
              <a:t>Ranking #5</a:t>
            </a:r>
            <a:endParaRPr/>
          </a:p>
        </p:txBody>
      </p:sp>
      <p:sp>
        <p:nvSpPr>
          <p:cNvPr id="281" name="Google Shape;281;p9"/>
          <p:cNvSpPr txBox="1"/>
          <p:nvPr/>
        </p:nvSpPr>
        <p:spPr>
          <a:xfrm>
            <a:off x="5187550" y="3853142"/>
            <a:ext cx="1505397" cy="867025"/>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dirty="0">
                <a:solidFill>
                  <a:srgbClr val="ED6026"/>
                </a:solidFill>
                <a:latin typeface="Arial Black"/>
                <a:ea typeface="Arial Black"/>
                <a:cs typeface="Arial Black"/>
                <a:sym typeface="Arial Black"/>
              </a:rPr>
              <a:t>Barbecue</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1oz: 196852754496</a:t>
            </a:r>
            <a:endParaRPr dirty="0"/>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4oz: 196852795024</a:t>
            </a:r>
            <a:endParaRPr dirty="0"/>
          </a:p>
        </p:txBody>
      </p:sp>
      <p:sp>
        <p:nvSpPr>
          <p:cNvPr id="282" name="Google Shape;282;p9"/>
          <p:cNvSpPr txBox="1"/>
          <p:nvPr/>
        </p:nvSpPr>
        <p:spPr>
          <a:xfrm>
            <a:off x="7285849" y="3865842"/>
            <a:ext cx="1766722" cy="9872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dirty="0">
                <a:solidFill>
                  <a:srgbClr val="ED6026"/>
                </a:solidFill>
                <a:latin typeface="Arial Black"/>
                <a:ea typeface="Arial Black"/>
                <a:cs typeface="Arial Black"/>
                <a:sym typeface="Arial Black"/>
              </a:rPr>
              <a:t>Cinnamon</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1oz: 868766000289</a:t>
            </a:r>
            <a:endParaRPr dirty="0"/>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4oz: 868766000241</a:t>
            </a:r>
            <a:endParaRPr dirty="0"/>
          </a:p>
        </p:txBody>
      </p:sp>
      <p:sp>
        <p:nvSpPr>
          <p:cNvPr id="283" name="Google Shape;283;p9"/>
          <p:cNvSpPr txBox="1"/>
          <p:nvPr/>
        </p:nvSpPr>
        <p:spPr>
          <a:xfrm>
            <a:off x="9673138" y="3878542"/>
            <a:ext cx="1547210" cy="936471"/>
          </a:xfrm>
          <a:prstGeom prst="rect">
            <a:avLst/>
          </a:prstGeom>
          <a:noFill/>
          <a:ln>
            <a:noFill/>
          </a:ln>
        </p:spPr>
        <p:txBody>
          <a:bodyPr spcFirstLastPara="1" wrap="square" lIns="45700" tIns="45700" rIns="45700" bIns="45700" anchor="t" anchorCtr="0">
            <a:normAutofit/>
          </a:bodyPr>
          <a:lstStyle/>
          <a:p>
            <a:pPr marL="0" marR="0" lvl="0" indent="0" algn="ctr" rtl="0">
              <a:lnSpc>
                <a:spcPct val="40000"/>
              </a:lnSpc>
              <a:spcBef>
                <a:spcPts val="0"/>
              </a:spcBef>
              <a:spcAft>
                <a:spcPts val="0"/>
              </a:spcAft>
              <a:buClr>
                <a:srgbClr val="ED6026"/>
              </a:buClr>
              <a:buSzPts val="1600"/>
              <a:buFont typeface="Arial Black"/>
              <a:buNone/>
            </a:pPr>
            <a:r>
              <a:rPr lang="en-US" sz="1600" b="0" i="0" u="none" strike="noStrike" cap="none" dirty="0">
                <a:solidFill>
                  <a:srgbClr val="ED6026"/>
                </a:solidFill>
                <a:latin typeface="Arial Black"/>
                <a:ea typeface="Arial Black"/>
                <a:cs typeface="Arial Black"/>
                <a:sym typeface="Arial Black"/>
              </a:rPr>
              <a:t>Cocoa</a:t>
            </a:r>
            <a:endParaRPr sz="1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1oz: 868766000272</a:t>
            </a:r>
            <a:endParaRPr dirty="0"/>
          </a:p>
          <a:p>
            <a:pPr marL="0" marR="0" lvl="0" indent="0" algn="ctr" rtl="0">
              <a:lnSpc>
                <a:spcPct val="100000"/>
              </a:lnSpc>
              <a:spcBef>
                <a:spcPts val="0"/>
              </a:spcBef>
              <a:spcAft>
                <a:spcPts val="0"/>
              </a:spcAft>
              <a:buClr>
                <a:srgbClr val="ED6026"/>
              </a:buClr>
              <a:buSzPts val="1100"/>
              <a:buFont typeface="Helvetica Neue"/>
              <a:buNone/>
            </a:pPr>
            <a:r>
              <a:rPr lang="en-US" sz="1100" b="0" i="0" u="none" strike="noStrike" cap="none" dirty="0">
                <a:solidFill>
                  <a:srgbClr val="ED6026"/>
                </a:solidFill>
                <a:latin typeface="Helvetica Neue"/>
                <a:ea typeface="Helvetica Neue"/>
                <a:cs typeface="Helvetica Neue"/>
                <a:sym typeface="Helvetica Neue"/>
              </a:rPr>
              <a:t>4oz: 868766000258</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869</Words>
  <Application>Microsoft Macintosh PowerPoint</Application>
  <PresentationFormat>Widescreen</PresentationFormat>
  <Paragraphs>185</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Verdana</vt:lpstr>
      <vt:lpstr>Helvetica Neue</vt:lpstr>
      <vt:lpstr>Arial</vt:lpstr>
      <vt:lpstr>Times</vt:lpstr>
      <vt:lpstr>Calibri</vt:lpstr>
      <vt:lpstr>Arial Black</vt:lpstr>
      <vt:lpstr>Office Theme</vt:lpstr>
      <vt:lpstr>P-nuff crunch Crunchy Peanut Puff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P-nuff crunch Crunchy Peanut Puff</dc:title>
  <cp:lastModifiedBy>Bryan Bootka</cp:lastModifiedBy>
  <cp:revision>3</cp:revision>
  <dcterms:modified xsi:type="dcterms:W3CDTF">2023-02-20T17:02:58Z</dcterms:modified>
</cp:coreProperties>
</file>