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70" r:id="rId12"/>
    <p:sldId id="266" r:id="rId13"/>
    <p:sldId id="267" r:id="rId14"/>
    <p:sldId id="268" r:id="rId15"/>
  </p:sldIdLst>
  <p:sldSz cx="9144000" cy="6858000" type="screen4x3"/>
  <p:notesSz cx="6858000" cy="9144000"/>
  <p:embeddedFontLst>
    <p:embeddedFont>
      <p:font typeface="Arial Black" panose="020B0A04020102020204" pitchFamily="34" charset="0"/>
      <p:regular r:id="rId17"/>
      <p:bold r:id="rId18"/>
    </p:embeddedFont>
    <p:embeddedFont>
      <p:font typeface="Calibri" panose="020F0502020204030204" pitchFamily="34" charset="0"/>
      <p:regular r:id="rId19"/>
      <p:bold r:id="rId20"/>
      <p:italic r:id="rId21"/>
      <p:boldItalic r:id="rId22"/>
    </p:embeddedFont>
    <p:embeddedFont>
      <p:font typeface="Lato" panose="020F0502020204030203" pitchFamily="34"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Oswald" pitchFamily="2"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9AA0A6"/>
          </p15:clr>
        </p15:guide>
        <p15:guide id="2" orient="horz" pos="2484">
          <p15:clr>
            <a:srgbClr val="9AA0A6"/>
          </p15:clr>
        </p15:guide>
        <p15:guide id="3" orient="horz" pos="4212">
          <p15:clr>
            <a:srgbClr val="9AA0A6"/>
          </p15:clr>
        </p15:guide>
        <p15:guide id="4" pos="3744">
          <p15:clr>
            <a:srgbClr val="9AA0A6"/>
          </p15:clr>
        </p15:guide>
        <p15:guide id="5" pos="4644">
          <p15:clr>
            <a:srgbClr val="9AA0A6"/>
          </p15:clr>
        </p15:guide>
        <p15:guide id="6" pos="2880">
          <p15:clr>
            <a:srgbClr val="9AA0A6"/>
          </p15:clr>
        </p15:guide>
        <p15:guide id="7" pos="2088">
          <p15:clr>
            <a:srgbClr val="9AA0A6"/>
          </p15:clr>
        </p15:guide>
        <p15:guide id="8" pos="1188">
          <p15:clr>
            <a:srgbClr val="9AA0A6"/>
          </p15:clr>
        </p15:guide>
        <p15:guide id="9" pos="1512">
          <p15:clr>
            <a:srgbClr val="9AA0A6"/>
          </p15:clr>
        </p15:guide>
        <p15:guide id="10" pos="1620">
          <p15:clr>
            <a:srgbClr val="9AA0A6"/>
          </p15:clr>
        </p15:guide>
        <p15:guide id="11" pos="2592">
          <p15:clr>
            <a:srgbClr val="9AA0A6"/>
          </p15:clr>
        </p15:guide>
        <p15:guide id="12" pos="2448">
          <p15:clr>
            <a:srgbClr val="9AA0A6"/>
          </p15:clr>
        </p15:guide>
        <p15:guide id="13" pos="3420">
          <p15:clr>
            <a:srgbClr val="9AA0A6"/>
          </p15:clr>
        </p15:guide>
        <p15:guide id="14" pos="3348">
          <p15:clr>
            <a:srgbClr val="9AA0A6"/>
          </p15:clr>
        </p15:guide>
        <p15:guide id="15" pos="4320">
          <p15:clr>
            <a:srgbClr val="9AA0A6"/>
          </p15:clr>
        </p15:guide>
        <p15:guide id="16" pos="4284">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JIFLquAD0elCS71/kkV+KaRQd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9" d="100"/>
          <a:sy n="129" d="100"/>
        </p:scale>
        <p:origin x="92" y="500"/>
      </p:cViewPr>
      <p:guideLst>
        <p:guide orient="horz" pos="2381"/>
        <p:guide orient="horz" pos="2484"/>
        <p:guide orient="horz" pos="4212"/>
        <p:guide pos="3744"/>
        <p:guide pos="4644"/>
        <p:guide pos="2880"/>
        <p:guide pos="2088"/>
        <p:guide pos="1188"/>
        <p:guide pos="1512"/>
        <p:guide pos="1620"/>
        <p:guide pos="2592"/>
        <p:guide pos="2448"/>
        <p:guide pos="3420"/>
        <p:guide pos="3348"/>
        <p:guide pos="4320"/>
        <p:guide pos="42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a:ea typeface="Lato"/>
                <a:cs typeface="Lato"/>
                <a:sym typeface="Lato"/>
              </a:rPr>
              <a:t>‹#›</a:t>
            </a:fld>
            <a:endParaRPr sz="1200" b="0" i="0" u="none" strike="noStrike" cap="none">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130" name="Google Shape;13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63049ca43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b63049ca43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526" name="Google Shape;526;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337" name="Google Shape;33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377" name="Google Shape;37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417" name="Google Shape;41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4139454e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b4139454e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137" name="Google Shape;137;gb4139454e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Lato"/>
                <a:ea typeface="Lato"/>
                <a:cs typeface="Lato"/>
                <a:sym typeface="Lato"/>
              </a:rPr>
              <a:t>2</a:t>
            </a:fld>
            <a:endParaRPr>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c3fa998ca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5c3fa998ca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183" name="Google Shape;183;g5c3fa998ca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atin typeface="Lato"/>
                <a:ea typeface="Lato"/>
                <a:cs typeface="Lato"/>
                <a:sym typeface="Lato"/>
              </a:rPr>
              <a:t>3</a:t>
            </a:fld>
            <a:endParaRPr>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800"/>
              </a:spcBef>
              <a:spcAft>
                <a:spcPts val="800"/>
              </a:spcAft>
              <a:buSzPts val="1400"/>
              <a:buNone/>
            </a:pPr>
            <a:endParaRPr>
              <a:latin typeface="Lato"/>
              <a:ea typeface="Lato"/>
              <a:cs typeface="Lato"/>
              <a:sym typeface="Lato"/>
            </a:endParaRPr>
          </a:p>
        </p:txBody>
      </p:sp>
      <p:sp>
        <p:nvSpPr>
          <p:cNvPr id="198" name="Google Shape;19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212" name="Google Shape;21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219" name="Google Shape;21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231" name="Google Shape;23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c41d5e412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244" name="Google Shape;244;g5c41d5e412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Lato"/>
              <a:ea typeface="Lato"/>
              <a:cs typeface="Lato"/>
              <a:sym typeface="Lato"/>
            </a:endParaRPr>
          </a:p>
        </p:txBody>
      </p:sp>
      <p:sp>
        <p:nvSpPr>
          <p:cNvPr id="271" name="Google Shape;27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3"/>
        <p:cNvGrpSpPr/>
        <p:nvPr/>
      </p:nvGrpSpPr>
      <p:grpSpPr>
        <a:xfrm>
          <a:off x="0" y="0"/>
          <a:ext cx="0" cy="0"/>
          <a:chOff x="0" y="0"/>
          <a:chExt cx="0" cy="0"/>
        </a:xfrm>
      </p:grpSpPr>
      <p:pic>
        <p:nvPicPr>
          <p:cNvPr id="54" name="Google Shape;54;p43"/>
          <p:cNvPicPr preferRelativeResize="0"/>
          <p:nvPr/>
        </p:nvPicPr>
        <p:blipFill rotWithShape="1">
          <a:blip r:embed="rId2">
            <a:alphaModFix/>
          </a:blip>
          <a:srcRect b="-10371"/>
          <a:stretch/>
        </p:blipFill>
        <p:spPr>
          <a:xfrm rot="10800000">
            <a:off x="-4" y="4275912"/>
            <a:ext cx="9143999" cy="2582088"/>
          </a:xfrm>
          <a:prstGeom prst="rect">
            <a:avLst/>
          </a:prstGeom>
          <a:noFill/>
          <a:ln>
            <a:noFill/>
          </a:ln>
        </p:spPr>
      </p:pic>
      <p:sp>
        <p:nvSpPr>
          <p:cNvPr id="55" name="Google Shape;55;p43"/>
          <p:cNvSpPr txBox="1">
            <a:spLocks noGrp="1"/>
          </p:cNvSpPr>
          <p:nvPr>
            <p:ph type="body" idx="1"/>
          </p:nvPr>
        </p:nvSpPr>
        <p:spPr>
          <a:xfrm>
            <a:off x="1824470" y="2390389"/>
            <a:ext cx="5495109" cy="219031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6" name="Google Shape;56;p43"/>
          <p:cNvPicPr preferRelativeResize="0"/>
          <p:nvPr/>
        </p:nvPicPr>
        <p:blipFill rotWithShape="1">
          <a:blip r:embed="rId3">
            <a:alphaModFix/>
          </a:blip>
          <a:srcRect/>
          <a:stretch/>
        </p:blipFill>
        <p:spPr>
          <a:xfrm>
            <a:off x="1824470" y="739739"/>
            <a:ext cx="5495109" cy="15945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with Logo">
  <p:cSld name="1_Title Slide with Logo">
    <p:spTree>
      <p:nvGrpSpPr>
        <p:cNvPr id="1" name="Shape 57"/>
        <p:cNvGrpSpPr/>
        <p:nvPr/>
      </p:nvGrpSpPr>
      <p:grpSpPr>
        <a:xfrm>
          <a:off x="0" y="0"/>
          <a:ext cx="0" cy="0"/>
          <a:chOff x="0" y="0"/>
          <a:chExt cx="0" cy="0"/>
        </a:xfrm>
      </p:grpSpPr>
      <p:pic>
        <p:nvPicPr>
          <p:cNvPr id="58" name="Google Shape;58;p44"/>
          <p:cNvPicPr preferRelativeResize="0"/>
          <p:nvPr/>
        </p:nvPicPr>
        <p:blipFill rotWithShape="1">
          <a:blip r:embed="rId2">
            <a:alphaModFix/>
          </a:blip>
          <a:srcRect b="-10371"/>
          <a:stretch/>
        </p:blipFill>
        <p:spPr>
          <a:xfrm rot="10800000">
            <a:off x="-4" y="4275912"/>
            <a:ext cx="9143999" cy="258208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Quote or Statement">
  <p:cSld name="1_Quote or Statement">
    <p:bg>
      <p:bgPr>
        <a:solidFill>
          <a:schemeClr val="accent1"/>
        </a:solidFill>
        <a:effectLst/>
      </p:bgPr>
    </p:bg>
    <p:spTree>
      <p:nvGrpSpPr>
        <p:cNvPr id="1" name="Shape 59"/>
        <p:cNvGrpSpPr/>
        <p:nvPr/>
      </p:nvGrpSpPr>
      <p:grpSpPr>
        <a:xfrm>
          <a:off x="0" y="0"/>
          <a:ext cx="0" cy="0"/>
          <a:chOff x="0" y="0"/>
          <a:chExt cx="0" cy="0"/>
        </a:xfrm>
      </p:grpSpPr>
      <p:sp>
        <p:nvSpPr>
          <p:cNvPr id="60" name="Google Shape;60;p45"/>
          <p:cNvSpPr/>
          <p:nvPr/>
        </p:nvSpPr>
        <p:spPr>
          <a:xfrm>
            <a:off x="1401605" y="4331578"/>
            <a:ext cx="6349880" cy="1569660"/>
          </a:xfrm>
          <a:prstGeom prst="rect">
            <a:avLst/>
          </a:prstGeom>
          <a:noFill/>
          <a:ln>
            <a:noFill/>
          </a:ln>
        </p:spPr>
        <p:txBody>
          <a:bodyPr spcFirstLastPara="1" wrap="square" lIns="91425" tIns="45700" rIns="91425" bIns="45700" anchor="t" anchorCtr="0">
            <a:normAutofit/>
          </a:bodyPr>
          <a:lstStyle/>
          <a:p>
            <a:pPr marL="0" marR="0" lvl="0" indent="0" algn="ctr" rtl="0">
              <a:lnSpc>
                <a:spcPct val="200000"/>
              </a:lnSpc>
              <a:spcBef>
                <a:spcPts val="0"/>
              </a:spcBef>
              <a:spcAft>
                <a:spcPts val="0"/>
              </a:spcAft>
              <a:buClr>
                <a:srgbClr val="000000"/>
              </a:buClr>
              <a:buSzPts val="1800"/>
              <a:buFont typeface="Arial"/>
              <a:buNone/>
            </a:pPr>
            <a:endParaRPr sz="1800" b="0" i="0" u="none" strike="noStrike" cap="none">
              <a:solidFill>
                <a:schemeClr val="dk2"/>
              </a:solidFill>
              <a:latin typeface="Lato"/>
              <a:ea typeface="Lato"/>
              <a:cs typeface="Lato"/>
              <a:sym typeface="Lato"/>
            </a:endParaRPr>
          </a:p>
        </p:txBody>
      </p:sp>
      <p:sp>
        <p:nvSpPr>
          <p:cNvPr id="61" name="Google Shape;61;p45"/>
          <p:cNvSpPr txBox="1">
            <a:spLocks noGrp="1"/>
          </p:cNvSpPr>
          <p:nvPr>
            <p:ph type="body" idx="1"/>
          </p:nvPr>
        </p:nvSpPr>
        <p:spPr>
          <a:xfrm>
            <a:off x="939800" y="2516778"/>
            <a:ext cx="7307263" cy="181751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50000"/>
              </a:lnSpc>
              <a:spcBef>
                <a:spcPts val="1000"/>
              </a:spcBef>
              <a:spcAft>
                <a:spcPts val="0"/>
              </a:spcAft>
              <a:buClr>
                <a:schemeClr val="lt1"/>
              </a:buClr>
              <a:buSzPts val="2800"/>
              <a:buFont typeface="Arial"/>
              <a:buNone/>
              <a:defRPr sz="2800" b="0" i="0" u="none" strike="noStrike" cap="none">
                <a:solidFill>
                  <a:schemeClr val="lt1"/>
                </a:solidFill>
                <a:latin typeface="Lato"/>
                <a:ea typeface="Lato"/>
                <a:cs typeface="Lato"/>
                <a:sym typeface="La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with Nut Border">
  <p:cSld name="Text with Nut Border">
    <p:spTree>
      <p:nvGrpSpPr>
        <p:cNvPr id="1" name="Shape 62"/>
        <p:cNvGrpSpPr/>
        <p:nvPr/>
      </p:nvGrpSpPr>
      <p:grpSpPr>
        <a:xfrm>
          <a:off x="0" y="0"/>
          <a:ext cx="0" cy="0"/>
          <a:chOff x="0" y="0"/>
          <a:chExt cx="0" cy="0"/>
        </a:xfrm>
      </p:grpSpPr>
      <p:sp>
        <p:nvSpPr>
          <p:cNvPr id="63" name="Google Shape;63;p46"/>
          <p:cNvSpPr txBox="1">
            <a:spLocks noGrp="1"/>
          </p:cNvSpPr>
          <p:nvPr>
            <p:ph type="body" idx="1"/>
          </p:nvPr>
        </p:nvSpPr>
        <p:spPr>
          <a:xfrm>
            <a:off x="2842259" y="627195"/>
            <a:ext cx="4446815" cy="554718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Google Shape;64;p46"/>
          <p:cNvSpPr>
            <a:spLocks noGrp="1"/>
          </p:cNvSpPr>
          <p:nvPr>
            <p:ph type="pic" idx="2"/>
          </p:nvPr>
        </p:nvSpPr>
        <p:spPr>
          <a:xfrm>
            <a:off x="922338" y="2464115"/>
            <a:ext cx="1828800" cy="1880874"/>
          </a:xfrm>
          <a:prstGeom prst="rect">
            <a:avLst/>
          </a:prstGeom>
          <a:noFill/>
          <a:ln>
            <a:noFill/>
          </a:ln>
        </p:spPr>
      </p:sp>
      <p:sp>
        <p:nvSpPr>
          <p:cNvPr id="65" name="Google Shape;65;p46"/>
          <p:cNvSpPr>
            <a:spLocks noGrp="1"/>
          </p:cNvSpPr>
          <p:nvPr>
            <p:ph type="pic" idx="3"/>
          </p:nvPr>
        </p:nvSpPr>
        <p:spPr>
          <a:xfrm>
            <a:off x="922338" y="4301034"/>
            <a:ext cx="1828800" cy="1880874"/>
          </a:xfrm>
          <a:prstGeom prst="rect">
            <a:avLst/>
          </a:prstGeom>
          <a:noFill/>
          <a:ln>
            <a:noFill/>
          </a:ln>
        </p:spPr>
      </p:sp>
      <p:sp>
        <p:nvSpPr>
          <p:cNvPr id="66" name="Google Shape;66;p46"/>
          <p:cNvSpPr>
            <a:spLocks noGrp="1"/>
          </p:cNvSpPr>
          <p:nvPr>
            <p:ph type="pic" idx="4"/>
          </p:nvPr>
        </p:nvSpPr>
        <p:spPr>
          <a:xfrm>
            <a:off x="922338" y="627196"/>
            <a:ext cx="1828800" cy="1880874"/>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Vertical Photos">
  <p:cSld name="2 Vertical Photos">
    <p:spTree>
      <p:nvGrpSpPr>
        <p:cNvPr id="1" name="Shape 67"/>
        <p:cNvGrpSpPr/>
        <p:nvPr/>
      </p:nvGrpSpPr>
      <p:grpSpPr>
        <a:xfrm>
          <a:off x="0" y="0"/>
          <a:ext cx="0" cy="0"/>
          <a:chOff x="0" y="0"/>
          <a:chExt cx="0" cy="0"/>
        </a:xfrm>
      </p:grpSpPr>
      <p:sp>
        <p:nvSpPr>
          <p:cNvPr id="68" name="Google Shape;68;p47"/>
          <p:cNvSpPr>
            <a:spLocks noGrp="1"/>
          </p:cNvSpPr>
          <p:nvPr>
            <p:ph type="pic" idx="2"/>
          </p:nvPr>
        </p:nvSpPr>
        <p:spPr>
          <a:xfrm>
            <a:off x="0" y="0"/>
            <a:ext cx="4572000" cy="6858000"/>
          </a:xfrm>
          <a:prstGeom prst="rect">
            <a:avLst/>
          </a:prstGeom>
          <a:noFill/>
          <a:ln>
            <a:noFill/>
          </a:ln>
        </p:spPr>
      </p:sp>
      <p:sp>
        <p:nvSpPr>
          <p:cNvPr id="69" name="Google Shape;69;p47"/>
          <p:cNvSpPr>
            <a:spLocks noGrp="1"/>
          </p:cNvSpPr>
          <p:nvPr>
            <p:ph type="pic" idx="3"/>
          </p:nvPr>
        </p:nvSpPr>
        <p:spPr>
          <a:xfrm>
            <a:off x="4572000" y="0"/>
            <a:ext cx="4572000" cy="6858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and Large Text">
  <p:cSld name="Photo and Large Text">
    <p:spTree>
      <p:nvGrpSpPr>
        <p:cNvPr id="1" name="Shape 70"/>
        <p:cNvGrpSpPr/>
        <p:nvPr/>
      </p:nvGrpSpPr>
      <p:grpSpPr>
        <a:xfrm>
          <a:off x="0" y="0"/>
          <a:ext cx="0" cy="0"/>
          <a:chOff x="0" y="0"/>
          <a:chExt cx="0" cy="0"/>
        </a:xfrm>
      </p:grpSpPr>
      <p:sp>
        <p:nvSpPr>
          <p:cNvPr id="71" name="Google Shape;71;p48"/>
          <p:cNvSpPr>
            <a:spLocks noGrp="1"/>
          </p:cNvSpPr>
          <p:nvPr>
            <p:ph type="pic" idx="2"/>
          </p:nvPr>
        </p:nvSpPr>
        <p:spPr>
          <a:xfrm>
            <a:off x="0" y="0"/>
            <a:ext cx="4572000" cy="6858000"/>
          </a:xfrm>
          <a:prstGeom prst="rect">
            <a:avLst/>
          </a:prstGeom>
          <a:noFill/>
          <a:ln>
            <a:noFill/>
          </a:ln>
        </p:spPr>
      </p:sp>
      <p:sp>
        <p:nvSpPr>
          <p:cNvPr id="72" name="Google Shape;72;p48"/>
          <p:cNvSpPr>
            <a:spLocks noGrp="1"/>
          </p:cNvSpPr>
          <p:nvPr>
            <p:ph type="pic" idx="3"/>
          </p:nvPr>
        </p:nvSpPr>
        <p:spPr>
          <a:xfrm>
            <a:off x="4572000" y="0"/>
            <a:ext cx="4572000" cy="6858000"/>
          </a:xfrm>
          <a:prstGeom prst="rect">
            <a:avLst/>
          </a:prstGeom>
          <a:noFill/>
          <a:ln>
            <a:noFill/>
          </a:ln>
        </p:spPr>
      </p:sp>
      <p:pic>
        <p:nvPicPr>
          <p:cNvPr id="73" name="Google Shape;73;p48"/>
          <p:cNvPicPr preferRelativeResize="0"/>
          <p:nvPr/>
        </p:nvPicPr>
        <p:blipFill rotWithShape="1">
          <a:blip r:embed="rId2">
            <a:alphaModFix/>
          </a:blip>
          <a:srcRect/>
          <a:stretch/>
        </p:blipFill>
        <p:spPr>
          <a:xfrm rot="-5400000">
            <a:off x="3429000" y="1143000"/>
            <a:ext cx="6858000" cy="4572000"/>
          </a:xfrm>
          <a:prstGeom prst="rect">
            <a:avLst/>
          </a:prstGeom>
          <a:noFill/>
          <a:ln>
            <a:noFill/>
          </a:ln>
        </p:spPr>
      </p:pic>
      <p:sp>
        <p:nvSpPr>
          <p:cNvPr id="74" name="Google Shape;74;p48"/>
          <p:cNvSpPr/>
          <p:nvPr/>
        </p:nvSpPr>
        <p:spPr>
          <a:xfrm>
            <a:off x="4572000" y="-2"/>
            <a:ext cx="4572000" cy="6858002"/>
          </a:xfrm>
          <a:prstGeom prst="rect">
            <a:avLst/>
          </a:prstGeom>
          <a:solidFill>
            <a:schemeClr val="dk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75" name="Google Shape;75;p48"/>
          <p:cNvPicPr preferRelativeResize="0"/>
          <p:nvPr/>
        </p:nvPicPr>
        <p:blipFill rotWithShape="1">
          <a:blip r:embed="rId3">
            <a:alphaModFix/>
          </a:blip>
          <a:srcRect/>
          <a:stretch/>
        </p:blipFill>
        <p:spPr>
          <a:xfrm>
            <a:off x="7933510" y="6472071"/>
            <a:ext cx="1007569" cy="221156"/>
          </a:xfrm>
          <a:prstGeom prst="rect">
            <a:avLst/>
          </a:prstGeom>
          <a:noFill/>
          <a:ln>
            <a:noFill/>
          </a:ln>
        </p:spPr>
      </p:pic>
      <p:sp>
        <p:nvSpPr>
          <p:cNvPr id="76" name="Google Shape;76;p48"/>
          <p:cNvSpPr txBox="1">
            <a:spLocks noGrp="1"/>
          </p:cNvSpPr>
          <p:nvPr>
            <p:ph type="body" idx="1"/>
          </p:nvPr>
        </p:nvSpPr>
        <p:spPr>
          <a:xfrm>
            <a:off x="5382282" y="679450"/>
            <a:ext cx="3558797" cy="22205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48"/>
          <p:cNvSpPr txBox="1">
            <a:spLocks noGrp="1"/>
          </p:cNvSpPr>
          <p:nvPr>
            <p:ph type="body" idx="4"/>
          </p:nvPr>
        </p:nvSpPr>
        <p:spPr>
          <a:xfrm>
            <a:off x="5391372" y="2909721"/>
            <a:ext cx="3549707" cy="3255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Photo and Large Text">
  <p:cSld name="1_Photo and Large Text">
    <p:spTree>
      <p:nvGrpSpPr>
        <p:cNvPr id="1" name="Shape 78"/>
        <p:cNvGrpSpPr/>
        <p:nvPr/>
      </p:nvGrpSpPr>
      <p:grpSpPr>
        <a:xfrm>
          <a:off x="0" y="0"/>
          <a:ext cx="0" cy="0"/>
          <a:chOff x="0" y="0"/>
          <a:chExt cx="0" cy="0"/>
        </a:xfrm>
      </p:grpSpPr>
      <p:sp>
        <p:nvSpPr>
          <p:cNvPr id="79" name="Google Shape;79;p49"/>
          <p:cNvSpPr>
            <a:spLocks noGrp="1"/>
          </p:cNvSpPr>
          <p:nvPr>
            <p:ph type="pic" idx="2"/>
          </p:nvPr>
        </p:nvSpPr>
        <p:spPr>
          <a:xfrm>
            <a:off x="0" y="0"/>
            <a:ext cx="4572000" cy="6858000"/>
          </a:xfrm>
          <a:prstGeom prst="rect">
            <a:avLst/>
          </a:prstGeom>
          <a:noFill/>
          <a:ln>
            <a:noFill/>
          </a:ln>
        </p:spPr>
      </p:sp>
      <p:sp>
        <p:nvSpPr>
          <p:cNvPr id="80" name="Google Shape;80;p49"/>
          <p:cNvSpPr>
            <a:spLocks noGrp="1"/>
          </p:cNvSpPr>
          <p:nvPr>
            <p:ph type="pic" idx="3"/>
          </p:nvPr>
        </p:nvSpPr>
        <p:spPr>
          <a:xfrm>
            <a:off x="4572000" y="0"/>
            <a:ext cx="4572000" cy="6858000"/>
          </a:xfrm>
          <a:prstGeom prst="rect">
            <a:avLst/>
          </a:prstGeom>
          <a:noFill/>
          <a:ln>
            <a:noFill/>
          </a:ln>
        </p:spPr>
      </p:sp>
      <p:pic>
        <p:nvPicPr>
          <p:cNvPr id="81" name="Google Shape;81;p49"/>
          <p:cNvPicPr preferRelativeResize="0"/>
          <p:nvPr/>
        </p:nvPicPr>
        <p:blipFill rotWithShape="1">
          <a:blip r:embed="rId2">
            <a:alphaModFix/>
          </a:blip>
          <a:srcRect/>
          <a:stretch/>
        </p:blipFill>
        <p:spPr>
          <a:xfrm rot="-5400000">
            <a:off x="3429000" y="1143000"/>
            <a:ext cx="6858000" cy="4572000"/>
          </a:xfrm>
          <a:prstGeom prst="rect">
            <a:avLst/>
          </a:prstGeom>
          <a:noFill/>
          <a:ln>
            <a:noFill/>
          </a:ln>
        </p:spPr>
      </p:pic>
      <p:sp>
        <p:nvSpPr>
          <p:cNvPr id="82" name="Google Shape;82;p49"/>
          <p:cNvSpPr/>
          <p:nvPr/>
        </p:nvSpPr>
        <p:spPr>
          <a:xfrm>
            <a:off x="4572000" y="-2"/>
            <a:ext cx="4572000" cy="6858002"/>
          </a:xfrm>
          <a:prstGeom prst="rect">
            <a:avLst/>
          </a:prstGeom>
          <a:solidFill>
            <a:schemeClr val="accent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83" name="Google Shape;83;p49"/>
          <p:cNvPicPr preferRelativeResize="0"/>
          <p:nvPr/>
        </p:nvPicPr>
        <p:blipFill rotWithShape="1">
          <a:blip r:embed="rId3">
            <a:alphaModFix/>
          </a:blip>
          <a:srcRect/>
          <a:stretch/>
        </p:blipFill>
        <p:spPr>
          <a:xfrm>
            <a:off x="7933510" y="6472071"/>
            <a:ext cx="1007569" cy="221156"/>
          </a:xfrm>
          <a:prstGeom prst="rect">
            <a:avLst/>
          </a:prstGeom>
          <a:noFill/>
          <a:ln>
            <a:noFill/>
          </a:ln>
        </p:spPr>
      </p:pic>
      <p:sp>
        <p:nvSpPr>
          <p:cNvPr id="84" name="Google Shape;84;p49"/>
          <p:cNvSpPr txBox="1">
            <a:spLocks noGrp="1"/>
          </p:cNvSpPr>
          <p:nvPr>
            <p:ph type="body" idx="1"/>
          </p:nvPr>
        </p:nvSpPr>
        <p:spPr>
          <a:xfrm>
            <a:off x="5382282" y="679450"/>
            <a:ext cx="3558797" cy="22205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 name="Google Shape;85;p49"/>
          <p:cNvSpPr txBox="1">
            <a:spLocks noGrp="1"/>
          </p:cNvSpPr>
          <p:nvPr>
            <p:ph type="body" idx="4"/>
          </p:nvPr>
        </p:nvSpPr>
        <p:spPr>
          <a:xfrm>
            <a:off x="5391372" y="2909721"/>
            <a:ext cx="3549707" cy="3255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Photo and Large Text">
  <p:cSld name="3_Photo and Large Text">
    <p:spTree>
      <p:nvGrpSpPr>
        <p:cNvPr id="1" name="Shape 86"/>
        <p:cNvGrpSpPr/>
        <p:nvPr/>
      </p:nvGrpSpPr>
      <p:grpSpPr>
        <a:xfrm>
          <a:off x="0" y="0"/>
          <a:ext cx="0" cy="0"/>
          <a:chOff x="0" y="0"/>
          <a:chExt cx="0" cy="0"/>
        </a:xfrm>
      </p:grpSpPr>
      <p:sp>
        <p:nvSpPr>
          <p:cNvPr id="87" name="Google Shape;87;p50"/>
          <p:cNvSpPr>
            <a:spLocks noGrp="1"/>
          </p:cNvSpPr>
          <p:nvPr>
            <p:ph type="pic" idx="2"/>
          </p:nvPr>
        </p:nvSpPr>
        <p:spPr>
          <a:xfrm>
            <a:off x="4572000" y="0"/>
            <a:ext cx="4572000" cy="6858000"/>
          </a:xfrm>
          <a:prstGeom prst="rect">
            <a:avLst/>
          </a:prstGeom>
          <a:noFill/>
          <a:ln>
            <a:noFill/>
          </a:ln>
        </p:spPr>
      </p:sp>
      <p:sp>
        <p:nvSpPr>
          <p:cNvPr id="88" name="Google Shape;88;p50"/>
          <p:cNvSpPr>
            <a:spLocks noGrp="1"/>
          </p:cNvSpPr>
          <p:nvPr>
            <p:ph type="pic" idx="3"/>
          </p:nvPr>
        </p:nvSpPr>
        <p:spPr>
          <a:xfrm>
            <a:off x="4572000" y="0"/>
            <a:ext cx="4572000" cy="6858000"/>
          </a:xfrm>
          <a:prstGeom prst="rect">
            <a:avLst/>
          </a:prstGeom>
          <a:noFill/>
          <a:ln>
            <a:noFill/>
          </a:ln>
        </p:spPr>
      </p:sp>
      <p:pic>
        <p:nvPicPr>
          <p:cNvPr id="89" name="Google Shape;89;p50"/>
          <p:cNvPicPr preferRelativeResize="0"/>
          <p:nvPr/>
        </p:nvPicPr>
        <p:blipFill rotWithShape="1">
          <a:blip r:embed="rId2">
            <a:alphaModFix/>
          </a:blip>
          <a:srcRect/>
          <a:stretch/>
        </p:blipFill>
        <p:spPr>
          <a:xfrm rot="-5400000">
            <a:off x="-1143000" y="1143000"/>
            <a:ext cx="6858000" cy="4572000"/>
          </a:xfrm>
          <a:prstGeom prst="rect">
            <a:avLst/>
          </a:prstGeom>
          <a:noFill/>
          <a:ln>
            <a:noFill/>
          </a:ln>
        </p:spPr>
      </p:pic>
      <p:sp>
        <p:nvSpPr>
          <p:cNvPr id="90" name="Google Shape;90;p50"/>
          <p:cNvSpPr/>
          <p:nvPr/>
        </p:nvSpPr>
        <p:spPr>
          <a:xfrm>
            <a:off x="0" y="-2"/>
            <a:ext cx="4572000" cy="6858002"/>
          </a:xfrm>
          <a:prstGeom prst="rect">
            <a:avLst/>
          </a:prstGeom>
          <a:solidFill>
            <a:schemeClr val="dk1">
              <a:alpha val="8431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91" name="Google Shape;91;p50"/>
          <p:cNvPicPr preferRelativeResize="0"/>
          <p:nvPr/>
        </p:nvPicPr>
        <p:blipFill rotWithShape="1">
          <a:blip r:embed="rId3">
            <a:alphaModFix/>
          </a:blip>
          <a:srcRect/>
          <a:stretch/>
        </p:blipFill>
        <p:spPr>
          <a:xfrm>
            <a:off x="7933510" y="6472071"/>
            <a:ext cx="1007569" cy="221156"/>
          </a:xfrm>
          <a:prstGeom prst="rect">
            <a:avLst/>
          </a:prstGeom>
          <a:noFill/>
          <a:ln>
            <a:noFill/>
          </a:ln>
        </p:spPr>
      </p:pic>
      <p:sp>
        <p:nvSpPr>
          <p:cNvPr id="92" name="Google Shape;92;p50"/>
          <p:cNvSpPr txBox="1">
            <a:spLocks noGrp="1"/>
          </p:cNvSpPr>
          <p:nvPr>
            <p:ph type="body" idx="1"/>
          </p:nvPr>
        </p:nvSpPr>
        <p:spPr>
          <a:xfrm>
            <a:off x="510956" y="679450"/>
            <a:ext cx="3558797" cy="22205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50"/>
          <p:cNvSpPr txBox="1">
            <a:spLocks noGrp="1"/>
          </p:cNvSpPr>
          <p:nvPr>
            <p:ph type="body" idx="4"/>
          </p:nvPr>
        </p:nvSpPr>
        <p:spPr>
          <a:xfrm>
            <a:off x="520046" y="2909721"/>
            <a:ext cx="3549707" cy="3255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5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5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Lato"/>
                <a:ea typeface="Lato"/>
                <a:cs typeface="Lato"/>
                <a:sym typeface="Lato"/>
              </a:defRPr>
            </a:lvl1pPr>
            <a:lvl2pPr marL="914400" marR="0" lvl="1" indent="-228600" algn="l" rtl="0">
              <a:lnSpc>
                <a:spcPct val="90000"/>
              </a:lnSpc>
              <a:spcBef>
                <a:spcPts val="500"/>
              </a:spcBef>
              <a:spcAft>
                <a:spcPts val="0"/>
              </a:spcAft>
              <a:buClr>
                <a:srgbClr val="8BC6AD"/>
              </a:buClr>
              <a:buSzPts val="2000"/>
              <a:buFont typeface="Arial"/>
              <a:buNone/>
              <a:defRPr sz="2000" b="0" i="0" u="none" strike="noStrike" cap="none">
                <a:solidFill>
                  <a:srgbClr val="8BC6AD"/>
                </a:solidFill>
                <a:latin typeface="Arial"/>
                <a:ea typeface="Arial"/>
                <a:cs typeface="Arial"/>
                <a:sym typeface="Arial"/>
              </a:defRPr>
            </a:lvl2pPr>
            <a:lvl3pPr marL="1371600" marR="0" lvl="2" indent="-228600" algn="l" rtl="0">
              <a:lnSpc>
                <a:spcPct val="90000"/>
              </a:lnSpc>
              <a:spcBef>
                <a:spcPts val="500"/>
              </a:spcBef>
              <a:spcAft>
                <a:spcPts val="0"/>
              </a:spcAft>
              <a:buClr>
                <a:srgbClr val="8BC6AD"/>
              </a:buClr>
              <a:buSzPts val="1800"/>
              <a:buFont typeface="Arial"/>
              <a:buNone/>
              <a:defRPr sz="1800" b="0" i="0" u="none" strike="noStrike" cap="none">
                <a:solidFill>
                  <a:srgbClr val="8BC6AD"/>
                </a:solidFill>
                <a:latin typeface="Arial"/>
                <a:ea typeface="Arial"/>
                <a:cs typeface="Arial"/>
                <a:sym typeface="Arial"/>
              </a:defRPr>
            </a:lvl3pPr>
            <a:lvl4pPr marL="1828800" marR="0" lvl="3" indent="-228600" algn="l" rtl="0">
              <a:lnSpc>
                <a:spcPct val="90000"/>
              </a:lnSpc>
              <a:spcBef>
                <a:spcPts val="500"/>
              </a:spcBef>
              <a:spcAft>
                <a:spcPts val="0"/>
              </a:spcAft>
              <a:buClr>
                <a:srgbClr val="8BC6AD"/>
              </a:buClr>
              <a:buSzPts val="1600"/>
              <a:buFont typeface="Arial"/>
              <a:buNone/>
              <a:defRPr sz="1600" b="0" i="0" u="none" strike="noStrike" cap="none">
                <a:solidFill>
                  <a:srgbClr val="8BC6AD"/>
                </a:solidFill>
                <a:latin typeface="Arial"/>
                <a:ea typeface="Arial"/>
                <a:cs typeface="Arial"/>
                <a:sym typeface="Arial"/>
              </a:defRPr>
            </a:lvl4pPr>
            <a:lvl5pPr marL="2286000" marR="0" lvl="4" indent="-228600" algn="l" rtl="0">
              <a:lnSpc>
                <a:spcPct val="90000"/>
              </a:lnSpc>
              <a:spcBef>
                <a:spcPts val="500"/>
              </a:spcBef>
              <a:spcAft>
                <a:spcPts val="0"/>
              </a:spcAft>
              <a:buClr>
                <a:srgbClr val="8BC6AD"/>
              </a:buClr>
              <a:buSzPts val="1600"/>
              <a:buFont typeface="Arial"/>
              <a:buNone/>
              <a:defRPr sz="1600" b="0" i="0" u="none" strike="noStrike" cap="none">
                <a:solidFill>
                  <a:srgbClr val="8BC6AD"/>
                </a:solidFill>
                <a:latin typeface="Arial"/>
                <a:ea typeface="Arial"/>
                <a:cs typeface="Arial"/>
                <a:sym typeface="Arial"/>
              </a:defRPr>
            </a:lvl5pPr>
            <a:lvl6pPr marL="2743200" marR="0" lvl="5" indent="-228600" algn="l" rtl="0">
              <a:lnSpc>
                <a:spcPct val="90000"/>
              </a:lnSpc>
              <a:spcBef>
                <a:spcPts val="500"/>
              </a:spcBef>
              <a:spcAft>
                <a:spcPts val="0"/>
              </a:spcAft>
              <a:buClr>
                <a:srgbClr val="8BC6AD"/>
              </a:buClr>
              <a:buSzPts val="1600"/>
              <a:buFont typeface="Arial"/>
              <a:buNone/>
              <a:defRPr sz="1600" b="0" i="0" u="none" strike="noStrike" cap="none">
                <a:solidFill>
                  <a:srgbClr val="8BC6AD"/>
                </a:solidFill>
                <a:latin typeface="Arial"/>
                <a:ea typeface="Arial"/>
                <a:cs typeface="Arial"/>
                <a:sym typeface="Arial"/>
              </a:defRPr>
            </a:lvl6pPr>
            <a:lvl7pPr marL="3200400" marR="0" lvl="6" indent="-228600" algn="l" rtl="0">
              <a:lnSpc>
                <a:spcPct val="90000"/>
              </a:lnSpc>
              <a:spcBef>
                <a:spcPts val="500"/>
              </a:spcBef>
              <a:spcAft>
                <a:spcPts val="0"/>
              </a:spcAft>
              <a:buClr>
                <a:srgbClr val="8BC6AD"/>
              </a:buClr>
              <a:buSzPts val="1600"/>
              <a:buFont typeface="Arial"/>
              <a:buNone/>
              <a:defRPr sz="1600" b="0" i="0" u="none" strike="noStrike" cap="none">
                <a:solidFill>
                  <a:srgbClr val="8BC6AD"/>
                </a:solidFill>
                <a:latin typeface="Arial"/>
                <a:ea typeface="Arial"/>
                <a:cs typeface="Arial"/>
                <a:sym typeface="Arial"/>
              </a:defRPr>
            </a:lvl7pPr>
            <a:lvl8pPr marL="3657600" marR="0" lvl="7" indent="-228600" algn="l" rtl="0">
              <a:lnSpc>
                <a:spcPct val="90000"/>
              </a:lnSpc>
              <a:spcBef>
                <a:spcPts val="500"/>
              </a:spcBef>
              <a:spcAft>
                <a:spcPts val="0"/>
              </a:spcAft>
              <a:buClr>
                <a:srgbClr val="8BC6AD"/>
              </a:buClr>
              <a:buSzPts val="1600"/>
              <a:buFont typeface="Arial"/>
              <a:buNone/>
              <a:defRPr sz="1600" b="0" i="0" u="none" strike="noStrike" cap="none">
                <a:solidFill>
                  <a:srgbClr val="8BC6AD"/>
                </a:solidFill>
                <a:latin typeface="Arial"/>
                <a:ea typeface="Arial"/>
                <a:cs typeface="Arial"/>
                <a:sym typeface="Arial"/>
              </a:defRPr>
            </a:lvl8pPr>
            <a:lvl9pPr marL="4114800" marR="0" lvl="8" indent="-228600" algn="l" rtl="0">
              <a:lnSpc>
                <a:spcPct val="90000"/>
              </a:lnSpc>
              <a:spcBef>
                <a:spcPts val="500"/>
              </a:spcBef>
              <a:spcAft>
                <a:spcPts val="0"/>
              </a:spcAft>
              <a:buClr>
                <a:srgbClr val="8BC6AD"/>
              </a:buClr>
              <a:buSzPts val="1600"/>
              <a:buFont typeface="Arial"/>
              <a:buNone/>
              <a:defRPr sz="1600" b="0" i="0" u="none" strike="noStrike" cap="none">
                <a:solidFill>
                  <a:srgbClr val="8BC6AD"/>
                </a:solidFill>
                <a:latin typeface="Arial"/>
                <a:ea typeface="Arial"/>
                <a:cs typeface="Arial"/>
                <a:sym typeface="Arial"/>
              </a:defRPr>
            </a:lvl9pPr>
          </a:lstStyle>
          <a:p>
            <a:endParaRPr/>
          </a:p>
        </p:txBody>
      </p:sp>
      <p:sp>
        <p:nvSpPr>
          <p:cNvPr id="97" name="Google Shape;97;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8" name="Google Shape;98;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9" name="Google Shape;99;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5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5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Lato"/>
                <a:ea typeface="Lato"/>
                <a:cs typeface="Lato"/>
                <a:sym typeface="Lato"/>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3" name="Google Shape;103;p5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5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Lato"/>
                <a:ea typeface="Lato"/>
                <a:cs typeface="Lato"/>
                <a:sym typeface="Lato"/>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5" name="Google Shape;105;p5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6" name="Google Shape;106;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7" name="Google Shape;107;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 name="Google Shape;108;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Photos Plus Text Block">
  <p:cSld name="2 Photos Plus Text Block">
    <p:spTree>
      <p:nvGrpSpPr>
        <p:cNvPr id="1" name="Shape 12"/>
        <p:cNvGrpSpPr/>
        <p:nvPr/>
      </p:nvGrpSpPr>
      <p:grpSpPr>
        <a:xfrm>
          <a:off x="0" y="0"/>
          <a:ext cx="0" cy="0"/>
          <a:chOff x="0" y="0"/>
          <a:chExt cx="0" cy="0"/>
        </a:xfrm>
      </p:grpSpPr>
      <p:sp>
        <p:nvSpPr>
          <p:cNvPr id="13" name="Google Shape;13;p35"/>
          <p:cNvSpPr>
            <a:spLocks noGrp="1"/>
          </p:cNvSpPr>
          <p:nvPr>
            <p:ph type="pic" idx="2"/>
          </p:nvPr>
        </p:nvSpPr>
        <p:spPr>
          <a:xfrm>
            <a:off x="0" y="0"/>
            <a:ext cx="3666309" cy="3394164"/>
          </a:xfrm>
          <a:prstGeom prst="rect">
            <a:avLst/>
          </a:prstGeom>
          <a:noFill/>
          <a:ln>
            <a:noFill/>
          </a:ln>
        </p:spPr>
      </p:sp>
      <p:sp>
        <p:nvSpPr>
          <p:cNvPr id="14" name="Google Shape;14;p35"/>
          <p:cNvSpPr>
            <a:spLocks noGrp="1"/>
          </p:cNvSpPr>
          <p:nvPr>
            <p:ph type="pic" idx="3"/>
          </p:nvPr>
        </p:nvSpPr>
        <p:spPr>
          <a:xfrm>
            <a:off x="0" y="3481252"/>
            <a:ext cx="3666309" cy="3376748"/>
          </a:xfrm>
          <a:prstGeom prst="rect">
            <a:avLst/>
          </a:prstGeom>
          <a:noFill/>
          <a:ln>
            <a:noFill/>
          </a:ln>
        </p:spPr>
      </p:sp>
      <p:sp>
        <p:nvSpPr>
          <p:cNvPr id="15" name="Google Shape;15;p35"/>
          <p:cNvSpPr txBox="1">
            <a:spLocks noGrp="1"/>
          </p:cNvSpPr>
          <p:nvPr>
            <p:ph type="body" idx="1"/>
          </p:nvPr>
        </p:nvSpPr>
        <p:spPr>
          <a:xfrm>
            <a:off x="4572000" y="679450"/>
            <a:ext cx="3665538" cy="89680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35"/>
          <p:cNvSpPr txBox="1">
            <a:spLocks noGrp="1"/>
          </p:cNvSpPr>
          <p:nvPr>
            <p:ph type="body" idx="4"/>
          </p:nvPr>
        </p:nvSpPr>
        <p:spPr>
          <a:xfrm>
            <a:off x="4572000" y="1906588"/>
            <a:ext cx="3665538" cy="42656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5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3" name="Google Shape;113;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4" name="Google Shape;114;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p55"/>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55"/>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Google Shape;118;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9" name="Google Shape;119;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0" name="Google Shape;120;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ext with Nut Border">
  <p:cSld name="1_Text with Nut Border">
    <p:spTree>
      <p:nvGrpSpPr>
        <p:cNvPr id="1" name="Shape 121"/>
        <p:cNvGrpSpPr/>
        <p:nvPr/>
      </p:nvGrpSpPr>
      <p:grpSpPr>
        <a:xfrm>
          <a:off x="0" y="0"/>
          <a:ext cx="0" cy="0"/>
          <a:chOff x="0" y="0"/>
          <a:chExt cx="0" cy="0"/>
        </a:xfrm>
      </p:grpSpPr>
      <p:sp>
        <p:nvSpPr>
          <p:cNvPr id="122" name="Google Shape;122;p56"/>
          <p:cNvSpPr/>
          <p:nvPr/>
        </p:nvSpPr>
        <p:spPr>
          <a:xfrm rot="5400000">
            <a:off x="5169268" y="2325661"/>
            <a:ext cx="6300392" cy="164907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23" name="Google Shape;123;p56"/>
          <p:cNvSpPr txBox="1">
            <a:spLocks noGrp="1"/>
          </p:cNvSpPr>
          <p:nvPr>
            <p:ph type="body" idx="1"/>
          </p:nvPr>
        </p:nvSpPr>
        <p:spPr>
          <a:xfrm>
            <a:off x="820783" y="627197"/>
            <a:ext cx="1913709" cy="1828619"/>
          </a:xfrm>
          <a:prstGeom prst="rect">
            <a:avLst/>
          </a:prstGeom>
          <a:noFill/>
          <a:ln>
            <a:noFill/>
          </a:ln>
        </p:spPr>
        <p:txBody>
          <a:bodyPr spcFirstLastPara="1" wrap="square" lIns="146300" tIns="73150" rIns="146300" bIns="73150" anchor="t" anchorCtr="0">
            <a:noAutofit/>
          </a:bodyPr>
          <a:lstStyle>
            <a:lvl1pPr marL="457200" marR="0" lvl="0" indent="-228600" algn="l" rtl="0">
              <a:lnSpc>
                <a:spcPct val="90000"/>
              </a:lnSpc>
              <a:spcBef>
                <a:spcPts val="1000"/>
              </a:spcBef>
              <a:spcAft>
                <a:spcPts val="0"/>
              </a:spcAft>
              <a:buClr>
                <a:schemeClr val="dk1"/>
              </a:buClr>
              <a:buSzPts val="2235"/>
              <a:buFont typeface="Arial"/>
              <a:buNone/>
              <a:defRPr sz="2235" b="1"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56"/>
          <p:cNvSpPr txBox="1">
            <a:spLocks noGrp="1"/>
          </p:cNvSpPr>
          <p:nvPr>
            <p:ph type="body" idx="2"/>
          </p:nvPr>
        </p:nvSpPr>
        <p:spPr>
          <a:xfrm>
            <a:off x="2842260" y="627196"/>
            <a:ext cx="4446815" cy="5547181"/>
          </a:xfrm>
          <a:prstGeom prst="rect">
            <a:avLst/>
          </a:prstGeom>
          <a:noFill/>
          <a:ln>
            <a:noFill/>
          </a:ln>
        </p:spPr>
        <p:txBody>
          <a:bodyPr spcFirstLastPara="1" wrap="square" lIns="146300" tIns="73150" rIns="146300" bIns="73150" anchor="t" anchorCtr="0">
            <a:noAutofit/>
          </a:bodyPr>
          <a:lstStyle>
            <a:lvl1pPr marL="457200" marR="0" lvl="0" indent="-228600" algn="l" rtl="0">
              <a:lnSpc>
                <a:spcPct val="90000"/>
              </a:lnSpc>
              <a:spcBef>
                <a:spcPts val="1000"/>
              </a:spcBef>
              <a:spcAft>
                <a:spcPts val="0"/>
              </a:spcAft>
              <a:buClr>
                <a:srgbClr val="7F7F7F"/>
              </a:buClr>
              <a:buSzPts val="1294"/>
              <a:buFont typeface="Arial"/>
              <a:buNone/>
              <a:defRPr sz="1294" b="0" i="0" u="none" strike="noStrike" cap="none">
                <a:solidFill>
                  <a:srgbClr val="7F7F7F"/>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56"/>
          <p:cNvSpPr>
            <a:spLocks noGrp="1"/>
          </p:cNvSpPr>
          <p:nvPr>
            <p:ph type="pic" idx="3"/>
          </p:nvPr>
        </p:nvSpPr>
        <p:spPr>
          <a:xfrm>
            <a:off x="922338" y="2620964"/>
            <a:ext cx="1828800" cy="1724025"/>
          </a:xfrm>
          <a:prstGeom prst="rect">
            <a:avLst/>
          </a:prstGeom>
          <a:noFill/>
          <a:ln>
            <a:noFill/>
          </a:ln>
        </p:spPr>
      </p:sp>
      <p:sp>
        <p:nvSpPr>
          <p:cNvPr id="126" name="Google Shape;126;p56"/>
          <p:cNvSpPr>
            <a:spLocks noGrp="1"/>
          </p:cNvSpPr>
          <p:nvPr>
            <p:ph type="pic" idx="4"/>
          </p:nvPr>
        </p:nvSpPr>
        <p:spPr>
          <a:xfrm>
            <a:off x="922338" y="4457883"/>
            <a:ext cx="1828800" cy="1724025"/>
          </a:xfrm>
          <a:prstGeom prst="rect">
            <a:avLst/>
          </a:prstGeom>
          <a:noFill/>
          <a:ln>
            <a:noFill/>
          </a:ln>
        </p:spPr>
      </p:sp>
      <p:pic>
        <p:nvPicPr>
          <p:cNvPr id="127" name="Google Shape;127;p56" descr="A close up of a sign&#10;&#10;Description generated with high confidence"/>
          <p:cNvPicPr preferRelativeResize="0"/>
          <p:nvPr/>
        </p:nvPicPr>
        <p:blipFill rotWithShape="1">
          <a:blip r:embed="rId2">
            <a:alphaModFix/>
          </a:blip>
          <a:srcRect/>
          <a:stretch/>
        </p:blipFill>
        <p:spPr>
          <a:xfrm>
            <a:off x="529177" y="6324543"/>
            <a:ext cx="884141" cy="22493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or Statement">
  <p:cSld name="Quote or Statement">
    <p:bg>
      <p:bgPr>
        <a:solidFill>
          <a:schemeClr val="accent4"/>
        </a:solidFill>
        <a:effectLst/>
      </p:bgPr>
    </p:bg>
    <p:spTree>
      <p:nvGrpSpPr>
        <p:cNvPr id="1" name="Shape 17"/>
        <p:cNvGrpSpPr/>
        <p:nvPr/>
      </p:nvGrpSpPr>
      <p:grpSpPr>
        <a:xfrm>
          <a:off x="0" y="0"/>
          <a:ext cx="0" cy="0"/>
          <a:chOff x="0" y="0"/>
          <a:chExt cx="0" cy="0"/>
        </a:xfrm>
      </p:grpSpPr>
      <p:sp>
        <p:nvSpPr>
          <p:cNvPr id="18" name="Google Shape;18;p34"/>
          <p:cNvSpPr/>
          <p:nvPr/>
        </p:nvSpPr>
        <p:spPr>
          <a:xfrm>
            <a:off x="1401605" y="4331578"/>
            <a:ext cx="6349880" cy="1569660"/>
          </a:xfrm>
          <a:prstGeom prst="rect">
            <a:avLst/>
          </a:prstGeom>
          <a:noFill/>
          <a:ln>
            <a:noFill/>
          </a:ln>
        </p:spPr>
        <p:txBody>
          <a:bodyPr spcFirstLastPara="1" wrap="square" lIns="91425" tIns="45700" rIns="91425" bIns="45700" anchor="t" anchorCtr="0">
            <a:normAutofit/>
          </a:bodyPr>
          <a:lstStyle/>
          <a:p>
            <a:pPr marL="0" marR="0" lvl="0" indent="0" algn="ctr" rtl="0">
              <a:lnSpc>
                <a:spcPct val="200000"/>
              </a:lnSpc>
              <a:spcBef>
                <a:spcPts val="0"/>
              </a:spcBef>
              <a:spcAft>
                <a:spcPts val="0"/>
              </a:spcAft>
              <a:buClr>
                <a:srgbClr val="000000"/>
              </a:buClr>
              <a:buSzPts val="1800"/>
              <a:buFont typeface="Arial"/>
              <a:buNone/>
            </a:pPr>
            <a:endParaRPr sz="1800" b="0" i="0" u="none" strike="noStrike" cap="none">
              <a:solidFill>
                <a:schemeClr val="dk2"/>
              </a:solidFill>
              <a:latin typeface="Lato"/>
              <a:ea typeface="Lato"/>
              <a:cs typeface="Lato"/>
              <a:sym typeface="Lato"/>
            </a:endParaRPr>
          </a:p>
        </p:txBody>
      </p:sp>
      <p:sp>
        <p:nvSpPr>
          <p:cNvPr id="19" name="Google Shape;19;p34"/>
          <p:cNvSpPr txBox="1">
            <a:spLocks noGrp="1"/>
          </p:cNvSpPr>
          <p:nvPr>
            <p:ph type="body" idx="1"/>
          </p:nvPr>
        </p:nvSpPr>
        <p:spPr>
          <a:xfrm>
            <a:off x="939800" y="2516778"/>
            <a:ext cx="7307263" cy="181751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50000"/>
              </a:lnSpc>
              <a:spcBef>
                <a:spcPts val="1000"/>
              </a:spcBef>
              <a:spcAft>
                <a:spcPts val="0"/>
              </a:spcAft>
              <a:buClr>
                <a:schemeClr val="lt1"/>
              </a:buClr>
              <a:buSzPts val="2800"/>
              <a:buFont typeface="Montserrat"/>
              <a:buNone/>
              <a:defRPr sz="2800" b="0" i="0" u="none" strike="noStrike" cap="none">
                <a:solidFill>
                  <a:schemeClr val="lt1"/>
                </a:solidFill>
                <a:latin typeface="Lato"/>
                <a:ea typeface="Lato"/>
                <a:cs typeface="Lato"/>
                <a:sym typeface="Lato"/>
              </a:defRPr>
            </a:lvl1pPr>
            <a:lvl2pPr marL="914400" marR="0" lvl="1" indent="-228600" algn="l" rtl="0">
              <a:lnSpc>
                <a:spcPct val="90000"/>
              </a:lnSpc>
              <a:spcBef>
                <a:spcPts val="50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2pPr>
            <a:lvl3pPr marL="1371600" marR="0" lvl="2"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6pPr>
            <a:lvl7pPr marL="3200400" marR="0" lvl="6"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7pPr>
            <a:lvl8pPr marL="3657600" marR="0" lvl="7"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8pPr>
            <a:lvl9pPr marL="4114800" marR="0" lvl="8"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4 Photos Grid">
  <p:cSld name="1_4 Photos Grid">
    <p:spTree>
      <p:nvGrpSpPr>
        <p:cNvPr id="1" name="Shape 20"/>
        <p:cNvGrpSpPr/>
        <p:nvPr/>
      </p:nvGrpSpPr>
      <p:grpSpPr>
        <a:xfrm>
          <a:off x="0" y="0"/>
          <a:ext cx="0" cy="0"/>
          <a:chOff x="0" y="0"/>
          <a:chExt cx="0" cy="0"/>
        </a:xfrm>
      </p:grpSpPr>
      <p:sp>
        <p:nvSpPr>
          <p:cNvPr id="21" name="Google Shape;21;p37"/>
          <p:cNvSpPr>
            <a:spLocks noGrp="1"/>
          </p:cNvSpPr>
          <p:nvPr>
            <p:ph type="pic" idx="2"/>
          </p:nvPr>
        </p:nvSpPr>
        <p:spPr>
          <a:xfrm>
            <a:off x="0" y="2"/>
            <a:ext cx="2268886" cy="1631021"/>
          </a:xfrm>
          <a:prstGeom prst="rect">
            <a:avLst/>
          </a:prstGeom>
          <a:noFill/>
          <a:ln>
            <a:noFill/>
          </a:ln>
        </p:spPr>
      </p:sp>
      <p:sp>
        <p:nvSpPr>
          <p:cNvPr id="22" name="Google Shape;22;p37"/>
          <p:cNvSpPr>
            <a:spLocks noGrp="1"/>
          </p:cNvSpPr>
          <p:nvPr>
            <p:ph type="pic" idx="3"/>
          </p:nvPr>
        </p:nvSpPr>
        <p:spPr>
          <a:xfrm>
            <a:off x="2275821" y="0"/>
            <a:ext cx="2330188" cy="1631021"/>
          </a:xfrm>
          <a:prstGeom prst="rect">
            <a:avLst/>
          </a:prstGeom>
          <a:noFill/>
          <a:ln>
            <a:noFill/>
          </a:ln>
        </p:spPr>
      </p:sp>
      <p:sp>
        <p:nvSpPr>
          <p:cNvPr id="23" name="Google Shape;23;p37"/>
          <p:cNvSpPr>
            <a:spLocks noGrp="1"/>
          </p:cNvSpPr>
          <p:nvPr>
            <p:ph type="pic" idx="4"/>
          </p:nvPr>
        </p:nvSpPr>
        <p:spPr>
          <a:xfrm>
            <a:off x="4599296" y="-2519"/>
            <a:ext cx="2207581" cy="1631021"/>
          </a:xfrm>
          <a:prstGeom prst="rect">
            <a:avLst/>
          </a:prstGeom>
          <a:noFill/>
          <a:ln>
            <a:noFill/>
          </a:ln>
        </p:spPr>
      </p:sp>
      <p:sp>
        <p:nvSpPr>
          <p:cNvPr id="24" name="Google Shape;24;p37"/>
          <p:cNvSpPr>
            <a:spLocks noGrp="1"/>
          </p:cNvSpPr>
          <p:nvPr>
            <p:ph type="pic" idx="5"/>
          </p:nvPr>
        </p:nvSpPr>
        <p:spPr>
          <a:xfrm>
            <a:off x="6813812" y="-2521"/>
            <a:ext cx="2330188" cy="1631021"/>
          </a:xfrm>
          <a:prstGeom prst="rect">
            <a:avLst/>
          </a:prstGeom>
          <a:noFill/>
          <a:ln>
            <a:noFill/>
          </a:ln>
        </p:spPr>
      </p:sp>
      <p:sp>
        <p:nvSpPr>
          <p:cNvPr id="25" name="Google Shape;25;p37"/>
          <p:cNvSpPr>
            <a:spLocks noGrp="1"/>
          </p:cNvSpPr>
          <p:nvPr>
            <p:ph type="pic" idx="6"/>
          </p:nvPr>
        </p:nvSpPr>
        <p:spPr>
          <a:xfrm>
            <a:off x="-6935" y="1665010"/>
            <a:ext cx="2268886" cy="1631021"/>
          </a:xfrm>
          <a:prstGeom prst="rect">
            <a:avLst/>
          </a:prstGeom>
          <a:noFill/>
          <a:ln>
            <a:noFill/>
          </a:ln>
        </p:spPr>
      </p:sp>
      <p:sp>
        <p:nvSpPr>
          <p:cNvPr id="26" name="Google Shape;26;p37"/>
          <p:cNvSpPr>
            <a:spLocks noGrp="1"/>
          </p:cNvSpPr>
          <p:nvPr>
            <p:ph type="pic" idx="7"/>
          </p:nvPr>
        </p:nvSpPr>
        <p:spPr>
          <a:xfrm>
            <a:off x="2268886" y="1665008"/>
            <a:ext cx="2330188" cy="1631021"/>
          </a:xfrm>
          <a:prstGeom prst="rect">
            <a:avLst/>
          </a:prstGeom>
          <a:noFill/>
          <a:ln>
            <a:noFill/>
          </a:ln>
        </p:spPr>
      </p:sp>
      <p:sp>
        <p:nvSpPr>
          <p:cNvPr id="27" name="Google Shape;27;p37"/>
          <p:cNvSpPr>
            <a:spLocks noGrp="1"/>
          </p:cNvSpPr>
          <p:nvPr>
            <p:ph type="pic" idx="8"/>
          </p:nvPr>
        </p:nvSpPr>
        <p:spPr>
          <a:xfrm>
            <a:off x="4592361" y="1662489"/>
            <a:ext cx="2207581" cy="1631021"/>
          </a:xfrm>
          <a:prstGeom prst="rect">
            <a:avLst/>
          </a:prstGeom>
          <a:noFill/>
          <a:ln>
            <a:noFill/>
          </a:ln>
        </p:spPr>
      </p:sp>
      <p:sp>
        <p:nvSpPr>
          <p:cNvPr id="28" name="Google Shape;28;p37"/>
          <p:cNvSpPr>
            <a:spLocks noGrp="1"/>
          </p:cNvSpPr>
          <p:nvPr>
            <p:ph type="pic" idx="9"/>
          </p:nvPr>
        </p:nvSpPr>
        <p:spPr>
          <a:xfrm>
            <a:off x="6806877" y="1662487"/>
            <a:ext cx="2330188" cy="163102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Photo and Large Text">
  <p:cSld name="2_Photo and Large Text">
    <p:spTree>
      <p:nvGrpSpPr>
        <p:cNvPr id="1" name="Shape 29"/>
        <p:cNvGrpSpPr/>
        <p:nvPr/>
      </p:nvGrpSpPr>
      <p:grpSpPr>
        <a:xfrm>
          <a:off x="0" y="0"/>
          <a:ext cx="0" cy="0"/>
          <a:chOff x="0" y="0"/>
          <a:chExt cx="0" cy="0"/>
        </a:xfrm>
      </p:grpSpPr>
      <p:sp>
        <p:nvSpPr>
          <p:cNvPr id="30" name="Google Shape;30;p38"/>
          <p:cNvSpPr>
            <a:spLocks noGrp="1"/>
          </p:cNvSpPr>
          <p:nvPr>
            <p:ph type="pic" idx="2"/>
          </p:nvPr>
        </p:nvSpPr>
        <p:spPr>
          <a:xfrm>
            <a:off x="4572000" y="0"/>
            <a:ext cx="4572000" cy="6858000"/>
          </a:xfrm>
          <a:prstGeom prst="rect">
            <a:avLst/>
          </a:prstGeom>
          <a:noFill/>
          <a:ln>
            <a:noFill/>
          </a:ln>
        </p:spPr>
      </p:sp>
      <p:sp>
        <p:nvSpPr>
          <p:cNvPr id="31" name="Google Shape;31;p38"/>
          <p:cNvSpPr>
            <a:spLocks noGrp="1"/>
          </p:cNvSpPr>
          <p:nvPr>
            <p:ph type="pic" idx="3"/>
          </p:nvPr>
        </p:nvSpPr>
        <p:spPr>
          <a:xfrm>
            <a:off x="4572000" y="0"/>
            <a:ext cx="4572000" cy="6858000"/>
          </a:xfrm>
          <a:prstGeom prst="rect">
            <a:avLst/>
          </a:prstGeom>
          <a:noFill/>
          <a:ln>
            <a:noFill/>
          </a:ln>
        </p:spPr>
      </p:sp>
      <p:pic>
        <p:nvPicPr>
          <p:cNvPr id="32" name="Google Shape;32;p38"/>
          <p:cNvPicPr preferRelativeResize="0"/>
          <p:nvPr/>
        </p:nvPicPr>
        <p:blipFill rotWithShape="1">
          <a:blip r:embed="rId2">
            <a:alphaModFix/>
          </a:blip>
          <a:srcRect/>
          <a:stretch/>
        </p:blipFill>
        <p:spPr>
          <a:xfrm rot="-5400000">
            <a:off x="-1143000" y="1143000"/>
            <a:ext cx="6858000" cy="4572000"/>
          </a:xfrm>
          <a:prstGeom prst="rect">
            <a:avLst/>
          </a:prstGeom>
          <a:noFill/>
          <a:ln>
            <a:noFill/>
          </a:ln>
        </p:spPr>
      </p:pic>
      <p:sp>
        <p:nvSpPr>
          <p:cNvPr id="33" name="Google Shape;33;p38"/>
          <p:cNvSpPr/>
          <p:nvPr/>
        </p:nvSpPr>
        <p:spPr>
          <a:xfrm>
            <a:off x="0" y="-2"/>
            <a:ext cx="4580709" cy="685800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34" name="Google Shape;34;p38"/>
          <p:cNvSpPr txBox="1">
            <a:spLocks noGrp="1"/>
          </p:cNvSpPr>
          <p:nvPr>
            <p:ph type="body" idx="1"/>
          </p:nvPr>
        </p:nvSpPr>
        <p:spPr>
          <a:xfrm>
            <a:off x="510956" y="679450"/>
            <a:ext cx="3558797" cy="22205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38"/>
          <p:cNvSpPr txBox="1">
            <a:spLocks noGrp="1"/>
          </p:cNvSpPr>
          <p:nvPr>
            <p:ph type="body" idx="4"/>
          </p:nvPr>
        </p:nvSpPr>
        <p:spPr>
          <a:xfrm>
            <a:off x="520046" y="2909721"/>
            <a:ext cx="3549707" cy="3255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Photo Plus Text Block">
  <p:cSld name="1 Photo Plus Text Block">
    <p:spTree>
      <p:nvGrpSpPr>
        <p:cNvPr id="1" name="Shape 36"/>
        <p:cNvGrpSpPr/>
        <p:nvPr/>
      </p:nvGrpSpPr>
      <p:grpSpPr>
        <a:xfrm>
          <a:off x="0" y="0"/>
          <a:ext cx="0" cy="0"/>
          <a:chOff x="0" y="0"/>
          <a:chExt cx="0" cy="0"/>
        </a:xfrm>
      </p:grpSpPr>
      <p:sp>
        <p:nvSpPr>
          <p:cNvPr id="37" name="Google Shape;37;p39"/>
          <p:cNvSpPr>
            <a:spLocks noGrp="1"/>
          </p:cNvSpPr>
          <p:nvPr>
            <p:ph type="pic" idx="2"/>
          </p:nvPr>
        </p:nvSpPr>
        <p:spPr>
          <a:xfrm>
            <a:off x="0" y="0"/>
            <a:ext cx="3666309" cy="6858000"/>
          </a:xfrm>
          <a:prstGeom prst="rect">
            <a:avLst/>
          </a:prstGeom>
          <a:noFill/>
          <a:ln>
            <a:noFill/>
          </a:ln>
        </p:spPr>
      </p:sp>
      <p:sp>
        <p:nvSpPr>
          <p:cNvPr id="38" name="Google Shape;38;p39"/>
          <p:cNvSpPr txBox="1">
            <a:spLocks noGrp="1"/>
          </p:cNvSpPr>
          <p:nvPr>
            <p:ph type="body" idx="1"/>
          </p:nvPr>
        </p:nvSpPr>
        <p:spPr>
          <a:xfrm>
            <a:off x="4572000" y="679450"/>
            <a:ext cx="3665538" cy="89680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39"/>
          <p:cNvSpPr txBox="1">
            <a:spLocks noGrp="1"/>
          </p:cNvSpPr>
          <p:nvPr>
            <p:ph type="body" idx="3"/>
          </p:nvPr>
        </p:nvSpPr>
        <p:spPr>
          <a:xfrm>
            <a:off x="4572000" y="1906588"/>
            <a:ext cx="3665538" cy="42656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5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4" name="Google Shape;44;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with Logo">
  <p:cSld name="Title Slide with Logo">
    <p:spTree>
      <p:nvGrpSpPr>
        <p:cNvPr id="1" name="Shape 46"/>
        <p:cNvGrpSpPr/>
        <p:nvPr/>
      </p:nvGrpSpPr>
      <p:grpSpPr>
        <a:xfrm>
          <a:off x="0" y="0"/>
          <a:ext cx="0" cy="0"/>
          <a:chOff x="0" y="0"/>
          <a:chExt cx="0" cy="0"/>
        </a:xfrm>
      </p:grpSpPr>
      <p:pic>
        <p:nvPicPr>
          <p:cNvPr id="47" name="Google Shape;47;p33" descr="R1_Nuttzo_SalesDeckSlides_CoverBackground.pn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 Photos Grid">
  <p:cSld name="4 Photos Grid">
    <p:spTree>
      <p:nvGrpSpPr>
        <p:cNvPr id="1" name="Shape 48"/>
        <p:cNvGrpSpPr/>
        <p:nvPr/>
      </p:nvGrpSpPr>
      <p:grpSpPr>
        <a:xfrm>
          <a:off x="0" y="0"/>
          <a:ext cx="0" cy="0"/>
          <a:chOff x="0" y="0"/>
          <a:chExt cx="0" cy="0"/>
        </a:xfrm>
      </p:grpSpPr>
      <p:sp>
        <p:nvSpPr>
          <p:cNvPr id="49" name="Google Shape;49;p42"/>
          <p:cNvSpPr>
            <a:spLocks noGrp="1"/>
          </p:cNvSpPr>
          <p:nvPr>
            <p:ph type="pic" idx="2"/>
          </p:nvPr>
        </p:nvSpPr>
        <p:spPr>
          <a:xfrm>
            <a:off x="0" y="1"/>
            <a:ext cx="4528457" cy="3387635"/>
          </a:xfrm>
          <a:prstGeom prst="rect">
            <a:avLst/>
          </a:prstGeom>
          <a:noFill/>
          <a:ln>
            <a:noFill/>
          </a:ln>
        </p:spPr>
      </p:sp>
      <p:sp>
        <p:nvSpPr>
          <p:cNvPr id="50" name="Google Shape;50;p42"/>
          <p:cNvSpPr>
            <a:spLocks noGrp="1"/>
          </p:cNvSpPr>
          <p:nvPr>
            <p:ph type="pic" idx="3"/>
          </p:nvPr>
        </p:nvSpPr>
        <p:spPr>
          <a:xfrm>
            <a:off x="4615543" y="0"/>
            <a:ext cx="4528457" cy="3387636"/>
          </a:xfrm>
          <a:prstGeom prst="rect">
            <a:avLst/>
          </a:prstGeom>
          <a:noFill/>
          <a:ln>
            <a:noFill/>
          </a:ln>
        </p:spPr>
      </p:sp>
      <p:sp>
        <p:nvSpPr>
          <p:cNvPr id="51" name="Google Shape;51;p42"/>
          <p:cNvSpPr>
            <a:spLocks noGrp="1"/>
          </p:cNvSpPr>
          <p:nvPr>
            <p:ph type="pic" idx="4"/>
          </p:nvPr>
        </p:nvSpPr>
        <p:spPr>
          <a:xfrm>
            <a:off x="0" y="3479074"/>
            <a:ext cx="4528457" cy="3378926"/>
          </a:xfrm>
          <a:prstGeom prst="rect">
            <a:avLst/>
          </a:prstGeom>
          <a:noFill/>
          <a:ln>
            <a:noFill/>
          </a:ln>
        </p:spPr>
      </p:sp>
      <p:sp>
        <p:nvSpPr>
          <p:cNvPr id="52" name="Google Shape;52;p42"/>
          <p:cNvSpPr>
            <a:spLocks noGrp="1"/>
          </p:cNvSpPr>
          <p:nvPr>
            <p:ph type="pic" idx="5"/>
          </p:nvPr>
        </p:nvSpPr>
        <p:spPr>
          <a:xfrm>
            <a:off x="4615543" y="3479074"/>
            <a:ext cx="4528457" cy="3378926"/>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sldNum" idx="12"/>
          </p:nvPr>
        </p:nvSpPr>
        <p:spPr>
          <a:xfrm>
            <a:off x="144235" y="650690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jpg"/><Relationship Id="rId26" Type="http://schemas.openxmlformats.org/officeDocument/2006/relationships/image" Target="../media/image74.png"/><Relationship Id="rId39" Type="http://schemas.openxmlformats.org/officeDocument/2006/relationships/image" Target="../media/image86.png"/><Relationship Id="rId21" Type="http://schemas.openxmlformats.org/officeDocument/2006/relationships/image" Target="../media/image69.jpg"/><Relationship Id="rId34" Type="http://schemas.openxmlformats.org/officeDocument/2006/relationships/image" Target="../media/image82.png"/><Relationship Id="rId7" Type="http://schemas.openxmlformats.org/officeDocument/2006/relationships/image" Target="../media/image55.jpg"/><Relationship Id="rId12" Type="http://schemas.openxmlformats.org/officeDocument/2006/relationships/image" Target="../media/image60.png"/><Relationship Id="rId17" Type="http://schemas.openxmlformats.org/officeDocument/2006/relationships/image" Target="../media/image65.jpg"/><Relationship Id="rId25" Type="http://schemas.openxmlformats.org/officeDocument/2006/relationships/image" Target="../media/image73.jpg"/><Relationship Id="rId33" Type="http://schemas.openxmlformats.org/officeDocument/2006/relationships/image" Target="../media/image81.jpg"/><Relationship Id="rId38" Type="http://schemas.openxmlformats.org/officeDocument/2006/relationships/image" Target="../media/image85.png"/><Relationship Id="rId2" Type="http://schemas.openxmlformats.org/officeDocument/2006/relationships/notesSlide" Target="../notesSlides/notesSlide10.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4.jpg"/><Relationship Id="rId11" Type="http://schemas.openxmlformats.org/officeDocument/2006/relationships/image" Target="../media/image59.jpg"/><Relationship Id="rId24" Type="http://schemas.openxmlformats.org/officeDocument/2006/relationships/image" Target="../media/image72.jpg"/><Relationship Id="rId32" Type="http://schemas.openxmlformats.org/officeDocument/2006/relationships/image" Target="../media/image80.png"/><Relationship Id="rId37" Type="http://schemas.openxmlformats.org/officeDocument/2006/relationships/image" Target="../media/image84.png"/><Relationship Id="rId5" Type="http://schemas.openxmlformats.org/officeDocument/2006/relationships/image" Target="../media/image53.jp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3.png"/><Relationship Id="rId10" Type="http://schemas.openxmlformats.org/officeDocument/2006/relationships/image" Target="../media/image58.png"/><Relationship Id="rId19" Type="http://schemas.openxmlformats.org/officeDocument/2006/relationships/image" Target="../media/image67.jpg"/><Relationship Id="rId31" Type="http://schemas.openxmlformats.org/officeDocument/2006/relationships/image" Target="../media/image79.png"/><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image" Target="../media/image62.jp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jpg"/><Relationship Id="rId35" Type="http://schemas.openxmlformats.org/officeDocument/2006/relationships/image" Target="../media/image45.gif"/><Relationship Id="rId8" Type="http://schemas.openxmlformats.org/officeDocument/2006/relationships/image" Target="../media/image56.jpg"/><Relationship Id="rId3" Type="http://schemas.openxmlformats.org/officeDocument/2006/relationships/image" Target="../media/image51.jpg"/></Relationships>
</file>

<file path=ppt/slides/_rels/slide1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0.jpg"/><Relationship Id="rId11" Type="http://schemas.openxmlformats.org/officeDocument/2006/relationships/image" Target="../media/image95.png"/><Relationship Id="rId5" Type="http://schemas.openxmlformats.org/officeDocument/2006/relationships/image" Target="../media/image89.jpg"/><Relationship Id="rId10" Type="http://schemas.openxmlformats.org/officeDocument/2006/relationships/image" Target="../media/image94.jpg"/><Relationship Id="rId4" Type="http://schemas.openxmlformats.org/officeDocument/2006/relationships/image" Target="../media/image88.png"/><Relationship Id="rId9" Type="http://schemas.openxmlformats.org/officeDocument/2006/relationships/image" Target="../media/image93.png"/></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45.gif"/><Relationship Id="rId18" Type="http://schemas.openxmlformats.org/officeDocument/2006/relationships/image" Target="../media/image103.png"/><Relationship Id="rId3" Type="http://schemas.openxmlformats.org/officeDocument/2006/relationships/image" Target="../media/image41.png"/><Relationship Id="rId7" Type="http://schemas.openxmlformats.org/officeDocument/2006/relationships/image" Target="../media/image97.png"/><Relationship Id="rId12" Type="http://schemas.openxmlformats.org/officeDocument/2006/relationships/image" Target="../media/image44.png"/><Relationship Id="rId17" Type="http://schemas.openxmlformats.org/officeDocument/2006/relationships/image" Target="../media/image102.png"/><Relationship Id="rId2" Type="http://schemas.openxmlformats.org/officeDocument/2006/relationships/notesSlide" Target="../notesSlides/notesSlide12.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image" Target="../media/image43.jpg"/><Relationship Id="rId5" Type="http://schemas.openxmlformats.org/officeDocument/2006/relationships/image" Target="../media/image14.png"/><Relationship Id="rId15" Type="http://schemas.openxmlformats.org/officeDocument/2006/relationships/image" Target="../media/image100.png"/><Relationship Id="rId10" Type="http://schemas.openxmlformats.org/officeDocument/2006/relationships/image" Target="../media/image42.png"/><Relationship Id="rId19" Type="http://schemas.openxmlformats.org/officeDocument/2006/relationships/image" Target="../media/image104.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9.png"/><Relationship Id="rId1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6.png"/><Relationship Id="rId12" Type="http://schemas.openxmlformats.org/officeDocument/2006/relationships/image" Target="../media/image45.gif"/><Relationship Id="rId17" Type="http://schemas.openxmlformats.org/officeDocument/2006/relationships/image" Target="../media/image109.png"/><Relationship Id="rId2" Type="http://schemas.openxmlformats.org/officeDocument/2006/relationships/notesSlide" Target="../notesSlides/notesSlide13.xml"/><Relationship Id="rId16" Type="http://schemas.openxmlformats.org/officeDocument/2006/relationships/image" Target="../media/image103.png"/><Relationship Id="rId20"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08.png"/><Relationship Id="rId11"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102.png"/><Relationship Id="rId10" Type="http://schemas.openxmlformats.org/officeDocument/2006/relationships/image" Target="../media/image43.jpg"/><Relationship Id="rId19" Type="http://schemas.openxmlformats.org/officeDocument/2006/relationships/image" Target="../media/image111.png"/><Relationship Id="rId4" Type="http://schemas.openxmlformats.org/officeDocument/2006/relationships/image" Target="../media/image107.png"/><Relationship Id="rId9" Type="http://schemas.openxmlformats.org/officeDocument/2006/relationships/image" Target="../media/image42.png"/><Relationship Id="rId14"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101.png"/><Relationship Id="rId3" Type="http://schemas.openxmlformats.org/officeDocument/2006/relationships/image" Target="../media/image15.png"/><Relationship Id="rId7" Type="http://schemas.openxmlformats.org/officeDocument/2006/relationships/image" Target="../media/image42.png"/><Relationship Id="rId12" Type="http://schemas.openxmlformats.org/officeDocument/2006/relationships/image" Target="../media/image100.png"/><Relationship Id="rId17" Type="http://schemas.openxmlformats.org/officeDocument/2006/relationships/image" Target="../media/image116.png"/><Relationship Id="rId2" Type="http://schemas.openxmlformats.org/officeDocument/2006/relationships/notesSlide" Target="../notesSlides/notesSlide14.xml"/><Relationship Id="rId16"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99.png"/><Relationship Id="rId5" Type="http://schemas.openxmlformats.org/officeDocument/2006/relationships/image" Target="../media/image114.png"/><Relationship Id="rId15" Type="http://schemas.openxmlformats.org/officeDocument/2006/relationships/image" Target="../media/image105.png"/><Relationship Id="rId10" Type="http://schemas.openxmlformats.org/officeDocument/2006/relationships/image" Target="../media/image45.gif"/><Relationship Id="rId4" Type="http://schemas.openxmlformats.org/officeDocument/2006/relationships/image" Target="../media/image113.png"/><Relationship Id="rId9" Type="http://schemas.openxmlformats.org/officeDocument/2006/relationships/image" Target="../media/image44.png"/><Relationship Id="rId14" Type="http://schemas.openxmlformats.org/officeDocument/2006/relationships/image" Target="../media/image10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hyperlink" Target="https://projectleftbehind.org/" TargetMode="Externa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25.pn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45.gif"/></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1"/>
        <p:cNvGrpSpPr/>
        <p:nvPr/>
      </p:nvGrpSpPr>
      <p:grpSpPr>
        <a:xfrm>
          <a:off x="0" y="0"/>
          <a:ext cx="0" cy="0"/>
          <a:chOff x="0" y="0"/>
          <a:chExt cx="0" cy="0"/>
        </a:xfrm>
      </p:grpSpPr>
      <p:pic>
        <p:nvPicPr>
          <p:cNvPr id="132" name="Google Shape;132;p1"/>
          <p:cNvPicPr preferRelativeResize="0"/>
          <p:nvPr/>
        </p:nvPicPr>
        <p:blipFill rotWithShape="1">
          <a:blip r:embed="rId3">
            <a:alphaModFix/>
          </a:blip>
          <a:srcRect/>
          <a:stretch/>
        </p:blipFill>
        <p:spPr>
          <a:xfrm>
            <a:off x="1763699" y="1996634"/>
            <a:ext cx="5697624" cy="1875004"/>
          </a:xfrm>
          <a:prstGeom prst="rect">
            <a:avLst/>
          </a:prstGeom>
          <a:noFill/>
          <a:ln>
            <a:noFill/>
          </a:ln>
        </p:spPr>
      </p:pic>
      <p:pic>
        <p:nvPicPr>
          <p:cNvPr id="133" name="Google Shape;133;p1" descr="A picture containing photo&#10;&#10;Description automatically generated"/>
          <p:cNvPicPr preferRelativeResize="0"/>
          <p:nvPr/>
        </p:nvPicPr>
        <p:blipFill rotWithShape="1">
          <a:blip r:embed="rId4">
            <a:alphaModFix/>
          </a:blip>
          <a:srcRect b="-1"/>
          <a:stretch/>
        </p:blipFill>
        <p:spPr>
          <a:xfrm rot="5400000">
            <a:off x="3924882" y="1638884"/>
            <a:ext cx="1294235" cy="914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gb63049ca43_0_48" descr="Shaw's and Star Market Rollout Fresh Rescue"/>
          <p:cNvPicPr preferRelativeResize="0"/>
          <p:nvPr/>
        </p:nvPicPr>
        <p:blipFill rotWithShape="1">
          <a:blip r:embed="rId3">
            <a:alphaModFix/>
          </a:blip>
          <a:srcRect/>
          <a:stretch/>
        </p:blipFill>
        <p:spPr>
          <a:xfrm>
            <a:off x="7392108" y="2014060"/>
            <a:ext cx="1571535" cy="838156"/>
          </a:xfrm>
          <a:prstGeom prst="rect">
            <a:avLst/>
          </a:prstGeom>
          <a:noFill/>
          <a:ln>
            <a:noFill/>
          </a:ln>
        </p:spPr>
      </p:pic>
      <p:pic>
        <p:nvPicPr>
          <p:cNvPr id="294" name="Google Shape;294;gb63049ca43_0_48"/>
          <p:cNvPicPr preferRelativeResize="0"/>
          <p:nvPr/>
        </p:nvPicPr>
        <p:blipFill rotWithShape="1">
          <a:blip r:embed="rId4">
            <a:alphaModFix/>
          </a:blip>
          <a:srcRect t="-34843" r="-2869"/>
          <a:stretch/>
        </p:blipFill>
        <p:spPr>
          <a:xfrm>
            <a:off x="1095103" y="4468717"/>
            <a:ext cx="1388998" cy="655887"/>
          </a:xfrm>
          <a:prstGeom prst="rect">
            <a:avLst/>
          </a:prstGeom>
          <a:noFill/>
          <a:ln>
            <a:noFill/>
          </a:ln>
        </p:spPr>
      </p:pic>
      <p:pic>
        <p:nvPicPr>
          <p:cNvPr id="295" name="Google Shape;295;gb63049ca43_0_48"/>
          <p:cNvPicPr preferRelativeResize="0"/>
          <p:nvPr/>
        </p:nvPicPr>
        <p:blipFill rotWithShape="1">
          <a:blip r:embed="rId5">
            <a:alphaModFix/>
          </a:blip>
          <a:srcRect t="-3401"/>
          <a:stretch/>
        </p:blipFill>
        <p:spPr>
          <a:xfrm>
            <a:off x="6601773" y="4495834"/>
            <a:ext cx="931238" cy="647917"/>
          </a:xfrm>
          <a:prstGeom prst="rect">
            <a:avLst/>
          </a:prstGeom>
          <a:noFill/>
          <a:ln>
            <a:noFill/>
          </a:ln>
        </p:spPr>
      </p:pic>
      <p:pic>
        <p:nvPicPr>
          <p:cNvPr id="296" name="Google Shape;296;gb63049ca43_0_48" descr="New Leaf Community Markets becomes subsidiary of New Seasons Market | New  Hope Network"/>
          <p:cNvPicPr preferRelativeResize="0"/>
          <p:nvPr/>
        </p:nvPicPr>
        <p:blipFill rotWithShape="1">
          <a:blip r:embed="rId6">
            <a:alphaModFix/>
          </a:blip>
          <a:srcRect/>
          <a:stretch/>
        </p:blipFill>
        <p:spPr>
          <a:xfrm>
            <a:off x="277014" y="3504617"/>
            <a:ext cx="1304176" cy="706405"/>
          </a:xfrm>
          <a:prstGeom prst="rect">
            <a:avLst/>
          </a:prstGeom>
          <a:noFill/>
          <a:ln>
            <a:noFill/>
          </a:ln>
        </p:spPr>
      </p:pic>
      <p:pic>
        <p:nvPicPr>
          <p:cNvPr id="297" name="Google Shape;297;gb63049ca43_0_48" descr="A close up of a map&#10;&#10;Description automatically generated"/>
          <p:cNvPicPr preferRelativeResize="0">
            <a:picLocks noGrp="1"/>
          </p:cNvPicPr>
          <p:nvPr>
            <p:ph type="body" idx="1"/>
          </p:nvPr>
        </p:nvPicPr>
        <p:blipFill rotWithShape="1">
          <a:blip r:embed="rId7">
            <a:alphaModFix amt="33000"/>
          </a:blip>
          <a:srcRect/>
          <a:stretch/>
        </p:blipFill>
        <p:spPr>
          <a:xfrm>
            <a:off x="1738445" y="2235085"/>
            <a:ext cx="5834100" cy="3872700"/>
          </a:xfrm>
          <a:prstGeom prst="rect">
            <a:avLst/>
          </a:prstGeom>
          <a:noFill/>
          <a:ln>
            <a:noFill/>
          </a:ln>
        </p:spPr>
      </p:pic>
      <p:pic>
        <p:nvPicPr>
          <p:cNvPr id="298" name="Google Shape;298;gb63049ca43_0_48"/>
          <p:cNvPicPr preferRelativeResize="0"/>
          <p:nvPr/>
        </p:nvPicPr>
        <p:blipFill rotWithShape="1">
          <a:blip r:embed="rId8">
            <a:alphaModFix/>
          </a:blip>
          <a:srcRect/>
          <a:stretch/>
        </p:blipFill>
        <p:spPr>
          <a:xfrm>
            <a:off x="3626805" y="1229755"/>
            <a:ext cx="1797950" cy="641989"/>
          </a:xfrm>
          <a:prstGeom prst="rect">
            <a:avLst/>
          </a:prstGeom>
          <a:noFill/>
          <a:ln>
            <a:noFill/>
          </a:ln>
        </p:spPr>
      </p:pic>
      <p:pic>
        <p:nvPicPr>
          <p:cNvPr id="299" name="Google Shape;299;gb63049ca43_0_48"/>
          <p:cNvPicPr preferRelativeResize="0"/>
          <p:nvPr/>
        </p:nvPicPr>
        <p:blipFill rotWithShape="1">
          <a:blip r:embed="rId9">
            <a:alphaModFix/>
          </a:blip>
          <a:srcRect/>
          <a:stretch/>
        </p:blipFill>
        <p:spPr>
          <a:xfrm>
            <a:off x="7462045" y="3012974"/>
            <a:ext cx="1501601" cy="814124"/>
          </a:xfrm>
          <a:prstGeom prst="rect">
            <a:avLst/>
          </a:prstGeom>
          <a:noFill/>
          <a:ln>
            <a:noFill/>
          </a:ln>
        </p:spPr>
      </p:pic>
      <p:pic>
        <p:nvPicPr>
          <p:cNvPr id="300" name="Google Shape;300;gb63049ca43_0_48" descr="Sprouts_Logo_Vintage_Wood.png"/>
          <p:cNvPicPr preferRelativeResize="0"/>
          <p:nvPr/>
        </p:nvPicPr>
        <p:blipFill rotWithShape="1">
          <a:blip r:embed="rId10">
            <a:alphaModFix/>
          </a:blip>
          <a:srcRect/>
          <a:stretch/>
        </p:blipFill>
        <p:spPr>
          <a:xfrm>
            <a:off x="2424220" y="1325417"/>
            <a:ext cx="1053961" cy="471427"/>
          </a:xfrm>
          <a:prstGeom prst="rect">
            <a:avLst/>
          </a:prstGeom>
          <a:noFill/>
          <a:ln>
            <a:noFill/>
          </a:ln>
        </p:spPr>
      </p:pic>
      <p:pic>
        <p:nvPicPr>
          <p:cNvPr id="301" name="Google Shape;301;gb63049ca43_0_48"/>
          <p:cNvPicPr preferRelativeResize="0"/>
          <p:nvPr/>
        </p:nvPicPr>
        <p:blipFill rotWithShape="1">
          <a:blip r:embed="rId11">
            <a:alphaModFix/>
          </a:blip>
          <a:srcRect t="-4199"/>
          <a:stretch/>
        </p:blipFill>
        <p:spPr>
          <a:xfrm>
            <a:off x="1022193" y="5211440"/>
            <a:ext cx="925728" cy="426037"/>
          </a:xfrm>
          <a:prstGeom prst="rect">
            <a:avLst/>
          </a:prstGeom>
          <a:noFill/>
          <a:ln>
            <a:noFill/>
          </a:ln>
        </p:spPr>
      </p:pic>
      <p:pic>
        <p:nvPicPr>
          <p:cNvPr id="302" name="Google Shape;302;gb63049ca43_0_48" descr="Walmart_logo.svg.png"/>
          <p:cNvPicPr preferRelativeResize="0"/>
          <p:nvPr/>
        </p:nvPicPr>
        <p:blipFill rotWithShape="1">
          <a:blip r:embed="rId12">
            <a:alphaModFix/>
          </a:blip>
          <a:srcRect/>
          <a:stretch/>
        </p:blipFill>
        <p:spPr>
          <a:xfrm>
            <a:off x="6926429" y="1358211"/>
            <a:ext cx="1575791" cy="399776"/>
          </a:xfrm>
          <a:prstGeom prst="rect">
            <a:avLst/>
          </a:prstGeom>
          <a:noFill/>
          <a:ln>
            <a:noFill/>
          </a:ln>
        </p:spPr>
      </p:pic>
      <p:pic>
        <p:nvPicPr>
          <p:cNvPr id="303" name="Google Shape;303;gb63049ca43_0_48" descr="2000px-Publix_Logo.svg.png"/>
          <p:cNvPicPr preferRelativeResize="0"/>
          <p:nvPr/>
        </p:nvPicPr>
        <p:blipFill rotWithShape="1">
          <a:blip r:embed="rId13">
            <a:alphaModFix/>
          </a:blip>
          <a:srcRect/>
          <a:stretch/>
        </p:blipFill>
        <p:spPr>
          <a:xfrm>
            <a:off x="6810871" y="5257143"/>
            <a:ext cx="1075250" cy="288670"/>
          </a:xfrm>
          <a:prstGeom prst="rect">
            <a:avLst/>
          </a:prstGeom>
          <a:noFill/>
          <a:ln>
            <a:noFill/>
          </a:ln>
        </p:spPr>
      </p:pic>
      <p:pic>
        <p:nvPicPr>
          <p:cNvPr id="304" name="Google Shape;304;gb63049ca43_0_48"/>
          <p:cNvPicPr preferRelativeResize="0"/>
          <p:nvPr/>
        </p:nvPicPr>
        <p:blipFill rotWithShape="1">
          <a:blip r:embed="rId14">
            <a:alphaModFix/>
          </a:blip>
          <a:srcRect t="-11135"/>
          <a:stretch/>
        </p:blipFill>
        <p:spPr>
          <a:xfrm>
            <a:off x="580384" y="4675916"/>
            <a:ext cx="651284" cy="515206"/>
          </a:xfrm>
          <a:prstGeom prst="rect">
            <a:avLst/>
          </a:prstGeom>
          <a:noFill/>
          <a:ln>
            <a:noFill/>
          </a:ln>
        </p:spPr>
      </p:pic>
      <p:pic>
        <p:nvPicPr>
          <p:cNvPr id="305" name="Google Shape;305;gb63049ca43_0_48" descr="Image result for central market logo"/>
          <p:cNvPicPr preferRelativeResize="0"/>
          <p:nvPr/>
        </p:nvPicPr>
        <p:blipFill rotWithShape="1">
          <a:blip r:embed="rId15">
            <a:alphaModFix/>
          </a:blip>
          <a:srcRect/>
          <a:stretch/>
        </p:blipFill>
        <p:spPr>
          <a:xfrm>
            <a:off x="4546525" y="5247938"/>
            <a:ext cx="629108" cy="629108"/>
          </a:xfrm>
          <a:prstGeom prst="rect">
            <a:avLst/>
          </a:prstGeom>
          <a:noFill/>
          <a:ln>
            <a:noFill/>
          </a:ln>
        </p:spPr>
      </p:pic>
      <p:pic>
        <p:nvPicPr>
          <p:cNvPr id="306" name="Google Shape;306;gb63049ca43_0_48" descr="Image result for the fresh market logo"/>
          <p:cNvPicPr preferRelativeResize="0"/>
          <p:nvPr/>
        </p:nvPicPr>
        <p:blipFill rotWithShape="1">
          <a:blip r:embed="rId16">
            <a:alphaModFix/>
          </a:blip>
          <a:srcRect/>
          <a:stretch/>
        </p:blipFill>
        <p:spPr>
          <a:xfrm>
            <a:off x="7184259" y="3656946"/>
            <a:ext cx="585688" cy="585688"/>
          </a:xfrm>
          <a:prstGeom prst="rect">
            <a:avLst/>
          </a:prstGeom>
          <a:noFill/>
          <a:ln>
            <a:noFill/>
          </a:ln>
        </p:spPr>
      </p:pic>
      <p:pic>
        <p:nvPicPr>
          <p:cNvPr id="307" name="Google Shape;307;gb63049ca43_0_48" descr="Image result for Natural grocers logo"/>
          <p:cNvPicPr preferRelativeResize="0"/>
          <p:nvPr/>
        </p:nvPicPr>
        <p:blipFill rotWithShape="1">
          <a:blip r:embed="rId17">
            <a:alphaModFix/>
          </a:blip>
          <a:srcRect/>
          <a:stretch/>
        </p:blipFill>
        <p:spPr>
          <a:xfrm>
            <a:off x="3012004" y="3973917"/>
            <a:ext cx="1479413" cy="494800"/>
          </a:xfrm>
          <a:prstGeom prst="rect">
            <a:avLst/>
          </a:prstGeom>
          <a:noFill/>
          <a:ln>
            <a:noFill/>
          </a:ln>
        </p:spPr>
      </p:pic>
      <p:pic>
        <p:nvPicPr>
          <p:cNvPr id="308" name="Google Shape;308;gb63049ca43_0_48"/>
          <p:cNvPicPr preferRelativeResize="0"/>
          <p:nvPr/>
        </p:nvPicPr>
        <p:blipFill rotWithShape="1">
          <a:blip r:embed="rId18">
            <a:alphaModFix/>
          </a:blip>
          <a:srcRect r="-5130"/>
          <a:stretch/>
        </p:blipFill>
        <p:spPr>
          <a:xfrm>
            <a:off x="1488709" y="1210790"/>
            <a:ext cx="957587" cy="700682"/>
          </a:xfrm>
          <a:prstGeom prst="rect">
            <a:avLst/>
          </a:prstGeom>
          <a:noFill/>
          <a:ln>
            <a:noFill/>
          </a:ln>
        </p:spPr>
      </p:pic>
      <p:sp>
        <p:nvSpPr>
          <p:cNvPr id="309" name="Google Shape;309;gb63049ca43_0_48"/>
          <p:cNvSpPr txBox="1"/>
          <p:nvPr/>
        </p:nvSpPr>
        <p:spPr>
          <a:xfrm>
            <a:off x="456824" y="937721"/>
            <a:ext cx="1873500" cy="2925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National Accounts:</a:t>
            </a:r>
            <a:endParaRPr sz="1400" b="0" i="0" u="none" strike="noStrike" cap="none">
              <a:solidFill>
                <a:srgbClr val="000000"/>
              </a:solidFill>
              <a:latin typeface="Arial"/>
              <a:ea typeface="Arial"/>
              <a:cs typeface="Arial"/>
              <a:sym typeface="Arial"/>
            </a:endParaRPr>
          </a:p>
        </p:txBody>
      </p:sp>
      <p:pic>
        <p:nvPicPr>
          <p:cNvPr id="310" name="Google Shape;310;gb63049ca43_0_48" descr="Price Chopper Expands In-Store Demo Program; Opens More Market 32s"/>
          <p:cNvPicPr preferRelativeResize="0"/>
          <p:nvPr/>
        </p:nvPicPr>
        <p:blipFill rotWithShape="1">
          <a:blip r:embed="rId19">
            <a:alphaModFix/>
          </a:blip>
          <a:srcRect/>
          <a:stretch/>
        </p:blipFill>
        <p:spPr>
          <a:xfrm>
            <a:off x="7488560" y="2739578"/>
            <a:ext cx="916321" cy="399775"/>
          </a:xfrm>
          <a:prstGeom prst="rect">
            <a:avLst/>
          </a:prstGeom>
          <a:noFill/>
          <a:ln>
            <a:noFill/>
          </a:ln>
        </p:spPr>
      </p:pic>
      <p:pic>
        <p:nvPicPr>
          <p:cNvPr id="311" name="Google Shape;311;gb63049ca43_0_48" descr="Home - Online Grocery Delivery | Safeway"/>
          <p:cNvPicPr preferRelativeResize="0"/>
          <p:nvPr/>
        </p:nvPicPr>
        <p:blipFill rotWithShape="1">
          <a:blip r:embed="rId20">
            <a:alphaModFix/>
          </a:blip>
          <a:srcRect/>
          <a:stretch/>
        </p:blipFill>
        <p:spPr>
          <a:xfrm>
            <a:off x="553031" y="3351881"/>
            <a:ext cx="1171392" cy="218931"/>
          </a:xfrm>
          <a:prstGeom prst="rect">
            <a:avLst/>
          </a:prstGeom>
          <a:noFill/>
          <a:ln>
            <a:noFill/>
          </a:ln>
        </p:spPr>
      </p:pic>
      <p:pic>
        <p:nvPicPr>
          <p:cNvPr id="312" name="Google Shape;312;gb63049ca43_0_48" descr="Raley's - Home | Facebook"/>
          <p:cNvPicPr preferRelativeResize="0"/>
          <p:nvPr/>
        </p:nvPicPr>
        <p:blipFill rotWithShape="1">
          <a:blip r:embed="rId21">
            <a:alphaModFix/>
          </a:blip>
          <a:srcRect/>
          <a:stretch/>
        </p:blipFill>
        <p:spPr>
          <a:xfrm>
            <a:off x="1152539" y="4023964"/>
            <a:ext cx="527394" cy="527394"/>
          </a:xfrm>
          <a:prstGeom prst="rect">
            <a:avLst/>
          </a:prstGeom>
          <a:noFill/>
          <a:ln>
            <a:noFill/>
          </a:ln>
        </p:spPr>
      </p:pic>
      <p:pic>
        <p:nvPicPr>
          <p:cNvPr id="313" name="Google Shape;313;gb63049ca43_0_48" descr="Gelson's Markets - Wikipedia"/>
          <p:cNvPicPr preferRelativeResize="0"/>
          <p:nvPr/>
        </p:nvPicPr>
        <p:blipFill rotWithShape="1">
          <a:blip r:embed="rId22">
            <a:alphaModFix/>
          </a:blip>
          <a:srcRect/>
          <a:stretch/>
        </p:blipFill>
        <p:spPr>
          <a:xfrm>
            <a:off x="5867550" y="6868242"/>
            <a:ext cx="153839" cy="61162"/>
          </a:xfrm>
          <a:prstGeom prst="rect">
            <a:avLst/>
          </a:prstGeom>
          <a:noFill/>
          <a:ln>
            <a:noFill/>
          </a:ln>
        </p:spPr>
      </p:pic>
      <p:pic>
        <p:nvPicPr>
          <p:cNvPr id="314" name="Google Shape;314;gb63049ca43_0_48" descr="PCC Community Markets Reviews | Glassdoor"/>
          <p:cNvPicPr preferRelativeResize="0"/>
          <p:nvPr/>
        </p:nvPicPr>
        <p:blipFill rotWithShape="1">
          <a:blip r:embed="rId23">
            <a:alphaModFix/>
          </a:blip>
          <a:srcRect/>
          <a:stretch/>
        </p:blipFill>
        <p:spPr>
          <a:xfrm>
            <a:off x="1337720" y="2266570"/>
            <a:ext cx="458156" cy="458156"/>
          </a:xfrm>
          <a:prstGeom prst="rect">
            <a:avLst/>
          </a:prstGeom>
          <a:noFill/>
          <a:ln>
            <a:noFill/>
          </a:ln>
        </p:spPr>
      </p:pic>
      <p:pic>
        <p:nvPicPr>
          <p:cNvPr id="315" name="Google Shape;315;gb63049ca43_0_48" descr="Winn-Dixie Unveils Newly Remodeled Store In Lakeland, Florida"/>
          <p:cNvPicPr preferRelativeResize="0"/>
          <p:nvPr/>
        </p:nvPicPr>
        <p:blipFill rotWithShape="1">
          <a:blip r:embed="rId24">
            <a:alphaModFix/>
          </a:blip>
          <a:srcRect/>
          <a:stretch/>
        </p:blipFill>
        <p:spPr>
          <a:xfrm>
            <a:off x="5504407" y="4630557"/>
            <a:ext cx="670446" cy="435617"/>
          </a:xfrm>
          <a:prstGeom prst="rect">
            <a:avLst/>
          </a:prstGeom>
          <a:noFill/>
          <a:ln>
            <a:noFill/>
          </a:ln>
        </p:spPr>
      </p:pic>
      <p:pic>
        <p:nvPicPr>
          <p:cNvPr id="316" name="Google Shape;316;gb63049ca43_0_48" descr="Meyers out as Spartan CFO | Supermarket News"/>
          <p:cNvPicPr preferRelativeResize="0"/>
          <p:nvPr/>
        </p:nvPicPr>
        <p:blipFill rotWithShape="1">
          <a:blip r:embed="rId25">
            <a:alphaModFix/>
          </a:blip>
          <a:srcRect r="-724"/>
          <a:stretch/>
        </p:blipFill>
        <p:spPr>
          <a:xfrm>
            <a:off x="5019315" y="4119630"/>
            <a:ext cx="1131861" cy="370042"/>
          </a:xfrm>
          <a:prstGeom prst="rect">
            <a:avLst/>
          </a:prstGeom>
          <a:noFill/>
          <a:ln>
            <a:noFill/>
          </a:ln>
        </p:spPr>
      </p:pic>
      <p:pic>
        <p:nvPicPr>
          <p:cNvPr id="317" name="Google Shape;317;gb63049ca43_0_48" descr="Fresh Thyme changes name and logo | Supermarket News"/>
          <p:cNvPicPr preferRelativeResize="0"/>
          <p:nvPr/>
        </p:nvPicPr>
        <p:blipFill rotWithShape="1">
          <a:blip r:embed="rId26">
            <a:alphaModFix/>
          </a:blip>
          <a:srcRect/>
          <a:stretch/>
        </p:blipFill>
        <p:spPr>
          <a:xfrm>
            <a:off x="7376630" y="4325791"/>
            <a:ext cx="877484" cy="455805"/>
          </a:xfrm>
          <a:prstGeom prst="rect">
            <a:avLst/>
          </a:prstGeom>
          <a:noFill/>
          <a:ln>
            <a:noFill/>
          </a:ln>
        </p:spPr>
      </p:pic>
      <p:cxnSp>
        <p:nvCxnSpPr>
          <p:cNvPr id="318" name="Google Shape;318;gb63049ca43_0_48"/>
          <p:cNvCxnSpPr/>
          <p:nvPr/>
        </p:nvCxnSpPr>
        <p:spPr>
          <a:xfrm>
            <a:off x="2180291" y="2012308"/>
            <a:ext cx="5253000" cy="0"/>
          </a:xfrm>
          <a:prstGeom prst="straightConnector1">
            <a:avLst/>
          </a:prstGeom>
          <a:noFill/>
          <a:ln w="31750" cap="flat" cmpd="sng">
            <a:solidFill>
              <a:schemeClr val="accent2"/>
            </a:solidFill>
            <a:prstDash val="solid"/>
            <a:round/>
            <a:headEnd type="none" w="sm" len="sm"/>
            <a:tailEnd type="none" w="sm" len="sm"/>
          </a:ln>
        </p:spPr>
      </p:cxnSp>
      <p:cxnSp>
        <p:nvCxnSpPr>
          <p:cNvPr id="319" name="Google Shape;319;gb63049ca43_0_48"/>
          <p:cNvCxnSpPr/>
          <p:nvPr/>
        </p:nvCxnSpPr>
        <p:spPr>
          <a:xfrm>
            <a:off x="457200" y="762000"/>
            <a:ext cx="1981200" cy="0"/>
          </a:xfrm>
          <a:prstGeom prst="straightConnector1">
            <a:avLst/>
          </a:prstGeom>
          <a:noFill/>
          <a:ln w="57150" cap="flat" cmpd="sng">
            <a:solidFill>
              <a:schemeClr val="accent5"/>
            </a:solidFill>
            <a:prstDash val="solid"/>
            <a:round/>
            <a:headEnd type="none" w="sm" len="sm"/>
            <a:tailEnd type="none" w="sm" len="sm"/>
          </a:ln>
        </p:spPr>
      </p:cxnSp>
      <p:sp>
        <p:nvSpPr>
          <p:cNvPr id="320" name="Google Shape;320;gb63049ca43_0_48"/>
          <p:cNvSpPr/>
          <p:nvPr/>
        </p:nvSpPr>
        <p:spPr>
          <a:xfrm>
            <a:off x="365279" y="268851"/>
            <a:ext cx="8991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Sold in over 10,000 stores nationwide and in Canada</a:t>
            </a:r>
            <a:endParaRPr sz="1400" b="0" i="0" u="none" strike="noStrike" cap="none">
              <a:solidFill>
                <a:srgbClr val="000000"/>
              </a:solidFill>
              <a:latin typeface="Arial"/>
              <a:ea typeface="Arial"/>
              <a:cs typeface="Arial"/>
              <a:sym typeface="Arial"/>
            </a:endParaRPr>
          </a:p>
        </p:txBody>
      </p:sp>
      <p:pic>
        <p:nvPicPr>
          <p:cNvPr id="321" name="Google Shape;321;gb63049ca43_0_48" descr="Logo, company name&#10;&#10;Description automatically generated"/>
          <p:cNvPicPr preferRelativeResize="0"/>
          <p:nvPr/>
        </p:nvPicPr>
        <p:blipFill rotWithShape="1">
          <a:blip r:embed="rId27">
            <a:alphaModFix/>
          </a:blip>
          <a:srcRect/>
          <a:stretch/>
        </p:blipFill>
        <p:spPr>
          <a:xfrm>
            <a:off x="5523761" y="1234418"/>
            <a:ext cx="1214142" cy="656470"/>
          </a:xfrm>
          <a:prstGeom prst="rect">
            <a:avLst/>
          </a:prstGeom>
          <a:noFill/>
          <a:ln>
            <a:noFill/>
          </a:ln>
        </p:spPr>
      </p:pic>
      <p:pic>
        <p:nvPicPr>
          <p:cNvPr id="322" name="Google Shape;322;gb63049ca43_0_48" descr="Hy-Vee - Wikipedia"/>
          <p:cNvPicPr preferRelativeResize="0"/>
          <p:nvPr/>
        </p:nvPicPr>
        <p:blipFill rotWithShape="1">
          <a:blip r:embed="rId28">
            <a:alphaModFix/>
          </a:blip>
          <a:srcRect/>
          <a:stretch/>
        </p:blipFill>
        <p:spPr>
          <a:xfrm>
            <a:off x="4436072" y="3635526"/>
            <a:ext cx="897716" cy="257558"/>
          </a:xfrm>
          <a:prstGeom prst="rect">
            <a:avLst/>
          </a:prstGeom>
          <a:noFill/>
          <a:ln>
            <a:noFill/>
          </a:ln>
        </p:spPr>
      </p:pic>
      <p:pic>
        <p:nvPicPr>
          <p:cNvPr id="323" name="Google Shape;323;gb63049ca43_0_48" descr="Heinen's - WHACC"/>
          <p:cNvPicPr preferRelativeResize="0"/>
          <p:nvPr/>
        </p:nvPicPr>
        <p:blipFill rotWithShape="1">
          <a:blip r:embed="rId29">
            <a:alphaModFix/>
          </a:blip>
          <a:srcRect/>
          <a:stretch/>
        </p:blipFill>
        <p:spPr>
          <a:xfrm>
            <a:off x="6158145" y="3362370"/>
            <a:ext cx="559369" cy="671243"/>
          </a:xfrm>
          <a:prstGeom prst="rect">
            <a:avLst/>
          </a:prstGeom>
          <a:noFill/>
          <a:ln>
            <a:noFill/>
          </a:ln>
        </p:spPr>
      </p:pic>
      <p:pic>
        <p:nvPicPr>
          <p:cNvPr id="324" name="Google Shape;324;gb63049ca43_0_48" descr="harmons.jpg"/>
          <p:cNvPicPr preferRelativeResize="0"/>
          <p:nvPr/>
        </p:nvPicPr>
        <p:blipFill rotWithShape="1">
          <a:blip r:embed="rId30">
            <a:alphaModFix/>
          </a:blip>
          <a:srcRect/>
          <a:stretch/>
        </p:blipFill>
        <p:spPr>
          <a:xfrm>
            <a:off x="2685350" y="3568899"/>
            <a:ext cx="1053950" cy="258199"/>
          </a:xfrm>
          <a:prstGeom prst="rect">
            <a:avLst/>
          </a:prstGeom>
          <a:noFill/>
          <a:ln>
            <a:noFill/>
          </a:ln>
        </p:spPr>
      </p:pic>
      <p:grpSp>
        <p:nvGrpSpPr>
          <p:cNvPr id="325" name="Google Shape;325;gb63049ca43_0_48"/>
          <p:cNvGrpSpPr/>
          <p:nvPr/>
        </p:nvGrpSpPr>
        <p:grpSpPr>
          <a:xfrm>
            <a:off x="451660" y="6226759"/>
            <a:ext cx="2608908" cy="409303"/>
            <a:chOff x="2919879" y="5824895"/>
            <a:chExt cx="3710579" cy="582141"/>
          </a:xfrm>
        </p:grpSpPr>
        <p:pic>
          <p:nvPicPr>
            <p:cNvPr id="326" name="Google Shape;326;gb63049ca43_0_48" descr="A picture containing text&#10;&#10;Description automatically generated"/>
            <p:cNvPicPr preferRelativeResize="0"/>
            <p:nvPr/>
          </p:nvPicPr>
          <p:blipFill rotWithShape="1">
            <a:blip r:embed="rId31">
              <a:alphaModFix/>
            </a:blip>
            <a:srcRect/>
            <a:stretch/>
          </p:blipFill>
          <p:spPr>
            <a:xfrm>
              <a:off x="2919879" y="5867952"/>
              <a:ext cx="875412" cy="496026"/>
            </a:xfrm>
            <a:prstGeom prst="rect">
              <a:avLst/>
            </a:prstGeom>
            <a:noFill/>
            <a:ln>
              <a:noFill/>
            </a:ln>
          </p:spPr>
        </p:pic>
        <p:pic>
          <p:nvPicPr>
            <p:cNvPr id="327" name="Google Shape;327;gb63049ca43_0_48" descr="A picture containing logo&#10;&#10;Description automatically generated"/>
            <p:cNvPicPr preferRelativeResize="0"/>
            <p:nvPr/>
          </p:nvPicPr>
          <p:blipFill rotWithShape="1">
            <a:blip r:embed="rId32">
              <a:alphaModFix amt="40000"/>
            </a:blip>
            <a:srcRect/>
            <a:stretch/>
          </p:blipFill>
          <p:spPr>
            <a:xfrm>
              <a:off x="5891967" y="5864598"/>
              <a:ext cx="738491" cy="502735"/>
            </a:xfrm>
            <a:prstGeom prst="rect">
              <a:avLst/>
            </a:prstGeom>
            <a:noFill/>
            <a:ln>
              <a:noFill/>
            </a:ln>
          </p:spPr>
        </p:pic>
        <p:pic>
          <p:nvPicPr>
            <p:cNvPr id="328" name="Google Shape;328;gb63049ca43_0_48" descr="Logo, company name&#10;&#10;Description automatically generated"/>
            <p:cNvPicPr preferRelativeResize="0"/>
            <p:nvPr/>
          </p:nvPicPr>
          <p:blipFill rotWithShape="1">
            <a:blip r:embed="rId33">
              <a:alphaModFix/>
            </a:blip>
            <a:srcRect/>
            <a:stretch/>
          </p:blipFill>
          <p:spPr>
            <a:xfrm>
              <a:off x="3934950" y="5878017"/>
              <a:ext cx="650284" cy="475897"/>
            </a:xfrm>
            <a:prstGeom prst="rect">
              <a:avLst/>
            </a:prstGeom>
            <a:noFill/>
            <a:ln>
              <a:noFill/>
            </a:ln>
          </p:spPr>
        </p:pic>
        <p:pic>
          <p:nvPicPr>
            <p:cNvPr id="329" name="Google Shape;329;gb63049ca43_0_48" descr="A picture containing shape&#10;&#10;Description automatically generated"/>
            <p:cNvPicPr preferRelativeResize="0"/>
            <p:nvPr/>
          </p:nvPicPr>
          <p:blipFill rotWithShape="1">
            <a:blip r:embed="rId34">
              <a:alphaModFix amt="40000"/>
            </a:blip>
            <a:srcRect/>
            <a:stretch/>
          </p:blipFill>
          <p:spPr>
            <a:xfrm>
              <a:off x="5196097" y="5824895"/>
              <a:ext cx="582141" cy="582141"/>
            </a:xfrm>
            <a:prstGeom prst="rect">
              <a:avLst/>
            </a:prstGeom>
            <a:noFill/>
            <a:ln>
              <a:noFill/>
            </a:ln>
          </p:spPr>
        </p:pic>
        <p:pic>
          <p:nvPicPr>
            <p:cNvPr id="330" name="Google Shape;330;gb63049ca43_0_48" descr="Logo, company name&#10;&#10;Description automatically generated"/>
            <p:cNvPicPr preferRelativeResize="0"/>
            <p:nvPr/>
          </p:nvPicPr>
          <p:blipFill rotWithShape="1">
            <a:blip r:embed="rId35">
              <a:alphaModFix amt="40000"/>
            </a:blip>
            <a:srcRect/>
            <a:stretch/>
          </p:blipFill>
          <p:spPr>
            <a:xfrm>
              <a:off x="4688894" y="5889160"/>
              <a:ext cx="453611" cy="453611"/>
            </a:xfrm>
            <a:prstGeom prst="rect">
              <a:avLst/>
            </a:prstGeom>
            <a:noFill/>
            <a:ln>
              <a:noFill/>
            </a:ln>
          </p:spPr>
        </p:pic>
      </p:grpSp>
      <p:pic>
        <p:nvPicPr>
          <p:cNvPr id="331" name="Google Shape;331;gb63049ca43_0_48" descr="Market Street at 4590 Kell Blvd Wichita Falls, TX | Weekly Ad, Grocery,  Pharmacy"/>
          <p:cNvPicPr preferRelativeResize="0"/>
          <p:nvPr/>
        </p:nvPicPr>
        <p:blipFill rotWithShape="1">
          <a:blip r:embed="rId36">
            <a:alphaModFix/>
          </a:blip>
          <a:srcRect/>
          <a:stretch/>
        </p:blipFill>
        <p:spPr>
          <a:xfrm>
            <a:off x="3918677" y="4762945"/>
            <a:ext cx="1272070" cy="494474"/>
          </a:xfrm>
          <a:prstGeom prst="rect">
            <a:avLst/>
          </a:prstGeom>
          <a:noFill/>
          <a:ln>
            <a:noFill/>
          </a:ln>
        </p:spPr>
      </p:pic>
      <p:pic>
        <p:nvPicPr>
          <p:cNvPr id="332" name="Google Shape;332;gb63049ca43_0_48"/>
          <p:cNvPicPr preferRelativeResize="0"/>
          <p:nvPr/>
        </p:nvPicPr>
        <p:blipFill rotWithShape="1">
          <a:blip r:embed="rId37">
            <a:alphaModFix/>
          </a:blip>
          <a:srcRect/>
          <a:stretch/>
        </p:blipFill>
        <p:spPr>
          <a:xfrm>
            <a:off x="6174838" y="2133711"/>
            <a:ext cx="957600" cy="623476"/>
          </a:xfrm>
          <a:prstGeom prst="rect">
            <a:avLst/>
          </a:prstGeom>
          <a:noFill/>
          <a:ln>
            <a:noFill/>
          </a:ln>
        </p:spPr>
      </p:pic>
      <p:pic>
        <p:nvPicPr>
          <p:cNvPr id="333" name="Google Shape;333;gb63049ca43_0_48"/>
          <p:cNvPicPr preferRelativeResize="0"/>
          <p:nvPr/>
        </p:nvPicPr>
        <p:blipFill rotWithShape="1">
          <a:blip r:embed="rId38">
            <a:alphaModFix/>
          </a:blip>
          <a:srcRect/>
          <a:stretch/>
        </p:blipFill>
        <p:spPr>
          <a:xfrm>
            <a:off x="4162375" y="2271375"/>
            <a:ext cx="1171400" cy="494284"/>
          </a:xfrm>
          <a:prstGeom prst="rect">
            <a:avLst/>
          </a:prstGeom>
          <a:noFill/>
          <a:ln>
            <a:noFill/>
          </a:ln>
        </p:spPr>
      </p:pic>
      <p:pic>
        <p:nvPicPr>
          <p:cNvPr id="334" name="Google Shape;334;gb63049ca43_0_48"/>
          <p:cNvPicPr preferRelativeResize="0"/>
          <p:nvPr/>
        </p:nvPicPr>
        <p:blipFill rotWithShape="1">
          <a:blip r:embed="rId39">
            <a:alphaModFix/>
          </a:blip>
          <a:srcRect/>
          <a:stretch/>
        </p:blipFill>
        <p:spPr>
          <a:xfrm>
            <a:off x="5424750" y="3638806"/>
            <a:ext cx="585700" cy="3983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aphicFrame>
        <p:nvGraphicFramePr>
          <p:cNvPr id="528" name="Google Shape;528;p26"/>
          <p:cNvGraphicFramePr/>
          <p:nvPr>
            <p:extLst>
              <p:ext uri="{D42A27DB-BD31-4B8C-83A1-F6EECF244321}">
                <p14:modId xmlns:p14="http://schemas.microsoft.com/office/powerpoint/2010/main" val="3252016085"/>
              </p:ext>
            </p:extLst>
          </p:nvPr>
        </p:nvGraphicFramePr>
        <p:xfrm>
          <a:off x="1586865" y="1104900"/>
          <a:ext cx="6446250" cy="5294775"/>
        </p:xfrm>
        <a:graphic>
          <a:graphicData uri="http://schemas.openxmlformats.org/drawingml/2006/table">
            <a:tbl>
              <a:tblPr firstRow="1" bandRow="1">
                <a:effectLst/>
                <a:tableStyleId>{3C2FFA5D-87B4-456A-9821-1D502468CF0F}</a:tableStyleId>
              </a:tblPr>
              <a:tblGrid>
                <a:gridCol w="429750">
                  <a:extLst>
                    <a:ext uri="{9D8B030D-6E8A-4147-A177-3AD203B41FA5}">
                      <a16:colId xmlns:a16="http://schemas.microsoft.com/office/drawing/2014/main" val="20000"/>
                    </a:ext>
                  </a:extLst>
                </a:gridCol>
                <a:gridCol w="429750">
                  <a:extLst>
                    <a:ext uri="{9D8B030D-6E8A-4147-A177-3AD203B41FA5}">
                      <a16:colId xmlns:a16="http://schemas.microsoft.com/office/drawing/2014/main" val="20001"/>
                    </a:ext>
                  </a:extLst>
                </a:gridCol>
                <a:gridCol w="429750">
                  <a:extLst>
                    <a:ext uri="{9D8B030D-6E8A-4147-A177-3AD203B41FA5}">
                      <a16:colId xmlns:a16="http://schemas.microsoft.com/office/drawing/2014/main" val="20002"/>
                    </a:ext>
                  </a:extLst>
                </a:gridCol>
                <a:gridCol w="429750">
                  <a:extLst>
                    <a:ext uri="{9D8B030D-6E8A-4147-A177-3AD203B41FA5}">
                      <a16:colId xmlns:a16="http://schemas.microsoft.com/office/drawing/2014/main" val="20003"/>
                    </a:ext>
                  </a:extLst>
                </a:gridCol>
                <a:gridCol w="429750">
                  <a:extLst>
                    <a:ext uri="{9D8B030D-6E8A-4147-A177-3AD203B41FA5}">
                      <a16:colId xmlns:a16="http://schemas.microsoft.com/office/drawing/2014/main" val="20004"/>
                    </a:ext>
                  </a:extLst>
                </a:gridCol>
                <a:gridCol w="429750">
                  <a:extLst>
                    <a:ext uri="{9D8B030D-6E8A-4147-A177-3AD203B41FA5}">
                      <a16:colId xmlns:a16="http://schemas.microsoft.com/office/drawing/2014/main" val="20005"/>
                    </a:ext>
                  </a:extLst>
                </a:gridCol>
                <a:gridCol w="429750">
                  <a:extLst>
                    <a:ext uri="{9D8B030D-6E8A-4147-A177-3AD203B41FA5}">
                      <a16:colId xmlns:a16="http://schemas.microsoft.com/office/drawing/2014/main" val="20006"/>
                    </a:ext>
                  </a:extLst>
                </a:gridCol>
                <a:gridCol w="429750">
                  <a:extLst>
                    <a:ext uri="{9D8B030D-6E8A-4147-A177-3AD203B41FA5}">
                      <a16:colId xmlns:a16="http://schemas.microsoft.com/office/drawing/2014/main" val="20007"/>
                    </a:ext>
                  </a:extLst>
                </a:gridCol>
                <a:gridCol w="429750">
                  <a:extLst>
                    <a:ext uri="{9D8B030D-6E8A-4147-A177-3AD203B41FA5}">
                      <a16:colId xmlns:a16="http://schemas.microsoft.com/office/drawing/2014/main" val="20008"/>
                    </a:ext>
                  </a:extLst>
                </a:gridCol>
                <a:gridCol w="429750">
                  <a:extLst>
                    <a:ext uri="{9D8B030D-6E8A-4147-A177-3AD203B41FA5}">
                      <a16:colId xmlns:a16="http://schemas.microsoft.com/office/drawing/2014/main" val="20009"/>
                    </a:ext>
                  </a:extLst>
                </a:gridCol>
                <a:gridCol w="429750">
                  <a:extLst>
                    <a:ext uri="{9D8B030D-6E8A-4147-A177-3AD203B41FA5}">
                      <a16:colId xmlns:a16="http://schemas.microsoft.com/office/drawing/2014/main" val="20010"/>
                    </a:ext>
                  </a:extLst>
                </a:gridCol>
                <a:gridCol w="429750">
                  <a:extLst>
                    <a:ext uri="{9D8B030D-6E8A-4147-A177-3AD203B41FA5}">
                      <a16:colId xmlns:a16="http://schemas.microsoft.com/office/drawing/2014/main" val="20011"/>
                    </a:ext>
                  </a:extLst>
                </a:gridCol>
                <a:gridCol w="429750">
                  <a:extLst>
                    <a:ext uri="{9D8B030D-6E8A-4147-A177-3AD203B41FA5}">
                      <a16:colId xmlns:a16="http://schemas.microsoft.com/office/drawing/2014/main" val="20012"/>
                    </a:ext>
                  </a:extLst>
                </a:gridCol>
                <a:gridCol w="429750">
                  <a:extLst>
                    <a:ext uri="{9D8B030D-6E8A-4147-A177-3AD203B41FA5}">
                      <a16:colId xmlns:a16="http://schemas.microsoft.com/office/drawing/2014/main" val="20013"/>
                    </a:ext>
                  </a:extLst>
                </a:gridCol>
                <a:gridCol w="429750">
                  <a:extLst>
                    <a:ext uri="{9D8B030D-6E8A-4147-A177-3AD203B41FA5}">
                      <a16:colId xmlns:a16="http://schemas.microsoft.com/office/drawing/2014/main" val="20014"/>
                    </a:ext>
                  </a:extLst>
                </a:gridCol>
              </a:tblGrid>
              <a:tr h="895125">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7625">
                <a:tc>
                  <a:txBody>
                    <a:bodyPr/>
                    <a:lstStyle/>
                    <a:p>
                      <a:pPr marL="0" marR="0" lvl="0" indent="0" algn="ctr" rtl="0">
                        <a:lnSpc>
                          <a:spcPct val="100000"/>
                        </a:lnSpc>
                        <a:spcBef>
                          <a:spcPts val="0"/>
                        </a:spcBef>
                        <a:spcAft>
                          <a:spcPts val="0"/>
                        </a:spcAft>
                        <a:buClr>
                          <a:schemeClr val="dk1"/>
                        </a:buClr>
                        <a:buSzPts val="1400"/>
                        <a:buFont typeface="Arial"/>
                        <a:buNone/>
                      </a:pPr>
                      <a:endParaRPr sz="1400" u="none" strike="noStrike" cap="none" dirty="0">
                        <a:sym typeface="Lato"/>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alpha val="40000"/>
                      </a:schemeClr>
                    </a:solidFill>
                  </a:tcPr>
                </a:tc>
                <a:extLst>
                  <a:ext uri="{0D108BD9-81ED-4DB2-BD59-A6C34878D82A}">
                    <a16:rowId xmlns:a16="http://schemas.microsoft.com/office/drawing/2014/main" val="10001"/>
                  </a:ext>
                </a:extLst>
              </a:tr>
              <a:tr h="608525">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608525">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extLst>
                  <a:ext uri="{0D108BD9-81ED-4DB2-BD59-A6C34878D82A}">
                    <a16:rowId xmlns:a16="http://schemas.microsoft.com/office/drawing/2014/main" val="10003"/>
                  </a:ext>
                </a:extLst>
              </a:tr>
              <a:tr h="608525">
                <a:tc>
                  <a:txBody>
                    <a:bodyPr/>
                    <a:lstStyle/>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672150">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400"/>
                        <a:buFont typeface="Arial"/>
                        <a:buNone/>
                      </a:pPr>
                      <a:endParaRPr sz="1400" u="none" strike="noStrike" cap="none" dirty="0">
                        <a:sym typeface="Lato"/>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extLst>
                  <a:ext uri="{0D108BD9-81ED-4DB2-BD59-A6C34878D82A}">
                    <a16:rowId xmlns:a16="http://schemas.microsoft.com/office/drawing/2014/main" val="10005"/>
                  </a:ext>
                </a:extLst>
              </a:tr>
              <a:tr h="672150">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400"/>
                        <a:buFont typeface="Arial"/>
                        <a:buNone/>
                      </a:pPr>
                      <a:endParaRPr sz="1400" u="none" strike="noStrike" cap="none" dirty="0">
                        <a:sym typeface="Lato"/>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672150">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u="none" strike="noStrike" cap="none" dirty="0">
                        <a:solidFill>
                          <a:schemeClr val="accent4"/>
                        </a:solidFill>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Lato"/>
                        <a:ea typeface="Lato"/>
                        <a:cs typeface="Lato"/>
                        <a:sym typeface="Lato"/>
                      </a:endParaRPr>
                    </a:p>
                  </a:txBody>
                  <a:tcPr marL="84725" marR="84725" marT="41100" marB="41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40000"/>
                      </a:schemeClr>
                    </a:solidFill>
                  </a:tcPr>
                </a:tc>
                <a:extLst>
                  <a:ext uri="{0D108BD9-81ED-4DB2-BD59-A6C34878D82A}">
                    <a16:rowId xmlns:a16="http://schemas.microsoft.com/office/drawing/2014/main" val="10007"/>
                  </a:ext>
                </a:extLst>
              </a:tr>
            </a:tbl>
          </a:graphicData>
        </a:graphic>
      </p:graphicFrame>
      <p:pic>
        <p:nvPicPr>
          <p:cNvPr id="529" name="Google Shape;529;p26"/>
          <p:cNvPicPr preferRelativeResize="0"/>
          <p:nvPr/>
        </p:nvPicPr>
        <p:blipFill rotWithShape="1">
          <a:blip r:embed="rId3">
            <a:alphaModFix/>
          </a:blip>
          <a:srcRect/>
          <a:stretch/>
        </p:blipFill>
        <p:spPr>
          <a:xfrm>
            <a:off x="375981" y="2606981"/>
            <a:ext cx="900079" cy="463305"/>
          </a:xfrm>
          <a:prstGeom prst="rect">
            <a:avLst/>
          </a:prstGeom>
          <a:noFill/>
          <a:ln>
            <a:noFill/>
          </a:ln>
        </p:spPr>
      </p:pic>
      <p:pic>
        <p:nvPicPr>
          <p:cNvPr id="530" name="Google Shape;530;p26"/>
          <p:cNvPicPr preferRelativeResize="0"/>
          <p:nvPr/>
        </p:nvPicPr>
        <p:blipFill rotWithShape="1">
          <a:blip r:embed="rId4">
            <a:alphaModFix/>
          </a:blip>
          <a:srcRect/>
          <a:stretch/>
        </p:blipFill>
        <p:spPr>
          <a:xfrm>
            <a:off x="386110" y="3929300"/>
            <a:ext cx="907704" cy="265510"/>
          </a:xfrm>
          <a:prstGeom prst="rect">
            <a:avLst/>
          </a:prstGeom>
          <a:noFill/>
          <a:ln>
            <a:noFill/>
          </a:ln>
        </p:spPr>
      </p:pic>
      <p:pic>
        <p:nvPicPr>
          <p:cNvPr id="531" name="Google Shape;531;p26"/>
          <p:cNvPicPr preferRelativeResize="0"/>
          <p:nvPr/>
        </p:nvPicPr>
        <p:blipFill rotWithShape="1">
          <a:blip r:embed="rId5">
            <a:alphaModFix/>
          </a:blip>
          <a:srcRect/>
          <a:stretch/>
        </p:blipFill>
        <p:spPr>
          <a:xfrm>
            <a:off x="425078" y="4319705"/>
            <a:ext cx="854594" cy="840864"/>
          </a:xfrm>
          <a:prstGeom prst="rect">
            <a:avLst/>
          </a:prstGeom>
          <a:noFill/>
          <a:ln>
            <a:noFill/>
          </a:ln>
        </p:spPr>
      </p:pic>
      <p:pic>
        <p:nvPicPr>
          <p:cNvPr id="532" name="Google Shape;532;p26"/>
          <p:cNvPicPr preferRelativeResize="0"/>
          <p:nvPr/>
        </p:nvPicPr>
        <p:blipFill rotWithShape="1">
          <a:blip r:embed="rId6">
            <a:alphaModFix/>
          </a:blip>
          <a:srcRect/>
          <a:stretch/>
        </p:blipFill>
        <p:spPr>
          <a:xfrm>
            <a:off x="386110" y="5278604"/>
            <a:ext cx="890695" cy="306088"/>
          </a:xfrm>
          <a:prstGeom prst="rect">
            <a:avLst/>
          </a:prstGeom>
          <a:noFill/>
          <a:ln>
            <a:noFill/>
          </a:ln>
        </p:spPr>
      </p:pic>
      <p:sp>
        <p:nvSpPr>
          <p:cNvPr id="533" name="Google Shape;533;p26"/>
          <p:cNvSpPr txBox="1"/>
          <p:nvPr/>
        </p:nvSpPr>
        <p:spPr>
          <a:xfrm>
            <a:off x="270845" y="1165060"/>
            <a:ext cx="1188300" cy="737462"/>
          </a:xfrm>
          <a:prstGeom prst="rect">
            <a:avLst/>
          </a:prstGeom>
          <a:noFill/>
          <a:ln>
            <a:noFill/>
          </a:ln>
        </p:spPr>
        <p:txBody>
          <a:bodyPr spcFirstLastPara="1" wrap="square" lIns="90250" tIns="45125" rIns="90250" bIns="451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NuttZo vs.</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Other Nut</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Butters</a:t>
            </a:r>
            <a:endParaRPr sz="1400" b="1" i="0" u="none" strike="noStrike" cap="none">
              <a:solidFill>
                <a:schemeClr val="dk1"/>
              </a:solidFill>
              <a:latin typeface="Arial"/>
              <a:ea typeface="Arial"/>
              <a:cs typeface="Arial"/>
              <a:sym typeface="Arial"/>
            </a:endParaRPr>
          </a:p>
        </p:txBody>
      </p:sp>
      <p:pic>
        <p:nvPicPr>
          <p:cNvPr id="534" name="Google Shape;534;p26" descr="Checkmark"/>
          <p:cNvPicPr preferRelativeResize="0"/>
          <p:nvPr/>
        </p:nvPicPr>
        <p:blipFill rotWithShape="1">
          <a:blip r:embed="rId7">
            <a:alphaModFix/>
          </a:blip>
          <a:srcRect/>
          <a:stretch/>
        </p:blipFill>
        <p:spPr>
          <a:xfrm>
            <a:off x="1719899" y="2215666"/>
            <a:ext cx="179240" cy="179240"/>
          </a:xfrm>
          <a:prstGeom prst="rect">
            <a:avLst/>
          </a:prstGeom>
          <a:noFill/>
          <a:ln>
            <a:noFill/>
          </a:ln>
        </p:spPr>
      </p:pic>
      <p:pic>
        <p:nvPicPr>
          <p:cNvPr id="535" name="Google Shape;535;p26" descr="Checkmark"/>
          <p:cNvPicPr preferRelativeResize="0"/>
          <p:nvPr/>
        </p:nvPicPr>
        <p:blipFill rotWithShape="1">
          <a:blip r:embed="rId7">
            <a:alphaModFix/>
          </a:blip>
          <a:srcRect/>
          <a:stretch/>
        </p:blipFill>
        <p:spPr>
          <a:xfrm>
            <a:off x="2130132" y="2224458"/>
            <a:ext cx="179240" cy="179240"/>
          </a:xfrm>
          <a:prstGeom prst="rect">
            <a:avLst/>
          </a:prstGeom>
          <a:noFill/>
          <a:ln>
            <a:noFill/>
          </a:ln>
        </p:spPr>
      </p:pic>
      <p:pic>
        <p:nvPicPr>
          <p:cNvPr id="536" name="Google Shape;536;p26" descr="Checkmark"/>
          <p:cNvPicPr preferRelativeResize="0"/>
          <p:nvPr/>
        </p:nvPicPr>
        <p:blipFill rotWithShape="1">
          <a:blip r:embed="rId7">
            <a:alphaModFix/>
          </a:blip>
          <a:srcRect/>
          <a:stretch/>
        </p:blipFill>
        <p:spPr>
          <a:xfrm>
            <a:off x="2584745" y="2215666"/>
            <a:ext cx="179240" cy="179240"/>
          </a:xfrm>
          <a:prstGeom prst="rect">
            <a:avLst/>
          </a:prstGeom>
          <a:noFill/>
          <a:ln>
            <a:noFill/>
          </a:ln>
        </p:spPr>
      </p:pic>
      <p:pic>
        <p:nvPicPr>
          <p:cNvPr id="537" name="Google Shape;537;p26" descr="Checkmark"/>
          <p:cNvPicPr preferRelativeResize="0"/>
          <p:nvPr/>
        </p:nvPicPr>
        <p:blipFill rotWithShape="1">
          <a:blip r:embed="rId7">
            <a:alphaModFix/>
          </a:blip>
          <a:srcRect/>
          <a:stretch/>
        </p:blipFill>
        <p:spPr>
          <a:xfrm>
            <a:off x="2994978" y="2224458"/>
            <a:ext cx="179240" cy="179240"/>
          </a:xfrm>
          <a:prstGeom prst="rect">
            <a:avLst/>
          </a:prstGeom>
          <a:noFill/>
          <a:ln>
            <a:noFill/>
          </a:ln>
        </p:spPr>
      </p:pic>
      <p:pic>
        <p:nvPicPr>
          <p:cNvPr id="538" name="Google Shape;538;p26" descr="Checkmark"/>
          <p:cNvPicPr preferRelativeResize="0"/>
          <p:nvPr/>
        </p:nvPicPr>
        <p:blipFill rotWithShape="1">
          <a:blip r:embed="rId7">
            <a:alphaModFix/>
          </a:blip>
          <a:srcRect/>
          <a:stretch/>
        </p:blipFill>
        <p:spPr>
          <a:xfrm>
            <a:off x="3425626" y="2224458"/>
            <a:ext cx="179240" cy="179240"/>
          </a:xfrm>
          <a:prstGeom prst="rect">
            <a:avLst/>
          </a:prstGeom>
          <a:noFill/>
          <a:ln>
            <a:noFill/>
          </a:ln>
        </p:spPr>
      </p:pic>
      <p:pic>
        <p:nvPicPr>
          <p:cNvPr id="539" name="Google Shape;539;p26" descr="Checkmark"/>
          <p:cNvPicPr preferRelativeResize="0"/>
          <p:nvPr/>
        </p:nvPicPr>
        <p:blipFill rotWithShape="1">
          <a:blip r:embed="rId7">
            <a:alphaModFix/>
          </a:blip>
          <a:srcRect/>
          <a:stretch/>
        </p:blipFill>
        <p:spPr>
          <a:xfrm>
            <a:off x="3882650" y="2224458"/>
            <a:ext cx="179240" cy="179240"/>
          </a:xfrm>
          <a:prstGeom prst="rect">
            <a:avLst/>
          </a:prstGeom>
          <a:noFill/>
          <a:ln>
            <a:noFill/>
          </a:ln>
        </p:spPr>
      </p:pic>
      <p:pic>
        <p:nvPicPr>
          <p:cNvPr id="540" name="Google Shape;540;p26" descr="Checkmark"/>
          <p:cNvPicPr preferRelativeResize="0"/>
          <p:nvPr/>
        </p:nvPicPr>
        <p:blipFill rotWithShape="1">
          <a:blip r:embed="rId7">
            <a:alphaModFix/>
          </a:blip>
          <a:srcRect/>
          <a:stretch/>
        </p:blipFill>
        <p:spPr>
          <a:xfrm>
            <a:off x="4292883" y="2233250"/>
            <a:ext cx="179240" cy="179240"/>
          </a:xfrm>
          <a:prstGeom prst="rect">
            <a:avLst/>
          </a:prstGeom>
          <a:noFill/>
          <a:ln>
            <a:noFill/>
          </a:ln>
        </p:spPr>
      </p:pic>
      <p:pic>
        <p:nvPicPr>
          <p:cNvPr id="541" name="Google Shape;541;p26" descr="Checkmark"/>
          <p:cNvPicPr preferRelativeResize="0"/>
          <p:nvPr/>
        </p:nvPicPr>
        <p:blipFill rotWithShape="1">
          <a:blip r:embed="rId7">
            <a:alphaModFix/>
          </a:blip>
          <a:srcRect/>
          <a:stretch/>
        </p:blipFill>
        <p:spPr>
          <a:xfrm>
            <a:off x="4723531" y="2233250"/>
            <a:ext cx="179240" cy="179240"/>
          </a:xfrm>
          <a:prstGeom prst="rect">
            <a:avLst/>
          </a:prstGeom>
          <a:noFill/>
          <a:ln>
            <a:noFill/>
          </a:ln>
        </p:spPr>
      </p:pic>
      <p:pic>
        <p:nvPicPr>
          <p:cNvPr id="542" name="Google Shape;542;p26" descr="Checkmark"/>
          <p:cNvPicPr preferRelativeResize="0"/>
          <p:nvPr/>
        </p:nvPicPr>
        <p:blipFill rotWithShape="1">
          <a:blip r:embed="rId7">
            <a:alphaModFix/>
          </a:blip>
          <a:srcRect/>
          <a:stretch/>
        </p:blipFill>
        <p:spPr>
          <a:xfrm>
            <a:off x="5180555" y="2224458"/>
            <a:ext cx="179240" cy="179240"/>
          </a:xfrm>
          <a:prstGeom prst="rect">
            <a:avLst/>
          </a:prstGeom>
          <a:noFill/>
          <a:ln>
            <a:noFill/>
          </a:ln>
        </p:spPr>
      </p:pic>
      <p:pic>
        <p:nvPicPr>
          <p:cNvPr id="543" name="Google Shape;543;p26" descr="Checkmark"/>
          <p:cNvPicPr preferRelativeResize="0"/>
          <p:nvPr/>
        </p:nvPicPr>
        <p:blipFill rotWithShape="1">
          <a:blip r:embed="rId7">
            <a:alphaModFix/>
          </a:blip>
          <a:srcRect/>
          <a:stretch/>
        </p:blipFill>
        <p:spPr>
          <a:xfrm>
            <a:off x="5590788" y="2233250"/>
            <a:ext cx="179240" cy="179240"/>
          </a:xfrm>
          <a:prstGeom prst="rect">
            <a:avLst/>
          </a:prstGeom>
          <a:noFill/>
          <a:ln>
            <a:noFill/>
          </a:ln>
        </p:spPr>
      </p:pic>
      <p:pic>
        <p:nvPicPr>
          <p:cNvPr id="544" name="Google Shape;544;p26" descr="Checkmark"/>
          <p:cNvPicPr preferRelativeResize="0"/>
          <p:nvPr/>
        </p:nvPicPr>
        <p:blipFill rotWithShape="1">
          <a:blip r:embed="rId7">
            <a:alphaModFix/>
          </a:blip>
          <a:srcRect/>
          <a:stretch/>
        </p:blipFill>
        <p:spPr>
          <a:xfrm>
            <a:off x="6021436" y="2233250"/>
            <a:ext cx="179240" cy="179240"/>
          </a:xfrm>
          <a:prstGeom prst="rect">
            <a:avLst/>
          </a:prstGeom>
          <a:noFill/>
          <a:ln>
            <a:noFill/>
          </a:ln>
        </p:spPr>
      </p:pic>
      <p:pic>
        <p:nvPicPr>
          <p:cNvPr id="545" name="Google Shape;545;p26" descr="Checkmark"/>
          <p:cNvPicPr preferRelativeResize="0"/>
          <p:nvPr/>
        </p:nvPicPr>
        <p:blipFill rotWithShape="1">
          <a:blip r:embed="rId7">
            <a:alphaModFix/>
          </a:blip>
          <a:srcRect/>
          <a:stretch/>
        </p:blipFill>
        <p:spPr>
          <a:xfrm>
            <a:off x="6424605" y="2237642"/>
            <a:ext cx="179240" cy="179240"/>
          </a:xfrm>
          <a:prstGeom prst="rect">
            <a:avLst/>
          </a:prstGeom>
          <a:noFill/>
          <a:ln>
            <a:noFill/>
          </a:ln>
        </p:spPr>
      </p:pic>
      <p:pic>
        <p:nvPicPr>
          <p:cNvPr id="546" name="Google Shape;546;p26" descr="Checkmark"/>
          <p:cNvPicPr preferRelativeResize="0"/>
          <p:nvPr/>
        </p:nvPicPr>
        <p:blipFill rotWithShape="1">
          <a:blip r:embed="rId7">
            <a:alphaModFix/>
          </a:blip>
          <a:srcRect/>
          <a:stretch/>
        </p:blipFill>
        <p:spPr>
          <a:xfrm>
            <a:off x="6855253" y="2237642"/>
            <a:ext cx="179240" cy="179240"/>
          </a:xfrm>
          <a:prstGeom prst="rect">
            <a:avLst/>
          </a:prstGeom>
          <a:noFill/>
          <a:ln>
            <a:noFill/>
          </a:ln>
        </p:spPr>
      </p:pic>
      <p:pic>
        <p:nvPicPr>
          <p:cNvPr id="547" name="Google Shape;547;p26" descr="Checkmark"/>
          <p:cNvPicPr preferRelativeResize="0"/>
          <p:nvPr/>
        </p:nvPicPr>
        <p:blipFill rotWithShape="1">
          <a:blip r:embed="rId7">
            <a:alphaModFix/>
          </a:blip>
          <a:srcRect/>
          <a:stretch/>
        </p:blipFill>
        <p:spPr>
          <a:xfrm>
            <a:off x="7312277" y="2228850"/>
            <a:ext cx="179240" cy="179240"/>
          </a:xfrm>
          <a:prstGeom prst="rect">
            <a:avLst/>
          </a:prstGeom>
          <a:noFill/>
          <a:ln>
            <a:noFill/>
          </a:ln>
        </p:spPr>
      </p:pic>
      <p:pic>
        <p:nvPicPr>
          <p:cNvPr id="548" name="Google Shape;548;p26" descr="Checkmark"/>
          <p:cNvPicPr preferRelativeResize="0"/>
          <p:nvPr/>
        </p:nvPicPr>
        <p:blipFill rotWithShape="1">
          <a:blip r:embed="rId7">
            <a:alphaModFix/>
          </a:blip>
          <a:srcRect/>
          <a:stretch/>
        </p:blipFill>
        <p:spPr>
          <a:xfrm>
            <a:off x="7722510" y="2237642"/>
            <a:ext cx="179240" cy="179240"/>
          </a:xfrm>
          <a:prstGeom prst="rect">
            <a:avLst/>
          </a:prstGeom>
          <a:noFill/>
          <a:ln>
            <a:noFill/>
          </a:ln>
        </p:spPr>
      </p:pic>
      <p:pic>
        <p:nvPicPr>
          <p:cNvPr id="549" name="Google Shape;549;p26" descr="Checkmark"/>
          <p:cNvPicPr preferRelativeResize="0"/>
          <p:nvPr/>
        </p:nvPicPr>
        <p:blipFill rotWithShape="1">
          <a:blip r:embed="rId7">
            <a:alphaModFix/>
          </a:blip>
          <a:srcRect/>
          <a:stretch/>
        </p:blipFill>
        <p:spPr>
          <a:xfrm>
            <a:off x="6868034" y="2815289"/>
            <a:ext cx="179240" cy="179240"/>
          </a:xfrm>
          <a:prstGeom prst="rect">
            <a:avLst/>
          </a:prstGeom>
          <a:noFill/>
          <a:ln>
            <a:noFill/>
          </a:ln>
        </p:spPr>
      </p:pic>
      <p:pic>
        <p:nvPicPr>
          <p:cNvPr id="550" name="Google Shape;550;p26" descr="Checkmark"/>
          <p:cNvPicPr preferRelativeResize="0"/>
          <p:nvPr/>
        </p:nvPicPr>
        <p:blipFill rotWithShape="1">
          <a:blip r:embed="rId7">
            <a:alphaModFix/>
          </a:blip>
          <a:srcRect/>
          <a:stretch/>
        </p:blipFill>
        <p:spPr>
          <a:xfrm>
            <a:off x="5999602" y="2801509"/>
            <a:ext cx="179240" cy="179240"/>
          </a:xfrm>
          <a:prstGeom prst="rect">
            <a:avLst/>
          </a:prstGeom>
          <a:noFill/>
          <a:ln>
            <a:noFill/>
          </a:ln>
        </p:spPr>
      </p:pic>
      <p:pic>
        <p:nvPicPr>
          <p:cNvPr id="551" name="Google Shape;551;p26" descr="Checkmark"/>
          <p:cNvPicPr preferRelativeResize="0"/>
          <p:nvPr/>
        </p:nvPicPr>
        <p:blipFill rotWithShape="1">
          <a:blip r:embed="rId7">
            <a:alphaModFix/>
          </a:blip>
          <a:srcRect/>
          <a:stretch/>
        </p:blipFill>
        <p:spPr>
          <a:xfrm>
            <a:off x="3430216" y="2797652"/>
            <a:ext cx="179240" cy="179240"/>
          </a:xfrm>
          <a:prstGeom prst="rect">
            <a:avLst/>
          </a:prstGeom>
          <a:noFill/>
          <a:ln>
            <a:noFill/>
          </a:ln>
        </p:spPr>
      </p:pic>
      <p:pic>
        <p:nvPicPr>
          <p:cNvPr id="552" name="Google Shape;552;p26" descr="Checkmark"/>
          <p:cNvPicPr preferRelativeResize="0"/>
          <p:nvPr/>
        </p:nvPicPr>
        <p:blipFill rotWithShape="1">
          <a:blip r:embed="rId7">
            <a:alphaModFix/>
          </a:blip>
          <a:srcRect/>
          <a:stretch/>
        </p:blipFill>
        <p:spPr>
          <a:xfrm>
            <a:off x="2996784" y="2797652"/>
            <a:ext cx="179240" cy="179240"/>
          </a:xfrm>
          <a:prstGeom prst="rect">
            <a:avLst/>
          </a:prstGeom>
          <a:noFill/>
          <a:ln>
            <a:noFill/>
          </a:ln>
        </p:spPr>
      </p:pic>
      <p:pic>
        <p:nvPicPr>
          <p:cNvPr id="553" name="Google Shape;553;p26" descr="Checkmark"/>
          <p:cNvPicPr preferRelativeResize="0"/>
          <p:nvPr/>
        </p:nvPicPr>
        <p:blipFill rotWithShape="1">
          <a:blip r:embed="rId7">
            <a:alphaModFix/>
          </a:blip>
          <a:srcRect/>
          <a:stretch/>
        </p:blipFill>
        <p:spPr>
          <a:xfrm>
            <a:off x="2568364" y="2797652"/>
            <a:ext cx="179240" cy="179240"/>
          </a:xfrm>
          <a:prstGeom prst="rect">
            <a:avLst/>
          </a:prstGeom>
          <a:noFill/>
          <a:ln>
            <a:noFill/>
          </a:ln>
        </p:spPr>
      </p:pic>
      <p:pic>
        <p:nvPicPr>
          <p:cNvPr id="554" name="Google Shape;554;p26" descr="Checkmark"/>
          <p:cNvPicPr preferRelativeResize="0"/>
          <p:nvPr/>
        </p:nvPicPr>
        <p:blipFill rotWithShape="1">
          <a:blip r:embed="rId7">
            <a:alphaModFix/>
          </a:blip>
          <a:srcRect/>
          <a:stretch/>
        </p:blipFill>
        <p:spPr>
          <a:xfrm>
            <a:off x="2139559" y="3413913"/>
            <a:ext cx="179240" cy="179240"/>
          </a:xfrm>
          <a:prstGeom prst="rect">
            <a:avLst/>
          </a:prstGeom>
          <a:noFill/>
          <a:ln>
            <a:noFill/>
          </a:ln>
        </p:spPr>
      </p:pic>
      <p:pic>
        <p:nvPicPr>
          <p:cNvPr id="555" name="Google Shape;555;p26" descr="Checkmark"/>
          <p:cNvPicPr preferRelativeResize="0"/>
          <p:nvPr/>
        </p:nvPicPr>
        <p:blipFill rotWithShape="1">
          <a:blip r:embed="rId7">
            <a:alphaModFix/>
          </a:blip>
          <a:srcRect/>
          <a:stretch/>
        </p:blipFill>
        <p:spPr>
          <a:xfrm>
            <a:off x="1711139" y="3413913"/>
            <a:ext cx="179240" cy="179240"/>
          </a:xfrm>
          <a:prstGeom prst="rect">
            <a:avLst/>
          </a:prstGeom>
          <a:noFill/>
          <a:ln>
            <a:noFill/>
          </a:ln>
        </p:spPr>
      </p:pic>
      <p:pic>
        <p:nvPicPr>
          <p:cNvPr id="556" name="Google Shape;556;p26" descr="Checkmark"/>
          <p:cNvPicPr preferRelativeResize="0"/>
          <p:nvPr/>
        </p:nvPicPr>
        <p:blipFill rotWithShape="1">
          <a:blip r:embed="rId7">
            <a:alphaModFix/>
          </a:blip>
          <a:srcRect/>
          <a:stretch/>
        </p:blipFill>
        <p:spPr>
          <a:xfrm>
            <a:off x="2994978" y="4015570"/>
            <a:ext cx="179240" cy="179240"/>
          </a:xfrm>
          <a:prstGeom prst="rect">
            <a:avLst/>
          </a:prstGeom>
          <a:noFill/>
          <a:ln>
            <a:noFill/>
          </a:ln>
        </p:spPr>
      </p:pic>
      <p:pic>
        <p:nvPicPr>
          <p:cNvPr id="557" name="Google Shape;557;p26" descr="Checkmark"/>
          <p:cNvPicPr preferRelativeResize="0"/>
          <p:nvPr/>
        </p:nvPicPr>
        <p:blipFill rotWithShape="1">
          <a:blip r:embed="rId7">
            <a:alphaModFix/>
          </a:blip>
          <a:srcRect/>
          <a:stretch/>
        </p:blipFill>
        <p:spPr>
          <a:xfrm>
            <a:off x="2566558" y="4015570"/>
            <a:ext cx="179240" cy="179240"/>
          </a:xfrm>
          <a:prstGeom prst="rect">
            <a:avLst/>
          </a:prstGeom>
          <a:noFill/>
          <a:ln>
            <a:noFill/>
          </a:ln>
        </p:spPr>
      </p:pic>
      <p:pic>
        <p:nvPicPr>
          <p:cNvPr id="558" name="Google Shape;558;p26" descr="Checkmark"/>
          <p:cNvPicPr preferRelativeResize="0"/>
          <p:nvPr/>
        </p:nvPicPr>
        <p:blipFill rotWithShape="1">
          <a:blip r:embed="rId7">
            <a:alphaModFix/>
          </a:blip>
          <a:srcRect/>
          <a:stretch/>
        </p:blipFill>
        <p:spPr>
          <a:xfrm>
            <a:off x="2994978" y="4650518"/>
            <a:ext cx="179240" cy="179240"/>
          </a:xfrm>
          <a:prstGeom prst="rect">
            <a:avLst/>
          </a:prstGeom>
          <a:noFill/>
          <a:ln>
            <a:noFill/>
          </a:ln>
        </p:spPr>
      </p:pic>
      <p:pic>
        <p:nvPicPr>
          <p:cNvPr id="559" name="Google Shape;559;p26" descr="Checkmark"/>
          <p:cNvPicPr preferRelativeResize="0"/>
          <p:nvPr/>
        </p:nvPicPr>
        <p:blipFill rotWithShape="1">
          <a:blip r:embed="rId7">
            <a:alphaModFix/>
          </a:blip>
          <a:srcRect/>
          <a:stretch/>
        </p:blipFill>
        <p:spPr>
          <a:xfrm>
            <a:off x="2566558" y="4650518"/>
            <a:ext cx="179240" cy="179240"/>
          </a:xfrm>
          <a:prstGeom prst="rect">
            <a:avLst/>
          </a:prstGeom>
          <a:noFill/>
          <a:ln>
            <a:noFill/>
          </a:ln>
        </p:spPr>
      </p:pic>
      <p:pic>
        <p:nvPicPr>
          <p:cNvPr id="560" name="Google Shape;560;p26" descr="Checkmark"/>
          <p:cNvPicPr preferRelativeResize="0"/>
          <p:nvPr/>
        </p:nvPicPr>
        <p:blipFill rotWithShape="1">
          <a:blip r:embed="rId7">
            <a:alphaModFix/>
          </a:blip>
          <a:srcRect/>
          <a:stretch/>
        </p:blipFill>
        <p:spPr>
          <a:xfrm>
            <a:off x="3013165" y="5285466"/>
            <a:ext cx="179240" cy="179240"/>
          </a:xfrm>
          <a:prstGeom prst="rect">
            <a:avLst/>
          </a:prstGeom>
          <a:noFill/>
          <a:ln>
            <a:noFill/>
          </a:ln>
        </p:spPr>
      </p:pic>
      <p:pic>
        <p:nvPicPr>
          <p:cNvPr id="561" name="Google Shape;561;p26" descr="Checkmark"/>
          <p:cNvPicPr preferRelativeResize="0"/>
          <p:nvPr/>
        </p:nvPicPr>
        <p:blipFill rotWithShape="1">
          <a:blip r:embed="rId7">
            <a:alphaModFix/>
          </a:blip>
          <a:srcRect/>
          <a:stretch/>
        </p:blipFill>
        <p:spPr>
          <a:xfrm>
            <a:off x="3425991" y="4650518"/>
            <a:ext cx="179240" cy="179240"/>
          </a:xfrm>
          <a:prstGeom prst="rect">
            <a:avLst/>
          </a:prstGeom>
          <a:noFill/>
          <a:ln>
            <a:noFill/>
          </a:ln>
        </p:spPr>
      </p:pic>
      <p:pic>
        <p:nvPicPr>
          <p:cNvPr id="562" name="Google Shape;562;p26" descr="Checkmark"/>
          <p:cNvPicPr preferRelativeResize="0"/>
          <p:nvPr/>
        </p:nvPicPr>
        <p:blipFill rotWithShape="1">
          <a:blip r:embed="rId7">
            <a:alphaModFix/>
          </a:blip>
          <a:srcRect/>
          <a:stretch/>
        </p:blipFill>
        <p:spPr>
          <a:xfrm>
            <a:off x="3856998" y="5285466"/>
            <a:ext cx="179240" cy="179240"/>
          </a:xfrm>
          <a:prstGeom prst="rect">
            <a:avLst/>
          </a:prstGeom>
          <a:noFill/>
          <a:ln>
            <a:noFill/>
          </a:ln>
        </p:spPr>
      </p:pic>
      <p:pic>
        <p:nvPicPr>
          <p:cNvPr id="563" name="Google Shape;563;p26" descr="Checkmark"/>
          <p:cNvPicPr preferRelativeResize="0"/>
          <p:nvPr/>
        </p:nvPicPr>
        <p:blipFill rotWithShape="1">
          <a:blip r:embed="rId7">
            <a:alphaModFix/>
          </a:blip>
          <a:srcRect/>
          <a:stretch/>
        </p:blipFill>
        <p:spPr>
          <a:xfrm>
            <a:off x="6855253" y="4015573"/>
            <a:ext cx="179240" cy="179240"/>
          </a:xfrm>
          <a:prstGeom prst="rect">
            <a:avLst/>
          </a:prstGeom>
          <a:noFill/>
          <a:ln>
            <a:noFill/>
          </a:ln>
        </p:spPr>
      </p:pic>
      <p:pic>
        <p:nvPicPr>
          <p:cNvPr id="564" name="Google Shape;564;p26" descr="Checkmark"/>
          <p:cNvPicPr preferRelativeResize="0"/>
          <p:nvPr/>
        </p:nvPicPr>
        <p:blipFill rotWithShape="1">
          <a:blip r:embed="rId7">
            <a:alphaModFix/>
          </a:blip>
          <a:srcRect/>
          <a:stretch/>
        </p:blipFill>
        <p:spPr>
          <a:xfrm>
            <a:off x="6868034" y="4650517"/>
            <a:ext cx="179240" cy="179240"/>
          </a:xfrm>
          <a:prstGeom prst="rect">
            <a:avLst/>
          </a:prstGeom>
          <a:noFill/>
          <a:ln>
            <a:noFill/>
          </a:ln>
        </p:spPr>
      </p:pic>
      <p:pic>
        <p:nvPicPr>
          <p:cNvPr id="565" name="Google Shape;565;p26" descr="Checkmark"/>
          <p:cNvPicPr preferRelativeResize="0"/>
          <p:nvPr/>
        </p:nvPicPr>
        <p:blipFill rotWithShape="1">
          <a:blip r:embed="rId7">
            <a:alphaModFix/>
          </a:blip>
          <a:srcRect/>
          <a:stretch/>
        </p:blipFill>
        <p:spPr>
          <a:xfrm>
            <a:off x="7296454" y="4650518"/>
            <a:ext cx="179240" cy="179240"/>
          </a:xfrm>
          <a:prstGeom prst="rect">
            <a:avLst/>
          </a:prstGeom>
          <a:noFill/>
          <a:ln>
            <a:noFill/>
          </a:ln>
        </p:spPr>
      </p:pic>
      <p:pic>
        <p:nvPicPr>
          <p:cNvPr id="566" name="Google Shape;566;p26" descr="Checkmark"/>
          <p:cNvPicPr preferRelativeResize="0"/>
          <p:nvPr/>
        </p:nvPicPr>
        <p:blipFill rotWithShape="1">
          <a:blip r:embed="rId7">
            <a:alphaModFix/>
          </a:blip>
          <a:srcRect/>
          <a:stretch/>
        </p:blipFill>
        <p:spPr>
          <a:xfrm>
            <a:off x="5569526" y="4660969"/>
            <a:ext cx="179240" cy="179240"/>
          </a:xfrm>
          <a:prstGeom prst="rect">
            <a:avLst/>
          </a:prstGeom>
          <a:noFill/>
          <a:ln>
            <a:noFill/>
          </a:ln>
        </p:spPr>
      </p:pic>
      <p:pic>
        <p:nvPicPr>
          <p:cNvPr id="567" name="Google Shape;567;p26" descr="Checkmark"/>
          <p:cNvPicPr preferRelativeResize="0"/>
          <p:nvPr/>
        </p:nvPicPr>
        <p:blipFill rotWithShape="1">
          <a:blip r:embed="rId7">
            <a:alphaModFix/>
          </a:blip>
          <a:srcRect/>
          <a:stretch/>
        </p:blipFill>
        <p:spPr>
          <a:xfrm>
            <a:off x="5997946" y="4658232"/>
            <a:ext cx="179240" cy="179240"/>
          </a:xfrm>
          <a:prstGeom prst="rect">
            <a:avLst/>
          </a:prstGeom>
          <a:noFill/>
          <a:ln>
            <a:noFill/>
          </a:ln>
        </p:spPr>
      </p:pic>
      <p:sp>
        <p:nvSpPr>
          <p:cNvPr id="568" name="Google Shape;568;p26"/>
          <p:cNvSpPr txBox="1"/>
          <p:nvPr/>
        </p:nvSpPr>
        <p:spPr>
          <a:xfrm rot="-5401976">
            <a:off x="1314161" y="1370801"/>
            <a:ext cx="870661" cy="36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00" b="1" i="0" u="none" strike="noStrike" cap="none">
                <a:solidFill>
                  <a:schemeClr val="lt1"/>
                </a:solidFill>
                <a:latin typeface="Arial"/>
                <a:ea typeface="Arial"/>
                <a:cs typeface="Arial"/>
                <a:sym typeface="Arial"/>
              </a:rPr>
              <a:t>No Sugar Added</a:t>
            </a:r>
            <a:endParaRPr sz="1000" b="1" i="0" u="none" strike="noStrike" cap="none">
              <a:solidFill>
                <a:srgbClr val="000000"/>
              </a:solidFill>
              <a:latin typeface="Arial"/>
              <a:ea typeface="Arial"/>
              <a:cs typeface="Arial"/>
              <a:sym typeface="Arial"/>
            </a:endParaRPr>
          </a:p>
        </p:txBody>
      </p:sp>
      <p:sp>
        <p:nvSpPr>
          <p:cNvPr id="569" name="Google Shape;569;p26"/>
          <p:cNvSpPr txBox="1"/>
          <p:nvPr/>
        </p:nvSpPr>
        <p:spPr>
          <a:xfrm rot="-5401976">
            <a:off x="1787443" y="1398897"/>
            <a:ext cx="870489" cy="30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No Palm Oil</a:t>
            </a:r>
            <a:endParaRPr sz="1000" b="1" i="0" u="none" strike="noStrike" cap="none">
              <a:solidFill>
                <a:srgbClr val="000000"/>
              </a:solidFill>
              <a:latin typeface="Arial"/>
              <a:ea typeface="Arial"/>
              <a:cs typeface="Arial"/>
              <a:sym typeface="Arial"/>
            </a:endParaRPr>
          </a:p>
        </p:txBody>
      </p:sp>
      <p:sp>
        <p:nvSpPr>
          <p:cNvPr id="570" name="Google Shape;570;p26"/>
          <p:cNvSpPr txBox="1"/>
          <p:nvPr/>
        </p:nvSpPr>
        <p:spPr>
          <a:xfrm rot="-5401976">
            <a:off x="2199818" y="1398707"/>
            <a:ext cx="870086"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Vegan</a:t>
            </a:r>
            <a:endParaRPr sz="1000" b="1" i="0" u="none" strike="noStrike" cap="none">
              <a:solidFill>
                <a:srgbClr val="000000"/>
              </a:solidFill>
              <a:latin typeface="Arial"/>
              <a:ea typeface="Arial"/>
              <a:cs typeface="Arial"/>
              <a:sym typeface="Arial"/>
            </a:endParaRPr>
          </a:p>
        </p:txBody>
      </p:sp>
      <p:sp>
        <p:nvSpPr>
          <p:cNvPr id="571" name="Google Shape;571;p26"/>
          <p:cNvSpPr txBox="1"/>
          <p:nvPr/>
        </p:nvSpPr>
        <p:spPr>
          <a:xfrm rot="-5401976">
            <a:off x="2622509" y="1398637"/>
            <a:ext cx="869933"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Non-GMO</a:t>
            </a:r>
            <a:endParaRPr sz="1000" b="1" i="0" u="none" strike="noStrike" cap="none">
              <a:solidFill>
                <a:srgbClr val="000000"/>
              </a:solidFill>
              <a:latin typeface="Arial"/>
              <a:ea typeface="Arial"/>
              <a:cs typeface="Arial"/>
              <a:sym typeface="Arial"/>
            </a:endParaRPr>
          </a:p>
        </p:txBody>
      </p:sp>
      <p:sp>
        <p:nvSpPr>
          <p:cNvPr id="572" name="Google Shape;572;p26"/>
          <p:cNvSpPr txBox="1"/>
          <p:nvPr/>
        </p:nvSpPr>
        <p:spPr>
          <a:xfrm rot="-5402488">
            <a:off x="3041701" y="1380788"/>
            <a:ext cx="828900"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Woman Owned</a:t>
            </a:r>
            <a:endParaRPr sz="1000" b="1" i="0" u="none" strike="noStrike" cap="none">
              <a:solidFill>
                <a:srgbClr val="000000"/>
              </a:solidFill>
              <a:latin typeface="Arial"/>
              <a:ea typeface="Arial"/>
              <a:cs typeface="Arial"/>
              <a:sym typeface="Arial"/>
            </a:endParaRPr>
          </a:p>
        </p:txBody>
      </p:sp>
      <p:sp>
        <p:nvSpPr>
          <p:cNvPr id="573" name="Google Shape;573;p26"/>
          <p:cNvSpPr txBox="1"/>
          <p:nvPr/>
        </p:nvSpPr>
        <p:spPr>
          <a:xfrm rot="-5402373">
            <a:off x="3842973" y="1398120"/>
            <a:ext cx="869100"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Complete Protein</a:t>
            </a:r>
            <a:endParaRPr sz="1000" b="1" i="0" u="none" strike="noStrike" cap="none">
              <a:solidFill>
                <a:srgbClr val="000000"/>
              </a:solidFill>
              <a:latin typeface="Arial"/>
              <a:ea typeface="Arial"/>
              <a:cs typeface="Arial"/>
              <a:sym typeface="Arial"/>
            </a:endParaRPr>
          </a:p>
        </p:txBody>
      </p:sp>
      <p:sp>
        <p:nvSpPr>
          <p:cNvPr id="574" name="Google Shape;574;p26"/>
          <p:cNvSpPr txBox="1"/>
          <p:nvPr/>
        </p:nvSpPr>
        <p:spPr>
          <a:xfrm rot="-5402350">
            <a:off x="3427926" y="1347494"/>
            <a:ext cx="877800" cy="37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lt1"/>
                </a:solidFill>
                <a:latin typeface="Arial"/>
                <a:ea typeface="Arial"/>
                <a:cs typeface="Arial"/>
                <a:sym typeface="Arial"/>
              </a:rPr>
              <a:t>Donates to Non-Profit</a:t>
            </a:r>
            <a:endParaRPr sz="1000" b="1" i="0" u="none" strike="noStrike" cap="none" dirty="0">
              <a:solidFill>
                <a:srgbClr val="000000"/>
              </a:solidFill>
              <a:latin typeface="Arial"/>
              <a:ea typeface="Arial"/>
              <a:cs typeface="Arial"/>
              <a:sym typeface="Arial"/>
            </a:endParaRPr>
          </a:p>
        </p:txBody>
      </p:sp>
      <p:sp>
        <p:nvSpPr>
          <p:cNvPr id="575" name="Google Shape;575;p26"/>
          <p:cNvSpPr txBox="1"/>
          <p:nvPr/>
        </p:nvSpPr>
        <p:spPr>
          <a:xfrm rot="-5401175">
            <a:off x="4307287" y="1365400"/>
            <a:ext cx="877800" cy="37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7 Nuts &amp; Seeds</a:t>
            </a:r>
            <a:endParaRPr sz="1000" b="1" i="0" u="none" strike="noStrike" cap="none">
              <a:solidFill>
                <a:srgbClr val="000000"/>
              </a:solidFill>
              <a:latin typeface="Arial"/>
              <a:ea typeface="Arial"/>
              <a:cs typeface="Arial"/>
              <a:sym typeface="Arial"/>
            </a:endParaRPr>
          </a:p>
        </p:txBody>
      </p:sp>
      <p:sp>
        <p:nvSpPr>
          <p:cNvPr id="576" name="Google Shape;576;p26"/>
          <p:cNvSpPr txBox="1"/>
          <p:nvPr/>
        </p:nvSpPr>
        <p:spPr>
          <a:xfrm rot="-5401976">
            <a:off x="5226293" y="1393879"/>
            <a:ext cx="878001"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Flax Seeds</a:t>
            </a:r>
            <a:endParaRPr sz="1000" b="1" i="0" u="none" strike="noStrike" cap="none">
              <a:solidFill>
                <a:srgbClr val="000000"/>
              </a:solidFill>
              <a:latin typeface="Arial"/>
              <a:ea typeface="Arial"/>
              <a:cs typeface="Arial"/>
              <a:sym typeface="Arial"/>
            </a:endParaRPr>
          </a:p>
        </p:txBody>
      </p:sp>
      <p:sp>
        <p:nvSpPr>
          <p:cNvPr id="577" name="Google Shape;577;p26"/>
          <p:cNvSpPr txBox="1"/>
          <p:nvPr/>
        </p:nvSpPr>
        <p:spPr>
          <a:xfrm rot="-5401976">
            <a:off x="5632646" y="1393934"/>
            <a:ext cx="878130"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Chia Seeds</a:t>
            </a:r>
            <a:endParaRPr sz="1000" b="1" i="0" u="none" strike="noStrike" cap="none">
              <a:solidFill>
                <a:srgbClr val="000000"/>
              </a:solidFill>
              <a:latin typeface="Arial"/>
              <a:ea typeface="Arial"/>
              <a:cs typeface="Arial"/>
              <a:sym typeface="Arial"/>
            </a:endParaRPr>
          </a:p>
        </p:txBody>
      </p:sp>
      <p:sp>
        <p:nvSpPr>
          <p:cNvPr id="578" name="Google Shape;578;p26"/>
          <p:cNvSpPr txBox="1"/>
          <p:nvPr/>
        </p:nvSpPr>
        <p:spPr>
          <a:xfrm rot="-5401976">
            <a:off x="5995983" y="1393805"/>
            <a:ext cx="877854"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Pumpkin Seeds</a:t>
            </a:r>
            <a:endParaRPr sz="1000" b="1" i="0" u="none" strike="noStrike" cap="none">
              <a:solidFill>
                <a:srgbClr val="000000"/>
              </a:solidFill>
              <a:latin typeface="Arial"/>
              <a:ea typeface="Arial"/>
              <a:cs typeface="Arial"/>
              <a:sym typeface="Arial"/>
            </a:endParaRPr>
          </a:p>
        </p:txBody>
      </p:sp>
      <p:sp>
        <p:nvSpPr>
          <p:cNvPr id="579" name="Google Shape;579;p26"/>
          <p:cNvSpPr txBox="1"/>
          <p:nvPr/>
        </p:nvSpPr>
        <p:spPr>
          <a:xfrm rot="-5401976">
            <a:off x="6485311" y="1392326"/>
            <a:ext cx="880867"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Almonds</a:t>
            </a:r>
            <a:endParaRPr sz="1000" b="1" i="0" u="none" strike="noStrike" cap="none">
              <a:solidFill>
                <a:srgbClr val="000000"/>
              </a:solidFill>
              <a:latin typeface="Arial"/>
              <a:ea typeface="Arial"/>
              <a:cs typeface="Arial"/>
              <a:sym typeface="Arial"/>
            </a:endParaRPr>
          </a:p>
        </p:txBody>
      </p:sp>
      <p:sp>
        <p:nvSpPr>
          <p:cNvPr id="580" name="Google Shape;580;p26"/>
          <p:cNvSpPr txBox="1"/>
          <p:nvPr/>
        </p:nvSpPr>
        <p:spPr>
          <a:xfrm rot="-5401976">
            <a:off x="6923439" y="1394019"/>
            <a:ext cx="878285"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Cashews</a:t>
            </a:r>
            <a:endParaRPr sz="1000" b="1" i="0" u="none" strike="noStrike" cap="none">
              <a:solidFill>
                <a:srgbClr val="000000"/>
              </a:solidFill>
              <a:latin typeface="Arial"/>
              <a:ea typeface="Arial"/>
              <a:cs typeface="Arial"/>
              <a:sym typeface="Arial"/>
            </a:endParaRPr>
          </a:p>
        </p:txBody>
      </p:sp>
      <p:sp>
        <p:nvSpPr>
          <p:cNvPr id="581" name="Google Shape;581;p26"/>
          <p:cNvSpPr txBox="1"/>
          <p:nvPr/>
        </p:nvSpPr>
        <p:spPr>
          <a:xfrm rot="-5401976">
            <a:off x="7362786" y="1393810"/>
            <a:ext cx="877870"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Hazelnuts</a:t>
            </a:r>
            <a:endParaRPr sz="1000" b="1" i="0" u="none" strike="noStrike" cap="none">
              <a:solidFill>
                <a:srgbClr val="000000"/>
              </a:solidFill>
              <a:latin typeface="Arial"/>
              <a:ea typeface="Arial"/>
              <a:cs typeface="Arial"/>
              <a:sym typeface="Arial"/>
            </a:endParaRPr>
          </a:p>
        </p:txBody>
      </p:sp>
      <p:sp>
        <p:nvSpPr>
          <p:cNvPr id="582" name="Google Shape;582;p26"/>
          <p:cNvSpPr txBox="1"/>
          <p:nvPr/>
        </p:nvSpPr>
        <p:spPr>
          <a:xfrm rot="-5402350">
            <a:off x="4783562" y="1393809"/>
            <a:ext cx="877800" cy="30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Brazil Nuts</a:t>
            </a:r>
            <a:endParaRPr sz="1000" b="1" i="0" u="none" strike="noStrike" cap="none">
              <a:solidFill>
                <a:srgbClr val="000000"/>
              </a:solidFill>
              <a:latin typeface="Arial"/>
              <a:ea typeface="Arial"/>
              <a:cs typeface="Arial"/>
              <a:sym typeface="Arial"/>
            </a:endParaRPr>
          </a:p>
        </p:txBody>
      </p:sp>
      <p:pic>
        <p:nvPicPr>
          <p:cNvPr id="583" name="Google Shape;583;p26" descr="RXBAR Logo"/>
          <p:cNvPicPr preferRelativeResize="0"/>
          <p:nvPr/>
        </p:nvPicPr>
        <p:blipFill rotWithShape="1">
          <a:blip r:embed="rId8">
            <a:alphaModFix/>
          </a:blip>
          <a:srcRect/>
          <a:stretch/>
        </p:blipFill>
        <p:spPr>
          <a:xfrm>
            <a:off x="398523" y="3282893"/>
            <a:ext cx="907704" cy="372910"/>
          </a:xfrm>
          <a:prstGeom prst="rect">
            <a:avLst/>
          </a:prstGeom>
          <a:noFill/>
          <a:ln>
            <a:noFill/>
          </a:ln>
        </p:spPr>
      </p:pic>
      <p:pic>
        <p:nvPicPr>
          <p:cNvPr id="584" name="Google Shape;584;p26" descr="Artisana Organics"/>
          <p:cNvPicPr preferRelativeResize="0"/>
          <p:nvPr/>
        </p:nvPicPr>
        <p:blipFill rotWithShape="1">
          <a:blip r:embed="rId9">
            <a:alphaModFix/>
          </a:blip>
          <a:srcRect/>
          <a:stretch/>
        </p:blipFill>
        <p:spPr>
          <a:xfrm>
            <a:off x="204574" y="5882986"/>
            <a:ext cx="1260788" cy="372814"/>
          </a:xfrm>
          <a:prstGeom prst="rect">
            <a:avLst/>
          </a:prstGeom>
          <a:noFill/>
          <a:ln>
            <a:noFill/>
          </a:ln>
        </p:spPr>
      </p:pic>
      <p:pic>
        <p:nvPicPr>
          <p:cNvPr id="585" name="Google Shape;585;p26" descr="Checkmark"/>
          <p:cNvPicPr preferRelativeResize="0"/>
          <p:nvPr/>
        </p:nvPicPr>
        <p:blipFill rotWithShape="1">
          <a:blip r:embed="rId7">
            <a:alphaModFix/>
          </a:blip>
          <a:srcRect/>
          <a:stretch/>
        </p:blipFill>
        <p:spPr>
          <a:xfrm>
            <a:off x="2139559" y="5984621"/>
            <a:ext cx="179240" cy="179240"/>
          </a:xfrm>
          <a:prstGeom prst="rect">
            <a:avLst/>
          </a:prstGeom>
          <a:noFill/>
          <a:ln>
            <a:noFill/>
          </a:ln>
        </p:spPr>
      </p:pic>
      <p:pic>
        <p:nvPicPr>
          <p:cNvPr id="586" name="Google Shape;586;p26" descr="Checkmark"/>
          <p:cNvPicPr preferRelativeResize="0"/>
          <p:nvPr/>
        </p:nvPicPr>
        <p:blipFill rotWithShape="1">
          <a:blip r:embed="rId7">
            <a:alphaModFix/>
          </a:blip>
          <a:srcRect/>
          <a:stretch/>
        </p:blipFill>
        <p:spPr>
          <a:xfrm>
            <a:off x="1711139" y="5984621"/>
            <a:ext cx="179240" cy="179240"/>
          </a:xfrm>
          <a:prstGeom prst="rect">
            <a:avLst/>
          </a:prstGeom>
          <a:noFill/>
          <a:ln>
            <a:noFill/>
          </a:ln>
        </p:spPr>
      </p:pic>
      <p:pic>
        <p:nvPicPr>
          <p:cNvPr id="587" name="Google Shape;587;p26" descr="Checkmark"/>
          <p:cNvPicPr preferRelativeResize="0"/>
          <p:nvPr/>
        </p:nvPicPr>
        <p:blipFill rotWithShape="1">
          <a:blip r:embed="rId7">
            <a:alphaModFix/>
          </a:blip>
          <a:srcRect/>
          <a:stretch/>
        </p:blipFill>
        <p:spPr>
          <a:xfrm>
            <a:off x="2566033" y="5981811"/>
            <a:ext cx="179240" cy="179240"/>
          </a:xfrm>
          <a:prstGeom prst="rect">
            <a:avLst/>
          </a:prstGeom>
          <a:noFill/>
          <a:ln>
            <a:noFill/>
          </a:ln>
        </p:spPr>
      </p:pic>
      <p:pic>
        <p:nvPicPr>
          <p:cNvPr id="588" name="Google Shape;588;p26" descr="Checkmark"/>
          <p:cNvPicPr preferRelativeResize="0"/>
          <p:nvPr/>
        </p:nvPicPr>
        <p:blipFill rotWithShape="1">
          <a:blip r:embed="rId7">
            <a:alphaModFix/>
          </a:blip>
          <a:srcRect/>
          <a:stretch/>
        </p:blipFill>
        <p:spPr>
          <a:xfrm>
            <a:off x="2994453" y="5981811"/>
            <a:ext cx="179240" cy="179240"/>
          </a:xfrm>
          <a:prstGeom prst="rect">
            <a:avLst/>
          </a:prstGeom>
          <a:noFill/>
          <a:ln>
            <a:noFill/>
          </a:ln>
        </p:spPr>
      </p:pic>
      <p:pic>
        <p:nvPicPr>
          <p:cNvPr id="589" name="Google Shape;589;p26" descr="Checkmark"/>
          <p:cNvPicPr preferRelativeResize="0"/>
          <p:nvPr/>
        </p:nvPicPr>
        <p:blipFill rotWithShape="1">
          <a:blip r:embed="rId7">
            <a:alphaModFix/>
          </a:blip>
          <a:srcRect/>
          <a:stretch/>
        </p:blipFill>
        <p:spPr>
          <a:xfrm>
            <a:off x="6868034" y="5984621"/>
            <a:ext cx="179240" cy="179240"/>
          </a:xfrm>
          <a:prstGeom prst="rect">
            <a:avLst/>
          </a:prstGeom>
          <a:noFill/>
          <a:ln>
            <a:noFill/>
          </a:ln>
        </p:spPr>
      </p:pic>
      <p:pic>
        <p:nvPicPr>
          <p:cNvPr id="590" name="Google Shape;590;p26" descr="Checkmark"/>
          <p:cNvPicPr preferRelativeResize="0"/>
          <p:nvPr/>
        </p:nvPicPr>
        <p:blipFill rotWithShape="1">
          <a:blip r:embed="rId7">
            <a:alphaModFix/>
          </a:blip>
          <a:srcRect/>
          <a:stretch/>
        </p:blipFill>
        <p:spPr>
          <a:xfrm>
            <a:off x="7296454" y="5984621"/>
            <a:ext cx="179240" cy="179240"/>
          </a:xfrm>
          <a:prstGeom prst="rect">
            <a:avLst/>
          </a:prstGeom>
          <a:noFill/>
          <a:ln>
            <a:noFill/>
          </a:ln>
        </p:spPr>
      </p:pic>
      <p:pic>
        <p:nvPicPr>
          <p:cNvPr id="591" name="Google Shape;591;p26" descr="Checkmark"/>
          <p:cNvPicPr preferRelativeResize="0"/>
          <p:nvPr/>
        </p:nvPicPr>
        <p:blipFill rotWithShape="1">
          <a:blip r:embed="rId7">
            <a:alphaModFix/>
          </a:blip>
          <a:srcRect/>
          <a:stretch/>
        </p:blipFill>
        <p:spPr>
          <a:xfrm>
            <a:off x="2130132" y="4660969"/>
            <a:ext cx="179240" cy="179240"/>
          </a:xfrm>
          <a:prstGeom prst="rect">
            <a:avLst/>
          </a:prstGeom>
          <a:noFill/>
          <a:ln>
            <a:noFill/>
          </a:ln>
        </p:spPr>
      </p:pic>
      <p:pic>
        <p:nvPicPr>
          <p:cNvPr id="592" name="Google Shape;592;p26" descr="Checkmark"/>
          <p:cNvPicPr preferRelativeResize="0"/>
          <p:nvPr/>
        </p:nvPicPr>
        <p:blipFill rotWithShape="1">
          <a:blip r:embed="rId7">
            <a:alphaModFix/>
          </a:blip>
          <a:srcRect/>
          <a:stretch/>
        </p:blipFill>
        <p:spPr>
          <a:xfrm>
            <a:off x="3856989" y="4660965"/>
            <a:ext cx="179240" cy="179240"/>
          </a:xfrm>
          <a:prstGeom prst="rect">
            <a:avLst/>
          </a:prstGeom>
          <a:noFill/>
          <a:ln>
            <a:noFill/>
          </a:ln>
        </p:spPr>
      </p:pic>
      <p:pic>
        <p:nvPicPr>
          <p:cNvPr id="593" name="Google Shape;593;p26" descr="Checkmark"/>
          <p:cNvPicPr preferRelativeResize="0"/>
          <p:nvPr/>
        </p:nvPicPr>
        <p:blipFill rotWithShape="1">
          <a:blip r:embed="rId7">
            <a:alphaModFix/>
          </a:blip>
          <a:srcRect/>
          <a:stretch/>
        </p:blipFill>
        <p:spPr>
          <a:xfrm>
            <a:off x="2152701" y="4024914"/>
            <a:ext cx="179240" cy="179240"/>
          </a:xfrm>
          <a:prstGeom prst="rect">
            <a:avLst/>
          </a:prstGeom>
          <a:noFill/>
          <a:ln>
            <a:noFill/>
          </a:ln>
        </p:spPr>
      </p:pic>
      <p:pic>
        <p:nvPicPr>
          <p:cNvPr id="594" name="Google Shape;594;p26" descr="Checkmark"/>
          <p:cNvPicPr preferRelativeResize="0"/>
          <p:nvPr/>
        </p:nvPicPr>
        <p:blipFill rotWithShape="1">
          <a:blip r:embed="rId7">
            <a:alphaModFix/>
          </a:blip>
          <a:srcRect/>
          <a:stretch/>
        </p:blipFill>
        <p:spPr>
          <a:xfrm>
            <a:off x="1713864" y="4030084"/>
            <a:ext cx="179240" cy="179240"/>
          </a:xfrm>
          <a:prstGeom prst="rect">
            <a:avLst/>
          </a:prstGeom>
          <a:noFill/>
          <a:ln>
            <a:noFill/>
          </a:ln>
        </p:spPr>
      </p:pic>
      <p:pic>
        <p:nvPicPr>
          <p:cNvPr id="595" name="Google Shape;595;p26" descr="Checkmark"/>
          <p:cNvPicPr preferRelativeResize="0"/>
          <p:nvPr/>
        </p:nvPicPr>
        <p:blipFill rotWithShape="1">
          <a:blip r:embed="rId7">
            <a:alphaModFix/>
          </a:blip>
          <a:srcRect/>
          <a:stretch/>
        </p:blipFill>
        <p:spPr>
          <a:xfrm>
            <a:off x="3882658" y="3413916"/>
            <a:ext cx="179240" cy="179240"/>
          </a:xfrm>
          <a:prstGeom prst="rect">
            <a:avLst/>
          </a:prstGeom>
          <a:noFill/>
          <a:ln>
            <a:noFill/>
          </a:ln>
        </p:spPr>
      </p:pic>
      <p:pic>
        <p:nvPicPr>
          <p:cNvPr id="596" name="Google Shape;596;p26" descr="Checkmark"/>
          <p:cNvPicPr preferRelativeResize="0"/>
          <p:nvPr/>
        </p:nvPicPr>
        <p:blipFill rotWithShape="1">
          <a:blip r:embed="rId7">
            <a:alphaModFix/>
          </a:blip>
          <a:srcRect/>
          <a:stretch/>
        </p:blipFill>
        <p:spPr>
          <a:xfrm>
            <a:off x="6868034" y="3413913"/>
            <a:ext cx="179240" cy="179240"/>
          </a:xfrm>
          <a:prstGeom prst="rect">
            <a:avLst/>
          </a:prstGeom>
          <a:noFill/>
          <a:ln>
            <a:noFill/>
          </a:ln>
        </p:spPr>
      </p:pic>
      <p:pic>
        <p:nvPicPr>
          <p:cNvPr id="597" name="Google Shape;597;p26" descr="Checkmark"/>
          <p:cNvPicPr preferRelativeResize="0"/>
          <p:nvPr/>
        </p:nvPicPr>
        <p:blipFill rotWithShape="1">
          <a:blip r:embed="rId7">
            <a:alphaModFix/>
          </a:blip>
          <a:srcRect/>
          <a:stretch/>
        </p:blipFill>
        <p:spPr>
          <a:xfrm>
            <a:off x="6878535" y="5335728"/>
            <a:ext cx="179240" cy="179240"/>
          </a:xfrm>
          <a:prstGeom prst="rect">
            <a:avLst/>
          </a:prstGeom>
          <a:noFill/>
          <a:ln>
            <a:noFill/>
          </a:ln>
        </p:spPr>
      </p:pic>
      <p:pic>
        <p:nvPicPr>
          <p:cNvPr id="598" name="Google Shape;598;p26" descr="Checkmark"/>
          <p:cNvPicPr preferRelativeResize="0"/>
          <p:nvPr/>
        </p:nvPicPr>
        <p:blipFill rotWithShape="1">
          <a:blip r:embed="rId7">
            <a:alphaModFix/>
          </a:blip>
          <a:srcRect/>
          <a:stretch/>
        </p:blipFill>
        <p:spPr>
          <a:xfrm>
            <a:off x="7299993" y="5335728"/>
            <a:ext cx="179240" cy="179240"/>
          </a:xfrm>
          <a:prstGeom prst="rect">
            <a:avLst/>
          </a:prstGeom>
          <a:noFill/>
          <a:ln>
            <a:noFill/>
          </a:ln>
        </p:spPr>
      </p:pic>
      <p:pic>
        <p:nvPicPr>
          <p:cNvPr id="599" name="Google Shape;599;p26" descr="Checkmark"/>
          <p:cNvPicPr preferRelativeResize="0"/>
          <p:nvPr/>
        </p:nvPicPr>
        <p:blipFill rotWithShape="1">
          <a:blip r:embed="rId7">
            <a:alphaModFix/>
          </a:blip>
          <a:srcRect/>
          <a:stretch/>
        </p:blipFill>
        <p:spPr>
          <a:xfrm>
            <a:off x="7722510" y="5335728"/>
            <a:ext cx="179240" cy="179240"/>
          </a:xfrm>
          <a:prstGeom prst="rect">
            <a:avLst/>
          </a:prstGeom>
          <a:noFill/>
          <a:ln>
            <a:noFill/>
          </a:ln>
        </p:spPr>
      </p:pic>
      <p:pic>
        <p:nvPicPr>
          <p:cNvPr id="600" name="Google Shape;600;p26"/>
          <p:cNvPicPr preferRelativeResize="0"/>
          <p:nvPr/>
        </p:nvPicPr>
        <p:blipFill rotWithShape="1">
          <a:blip r:embed="rId10">
            <a:alphaModFix/>
          </a:blip>
          <a:srcRect/>
          <a:stretch/>
        </p:blipFill>
        <p:spPr>
          <a:xfrm>
            <a:off x="390265" y="2155052"/>
            <a:ext cx="889407" cy="223786"/>
          </a:xfrm>
          <a:prstGeom prst="rect">
            <a:avLst/>
          </a:prstGeom>
          <a:noFill/>
          <a:ln>
            <a:noFill/>
          </a:ln>
        </p:spPr>
      </p:pic>
      <p:pic>
        <p:nvPicPr>
          <p:cNvPr id="601" name="Google Shape;601;p26"/>
          <p:cNvPicPr preferRelativeResize="0"/>
          <p:nvPr/>
        </p:nvPicPr>
        <p:blipFill rotWithShape="1">
          <a:blip r:embed="rId11">
            <a:alphaModFix/>
          </a:blip>
          <a:srcRect/>
          <a:stretch/>
        </p:blipFill>
        <p:spPr>
          <a:xfrm>
            <a:off x="1548078" y="420532"/>
            <a:ext cx="6353672" cy="5816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8"/>
          <p:cNvSpPr/>
          <p:nvPr/>
        </p:nvSpPr>
        <p:spPr>
          <a:xfrm rot="5400000">
            <a:off x="3835695" y="1549696"/>
            <a:ext cx="1472611" cy="9144002"/>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8"/>
          <p:cNvSpPr txBox="1"/>
          <p:nvPr/>
        </p:nvSpPr>
        <p:spPr>
          <a:xfrm>
            <a:off x="278696" y="1964820"/>
            <a:ext cx="2433900" cy="231927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Unlike a mono-nut butter, </a:t>
            </a:r>
            <a:r>
              <a:rPr lang="en-US" sz="1400" b="0" i="0" u="none" strike="noStrike" cap="none">
                <a:solidFill>
                  <a:schemeClr val="dk1"/>
                </a:solidFill>
                <a:latin typeface="Arial"/>
                <a:ea typeface="Arial"/>
                <a:cs typeface="Arial"/>
                <a:sym typeface="Arial"/>
              </a:rPr>
              <a:t>NuttZo has 7 nuts &amp; seeds in every jar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Unique blend of high- quality ingredients</a:t>
            </a:r>
            <a:r>
              <a:rPr lang="en-US" sz="1400" b="0" i="0" u="none" strike="noStrike" cap="none">
                <a:solidFill>
                  <a:schemeClr val="dk1"/>
                </a:solidFill>
                <a:latin typeface="Arial"/>
                <a:ea typeface="Arial"/>
                <a:cs typeface="Arial"/>
                <a:sym typeface="Arial"/>
              </a:rPr>
              <a:t> to provide a variety of vitamins and minerals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Lato"/>
              <a:ea typeface="Lato"/>
              <a:cs typeface="Lato"/>
              <a:sym typeface="Lato"/>
            </a:endParaRPr>
          </a:p>
        </p:txBody>
      </p:sp>
      <p:sp>
        <p:nvSpPr>
          <p:cNvPr id="341" name="Google Shape;341;p28"/>
          <p:cNvSpPr txBox="1"/>
          <p:nvPr/>
        </p:nvSpPr>
        <p:spPr>
          <a:xfrm>
            <a:off x="6502902" y="3488833"/>
            <a:ext cx="2433900" cy="98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chemeClr val="dk1"/>
              </a:solidFill>
              <a:latin typeface="Lato"/>
              <a:ea typeface="Lato"/>
              <a:cs typeface="Lato"/>
              <a:sym typeface="Lato"/>
            </a:endParaRPr>
          </a:p>
        </p:txBody>
      </p:sp>
      <p:sp>
        <p:nvSpPr>
          <p:cNvPr id="342" name="Google Shape;342;p28"/>
          <p:cNvSpPr txBox="1"/>
          <p:nvPr/>
        </p:nvSpPr>
        <p:spPr>
          <a:xfrm>
            <a:off x="6502902" y="4551314"/>
            <a:ext cx="2433900" cy="65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Lato"/>
              <a:ea typeface="Lato"/>
              <a:cs typeface="Lato"/>
              <a:sym typeface="Lato"/>
            </a:endParaRPr>
          </a:p>
        </p:txBody>
      </p:sp>
      <p:sp>
        <p:nvSpPr>
          <p:cNvPr id="343" name="Google Shape;343;p28"/>
          <p:cNvSpPr txBox="1"/>
          <p:nvPr/>
        </p:nvSpPr>
        <p:spPr>
          <a:xfrm>
            <a:off x="6430975" y="1923787"/>
            <a:ext cx="2357100" cy="320162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VEGAN </a:t>
            </a:r>
            <a:r>
              <a:rPr lang="en-US" sz="1400" b="0" i="0" u="none" strike="noStrike" cap="none">
                <a:solidFill>
                  <a:schemeClr val="dk1"/>
                </a:solidFill>
                <a:latin typeface="Arial"/>
                <a:ea typeface="Arial"/>
                <a:cs typeface="Arial"/>
                <a:sym typeface="Arial"/>
              </a:rPr>
              <a:t>(no honey or egg whites included)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All natural, Gluten Free, Non GMO, Kosher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Supports Project Left Behind -</a:t>
            </a:r>
            <a:r>
              <a:rPr lang="en-US" sz="1400" b="0" i="0" u="none" strike="noStrike" cap="none">
                <a:solidFill>
                  <a:schemeClr val="dk1"/>
                </a:solidFill>
                <a:latin typeface="Arial"/>
                <a:ea typeface="Arial"/>
                <a:cs typeface="Arial"/>
                <a:sym typeface="Arial"/>
              </a:rPr>
              <a:t> a 501c3 non-profit organization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One-of-a-kind, </a:t>
            </a:r>
            <a:br>
              <a:rPr lang="en-US" sz="1400" b="0" i="0" u="none" strike="noStrike" cap="none">
                <a:solidFill>
                  <a:schemeClr val="dk1"/>
                </a:solidFill>
                <a:latin typeface="Arial"/>
                <a:ea typeface="Arial"/>
                <a:cs typeface="Arial"/>
                <a:sym typeface="Arial"/>
              </a:rPr>
            </a:br>
            <a:r>
              <a:rPr lang="en-US" sz="1400" b="1" i="0" u="none" strike="noStrike" cap="none">
                <a:solidFill>
                  <a:schemeClr val="dk1"/>
                </a:solidFill>
                <a:latin typeface="Arial"/>
                <a:ea typeface="Arial"/>
                <a:cs typeface="Arial"/>
                <a:sym typeface="Arial"/>
              </a:rPr>
              <a:t>no-mess packaging</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Arial"/>
              <a:ea typeface="Arial"/>
              <a:cs typeface="Arial"/>
              <a:sym typeface="Arial"/>
            </a:endParaRPr>
          </a:p>
        </p:txBody>
      </p:sp>
      <p:sp>
        <p:nvSpPr>
          <p:cNvPr id="344" name="Google Shape;344;p28"/>
          <p:cNvSpPr/>
          <p:nvPr/>
        </p:nvSpPr>
        <p:spPr>
          <a:xfrm>
            <a:off x="-12" y="1959527"/>
            <a:ext cx="186000" cy="331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345" name="Google Shape;345;p28"/>
          <p:cNvSpPr/>
          <p:nvPr/>
        </p:nvSpPr>
        <p:spPr>
          <a:xfrm>
            <a:off x="8957838" y="1959527"/>
            <a:ext cx="186000" cy="331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346" name="Google Shape;346;p28"/>
          <p:cNvPicPr preferRelativeResize="0"/>
          <p:nvPr/>
        </p:nvPicPr>
        <p:blipFill rotWithShape="1">
          <a:blip r:embed="rId3">
            <a:alphaModFix/>
          </a:blip>
          <a:srcRect/>
          <a:stretch/>
        </p:blipFill>
        <p:spPr>
          <a:xfrm>
            <a:off x="2721951" y="1834816"/>
            <a:ext cx="1861778" cy="2641917"/>
          </a:xfrm>
          <a:prstGeom prst="rect">
            <a:avLst/>
          </a:prstGeom>
          <a:noFill/>
          <a:ln>
            <a:noFill/>
          </a:ln>
        </p:spPr>
      </p:pic>
      <p:pic>
        <p:nvPicPr>
          <p:cNvPr id="347" name="Google Shape;347;p28"/>
          <p:cNvPicPr preferRelativeResize="0"/>
          <p:nvPr/>
        </p:nvPicPr>
        <p:blipFill rotWithShape="1">
          <a:blip r:embed="rId4">
            <a:alphaModFix/>
          </a:blip>
          <a:srcRect/>
          <a:stretch/>
        </p:blipFill>
        <p:spPr>
          <a:xfrm>
            <a:off x="2718925" y="1830549"/>
            <a:ext cx="1867830" cy="2650450"/>
          </a:xfrm>
          <a:prstGeom prst="rect">
            <a:avLst/>
          </a:prstGeom>
          <a:noFill/>
          <a:ln>
            <a:noFill/>
          </a:ln>
        </p:spPr>
      </p:pic>
      <p:pic>
        <p:nvPicPr>
          <p:cNvPr id="348" name="Google Shape;348;p28"/>
          <p:cNvPicPr preferRelativeResize="0"/>
          <p:nvPr/>
        </p:nvPicPr>
        <p:blipFill rotWithShape="1">
          <a:blip r:embed="rId5">
            <a:alphaModFix/>
          </a:blip>
          <a:srcRect/>
          <a:stretch/>
        </p:blipFill>
        <p:spPr>
          <a:xfrm>
            <a:off x="4399435" y="1825189"/>
            <a:ext cx="1861778" cy="2641862"/>
          </a:xfrm>
          <a:prstGeom prst="rect">
            <a:avLst/>
          </a:prstGeom>
          <a:noFill/>
          <a:ln>
            <a:noFill/>
          </a:ln>
        </p:spPr>
      </p:pic>
      <p:pic>
        <p:nvPicPr>
          <p:cNvPr id="349" name="Google Shape;349;p28"/>
          <p:cNvPicPr preferRelativeResize="0"/>
          <p:nvPr/>
        </p:nvPicPr>
        <p:blipFill rotWithShape="1">
          <a:blip r:embed="rId6">
            <a:alphaModFix/>
          </a:blip>
          <a:srcRect t="29186"/>
          <a:stretch/>
        </p:blipFill>
        <p:spPr>
          <a:xfrm>
            <a:off x="3268813" y="4536482"/>
            <a:ext cx="929144" cy="479495"/>
          </a:xfrm>
          <a:prstGeom prst="rect">
            <a:avLst/>
          </a:prstGeom>
          <a:noFill/>
          <a:ln>
            <a:noFill/>
          </a:ln>
        </p:spPr>
      </p:pic>
      <p:pic>
        <p:nvPicPr>
          <p:cNvPr id="350" name="Google Shape;350;p28"/>
          <p:cNvPicPr preferRelativeResize="0"/>
          <p:nvPr/>
        </p:nvPicPr>
        <p:blipFill rotWithShape="1">
          <a:blip r:embed="rId7">
            <a:alphaModFix/>
          </a:blip>
          <a:srcRect t="26276"/>
          <a:stretch/>
        </p:blipFill>
        <p:spPr>
          <a:xfrm>
            <a:off x="4877753" y="4531267"/>
            <a:ext cx="929145" cy="487363"/>
          </a:xfrm>
          <a:prstGeom prst="rect">
            <a:avLst/>
          </a:prstGeom>
          <a:noFill/>
          <a:ln>
            <a:noFill/>
          </a:ln>
        </p:spPr>
      </p:pic>
      <p:pic>
        <p:nvPicPr>
          <p:cNvPr id="351" name="Google Shape;351;p28"/>
          <p:cNvPicPr preferRelativeResize="0"/>
          <p:nvPr/>
        </p:nvPicPr>
        <p:blipFill rotWithShape="1">
          <a:blip r:embed="rId8">
            <a:alphaModFix/>
          </a:blip>
          <a:srcRect/>
          <a:stretch/>
        </p:blipFill>
        <p:spPr>
          <a:xfrm>
            <a:off x="270318" y="474997"/>
            <a:ext cx="8603364" cy="542857"/>
          </a:xfrm>
          <a:prstGeom prst="rect">
            <a:avLst/>
          </a:prstGeom>
          <a:noFill/>
          <a:ln>
            <a:noFill/>
          </a:ln>
        </p:spPr>
      </p:pic>
      <p:sp>
        <p:nvSpPr>
          <p:cNvPr id="352" name="Google Shape;352;p28"/>
          <p:cNvSpPr txBox="1"/>
          <p:nvPr/>
        </p:nvSpPr>
        <p:spPr>
          <a:xfrm>
            <a:off x="0" y="1008324"/>
            <a:ext cx="9144000" cy="57696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2000" b="0" i="1" u="none" strike="noStrike" cap="none">
                <a:solidFill>
                  <a:schemeClr val="dk1"/>
                </a:solidFill>
                <a:latin typeface="Arial"/>
                <a:ea typeface="Arial"/>
                <a:cs typeface="Arial"/>
                <a:sym typeface="Arial"/>
              </a:rPr>
              <a:t>     Nuts &amp; Seeds In Every Jar</a:t>
            </a:r>
            <a:endParaRPr sz="1400" b="0" i="0" u="none" strike="noStrike" cap="none">
              <a:solidFill>
                <a:srgbClr val="000000"/>
              </a:solidFill>
              <a:latin typeface="Arial"/>
              <a:ea typeface="Arial"/>
              <a:cs typeface="Arial"/>
              <a:sym typeface="Arial"/>
            </a:endParaRPr>
          </a:p>
        </p:txBody>
      </p:sp>
      <p:grpSp>
        <p:nvGrpSpPr>
          <p:cNvPr id="353" name="Google Shape;353;p28"/>
          <p:cNvGrpSpPr/>
          <p:nvPr/>
        </p:nvGrpSpPr>
        <p:grpSpPr>
          <a:xfrm>
            <a:off x="2774806" y="5849676"/>
            <a:ext cx="3436133" cy="539084"/>
            <a:chOff x="2919879" y="5824895"/>
            <a:chExt cx="3710579" cy="582141"/>
          </a:xfrm>
        </p:grpSpPr>
        <p:pic>
          <p:nvPicPr>
            <p:cNvPr id="354" name="Google Shape;354;p28" descr="A picture containing text&#10;&#10;Description automatically generated"/>
            <p:cNvPicPr preferRelativeResize="0"/>
            <p:nvPr/>
          </p:nvPicPr>
          <p:blipFill rotWithShape="1">
            <a:blip r:embed="rId9">
              <a:alphaModFix/>
            </a:blip>
            <a:srcRect/>
            <a:stretch/>
          </p:blipFill>
          <p:spPr>
            <a:xfrm>
              <a:off x="2919879" y="5867952"/>
              <a:ext cx="875412" cy="496026"/>
            </a:xfrm>
            <a:prstGeom prst="rect">
              <a:avLst/>
            </a:prstGeom>
            <a:noFill/>
            <a:ln>
              <a:noFill/>
            </a:ln>
          </p:spPr>
        </p:pic>
        <p:pic>
          <p:nvPicPr>
            <p:cNvPr id="355" name="Google Shape;355;p28" descr="A picture containing logo&#10;&#10;Description automatically generated"/>
            <p:cNvPicPr preferRelativeResize="0"/>
            <p:nvPr/>
          </p:nvPicPr>
          <p:blipFill rotWithShape="1">
            <a:blip r:embed="rId10">
              <a:alphaModFix amt="40000"/>
            </a:blip>
            <a:srcRect/>
            <a:stretch/>
          </p:blipFill>
          <p:spPr>
            <a:xfrm>
              <a:off x="5891967" y="5864598"/>
              <a:ext cx="738491" cy="502735"/>
            </a:xfrm>
            <a:prstGeom prst="rect">
              <a:avLst/>
            </a:prstGeom>
            <a:noFill/>
            <a:ln>
              <a:noFill/>
            </a:ln>
          </p:spPr>
        </p:pic>
        <p:pic>
          <p:nvPicPr>
            <p:cNvPr id="356" name="Google Shape;356;p28" descr="Logo, company name&#10;&#10;Description automatically generated"/>
            <p:cNvPicPr preferRelativeResize="0"/>
            <p:nvPr/>
          </p:nvPicPr>
          <p:blipFill rotWithShape="1">
            <a:blip r:embed="rId11">
              <a:alphaModFix/>
            </a:blip>
            <a:srcRect/>
            <a:stretch/>
          </p:blipFill>
          <p:spPr>
            <a:xfrm>
              <a:off x="3934950" y="5878017"/>
              <a:ext cx="650284" cy="475897"/>
            </a:xfrm>
            <a:prstGeom prst="rect">
              <a:avLst/>
            </a:prstGeom>
            <a:noFill/>
            <a:ln>
              <a:noFill/>
            </a:ln>
          </p:spPr>
        </p:pic>
        <p:pic>
          <p:nvPicPr>
            <p:cNvPr id="357" name="Google Shape;357;p28" descr="A picture containing shape&#10;&#10;Description automatically generated"/>
            <p:cNvPicPr preferRelativeResize="0"/>
            <p:nvPr/>
          </p:nvPicPr>
          <p:blipFill rotWithShape="1">
            <a:blip r:embed="rId12">
              <a:alphaModFix amt="40000"/>
            </a:blip>
            <a:srcRect/>
            <a:stretch/>
          </p:blipFill>
          <p:spPr>
            <a:xfrm>
              <a:off x="5196097" y="5824895"/>
              <a:ext cx="582141" cy="582141"/>
            </a:xfrm>
            <a:prstGeom prst="rect">
              <a:avLst/>
            </a:prstGeom>
            <a:noFill/>
            <a:ln>
              <a:noFill/>
            </a:ln>
          </p:spPr>
        </p:pic>
        <p:pic>
          <p:nvPicPr>
            <p:cNvPr id="358" name="Google Shape;358;p28" descr="Logo, company name&#10;&#10;Description automatically generated"/>
            <p:cNvPicPr preferRelativeResize="0"/>
            <p:nvPr/>
          </p:nvPicPr>
          <p:blipFill rotWithShape="1">
            <a:blip r:embed="rId13">
              <a:alphaModFix amt="40000"/>
            </a:blip>
            <a:srcRect/>
            <a:stretch/>
          </p:blipFill>
          <p:spPr>
            <a:xfrm>
              <a:off x="4688894" y="5889160"/>
              <a:ext cx="453611" cy="453611"/>
            </a:xfrm>
            <a:prstGeom prst="rect">
              <a:avLst/>
            </a:prstGeom>
            <a:noFill/>
            <a:ln>
              <a:noFill/>
            </a:ln>
          </p:spPr>
        </p:pic>
      </p:grpSp>
      <p:grpSp>
        <p:nvGrpSpPr>
          <p:cNvPr id="359" name="Google Shape;359;p28"/>
          <p:cNvGrpSpPr/>
          <p:nvPr/>
        </p:nvGrpSpPr>
        <p:grpSpPr>
          <a:xfrm>
            <a:off x="231884" y="3763338"/>
            <a:ext cx="2507565" cy="1384675"/>
            <a:chOff x="233887" y="3765071"/>
            <a:chExt cx="2568783" cy="1560570"/>
          </a:xfrm>
        </p:grpSpPr>
        <p:pic>
          <p:nvPicPr>
            <p:cNvPr id="360" name="Google Shape;360;p28" descr="A picture containing dark, sitting, looking, front&#10;&#10;Description automatically generated"/>
            <p:cNvPicPr preferRelativeResize="0"/>
            <p:nvPr/>
          </p:nvPicPr>
          <p:blipFill rotWithShape="1">
            <a:blip r:embed="rId14">
              <a:alphaModFix/>
            </a:blip>
            <a:srcRect l="24154" t="21521" r="23212" b="23214"/>
            <a:stretch/>
          </p:blipFill>
          <p:spPr>
            <a:xfrm rot="-4582364">
              <a:off x="1024341" y="3994995"/>
              <a:ext cx="391954" cy="411516"/>
            </a:xfrm>
            <a:prstGeom prst="rect">
              <a:avLst/>
            </a:prstGeom>
            <a:noFill/>
            <a:ln>
              <a:noFill/>
            </a:ln>
          </p:spPr>
        </p:pic>
        <p:pic>
          <p:nvPicPr>
            <p:cNvPr id="361" name="Google Shape;361;p28" descr="A picture containing doughnut, indoor, dark, donut&#10;&#10;Description automatically generated"/>
            <p:cNvPicPr preferRelativeResize="0"/>
            <p:nvPr/>
          </p:nvPicPr>
          <p:blipFill rotWithShape="1">
            <a:blip r:embed="rId15">
              <a:alphaModFix/>
            </a:blip>
            <a:srcRect/>
            <a:stretch/>
          </p:blipFill>
          <p:spPr>
            <a:xfrm rot="-9511496">
              <a:off x="327358" y="3930232"/>
              <a:ext cx="630127" cy="630127"/>
            </a:xfrm>
            <a:prstGeom prst="rect">
              <a:avLst/>
            </a:prstGeom>
            <a:noFill/>
            <a:ln>
              <a:noFill/>
            </a:ln>
          </p:spPr>
        </p:pic>
        <p:pic>
          <p:nvPicPr>
            <p:cNvPr id="362" name="Google Shape;362;p28" descr="A picture containing sitting, dark, table, plate&#10;&#10;Description automatically generated"/>
            <p:cNvPicPr preferRelativeResize="0"/>
            <p:nvPr/>
          </p:nvPicPr>
          <p:blipFill rotWithShape="1">
            <a:blip r:embed="rId16">
              <a:alphaModFix/>
            </a:blip>
            <a:srcRect/>
            <a:stretch/>
          </p:blipFill>
          <p:spPr>
            <a:xfrm rot="3279412">
              <a:off x="1481794" y="3884707"/>
              <a:ext cx="607021" cy="607021"/>
            </a:xfrm>
            <a:prstGeom prst="rect">
              <a:avLst/>
            </a:prstGeom>
            <a:noFill/>
            <a:ln>
              <a:noFill/>
            </a:ln>
          </p:spPr>
        </p:pic>
        <p:pic>
          <p:nvPicPr>
            <p:cNvPr id="363" name="Google Shape;363;p28"/>
            <p:cNvPicPr preferRelativeResize="0"/>
            <p:nvPr/>
          </p:nvPicPr>
          <p:blipFill rotWithShape="1">
            <a:blip r:embed="rId17">
              <a:alphaModFix/>
            </a:blip>
            <a:srcRect l="16839" t="22136" r="32324" b="19204"/>
            <a:stretch/>
          </p:blipFill>
          <p:spPr>
            <a:xfrm rot="5400000">
              <a:off x="2224640" y="3942461"/>
              <a:ext cx="414885" cy="478744"/>
            </a:xfrm>
            <a:prstGeom prst="rect">
              <a:avLst/>
            </a:prstGeom>
            <a:noFill/>
            <a:ln>
              <a:noFill/>
            </a:ln>
          </p:spPr>
        </p:pic>
        <p:pic>
          <p:nvPicPr>
            <p:cNvPr id="364" name="Google Shape;364;p28" descr="A picture containing rain&#10;&#10;Description automatically generated"/>
            <p:cNvPicPr preferRelativeResize="0"/>
            <p:nvPr/>
          </p:nvPicPr>
          <p:blipFill rotWithShape="1">
            <a:blip r:embed="rId18">
              <a:alphaModFix/>
            </a:blip>
            <a:srcRect l="19773" t="30348" r="18699" b="30849"/>
            <a:stretch/>
          </p:blipFill>
          <p:spPr>
            <a:xfrm>
              <a:off x="373873" y="4738428"/>
              <a:ext cx="518724" cy="327142"/>
            </a:xfrm>
            <a:prstGeom prst="rect">
              <a:avLst/>
            </a:prstGeom>
            <a:noFill/>
            <a:ln>
              <a:noFill/>
            </a:ln>
          </p:spPr>
        </p:pic>
        <p:pic>
          <p:nvPicPr>
            <p:cNvPr id="365" name="Google Shape;365;p28" descr="A picture containing fruit, dark&#10;&#10;Description automatically generated"/>
            <p:cNvPicPr preferRelativeResize="0"/>
            <p:nvPr/>
          </p:nvPicPr>
          <p:blipFill rotWithShape="1">
            <a:blip r:embed="rId19">
              <a:alphaModFix/>
            </a:blip>
            <a:srcRect l="13943" t="8829" r="10352" b="10353"/>
            <a:stretch/>
          </p:blipFill>
          <p:spPr>
            <a:xfrm rot="6767379">
              <a:off x="1574225" y="4684787"/>
              <a:ext cx="406932" cy="434422"/>
            </a:xfrm>
            <a:prstGeom prst="rect">
              <a:avLst/>
            </a:prstGeom>
            <a:noFill/>
            <a:ln>
              <a:noFill/>
            </a:ln>
          </p:spPr>
        </p:pic>
        <p:pic>
          <p:nvPicPr>
            <p:cNvPr id="366" name="Google Shape;366;p28" descr="A close up of a fruit&#10;&#10;Description automatically generated"/>
            <p:cNvPicPr preferRelativeResize="0"/>
            <p:nvPr/>
          </p:nvPicPr>
          <p:blipFill rotWithShape="1">
            <a:blip r:embed="rId20">
              <a:alphaModFix/>
            </a:blip>
            <a:srcRect l="57662" b="49849"/>
            <a:stretch/>
          </p:blipFill>
          <p:spPr>
            <a:xfrm>
              <a:off x="1022965" y="4612579"/>
              <a:ext cx="394705" cy="467560"/>
            </a:xfrm>
            <a:prstGeom prst="rect">
              <a:avLst/>
            </a:prstGeom>
            <a:noFill/>
            <a:ln>
              <a:noFill/>
            </a:ln>
          </p:spPr>
        </p:pic>
        <p:sp>
          <p:nvSpPr>
            <p:cNvPr id="367" name="Google Shape;367;p28"/>
            <p:cNvSpPr txBox="1"/>
            <p:nvPr/>
          </p:nvSpPr>
          <p:spPr>
            <a:xfrm>
              <a:off x="254333" y="4423782"/>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CASHEWS</a:t>
              </a:r>
              <a:endParaRPr sz="1400" b="0" i="0" u="none" strike="noStrike" cap="none">
                <a:solidFill>
                  <a:srgbClr val="000000"/>
                </a:solidFill>
                <a:latin typeface="Arial"/>
                <a:ea typeface="Arial"/>
                <a:cs typeface="Arial"/>
                <a:sym typeface="Arial"/>
              </a:endParaRPr>
            </a:p>
          </p:txBody>
        </p:sp>
        <p:sp>
          <p:nvSpPr>
            <p:cNvPr id="368" name="Google Shape;368;p28"/>
            <p:cNvSpPr txBox="1"/>
            <p:nvPr/>
          </p:nvSpPr>
          <p:spPr>
            <a:xfrm>
              <a:off x="849730" y="4421409"/>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ALMONDS</a:t>
              </a:r>
              <a:endParaRPr sz="1400" b="0" i="0" u="none" strike="noStrike" cap="none">
                <a:solidFill>
                  <a:srgbClr val="000000"/>
                </a:solidFill>
                <a:latin typeface="Arial"/>
                <a:ea typeface="Arial"/>
                <a:cs typeface="Arial"/>
                <a:sym typeface="Arial"/>
              </a:endParaRPr>
            </a:p>
          </p:txBody>
        </p:sp>
        <p:sp>
          <p:nvSpPr>
            <p:cNvPr id="369" name="Google Shape;369;p28"/>
            <p:cNvSpPr txBox="1"/>
            <p:nvPr/>
          </p:nvSpPr>
          <p:spPr>
            <a:xfrm>
              <a:off x="1423952" y="4422495"/>
              <a:ext cx="77302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BRAZIL NUTS</a:t>
              </a:r>
              <a:endParaRPr sz="1400" b="0" i="0" u="none" strike="noStrike" cap="none">
                <a:solidFill>
                  <a:srgbClr val="000000"/>
                </a:solidFill>
                <a:latin typeface="Arial"/>
                <a:ea typeface="Arial"/>
                <a:cs typeface="Arial"/>
                <a:sym typeface="Arial"/>
              </a:endParaRPr>
            </a:p>
          </p:txBody>
        </p:sp>
        <p:sp>
          <p:nvSpPr>
            <p:cNvPr id="370" name="Google Shape;370;p28"/>
            <p:cNvSpPr txBox="1"/>
            <p:nvPr/>
          </p:nvSpPr>
          <p:spPr>
            <a:xfrm>
              <a:off x="2061494" y="4420122"/>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FLAX SEEDS</a:t>
              </a:r>
              <a:endParaRPr sz="1400" b="0" i="0" u="none" strike="noStrike" cap="none">
                <a:solidFill>
                  <a:srgbClr val="000000"/>
                </a:solidFill>
                <a:latin typeface="Arial"/>
                <a:ea typeface="Arial"/>
                <a:cs typeface="Arial"/>
                <a:sym typeface="Arial"/>
              </a:endParaRPr>
            </a:p>
          </p:txBody>
        </p:sp>
        <p:sp>
          <p:nvSpPr>
            <p:cNvPr id="371" name="Google Shape;371;p28"/>
            <p:cNvSpPr txBox="1"/>
            <p:nvPr/>
          </p:nvSpPr>
          <p:spPr>
            <a:xfrm>
              <a:off x="254333" y="5049929"/>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CHIA SEEDS</a:t>
              </a:r>
              <a:endParaRPr sz="1400" b="0" i="0" u="none" strike="noStrike" cap="none">
                <a:solidFill>
                  <a:srgbClr val="000000"/>
                </a:solidFill>
                <a:latin typeface="Arial"/>
                <a:ea typeface="Arial"/>
                <a:cs typeface="Arial"/>
                <a:sym typeface="Arial"/>
              </a:endParaRPr>
            </a:p>
          </p:txBody>
        </p:sp>
        <p:sp>
          <p:nvSpPr>
            <p:cNvPr id="372" name="Google Shape;372;p28"/>
            <p:cNvSpPr txBox="1"/>
            <p:nvPr/>
          </p:nvSpPr>
          <p:spPr>
            <a:xfrm>
              <a:off x="849730" y="5047556"/>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HAZELNUTS</a:t>
              </a:r>
              <a:endParaRPr sz="1400" b="0" i="0" u="none" strike="noStrike" cap="none">
                <a:solidFill>
                  <a:srgbClr val="000000"/>
                </a:solidFill>
                <a:latin typeface="Arial"/>
                <a:ea typeface="Arial"/>
                <a:cs typeface="Arial"/>
                <a:sym typeface="Arial"/>
              </a:endParaRPr>
            </a:p>
          </p:txBody>
        </p:sp>
        <p:sp>
          <p:nvSpPr>
            <p:cNvPr id="373" name="Google Shape;373;p28"/>
            <p:cNvSpPr txBox="1"/>
            <p:nvPr/>
          </p:nvSpPr>
          <p:spPr>
            <a:xfrm>
              <a:off x="1423952" y="5048642"/>
              <a:ext cx="77302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PUMPKIN SEEDS</a:t>
              </a:r>
              <a:endParaRPr sz="1400" b="0" i="0" u="none" strike="noStrike" cap="none">
                <a:solidFill>
                  <a:srgbClr val="000000"/>
                </a:solidFill>
                <a:latin typeface="Arial"/>
                <a:ea typeface="Arial"/>
                <a:cs typeface="Arial"/>
                <a:sym typeface="Arial"/>
              </a:endParaRPr>
            </a:p>
          </p:txBody>
        </p:sp>
      </p:grpSp>
      <p:sp>
        <p:nvSpPr>
          <p:cNvPr id="374" name="Google Shape;374;p28"/>
          <p:cNvSpPr/>
          <p:nvPr/>
        </p:nvSpPr>
        <p:spPr>
          <a:xfrm>
            <a:off x="2847476" y="1089506"/>
            <a:ext cx="332662" cy="332662"/>
          </a:xfrm>
          <a:prstGeom prst="ellipse">
            <a:avLst/>
          </a:prstGeom>
          <a:noFill/>
          <a:ln w="254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9"/>
          <p:cNvSpPr/>
          <p:nvPr/>
        </p:nvSpPr>
        <p:spPr>
          <a:xfrm rot="5400000">
            <a:off x="3835695" y="1549696"/>
            <a:ext cx="1472611" cy="9144002"/>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9"/>
          <p:cNvSpPr txBox="1"/>
          <p:nvPr/>
        </p:nvSpPr>
        <p:spPr>
          <a:xfrm>
            <a:off x="121313" y="969266"/>
            <a:ext cx="8901375" cy="49775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2000" b="0" i="1" u="none" strike="noStrike" cap="none">
                <a:solidFill>
                  <a:schemeClr val="dk1"/>
                </a:solidFill>
                <a:latin typeface="Arial"/>
                <a:ea typeface="Arial"/>
                <a:cs typeface="Arial"/>
                <a:sym typeface="Arial"/>
              </a:rPr>
              <a:t>and satiating the health-conscious consumer appetite!</a:t>
            </a:r>
            <a:endParaRPr sz="2000" b="0" i="1" u="none" strike="noStrike" cap="none">
              <a:solidFill>
                <a:schemeClr val="dk1"/>
              </a:solidFill>
              <a:latin typeface="Arial"/>
              <a:ea typeface="Arial"/>
              <a:cs typeface="Arial"/>
              <a:sym typeface="Arial"/>
            </a:endParaRPr>
          </a:p>
        </p:txBody>
      </p:sp>
      <p:sp>
        <p:nvSpPr>
          <p:cNvPr id="381" name="Google Shape;381;p29"/>
          <p:cNvSpPr txBox="1"/>
          <p:nvPr/>
        </p:nvSpPr>
        <p:spPr>
          <a:xfrm>
            <a:off x="416995" y="1775652"/>
            <a:ext cx="2219171" cy="26378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US" sz="2000" b="1" i="0" u="none" strike="noStrike" cap="none">
                <a:solidFill>
                  <a:schemeClr val="accent4"/>
                </a:solidFill>
                <a:latin typeface="Arial"/>
                <a:ea typeface="Arial"/>
                <a:cs typeface="Arial"/>
                <a:sym typeface="Arial"/>
              </a:rPr>
              <a:t>Keto</a:t>
            </a:r>
            <a:br>
              <a:rPr lang="en-US" sz="2000" b="1" i="0" u="none" strike="noStrike" cap="none">
                <a:solidFill>
                  <a:schemeClr val="accent4"/>
                </a:solidFill>
                <a:latin typeface="Arial"/>
                <a:ea typeface="Arial"/>
                <a:cs typeface="Arial"/>
                <a:sym typeface="Arial"/>
              </a:rPr>
            </a:br>
            <a:r>
              <a:rPr lang="en-US" sz="1200" b="1" i="0" u="none" strike="noStrike" cap="none">
                <a:solidFill>
                  <a:schemeClr val="dk1"/>
                </a:solidFill>
                <a:latin typeface="Arial"/>
                <a:ea typeface="Arial"/>
                <a:cs typeface="Arial"/>
                <a:sym typeface="Arial"/>
              </a:rPr>
              <a:t>Keto Diet Trending:</a:t>
            </a:r>
            <a:r>
              <a:rPr lang="en-US" sz="1200" b="0" i="0" u="none" strike="noStrike" cap="none">
                <a:solidFill>
                  <a:schemeClr val="dk1"/>
                </a:solidFill>
                <a:latin typeface="Arial"/>
                <a:ea typeface="Arial"/>
                <a:cs typeface="Arial"/>
                <a:sym typeface="Arial"/>
              </a:rPr>
              <a:t> Our Keto Butter sales are UP +31.8%**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Only 2 net grams carbs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Paleo, Vegan, Non-GMO Project Verified</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28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Gluten-Free, Peanut-Free, Soy-Free, Dairy-Free, Whey-Free</a:t>
            </a:r>
            <a:endParaRPr sz="1600" b="0" i="0" u="none" strike="noStrike" cap="none">
              <a:solidFill>
                <a:schemeClr val="dk1"/>
              </a:solidFill>
              <a:latin typeface="Arial"/>
              <a:ea typeface="Arial"/>
              <a:cs typeface="Arial"/>
              <a:sym typeface="Arial"/>
            </a:endParaRPr>
          </a:p>
        </p:txBody>
      </p:sp>
      <p:sp>
        <p:nvSpPr>
          <p:cNvPr id="382" name="Google Shape;382;p29"/>
          <p:cNvSpPr txBox="1"/>
          <p:nvPr/>
        </p:nvSpPr>
        <p:spPr>
          <a:xfrm>
            <a:off x="6372616" y="1899792"/>
            <a:ext cx="2620150" cy="301278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4"/>
                </a:solidFill>
                <a:latin typeface="Arial"/>
                <a:ea typeface="Arial"/>
                <a:cs typeface="Arial"/>
                <a:sym typeface="Arial"/>
              </a:rPr>
              <a:t>Chocolate Keto</a:t>
            </a:r>
            <a:br>
              <a:rPr lang="en-US" sz="2000" b="1" i="0" u="none" strike="noStrike" cap="none">
                <a:solidFill>
                  <a:schemeClr val="accent4"/>
                </a:solidFill>
                <a:latin typeface="Arial"/>
                <a:ea typeface="Arial"/>
                <a:cs typeface="Arial"/>
                <a:sym typeface="Arial"/>
              </a:rPr>
            </a:br>
            <a:r>
              <a:rPr lang="en-US" sz="1200" b="1" i="0" u="none" strike="noStrike" cap="none">
                <a:solidFill>
                  <a:schemeClr val="dk1"/>
                </a:solidFill>
                <a:latin typeface="Arial"/>
                <a:ea typeface="Arial"/>
                <a:cs typeface="Arial"/>
                <a:sym typeface="Arial"/>
              </a:rPr>
              <a:t>Trending: Decadence! </a:t>
            </a:r>
            <a:br>
              <a:rPr lang="en-US" sz="1200" b="1"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Nutella</a:t>
            </a:r>
            <a:r>
              <a:rPr lang="en-US" sz="1200" b="0" i="1" u="none" strike="noStrike" cap="none">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dollar sales are </a:t>
            </a:r>
            <a:r>
              <a:rPr lang="en-US" sz="1200" b="0" i="0" u="sng" strike="noStrike" cap="none">
                <a:solidFill>
                  <a:schemeClr val="dk1"/>
                </a:solidFill>
                <a:latin typeface="Arial"/>
                <a:ea typeface="Arial"/>
                <a:cs typeface="Arial"/>
                <a:sym typeface="Arial"/>
              </a:rPr>
              <a:t>UP</a:t>
            </a:r>
            <a:r>
              <a:rPr lang="en-US" sz="1200" b="0" i="0" u="none" strike="noStrike" cap="none">
                <a:solidFill>
                  <a:schemeClr val="dk1"/>
                </a:solidFill>
                <a:latin typeface="Arial"/>
                <a:ea typeface="Arial"/>
                <a:cs typeface="Arial"/>
                <a:sym typeface="Arial"/>
              </a:rPr>
              <a:t> +9.6%*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Only 4 net grams carbs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1 gram of sugar (</a:t>
            </a:r>
            <a:r>
              <a:rPr lang="en-US" sz="1200" b="1" i="1" u="none" strike="noStrike" cap="none">
                <a:solidFill>
                  <a:schemeClr val="dk1"/>
                </a:solidFill>
                <a:latin typeface="Arial"/>
                <a:ea typeface="Arial"/>
                <a:cs typeface="Arial"/>
                <a:sym typeface="Arial"/>
              </a:rPr>
              <a:t>No</a:t>
            </a:r>
            <a:r>
              <a:rPr lang="en-US" sz="1200" b="1" i="0" u="none" strike="noStrike" cap="none">
                <a:solidFill>
                  <a:schemeClr val="dk1"/>
                </a:solidFill>
                <a:latin typeface="Arial"/>
                <a:ea typeface="Arial"/>
                <a:cs typeface="Arial"/>
                <a:sym typeface="Arial"/>
              </a:rPr>
              <a:t> added sugar)</a:t>
            </a:r>
            <a:br>
              <a:rPr lang="en-US" sz="1200" b="1"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Nutella has 21 grams sugar</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No added Palm Oil </a:t>
            </a:r>
            <a:br>
              <a:rPr lang="en-US" sz="1200" b="1"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Nutella adds palm oil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Made with </a:t>
            </a:r>
            <a:r>
              <a:rPr lang="en-US" sz="1200" b="1" i="0" u="none" strike="noStrike" cap="none">
                <a:solidFill>
                  <a:schemeClr val="dk1"/>
                </a:solidFill>
                <a:latin typeface="Arial"/>
                <a:ea typeface="Arial"/>
                <a:cs typeface="Arial"/>
                <a:sym typeface="Arial"/>
              </a:rPr>
              <a:t>Organic 100%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Dark Chocolate</a:t>
            </a:r>
            <a:endParaRPr sz="1200" b="0" i="0" u="none" strike="noStrike" cap="none">
              <a:solidFill>
                <a:schemeClr val="dk1"/>
              </a:solidFill>
              <a:latin typeface="Arial"/>
              <a:ea typeface="Arial"/>
              <a:cs typeface="Arial"/>
              <a:sym typeface="Arial"/>
            </a:endParaRPr>
          </a:p>
          <a:p>
            <a:pPr marL="285750" marR="0" lvl="0" indent="-196850" algn="l" rtl="0">
              <a:lnSpc>
                <a:spcPct val="100000"/>
              </a:lnSpc>
              <a:spcBef>
                <a:spcPts val="1000"/>
              </a:spcBef>
              <a:spcAft>
                <a:spcPts val="0"/>
              </a:spcAft>
              <a:buClr>
                <a:schemeClr val="lt1"/>
              </a:buClr>
              <a:buSzPts val="1400"/>
              <a:buFont typeface="Arial"/>
              <a:buNone/>
            </a:pPr>
            <a:endParaRPr sz="1600" b="0" i="0" u="none" strike="noStrike" cap="none">
              <a:solidFill>
                <a:schemeClr val="dk1"/>
              </a:solidFill>
              <a:latin typeface="Arial"/>
              <a:ea typeface="Arial"/>
              <a:cs typeface="Arial"/>
              <a:sym typeface="Arial"/>
            </a:endParaRPr>
          </a:p>
          <a:p>
            <a:pPr marL="285750" marR="0" lvl="0" indent="-196850" algn="l" rtl="0">
              <a:lnSpc>
                <a:spcPct val="100000"/>
              </a:lnSpc>
              <a:spcBef>
                <a:spcPts val="1000"/>
              </a:spcBef>
              <a:spcAft>
                <a:spcPts val="0"/>
              </a:spcAft>
              <a:buClr>
                <a:schemeClr val="lt1"/>
              </a:buClr>
              <a:buSzPts val="1400"/>
              <a:buFont typeface="Arial"/>
              <a:buNone/>
            </a:pPr>
            <a:endParaRPr sz="1600" b="0" i="0" u="none" strike="noStrike" cap="none">
              <a:solidFill>
                <a:schemeClr val="dk1"/>
              </a:solidFill>
              <a:latin typeface="Arial"/>
              <a:ea typeface="Arial"/>
              <a:cs typeface="Arial"/>
              <a:sym typeface="Arial"/>
            </a:endParaRPr>
          </a:p>
          <a:p>
            <a:pPr marL="285750" marR="0" lvl="0" indent="-196850" algn="l" rtl="0">
              <a:lnSpc>
                <a:spcPct val="100000"/>
              </a:lnSpc>
              <a:spcBef>
                <a:spcPts val="1000"/>
              </a:spcBef>
              <a:spcAft>
                <a:spcPts val="0"/>
              </a:spcAft>
              <a:buClr>
                <a:schemeClr val="lt1"/>
              </a:buClr>
              <a:buSzPts val="1400"/>
              <a:buFont typeface="Arial"/>
              <a:buNone/>
            </a:pPr>
            <a:endParaRPr sz="1600" b="0" i="0" u="none" strike="noStrike" cap="none">
              <a:solidFill>
                <a:schemeClr val="dk1"/>
              </a:solidFill>
              <a:latin typeface="Arial"/>
              <a:ea typeface="Arial"/>
              <a:cs typeface="Arial"/>
              <a:sym typeface="Arial"/>
            </a:endParaRPr>
          </a:p>
          <a:p>
            <a:pPr marL="285750" marR="0" lvl="0" indent="-196850" algn="l" rtl="0">
              <a:lnSpc>
                <a:spcPct val="100000"/>
              </a:lnSpc>
              <a:spcBef>
                <a:spcPts val="1000"/>
              </a:spcBef>
              <a:spcAft>
                <a:spcPts val="0"/>
              </a:spcAft>
              <a:buClr>
                <a:schemeClr val="lt1"/>
              </a:buClr>
              <a:buSzPts val="14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Lato"/>
              <a:ea typeface="Lato"/>
              <a:cs typeface="Lato"/>
              <a:sym typeface="Lato"/>
            </a:endParaRPr>
          </a:p>
        </p:txBody>
      </p:sp>
      <p:sp>
        <p:nvSpPr>
          <p:cNvPr id="383" name="Google Shape;383;p29"/>
          <p:cNvSpPr/>
          <p:nvPr/>
        </p:nvSpPr>
        <p:spPr>
          <a:xfrm>
            <a:off x="-12" y="1963264"/>
            <a:ext cx="186000" cy="3315000"/>
          </a:xfrm>
          <a:prstGeom prst="rect">
            <a:avLst/>
          </a:prstGeom>
          <a:solidFill>
            <a:srgbClr val="92D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384" name="Google Shape;384;p29"/>
          <p:cNvSpPr/>
          <p:nvPr/>
        </p:nvSpPr>
        <p:spPr>
          <a:xfrm>
            <a:off x="8957838" y="1963264"/>
            <a:ext cx="186000" cy="3315000"/>
          </a:xfrm>
          <a:prstGeom prst="rect">
            <a:avLst/>
          </a:prstGeom>
          <a:solidFill>
            <a:srgbClr val="92D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385" name="Google Shape;385;p29"/>
          <p:cNvPicPr preferRelativeResize="0"/>
          <p:nvPr/>
        </p:nvPicPr>
        <p:blipFill rotWithShape="1">
          <a:blip r:embed="rId3">
            <a:alphaModFix/>
          </a:blip>
          <a:srcRect t="31636"/>
          <a:stretch/>
        </p:blipFill>
        <p:spPr>
          <a:xfrm>
            <a:off x="3215055" y="4565673"/>
            <a:ext cx="1099942" cy="538998"/>
          </a:xfrm>
          <a:prstGeom prst="rect">
            <a:avLst/>
          </a:prstGeom>
          <a:noFill/>
          <a:ln>
            <a:noFill/>
          </a:ln>
        </p:spPr>
      </p:pic>
      <p:pic>
        <p:nvPicPr>
          <p:cNvPr id="386" name="Google Shape;386;p29"/>
          <p:cNvPicPr preferRelativeResize="0"/>
          <p:nvPr/>
        </p:nvPicPr>
        <p:blipFill rotWithShape="1">
          <a:blip r:embed="rId4">
            <a:alphaModFix/>
          </a:blip>
          <a:srcRect/>
          <a:stretch/>
        </p:blipFill>
        <p:spPr>
          <a:xfrm>
            <a:off x="4882200" y="4565673"/>
            <a:ext cx="1111421" cy="538998"/>
          </a:xfrm>
          <a:prstGeom prst="rect">
            <a:avLst/>
          </a:prstGeom>
          <a:noFill/>
          <a:ln>
            <a:noFill/>
          </a:ln>
        </p:spPr>
      </p:pic>
      <p:pic>
        <p:nvPicPr>
          <p:cNvPr id="387" name="Google Shape;387;p29"/>
          <p:cNvPicPr preferRelativeResize="0"/>
          <p:nvPr/>
        </p:nvPicPr>
        <p:blipFill rotWithShape="1">
          <a:blip r:embed="rId5">
            <a:alphaModFix/>
          </a:blip>
          <a:srcRect t="3090" b="3089"/>
          <a:stretch/>
        </p:blipFill>
        <p:spPr>
          <a:xfrm>
            <a:off x="4522254" y="1938800"/>
            <a:ext cx="1832967" cy="2440234"/>
          </a:xfrm>
          <a:prstGeom prst="rect">
            <a:avLst/>
          </a:prstGeom>
          <a:noFill/>
          <a:ln>
            <a:noFill/>
          </a:ln>
        </p:spPr>
      </p:pic>
      <p:pic>
        <p:nvPicPr>
          <p:cNvPr id="388" name="Google Shape;388;p29"/>
          <p:cNvPicPr preferRelativeResize="0"/>
          <p:nvPr/>
        </p:nvPicPr>
        <p:blipFill rotWithShape="1">
          <a:blip r:embed="rId6">
            <a:alphaModFix/>
          </a:blip>
          <a:srcRect/>
          <a:stretch/>
        </p:blipFill>
        <p:spPr>
          <a:xfrm>
            <a:off x="6307059" y="5276665"/>
            <a:ext cx="2633384" cy="1345952"/>
          </a:xfrm>
          <a:prstGeom prst="rect">
            <a:avLst/>
          </a:prstGeom>
          <a:noFill/>
          <a:ln>
            <a:noFill/>
          </a:ln>
        </p:spPr>
      </p:pic>
      <p:pic>
        <p:nvPicPr>
          <p:cNvPr id="389" name="Google Shape;389;p29"/>
          <p:cNvPicPr preferRelativeResize="0"/>
          <p:nvPr/>
        </p:nvPicPr>
        <p:blipFill rotWithShape="1">
          <a:blip r:embed="rId7">
            <a:alphaModFix/>
          </a:blip>
          <a:srcRect/>
          <a:stretch/>
        </p:blipFill>
        <p:spPr>
          <a:xfrm>
            <a:off x="2806139" y="1852546"/>
            <a:ext cx="1832967" cy="2601022"/>
          </a:xfrm>
          <a:prstGeom prst="rect">
            <a:avLst/>
          </a:prstGeom>
          <a:noFill/>
          <a:ln>
            <a:noFill/>
          </a:ln>
        </p:spPr>
      </p:pic>
      <p:sp>
        <p:nvSpPr>
          <p:cNvPr id="390" name="Google Shape;390;p29"/>
          <p:cNvSpPr txBox="1"/>
          <p:nvPr/>
        </p:nvSpPr>
        <p:spPr>
          <a:xfrm>
            <a:off x="254318" y="6401289"/>
            <a:ext cx="7699200" cy="42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*SPINS MULO 4 wks, 7/11/2021 | **SPINS Natural Channel 24 Weeks 07/11/2021 | ***Coconut sugar is included in the chocolate in Chocolate Keto.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grpSp>
        <p:nvGrpSpPr>
          <p:cNvPr id="391" name="Google Shape;391;p29"/>
          <p:cNvGrpSpPr/>
          <p:nvPr/>
        </p:nvGrpSpPr>
        <p:grpSpPr>
          <a:xfrm>
            <a:off x="2774806" y="5849676"/>
            <a:ext cx="3436133" cy="539084"/>
            <a:chOff x="2919879" y="5824895"/>
            <a:chExt cx="3710579" cy="582141"/>
          </a:xfrm>
        </p:grpSpPr>
        <p:pic>
          <p:nvPicPr>
            <p:cNvPr id="392" name="Google Shape;392;p29" descr="A picture containing text&#10;&#10;Description automatically generated"/>
            <p:cNvPicPr preferRelativeResize="0"/>
            <p:nvPr/>
          </p:nvPicPr>
          <p:blipFill rotWithShape="1">
            <a:blip r:embed="rId8">
              <a:alphaModFix/>
            </a:blip>
            <a:srcRect/>
            <a:stretch/>
          </p:blipFill>
          <p:spPr>
            <a:xfrm>
              <a:off x="2919879" y="5867952"/>
              <a:ext cx="875412" cy="496026"/>
            </a:xfrm>
            <a:prstGeom prst="rect">
              <a:avLst/>
            </a:prstGeom>
            <a:noFill/>
            <a:ln>
              <a:noFill/>
            </a:ln>
          </p:spPr>
        </p:pic>
        <p:pic>
          <p:nvPicPr>
            <p:cNvPr id="393" name="Google Shape;393;p29" descr="A picture containing logo&#10;&#10;Description automatically generated"/>
            <p:cNvPicPr preferRelativeResize="0"/>
            <p:nvPr/>
          </p:nvPicPr>
          <p:blipFill rotWithShape="1">
            <a:blip r:embed="rId9">
              <a:alphaModFix amt="40000"/>
            </a:blip>
            <a:srcRect/>
            <a:stretch/>
          </p:blipFill>
          <p:spPr>
            <a:xfrm>
              <a:off x="5891967" y="5864598"/>
              <a:ext cx="738491" cy="502735"/>
            </a:xfrm>
            <a:prstGeom prst="rect">
              <a:avLst/>
            </a:prstGeom>
            <a:noFill/>
            <a:ln>
              <a:noFill/>
            </a:ln>
          </p:spPr>
        </p:pic>
        <p:pic>
          <p:nvPicPr>
            <p:cNvPr id="394" name="Google Shape;394;p29" descr="Logo, company name&#10;&#10;Description automatically generated"/>
            <p:cNvPicPr preferRelativeResize="0"/>
            <p:nvPr/>
          </p:nvPicPr>
          <p:blipFill rotWithShape="1">
            <a:blip r:embed="rId10">
              <a:alphaModFix/>
            </a:blip>
            <a:srcRect/>
            <a:stretch/>
          </p:blipFill>
          <p:spPr>
            <a:xfrm>
              <a:off x="3934950" y="5878017"/>
              <a:ext cx="650284" cy="475897"/>
            </a:xfrm>
            <a:prstGeom prst="rect">
              <a:avLst/>
            </a:prstGeom>
            <a:noFill/>
            <a:ln>
              <a:noFill/>
            </a:ln>
          </p:spPr>
        </p:pic>
        <p:pic>
          <p:nvPicPr>
            <p:cNvPr id="395" name="Google Shape;395;p29" descr="A picture containing shape&#10;&#10;Description automatically generated"/>
            <p:cNvPicPr preferRelativeResize="0"/>
            <p:nvPr/>
          </p:nvPicPr>
          <p:blipFill rotWithShape="1">
            <a:blip r:embed="rId11">
              <a:alphaModFix amt="40000"/>
            </a:blip>
            <a:srcRect/>
            <a:stretch/>
          </p:blipFill>
          <p:spPr>
            <a:xfrm>
              <a:off x="5196097" y="5824895"/>
              <a:ext cx="582141" cy="582141"/>
            </a:xfrm>
            <a:prstGeom prst="rect">
              <a:avLst/>
            </a:prstGeom>
            <a:noFill/>
            <a:ln>
              <a:noFill/>
            </a:ln>
          </p:spPr>
        </p:pic>
        <p:pic>
          <p:nvPicPr>
            <p:cNvPr id="396" name="Google Shape;396;p29" descr="Logo, company name&#10;&#10;Description automatically generated"/>
            <p:cNvPicPr preferRelativeResize="0"/>
            <p:nvPr/>
          </p:nvPicPr>
          <p:blipFill rotWithShape="1">
            <a:blip r:embed="rId12">
              <a:alphaModFix amt="40000"/>
            </a:blip>
            <a:srcRect/>
            <a:stretch/>
          </p:blipFill>
          <p:spPr>
            <a:xfrm>
              <a:off x="4688894" y="5889160"/>
              <a:ext cx="453611" cy="453611"/>
            </a:xfrm>
            <a:prstGeom prst="rect">
              <a:avLst/>
            </a:prstGeom>
            <a:noFill/>
            <a:ln>
              <a:noFill/>
            </a:ln>
          </p:spPr>
        </p:pic>
      </p:grpSp>
      <p:grpSp>
        <p:nvGrpSpPr>
          <p:cNvPr id="397" name="Google Shape;397;p29"/>
          <p:cNvGrpSpPr/>
          <p:nvPr/>
        </p:nvGrpSpPr>
        <p:grpSpPr>
          <a:xfrm>
            <a:off x="254333" y="3663519"/>
            <a:ext cx="2576965" cy="1561857"/>
            <a:chOff x="254333" y="3765071"/>
            <a:chExt cx="2576965" cy="1561857"/>
          </a:xfrm>
        </p:grpSpPr>
        <p:pic>
          <p:nvPicPr>
            <p:cNvPr id="398" name="Google Shape;398;p29" descr="A picture containing dark, sitting, looking, front&#10;&#10;Description automatically generated"/>
            <p:cNvPicPr preferRelativeResize="0"/>
            <p:nvPr/>
          </p:nvPicPr>
          <p:blipFill rotWithShape="1">
            <a:blip r:embed="rId13">
              <a:alphaModFix/>
            </a:blip>
            <a:srcRect l="24154" t="21521" r="23212" b="23214"/>
            <a:stretch/>
          </p:blipFill>
          <p:spPr>
            <a:xfrm rot="-4582364">
              <a:off x="435486" y="3994995"/>
              <a:ext cx="391954" cy="411516"/>
            </a:xfrm>
            <a:prstGeom prst="rect">
              <a:avLst/>
            </a:prstGeom>
            <a:noFill/>
            <a:ln>
              <a:noFill/>
            </a:ln>
          </p:spPr>
        </p:pic>
        <p:pic>
          <p:nvPicPr>
            <p:cNvPr id="399" name="Google Shape;399;p29" descr="A picture containing sitting, dark, table, plate&#10;&#10;Description automatically generated"/>
            <p:cNvPicPr preferRelativeResize="0"/>
            <p:nvPr/>
          </p:nvPicPr>
          <p:blipFill rotWithShape="1">
            <a:blip r:embed="rId14">
              <a:alphaModFix/>
            </a:blip>
            <a:srcRect/>
            <a:stretch/>
          </p:blipFill>
          <p:spPr>
            <a:xfrm rot="3279412">
              <a:off x="1481794" y="3884707"/>
              <a:ext cx="607021" cy="607021"/>
            </a:xfrm>
            <a:prstGeom prst="rect">
              <a:avLst/>
            </a:prstGeom>
            <a:noFill/>
            <a:ln>
              <a:noFill/>
            </a:ln>
          </p:spPr>
        </p:pic>
        <p:pic>
          <p:nvPicPr>
            <p:cNvPr id="400" name="Google Shape;400;p29"/>
            <p:cNvPicPr preferRelativeResize="0"/>
            <p:nvPr/>
          </p:nvPicPr>
          <p:blipFill rotWithShape="1">
            <a:blip r:embed="rId15">
              <a:alphaModFix/>
            </a:blip>
            <a:srcRect l="16839" t="22136" r="32324" b="19204"/>
            <a:stretch/>
          </p:blipFill>
          <p:spPr>
            <a:xfrm rot="5400000">
              <a:off x="1009252" y="4619939"/>
              <a:ext cx="414885" cy="478744"/>
            </a:xfrm>
            <a:prstGeom prst="rect">
              <a:avLst/>
            </a:prstGeom>
            <a:noFill/>
            <a:ln>
              <a:noFill/>
            </a:ln>
          </p:spPr>
        </p:pic>
        <p:pic>
          <p:nvPicPr>
            <p:cNvPr id="401" name="Google Shape;401;p29" descr="A picture containing rain&#10;&#10;Description automatically generated"/>
            <p:cNvPicPr preferRelativeResize="0"/>
            <p:nvPr/>
          </p:nvPicPr>
          <p:blipFill rotWithShape="1">
            <a:blip r:embed="rId16">
              <a:alphaModFix/>
            </a:blip>
            <a:srcRect l="19773" t="30348" r="18699" b="30849"/>
            <a:stretch/>
          </p:blipFill>
          <p:spPr>
            <a:xfrm>
              <a:off x="1569731" y="4730816"/>
              <a:ext cx="518724" cy="327142"/>
            </a:xfrm>
            <a:prstGeom prst="rect">
              <a:avLst/>
            </a:prstGeom>
            <a:noFill/>
            <a:ln>
              <a:noFill/>
            </a:ln>
          </p:spPr>
        </p:pic>
        <p:sp>
          <p:nvSpPr>
            <p:cNvPr id="402" name="Google Shape;402;p29"/>
            <p:cNvSpPr txBox="1"/>
            <p:nvPr/>
          </p:nvSpPr>
          <p:spPr>
            <a:xfrm>
              <a:off x="254333" y="4423782"/>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ALMONDS</a:t>
              </a:r>
              <a:endParaRPr sz="1400" b="0" i="0" u="none" strike="noStrike" cap="none">
                <a:solidFill>
                  <a:srgbClr val="000000"/>
                </a:solidFill>
                <a:latin typeface="Arial"/>
                <a:ea typeface="Arial"/>
                <a:cs typeface="Arial"/>
                <a:sym typeface="Arial"/>
              </a:endParaRPr>
            </a:p>
          </p:txBody>
        </p:sp>
        <p:sp>
          <p:nvSpPr>
            <p:cNvPr id="403" name="Google Shape;403;p29"/>
            <p:cNvSpPr txBox="1"/>
            <p:nvPr/>
          </p:nvSpPr>
          <p:spPr>
            <a:xfrm>
              <a:off x="849730" y="4421409"/>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COCONUT</a:t>
              </a:r>
              <a:endParaRPr sz="1400" b="0" i="0" u="none" strike="noStrike" cap="none">
                <a:solidFill>
                  <a:srgbClr val="000000"/>
                </a:solidFill>
                <a:latin typeface="Arial"/>
                <a:ea typeface="Arial"/>
                <a:cs typeface="Arial"/>
                <a:sym typeface="Arial"/>
              </a:endParaRPr>
            </a:p>
          </p:txBody>
        </p:sp>
        <p:sp>
          <p:nvSpPr>
            <p:cNvPr id="404" name="Google Shape;404;p29"/>
            <p:cNvSpPr txBox="1"/>
            <p:nvPr/>
          </p:nvSpPr>
          <p:spPr>
            <a:xfrm>
              <a:off x="1423952" y="4422495"/>
              <a:ext cx="77302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BRAZIL NUTS</a:t>
              </a:r>
              <a:endParaRPr sz="1400" b="0" i="0" u="none" strike="noStrike" cap="none">
                <a:solidFill>
                  <a:srgbClr val="000000"/>
                </a:solidFill>
                <a:latin typeface="Arial"/>
                <a:ea typeface="Arial"/>
                <a:cs typeface="Arial"/>
                <a:sym typeface="Arial"/>
              </a:endParaRPr>
            </a:p>
          </p:txBody>
        </p:sp>
        <p:sp>
          <p:nvSpPr>
            <p:cNvPr id="405" name="Google Shape;405;p29"/>
            <p:cNvSpPr txBox="1"/>
            <p:nvPr/>
          </p:nvSpPr>
          <p:spPr>
            <a:xfrm>
              <a:off x="2061494" y="4420122"/>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PECANS</a:t>
              </a:r>
              <a:endParaRPr sz="1400" b="0" i="0" u="none" strike="noStrike" cap="none">
                <a:solidFill>
                  <a:srgbClr val="000000"/>
                </a:solidFill>
                <a:latin typeface="Arial"/>
                <a:ea typeface="Arial"/>
                <a:cs typeface="Arial"/>
                <a:sym typeface="Arial"/>
              </a:endParaRPr>
            </a:p>
          </p:txBody>
        </p:sp>
        <p:sp>
          <p:nvSpPr>
            <p:cNvPr id="406" name="Google Shape;406;p29"/>
            <p:cNvSpPr txBox="1"/>
            <p:nvPr/>
          </p:nvSpPr>
          <p:spPr>
            <a:xfrm>
              <a:off x="254333" y="5049929"/>
              <a:ext cx="74117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MACADAMIA NUTS</a:t>
              </a:r>
              <a:endParaRPr sz="1400" b="0" i="0" u="none" strike="noStrike" cap="none">
                <a:solidFill>
                  <a:srgbClr val="000000"/>
                </a:solidFill>
                <a:latin typeface="Arial"/>
                <a:ea typeface="Arial"/>
                <a:cs typeface="Arial"/>
                <a:sym typeface="Arial"/>
              </a:endParaRPr>
            </a:p>
          </p:txBody>
        </p:sp>
        <p:sp>
          <p:nvSpPr>
            <p:cNvPr id="407" name="Google Shape;407;p29"/>
            <p:cNvSpPr txBox="1"/>
            <p:nvPr/>
          </p:nvSpPr>
          <p:spPr>
            <a:xfrm>
              <a:off x="849730" y="5047556"/>
              <a:ext cx="741176"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FLAX SEEDS</a:t>
              </a:r>
              <a:endParaRPr sz="1400" b="0" i="0" u="none" strike="noStrike" cap="none">
                <a:solidFill>
                  <a:srgbClr val="000000"/>
                </a:solidFill>
                <a:latin typeface="Arial"/>
                <a:ea typeface="Arial"/>
                <a:cs typeface="Arial"/>
                <a:sym typeface="Arial"/>
              </a:endParaRPr>
            </a:p>
          </p:txBody>
        </p:sp>
        <p:sp>
          <p:nvSpPr>
            <p:cNvPr id="408" name="Google Shape;408;p29"/>
            <p:cNvSpPr txBox="1"/>
            <p:nvPr/>
          </p:nvSpPr>
          <p:spPr>
            <a:xfrm>
              <a:off x="1423952" y="5048642"/>
              <a:ext cx="773022"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CHIA SEEDS</a:t>
              </a:r>
              <a:endParaRPr sz="1400" b="0" i="0" u="none" strike="noStrike" cap="none">
                <a:solidFill>
                  <a:srgbClr val="000000"/>
                </a:solidFill>
                <a:latin typeface="Arial"/>
                <a:ea typeface="Arial"/>
                <a:cs typeface="Arial"/>
                <a:sym typeface="Arial"/>
              </a:endParaRPr>
            </a:p>
          </p:txBody>
        </p:sp>
        <p:pic>
          <p:nvPicPr>
            <p:cNvPr id="409" name="Google Shape;409;p29" descr="A picture containing cake, sitting, table, food&#10;&#10;Description automatically generated"/>
            <p:cNvPicPr preferRelativeResize="0"/>
            <p:nvPr/>
          </p:nvPicPr>
          <p:blipFill rotWithShape="1">
            <a:blip r:embed="rId17">
              <a:alphaModFix/>
            </a:blip>
            <a:srcRect/>
            <a:stretch/>
          </p:blipFill>
          <p:spPr>
            <a:xfrm>
              <a:off x="944868" y="3933944"/>
              <a:ext cx="509782" cy="532474"/>
            </a:xfrm>
            <a:prstGeom prst="rect">
              <a:avLst/>
            </a:prstGeom>
            <a:noFill/>
            <a:ln>
              <a:noFill/>
            </a:ln>
          </p:spPr>
        </p:pic>
        <p:pic>
          <p:nvPicPr>
            <p:cNvPr id="410" name="Google Shape;410;p29" descr="A picture containing fruit, dark, hand, half&#10;&#10;Description automatically generated"/>
            <p:cNvPicPr preferRelativeResize="0"/>
            <p:nvPr/>
          </p:nvPicPr>
          <p:blipFill rotWithShape="1">
            <a:blip r:embed="rId18">
              <a:alphaModFix/>
            </a:blip>
            <a:srcRect/>
            <a:stretch/>
          </p:blipFill>
          <p:spPr>
            <a:xfrm rot="8569499">
              <a:off x="2165929" y="3939419"/>
              <a:ext cx="554233" cy="554233"/>
            </a:xfrm>
            <a:prstGeom prst="rect">
              <a:avLst/>
            </a:prstGeom>
            <a:noFill/>
            <a:ln>
              <a:noFill/>
            </a:ln>
          </p:spPr>
        </p:pic>
        <p:pic>
          <p:nvPicPr>
            <p:cNvPr id="411" name="Google Shape;411;p29" descr="A picture containing indoor, dark, table, sitting&#10;&#10;Description automatically generated"/>
            <p:cNvPicPr preferRelativeResize="0"/>
            <p:nvPr/>
          </p:nvPicPr>
          <p:blipFill rotWithShape="1">
            <a:blip r:embed="rId19">
              <a:alphaModFix/>
            </a:blip>
            <a:srcRect l="48620" t="45521" r="10791" b="14974"/>
            <a:stretch/>
          </p:blipFill>
          <p:spPr>
            <a:xfrm rot="9842570">
              <a:off x="409128" y="4684283"/>
              <a:ext cx="413402" cy="402347"/>
            </a:xfrm>
            <a:prstGeom prst="rect">
              <a:avLst/>
            </a:prstGeom>
            <a:noFill/>
            <a:ln>
              <a:noFill/>
            </a:ln>
          </p:spPr>
        </p:pic>
      </p:grpSp>
      <p:cxnSp>
        <p:nvCxnSpPr>
          <p:cNvPr id="412" name="Google Shape;412;p29"/>
          <p:cNvCxnSpPr/>
          <p:nvPr/>
        </p:nvCxnSpPr>
        <p:spPr>
          <a:xfrm rot="-5400000" flipH="1">
            <a:off x="7318073" y="4335430"/>
            <a:ext cx="2315400" cy="264000"/>
          </a:xfrm>
          <a:prstGeom prst="bentConnector3">
            <a:avLst>
              <a:gd name="adj1" fmla="val 208"/>
            </a:avLst>
          </a:prstGeom>
          <a:noFill/>
          <a:ln w="12700" cap="flat" cmpd="sng">
            <a:solidFill>
              <a:srgbClr val="68CAF2"/>
            </a:solidFill>
            <a:prstDash val="solid"/>
            <a:round/>
            <a:headEnd type="none" w="sm" len="sm"/>
            <a:tailEnd type="triangle" w="med" len="med"/>
          </a:ln>
        </p:spPr>
      </p:cxnSp>
      <p:cxnSp>
        <p:nvCxnSpPr>
          <p:cNvPr id="413" name="Google Shape;413;p29"/>
          <p:cNvCxnSpPr/>
          <p:nvPr/>
        </p:nvCxnSpPr>
        <p:spPr>
          <a:xfrm rot="-5400000" flipH="1">
            <a:off x="7252438" y="4572124"/>
            <a:ext cx="1871100" cy="234900"/>
          </a:xfrm>
          <a:prstGeom prst="bentConnector3">
            <a:avLst>
              <a:gd name="adj1" fmla="val -146"/>
            </a:avLst>
          </a:prstGeom>
          <a:noFill/>
          <a:ln w="12700" cap="flat" cmpd="sng">
            <a:solidFill>
              <a:srgbClr val="68CAF2"/>
            </a:solidFill>
            <a:prstDash val="solid"/>
            <a:round/>
            <a:headEnd type="none" w="sm" len="sm"/>
            <a:tailEnd type="triangle" w="med" len="med"/>
          </a:ln>
        </p:spPr>
      </p:cxnSp>
      <p:pic>
        <p:nvPicPr>
          <p:cNvPr id="414" name="Google Shape;414;p29"/>
          <p:cNvPicPr preferRelativeResize="0"/>
          <p:nvPr/>
        </p:nvPicPr>
        <p:blipFill rotWithShape="1">
          <a:blip r:embed="rId20">
            <a:alphaModFix/>
          </a:blip>
          <a:srcRect t="1633" b="1634"/>
          <a:stretch/>
        </p:blipFill>
        <p:spPr>
          <a:xfrm>
            <a:off x="1415098" y="474997"/>
            <a:ext cx="6313804" cy="5432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0"/>
          <p:cNvSpPr/>
          <p:nvPr/>
        </p:nvSpPr>
        <p:spPr>
          <a:xfrm rot="5400000">
            <a:off x="3835695" y="1549696"/>
            <a:ext cx="1472611" cy="9144002"/>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30"/>
          <p:cNvSpPr txBox="1"/>
          <p:nvPr/>
        </p:nvSpPr>
        <p:spPr>
          <a:xfrm>
            <a:off x="278696" y="1964820"/>
            <a:ext cx="2433900" cy="231927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Unlike a mono-nut butter, </a:t>
            </a:r>
            <a:r>
              <a:rPr lang="en-US" sz="1400" b="0" i="0" u="none" strike="noStrike" cap="none">
                <a:solidFill>
                  <a:schemeClr val="dk1"/>
                </a:solidFill>
                <a:latin typeface="Arial"/>
                <a:ea typeface="Arial"/>
                <a:cs typeface="Arial"/>
                <a:sym typeface="Arial"/>
              </a:rPr>
              <a:t>NuttZo has 7 nuts &amp; seeds in every jar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Unique blend of high- quality ingredients</a:t>
            </a:r>
            <a:r>
              <a:rPr lang="en-US" sz="1400" b="0" i="0" u="none" strike="noStrike" cap="none">
                <a:solidFill>
                  <a:schemeClr val="dk1"/>
                </a:solidFill>
                <a:latin typeface="Arial"/>
                <a:ea typeface="Arial"/>
                <a:cs typeface="Arial"/>
                <a:sym typeface="Arial"/>
              </a:rPr>
              <a:t> to provide a variety of vitamins and minerals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Lato"/>
              <a:ea typeface="Lato"/>
              <a:cs typeface="Lato"/>
              <a:sym typeface="Lato"/>
            </a:endParaRPr>
          </a:p>
        </p:txBody>
      </p:sp>
      <p:sp>
        <p:nvSpPr>
          <p:cNvPr id="421" name="Google Shape;421;p30"/>
          <p:cNvSpPr txBox="1"/>
          <p:nvPr/>
        </p:nvSpPr>
        <p:spPr>
          <a:xfrm>
            <a:off x="6502902" y="3488833"/>
            <a:ext cx="2433900" cy="98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chemeClr val="dk1"/>
              </a:solidFill>
              <a:latin typeface="Lato"/>
              <a:ea typeface="Lato"/>
              <a:cs typeface="Lato"/>
              <a:sym typeface="Lato"/>
            </a:endParaRPr>
          </a:p>
        </p:txBody>
      </p:sp>
      <p:sp>
        <p:nvSpPr>
          <p:cNvPr id="422" name="Google Shape;422;p30"/>
          <p:cNvSpPr txBox="1"/>
          <p:nvPr/>
        </p:nvSpPr>
        <p:spPr>
          <a:xfrm>
            <a:off x="6502902" y="4551314"/>
            <a:ext cx="2433900" cy="65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Lato"/>
              <a:ea typeface="Lato"/>
              <a:cs typeface="Lato"/>
              <a:sym typeface="Lato"/>
            </a:endParaRPr>
          </a:p>
        </p:txBody>
      </p:sp>
      <p:sp>
        <p:nvSpPr>
          <p:cNvPr id="423" name="Google Shape;423;p30"/>
          <p:cNvSpPr txBox="1"/>
          <p:nvPr/>
        </p:nvSpPr>
        <p:spPr>
          <a:xfrm>
            <a:off x="6430975" y="1923787"/>
            <a:ext cx="2357100" cy="320162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VEGAN </a:t>
            </a:r>
            <a:r>
              <a:rPr lang="en-US" sz="1400" b="0" i="0" u="none" strike="noStrike" cap="none">
                <a:solidFill>
                  <a:schemeClr val="dk1"/>
                </a:solidFill>
                <a:latin typeface="Arial"/>
                <a:ea typeface="Arial"/>
                <a:cs typeface="Arial"/>
                <a:sym typeface="Arial"/>
              </a:rPr>
              <a:t>(no honey or egg whites included)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All natural, Gluten Free, Non GMO, Kosher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Supports Project Left Behind -</a:t>
            </a:r>
            <a:r>
              <a:rPr lang="en-US" sz="1400" b="0" i="0" u="none" strike="noStrike" cap="none">
                <a:solidFill>
                  <a:schemeClr val="dk1"/>
                </a:solidFill>
                <a:latin typeface="Arial"/>
                <a:ea typeface="Arial"/>
                <a:cs typeface="Arial"/>
                <a:sym typeface="Arial"/>
              </a:rPr>
              <a:t> a 501c3 non-profit organization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One-of-a-kind, </a:t>
            </a:r>
            <a:br>
              <a:rPr lang="en-US" sz="1400" b="0" i="0" u="none" strike="noStrike" cap="none">
                <a:solidFill>
                  <a:schemeClr val="dk1"/>
                </a:solidFill>
                <a:latin typeface="Arial"/>
                <a:ea typeface="Arial"/>
                <a:cs typeface="Arial"/>
                <a:sym typeface="Arial"/>
              </a:rPr>
            </a:br>
            <a:r>
              <a:rPr lang="en-US" sz="1400" b="1" i="0" u="none" strike="noStrike" cap="none">
                <a:solidFill>
                  <a:schemeClr val="dk1"/>
                </a:solidFill>
                <a:latin typeface="Arial"/>
                <a:ea typeface="Arial"/>
                <a:cs typeface="Arial"/>
                <a:sym typeface="Arial"/>
              </a:rPr>
              <a:t>no-mess packaging</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Arial"/>
              <a:ea typeface="Arial"/>
              <a:cs typeface="Arial"/>
              <a:sym typeface="Arial"/>
            </a:endParaRPr>
          </a:p>
        </p:txBody>
      </p:sp>
      <p:sp>
        <p:nvSpPr>
          <p:cNvPr id="424" name="Google Shape;424;p30"/>
          <p:cNvSpPr/>
          <p:nvPr/>
        </p:nvSpPr>
        <p:spPr>
          <a:xfrm>
            <a:off x="-12" y="1959527"/>
            <a:ext cx="186000" cy="3315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425" name="Google Shape;425;p30"/>
          <p:cNvSpPr/>
          <p:nvPr/>
        </p:nvSpPr>
        <p:spPr>
          <a:xfrm>
            <a:off x="8957838" y="1959527"/>
            <a:ext cx="186000" cy="3315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426" name="Google Shape;426;p30"/>
          <p:cNvPicPr preferRelativeResize="0"/>
          <p:nvPr/>
        </p:nvPicPr>
        <p:blipFill rotWithShape="1">
          <a:blip r:embed="rId3">
            <a:alphaModFix/>
          </a:blip>
          <a:srcRect/>
          <a:stretch/>
        </p:blipFill>
        <p:spPr>
          <a:xfrm>
            <a:off x="3637442" y="1830550"/>
            <a:ext cx="1867829" cy="2650449"/>
          </a:xfrm>
          <a:prstGeom prst="rect">
            <a:avLst/>
          </a:prstGeom>
          <a:noFill/>
          <a:ln>
            <a:noFill/>
          </a:ln>
        </p:spPr>
      </p:pic>
      <p:pic>
        <p:nvPicPr>
          <p:cNvPr id="427" name="Google Shape;427;p30"/>
          <p:cNvPicPr preferRelativeResize="0"/>
          <p:nvPr/>
        </p:nvPicPr>
        <p:blipFill rotWithShape="1">
          <a:blip r:embed="rId4">
            <a:alphaModFix/>
          </a:blip>
          <a:srcRect t="27783" b="-2073"/>
          <a:stretch/>
        </p:blipFill>
        <p:spPr>
          <a:xfrm>
            <a:off x="4106784" y="4536482"/>
            <a:ext cx="929144" cy="479495"/>
          </a:xfrm>
          <a:prstGeom prst="rect">
            <a:avLst/>
          </a:prstGeom>
          <a:noFill/>
          <a:ln>
            <a:noFill/>
          </a:ln>
        </p:spPr>
      </p:pic>
      <p:pic>
        <p:nvPicPr>
          <p:cNvPr id="428" name="Google Shape;428;p30"/>
          <p:cNvPicPr preferRelativeResize="0"/>
          <p:nvPr/>
        </p:nvPicPr>
        <p:blipFill rotWithShape="1">
          <a:blip r:embed="rId5">
            <a:alphaModFix/>
          </a:blip>
          <a:srcRect/>
          <a:stretch/>
        </p:blipFill>
        <p:spPr>
          <a:xfrm>
            <a:off x="270318" y="550562"/>
            <a:ext cx="8603364" cy="391726"/>
          </a:xfrm>
          <a:prstGeom prst="rect">
            <a:avLst/>
          </a:prstGeom>
          <a:noFill/>
          <a:ln>
            <a:noFill/>
          </a:ln>
        </p:spPr>
      </p:pic>
      <p:sp>
        <p:nvSpPr>
          <p:cNvPr id="429" name="Google Shape;429;p30"/>
          <p:cNvSpPr txBox="1"/>
          <p:nvPr/>
        </p:nvSpPr>
        <p:spPr>
          <a:xfrm>
            <a:off x="0" y="1008324"/>
            <a:ext cx="9144000" cy="57696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2000" b="0" i="1" u="none" strike="noStrike" cap="none">
                <a:solidFill>
                  <a:schemeClr val="dk1"/>
                </a:solidFill>
                <a:latin typeface="Arial"/>
                <a:ea typeface="Arial"/>
                <a:cs typeface="Arial"/>
                <a:sym typeface="Arial"/>
              </a:rPr>
              <a:t>     Nuts &amp; Seeds In Every Jar</a:t>
            </a:r>
            <a:endParaRPr sz="1400" b="0" i="0" u="none" strike="noStrike" cap="none">
              <a:solidFill>
                <a:srgbClr val="000000"/>
              </a:solidFill>
              <a:latin typeface="Arial"/>
              <a:ea typeface="Arial"/>
              <a:cs typeface="Arial"/>
              <a:sym typeface="Arial"/>
            </a:endParaRPr>
          </a:p>
        </p:txBody>
      </p:sp>
      <p:grpSp>
        <p:nvGrpSpPr>
          <p:cNvPr id="430" name="Google Shape;430;p30"/>
          <p:cNvGrpSpPr/>
          <p:nvPr/>
        </p:nvGrpSpPr>
        <p:grpSpPr>
          <a:xfrm>
            <a:off x="2774806" y="5849676"/>
            <a:ext cx="3436133" cy="539084"/>
            <a:chOff x="2919879" y="5824895"/>
            <a:chExt cx="3710579" cy="582141"/>
          </a:xfrm>
        </p:grpSpPr>
        <p:pic>
          <p:nvPicPr>
            <p:cNvPr id="431" name="Google Shape;431;p30" descr="A picture containing text&#10;&#10;Description automatically generated"/>
            <p:cNvPicPr preferRelativeResize="0"/>
            <p:nvPr/>
          </p:nvPicPr>
          <p:blipFill rotWithShape="1">
            <a:blip r:embed="rId6">
              <a:alphaModFix/>
            </a:blip>
            <a:srcRect/>
            <a:stretch/>
          </p:blipFill>
          <p:spPr>
            <a:xfrm>
              <a:off x="2919879" y="5867952"/>
              <a:ext cx="875412" cy="496026"/>
            </a:xfrm>
            <a:prstGeom prst="rect">
              <a:avLst/>
            </a:prstGeom>
            <a:noFill/>
            <a:ln>
              <a:noFill/>
            </a:ln>
          </p:spPr>
        </p:pic>
        <p:pic>
          <p:nvPicPr>
            <p:cNvPr id="432" name="Google Shape;432;p30" descr="A picture containing logo&#10;&#10;Description automatically generated"/>
            <p:cNvPicPr preferRelativeResize="0"/>
            <p:nvPr/>
          </p:nvPicPr>
          <p:blipFill rotWithShape="1">
            <a:blip r:embed="rId7">
              <a:alphaModFix amt="40000"/>
            </a:blip>
            <a:srcRect/>
            <a:stretch/>
          </p:blipFill>
          <p:spPr>
            <a:xfrm>
              <a:off x="5891967" y="5864598"/>
              <a:ext cx="738491" cy="502735"/>
            </a:xfrm>
            <a:prstGeom prst="rect">
              <a:avLst/>
            </a:prstGeom>
            <a:noFill/>
            <a:ln>
              <a:noFill/>
            </a:ln>
          </p:spPr>
        </p:pic>
        <p:pic>
          <p:nvPicPr>
            <p:cNvPr id="433" name="Google Shape;433;p30" descr="Logo, company name&#10;&#10;Description automatically generated"/>
            <p:cNvPicPr preferRelativeResize="0"/>
            <p:nvPr/>
          </p:nvPicPr>
          <p:blipFill rotWithShape="1">
            <a:blip r:embed="rId8">
              <a:alphaModFix/>
            </a:blip>
            <a:srcRect/>
            <a:stretch/>
          </p:blipFill>
          <p:spPr>
            <a:xfrm>
              <a:off x="3934950" y="5878017"/>
              <a:ext cx="650284" cy="475897"/>
            </a:xfrm>
            <a:prstGeom prst="rect">
              <a:avLst/>
            </a:prstGeom>
            <a:noFill/>
            <a:ln>
              <a:noFill/>
            </a:ln>
          </p:spPr>
        </p:pic>
        <p:pic>
          <p:nvPicPr>
            <p:cNvPr id="434" name="Google Shape;434;p30" descr="A picture containing shape&#10;&#10;Description automatically generated"/>
            <p:cNvPicPr preferRelativeResize="0"/>
            <p:nvPr/>
          </p:nvPicPr>
          <p:blipFill rotWithShape="1">
            <a:blip r:embed="rId9">
              <a:alphaModFix amt="40000"/>
            </a:blip>
            <a:srcRect/>
            <a:stretch/>
          </p:blipFill>
          <p:spPr>
            <a:xfrm>
              <a:off x="5196097" y="5824895"/>
              <a:ext cx="582141" cy="582141"/>
            </a:xfrm>
            <a:prstGeom prst="rect">
              <a:avLst/>
            </a:prstGeom>
            <a:noFill/>
            <a:ln>
              <a:noFill/>
            </a:ln>
          </p:spPr>
        </p:pic>
        <p:pic>
          <p:nvPicPr>
            <p:cNvPr id="435" name="Google Shape;435;p30" descr="Logo, company name&#10;&#10;Description automatically generated"/>
            <p:cNvPicPr preferRelativeResize="0"/>
            <p:nvPr/>
          </p:nvPicPr>
          <p:blipFill rotWithShape="1">
            <a:blip r:embed="rId10">
              <a:alphaModFix amt="40000"/>
            </a:blip>
            <a:srcRect/>
            <a:stretch/>
          </p:blipFill>
          <p:spPr>
            <a:xfrm>
              <a:off x="4688894" y="5889160"/>
              <a:ext cx="453611" cy="453611"/>
            </a:xfrm>
            <a:prstGeom prst="rect">
              <a:avLst/>
            </a:prstGeom>
            <a:noFill/>
            <a:ln>
              <a:noFill/>
            </a:ln>
          </p:spPr>
        </p:pic>
      </p:grpSp>
      <p:pic>
        <p:nvPicPr>
          <p:cNvPr id="436" name="Google Shape;436;p30" descr="A picture containing dark, sitting, looking, front&#10;&#10;Description automatically generated"/>
          <p:cNvPicPr preferRelativeResize="0"/>
          <p:nvPr/>
        </p:nvPicPr>
        <p:blipFill rotWithShape="1">
          <a:blip r:embed="rId11">
            <a:alphaModFix/>
          </a:blip>
          <a:srcRect l="24154" t="21521" r="23212" b="23214"/>
          <a:stretch/>
        </p:blipFill>
        <p:spPr>
          <a:xfrm rot="-4582364">
            <a:off x="1594908" y="3977949"/>
            <a:ext cx="316623" cy="365725"/>
          </a:xfrm>
          <a:prstGeom prst="rect">
            <a:avLst/>
          </a:prstGeom>
          <a:noFill/>
          <a:ln>
            <a:noFill/>
          </a:ln>
        </p:spPr>
      </p:pic>
      <p:pic>
        <p:nvPicPr>
          <p:cNvPr id="437" name="Google Shape;437;p30" descr="A picture containing doughnut, indoor, dark, donut&#10;&#10;Description automatically generated"/>
          <p:cNvPicPr preferRelativeResize="0"/>
          <p:nvPr/>
        </p:nvPicPr>
        <p:blipFill rotWithShape="1">
          <a:blip r:embed="rId12">
            <a:alphaModFix/>
          </a:blip>
          <a:srcRect/>
          <a:stretch/>
        </p:blipFill>
        <p:spPr>
          <a:xfrm rot="-9511496">
            <a:off x="899604" y="3932978"/>
            <a:ext cx="562258" cy="511064"/>
          </a:xfrm>
          <a:prstGeom prst="rect">
            <a:avLst/>
          </a:prstGeom>
          <a:noFill/>
          <a:ln>
            <a:noFill/>
          </a:ln>
        </p:spPr>
      </p:pic>
      <p:pic>
        <p:nvPicPr>
          <p:cNvPr id="438" name="Google Shape;438;p30" descr="A picture containing sitting, dark, table, plate&#10;&#10;Description automatically generated"/>
          <p:cNvPicPr preferRelativeResize="0"/>
          <p:nvPr/>
        </p:nvPicPr>
        <p:blipFill rotWithShape="1">
          <a:blip r:embed="rId13">
            <a:alphaModFix/>
          </a:blip>
          <a:srcRect/>
          <a:stretch/>
        </p:blipFill>
        <p:spPr>
          <a:xfrm rot="3279412">
            <a:off x="2096407" y="3842513"/>
            <a:ext cx="538602" cy="592555"/>
          </a:xfrm>
          <a:prstGeom prst="rect">
            <a:avLst/>
          </a:prstGeom>
          <a:noFill/>
          <a:ln>
            <a:noFill/>
          </a:ln>
        </p:spPr>
      </p:pic>
      <p:pic>
        <p:nvPicPr>
          <p:cNvPr id="439" name="Google Shape;439;p30"/>
          <p:cNvPicPr preferRelativeResize="0"/>
          <p:nvPr/>
        </p:nvPicPr>
        <p:blipFill rotWithShape="1">
          <a:blip r:embed="rId14">
            <a:alphaModFix/>
          </a:blip>
          <a:srcRect l="16839" t="22136" r="32324" b="19204"/>
          <a:stretch/>
        </p:blipFill>
        <p:spPr>
          <a:xfrm rot="5400000">
            <a:off x="429537" y="4520465"/>
            <a:ext cx="368122" cy="467335"/>
          </a:xfrm>
          <a:prstGeom prst="rect">
            <a:avLst/>
          </a:prstGeom>
          <a:noFill/>
          <a:ln>
            <a:noFill/>
          </a:ln>
        </p:spPr>
      </p:pic>
      <p:pic>
        <p:nvPicPr>
          <p:cNvPr id="440" name="Google Shape;440;p30" descr="A close up of a fruit&#10;&#10;Description automatically generated"/>
          <p:cNvPicPr preferRelativeResize="0"/>
          <p:nvPr/>
        </p:nvPicPr>
        <p:blipFill rotWithShape="1">
          <a:blip r:embed="rId15">
            <a:alphaModFix/>
          </a:blip>
          <a:srcRect l="57662" b="49849"/>
          <a:stretch/>
        </p:blipFill>
        <p:spPr>
          <a:xfrm>
            <a:off x="1591576" y="4515321"/>
            <a:ext cx="385299" cy="414860"/>
          </a:xfrm>
          <a:prstGeom prst="rect">
            <a:avLst/>
          </a:prstGeom>
          <a:noFill/>
          <a:ln>
            <a:noFill/>
          </a:ln>
        </p:spPr>
      </p:pic>
      <p:sp>
        <p:nvSpPr>
          <p:cNvPr id="441" name="Google Shape;441;p30"/>
          <p:cNvSpPr txBox="1"/>
          <p:nvPr/>
        </p:nvSpPr>
        <p:spPr>
          <a:xfrm>
            <a:off x="251843" y="4347803"/>
            <a:ext cx="723513"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PEANUTS</a:t>
            </a:r>
            <a:endParaRPr sz="1400" b="0" i="0" u="none" strike="noStrike" cap="none">
              <a:solidFill>
                <a:srgbClr val="000000"/>
              </a:solidFill>
              <a:latin typeface="Arial"/>
              <a:ea typeface="Arial"/>
              <a:cs typeface="Arial"/>
              <a:sym typeface="Arial"/>
            </a:endParaRPr>
          </a:p>
        </p:txBody>
      </p:sp>
      <p:sp>
        <p:nvSpPr>
          <p:cNvPr id="442" name="Google Shape;442;p30"/>
          <p:cNvSpPr txBox="1"/>
          <p:nvPr/>
        </p:nvSpPr>
        <p:spPr>
          <a:xfrm>
            <a:off x="833051" y="4345698"/>
            <a:ext cx="723513"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CASHEWS</a:t>
            </a:r>
            <a:endParaRPr sz="1400" b="0" i="0" u="none" strike="noStrike" cap="none">
              <a:solidFill>
                <a:srgbClr val="000000"/>
              </a:solidFill>
              <a:latin typeface="Arial"/>
              <a:ea typeface="Arial"/>
              <a:cs typeface="Arial"/>
              <a:sym typeface="Arial"/>
            </a:endParaRPr>
          </a:p>
        </p:txBody>
      </p:sp>
      <p:sp>
        <p:nvSpPr>
          <p:cNvPr id="443" name="Google Shape;443;p30"/>
          <p:cNvSpPr txBox="1"/>
          <p:nvPr/>
        </p:nvSpPr>
        <p:spPr>
          <a:xfrm>
            <a:off x="1393588" y="4346662"/>
            <a:ext cx="754600"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ALMONDS</a:t>
            </a:r>
            <a:endParaRPr sz="1400" b="0" i="0" u="none" strike="noStrike" cap="none">
              <a:solidFill>
                <a:srgbClr val="000000"/>
              </a:solidFill>
              <a:latin typeface="Arial"/>
              <a:ea typeface="Arial"/>
              <a:cs typeface="Arial"/>
              <a:sym typeface="Arial"/>
            </a:endParaRPr>
          </a:p>
        </p:txBody>
      </p:sp>
      <p:sp>
        <p:nvSpPr>
          <p:cNvPr id="444" name="Google Shape;444;p30"/>
          <p:cNvSpPr txBox="1"/>
          <p:nvPr/>
        </p:nvSpPr>
        <p:spPr>
          <a:xfrm>
            <a:off x="2015936" y="4344556"/>
            <a:ext cx="723513"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BRAZIL NUTS</a:t>
            </a:r>
            <a:endParaRPr sz="1400" b="0" i="0" u="none" strike="noStrike" cap="none">
              <a:solidFill>
                <a:srgbClr val="000000"/>
              </a:solidFill>
              <a:latin typeface="Arial"/>
              <a:ea typeface="Arial"/>
              <a:cs typeface="Arial"/>
              <a:sym typeface="Arial"/>
            </a:endParaRPr>
          </a:p>
        </p:txBody>
      </p:sp>
      <p:sp>
        <p:nvSpPr>
          <p:cNvPr id="445" name="Google Shape;445;p30"/>
          <p:cNvSpPr txBox="1"/>
          <p:nvPr/>
        </p:nvSpPr>
        <p:spPr>
          <a:xfrm>
            <a:off x="251843" y="4903376"/>
            <a:ext cx="723513"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FLAX SEEDS</a:t>
            </a:r>
            <a:endParaRPr sz="1400" b="0" i="0" u="none" strike="noStrike" cap="none">
              <a:solidFill>
                <a:srgbClr val="000000"/>
              </a:solidFill>
              <a:latin typeface="Arial"/>
              <a:ea typeface="Arial"/>
              <a:cs typeface="Arial"/>
              <a:sym typeface="Arial"/>
            </a:endParaRPr>
          </a:p>
        </p:txBody>
      </p:sp>
      <p:sp>
        <p:nvSpPr>
          <p:cNvPr id="446" name="Google Shape;446;p30"/>
          <p:cNvSpPr txBox="1"/>
          <p:nvPr/>
        </p:nvSpPr>
        <p:spPr>
          <a:xfrm>
            <a:off x="833051" y="4901270"/>
            <a:ext cx="72351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SUNFLOWER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SEEDS</a:t>
            </a:r>
            <a:endParaRPr sz="1400" b="0" i="0" u="none" strike="noStrike" cap="none">
              <a:solidFill>
                <a:srgbClr val="000000"/>
              </a:solidFill>
              <a:latin typeface="Arial"/>
              <a:ea typeface="Arial"/>
              <a:cs typeface="Arial"/>
              <a:sym typeface="Arial"/>
            </a:endParaRPr>
          </a:p>
        </p:txBody>
      </p:sp>
      <p:sp>
        <p:nvSpPr>
          <p:cNvPr id="447" name="Google Shape;447;p30"/>
          <p:cNvSpPr txBox="1"/>
          <p:nvPr/>
        </p:nvSpPr>
        <p:spPr>
          <a:xfrm>
            <a:off x="1393588" y="4902234"/>
            <a:ext cx="754600"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HAZELNUTS</a:t>
            </a: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2847476" y="1089506"/>
            <a:ext cx="332662" cy="332662"/>
          </a:xfrm>
          <a:prstGeom prst="ellipse">
            <a:avLst/>
          </a:prstGeom>
          <a:noFill/>
          <a:ln w="2540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pic>
        <p:nvPicPr>
          <p:cNvPr id="449" name="Google Shape;449;p30" descr="A picture containing nut, fruit, sitting, dark&#10;&#10;Description automatically generated"/>
          <p:cNvPicPr preferRelativeResize="0"/>
          <p:nvPr/>
        </p:nvPicPr>
        <p:blipFill rotWithShape="1">
          <a:blip r:embed="rId16">
            <a:alphaModFix/>
          </a:blip>
          <a:srcRect/>
          <a:stretch/>
        </p:blipFill>
        <p:spPr>
          <a:xfrm>
            <a:off x="1005399" y="4582727"/>
            <a:ext cx="361982" cy="361982"/>
          </a:xfrm>
          <a:prstGeom prst="rect">
            <a:avLst/>
          </a:prstGeom>
          <a:noFill/>
          <a:ln>
            <a:noFill/>
          </a:ln>
        </p:spPr>
      </p:pic>
      <p:pic>
        <p:nvPicPr>
          <p:cNvPr id="450" name="Google Shape;450;p30" descr="A picture containing mollusk, invertebrate, black, cowrie&#10;&#10;Description automatically generated"/>
          <p:cNvPicPr preferRelativeResize="0"/>
          <p:nvPr/>
        </p:nvPicPr>
        <p:blipFill rotWithShape="1">
          <a:blip r:embed="rId17">
            <a:alphaModFix/>
          </a:blip>
          <a:srcRect/>
          <a:stretch/>
        </p:blipFill>
        <p:spPr>
          <a:xfrm>
            <a:off x="401964" y="3954920"/>
            <a:ext cx="414860" cy="4148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b4139454e2_0_0"/>
          <p:cNvSpPr txBox="1"/>
          <p:nvPr/>
        </p:nvSpPr>
        <p:spPr>
          <a:xfrm>
            <a:off x="1960241" y="340505"/>
            <a:ext cx="7183759" cy="8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4500" b="1" i="0" u="none" strike="noStrike" cap="none">
                <a:solidFill>
                  <a:schemeClr val="dk1"/>
                </a:solidFill>
                <a:latin typeface="Oswald"/>
                <a:ea typeface="Oswald"/>
                <a:cs typeface="Oswald"/>
                <a:sym typeface="Oswald"/>
              </a:rPr>
              <a:t>Product Line</a:t>
            </a:r>
            <a:endParaRPr sz="4500" b="1" i="0" u="none" strike="noStrike" cap="none">
              <a:solidFill>
                <a:schemeClr val="dk1"/>
              </a:solidFill>
              <a:latin typeface="Oswald"/>
              <a:ea typeface="Oswald"/>
              <a:cs typeface="Oswald"/>
              <a:sym typeface="Oswald"/>
            </a:endParaRPr>
          </a:p>
        </p:txBody>
      </p:sp>
      <p:pic>
        <p:nvPicPr>
          <p:cNvPr id="140" name="Google Shape;140;gb4139454e2_0_0"/>
          <p:cNvPicPr preferRelativeResize="0"/>
          <p:nvPr/>
        </p:nvPicPr>
        <p:blipFill rotWithShape="1">
          <a:blip r:embed="rId3">
            <a:alphaModFix/>
          </a:blip>
          <a:srcRect/>
          <a:stretch/>
        </p:blipFill>
        <p:spPr>
          <a:xfrm>
            <a:off x="2106747" y="519797"/>
            <a:ext cx="1877850" cy="472491"/>
          </a:xfrm>
          <a:prstGeom prst="rect">
            <a:avLst/>
          </a:prstGeom>
          <a:noFill/>
          <a:ln>
            <a:noFill/>
          </a:ln>
        </p:spPr>
      </p:pic>
      <p:grpSp>
        <p:nvGrpSpPr>
          <p:cNvPr id="141" name="Google Shape;141;gb4139454e2_0_0"/>
          <p:cNvGrpSpPr/>
          <p:nvPr/>
        </p:nvGrpSpPr>
        <p:grpSpPr>
          <a:xfrm>
            <a:off x="2594825" y="4491597"/>
            <a:ext cx="3970197" cy="1750583"/>
            <a:chOff x="2594313" y="4604384"/>
            <a:chExt cx="3970197" cy="1750583"/>
          </a:xfrm>
        </p:grpSpPr>
        <p:pic>
          <p:nvPicPr>
            <p:cNvPr id="142" name="Google Shape;142;gb4139454e2_0_0"/>
            <p:cNvPicPr preferRelativeResize="0"/>
            <p:nvPr/>
          </p:nvPicPr>
          <p:blipFill rotWithShape="1">
            <a:blip r:embed="rId4">
              <a:alphaModFix/>
            </a:blip>
            <a:srcRect/>
            <a:stretch/>
          </p:blipFill>
          <p:spPr>
            <a:xfrm>
              <a:off x="2594313" y="4604384"/>
              <a:ext cx="1233674" cy="1750583"/>
            </a:xfrm>
            <a:prstGeom prst="rect">
              <a:avLst/>
            </a:prstGeom>
            <a:noFill/>
            <a:ln>
              <a:noFill/>
            </a:ln>
          </p:spPr>
        </p:pic>
        <p:pic>
          <p:nvPicPr>
            <p:cNvPr id="143" name="Google Shape;143;gb4139454e2_0_0"/>
            <p:cNvPicPr preferRelativeResize="0"/>
            <p:nvPr/>
          </p:nvPicPr>
          <p:blipFill rotWithShape="1">
            <a:blip r:embed="rId5">
              <a:alphaModFix/>
            </a:blip>
            <a:srcRect/>
            <a:stretch/>
          </p:blipFill>
          <p:spPr>
            <a:xfrm>
              <a:off x="3962575" y="4604384"/>
              <a:ext cx="1233674" cy="1750583"/>
            </a:xfrm>
            <a:prstGeom prst="rect">
              <a:avLst/>
            </a:prstGeom>
            <a:noFill/>
            <a:ln>
              <a:noFill/>
            </a:ln>
          </p:spPr>
        </p:pic>
        <p:pic>
          <p:nvPicPr>
            <p:cNvPr id="144" name="Google Shape;144;gb4139454e2_0_0"/>
            <p:cNvPicPr preferRelativeResize="0"/>
            <p:nvPr/>
          </p:nvPicPr>
          <p:blipFill rotWithShape="1">
            <a:blip r:embed="rId6">
              <a:alphaModFix/>
            </a:blip>
            <a:srcRect/>
            <a:stretch/>
          </p:blipFill>
          <p:spPr>
            <a:xfrm>
              <a:off x="5330837" y="4604384"/>
              <a:ext cx="1233673" cy="1750582"/>
            </a:xfrm>
            <a:prstGeom prst="rect">
              <a:avLst/>
            </a:prstGeom>
            <a:noFill/>
            <a:ln>
              <a:noFill/>
            </a:ln>
          </p:spPr>
        </p:pic>
      </p:grpSp>
      <p:pic>
        <p:nvPicPr>
          <p:cNvPr id="146" name="Google Shape;146;gb4139454e2_0_0"/>
          <p:cNvPicPr preferRelativeResize="0"/>
          <p:nvPr/>
        </p:nvPicPr>
        <p:blipFill rotWithShape="1">
          <a:blip r:embed="rId7">
            <a:alphaModFix/>
          </a:blip>
          <a:srcRect/>
          <a:stretch/>
        </p:blipFill>
        <p:spPr>
          <a:xfrm>
            <a:off x="2654109" y="1633140"/>
            <a:ext cx="1235802" cy="1753602"/>
          </a:xfrm>
          <a:prstGeom prst="rect">
            <a:avLst/>
          </a:prstGeom>
          <a:noFill/>
          <a:ln>
            <a:noFill/>
          </a:ln>
        </p:spPr>
      </p:pic>
      <p:pic>
        <p:nvPicPr>
          <p:cNvPr id="147" name="Google Shape;147;gb4139454e2_0_0"/>
          <p:cNvPicPr preferRelativeResize="0"/>
          <p:nvPr/>
        </p:nvPicPr>
        <p:blipFill rotWithShape="1">
          <a:blip r:embed="rId8">
            <a:alphaModFix/>
          </a:blip>
          <a:srcRect/>
          <a:stretch/>
        </p:blipFill>
        <p:spPr>
          <a:xfrm>
            <a:off x="4005165" y="1633140"/>
            <a:ext cx="1235802" cy="1753602"/>
          </a:xfrm>
          <a:prstGeom prst="rect">
            <a:avLst/>
          </a:prstGeom>
          <a:noFill/>
          <a:ln>
            <a:noFill/>
          </a:ln>
        </p:spPr>
      </p:pic>
      <p:pic>
        <p:nvPicPr>
          <p:cNvPr id="148" name="Google Shape;148;gb4139454e2_0_0"/>
          <p:cNvPicPr preferRelativeResize="0"/>
          <p:nvPr/>
        </p:nvPicPr>
        <p:blipFill rotWithShape="1">
          <a:blip r:embed="rId9">
            <a:alphaModFix/>
          </a:blip>
          <a:srcRect/>
          <a:stretch/>
        </p:blipFill>
        <p:spPr>
          <a:xfrm>
            <a:off x="5356221" y="1633142"/>
            <a:ext cx="1235800" cy="1753599"/>
          </a:xfrm>
          <a:prstGeom prst="rect">
            <a:avLst/>
          </a:prstGeom>
          <a:noFill/>
          <a:ln>
            <a:noFill/>
          </a:ln>
        </p:spPr>
      </p:pic>
      <p:pic>
        <p:nvPicPr>
          <p:cNvPr id="149" name="Google Shape;149;gb4139454e2_0_0"/>
          <p:cNvPicPr preferRelativeResize="0"/>
          <p:nvPr/>
        </p:nvPicPr>
        <p:blipFill rotWithShape="1">
          <a:blip r:embed="rId10">
            <a:alphaModFix/>
          </a:blip>
          <a:srcRect/>
          <a:stretch/>
        </p:blipFill>
        <p:spPr>
          <a:xfrm>
            <a:off x="1305765" y="1635049"/>
            <a:ext cx="1233091" cy="1749785"/>
          </a:xfrm>
          <a:prstGeom prst="rect">
            <a:avLst/>
          </a:prstGeom>
          <a:noFill/>
          <a:ln>
            <a:noFill/>
          </a:ln>
        </p:spPr>
      </p:pic>
      <p:pic>
        <p:nvPicPr>
          <p:cNvPr id="150" name="Google Shape;150;gb4139454e2_0_0"/>
          <p:cNvPicPr preferRelativeResize="0"/>
          <p:nvPr/>
        </p:nvPicPr>
        <p:blipFill rotWithShape="1">
          <a:blip r:embed="rId11">
            <a:alphaModFix/>
          </a:blip>
          <a:srcRect/>
          <a:stretch/>
        </p:blipFill>
        <p:spPr>
          <a:xfrm>
            <a:off x="6707274" y="1631381"/>
            <a:ext cx="1238281" cy="1757120"/>
          </a:xfrm>
          <a:prstGeom prst="rect">
            <a:avLst/>
          </a:prstGeom>
          <a:noFill/>
          <a:ln>
            <a:noFill/>
          </a:ln>
        </p:spPr>
      </p:pic>
      <p:sp>
        <p:nvSpPr>
          <p:cNvPr id="151" name="Google Shape;151;gb4139454e2_0_0"/>
          <p:cNvSpPr txBox="1"/>
          <p:nvPr/>
        </p:nvSpPr>
        <p:spPr>
          <a:xfrm>
            <a:off x="1679643" y="1145827"/>
            <a:ext cx="5638560" cy="764100"/>
          </a:xfrm>
          <a:prstGeom prst="rect">
            <a:avLst/>
          </a:prstGeom>
          <a:noFill/>
          <a:ln>
            <a:noFill/>
          </a:ln>
        </p:spPr>
        <p:txBody>
          <a:bodyPr spcFirstLastPara="1" wrap="square" lIns="91425" tIns="91425" rIns="91425" bIns="91425" anchor="t" anchorCtr="0">
            <a:noAutofit/>
          </a:bodyPr>
          <a:lstStyle/>
          <a:p>
            <a:pPr marL="0" marR="0" lvl="0" indent="0" algn="ctr" rtl="0">
              <a:lnSpc>
                <a:spcPct val="107692"/>
              </a:lnSpc>
              <a:spcBef>
                <a:spcPts val="0"/>
              </a:spcBef>
              <a:spcAft>
                <a:spcPts val="0"/>
              </a:spcAft>
              <a:buClr>
                <a:srgbClr val="000000"/>
              </a:buClr>
              <a:buSzPts val="3300"/>
              <a:buFont typeface="Arial"/>
              <a:buNone/>
            </a:pPr>
            <a:r>
              <a:rPr lang="en-US" sz="2600" b="1" i="0" u="none" strike="noStrike" cap="none">
                <a:solidFill>
                  <a:schemeClr val="accent1"/>
                </a:solidFill>
                <a:latin typeface="Arial"/>
                <a:ea typeface="Arial"/>
                <a:cs typeface="Arial"/>
                <a:sym typeface="Arial"/>
              </a:rPr>
              <a:t>Natural/Non-GMO 12oz Jars, 6pk</a:t>
            </a:r>
            <a:endParaRPr sz="1400" b="0" i="0" u="none" strike="noStrike" cap="none">
              <a:solidFill>
                <a:srgbClr val="000000"/>
              </a:solidFill>
              <a:latin typeface="Arial"/>
              <a:ea typeface="Arial"/>
              <a:cs typeface="Arial"/>
              <a:sym typeface="Arial"/>
            </a:endParaRPr>
          </a:p>
        </p:txBody>
      </p:sp>
      <p:sp>
        <p:nvSpPr>
          <p:cNvPr id="152" name="Google Shape;152;gb4139454e2_0_0"/>
          <p:cNvSpPr txBox="1"/>
          <p:nvPr/>
        </p:nvSpPr>
        <p:spPr>
          <a:xfrm>
            <a:off x="2108327" y="3976861"/>
            <a:ext cx="4781193" cy="764100"/>
          </a:xfrm>
          <a:prstGeom prst="rect">
            <a:avLst/>
          </a:prstGeom>
          <a:noFill/>
          <a:ln>
            <a:noFill/>
          </a:ln>
        </p:spPr>
        <p:txBody>
          <a:bodyPr spcFirstLastPara="1" wrap="square" lIns="91425" tIns="91425" rIns="91425" bIns="91425" anchor="t" anchorCtr="0">
            <a:noAutofit/>
          </a:bodyPr>
          <a:lstStyle/>
          <a:p>
            <a:pPr marL="0" marR="0" lvl="0" indent="0" algn="ctr" rtl="0">
              <a:lnSpc>
                <a:spcPct val="107692"/>
              </a:lnSpc>
              <a:spcBef>
                <a:spcPts val="0"/>
              </a:spcBef>
              <a:spcAft>
                <a:spcPts val="0"/>
              </a:spcAft>
              <a:buClr>
                <a:srgbClr val="000000"/>
              </a:buClr>
              <a:buSzPts val="3300"/>
              <a:buFont typeface="Arial"/>
              <a:buNone/>
            </a:pPr>
            <a:r>
              <a:rPr lang="en-US" sz="2600" b="1" i="0" u="none" strike="noStrike" cap="none">
                <a:solidFill>
                  <a:schemeClr val="accent1"/>
                </a:solidFill>
                <a:latin typeface="Arial"/>
                <a:ea typeface="Arial"/>
                <a:cs typeface="Arial"/>
                <a:sym typeface="Arial"/>
              </a:rPr>
              <a:t>Organic 12oz Jars, 6pk</a:t>
            </a:r>
            <a:endParaRPr sz="1400" b="0" i="0" u="none" strike="noStrike" cap="none">
              <a:solidFill>
                <a:srgbClr val="000000"/>
              </a:solidFill>
              <a:latin typeface="Arial"/>
              <a:ea typeface="Arial"/>
              <a:cs typeface="Arial"/>
              <a:sym typeface="Arial"/>
            </a:endParaRPr>
          </a:p>
        </p:txBody>
      </p:sp>
      <p:sp>
        <p:nvSpPr>
          <p:cNvPr id="153" name="Google Shape;153;gb4139454e2_0_0"/>
          <p:cNvSpPr/>
          <p:nvPr/>
        </p:nvSpPr>
        <p:spPr>
          <a:xfrm>
            <a:off x="1198445" y="2866081"/>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#1</a:t>
            </a:r>
            <a:endParaRPr/>
          </a:p>
        </p:txBody>
      </p:sp>
      <p:sp>
        <p:nvSpPr>
          <p:cNvPr id="154" name="Google Shape;154;gb4139454e2_0_0"/>
          <p:cNvSpPr/>
          <p:nvPr/>
        </p:nvSpPr>
        <p:spPr>
          <a:xfrm>
            <a:off x="2564475" y="2884859"/>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#2</a:t>
            </a:r>
            <a:endParaRPr/>
          </a:p>
        </p:txBody>
      </p:sp>
      <p:sp>
        <p:nvSpPr>
          <p:cNvPr id="155" name="Google Shape;155;gb4139454e2_0_0"/>
          <p:cNvSpPr/>
          <p:nvPr/>
        </p:nvSpPr>
        <p:spPr>
          <a:xfrm>
            <a:off x="3948797" y="2866081"/>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#3</a:t>
            </a:r>
            <a:endParaRPr/>
          </a:p>
        </p:txBody>
      </p:sp>
      <p:sp>
        <p:nvSpPr>
          <p:cNvPr id="156" name="Google Shape;156;gb4139454e2_0_0"/>
          <p:cNvSpPr/>
          <p:nvPr/>
        </p:nvSpPr>
        <p:spPr>
          <a:xfrm>
            <a:off x="5252325" y="2884859"/>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#4</a:t>
            </a:r>
            <a:endParaRPr/>
          </a:p>
        </p:txBody>
      </p:sp>
      <p:sp>
        <p:nvSpPr>
          <p:cNvPr id="157" name="Google Shape;157;gb4139454e2_0_0"/>
          <p:cNvSpPr/>
          <p:nvPr/>
        </p:nvSpPr>
        <p:spPr>
          <a:xfrm>
            <a:off x="6648921" y="2878169"/>
            <a:ext cx="481197" cy="481197"/>
          </a:xfrm>
          <a:prstGeom prst="ellipse">
            <a:avLst/>
          </a:prstGeom>
          <a:solidFill>
            <a:schemeClr val="accent2"/>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050" b="1" i="0" u="none" strike="noStrike" cap="none">
                <a:solidFill>
                  <a:schemeClr val="lt1"/>
                </a:solidFill>
                <a:latin typeface="Arial"/>
                <a:ea typeface="Arial"/>
                <a:cs typeface="Arial"/>
                <a:sym typeface="Arial"/>
              </a:rPr>
              <a:t>New!</a:t>
            </a:r>
            <a:endParaRPr/>
          </a:p>
        </p:txBody>
      </p:sp>
      <p:sp>
        <p:nvSpPr>
          <p:cNvPr id="159" name="Google Shape;159;gb4139454e2_0_0"/>
          <p:cNvSpPr/>
          <p:nvPr/>
        </p:nvSpPr>
        <p:spPr>
          <a:xfrm>
            <a:off x="2530449" y="5771956"/>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#1</a:t>
            </a:r>
            <a:endParaRPr/>
          </a:p>
        </p:txBody>
      </p:sp>
      <p:sp>
        <p:nvSpPr>
          <p:cNvPr id="160" name="Google Shape;160;gb4139454e2_0_0"/>
          <p:cNvSpPr/>
          <p:nvPr/>
        </p:nvSpPr>
        <p:spPr>
          <a:xfrm>
            <a:off x="3896479" y="5790734"/>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#2</a:t>
            </a:r>
            <a:endParaRPr/>
          </a:p>
        </p:txBody>
      </p:sp>
      <p:sp>
        <p:nvSpPr>
          <p:cNvPr id="161" name="Google Shape;161;gb4139454e2_0_0"/>
          <p:cNvSpPr/>
          <p:nvPr/>
        </p:nvSpPr>
        <p:spPr>
          <a:xfrm>
            <a:off x="5262509" y="5771956"/>
            <a:ext cx="481197" cy="481197"/>
          </a:xfrm>
          <a:prstGeom prst="ellipse">
            <a:avLst/>
          </a:prstGeom>
          <a:solidFill>
            <a:srgbClr val="FBE405"/>
          </a:solidFill>
          <a:ln>
            <a:noFill/>
          </a:ln>
          <a:effectLst>
            <a:outerShdw blurRad="63500" sx="102000" sy="102000" algn="ctr" rotWithShape="0">
              <a:srgbClr val="000000">
                <a:alpha val="26666"/>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#3</a:t>
            </a:r>
            <a:endParaRPr/>
          </a:p>
        </p:txBody>
      </p:sp>
      <p:sp>
        <p:nvSpPr>
          <p:cNvPr id="162" name="Google Shape;162;gb4139454e2_0_0"/>
          <p:cNvSpPr txBox="1"/>
          <p:nvPr/>
        </p:nvSpPr>
        <p:spPr>
          <a:xfrm>
            <a:off x="1346074" y="3278270"/>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Keto </a:t>
            </a:r>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Crunchy</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i="0" u="none" strike="noStrike" cap="none">
              <a:solidFill>
                <a:schemeClr val="dk1"/>
              </a:solidFill>
              <a:latin typeface="Arial"/>
              <a:ea typeface="Arial"/>
              <a:cs typeface="Arial"/>
              <a:sym typeface="Arial"/>
            </a:endParaRPr>
          </a:p>
        </p:txBody>
      </p:sp>
      <p:sp>
        <p:nvSpPr>
          <p:cNvPr id="163" name="Google Shape;163;gb4139454e2_0_0"/>
          <p:cNvSpPr txBox="1"/>
          <p:nvPr/>
        </p:nvSpPr>
        <p:spPr>
          <a:xfrm>
            <a:off x="2770131" y="3321810"/>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Power Fuel </a:t>
            </a:r>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Crunchy</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a:solidFill>
                <a:schemeClr val="dk1"/>
              </a:solidFill>
            </a:endParaRPr>
          </a:p>
        </p:txBody>
      </p:sp>
      <p:sp>
        <p:nvSpPr>
          <p:cNvPr id="164" name="Google Shape;164;gb4139454e2_0_0"/>
          <p:cNvSpPr txBox="1"/>
          <p:nvPr/>
        </p:nvSpPr>
        <p:spPr>
          <a:xfrm>
            <a:off x="4106080" y="3316550"/>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Power Fuel </a:t>
            </a:r>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Smooth</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i="0" u="none" strike="noStrike" cap="none">
              <a:solidFill>
                <a:schemeClr val="dk1"/>
              </a:solidFill>
              <a:latin typeface="Arial"/>
              <a:ea typeface="Arial"/>
              <a:cs typeface="Arial"/>
              <a:sym typeface="Arial"/>
            </a:endParaRPr>
          </a:p>
        </p:txBody>
      </p:sp>
      <p:sp>
        <p:nvSpPr>
          <p:cNvPr id="165" name="Google Shape;165;gb4139454e2_0_0"/>
          <p:cNvSpPr txBox="1"/>
          <p:nvPr/>
        </p:nvSpPr>
        <p:spPr>
          <a:xfrm>
            <a:off x="5356218" y="3325256"/>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Peanut Pro</a:t>
            </a:r>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Smooth</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i="0" u="none" strike="noStrike" cap="none">
              <a:solidFill>
                <a:schemeClr val="dk1"/>
              </a:solidFill>
              <a:latin typeface="Arial"/>
              <a:ea typeface="Arial"/>
              <a:cs typeface="Arial"/>
              <a:sym typeface="Arial"/>
            </a:endParaRPr>
          </a:p>
        </p:txBody>
      </p:sp>
      <p:sp>
        <p:nvSpPr>
          <p:cNvPr id="166" name="Google Shape;166;gb4139454e2_0_0"/>
          <p:cNvSpPr txBox="1"/>
          <p:nvPr/>
        </p:nvSpPr>
        <p:spPr>
          <a:xfrm>
            <a:off x="6707273" y="3282418"/>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Chocolate</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Keto</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i="0" u="none" strike="noStrike" cap="none">
              <a:solidFill>
                <a:schemeClr val="dk1"/>
              </a:solidFill>
              <a:latin typeface="Arial"/>
              <a:ea typeface="Arial"/>
              <a:cs typeface="Arial"/>
              <a:sym typeface="Arial"/>
            </a:endParaRPr>
          </a:p>
        </p:txBody>
      </p:sp>
      <p:sp>
        <p:nvSpPr>
          <p:cNvPr id="167" name="Google Shape;167;gb4139454e2_0_0"/>
          <p:cNvSpPr txBox="1"/>
          <p:nvPr/>
        </p:nvSpPr>
        <p:spPr>
          <a:xfrm>
            <a:off x="2684557" y="6081234"/>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Power Fuel </a:t>
            </a:r>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Crunchy</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i="0" u="none" strike="noStrike" cap="none">
              <a:solidFill>
                <a:schemeClr val="dk1"/>
              </a:solidFill>
              <a:latin typeface="Arial"/>
              <a:ea typeface="Arial"/>
              <a:cs typeface="Arial"/>
              <a:sym typeface="Arial"/>
            </a:endParaRPr>
          </a:p>
        </p:txBody>
      </p:sp>
      <p:sp>
        <p:nvSpPr>
          <p:cNvPr id="168" name="Google Shape;168;gb4139454e2_0_0"/>
          <p:cNvSpPr txBox="1"/>
          <p:nvPr/>
        </p:nvSpPr>
        <p:spPr>
          <a:xfrm>
            <a:off x="4020506" y="6075974"/>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Power Fuel </a:t>
            </a:r>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Smooth</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200" b="1" i="0" u="none" strike="noStrike" cap="none">
              <a:solidFill>
                <a:schemeClr val="dk1"/>
              </a:solidFill>
              <a:latin typeface="Arial"/>
              <a:ea typeface="Arial"/>
              <a:cs typeface="Arial"/>
              <a:sym typeface="Arial"/>
            </a:endParaRPr>
          </a:p>
        </p:txBody>
      </p:sp>
      <p:sp>
        <p:nvSpPr>
          <p:cNvPr id="169" name="Google Shape;169;gb4139454e2_0_0"/>
          <p:cNvSpPr txBox="1"/>
          <p:nvPr/>
        </p:nvSpPr>
        <p:spPr>
          <a:xfrm>
            <a:off x="5386254" y="6074170"/>
            <a:ext cx="1205591" cy="48119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dk1"/>
                </a:solidFill>
                <a:latin typeface="Arial"/>
                <a:ea typeface="Arial"/>
                <a:cs typeface="Arial"/>
                <a:sym typeface="Arial"/>
              </a:rPr>
              <a:t>Chocolate Power Fuel</a:t>
            </a:r>
            <a:endParaRPr sz="1200" b="1">
              <a:solidFill>
                <a:schemeClr val="dk1"/>
              </a:solidFill>
            </a:endParaRPr>
          </a:p>
        </p:txBody>
      </p:sp>
      <p:sp>
        <p:nvSpPr>
          <p:cNvPr id="171" name="Google Shape;171;gb4139454e2_0_0"/>
          <p:cNvSpPr txBox="1"/>
          <p:nvPr/>
        </p:nvSpPr>
        <p:spPr>
          <a:xfrm>
            <a:off x="1173075" y="3769638"/>
            <a:ext cx="1466700" cy="32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100" b="1">
                <a:solidFill>
                  <a:schemeClr val="dk1"/>
                </a:solidFill>
              </a:rPr>
              <a:t>UPC: </a:t>
            </a:r>
            <a:r>
              <a:rPr lang="en-US" sz="1000" b="1">
                <a:solidFill>
                  <a:schemeClr val="dk1"/>
                </a:solidFill>
              </a:rPr>
              <a:t>894697002788</a:t>
            </a:r>
            <a:endParaRPr sz="1000" b="1">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sz="1200" b="1">
              <a:solidFill>
                <a:schemeClr val="dk1"/>
              </a:solidFill>
            </a:endParaRPr>
          </a:p>
        </p:txBody>
      </p:sp>
      <p:sp>
        <p:nvSpPr>
          <p:cNvPr id="172" name="Google Shape;172;gb4139454e2_0_0"/>
          <p:cNvSpPr txBox="1"/>
          <p:nvPr/>
        </p:nvSpPr>
        <p:spPr>
          <a:xfrm>
            <a:off x="2352165" y="6555372"/>
            <a:ext cx="1668900" cy="30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894697002375</a:t>
            </a:r>
            <a:endParaRPr sz="1200" b="1">
              <a:solidFill>
                <a:schemeClr val="dk1"/>
              </a:solidFill>
            </a:endParaRPr>
          </a:p>
        </p:txBody>
      </p:sp>
      <p:sp>
        <p:nvSpPr>
          <p:cNvPr id="173" name="Google Shape;173;gb4139454e2_0_0"/>
          <p:cNvSpPr txBox="1"/>
          <p:nvPr/>
        </p:nvSpPr>
        <p:spPr>
          <a:xfrm>
            <a:off x="3922940" y="6555372"/>
            <a:ext cx="1400700" cy="2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894697002382</a:t>
            </a:r>
            <a:endParaRPr sz="1200" b="1">
              <a:solidFill>
                <a:schemeClr val="dk1"/>
              </a:solidFill>
            </a:endParaRPr>
          </a:p>
        </p:txBody>
      </p:sp>
      <p:sp>
        <p:nvSpPr>
          <p:cNvPr id="174" name="Google Shape;174;gb4139454e2_0_0"/>
          <p:cNvSpPr txBox="1"/>
          <p:nvPr/>
        </p:nvSpPr>
        <p:spPr>
          <a:xfrm>
            <a:off x="2594825" y="3779975"/>
            <a:ext cx="1466700" cy="30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894697002306</a:t>
            </a:r>
            <a:endParaRPr sz="1000" b="1">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sz="1200" b="1">
              <a:solidFill>
                <a:schemeClr val="dk1"/>
              </a:solidFill>
            </a:endParaRPr>
          </a:p>
        </p:txBody>
      </p:sp>
      <p:sp>
        <p:nvSpPr>
          <p:cNvPr id="175" name="Google Shape;175;gb4139454e2_0_0"/>
          <p:cNvSpPr txBox="1"/>
          <p:nvPr/>
        </p:nvSpPr>
        <p:spPr>
          <a:xfrm>
            <a:off x="3896975" y="3779975"/>
            <a:ext cx="1400700" cy="30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894697002290</a:t>
            </a:r>
            <a:endParaRPr sz="550"/>
          </a:p>
          <a:p>
            <a:pPr marL="0" marR="0" lvl="0" indent="0" algn="ctr" rtl="0">
              <a:lnSpc>
                <a:spcPct val="100000"/>
              </a:lnSpc>
              <a:spcBef>
                <a:spcPts val="0"/>
              </a:spcBef>
              <a:spcAft>
                <a:spcPts val="0"/>
              </a:spcAft>
              <a:buNone/>
            </a:pPr>
            <a:endParaRPr sz="1000" b="1">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sz="1200" b="1">
              <a:solidFill>
                <a:schemeClr val="dk1"/>
              </a:solidFill>
            </a:endParaRPr>
          </a:p>
        </p:txBody>
      </p:sp>
      <p:sp>
        <p:nvSpPr>
          <p:cNvPr id="176" name="Google Shape;176;gb4139454e2_0_0"/>
          <p:cNvSpPr txBox="1"/>
          <p:nvPr/>
        </p:nvSpPr>
        <p:spPr>
          <a:xfrm>
            <a:off x="5240787" y="3789363"/>
            <a:ext cx="1466700" cy="30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894697002276</a:t>
            </a:r>
            <a:endParaRPr sz="1200" b="1">
              <a:solidFill>
                <a:schemeClr val="dk1"/>
              </a:solidFill>
            </a:endParaRPr>
          </a:p>
        </p:txBody>
      </p:sp>
      <p:sp>
        <p:nvSpPr>
          <p:cNvPr id="177" name="Google Shape;177;gb4139454e2_0_0"/>
          <p:cNvSpPr txBox="1"/>
          <p:nvPr/>
        </p:nvSpPr>
        <p:spPr>
          <a:xfrm>
            <a:off x="6648925" y="3786025"/>
            <a:ext cx="1539600" cy="30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894697002894</a:t>
            </a:r>
            <a:endParaRPr sz="1200" b="1">
              <a:solidFill>
                <a:schemeClr val="dk1"/>
              </a:solidFill>
            </a:endParaRPr>
          </a:p>
        </p:txBody>
      </p:sp>
      <p:sp>
        <p:nvSpPr>
          <p:cNvPr id="178" name="Google Shape;178;gb4139454e2_0_0"/>
          <p:cNvSpPr txBox="1"/>
          <p:nvPr/>
        </p:nvSpPr>
        <p:spPr>
          <a:xfrm>
            <a:off x="5255702" y="6542022"/>
            <a:ext cx="1466700" cy="23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000" b="1">
                <a:solidFill>
                  <a:schemeClr val="dk1"/>
                </a:solidFill>
              </a:rPr>
              <a:t>UPC: 894697002412</a:t>
            </a:r>
            <a:endParaRPr sz="1000" b="1">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sz="12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4"/>
        <p:cNvGrpSpPr/>
        <p:nvPr/>
      </p:nvGrpSpPr>
      <p:grpSpPr>
        <a:xfrm>
          <a:off x="0" y="0"/>
          <a:ext cx="0" cy="0"/>
          <a:chOff x="0" y="0"/>
          <a:chExt cx="0" cy="0"/>
        </a:xfrm>
      </p:grpSpPr>
      <p:grpSp>
        <p:nvGrpSpPr>
          <p:cNvPr id="185" name="Google Shape;185;g5c3fa998ca_0_9"/>
          <p:cNvGrpSpPr/>
          <p:nvPr/>
        </p:nvGrpSpPr>
        <p:grpSpPr>
          <a:xfrm>
            <a:off x="842950" y="4879885"/>
            <a:ext cx="7390871" cy="1194646"/>
            <a:chOff x="842950" y="4879885"/>
            <a:chExt cx="7390871" cy="1194646"/>
          </a:xfrm>
        </p:grpSpPr>
        <p:sp>
          <p:nvSpPr>
            <p:cNvPr id="186" name="Google Shape;186;g5c3fa998ca_0_9"/>
            <p:cNvSpPr txBox="1"/>
            <p:nvPr/>
          </p:nvSpPr>
          <p:spPr>
            <a:xfrm>
              <a:off x="842950" y="4879885"/>
              <a:ext cx="533700" cy="104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FFFFFF"/>
                  </a:solidFill>
                  <a:latin typeface="Arial Black"/>
                  <a:ea typeface="Arial Black"/>
                  <a:cs typeface="Arial Black"/>
                  <a:sym typeface="Arial Black"/>
                </a:rPr>
                <a:t>2</a:t>
              </a:r>
              <a:endParaRPr sz="7200" b="1" i="0" u="none" strike="noStrike" cap="none">
                <a:solidFill>
                  <a:srgbClr val="FFFFFF"/>
                </a:solidFill>
                <a:latin typeface="Arial Black"/>
                <a:ea typeface="Arial Black"/>
                <a:cs typeface="Arial Black"/>
                <a:sym typeface="Arial Black"/>
              </a:endParaRPr>
            </a:p>
          </p:txBody>
        </p:sp>
        <p:sp>
          <p:nvSpPr>
            <p:cNvPr id="187" name="Google Shape;187;g5c3fa998ca_0_9"/>
            <p:cNvSpPr txBox="1"/>
            <p:nvPr/>
          </p:nvSpPr>
          <p:spPr>
            <a:xfrm>
              <a:off x="1528265" y="5176885"/>
              <a:ext cx="2208300" cy="74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1400" b="1" i="0" u="none" strike="noStrike" cap="none">
                  <a:solidFill>
                    <a:srgbClr val="FFFFFF"/>
                  </a:solidFill>
                  <a:latin typeface="Arial Black"/>
                  <a:ea typeface="Arial Black"/>
                  <a:cs typeface="Arial Black"/>
                  <a:sym typeface="Arial Black"/>
                </a:rPr>
                <a:t>Adopted nutrient-</a:t>
              </a:r>
              <a:br>
                <a:rPr lang="en-US" sz="1400" b="1" i="0" u="none" strike="noStrike" cap="none">
                  <a:solidFill>
                    <a:srgbClr val="FFFFFF"/>
                  </a:solidFill>
                  <a:latin typeface="Arial Black"/>
                  <a:ea typeface="Arial Black"/>
                  <a:cs typeface="Arial Black"/>
                  <a:sym typeface="Arial Black"/>
                </a:rPr>
              </a:br>
              <a:r>
                <a:rPr lang="en-US" sz="1400" b="1" i="0" u="none" strike="noStrike" cap="none">
                  <a:solidFill>
                    <a:srgbClr val="FFFFFF"/>
                  </a:solidFill>
                  <a:latin typeface="Arial Black"/>
                  <a:ea typeface="Arial Black"/>
                  <a:cs typeface="Arial Black"/>
                  <a:sym typeface="Arial Black"/>
                </a:rPr>
                <a:t>deficient boys</a:t>
              </a:r>
              <a:endParaRPr sz="1400" b="1" i="0" u="none" strike="noStrike" cap="none">
                <a:solidFill>
                  <a:srgbClr val="FFFFFF"/>
                </a:solidFill>
                <a:latin typeface="Arial Black"/>
                <a:ea typeface="Arial Black"/>
                <a:cs typeface="Arial Black"/>
                <a:sym typeface="Arial Black"/>
              </a:endParaRPr>
            </a:p>
          </p:txBody>
        </p:sp>
        <p:sp>
          <p:nvSpPr>
            <p:cNvPr id="188" name="Google Shape;188;g5c3fa998ca_0_9"/>
            <p:cNvSpPr txBox="1"/>
            <p:nvPr/>
          </p:nvSpPr>
          <p:spPr>
            <a:xfrm>
              <a:off x="3310666" y="5028427"/>
              <a:ext cx="533700" cy="7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latin typeface="Arial Black"/>
                  <a:ea typeface="Arial Black"/>
                  <a:cs typeface="Arial Black"/>
                  <a:sym typeface="Arial Black"/>
                </a:rPr>
                <a:t>+</a:t>
              </a:r>
              <a:endParaRPr sz="6000" b="1" i="0" u="none" strike="noStrike" cap="none">
                <a:solidFill>
                  <a:srgbClr val="FFFFFF"/>
                </a:solidFill>
                <a:latin typeface="Arial Black"/>
                <a:ea typeface="Arial Black"/>
                <a:cs typeface="Arial Black"/>
                <a:sym typeface="Arial Black"/>
              </a:endParaRPr>
            </a:p>
          </p:txBody>
        </p:sp>
        <p:sp>
          <p:nvSpPr>
            <p:cNvPr id="189" name="Google Shape;189;g5c3fa998ca_0_9"/>
            <p:cNvSpPr txBox="1"/>
            <p:nvPr/>
          </p:nvSpPr>
          <p:spPr>
            <a:xfrm>
              <a:off x="3844902" y="4879885"/>
              <a:ext cx="533700" cy="104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FFFFFF"/>
                  </a:solidFill>
                  <a:latin typeface="Arial Black"/>
                  <a:ea typeface="Arial Black"/>
                  <a:cs typeface="Arial Black"/>
                  <a:sym typeface="Arial Black"/>
                </a:rPr>
                <a:t>1</a:t>
              </a:r>
              <a:endParaRPr sz="7200" b="1" i="0" u="none" strike="noStrike" cap="none">
                <a:solidFill>
                  <a:srgbClr val="FFFFFF"/>
                </a:solidFill>
                <a:latin typeface="Arial Black"/>
                <a:ea typeface="Arial Black"/>
                <a:cs typeface="Arial Black"/>
                <a:sym typeface="Arial Black"/>
              </a:endParaRPr>
            </a:p>
          </p:txBody>
        </p:sp>
        <p:sp>
          <p:nvSpPr>
            <p:cNvPr id="190" name="Google Shape;190;g5c3fa998ca_0_9"/>
            <p:cNvSpPr txBox="1"/>
            <p:nvPr/>
          </p:nvSpPr>
          <p:spPr>
            <a:xfrm>
              <a:off x="4439137" y="5176885"/>
              <a:ext cx="1211951" cy="74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1400" b="1" i="0" u="none" strike="noStrike" cap="none">
                  <a:solidFill>
                    <a:srgbClr val="FFFFFF"/>
                  </a:solidFill>
                  <a:latin typeface="Arial Black"/>
                  <a:ea typeface="Arial Black"/>
                  <a:cs typeface="Arial Black"/>
                  <a:sym typeface="Arial Black"/>
                </a:rPr>
                <a:t>Mom on</a:t>
              </a:r>
              <a:br>
                <a:rPr lang="en-US" sz="1400" b="1" i="0" u="none" strike="noStrike" cap="none">
                  <a:solidFill>
                    <a:srgbClr val="FFFFFF"/>
                  </a:solidFill>
                  <a:latin typeface="Arial Black"/>
                  <a:ea typeface="Arial Black"/>
                  <a:cs typeface="Arial Black"/>
                  <a:sym typeface="Arial Black"/>
                </a:rPr>
              </a:br>
              <a:r>
                <a:rPr lang="en-US" sz="1400" b="1" i="0" u="none" strike="noStrike" cap="none">
                  <a:solidFill>
                    <a:srgbClr val="FFFFFF"/>
                  </a:solidFill>
                  <a:latin typeface="Arial Black"/>
                  <a:ea typeface="Arial Black"/>
                  <a:cs typeface="Arial Black"/>
                  <a:sym typeface="Arial Black"/>
                </a:rPr>
                <a:t>a mission</a:t>
              </a:r>
              <a:endParaRPr sz="1400" b="1" i="0" u="none" strike="noStrike" cap="none">
                <a:solidFill>
                  <a:srgbClr val="FFFFFF"/>
                </a:solidFill>
                <a:latin typeface="Arial Black"/>
                <a:ea typeface="Arial Black"/>
                <a:cs typeface="Arial Black"/>
                <a:sym typeface="Arial Black"/>
              </a:endParaRPr>
            </a:p>
          </p:txBody>
        </p:sp>
        <p:sp>
          <p:nvSpPr>
            <p:cNvPr id="191" name="Google Shape;191;g5c3fa998ca_0_9"/>
            <p:cNvSpPr txBox="1"/>
            <p:nvPr/>
          </p:nvSpPr>
          <p:spPr>
            <a:xfrm>
              <a:off x="5543287" y="5028431"/>
              <a:ext cx="533700" cy="104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FFFFFF"/>
                  </a:solidFill>
                  <a:latin typeface="Oswald"/>
                  <a:ea typeface="Oswald"/>
                  <a:cs typeface="Oswald"/>
                  <a:sym typeface="Oswald"/>
                </a:rPr>
                <a:t>=</a:t>
              </a:r>
              <a:endParaRPr sz="6000" b="1" i="0" u="none" strike="noStrike" cap="none">
                <a:solidFill>
                  <a:srgbClr val="FFFFFF"/>
                </a:solidFill>
                <a:latin typeface="Oswald"/>
                <a:ea typeface="Oswald"/>
                <a:cs typeface="Oswald"/>
                <a:sym typeface="Oswald"/>
              </a:endParaRPr>
            </a:p>
          </p:txBody>
        </p:sp>
        <p:pic>
          <p:nvPicPr>
            <p:cNvPr id="192" name="Google Shape;192;g5c3fa998ca_0_9"/>
            <p:cNvPicPr preferRelativeResize="0"/>
            <p:nvPr/>
          </p:nvPicPr>
          <p:blipFill rotWithShape="1">
            <a:blip r:embed="rId3">
              <a:alphaModFix/>
            </a:blip>
            <a:srcRect/>
            <a:stretch/>
          </p:blipFill>
          <p:spPr>
            <a:xfrm>
              <a:off x="6025677" y="5205527"/>
              <a:ext cx="2208144" cy="691907"/>
            </a:xfrm>
            <a:prstGeom prst="rect">
              <a:avLst/>
            </a:prstGeom>
            <a:noFill/>
            <a:ln>
              <a:noFill/>
            </a:ln>
          </p:spPr>
        </p:pic>
      </p:grpSp>
      <p:pic>
        <p:nvPicPr>
          <p:cNvPr id="193" name="Google Shape;193;g5c3fa998ca_0_9"/>
          <p:cNvPicPr preferRelativeResize="0"/>
          <p:nvPr/>
        </p:nvPicPr>
        <p:blipFill rotWithShape="1">
          <a:blip r:embed="rId4">
            <a:alphaModFix/>
          </a:blip>
          <a:srcRect/>
          <a:stretch/>
        </p:blipFill>
        <p:spPr>
          <a:xfrm>
            <a:off x="6025677" y="819150"/>
            <a:ext cx="2054386" cy="3992001"/>
          </a:xfrm>
          <a:prstGeom prst="rect">
            <a:avLst/>
          </a:prstGeom>
          <a:noFill/>
          <a:ln w="76200" cap="flat" cmpd="sng">
            <a:solidFill>
              <a:schemeClr val="accent1"/>
            </a:solidFill>
            <a:prstDash val="solid"/>
            <a:round/>
            <a:headEnd type="none" w="sm" len="sm"/>
            <a:tailEnd type="none" w="sm" len="sm"/>
          </a:ln>
        </p:spPr>
      </p:pic>
      <p:pic>
        <p:nvPicPr>
          <p:cNvPr id="194" name="Google Shape;194;g5c3fa998ca_0_9"/>
          <p:cNvPicPr preferRelativeResize="0"/>
          <p:nvPr/>
        </p:nvPicPr>
        <p:blipFill rotWithShape="1">
          <a:blip r:embed="rId5">
            <a:alphaModFix/>
          </a:blip>
          <a:srcRect/>
          <a:stretch/>
        </p:blipFill>
        <p:spPr>
          <a:xfrm>
            <a:off x="3531078" y="819150"/>
            <a:ext cx="2054385" cy="3992002"/>
          </a:xfrm>
          <a:prstGeom prst="rect">
            <a:avLst/>
          </a:prstGeom>
          <a:noFill/>
          <a:ln w="76200" cap="flat" cmpd="sng">
            <a:solidFill>
              <a:schemeClr val="accent4"/>
            </a:solidFill>
            <a:prstDash val="solid"/>
            <a:round/>
            <a:headEnd type="none" w="sm" len="sm"/>
            <a:tailEnd type="none" w="sm" len="sm"/>
          </a:ln>
        </p:spPr>
      </p:pic>
      <p:pic>
        <p:nvPicPr>
          <p:cNvPr id="195" name="Google Shape;195;g5c3fa998ca_0_9" descr="danielle-boys.jpg"/>
          <p:cNvPicPr preferRelativeResize="0"/>
          <p:nvPr/>
        </p:nvPicPr>
        <p:blipFill rotWithShape="1">
          <a:blip r:embed="rId6">
            <a:alphaModFix/>
          </a:blip>
          <a:srcRect/>
          <a:stretch/>
        </p:blipFill>
        <p:spPr>
          <a:xfrm>
            <a:off x="1036479" y="819150"/>
            <a:ext cx="2054385" cy="3992001"/>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
          <p:cNvSpPr/>
          <p:nvPr/>
        </p:nvSpPr>
        <p:spPr>
          <a:xfrm>
            <a:off x="323700" y="1252061"/>
            <a:ext cx="4052700" cy="4052700"/>
          </a:xfrm>
          <a:prstGeom prst="ellipse">
            <a:avLst/>
          </a:prstGeom>
          <a:solidFill>
            <a:schemeClr val="accent4"/>
          </a:solidFill>
          <a:ln>
            <a:noFill/>
          </a:ln>
          <a:effectLst>
            <a:outerShdw blurRad="57150" dist="19050" dir="5400000" algn="bl" rotWithShape="0">
              <a:srgbClr val="000000">
                <a:alpha val="4705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01" name="Google Shape;201;p3" descr="Family-Photo.png"/>
          <p:cNvPicPr preferRelativeResize="0"/>
          <p:nvPr/>
        </p:nvPicPr>
        <p:blipFill rotWithShape="1">
          <a:blip r:embed="rId3">
            <a:alphaModFix/>
          </a:blip>
          <a:srcRect/>
          <a:stretch/>
        </p:blipFill>
        <p:spPr>
          <a:xfrm>
            <a:off x="697311" y="501550"/>
            <a:ext cx="3372248" cy="5854876"/>
          </a:xfrm>
          <a:prstGeom prst="rect">
            <a:avLst/>
          </a:prstGeom>
          <a:noFill/>
          <a:ln>
            <a:noFill/>
          </a:ln>
        </p:spPr>
      </p:pic>
      <p:sp>
        <p:nvSpPr>
          <p:cNvPr id="202" name="Google Shape;202;p3"/>
          <p:cNvSpPr txBox="1"/>
          <p:nvPr/>
        </p:nvSpPr>
        <p:spPr>
          <a:xfrm>
            <a:off x="4614583" y="2293649"/>
            <a:ext cx="3908130" cy="3011100"/>
          </a:xfrm>
          <a:prstGeom prst="rect">
            <a:avLst/>
          </a:prstGeom>
          <a:noFill/>
          <a:ln>
            <a:noFill/>
          </a:ln>
        </p:spPr>
        <p:txBody>
          <a:bodyPr spcFirstLastPara="1" wrap="square" lIns="91425" tIns="45700" rIns="91425" bIns="45700" anchor="t" anchorCtr="0">
            <a:noAutofit/>
          </a:bodyPr>
          <a:lstStyle/>
          <a:p>
            <a:pPr marL="0" marR="0" lvl="0" indent="0" algn="l" rtl="0">
              <a:lnSpc>
                <a:spcPct val="107916"/>
              </a:lnSpc>
              <a:spcBef>
                <a:spcPts val="0"/>
              </a:spcBef>
              <a:spcAft>
                <a:spcPts val="0"/>
              </a:spcAft>
              <a:buClr>
                <a:srgbClr val="000000"/>
              </a:buClr>
              <a:buSzPts val="1200"/>
              <a:buFont typeface="Arial"/>
              <a:buNone/>
            </a:pPr>
            <a:r>
              <a:rPr lang="en-US" sz="1200" b="1" i="0" u="none" strike="noStrike" cap="none">
                <a:solidFill>
                  <a:schemeClr val="dk1"/>
                </a:solidFill>
                <a:latin typeface="Lato"/>
                <a:ea typeface="Lato"/>
                <a:cs typeface="Lato"/>
                <a:sym typeface="Lato"/>
              </a:rPr>
              <a:t>Sometimes life’s unexpected twists and turns lead you to your best life. </a:t>
            </a:r>
            <a:r>
              <a:rPr lang="en-US" sz="1200" b="0" i="0" u="none" strike="noStrike" cap="none">
                <a:solidFill>
                  <a:schemeClr val="dk1"/>
                </a:solidFill>
                <a:latin typeface="Lato"/>
                <a:ea typeface="Lato"/>
                <a:cs typeface="Lato"/>
                <a:sym typeface="Lato"/>
              </a:rPr>
              <a:t>When I adopted my sons internationally in 2002 and 2005, they were both extremely nutrient-deficient. In desperation, I took to the kitchen and blended a variety of nuts and seeds to make a delicious protein source for them. </a:t>
            </a:r>
            <a:endParaRPr sz="1200" b="0" i="0" u="none" strike="noStrike" cap="none">
              <a:solidFill>
                <a:schemeClr val="dk1"/>
              </a:solidFill>
              <a:latin typeface="Lato"/>
              <a:ea typeface="Lato"/>
              <a:cs typeface="Lato"/>
              <a:sym typeface="Lato"/>
            </a:endParaRPr>
          </a:p>
          <a:p>
            <a:pPr marL="0" marR="0" lvl="0" indent="0" algn="l" rtl="0">
              <a:lnSpc>
                <a:spcPct val="107916"/>
              </a:lnSpc>
              <a:spcBef>
                <a:spcPts val="800"/>
              </a:spcBef>
              <a:spcAft>
                <a:spcPts val="0"/>
              </a:spcAft>
              <a:buClr>
                <a:srgbClr val="000000"/>
              </a:buClr>
              <a:buSzPts val="1200"/>
              <a:buFont typeface="Arial"/>
              <a:buNone/>
            </a:pPr>
            <a:r>
              <a:rPr lang="en-US" sz="1200" b="0" i="0" u="none" strike="noStrike" cap="none">
                <a:solidFill>
                  <a:schemeClr val="dk1"/>
                </a:solidFill>
                <a:latin typeface="Lato"/>
                <a:ea typeface="Lato"/>
                <a:cs typeface="Lato"/>
                <a:sym typeface="Lato"/>
              </a:rPr>
              <a:t>Voilà, the nut and seed butter brand ‘NuttZo’ was born! </a:t>
            </a:r>
            <a:endParaRPr sz="1200" b="0" i="0" u="none" strike="noStrike" cap="none">
              <a:solidFill>
                <a:schemeClr val="dk1"/>
              </a:solidFill>
              <a:latin typeface="Lato"/>
              <a:ea typeface="Lato"/>
              <a:cs typeface="Lato"/>
              <a:sym typeface="Lato"/>
            </a:endParaRPr>
          </a:p>
          <a:p>
            <a:pPr marL="0" marR="0" lvl="0" indent="0" algn="l" rtl="0">
              <a:lnSpc>
                <a:spcPct val="115000"/>
              </a:lnSpc>
              <a:spcBef>
                <a:spcPts val="800"/>
              </a:spcBef>
              <a:spcAft>
                <a:spcPts val="0"/>
              </a:spcAft>
              <a:buClr>
                <a:srgbClr val="000000"/>
              </a:buClr>
              <a:buSzPts val="1200"/>
              <a:buFont typeface="Arial"/>
              <a:buNone/>
            </a:pPr>
            <a:r>
              <a:rPr lang="en-US" sz="1200" b="0" i="0" u="none" strike="noStrike" cap="none">
                <a:solidFill>
                  <a:schemeClr val="dk1"/>
                </a:solidFill>
                <a:latin typeface="Lato"/>
                <a:ea typeface="Lato"/>
                <a:cs typeface="Lato"/>
                <a:sym typeface="Lato"/>
              </a:rPr>
              <a:t>At the heart of NuttZo is our mission to spread health and happiness all over the world. While launching NuttZo, we created a non-profit that remains core to who we are today. Making a </a:t>
            </a:r>
            <a:r>
              <a:rPr lang="en-US" sz="1200" b="0" i="1" u="none" strike="noStrike" cap="none">
                <a:solidFill>
                  <a:schemeClr val="dk1"/>
                </a:solidFill>
                <a:latin typeface="Lato"/>
                <a:ea typeface="Lato"/>
                <a:cs typeface="Lato"/>
                <a:sym typeface="Lato"/>
              </a:rPr>
              <a:t>real</a:t>
            </a:r>
            <a:r>
              <a:rPr lang="en-US" sz="1200" b="0" i="0" u="none" strike="noStrike" cap="none">
                <a:solidFill>
                  <a:schemeClr val="dk1"/>
                </a:solidFill>
                <a:latin typeface="Lato"/>
                <a:ea typeface="Lato"/>
                <a:cs typeface="Lato"/>
                <a:sym typeface="Lato"/>
              </a:rPr>
              <a:t> difference is what motivates us most. Every sale of NuttZo supports </a:t>
            </a:r>
            <a:r>
              <a:rPr lang="en-US" sz="1200" b="1" i="0" u="none" strike="noStrike" cap="none">
                <a:solidFill>
                  <a:schemeClr val="dk1"/>
                </a:solidFill>
                <a:latin typeface="Lato"/>
                <a:ea typeface="Lato"/>
                <a:cs typeface="Lato"/>
                <a:sym typeface="Lato"/>
              </a:rPr>
              <a:t>Project Left Behind,</a:t>
            </a:r>
            <a:r>
              <a:rPr lang="en-US" sz="1200" b="0" i="0" u="none" strike="noStrike" cap="none">
                <a:solidFill>
                  <a:schemeClr val="dk1"/>
                </a:solidFill>
                <a:latin typeface="Lato"/>
                <a:ea typeface="Lato"/>
                <a:cs typeface="Lato"/>
                <a:sym typeface="Lato"/>
              </a:rPr>
              <a:t> helping orphaned and underprivileged children in Peru and India.</a:t>
            </a:r>
            <a:endParaRPr sz="1200" b="0" i="0" u="none" strike="noStrike" cap="none">
              <a:solidFill>
                <a:schemeClr val="dk1"/>
              </a:solidFill>
              <a:latin typeface="Lato"/>
              <a:ea typeface="Lato"/>
              <a:cs typeface="Lato"/>
              <a:sym typeface="Lato"/>
            </a:endParaRPr>
          </a:p>
        </p:txBody>
      </p:sp>
      <p:pic>
        <p:nvPicPr>
          <p:cNvPr id="203" name="Google Shape;203;p3"/>
          <p:cNvPicPr preferRelativeResize="0"/>
          <p:nvPr/>
        </p:nvPicPr>
        <p:blipFill rotWithShape="1">
          <a:blip r:embed="rId4">
            <a:alphaModFix/>
          </a:blip>
          <a:srcRect/>
          <a:stretch/>
        </p:blipFill>
        <p:spPr>
          <a:xfrm rot="483620">
            <a:off x="893292" y="4974496"/>
            <a:ext cx="1432192" cy="1145747"/>
          </a:xfrm>
          <a:prstGeom prst="rect">
            <a:avLst/>
          </a:prstGeom>
          <a:noFill/>
          <a:ln>
            <a:noFill/>
          </a:ln>
        </p:spPr>
      </p:pic>
      <p:pic>
        <p:nvPicPr>
          <p:cNvPr id="204" name="Google Shape;204;p3" descr="A close up of a sign&#10;&#10;Description automatically generated"/>
          <p:cNvPicPr preferRelativeResize="0"/>
          <p:nvPr/>
        </p:nvPicPr>
        <p:blipFill rotWithShape="1">
          <a:blip r:embed="rId5">
            <a:alphaModFix/>
          </a:blip>
          <a:srcRect/>
          <a:stretch/>
        </p:blipFill>
        <p:spPr>
          <a:xfrm>
            <a:off x="4614582" y="1240915"/>
            <a:ext cx="3669948" cy="1052734"/>
          </a:xfrm>
          <a:prstGeom prst="rect">
            <a:avLst/>
          </a:prstGeom>
          <a:noFill/>
          <a:ln>
            <a:noFill/>
          </a:ln>
        </p:spPr>
      </p:pic>
      <p:pic>
        <p:nvPicPr>
          <p:cNvPr id="205" name="Google Shape;205;p3" descr="A picture containing text&#10;&#10;Description automatically generated"/>
          <p:cNvPicPr preferRelativeResize="0"/>
          <p:nvPr/>
        </p:nvPicPr>
        <p:blipFill rotWithShape="1">
          <a:blip r:embed="rId6">
            <a:alphaModFix/>
          </a:blip>
          <a:srcRect/>
          <a:stretch/>
        </p:blipFill>
        <p:spPr>
          <a:xfrm>
            <a:off x="4696655" y="5655839"/>
            <a:ext cx="986822" cy="559153"/>
          </a:xfrm>
          <a:prstGeom prst="rect">
            <a:avLst/>
          </a:prstGeom>
          <a:noFill/>
          <a:ln>
            <a:noFill/>
          </a:ln>
        </p:spPr>
      </p:pic>
      <p:pic>
        <p:nvPicPr>
          <p:cNvPr id="206" name="Google Shape;206;p3"/>
          <p:cNvPicPr preferRelativeResize="0"/>
          <p:nvPr/>
        </p:nvPicPr>
        <p:blipFill rotWithShape="1">
          <a:blip r:embed="rId7">
            <a:alphaModFix/>
          </a:blip>
          <a:srcRect/>
          <a:stretch/>
        </p:blipFill>
        <p:spPr>
          <a:xfrm>
            <a:off x="5830755" y="5627184"/>
            <a:ext cx="1966493" cy="575136"/>
          </a:xfrm>
          <a:prstGeom prst="rect">
            <a:avLst/>
          </a:prstGeom>
          <a:noFill/>
          <a:ln>
            <a:noFill/>
          </a:ln>
        </p:spPr>
      </p:pic>
      <p:grpSp>
        <p:nvGrpSpPr>
          <p:cNvPr id="207" name="Google Shape;207;p3"/>
          <p:cNvGrpSpPr/>
          <p:nvPr/>
        </p:nvGrpSpPr>
        <p:grpSpPr>
          <a:xfrm>
            <a:off x="4614582" y="592418"/>
            <a:ext cx="3289448" cy="442910"/>
            <a:chOff x="780111" y="5808627"/>
            <a:chExt cx="3289448" cy="442910"/>
          </a:xfrm>
        </p:grpSpPr>
        <p:pic>
          <p:nvPicPr>
            <p:cNvPr id="208" name="Google Shape;208;p3"/>
            <p:cNvPicPr preferRelativeResize="0"/>
            <p:nvPr/>
          </p:nvPicPr>
          <p:blipFill rotWithShape="1">
            <a:blip r:embed="rId8">
              <a:alphaModFix/>
            </a:blip>
            <a:srcRect/>
            <a:stretch/>
          </p:blipFill>
          <p:spPr>
            <a:xfrm>
              <a:off x="780111" y="5808627"/>
              <a:ext cx="2344090" cy="442910"/>
            </a:xfrm>
            <a:prstGeom prst="rect">
              <a:avLst/>
            </a:prstGeom>
            <a:noFill/>
            <a:ln>
              <a:noFill/>
            </a:ln>
          </p:spPr>
        </p:pic>
        <p:pic>
          <p:nvPicPr>
            <p:cNvPr id="209" name="Google Shape;209;p3"/>
            <p:cNvPicPr preferRelativeResize="0"/>
            <p:nvPr/>
          </p:nvPicPr>
          <p:blipFill rotWithShape="1">
            <a:blip r:embed="rId9">
              <a:alphaModFix/>
            </a:blip>
            <a:srcRect/>
            <a:stretch/>
          </p:blipFill>
          <p:spPr>
            <a:xfrm>
              <a:off x="3134816" y="5878889"/>
              <a:ext cx="934743" cy="292108"/>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3"/>
        <p:cNvGrpSpPr/>
        <p:nvPr/>
      </p:nvGrpSpPr>
      <p:grpSpPr>
        <a:xfrm>
          <a:off x="0" y="0"/>
          <a:ext cx="0" cy="0"/>
          <a:chOff x="0" y="0"/>
          <a:chExt cx="0" cy="0"/>
        </a:xfrm>
      </p:grpSpPr>
      <p:sp>
        <p:nvSpPr>
          <p:cNvPr id="214" name="Google Shape;214;p2"/>
          <p:cNvSpPr txBox="1">
            <a:spLocks noGrp="1"/>
          </p:cNvSpPr>
          <p:nvPr>
            <p:ph type="body" idx="1"/>
          </p:nvPr>
        </p:nvSpPr>
        <p:spPr>
          <a:xfrm>
            <a:off x="822684" y="2395967"/>
            <a:ext cx="5998328" cy="2998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800"/>
              <a:buNone/>
            </a:pPr>
            <a:r>
              <a:rPr lang="en-US" sz="2000" b="1">
                <a:latin typeface="Arial"/>
                <a:ea typeface="Arial"/>
                <a:cs typeface="Arial"/>
                <a:sym typeface="Arial"/>
              </a:rPr>
              <a:t>NuttZo is committed to revolutionizing the natural peanut and nut butter category by producing mega-nutritious “superfoods” that taste out of this world. </a:t>
            </a:r>
            <a:endParaRPr sz="2000" b="1">
              <a:latin typeface="Arial"/>
              <a:ea typeface="Arial"/>
              <a:cs typeface="Arial"/>
              <a:sym typeface="Arial"/>
            </a:endParaRPr>
          </a:p>
          <a:p>
            <a:pPr marL="0" lvl="0" indent="0" algn="l" rtl="0">
              <a:lnSpc>
                <a:spcPct val="100000"/>
              </a:lnSpc>
              <a:spcBef>
                <a:spcPts val="2200"/>
              </a:spcBef>
              <a:spcAft>
                <a:spcPts val="1200"/>
              </a:spcAft>
              <a:buClr>
                <a:schemeClr val="lt1"/>
              </a:buClr>
              <a:buSzPts val="2800"/>
              <a:buNone/>
            </a:pPr>
            <a:r>
              <a:rPr lang="en-US" sz="2000" b="1">
                <a:latin typeface="Arial"/>
                <a:ea typeface="Arial"/>
                <a:cs typeface="Arial"/>
                <a:sym typeface="Arial"/>
              </a:rPr>
              <a:t>NuttZo is dedicated to helping transform the plight of orphaned and disadvantaged children in India and Peru through our 501(c)(3) non-profit, Project Left Behind.</a:t>
            </a:r>
            <a:endParaRPr sz="2000" b="1">
              <a:latin typeface="Arial"/>
              <a:ea typeface="Arial"/>
              <a:cs typeface="Arial"/>
              <a:sym typeface="Arial"/>
            </a:endParaRPr>
          </a:p>
        </p:txBody>
      </p:sp>
      <p:pic>
        <p:nvPicPr>
          <p:cNvPr id="215" name="Google Shape;215;p2"/>
          <p:cNvPicPr preferRelativeResize="0"/>
          <p:nvPr/>
        </p:nvPicPr>
        <p:blipFill rotWithShape="1">
          <a:blip r:embed="rId3">
            <a:alphaModFix/>
          </a:blip>
          <a:srcRect/>
          <a:stretch/>
        </p:blipFill>
        <p:spPr>
          <a:xfrm>
            <a:off x="7524522" y="0"/>
            <a:ext cx="1619478" cy="6872772"/>
          </a:xfrm>
          <a:prstGeom prst="rect">
            <a:avLst/>
          </a:prstGeom>
          <a:noFill/>
          <a:ln>
            <a:noFill/>
          </a:ln>
        </p:spPr>
      </p:pic>
      <p:pic>
        <p:nvPicPr>
          <p:cNvPr id="216" name="Google Shape;216;p2" descr="Logo, company name&#10;&#10;Description automatically generated"/>
          <p:cNvPicPr preferRelativeResize="0"/>
          <p:nvPr/>
        </p:nvPicPr>
        <p:blipFill rotWithShape="1">
          <a:blip r:embed="rId4">
            <a:alphaModFix/>
          </a:blip>
          <a:srcRect/>
          <a:stretch/>
        </p:blipFill>
        <p:spPr>
          <a:xfrm>
            <a:off x="911984" y="1705101"/>
            <a:ext cx="3493351" cy="5533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5"/>
          <p:cNvPicPr preferRelativeResize="0">
            <a:picLocks noGrp="1"/>
          </p:cNvPicPr>
          <p:nvPr>
            <p:ph type="pic" idx="7"/>
          </p:nvPr>
        </p:nvPicPr>
        <p:blipFill rotWithShape="1">
          <a:blip r:embed="rId3">
            <a:alphaModFix/>
          </a:blip>
          <a:srcRect/>
          <a:stretch/>
        </p:blipFill>
        <p:spPr>
          <a:xfrm>
            <a:off x="-1925" y="0"/>
            <a:ext cx="3181461" cy="2386484"/>
          </a:xfrm>
          <a:prstGeom prst="rect">
            <a:avLst/>
          </a:prstGeom>
          <a:noFill/>
          <a:ln>
            <a:noFill/>
          </a:ln>
        </p:spPr>
      </p:pic>
      <p:sp>
        <p:nvSpPr>
          <p:cNvPr id="222" name="Google Shape;222;p5"/>
          <p:cNvSpPr/>
          <p:nvPr/>
        </p:nvSpPr>
        <p:spPr>
          <a:xfrm>
            <a:off x="0" y="2386484"/>
            <a:ext cx="3179536" cy="681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Arial"/>
                <a:ea typeface="Arial"/>
                <a:cs typeface="Arial"/>
                <a:sym typeface="Arial"/>
              </a:rPr>
              <a:t>Hogar Semillas de Jesus</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Arial"/>
                <a:ea typeface="Arial"/>
                <a:cs typeface="Arial"/>
                <a:sym typeface="Arial"/>
              </a:rPr>
              <a:t>Urubamba, Peru</a:t>
            </a:r>
            <a:endParaRPr sz="1200" b="1" i="0" u="none" strike="noStrike" cap="none">
              <a:solidFill>
                <a:srgbClr val="000000"/>
              </a:solidFill>
              <a:latin typeface="Arial"/>
              <a:ea typeface="Arial"/>
              <a:cs typeface="Arial"/>
              <a:sym typeface="Arial"/>
            </a:endParaRPr>
          </a:p>
        </p:txBody>
      </p:sp>
      <p:pic>
        <p:nvPicPr>
          <p:cNvPr id="223" name="Google Shape;223;p5"/>
          <p:cNvPicPr preferRelativeResize="0">
            <a:picLocks noGrp="1"/>
          </p:cNvPicPr>
          <p:nvPr>
            <p:ph type="pic" idx="4"/>
          </p:nvPr>
        </p:nvPicPr>
        <p:blipFill rotWithShape="1">
          <a:blip r:embed="rId4">
            <a:alphaModFix/>
          </a:blip>
          <a:srcRect/>
          <a:stretch/>
        </p:blipFill>
        <p:spPr>
          <a:xfrm>
            <a:off x="0" y="3104853"/>
            <a:ext cx="3179536" cy="1933526"/>
          </a:xfrm>
          <a:prstGeom prst="rect">
            <a:avLst/>
          </a:prstGeom>
          <a:noFill/>
          <a:ln>
            <a:noFill/>
          </a:ln>
        </p:spPr>
      </p:pic>
      <p:sp>
        <p:nvSpPr>
          <p:cNvPr id="224" name="Google Shape;224;p5"/>
          <p:cNvSpPr/>
          <p:nvPr/>
        </p:nvSpPr>
        <p:spPr>
          <a:xfrm>
            <a:off x="-19964" y="5038379"/>
            <a:ext cx="3199500" cy="681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Arial"/>
                <a:ea typeface="Arial"/>
                <a:cs typeface="Arial"/>
                <a:sym typeface="Arial"/>
              </a:rPr>
              <a:t>Tender Loving Care Orphanage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Arial"/>
                <a:ea typeface="Arial"/>
                <a:cs typeface="Arial"/>
                <a:sym typeface="Arial"/>
              </a:rPr>
              <a:t>Hyderabad, India</a:t>
            </a:r>
            <a:endParaRPr sz="1200" b="1" i="0" u="none" strike="noStrike" cap="none">
              <a:solidFill>
                <a:srgbClr val="000000"/>
              </a:solidFill>
              <a:latin typeface="Arial"/>
              <a:ea typeface="Arial"/>
              <a:cs typeface="Arial"/>
              <a:sym typeface="Arial"/>
            </a:endParaRPr>
          </a:p>
        </p:txBody>
      </p:sp>
      <p:sp>
        <p:nvSpPr>
          <p:cNvPr id="225" name="Google Shape;225;p5"/>
          <p:cNvSpPr txBox="1"/>
          <p:nvPr/>
        </p:nvSpPr>
        <p:spPr>
          <a:xfrm>
            <a:off x="3643952" y="1751001"/>
            <a:ext cx="4594748" cy="320087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baseline="30000">
                <a:solidFill>
                  <a:srgbClr val="9FCE66"/>
                </a:solidFill>
                <a:latin typeface="Arial"/>
                <a:ea typeface="Arial"/>
                <a:cs typeface="Arial"/>
                <a:sym typeface="Arial"/>
              </a:rPr>
              <a:t>22 Children Providing: </a:t>
            </a:r>
            <a:endParaRPr sz="2400" b="1" i="0" u="none" strike="noStrike" cap="none">
              <a:solidFill>
                <a:srgbClr val="9FCE66"/>
              </a:solidFill>
              <a:latin typeface="Arial"/>
              <a:ea typeface="Arial"/>
              <a:cs typeface="Arial"/>
              <a:sym typeface="Arial"/>
            </a:endParaRPr>
          </a:p>
          <a:p>
            <a:pPr marL="227013" marR="0" lvl="0" indent="-168275" algn="l" rtl="0">
              <a:lnSpc>
                <a:spcPct val="100000"/>
              </a:lnSpc>
              <a:spcBef>
                <a:spcPts val="0"/>
              </a:spcBef>
              <a:spcAft>
                <a:spcPts val="0"/>
              </a:spcAft>
              <a:buClr>
                <a:srgbClr val="54270E"/>
              </a:buClr>
              <a:buSzPts val="1200"/>
              <a:buFont typeface="Arial"/>
              <a:buChar char="•"/>
            </a:pPr>
            <a:r>
              <a:rPr lang="en-US" sz="1200" b="0" i="0" u="none" strike="noStrike" cap="none">
                <a:solidFill>
                  <a:srgbClr val="54270E"/>
                </a:solidFill>
                <a:latin typeface="Arial"/>
                <a:ea typeface="Arial"/>
                <a:cs typeface="Arial"/>
                <a:sym typeface="Arial"/>
              </a:rPr>
              <a:t>Food, vital staff, education, utilities, household supplies, and healthcare</a:t>
            </a:r>
            <a:endParaRPr sz="1200" b="0" i="0" u="none" strike="noStrike" cap="none">
              <a:solidFill>
                <a:srgbClr val="000000"/>
              </a:solidFill>
              <a:latin typeface="Arial"/>
              <a:ea typeface="Arial"/>
              <a:cs typeface="Arial"/>
              <a:sym typeface="Arial"/>
            </a:endParaRPr>
          </a:p>
          <a:p>
            <a:pPr marL="344488" marR="0" lvl="0" indent="-115888" algn="l" rtl="0">
              <a:lnSpc>
                <a:spcPct val="100000"/>
              </a:lnSpc>
              <a:spcBef>
                <a:spcPts val="0"/>
              </a:spcBef>
              <a:spcAft>
                <a:spcPts val="0"/>
              </a:spcAft>
              <a:buClr>
                <a:srgbClr val="54270E"/>
              </a:buClr>
              <a:buSzPts val="1800"/>
              <a:buFont typeface="Arial"/>
              <a:buNone/>
            </a:pPr>
            <a:endParaRPr sz="2000" b="0" i="0" u="none" strike="noStrike" cap="none" baseline="30000">
              <a:solidFill>
                <a:srgbClr val="54270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baseline="30000">
                <a:solidFill>
                  <a:srgbClr val="EC1655"/>
                </a:solidFill>
                <a:latin typeface="Arial"/>
                <a:ea typeface="Arial"/>
                <a:cs typeface="Arial"/>
                <a:sym typeface="Arial"/>
              </a:rPr>
              <a:t>17 Young Women and Girls</a:t>
            </a:r>
            <a:r>
              <a:rPr lang="en-US" sz="2400" b="1" i="0" u="none" strike="noStrike" cap="none">
                <a:solidFill>
                  <a:srgbClr val="EC1655"/>
                </a:solidFill>
                <a:latin typeface="Arial"/>
                <a:ea typeface="Arial"/>
                <a:cs typeface="Arial"/>
                <a:sym typeface="Arial"/>
              </a:rPr>
              <a:t> </a:t>
            </a:r>
            <a:r>
              <a:rPr lang="en-US" sz="2400" b="1" i="0" u="none" strike="noStrike" cap="none" baseline="30000">
                <a:solidFill>
                  <a:srgbClr val="EC1655"/>
                </a:solidFill>
                <a:latin typeface="Arial"/>
                <a:ea typeface="Arial"/>
                <a:cs typeface="Arial"/>
                <a:sym typeface="Arial"/>
              </a:rPr>
              <a:t>Providing: </a:t>
            </a:r>
            <a:endParaRPr sz="2400" b="1" i="0" u="none" strike="noStrike" cap="none">
              <a:solidFill>
                <a:srgbClr val="EC1655"/>
              </a:solidFill>
              <a:latin typeface="Arial"/>
              <a:ea typeface="Arial"/>
              <a:cs typeface="Arial"/>
              <a:sym typeface="Arial"/>
            </a:endParaRPr>
          </a:p>
          <a:p>
            <a:pPr marL="227013" marR="0" lvl="0" indent="-168275" algn="l" rtl="0">
              <a:lnSpc>
                <a:spcPct val="100000"/>
              </a:lnSpc>
              <a:spcBef>
                <a:spcPts val="0"/>
              </a:spcBef>
              <a:spcAft>
                <a:spcPts val="0"/>
              </a:spcAft>
              <a:buClr>
                <a:srgbClr val="54270E"/>
              </a:buClr>
              <a:buSzPts val="1200"/>
              <a:buFont typeface="Arial"/>
              <a:buChar char="•"/>
            </a:pPr>
            <a:r>
              <a:rPr lang="en-US" sz="1200" b="0" i="0" u="none" strike="noStrike" cap="none">
                <a:solidFill>
                  <a:srgbClr val="54270E"/>
                </a:solidFill>
                <a:latin typeface="Arial"/>
                <a:ea typeface="Arial"/>
                <a:cs typeface="Arial"/>
                <a:sym typeface="Arial"/>
              </a:rPr>
              <a:t>Education, living expenses, food and water, building maintenance, and safe transportation to and from school to combat human-trafficking</a:t>
            </a:r>
            <a:endParaRPr sz="1200" b="0" i="0" u="none" strike="noStrike" cap="none">
              <a:solidFill>
                <a:srgbClr val="000000"/>
              </a:solidFill>
              <a:latin typeface="Arial"/>
              <a:ea typeface="Arial"/>
              <a:cs typeface="Arial"/>
              <a:sym typeface="Arial"/>
            </a:endParaRPr>
          </a:p>
          <a:p>
            <a:pPr marL="344488" marR="0" lvl="0" indent="-115888" algn="l" rtl="0">
              <a:lnSpc>
                <a:spcPct val="100000"/>
              </a:lnSpc>
              <a:spcBef>
                <a:spcPts val="0"/>
              </a:spcBef>
              <a:spcAft>
                <a:spcPts val="0"/>
              </a:spcAft>
              <a:buClr>
                <a:srgbClr val="54270E"/>
              </a:buClr>
              <a:buSzPts val="2000"/>
              <a:buFont typeface="Arial"/>
              <a:buNone/>
            </a:pPr>
            <a:endParaRPr sz="2000" b="0" i="0" u="none" strike="noStrike" cap="none" baseline="30000">
              <a:solidFill>
                <a:srgbClr val="54270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baseline="30000">
                <a:solidFill>
                  <a:schemeClr val="accent1"/>
                </a:solidFill>
                <a:latin typeface="Arial"/>
                <a:ea typeface="Arial"/>
                <a:cs typeface="Arial"/>
                <a:sym typeface="Arial"/>
              </a:rPr>
              <a:t>10 Higher Education Grants:</a:t>
            </a:r>
            <a:endParaRPr sz="2400" b="1" i="0" u="none" strike="noStrike" cap="none">
              <a:solidFill>
                <a:schemeClr val="accent1"/>
              </a:solidFill>
              <a:latin typeface="Arial"/>
              <a:ea typeface="Arial"/>
              <a:cs typeface="Arial"/>
              <a:sym typeface="Arial"/>
            </a:endParaRPr>
          </a:p>
          <a:p>
            <a:pPr marL="227013" marR="0" lvl="0" indent="-168275" algn="l" rtl="0">
              <a:lnSpc>
                <a:spcPct val="100000"/>
              </a:lnSpc>
              <a:spcBef>
                <a:spcPts val="0"/>
              </a:spcBef>
              <a:spcAft>
                <a:spcPts val="0"/>
              </a:spcAft>
              <a:buClr>
                <a:srgbClr val="54270E"/>
              </a:buClr>
              <a:buSzPts val="1200"/>
              <a:buFont typeface="Arial"/>
              <a:buChar char="•"/>
            </a:pPr>
            <a:r>
              <a:rPr lang="en-US" sz="1200" b="0" i="0" u="none" strike="noStrike" cap="none">
                <a:solidFill>
                  <a:schemeClr val="dk1"/>
                </a:solidFill>
                <a:latin typeface="Arial"/>
                <a:ea typeface="Arial"/>
                <a:cs typeface="Arial"/>
                <a:sym typeface="Arial"/>
              </a:rPr>
              <a:t>Providing full scholarships to trade schools and universities for children who would never otherwise have had the opportunity to further their education. </a:t>
            </a:r>
            <a:endParaRPr sz="1200" b="0" i="0" u="none" strike="noStrike" cap="none" baseline="30000">
              <a:solidFill>
                <a:schemeClr val="dk1"/>
              </a:solidFill>
              <a:latin typeface="Arial"/>
              <a:ea typeface="Arial"/>
              <a:cs typeface="Arial"/>
              <a:sym typeface="Arial"/>
            </a:endParaRPr>
          </a:p>
          <a:p>
            <a:pPr marL="444500" marR="0" lvl="0" indent="-215900" algn="l" rtl="0">
              <a:lnSpc>
                <a:spcPct val="100000"/>
              </a:lnSpc>
              <a:spcBef>
                <a:spcPts val="0"/>
              </a:spcBef>
              <a:spcAft>
                <a:spcPts val="0"/>
              </a:spcAft>
              <a:buClr>
                <a:srgbClr val="54270E"/>
              </a:buClr>
              <a:buSzPts val="2000"/>
              <a:buFont typeface="Arial"/>
              <a:buNone/>
            </a:pPr>
            <a:endParaRPr sz="2000" b="0" i="0" u="none" strike="noStrike" cap="none" baseline="30000">
              <a:solidFill>
                <a:srgbClr val="54270E"/>
              </a:solidFill>
              <a:latin typeface="Lato"/>
              <a:ea typeface="Lato"/>
              <a:cs typeface="Lato"/>
              <a:sym typeface="Lato"/>
            </a:endParaRPr>
          </a:p>
        </p:txBody>
      </p:sp>
      <p:sp>
        <p:nvSpPr>
          <p:cNvPr id="226" name="Google Shape;226;p5"/>
          <p:cNvSpPr txBox="1"/>
          <p:nvPr/>
        </p:nvSpPr>
        <p:spPr>
          <a:xfrm>
            <a:off x="3643952" y="4992785"/>
            <a:ext cx="4808445"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Since 2011, NuttZo has contributed $100,000 as well as covers all overhead expenses so that 100% of donations go to the children. </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PLB has raised over $500,000.</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1200"/>
              <a:buFont typeface="Arial"/>
              <a:buNone/>
            </a:pPr>
            <a:r>
              <a:rPr lang="en-US" sz="1200" b="1" i="0" u="none" strike="noStrike" cap="none">
                <a:solidFill>
                  <a:schemeClr val="dk1"/>
                </a:solidFill>
                <a:latin typeface="Arial"/>
                <a:ea typeface="Arial"/>
                <a:cs typeface="Arial"/>
                <a:sym typeface="Arial"/>
              </a:rPr>
              <a:t>Annual PLB Voluntour trips to Peru - NuttZo leads a team of 10-15 people to Peru every year to help maintain the children's home.</a:t>
            </a:r>
            <a:endParaRPr sz="1400" b="0" i="0" u="none" strike="noStrike" cap="none">
              <a:solidFill>
                <a:schemeClr val="accent6"/>
              </a:solidFill>
              <a:latin typeface="Arial"/>
              <a:ea typeface="Arial"/>
              <a:cs typeface="Arial"/>
              <a:sym typeface="Arial"/>
            </a:endParaRPr>
          </a:p>
        </p:txBody>
      </p:sp>
      <p:sp>
        <p:nvSpPr>
          <p:cNvPr id="227" name="Google Shape;227;p5"/>
          <p:cNvSpPr/>
          <p:nvPr/>
        </p:nvSpPr>
        <p:spPr>
          <a:xfrm>
            <a:off x="-19964" y="5758249"/>
            <a:ext cx="3199500" cy="10997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Visit the PLB Website: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projectleftbehind.org</a:t>
            </a:r>
            <a:endParaRPr sz="1200" b="1" i="0" u="none" strike="noStrike" cap="none">
              <a:solidFill>
                <a:schemeClr val="lt1"/>
              </a:solidFill>
              <a:latin typeface="Arial"/>
              <a:ea typeface="Arial"/>
              <a:cs typeface="Arial"/>
              <a:sym typeface="Arial"/>
            </a:endParaRPr>
          </a:p>
        </p:txBody>
      </p:sp>
      <p:pic>
        <p:nvPicPr>
          <p:cNvPr id="228" name="Google Shape;228;p5" descr="A picture containing text, sign, dishware&#10;&#10;Description automatically generated"/>
          <p:cNvPicPr preferRelativeResize="0"/>
          <p:nvPr/>
        </p:nvPicPr>
        <p:blipFill rotWithShape="1">
          <a:blip r:embed="rId6">
            <a:alphaModFix/>
          </a:blip>
          <a:srcRect/>
          <a:stretch/>
        </p:blipFill>
        <p:spPr>
          <a:xfrm>
            <a:off x="3643953" y="495699"/>
            <a:ext cx="4594748" cy="9510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4" descr="A person sitting on a counter&#10;&#10;Description automatically generated"/>
          <p:cNvPicPr preferRelativeResize="0"/>
          <p:nvPr/>
        </p:nvPicPr>
        <p:blipFill rotWithShape="1">
          <a:blip r:embed="rId3">
            <a:alphaModFix/>
          </a:blip>
          <a:srcRect/>
          <a:stretch/>
        </p:blipFill>
        <p:spPr>
          <a:xfrm>
            <a:off x="4572000" y="5016309"/>
            <a:ext cx="1893726" cy="1841692"/>
          </a:xfrm>
          <a:prstGeom prst="rect">
            <a:avLst/>
          </a:prstGeom>
          <a:noFill/>
          <a:ln>
            <a:noFill/>
          </a:ln>
        </p:spPr>
      </p:pic>
      <p:pic>
        <p:nvPicPr>
          <p:cNvPr id="234" name="Google Shape;234;p14" descr="A picture containing person, table, food, cake&#10;&#10;Description automatically generated"/>
          <p:cNvPicPr preferRelativeResize="0"/>
          <p:nvPr/>
        </p:nvPicPr>
        <p:blipFill rotWithShape="1">
          <a:blip r:embed="rId4">
            <a:alphaModFix/>
          </a:blip>
          <a:srcRect/>
          <a:stretch/>
        </p:blipFill>
        <p:spPr>
          <a:xfrm>
            <a:off x="6432503" y="4876800"/>
            <a:ext cx="2711497" cy="1981200"/>
          </a:xfrm>
          <a:prstGeom prst="rect">
            <a:avLst/>
          </a:prstGeom>
          <a:noFill/>
          <a:ln>
            <a:noFill/>
          </a:ln>
        </p:spPr>
      </p:pic>
      <p:pic>
        <p:nvPicPr>
          <p:cNvPr id="235" name="Google Shape;235;p14" descr="A picture containing person, person, sitting, front&#10;&#10;Description automatically generated"/>
          <p:cNvPicPr preferRelativeResize="0"/>
          <p:nvPr/>
        </p:nvPicPr>
        <p:blipFill rotWithShape="1">
          <a:blip r:embed="rId5">
            <a:alphaModFix/>
          </a:blip>
          <a:srcRect/>
          <a:stretch/>
        </p:blipFill>
        <p:spPr>
          <a:xfrm>
            <a:off x="4572000" y="2971800"/>
            <a:ext cx="1857787" cy="2044508"/>
          </a:xfrm>
          <a:prstGeom prst="rect">
            <a:avLst/>
          </a:prstGeom>
          <a:noFill/>
          <a:ln>
            <a:noFill/>
          </a:ln>
        </p:spPr>
      </p:pic>
      <p:pic>
        <p:nvPicPr>
          <p:cNvPr id="236" name="Google Shape;236;p14" descr="A picture containing outdoor, grass, person, ball&#10;&#10;Description automatically generated"/>
          <p:cNvPicPr preferRelativeResize="0"/>
          <p:nvPr/>
        </p:nvPicPr>
        <p:blipFill rotWithShape="1">
          <a:blip r:embed="rId6">
            <a:alphaModFix/>
          </a:blip>
          <a:srcRect/>
          <a:stretch/>
        </p:blipFill>
        <p:spPr>
          <a:xfrm>
            <a:off x="6429787" y="2971801"/>
            <a:ext cx="2714214" cy="2044508"/>
          </a:xfrm>
          <a:prstGeom prst="rect">
            <a:avLst/>
          </a:prstGeom>
          <a:noFill/>
          <a:ln>
            <a:noFill/>
          </a:ln>
        </p:spPr>
      </p:pic>
      <p:sp>
        <p:nvSpPr>
          <p:cNvPr id="237" name="Google Shape;237;p14"/>
          <p:cNvSpPr txBox="1">
            <a:spLocks noGrp="1"/>
          </p:cNvSpPr>
          <p:nvPr>
            <p:ph type="body" idx="1"/>
          </p:nvPr>
        </p:nvSpPr>
        <p:spPr>
          <a:xfrm>
            <a:off x="495122" y="1868478"/>
            <a:ext cx="3615106" cy="476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600"/>
              <a:buNone/>
            </a:pPr>
            <a:r>
              <a:rPr lang="en-US" sz="1400" b="0">
                <a:solidFill>
                  <a:srgbClr val="FFFFFF"/>
                </a:solidFill>
                <a:latin typeface="Arial"/>
                <a:ea typeface="Arial"/>
                <a:cs typeface="Arial"/>
                <a:sym typeface="Arial"/>
              </a:rPr>
              <a:t>We are the nut-butter </a:t>
            </a:r>
            <a:r>
              <a:rPr lang="en-US" sz="1400" b="0" i="1">
                <a:solidFill>
                  <a:srgbClr val="FFFFFF"/>
                </a:solidFill>
                <a:latin typeface="Arial"/>
                <a:ea typeface="Arial"/>
                <a:cs typeface="Arial"/>
                <a:sym typeface="Arial"/>
              </a:rPr>
              <a:t>for all!  </a:t>
            </a:r>
            <a:r>
              <a:rPr lang="en-US" sz="1400" b="0">
                <a:solidFill>
                  <a:srgbClr val="FFFFFF"/>
                </a:solidFill>
                <a:latin typeface="Arial"/>
                <a:ea typeface="Arial"/>
                <a:cs typeface="Arial"/>
                <a:sym typeface="Arial"/>
              </a:rPr>
              <a:t>We are the original mixed nut and seed butter with a </a:t>
            </a:r>
            <a:br>
              <a:rPr lang="en-US" sz="1400" b="0">
                <a:solidFill>
                  <a:srgbClr val="FFFFFF"/>
                </a:solidFill>
                <a:latin typeface="Arial"/>
                <a:ea typeface="Arial"/>
                <a:cs typeface="Arial"/>
                <a:sym typeface="Arial"/>
              </a:rPr>
            </a:br>
            <a:r>
              <a:rPr lang="en-US" sz="1400" b="0">
                <a:solidFill>
                  <a:srgbClr val="FFFFFF"/>
                </a:solidFill>
                <a:latin typeface="Arial"/>
                <a:ea typeface="Arial"/>
                <a:cs typeface="Arial"/>
                <a:sym typeface="Arial"/>
              </a:rPr>
              <a:t>cult following of 22-45 year-old active, </a:t>
            </a:r>
            <a:br>
              <a:rPr lang="en-US" sz="1400" b="0">
                <a:solidFill>
                  <a:srgbClr val="FFFFFF"/>
                </a:solidFill>
                <a:latin typeface="Arial"/>
                <a:ea typeface="Arial"/>
                <a:cs typeface="Arial"/>
                <a:sym typeface="Arial"/>
              </a:rPr>
            </a:br>
            <a:r>
              <a:rPr lang="en-US" sz="1400" b="0">
                <a:solidFill>
                  <a:srgbClr val="FFFFFF"/>
                </a:solidFill>
                <a:latin typeface="Arial"/>
                <a:ea typeface="Arial"/>
                <a:cs typeface="Arial"/>
                <a:sym typeface="Arial"/>
              </a:rPr>
              <a:t>health-conscious consumers concerned </a:t>
            </a:r>
            <a:br>
              <a:rPr lang="en-US" sz="1400" b="0">
                <a:solidFill>
                  <a:srgbClr val="FFFFFF"/>
                </a:solidFill>
                <a:latin typeface="Arial"/>
                <a:ea typeface="Arial"/>
                <a:cs typeface="Arial"/>
                <a:sym typeface="Arial"/>
              </a:rPr>
            </a:br>
            <a:r>
              <a:rPr lang="en-US" sz="1400" b="0">
                <a:solidFill>
                  <a:srgbClr val="FFFFFF"/>
                </a:solidFill>
                <a:latin typeface="Arial"/>
                <a:ea typeface="Arial"/>
                <a:cs typeface="Arial"/>
                <a:sym typeface="Arial"/>
              </a:rPr>
              <a:t>with clean eating. </a:t>
            </a:r>
            <a:br>
              <a:rPr lang="en-US" sz="1400" b="0">
                <a:solidFill>
                  <a:srgbClr val="FFFFFF"/>
                </a:solidFill>
                <a:latin typeface="Arial"/>
                <a:ea typeface="Arial"/>
                <a:cs typeface="Arial"/>
                <a:sym typeface="Arial"/>
              </a:rPr>
            </a:br>
            <a:br>
              <a:rPr lang="en-US" sz="1400" b="0">
                <a:solidFill>
                  <a:srgbClr val="FFFFFF"/>
                </a:solidFill>
                <a:latin typeface="Arial"/>
                <a:ea typeface="Arial"/>
                <a:cs typeface="Arial"/>
                <a:sym typeface="Arial"/>
              </a:rPr>
            </a:br>
            <a:r>
              <a:rPr lang="en-US" sz="1400">
                <a:solidFill>
                  <a:schemeClr val="dk1"/>
                </a:solidFill>
                <a:latin typeface="Arial"/>
                <a:ea typeface="Arial"/>
                <a:cs typeface="Arial"/>
                <a:sym typeface="Arial"/>
              </a:rPr>
              <a:t>THIS INCLUDES:</a:t>
            </a:r>
            <a:endParaRPr sz="1400" i="1">
              <a:solidFill>
                <a:schemeClr val="dk1"/>
              </a:solidFill>
              <a:latin typeface="Arial"/>
              <a:ea typeface="Arial"/>
              <a:cs typeface="Arial"/>
              <a:sym typeface="Arial"/>
            </a:endParaRPr>
          </a:p>
          <a:p>
            <a:pPr marL="457200" lvl="0" indent="-311150" algn="l" rtl="0">
              <a:lnSpc>
                <a:spcPct val="100000"/>
              </a:lnSpc>
              <a:spcBef>
                <a:spcPts val="800"/>
              </a:spcBef>
              <a:spcAft>
                <a:spcPts val="0"/>
              </a:spcAft>
              <a:buClr>
                <a:schemeClr val="dk1"/>
              </a:buClr>
              <a:buSzPts val="1300"/>
              <a:buFont typeface="Lato"/>
              <a:buChar char="●"/>
            </a:pPr>
            <a:r>
              <a:rPr lang="en-US" sz="1400">
                <a:solidFill>
                  <a:schemeClr val="dk1"/>
                </a:solidFill>
                <a:latin typeface="Arial"/>
                <a:ea typeface="Arial"/>
                <a:cs typeface="Arial"/>
                <a:sym typeface="Arial"/>
              </a:rPr>
              <a:t>Millennial moms </a:t>
            </a:r>
            <a:endParaRPr sz="1400">
              <a:solidFill>
                <a:schemeClr val="dk1"/>
              </a:solidFill>
              <a:latin typeface="Arial"/>
              <a:ea typeface="Arial"/>
              <a:cs typeface="Arial"/>
              <a:sym typeface="Arial"/>
            </a:endParaRPr>
          </a:p>
          <a:p>
            <a:pPr marL="457200" lvl="0" indent="-311150" algn="l" rtl="0">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Healthy snackers and foodies </a:t>
            </a:r>
            <a:endParaRPr sz="1400">
              <a:solidFill>
                <a:schemeClr val="dk1"/>
              </a:solidFill>
              <a:latin typeface="Arial"/>
              <a:ea typeface="Arial"/>
              <a:cs typeface="Arial"/>
              <a:sym typeface="Arial"/>
            </a:endParaRPr>
          </a:p>
          <a:p>
            <a:pPr marL="457200" lvl="0" indent="-311150" algn="l" rtl="0">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Outdoors enthusiasts +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adventure seekers </a:t>
            </a:r>
            <a:endParaRPr sz="1400">
              <a:solidFill>
                <a:schemeClr val="dk1"/>
              </a:solidFill>
              <a:latin typeface="Arial"/>
              <a:ea typeface="Arial"/>
              <a:cs typeface="Arial"/>
              <a:sym typeface="Arial"/>
            </a:endParaRPr>
          </a:p>
          <a:p>
            <a:pPr marL="457200" lvl="0" indent="-311150" algn="l" rtl="0">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Athletes and exercisers </a:t>
            </a:r>
            <a:endParaRPr sz="1400">
              <a:solidFill>
                <a:schemeClr val="dk1"/>
              </a:solidFill>
              <a:latin typeface="Arial"/>
              <a:ea typeface="Arial"/>
              <a:cs typeface="Arial"/>
              <a:sym typeface="Arial"/>
            </a:endParaRPr>
          </a:p>
          <a:p>
            <a:pPr marL="457200" lvl="0" indent="-311150" algn="l" rtl="0">
              <a:lnSpc>
                <a:spcPct val="100000"/>
              </a:lnSpc>
              <a:spcBef>
                <a:spcPts val="0"/>
              </a:spcBef>
              <a:spcAft>
                <a:spcPts val="0"/>
              </a:spcAft>
              <a:buClr>
                <a:schemeClr val="dk1"/>
              </a:buClr>
              <a:buSzPts val="1300"/>
              <a:buFont typeface="Lato"/>
              <a:buChar char="●"/>
            </a:pPr>
            <a:r>
              <a:rPr lang="en-US" sz="1400">
                <a:solidFill>
                  <a:schemeClr val="dk1"/>
                </a:solidFill>
                <a:latin typeface="Arial"/>
                <a:ea typeface="Arial"/>
                <a:cs typeface="Arial"/>
                <a:sym typeface="Arial"/>
              </a:rPr>
              <a:t>Vegan, Paleo, Gluten-Free, Vegetarian + Keto communities </a:t>
            </a:r>
            <a:endParaRPr sz="1400">
              <a:solidFill>
                <a:schemeClr val="dk1"/>
              </a:solidFill>
              <a:latin typeface="Arial"/>
              <a:ea typeface="Arial"/>
              <a:cs typeface="Arial"/>
              <a:sym typeface="Arial"/>
            </a:endParaRPr>
          </a:p>
          <a:p>
            <a:pPr marL="0" lvl="0" indent="0" algn="l" rtl="0">
              <a:lnSpc>
                <a:spcPct val="100000"/>
              </a:lnSpc>
              <a:spcBef>
                <a:spcPts val="1400"/>
              </a:spcBef>
              <a:spcAft>
                <a:spcPts val="0"/>
              </a:spcAft>
              <a:buSzPts val="3600"/>
              <a:buNone/>
            </a:pPr>
            <a:r>
              <a:rPr lang="en-US" sz="1400" b="0">
                <a:solidFill>
                  <a:srgbClr val="FFFFFF"/>
                </a:solidFill>
                <a:latin typeface="Arial"/>
                <a:ea typeface="Arial"/>
                <a:cs typeface="Arial"/>
                <a:sym typeface="Arial"/>
              </a:rPr>
              <a:t>NuttZo Fanatics love to fuel  their bodies with NuttZo’s mixed nut and seed butter because it’s high in protein and  healthy fats - and low in sugar.</a:t>
            </a:r>
            <a:endParaRPr sz="1400" b="0">
              <a:solidFill>
                <a:srgbClr val="FFFFFF"/>
              </a:solidFill>
              <a:latin typeface="Arial"/>
              <a:ea typeface="Arial"/>
              <a:cs typeface="Arial"/>
              <a:sym typeface="Arial"/>
            </a:endParaRPr>
          </a:p>
        </p:txBody>
      </p:sp>
      <p:pic>
        <p:nvPicPr>
          <p:cNvPr id="238" name="Google Shape;238;p14" descr="A person taking a selfie&#10;&#10;Description automatically generated"/>
          <p:cNvPicPr preferRelativeResize="0"/>
          <p:nvPr/>
        </p:nvPicPr>
        <p:blipFill rotWithShape="1">
          <a:blip r:embed="rId7">
            <a:alphaModFix/>
          </a:blip>
          <a:srcRect/>
          <a:stretch/>
        </p:blipFill>
        <p:spPr>
          <a:xfrm>
            <a:off x="6724931" y="0"/>
            <a:ext cx="2419069" cy="2994270"/>
          </a:xfrm>
          <a:prstGeom prst="rect">
            <a:avLst/>
          </a:prstGeom>
          <a:noFill/>
          <a:ln>
            <a:noFill/>
          </a:ln>
        </p:spPr>
      </p:pic>
      <p:pic>
        <p:nvPicPr>
          <p:cNvPr id="239" name="Google Shape;239;p14" descr="A picture containing person, indoor, sitting, eating&#10;&#10;Description automatically generated"/>
          <p:cNvPicPr preferRelativeResize="0"/>
          <p:nvPr/>
        </p:nvPicPr>
        <p:blipFill rotWithShape="1">
          <a:blip r:embed="rId8">
            <a:alphaModFix/>
          </a:blip>
          <a:srcRect/>
          <a:stretch/>
        </p:blipFill>
        <p:spPr>
          <a:xfrm>
            <a:off x="4572000" y="0"/>
            <a:ext cx="2397719" cy="2994271"/>
          </a:xfrm>
          <a:prstGeom prst="rect">
            <a:avLst/>
          </a:prstGeom>
          <a:noFill/>
          <a:ln>
            <a:noFill/>
          </a:ln>
        </p:spPr>
      </p:pic>
      <p:sp>
        <p:nvSpPr>
          <p:cNvPr id="240" name="Google Shape;240;p14"/>
          <p:cNvSpPr/>
          <p:nvPr/>
        </p:nvSpPr>
        <p:spPr>
          <a:xfrm>
            <a:off x="495122" y="1536622"/>
            <a:ext cx="1803900" cy="71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41" name="Google Shape;241;p14" descr="A picture containing text, tableware, plate, dishware&#10;&#10;Description automatically generated"/>
          <p:cNvPicPr preferRelativeResize="0"/>
          <p:nvPr/>
        </p:nvPicPr>
        <p:blipFill rotWithShape="1">
          <a:blip r:embed="rId9">
            <a:alphaModFix/>
          </a:blip>
          <a:srcRect/>
          <a:stretch/>
        </p:blipFill>
        <p:spPr>
          <a:xfrm>
            <a:off x="467529" y="332264"/>
            <a:ext cx="2485983" cy="11021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5c41d5e412_0_22"/>
          <p:cNvPicPr preferRelativeResize="0"/>
          <p:nvPr/>
        </p:nvPicPr>
        <p:blipFill rotWithShape="1">
          <a:blip r:embed="rId3">
            <a:alphaModFix/>
          </a:blip>
          <a:srcRect/>
          <a:stretch/>
        </p:blipFill>
        <p:spPr>
          <a:xfrm>
            <a:off x="4509422" y="1832679"/>
            <a:ext cx="1861778" cy="2641917"/>
          </a:xfrm>
          <a:prstGeom prst="rect">
            <a:avLst/>
          </a:prstGeom>
          <a:noFill/>
          <a:ln>
            <a:noFill/>
          </a:ln>
        </p:spPr>
      </p:pic>
      <p:sp>
        <p:nvSpPr>
          <p:cNvPr id="247" name="Google Shape;247;g5c41d5e412_0_22"/>
          <p:cNvSpPr txBox="1"/>
          <p:nvPr/>
        </p:nvSpPr>
        <p:spPr>
          <a:xfrm>
            <a:off x="281675" y="1951163"/>
            <a:ext cx="2433900" cy="98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The original</a:t>
            </a:r>
            <a:r>
              <a:rPr lang="en-US" sz="1400" b="0" i="0" u="none" strike="noStrike" cap="none">
                <a:solidFill>
                  <a:schemeClr val="dk1"/>
                </a:solidFill>
                <a:latin typeface="Arial"/>
                <a:ea typeface="Arial"/>
                <a:cs typeface="Arial"/>
                <a:sym typeface="Arial"/>
              </a:rPr>
              <a:t> mixed nut &amp; seed butter, brought to market in 2009</a:t>
            </a:r>
            <a:endParaRPr sz="1400" b="0" i="0" u="none" strike="noStrike" cap="none">
              <a:solidFill>
                <a:schemeClr val="dk1"/>
              </a:solidFill>
              <a:latin typeface="Arial"/>
              <a:ea typeface="Arial"/>
              <a:cs typeface="Arial"/>
              <a:sym typeface="Arial"/>
            </a:endParaRPr>
          </a:p>
        </p:txBody>
      </p:sp>
      <p:sp>
        <p:nvSpPr>
          <p:cNvPr id="248" name="Google Shape;248;g5c41d5e412_0_22"/>
          <p:cNvSpPr txBox="1"/>
          <p:nvPr/>
        </p:nvSpPr>
        <p:spPr>
          <a:xfrm>
            <a:off x="281675" y="3125573"/>
            <a:ext cx="2433900" cy="5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The only</a:t>
            </a:r>
            <a:r>
              <a:rPr lang="en-US" sz="1400" b="0" i="0" u="none" strike="noStrike" cap="none">
                <a:solidFill>
                  <a:schemeClr val="dk1"/>
                </a:solidFill>
                <a:latin typeface="Arial"/>
                <a:ea typeface="Arial"/>
                <a:cs typeface="Arial"/>
                <a:sym typeface="Arial"/>
              </a:rPr>
              <a:t> 7 nut &amp; seed butter on the market</a:t>
            </a:r>
            <a:endParaRPr sz="1400" b="0" i="0" u="none" strike="noStrike" cap="none">
              <a:solidFill>
                <a:schemeClr val="dk1"/>
              </a:solidFill>
              <a:latin typeface="Arial"/>
              <a:ea typeface="Arial"/>
              <a:cs typeface="Arial"/>
              <a:sym typeface="Arial"/>
            </a:endParaRPr>
          </a:p>
        </p:txBody>
      </p:sp>
      <p:sp>
        <p:nvSpPr>
          <p:cNvPr id="249" name="Google Shape;249;g5c41d5e412_0_22"/>
          <p:cNvSpPr txBox="1"/>
          <p:nvPr/>
        </p:nvSpPr>
        <p:spPr>
          <a:xfrm>
            <a:off x="281675" y="4117821"/>
            <a:ext cx="2433900" cy="124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Unique blend of high quality ingredients</a:t>
            </a:r>
            <a:r>
              <a:rPr lang="en-US" sz="1400" b="0" i="0" u="none" strike="noStrike" cap="none">
                <a:solidFill>
                  <a:schemeClr val="dk1"/>
                </a:solidFill>
                <a:latin typeface="Arial"/>
                <a:ea typeface="Arial"/>
                <a:cs typeface="Arial"/>
                <a:sym typeface="Arial"/>
              </a:rPr>
              <a:t> to provide a variety of vitamins and minerals</a:t>
            </a:r>
            <a:endParaRPr sz="1400" b="0" i="0" u="none" strike="noStrike" cap="none">
              <a:solidFill>
                <a:schemeClr val="dk1"/>
              </a:solidFill>
              <a:latin typeface="Arial"/>
              <a:ea typeface="Arial"/>
              <a:cs typeface="Arial"/>
              <a:sym typeface="Arial"/>
            </a:endParaRPr>
          </a:p>
        </p:txBody>
      </p:sp>
      <p:sp>
        <p:nvSpPr>
          <p:cNvPr id="250" name="Google Shape;250;g5c41d5e412_0_22"/>
          <p:cNvSpPr txBox="1"/>
          <p:nvPr/>
        </p:nvSpPr>
        <p:spPr>
          <a:xfrm>
            <a:off x="6523600" y="1951163"/>
            <a:ext cx="2433900" cy="65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No added </a:t>
            </a:r>
            <a:r>
              <a:rPr lang="en-US" sz="1400" b="0" i="0" u="none" strike="noStrike" cap="none">
                <a:solidFill>
                  <a:schemeClr val="dk1"/>
                </a:solidFill>
                <a:latin typeface="Arial"/>
                <a:ea typeface="Arial"/>
                <a:cs typeface="Arial"/>
                <a:sym typeface="Arial"/>
              </a:rPr>
              <a:t>sugar*, </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oils, or natural flavors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400" b="1" i="0" u="none" strike="noStrike" cap="none">
              <a:solidFill>
                <a:schemeClr val="dk1"/>
              </a:solidFill>
              <a:latin typeface="Arial"/>
              <a:ea typeface="Arial"/>
              <a:cs typeface="Arial"/>
              <a:sym typeface="Arial"/>
            </a:endParaRPr>
          </a:p>
        </p:txBody>
      </p:sp>
      <p:sp>
        <p:nvSpPr>
          <p:cNvPr id="251" name="Google Shape;251;g5c41d5e412_0_22"/>
          <p:cNvSpPr txBox="1"/>
          <p:nvPr/>
        </p:nvSpPr>
        <p:spPr>
          <a:xfrm>
            <a:off x="6523600" y="2685023"/>
            <a:ext cx="2433900" cy="98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Supports Project Left Behind -</a:t>
            </a:r>
            <a:r>
              <a:rPr lang="en-US" sz="1400" b="0" i="0" u="none" strike="noStrike" cap="none">
                <a:solidFill>
                  <a:schemeClr val="dk1"/>
                </a:solidFill>
                <a:latin typeface="Arial"/>
                <a:ea typeface="Arial"/>
                <a:cs typeface="Arial"/>
                <a:sym typeface="Arial"/>
              </a:rPr>
              <a:t> a 501c3 non-profit organization</a:t>
            </a:r>
            <a:endParaRPr sz="1400" b="0" i="0" u="none" strike="noStrike" cap="none">
              <a:solidFill>
                <a:schemeClr val="dk1"/>
              </a:solidFill>
              <a:latin typeface="Arial"/>
              <a:ea typeface="Arial"/>
              <a:cs typeface="Arial"/>
              <a:sym typeface="Arial"/>
            </a:endParaRPr>
          </a:p>
        </p:txBody>
      </p:sp>
      <p:sp>
        <p:nvSpPr>
          <p:cNvPr id="252" name="Google Shape;252;g5c41d5e412_0_22"/>
          <p:cNvSpPr txBox="1"/>
          <p:nvPr/>
        </p:nvSpPr>
        <p:spPr>
          <a:xfrm>
            <a:off x="6523600" y="3667971"/>
            <a:ext cx="2433900" cy="65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0" i="0" u="none" strike="noStrike" cap="none">
                <a:solidFill>
                  <a:schemeClr val="dk1"/>
                </a:solidFill>
                <a:latin typeface="Arial"/>
                <a:ea typeface="Arial"/>
                <a:cs typeface="Arial"/>
                <a:sym typeface="Arial"/>
              </a:rPr>
              <a:t>One-of-a-kind, </a:t>
            </a:r>
            <a:br>
              <a:rPr lang="en-US" sz="1400" b="0" i="0" u="none" strike="noStrike" cap="none">
                <a:solidFill>
                  <a:schemeClr val="dk1"/>
                </a:solidFill>
                <a:latin typeface="Arial"/>
                <a:ea typeface="Arial"/>
                <a:cs typeface="Arial"/>
                <a:sym typeface="Arial"/>
              </a:rPr>
            </a:br>
            <a:r>
              <a:rPr lang="en-US" sz="1400" b="1" i="0" u="none" strike="noStrike" cap="none">
                <a:solidFill>
                  <a:schemeClr val="dk1"/>
                </a:solidFill>
                <a:latin typeface="Arial"/>
                <a:ea typeface="Arial"/>
                <a:cs typeface="Arial"/>
                <a:sym typeface="Arial"/>
              </a:rPr>
              <a:t>no-mess packaging</a:t>
            </a:r>
            <a:endParaRPr sz="1400" b="1" i="0" u="none" strike="noStrike" cap="none">
              <a:solidFill>
                <a:schemeClr val="dk1"/>
              </a:solidFill>
              <a:latin typeface="Arial"/>
              <a:ea typeface="Arial"/>
              <a:cs typeface="Arial"/>
              <a:sym typeface="Arial"/>
            </a:endParaRPr>
          </a:p>
        </p:txBody>
      </p:sp>
      <p:sp>
        <p:nvSpPr>
          <p:cNvPr id="253" name="Google Shape;253;g5c41d5e412_0_22"/>
          <p:cNvSpPr txBox="1"/>
          <p:nvPr/>
        </p:nvSpPr>
        <p:spPr>
          <a:xfrm>
            <a:off x="6523600" y="4541403"/>
            <a:ext cx="2357100" cy="72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chemeClr val="dk1"/>
                </a:solidFill>
                <a:latin typeface="Arial"/>
                <a:ea typeface="Arial"/>
                <a:cs typeface="Arial"/>
                <a:sym typeface="Arial"/>
              </a:rPr>
              <a:t>All Natural, Vegan, Gluten Free, Non GMO, Kosher</a:t>
            </a:r>
            <a:endParaRPr sz="1400" b="1" i="0" u="none" strike="noStrike" cap="none">
              <a:solidFill>
                <a:schemeClr val="dk1"/>
              </a:solidFill>
              <a:latin typeface="Arial"/>
              <a:ea typeface="Arial"/>
              <a:cs typeface="Arial"/>
              <a:sym typeface="Arial"/>
            </a:endParaRPr>
          </a:p>
        </p:txBody>
      </p:sp>
      <p:sp>
        <p:nvSpPr>
          <p:cNvPr id="254" name="Google Shape;254;g5c41d5e412_0_22"/>
          <p:cNvSpPr txBox="1"/>
          <p:nvPr/>
        </p:nvSpPr>
        <p:spPr>
          <a:xfrm>
            <a:off x="2295625" y="6465375"/>
            <a:ext cx="4552800" cy="26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B7B7B7"/>
                </a:solidFill>
                <a:latin typeface="Arial"/>
                <a:ea typeface="Arial"/>
                <a:cs typeface="Arial"/>
                <a:sym typeface="Arial"/>
              </a:rPr>
              <a:t>*Coconut sugar is included in the chocolate in Chocolate Power Fuel</a:t>
            </a:r>
            <a:endParaRPr sz="1400" b="0" i="0" u="none" strike="noStrike" cap="none">
              <a:solidFill>
                <a:srgbClr val="B7B7B7"/>
              </a:solidFill>
              <a:latin typeface="Arial"/>
              <a:ea typeface="Arial"/>
              <a:cs typeface="Arial"/>
              <a:sym typeface="Arial"/>
            </a:endParaRPr>
          </a:p>
        </p:txBody>
      </p:sp>
      <p:sp>
        <p:nvSpPr>
          <p:cNvPr id="255" name="Google Shape;255;g5c41d5e412_0_22"/>
          <p:cNvSpPr/>
          <p:nvPr/>
        </p:nvSpPr>
        <p:spPr>
          <a:xfrm>
            <a:off x="2882613" y="4630100"/>
            <a:ext cx="3378600" cy="644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200" b="1" i="0" u="none" strike="noStrike" cap="none">
                <a:solidFill>
                  <a:schemeClr val="lt1"/>
                </a:solidFill>
                <a:latin typeface="Arial Black"/>
                <a:ea typeface="Arial Black"/>
                <a:cs typeface="Arial Black"/>
                <a:sym typeface="Arial Black"/>
              </a:rPr>
              <a:t>NATURAL</a:t>
            </a:r>
            <a:endParaRPr sz="3200" b="1" i="0" u="none" strike="noStrike" cap="none">
              <a:solidFill>
                <a:schemeClr val="lt1"/>
              </a:solidFill>
              <a:latin typeface="Arial Black"/>
              <a:ea typeface="Arial Black"/>
              <a:cs typeface="Arial Black"/>
              <a:sym typeface="Arial Black"/>
            </a:endParaRPr>
          </a:p>
        </p:txBody>
      </p:sp>
      <p:sp>
        <p:nvSpPr>
          <p:cNvPr id="256" name="Google Shape;256;g5c41d5e412_0_22"/>
          <p:cNvSpPr/>
          <p:nvPr/>
        </p:nvSpPr>
        <p:spPr>
          <a:xfrm>
            <a:off x="-12" y="1959527"/>
            <a:ext cx="186000" cy="331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57" name="Google Shape;257;g5c41d5e412_0_22"/>
          <p:cNvSpPr/>
          <p:nvPr/>
        </p:nvSpPr>
        <p:spPr>
          <a:xfrm>
            <a:off x="8957838" y="2017802"/>
            <a:ext cx="186000" cy="331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58" name="Google Shape;258;g5c41d5e412_0_22"/>
          <p:cNvPicPr preferRelativeResize="0"/>
          <p:nvPr/>
        </p:nvPicPr>
        <p:blipFill rotWithShape="1">
          <a:blip r:embed="rId3">
            <a:alphaModFix/>
          </a:blip>
          <a:srcRect/>
          <a:stretch/>
        </p:blipFill>
        <p:spPr>
          <a:xfrm>
            <a:off x="2721951" y="1834816"/>
            <a:ext cx="1861778" cy="2641917"/>
          </a:xfrm>
          <a:prstGeom prst="rect">
            <a:avLst/>
          </a:prstGeom>
          <a:noFill/>
          <a:ln>
            <a:noFill/>
          </a:ln>
        </p:spPr>
      </p:pic>
      <p:pic>
        <p:nvPicPr>
          <p:cNvPr id="259" name="Google Shape;259;g5c41d5e412_0_22"/>
          <p:cNvPicPr preferRelativeResize="0"/>
          <p:nvPr/>
        </p:nvPicPr>
        <p:blipFill rotWithShape="1">
          <a:blip r:embed="rId4">
            <a:alphaModFix/>
          </a:blip>
          <a:srcRect/>
          <a:stretch/>
        </p:blipFill>
        <p:spPr>
          <a:xfrm>
            <a:off x="2718925" y="1830549"/>
            <a:ext cx="1867830" cy="2650450"/>
          </a:xfrm>
          <a:prstGeom prst="rect">
            <a:avLst/>
          </a:prstGeom>
          <a:noFill/>
          <a:ln>
            <a:noFill/>
          </a:ln>
        </p:spPr>
      </p:pic>
      <p:grpSp>
        <p:nvGrpSpPr>
          <p:cNvPr id="260" name="Google Shape;260;g5c41d5e412_0_22"/>
          <p:cNvGrpSpPr/>
          <p:nvPr/>
        </p:nvGrpSpPr>
        <p:grpSpPr>
          <a:xfrm>
            <a:off x="2020324" y="5926291"/>
            <a:ext cx="5103353" cy="539084"/>
            <a:chOff x="2774806" y="5849676"/>
            <a:chExt cx="5103353" cy="539084"/>
          </a:xfrm>
        </p:grpSpPr>
        <p:grpSp>
          <p:nvGrpSpPr>
            <p:cNvPr id="261" name="Google Shape;261;g5c41d5e412_0_22"/>
            <p:cNvGrpSpPr/>
            <p:nvPr/>
          </p:nvGrpSpPr>
          <p:grpSpPr>
            <a:xfrm>
              <a:off x="2774806" y="5849676"/>
              <a:ext cx="3436133" cy="539084"/>
              <a:chOff x="2919879" y="5824895"/>
              <a:chExt cx="3710579" cy="582141"/>
            </a:xfrm>
          </p:grpSpPr>
          <p:pic>
            <p:nvPicPr>
              <p:cNvPr id="262" name="Google Shape;262;g5c41d5e412_0_22" descr="A picture containing text&#10;&#10;Description automatically generated"/>
              <p:cNvPicPr preferRelativeResize="0"/>
              <p:nvPr/>
            </p:nvPicPr>
            <p:blipFill rotWithShape="1">
              <a:blip r:embed="rId5">
                <a:alphaModFix/>
              </a:blip>
              <a:srcRect/>
              <a:stretch/>
            </p:blipFill>
            <p:spPr>
              <a:xfrm>
                <a:off x="2919879" y="5867952"/>
                <a:ext cx="875412" cy="496026"/>
              </a:xfrm>
              <a:prstGeom prst="rect">
                <a:avLst/>
              </a:prstGeom>
              <a:noFill/>
              <a:ln>
                <a:noFill/>
              </a:ln>
            </p:spPr>
          </p:pic>
          <p:pic>
            <p:nvPicPr>
              <p:cNvPr id="263" name="Google Shape;263;g5c41d5e412_0_22" descr="A picture containing logo&#10;&#10;Description automatically generated"/>
              <p:cNvPicPr preferRelativeResize="0"/>
              <p:nvPr/>
            </p:nvPicPr>
            <p:blipFill rotWithShape="1">
              <a:blip r:embed="rId6">
                <a:alphaModFix amt="40000"/>
              </a:blip>
              <a:srcRect/>
              <a:stretch/>
            </p:blipFill>
            <p:spPr>
              <a:xfrm>
                <a:off x="5891967" y="5864598"/>
                <a:ext cx="738491" cy="502735"/>
              </a:xfrm>
              <a:prstGeom prst="rect">
                <a:avLst/>
              </a:prstGeom>
              <a:noFill/>
              <a:ln>
                <a:noFill/>
              </a:ln>
            </p:spPr>
          </p:pic>
          <p:pic>
            <p:nvPicPr>
              <p:cNvPr id="264" name="Google Shape;264;g5c41d5e412_0_22" descr="Logo, company name&#10;&#10;Description automatically generated"/>
              <p:cNvPicPr preferRelativeResize="0"/>
              <p:nvPr/>
            </p:nvPicPr>
            <p:blipFill rotWithShape="1">
              <a:blip r:embed="rId7">
                <a:alphaModFix/>
              </a:blip>
              <a:srcRect/>
              <a:stretch/>
            </p:blipFill>
            <p:spPr>
              <a:xfrm>
                <a:off x="3934950" y="5878017"/>
                <a:ext cx="650284" cy="475897"/>
              </a:xfrm>
              <a:prstGeom prst="rect">
                <a:avLst/>
              </a:prstGeom>
              <a:noFill/>
              <a:ln>
                <a:noFill/>
              </a:ln>
            </p:spPr>
          </p:pic>
          <p:pic>
            <p:nvPicPr>
              <p:cNvPr id="265" name="Google Shape;265;g5c41d5e412_0_22" descr="A picture containing shape&#10;&#10;Description automatically generated"/>
              <p:cNvPicPr preferRelativeResize="0"/>
              <p:nvPr/>
            </p:nvPicPr>
            <p:blipFill rotWithShape="1">
              <a:blip r:embed="rId8">
                <a:alphaModFix amt="40000"/>
              </a:blip>
              <a:srcRect/>
              <a:stretch/>
            </p:blipFill>
            <p:spPr>
              <a:xfrm>
                <a:off x="5196097" y="5824895"/>
                <a:ext cx="582141" cy="582141"/>
              </a:xfrm>
              <a:prstGeom prst="rect">
                <a:avLst/>
              </a:prstGeom>
              <a:noFill/>
              <a:ln>
                <a:noFill/>
              </a:ln>
            </p:spPr>
          </p:pic>
          <p:pic>
            <p:nvPicPr>
              <p:cNvPr id="266" name="Google Shape;266;g5c41d5e412_0_22" descr="Logo, company name&#10;&#10;Description automatically generated"/>
              <p:cNvPicPr preferRelativeResize="0"/>
              <p:nvPr/>
            </p:nvPicPr>
            <p:blipFill rotWithShape="1">
              <a:blip r:embed="rId9">
                <a:alphaModFix amt="40000"/>
              </a:blip>
              <a:srcRect/>
              <a:stretch/>
            </p:blipFill>
            <p:spPr>
              <a:xfrm>
                <a:off x="4688894" y="5889160"/>
                <a:ext cx="453611" cy="453611"/>
              </a:xfrm>
              <a:prstGeom prst="rect">
                <a:avLst/>
              </a:prstGeom>
              <a:noFill/>
              <a:ln>
                <a:noFill/>
              </a:ln>
            </p:spPr>
          </p:pic>
        </p:grpSp>
        <p:pic>
          <p:nvPicPr>
            <p:cNvPr id="267" name="Google Shape;267;g5c41d5e412_0_22"/>
            <p:cNvPicPr preferRelativeResize="0"/>
            <p:nvPr/>
          </p:nvPicPr>
          <p:blipFill rotWithShape="1">
            <a:blip r:embed="rId10">
              <a:alphaModFix/>
            </a:blip>
            <a:srcRect/>
            <a:stretch/>
          </p:blipFill>
          <p:spPr>
            <a:xfrm>
              <a:off x="6316256" y="5878388"/>
              <a:ext cx="1561903" cy="456807"/>
            </a:xfrm>
            <a:prstGeom prst="rect">
              <a:avLst/>
            </a:prstGeom>
            <a:noFill/>
            <a:ln>
              <a:noFill/>
            </a:ln>
          </p:spPr>
        </p:pic>
      </p:grpSp>
      <p:pic>
        <p:nvPicPr>
          <p:cNvPr id="268" name="Google Shape;268;g5c41d5e412_0_22" descr="Logo, icon&#10;&#10;Description automatically generated"/>
          <p:cNvPicPr preferRelativeResize="0"/>
          <p:nvPr/>
        </p:nvPicPr>
        <p:blipFill rotWithShape="1">
          <a:blip r:embed="rId11">
            <a:alphaModFix/>
          </a:blip>
          <a:srcRect/>
          <a:stretch/>
        </p:blipFill>
        <p:spPr>
          <a:xfrm>
            <a:off x="2438958" y="686632"/>
            <a:ext cx="4266084" cy="51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1"/>
          <p:cNvPicPr preferRelativeResize="0"/>
          <p:nvPr/>
        </p:nvPicPr>
        <p:blipFill rotWithShape="1">
          <a:blip r:embed="rId3">
            <a:alphaModFix/>
          </a:blip>
          <a:srcRect/>
          <a:stretch/>
        </p:blipFill>
        <p:spPr>
          <a:xfrm>
            <a:off x="4923173" y="443052"/>
            <a:ext cx="1383635" cy="1343878"/>
          </a:xfrm>
          <a:prstGeom prst="rect">
            <a:avLst/>
          </a:prstGeom>
          <a:noFill/>
          <a:ln>
            <a:noFill/>
          </a:ln>
        </p:spPr>
      </p:pic>
      <p:sp>
        <p:nvSpPr>
          <p:cNvPr id="274" name="Google Shape;274;p11"/>
          <p:cNvSpPr txBox="1"/>
          <p:nvPr/>
        </p:nvSpPr>
        <p:spPr>
          <a:xfrm>
            <a:off x="1813790" y="2797653"/>
            <a:ext cx="338980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chemeClr val="accent2"/>
                </a:solidFill>
                <a:latin typeface="Arial Black"/>
                <a:ea typeface="Arial Black"/>
                <a:cs typeface="Arial Black"/>
                <a:sym typeface="Arial Black"/>
              </a:rPr>
              <a:t>EASIER TO STIR</a:t>
            </a:r>
            <a:endParaRPr sz="1800" b="1" i="0" u="none" strike="noStrike" cap="none">
              <a:solidFill>
                <a:schemeClr val="accent2"/>
              </a:solidFill>
              <a:latin typeface="Arial Black"/>
              <a:ea typeface="Arial Black"/>
              <a:cs typeface="Arial Black"/>
              <a:sym typeface="Arial Black"/>
            </a:endParaRPr>
          </a:p>
        </p:txBody>
      </p:sp>
      <p:sp>
        <p:nvSpPr>
          <p:cNvPr id="275" name="Google Shape;275;p11"/>
          <p:cNvSpPr txBox="1"/>
          <p:nvPr/>
        </p:nvSpPr>
        <p:spPr>
          <a:xfrm>
            <a:off x="3189546" y="4250503"/>
            <a:ext cx="223063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chemeClr val="accent2"/>
                </a:solidFill>
                <a:latin typeface="Arial Black"/>
                <a:ea typeface="Arial Black"/>
                <a:cs typeface="Arial Black"/>
                <a:sym typeface="Arial Black"/>
              </a:rPr>
              <a:t>NO PALM OIL</a:t>
            </a:r>
            <a:endParaRPr sz="1800" b="1" i="0" u="none" strike="noStrike" cap="none">
              <a:solidFill>
                <a:schemeClr val="accent2"/>
              </a:solidFill>
              <a:latin typeface="Arial Black"/>
              <a:ea typeface="Arial Black"/>
              <a:cs typeface="Arial Black"/>
              <a:sym typeface="Arial Black"/>
            </a:endParaRPr>
          </a:p>
        </p:txBody>
      </p:sp>
      <p:sp>
        <p:nvSpPr>
          <p:cNvPr id="276" name="Google Shape;276;p11"/>
          <p:cNvSpPr txBox="1"/>
          <p:nvPr/>
        </p:nvSpPr>
        <p:spPr>
          <a:xfrm>
            <a:off x="2468797" y="3524078"/>
            <a:ext cx="26984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chemeClr val="accent2"/>
                </a:solidFill>
                <a:latin typeface="Arial Black"/>
                <a:ea typeface="Arial Black"/>
                <a:cs typeface="Arial Black"/>
                <a:sym typeface="Arial Black"/>
              </a:rPr>
              <a:t>NO EMULSIFIERS</a:t>
            </a:r>
            <a:endParaRPr sz="1800" b="1" i="0" u="none" strike="noStrike" cap="none">
              <a:solidFill>
                <a:schemeClr val="accent2"/>
              </a:solidFill>
              <a:latin typeface="Arial Black"/>
              <a:ea typeface="Arial Black"/>
              <a:cs typeface="Arial Black"/>
              <a:sym typeface="Arial Black"/>
            </a:endParaRPr>
          </a:p>
        </p:txBody>
      </p:sp>
      <p:grpSp>
        <p:nvGrpSpPr>
          <p:cNvPr id="277" name="Google Shape;277;p11"/>
          <p:cNvGrpSpPr/>
          <p:nvPr/>
        </p:nvGrpSpPr>
        <p:grpSpPr>
          <a:xfrm>
            <a:off x="1209679" y="2616582"/>
            <a:ext cx="604115" cy="549796"/>
            <a:chOff x="1209679" y="2982342"/>
            <a:chExt cx="604115" cy="549796"/>
          </a:xfrm>
        </p:grpSpPr>
        <p:sp>
          <p:nvSpPr>
            <p:cNvPr id="278" name="Google Shape;278;p11"/>
            <p:cNvSpPr/>
            <p:nvPr/>
          </p:nvSpPr>
          <p:spPr>
            <a:xfrm>
              <a:off x="1209679" y="3081859"/>
              <a:ext cx="439500" cy="439500"/>
            </a:xfrm>
            <a:prstGeom prst="rect">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7F7F"/>
                </a:solidFill>
                <a:highlight>
                  <a:srgbClr val="C0C0C0"/>
                </a:highlight>
                <a:latin typeface="Lato"/>
                <a:ea typeface="Lato"/>
                <a:cs typeface="Lato"/>
                <a:sym typeface="Lato"/>
              </a:endParaRPr>
            </a:p>
          </p:txBody>
        </p:sp>
        <p:pic>
          <p:nvPicPr>
            <p:cNvPr id="279" name="Google Shape;279;p11" descr="Checkmark"/>
            <p:cNvPicPr preferRelativeResize="0"/>
            <p:nvPr/>
          </p:nvPicPr>
          <p:blipFill rotWithShape="1">
            <a:blip r:embed="rId4">
              <a:alphaModFix/>
            </a:blip>
            <a:srcRect/>
            <a:stretch/>
          </p:blipFill>
          <p:spPr>
            <a:xfrm>
              <a:off x="1263998" y="2982342"/>
              <a:ext cx="549796" cy="549796"/>
            </a:xfrm>
            <a:prstGeom prst="rect">
              <a:avLst/>
            </a:prstGeom>
            <a:noFill/>
            <a:ln>
              <a:noFill/>
            </a:ln>
          </p:spPr>
        </p:pic>
      </p:grpSp>
      <p:grpSp>
        <p:nvGrpSpPr>
          <p:cNvPr id="280" name="Google Shape;280;p11"/>
          <p:cNvGrpSpPr/>
          <p:nvPr/>
        </p:nvGrpSpPr>
        <p:grpSpPr>
          <a:xfrm>
            <a:off x="2590193" y="4069432"/>
            <a:ext cx="604115" cy="549796"/>
            <a:chOff x="3179873" y="4396592"/>
            <a:chExt cx="604115" cy="549796"/>
          </a:xfrm>
        </p:grpSpPr>
        <p:sp>
          <p:nvSpPr>
            <p:cNvPr id="281" name="Google Shape;281;p11"/>
            <p:cNvSpPr/>
            <p:nvPr/>
          </p:nvSpPr>
          <p:spPr>
            <a:xfrm>
              <a:off x="3179873" y="4496109"/>
              <a:ext cx="439500" cy="439500"/>
            </a:xfrm>
            <a:prstGeom prst="rect">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7F7F"/>
                </a:solidFill>
                <a:highlight>
                  <a:srgbClr val="C0C0C0"/>
                </a:highlight>
                <a:latin typeface="Lato"/>
                <a:ea typeface="Lato"/>
                <a:cs typeface="Lato"/>
                <a:sym typeface="Lato"/>
              </a:endParaRPr>
            </a:p>
          </p:txBody>
        </p:sp>
        <p:pic>
          <p:nvPicPr>
            <p:cNvPr id="282" name="Google Shape;282;p11" descr="Checkmark"/>
            <p:cNvPicPr preferRelativeResize="0"/>
            <p:nvPr/>
          </p:nvPicPr>
          <p:blipFill rotWithShape="1">
            <a:blip r:embed="rId4">
              <a:alphaModFix/>
            </a:blip>
            <a:srcRect/>
            <a:stretch/>
          </p:blipFill>
          <p:spPr>
            <a:xfrm>
              <a:off x="3234192" y="4396592"/>
              <a:ext cx="549796" cy="549796"/>
            </a:xfrm>
            <a:prstGeom prst="rect">
              <a:avLst/>
            </a:prstGeom>
            <a:noFill/>
            <a:ln>
              <a:noFill/>
            </a:ln>
          </p:spPr>
        </p:pic>
      </p:grpSp>
      <p:grpSp>
        <p:nvGrpSpPr>
          <p:cNvPr id="283" name="Google Shape;283;p11"/>
          <p:cNvGrpSpPr/>
          <p:nvPr/>
        </p:nvGrpSpPr>
        <p:grpSpPr>
          <a:xfrm>
            <a:off x="1900766" y="3343007"/>
            <a:ext cx="604115" cy="549796"/>
            <a:chOff x="2128613" y="3708767"/>
            <a:chExt cx="604115" cy="549796"/>
          </a:xfrm>
        </p:grpSpPr>
        <p:sp>
          <p:nvSpPr>
            <p:cNvPr id="284" name="Google Shape;284;p11"/>
            <p:cNvSpPr/>
            <p:nvPr/>
          </p:nvSpPr>
          <p:spPr>
            <a:xfrm>
              <a:off x="2128613" y="3808284"/>
              <a:ext cx="439500" cy="439500"/>
            </a:xfrm>
            <a:prstGeom prst="rect">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7F7F"/>
                </a:solidFill>
                <a:highlight>
                  <a:srgbClr val="C0C0C0"/>
                </a:highlight>
                <a:latin typeface="Lato"/>
                <a:ea typeface="Lato"/>
                <a:cs typeface="Lato"/>
                <a:sym typeface="Lato"/>
              </a:endParaRPr>
            </a:p>
          </p:txBody>
        </p:sp>
        <p:pic>
          <p:nvPicPr>
            <p:cNvPr id="285" name="Google Shape;285;p11" descr="Checkmark"/>
            <p:cNvPicPr preferRelativeResize="0"/>
            <p:nvPr/>
          </p:nvPicPr>
          <p:blipFill rotWithShape="1">
            <a:blip r:embed="rId4">
              <a:alphaModFix/>
            </a:blip>
            <a:srcRect/>
            <a:stretch/>
          </p:blipFill>
          <p:spPr>
            <a:xfrm>
              <a:off x="2182932" y="3708767"/>
              <a:ext cx="549796" cy="549796"/>
            </a:xfrm>
            <a:prstGeom prst="rect">
              <a:avLst/>
            </a:prstGeom>
            <a:noFill/>
            <a:ln>
              <a:noFill/>
            </a:ln>
          </p:spPr>
        </p:pic>
      </p:grpSp>
      <p:sp>
        <p:nvSpPr>
          <p:cNvPr id="286" name="Google Shape;286;p11"/>
          <p:cNvSpPr txBox="1"/>
          <p:nvPr/>
        </p:nvSpPr>
        <p:spPr>
          <a:xfrm>
            <a:off x="892057" y="5258249"/>
            <a:ext cx="7332856" cy="954067"/>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400" b="0" i="0" u="none" strike="noStrike" cap="none">
                <a:solidFill>
                  <a:srgbClr val="7F7F7F"/>
                </a:solidFill>
                <a:latin typeface="Arial"/>
                <a:ea typeface="Arial"/>
                <a:cs typeface="Arial"/>
                <a:sym typeface="Arial"/>
              </a:rPr>
              <a:t>NuttZo’s label is on upside down not just because we think it’s eye-catching but because we want it stored on its lid while sitting on the store shelves. The natural oils separate to the bottom of the jar which is really the top. This makes for NO mess when the customer finally opens the jar at home and stirs in all that nutty goodness.</a:t>
            </a:r>
            <a:endParaRPr sz="1400" b="0" i="0" u="none" strike="noStrike" cap="none">
              <a:solidFill>
                <a:srgbClr val="7F7F7F"/>
              </a:solidFill>
              <a:latin typeface="Arial"/>
              <a:ea typeface="Arial"/>
              <a:cs typeface="Arial"/>
              <a:sym typeface="Arial"/>
            </a:endParaRPr>
          </a:p>
        </p:txBody>
      </p:sp>
      <p:pic>
        <p:nvPicPr>
          <p:cNvPr id="287" name="Google Shape;287;p11"/>
          <p:cNvPicPr preferRelativeResize="0"/>
          <p:nvPr/>
        </p:nvPicPr>
        <p:blipFill rotWithShape="1">
          <a:blip r:embed="rId5">
            <a:alphaModFix/>
          </a:blip>
          <a:srcRect b="8333"/>
          <a:stretch/>
        </p:blipFill>
        <p:spPr>
          <a:xfrm rot="10800000">
            <a:off x="5922660" y="1848678"/>
            <a:ext cx="2584687" cy="3362064"/>
          </a:xfrm>
          <a:prstGeom prst="rect">
            <a:avLst/>
          </a:prstGeom>
          <a:noFill/>
          <a:ln>
            <a:noFill/>
          </a:ln>
        </p:spPr>
      </p:pic>
      <p:pic>
        <p:nvPicPr>
          <p:cNvPr id="288" name="Google Shape;288;p11"/>
          <p:cNvPicPr preferRelativeResize="0"/>
          <p:nvPr/>
        </p:nvPicPr>
        <p:blipFill rotWithShape="1">
          <a:blip r:embed="rId6">
            <a:alphaModFix/>
          </a:blip>
          <a:srcRect/>
          <a:stretch/>
        </p:blipFill>
        <p:spPr>
          <a:xfrm>
            <a:off x="892172" y="1018906"/>
            <a:ext cx="5541916" cy="114708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270E"/>
      </a:dk1>
      <a:lt1>
        <a:srgbClr val="FFFFFF"/>
      </a:lt1>
      <a:dk2>
        <a:srgbClr val="F38B20"/>
      </a:dk2>
      <a:lt2>
        <a:srgbClr val="E7E6E6"/>
      </a:lt2>
      <a:accent1>
        <a:srgbClr val="6FCEF5"/>
      </a:accent1>
      <a:accent2>
        <a:srgbClr val="EC1655"/>
      </a:accent2>
      <a:accent3>
        <a:srgbClr val="7C4199"/>
      </a:accent3>
      <a:accent4>
        <a:srgbClr val="9FCE66"/>
      </a:accent4>
      <a:accent5>
        <a:srgbClr val="1E3262"/>
      </a:accent5>
      <a:accent6>
        <a:srgbClr val="6E1844"/>
      </a:accent6>
      <a:hlink>
        <a:srgbClr val="28AD8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1033</Words>
  <Application>Microsoft Office PowerPoint</Application>
  <PresentationFormat>On-screen Show (4:3)</PresentationFormat>
  <Paragraphs>169</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Lato</vt:lpstr>
      <vt:lpstr>Oswald</vt:lpstr>
      <vt:lpstr>Arial</vt:lpstr>
      <vt:lpstr>Montserrat</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Harris</dc:creator>
  <cp:lastModifiedBy>Lisa Harris</cp:lastModifiedBy>
  <cp:revision>2</cp:revision>
  <dcterms:created xsi:type="dcterms:W3CDTF">2017-05-01T01:22:47Z</dcterms:created>
  <dcterms:modified xsi:type="dcterms:W3CDTF">2021-11-16T18:40:50Z</dcterms:modified>
</cp:coreProperties>
</file>