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9144000"/>
  <p:notesSz cx="6858000" cy="9144000"/>
  <p:embeddedFontLst>
    <p:embeddedFont>
      <p:font typeface="Lato"/>
      <p:regular r:id="rId39"/>
      <p:bold r:id="rId40"/>
      <p:italic r:id="rId41"/>
      <p:boldItalic r:id="rId42"/>
    </p:embeddedFont>
    <p:embeddedFont>
      <p:font typeface="Arial Black"/>
      <p:regular r:id="rId43"/>
    </p:embeddedFont>
    <p:embeddedFont>
      <p:font typeface="Oswald"/>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6" roundtripDataSignature="AMtx7miYViXWFXhVcGyIgBcSJ6vVLIHs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378E46-082C-4FF9-B4E6-19D3F47D0074}">
  <a:tblStyle styleId="{A8378E46-082C-4FF9-B4E6-19D3F47D0074}"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A2C98CB-ADFF-48D8-9C51-E807AB117839}" styleName="Table_1">
    <a:wholeTbl>
      <a:tcTxStyle b="off" i="off">
        <a:font>
          <a:latin typeface="Arial"/>
          <a:ea typeface="Arial"/>
          <a:cs typeface="Arial"/>
        </a:font>
        <a:srgbClr val="54270E"/>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AF6FB"/>
          </a:solidFill>
        </a:fill>
      </a:tcStyle>
    </a:wholeTbl>
    <a:band1H>
      <a:tcTxStyle b="off" i="off"/>
      <a:tcStyle>
        <a:fill>
          <a:solidFill>
            <a:srgbClr val="D2ECF8"/>
          </a:solidFill>
        </a:fill>
      </a:tcStyle>
    </a:band1H>
    <a:band2H>
      <a:tcTxStyle b="off" i="off"/>
    </a:band2H>
    <a:band1V>
      <a:tcTxStyle b="off" i="off"/>
      <a:tcStyle>
        <a:fill>
          <a:solidFill>
            <a:srgbClr val="D2ECF8"/>
          </a:solidFill>
        </a:fill>
      </a:tcStyle>
    </a:band1V>
    <a:band2V>
      <a:tcTxStyle b="off" i="off"/>
    </a:band2V>
    <a:lastCol>
      <a:tcTxStyle b="on" i="off">
        <a:font>
          <a:latin typeface="Arial"/>
          <a:ea typeface="Arial"/>
          <a:cs typeface="Arial"/>
        </a:font>
        <a:srgbClr val="FFFFFF"/>
      </a:tcTxStyle>
      <a:tcStyle>
        <a:fill>
          <a:solidFill>
            <a:srgbClr val="6FCEF5"/>
          </a:solidFill>
        </a:fill>
      </a:tcStyle>
    </a:lastCol>
    <a:firstCol>
      <a:tcTxStyle b="on" i="off">
        <a:font>
          <a:latin typeface="Arial"/>
          <a:ea typeface="Arial"/>
          <a:cs typeface="Arial"/>
        </a:font>
        <a:srgbClr val="FFFFFF"/>
      </a:tcTxStyle>
      <a:tcStyle>
        <a:fill>
          <a:solidFill>
            <a:srgbClr val="6FCEF5"/>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6FCEF5"/>
          </a:solidFill>
        </a:fill>
      </a:tcStyle>
    </a:lastRow>
    <a:seCell>
      <a:tcTxStyle b="off" i="off"/>
    </a:seCell>
    <a:swCell>
      <a:tcTxStyle b="off" i="off"/>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6FCEF5"/>
          </a:solidFill>
        </a:fill>
      </a:tcStyle>
    </a:firstRow>
    <a:neCell>
      <a:tcTxStyle b="off" i="off"/>
    </a:neCell>
    <a:nwCell>
      <a:tcTxStyle b="off" i="off"/>
    </a:nwCell>
  </a:tblStyle>
  <a:tblStyle styleId="{14D43A5F-C01B-4A67-9696-022EB289B62A}"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AF6FB"/>
          </a:solidFill>
        </a:fill>
      </a:tcStyle>
    </a:wholeTbl>
    <a:band1H>
      <a:tcTxStyle b="off" i="off"/>
      <a:tcStyle>
        <a:fill>
          <a:solidFill>
            <a:srgbClr val="D2ECF8"/>
          </a:solidFill>
        </a:fill>
      </a:tcStyle>
    </a:band1H>
    <a:band2H>
      <a:tcTxStyle b="off" i="off"/>
    </a:band2H>
    <a:band1V>
      <a:tcTxStyle b="off" i="off"/>
      <a:tcStyle>
        <a:fill>
          <a:solidFill>
            <a:srgbClr val="D2ECF8"/>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20" Type="http://schemas.openxmlformats.org/officeDocument/2006/relationships/slide" Target="slides/slide14.xml"/><Relationship Id="rId42" Type="http://schemas.openxmlformats.org/officeDocument/2006/relationships/font" Target="fonts/Lato-boldItalic.fntdata"/><Relationship Id="rId41" Type="http://schemas.openxmlformats.org/officeDocument/2006/relationships/font" Target="fonts/Lato-italic.fntdata"/><Relationship Id="rId22" Type="http://schemas.openxmlformats.org/officeDocument/2006/relationships/slide" Target="slides/slide16.xml"/><Relationship Id="rId44" Type="http://schemas.openxmlformats.org/officeDocument/2006/relationships/font" Target="fonts/Oswald-regular.fntdata"/><Relationship Id="rId21" Type="http://schemas.openxmlformats.org/officeDocument/2006/relationships/slide" Target="slides/slide15.xml"/><Relationship Id="rId43" Type="http://schemas.openxmlformats.org/officeDocument/2006/relationships/font" Target="fonts/ArialBlack-regular.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Oswa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Lato-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Lato"/>
                <a:ea typeface="Lato"/>
                <a:cs typeface="Lato"/>
                <a:sym typeface="Lato"/>
              </a:rPr>
              <a:t>‹#›</a:t>
            </a:fld>
            <a:endParaRPr b="0" i="0" sz="1200" u="none" cap="none" strike="noStrike">
              <a:solidFill>
                <a:schemeClr val="dk1"/>
              </a:solidFill>
              <a:latin typeface="Lato"/>
              <a:ea typeface="Lato"/>
              <a:cs typeface="Lato"/>
              <a:sym typeface="Lato"/>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261" name="Google Shape;261;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5c41d5e412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385" name="Google Shape;385;g5c41d5e412_0_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412" name="Google Shape;41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b63049ca43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gb63049ca43_0_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524" name="Google Shape;524;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602" name="Google Shape;602;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643" name="Google Shape;643;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684" name="Google Shape;684;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b4139454e2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721" name="Google Shape;721;gb4139454e2_0_1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b4139454e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b4139454e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268" name="Google Shape;268;gb4139454e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latin typeface="Lato"/>
                <a:ea typeface="Lato"/>
                <a:cs typeface="Lato"/>
                <a:sym typeface="Lato"/>
              </a:rPr>
              <a:t>‹#›</a:t>
            </a:fld>
            <a:endParaRPr>
              <a:latin typeface="Lato"/>
              <a:ea typeface="Lato"/>
              <a:cs typeface="Lato"/>
              <a:sym typeface="La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794" name="Google Shape;794;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5c41d5e412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837" name="Google Shape;837;g5c41d5e412_0_1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867" name="Google Shape;867;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Need high quality screenshots of the Insights How-to Guide</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86" name="Google Shape;88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8" name="Google Shape;918;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b4139454e2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933" name="Google Shape;933;gb4139454e2_0_4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954" name="Google Shape;954;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Lato"/>
                <a:ea typeface="Lato"/>
                <a:cs typeface="Lato"/>
                <a:sym typeface="Lato"/>
              </a:rPr>
              <a:t>This doesn’t include CLUB and WFM</a:t>
            </a:r>
            <a:endParaRPr>
              <a:latin typeface="Lato"/>
              <a:ea typeface="Lato"/>
              <a:cs typeface="Lato"/>
              <a:sym typeface="Lato"/>
            </a:endParaRPr>
          </a:p>
        </p:txBody>
      </p:sp>
      <p:sp>
        <p:nvSpPr>
          <p:cNvPr id="961" name="Google Shape;96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Lato"/>
                <a:ea typeface="Lato"/>
                <a:cs typeface="Lato"/>
                <a:sym typeface="Lato"/>
              </a:rPr>
              <a:t>‹#›</a:t>
            </a:fld>
            <a:endParaRPr>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3" name="Google Shape;1003;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5c3fa998ca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5c3fa998ca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299" name="Google Shape;299;g5c3fa998ca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latin typeface="Lato"/>
                <a:ea typeface="Lato"/>
                <a:cs typeface="Lato"/>
                <a:sym typeface="Lato"/>
              </a:rPr>
              <a:t>‹#›</a:t>
            </a:fld>
            <a:endParaRPr>
              <a:latin typeface="Lato"/>
              <a:ea typeface="Lato"/>
              <a:cs typeface="Lato"/>
              <a:sym typeface="La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5c41d5e412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1026" name="Google Shape;1026;g5c41d5e412_0_4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5c4515e873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1039" name="Google Shape;1039;g5c4515e873_0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1054" name="Google Shape;1054;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800"/>
              </a:spcBef>
              <a:spcAft>
                <a:spcPts val="800"/>
              </a:spcAft>
              <a:buSzPts val="1400"/>
              <a:buNone/>
            </a:pPr>
            <a:r>
              <a:t/>
            </a:r>
            <a:endParaRPr>
              <a:latin typeface="Lato"/>
              <a:ea typeface="Lato"/>
              <a:cs typeface="Lato"/>
              <a:sym typeface="Lato"/>
            </a:endParaRPr>
          </a:p>
        </p:txBody>
      </p:sp>
      <p:sp>
        <p:nvSpPr>
          <p:cNvPr id="314" name="Google Shape;31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328" name="Google Shape;328;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335" name="Google Shape;33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348" name="Google Shape;348;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360" name="Google Shape;360;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372" name="Google Shape;372;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62" name="Shape 62"/>
        <p:cNvGrpSpPr/>
        <p:nvPr/>
      </p:nvGrpSpPr>
      <p:grpSpPr>
        <a:xfrm>
          <a:off x="0" y="0"/>
          <a:ext cx="0" cy="0"/>
          <a:chOff x="0" y="0"/>
          <a:chExt cx="0" cy="0"/>
        </a:xfrm>
      </p:grpSpPr>
      <p:sp>
        <p:nvSpPr>
          <p:cNvPr id="63" name="Google Shape;63;p6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6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64"/>
          <p:cNvSpPr txBox="1"/>
          <p:nvPr>
            <p:ph idx="12" type="sldNum"/>
          </p:nvPr>
        </p:nvSpPr>
        <p:spPr>
          <a:xfrm>
            <a:off x="144235" y="6506907"/>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Logo">
  <p:cSld name="Title Slide with Logo">
    <p:spTree>
      <p:nvGrpSpPr>
        <p:cNvPr id="66" name="Shape 66"/>
        <p:cNvGrpSpPr/>
        <p:nvPr/>
      </p:nvGrpSpPr>
      <p:grpSpPr>
        <a:xfrm>
          <a:off x="0" y="0"/>
          <a:ext cx="0" cy="0"/>
          <a:chOff x="0" y="0"/>
          <a:chExt cx="0" cy="0"/>
        </a:xfrm>
      </p:grpSpPr>
      <p:pic>
        <p:nvPicPr>
          <p:cNvPr descr="R1_Nuttzo_SalesDeckSlides_CoverBackground.png" id="67" name="Google Shape;67;p33"/>
          <p:cNvPicPr preferRelativeResize="0"/>
          <p:nvPr/>
        </p:nvPicPr>
        <p:blipFill rotWithShape="1">
          <a:blip r:embed="rId2">
            <a:alphaModFix/>
          </a:blip>
          <a:srcRect b="0" l="0" r="0" t="0"/>
          <a:stretch/>
        </p:blipFill>
        <p:spPr>
          <a:xfrm>
            <a:off x="0" y="0"/>
            <a:ext cx="91440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Grid">
  <p:cSld name="4 Photos Grid">
    <p:spTree>
      <p:nvGrpSpPr>
        <p:cNvPr id="68" name="Shape 68"/>
        <p:cNvGrpSpPr/>
        <p:nvPr/>
      </p:nvGrpSpPr>
      <p:grpSpPr>
        <a:xfrm>
          <a:off x="0" y="0"/>
          <a:ext cx="0" cy="0"/>
          <a:chOff x="0" y="0"/>
          <a:chExt cx="0" cy="0"/>
        </a:xfrm>
      </p:grpSpPr>
      <p:sp>
        <p:nvSpPr>
          <p:cNvPr id="69" name="Google Shape;69;p42"/>
          <p:cNvSpPr/>
          <p:nvPr>
            <p:ph idx="2" type="pic"/>
          </p:nvPr>
        </p:nvSpPr>
        <p:spPr>
          <a:xfrm>
            <a:off x="0" y="1"/>
            <a:ext cx="4528457" cy="338763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p42"/>
          <p:cNvSpPr/>
          <p:nvPr>
            <p:ph idx="3" type="pic"/>
          </p:nvPr>
        </p:nvSpPr>
        <p:spPr>
          <a:xfrm>
            <a:off x="4615543" y="0"/>
            <a:ext cx="4528457" cy="3387636"/>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42"/>
          <p:cNvSpPr/>
          <p:nvPr>
            <p:ph idx="4" type="pic"/>
          </p:nvPr>
        </p:nvSpPr>
        <p:spPr>
          <a:xfrm>
            <a:off x="0" y="3479074"/>
            <a:ext cx="4528457" cy="3378926"/>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p42"/>
          <p:cNvSpPr/>
          <p:nvPr>
            <p:ph idx="5" type="pic"/>
          </p:nvPr>
        </p:nvSpPr>
        <p:spPr>
          <a:xfrm>
            <a:off x="4615543" y="3479074"/>
            <a:ext cx="4528457" cy="3378926"/>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73" name="Shape 73"/>
        <p:cNvGrpSpPr/>
        <p:nvPr/>
      </p:nvGrpSpPr>
      <p:grpSpPr>
        <a:xfrm>
          <a:off x="0" y="0"/>
          <a:ext cx="0" cy="0"/>
          <a:chOff x="0" y="0"/>
          <a:chExt cx="0" cy="0"/>
        </a:xfrm>
      </p:grpSpPr>
      <p:pic>
        <p:nvPicPr>
          <p:cNvPr id="74" name="Google Shape;74;p43"/>
          <p:cNvPicPr preferRelativeResize="0"/>
          <p:nvPr/>
        </p:nvPicPr>
        <p:blipFill rotWithShape="1">
          <a:blip r:embed="rId2">
            <a:alphaModFix/>
          </a:blip>
          <a:srcRect b="-10371" l="0" r="0" t="0"/>
          <a:stretch/>
        </p:blipFill>
        <p:spPr>
          <a:xfrm rot="10800000">
            <a:off x="-4" y="4275912"/>
            <a:ext cx="9143999" cy="2582088"/>
          </a:xfrm>
          <a:prstGeom prst="rect">
            <a:avLst/>
          </a:prstGeom>
          <a:noFill/>
          <a:ln>
            <a:noFill/>
          </a:ln>
        </p:spPr>
      </p:pic>
      <p:sp>
        <p:nvSpPr>
          <p:cNvPr id="75" name="Google Shape;75;p43"/>
          <p:cNvSpPr txBox="1"/>
          <p:nvPr>
            <p:ph idx="1" type="body"/>
          </p:nvPr>
        </p:nvSpPr>
        <p:spPr>
          <a:xfrm>
            <a:off x="1824470" y="2390389"/>
            <a:ext cx="5495109" cy="2190319"/>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6" name="Google Shape;76;p43"/>
          <p:cNvPicPr preferRelativeResize="0"/>
          <p:nvPr/>
        </p:nvPicPr>
        <p:blipFill rotWithShape="1">
          <a:blip r:embed="rId3">
            <a:alphaModFix/>
          </a:blip>
          <a:srcRect b="0" l="0" r="0" t="0"/>
          <a:stretch/>
        </p:blipFill>
        <p:spPr>
          <a:xfrm>
            <a:off x="1824470" y="739739"/>
            <a:ext cx="5495109" cy="159453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ith Logo">
  <p:cSld name="1_Title Slide with Logo">
    <p:spTree>
      <p:nvGrpSpPr>
        <p:cNvPr id="77" name="Shape 77"/>
        <p:cNvGrpSpPr/>
        <p:nvPr/>
      </p:nvGrpSpPr>
      <p:grpSpPr>
        <a:xfrm>
          <a:off x="0" y="0"/>
          <a:ext cx="0" cy="0"/>
          <a:chOff x="0" y="0"/>
          <a:chExt cx="0" cy="0"/>
        </a:xfrm>
      </p:grpSpPr>
      <p:pic>
        <p:nvPicPr>
          <p:cNvPr id="78" name="Google Shape;78;p44"/>
          <p:cNvPicPr preferRelativeResize="0"/>
          <p:nvPr/>
        </p:nvPicPr>
        <p:blipFill rotWithShape="1">
          <a:blip r:embed="rId2">
            <a:alphaModFix/>
          </a:blip>
          <a:srcRect b="-10371" l="0" r="0" t="0"/>
          <a:stretch/>
        </p:blipFill>
        <p:spPr>
          <a:xfrm rot="10800000">
            <a:off x="-4" y="4275912"/>
            <a:ext cx="9143999" cy="258208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or Statement">
  <p:cSld name="1_Quote or Statement">
    <p:bg>
      <p:bgPr>
        <a:solidFill>
          <a:schemeClr val="accent1"/>
        </a:solidFill>
      </p:bgPr>
    </p:bg>
    <p:spTree>
      <p:nvGrpSpPr>
        <p:cNvPr id="79" name="Shape 79"/>
        <p:cNvGrpSpPr/>
        <p:nvPr/>
      </p:nvGrpSpPr>
      <p:grpSpPr>
        <a:xfrm>
          <a:off x="0" y="0"/>
          <a:ext cx="0" cy="0"/>
          <a:chOff x="0" y="0"/>
          <a:chExt cx="0" cy="0"/>
        </a:xfrm>
      </p:grpSpPr>
      <p:sp>
        <p:nvSpPr>
          <p:cNvPr id="80" name="Google Shape;80;p45"/>
          <p:cNvSpPr/>
          <p:nvPr/>
        </p:nvSpPr>
        <p:spPr>
          <a:xfrm>
            <a:off x="1401605" y="4331578"/>
            <a:ext cx="6349880" cy="1569660"/>
          </a:xfrm>
          <a:prstGeom prst="rect">
            <a:avLst/>
          </a:prstGeom>
          <a:noFill/>
          <a:ln>
            <a:noFill/>
          </a:ln>
        </p:spPr>
        <p:txBody>
          <a:bodyPr anchorCtr="0" anchor="t" bIns="45700" lIns="91425" spcFirstLastPara="1" rIns="91425" wrap="square" tIns="45700">
            <a:normAutofit/>
          </a:bodyPr>
          <a:lstStyle/>
          <a:p>
            <a:pPr indent="0" lvl="0" marL="0" marR="0" rtl="0" algn="ctr">
              <a:lnSpc>
                <a:spcPct val="2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81" name="Google Shape;81;p45"/>
          <p:cNvSpPr txBox="1"/>
          <p:nvPr>
            <p:ph idx="1" type="body"/>
          </p:nvPr>
        </p:nvSpPr>
        <p:spPr>
          <a:xfrm>
            <a:off x="939800" y="2516778"/>
            <a:ext cx="7307263" cy="181751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50000"/>
              </a:lnSpc>
              <a:spcBef>
                <a:spcPts val="1000"/>
              </a:spcBef>
              <a:spcAft>
                <a:spcPts val="0"/>
              </a:spcAft>
              <a:buClr>
                <a:schemeClr val="lt1"/>
              </a:buClr>
              <a:buSzPts val="2800"/>
              <a:buFont typeface="Arial"/>
              <a:buNone/>
              <a:defRPr b="0" i="0" sz="2800" u="none" cap="none" strike="noStrike">
                <a:solidFill>
                  <a:schemeClr val="lt1"/>
                </a:solidFill>
                <a:latin typeface="Lato"/>
                <a:ea typeface="Lato"/>
                <a:cs typeface="Lato"/>
                <a:sym typeface="La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Nut Border">
  <p:cSld name="Text with Nut Border">
    <p:spTree>
      <p:nvGrpSpPr>
        <p:cNvPr id="82" name="Shape 82"/>
        <p:cNvGrpSpPr/>
        <p:nvPr/>
      </p:nvGrpSpPr>
      <p:grpSpPr>
        <a:xfrm>
          <a:off x="0" y="0"/>
          <a:ext cx="0" cy="0"/>
          <a:chOff x="0" y="0"/>
          <a:chExt cx="0" cy="0"/>
        </a:xfrm>
      </p:grpSpPr>
      <p:sp>
        <p:nvSpPr>
          <p:cNvPr id="83" name="Google Shape;83;p46"/>
          <p:cNvSpPr txBox="1"/>
          <p:nvPr>
            <p:ph idx="1" type="body"/>
          </p:nvPr>
        </p:nvSpPr>
        <p:spPr>
          <a:xfrm>
            <a:off x="2842259" y="627195"/>
            <a:ext cx="4446815" cy="554718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F7F7F"/>
              </a:buClr>
              <a:buSzPts val="1400"/>
              <a:buFont typeface="Arial"/>
              <a:buNone/>
              <a:defRPr b="0" i="0" sz="1400" u="none" cap="none" strike="noStrike">
                <a:solidFill>
                  <a:srgbClr val="7F7F7F"/>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4" name="Google Shape;84;p46"/>
          <p:cNvSpPr/>
          <p:nvPr>
            <p:ph idx="2" type="pic"/>
          </p:nvPr>
        </p:nvSpPr>
        <p:spPr>
          <a:xfrm>
            <a:off x="922338" y="2464115"/>
            <a:ext cx="1828800" cy="188087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5" name="Google Shape;85;p46"/>
          <p:cNvSpPr/>
          <p:nvPr>
            <p:ph idx="3" type="pic"/>
          </p:nvPr>
        </p:nvSpPr>
        <p:spPr>
          <a:xfrm>
            <a:off x="922338" y="4301034"/>
            <a:ext cx="1828800" cy="188087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 name="Google Shape;86;p46"/>
          <p:cNvSpPr/>
          <p:nvPr>
            <p:ph idx="4" type="pic"/>
          </p:nvPr>
        </p:nvSpPr>
        <p:spPr>
          <a:xfrm>
            <a:off x="922338" y="627196"/>
            <a:ext cx="1828800" cy="188087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Vertical Photos">
  <p:cSld name="2 Vertical Photos">
    <p:spTree>
      <p:nvGrpSpPr>
        <p:cNvPr id="87" name="Shape 87"/>
        <p:cNvGrpSpPr/>
        <p:nvPr/>
      </p:nvGrpSpPr>
      <p:grpSpPr>
        <a:xfrm>
          <a:off x="0" y="0"/>
          <a:ext cx="0" cy="0"/>
          <a:chOff x="0" y="0"/>
          <a:chExt cx="0" cy="0"/>
        </a:xfrm>
      </p:grpSpPr>
      <p:sp>
        <p:nvSpPr>
          <p:cNvPr id="88" name="Google Shape;88;p47"/>
          <p:cNvSpPr/>
          <p:nvPr>
            <p:ph idx="2" type="pic"/>
          </p:nvPr>
        </p:nvSpPr>
        <p:spPr>
          <a:xfrm>
            <a:off x="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9" name="Google Shape;89;p47"/>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Large Text">
  <p:cSld name="Photo and Large Text">
    <p:spTree>
      <p:nvGrpSpPr>
        <p:cNvPr id="90" name="Shape 90"/>
        <p:cNvGrpSpPr/>
        <p:nvPr/>
      </p:nvGrpSpPr>
      <p:grpSpPr>
        <a:xfrm>
          <a:off x="0" y="0"/>
          <a:ext cx="0" cy="0"/>
          <a:chOff x="0" y="0"/>
          <a:chExt cx="0" cy="0"/>
        </a:xfrm>
      </p:grpSpPr>
      <p:sp>
        <p:nvSpPr>
          <p:cNvPr id="91" name="Google Shape;91;p48"/>
          <p:cNvSpPr/>
          <p:nvPr>
            <p:ph idx="2" type="pic"/>
          </p:nvPr>
        </p:nvSpPr>
        <p:spPr>
          <a:xfrm>
            <a:off x="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Google Shape;92;p48"/>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93" name="Google Shape;93;p48"/>
          <p:cNvPicPr preferRelativeResize="0"/>
          <p:nvPr/>
        </p:nvPicPr>
        <p:blipFill rotWithShape="1">
          <a:blip r:embed="rId2">
            <a:alphaModFix/>
          </a:blip>
          <a:srcRect b="0" l="0" r="0" t="0"/>
          <a:stretch/>
        </p:blipFill>
        <p:spPr>
          <a:xfrm rot="-5400000">
            <a:off x="3429000" y="1143000"/>
            <a:ext cx="6858000" cy="4572000"/>
          </a:xfrm>
          <a:prstGeom prst="rect">
            <a:avLst/>
          </a:prstGeom>
          <a:noFill/>
          <a:ln>
            <a:noFill/>
          </a:ln>
        </p:spPr>
      </p:pic>
      <p:sp>
        <p:nvSpPr>
          <p:cNvPr id="94" name="Google Shape;94;p48"/>
          <p:cNvSpPr/>
          <p:nvPr/>
        </p:nvSpPr>
        <p:spPr>
          <a:xfrm>
            <a:off x="4572000" y="-2"/>
            <a:ext cx="4572000" cy="6858002"/>
          </a:xfrm>
          <a:prstGeom prst="rect">
            <a:avLst/>
          </a:prstGeom>
          <a:solidFill>
            <a:schemeClr val="dk1">
              <a:alpha val="8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95" name="Google Shape;95;p48"/>
          <p:cNvPicPr preferRelativeResize="0"/>
          <p:nvPr/>
        </p:nvPicPr>
        <p:blipFill rotWithShape="1">
          <a:blip r:embed="rId3">
            <a:alphaModFix/>
          </a:blip>
          <a:srcRect b="0" l="0" r="0" t="0"/>
          <a:stretch/>
        </p:blipFill>
        <p:spPr>
          <a:xfrm>
            <a:off x="7933510" y="6472071"/>
            <a:ext cx="1007569" cy="221156"/>
          </a:xfrm>
          <a:prstGeom prst="rect">
            <a:avLst/>
          </a:prstGeom>
          <a:noFill/>
          <a:ln>
            <a:noFill/>
          </a:ln>
        </p:spPr>
      </p:pic>
      <p:sp>
        <p:nvSpPr>
          <p:cNvPr id="96" name="Google Shape;96;p48"/>
          <p:cNvSpPr txBox="1"/>
          <p:nvPr>
            <p:ph idx="1" type="body"/>
          </p:nvPr>
        </p:nvSpPr>
        <p:spPr>
          <a:xfrm>
            <a:off x="5382282" y="679450"/>
            <a:ext cx="3558797" cy="22205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7" name="Google Shape;97;p48"/>
          <p:cNvSpPr txBox="1"/>
          <p:nvPr>
            <p:ph idx="4" type="body"/>
          </p:nvPr>
        </p:nvSpPr>
        <p:spPr>
          <a:xfrm>
            <a:off x="5391372" y="2909721"/>
            <a:ext cx="3549707" cy="3255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and Large Text">
  <p:cSld name="1_Photo and Large Text">
    <p:spTree>
      <p:nvGrpSpPr>
        <p:cNvPr id="98" name="Shape 98"/>
        <p:cNvGrpSpPr/>
        <p:nvPr/>
      </p:nvGrpSpPr>
      <p:grpSpPr>
        <a:xfrm>
          <a:off x="0" y="0"/>
          <a:ext cx="0" cy="0"/>
          <a:chOff x="0" y="0"/>
          <a:chExt cx="0" cy="0"/>
        </a:xfrm>
      </p:grpSpPr>
      <p:sp>
        <p:nvSpPr>
          <p:cNvPr id="99" name="Google Shape;99;p49"/>
          <p:cNvSpPr/>
          <p:nvPr>
            <p:ph idx="2" type="pic"/>
          </p:nvPr>
        </p:nvSpPr>
        <p:spPr>
          <a:xfrm>
            <a:off x="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0" name="Google Shape;100;p49"/>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01" name="Google Shape;101;p49"/>
          <p:cNvPicPr preferRelativeResize="0"/>
          <p:nvPr/>
        </p:nvPicPr>
        <p:blipFill rotWithShape="1">
          <a:blip r:embed="rId2">
            <a:alphaModFix/>
          </a:blip>
          <a:srcRect b="0" l="0" r="0" t="0"/>
          <a:stretch/>
        </p:blipFill>
        <p:spPr>
          <a:xfrm rot="-5400000">
            <a:off x="3429000" y="1143000"/>
            <a:ext cx="6858000" cy="4572000"/>
          </a:xfrm>
          <a:prstGeom prst="rect">
            <a:avLst/>
          </a:prstGeom>
          <a:noFill/>
          <a:ln>
            <a:noFill/>
          </a:ln>
        </p:spPr>
      </p:pic>
      <p:sp>
        <p:nvSpPr>
          <p:cNvPr id="102" name="Google Shape;102;p49"/>
          <p:cNvSpPr/>
          <p:nvPr/>
        </p:nvSpPr>
        <p:spPr>
          <a:xfrm>
            <a:off x="4572000" y="-2"/>
            <a:ext cx="4572000" cy="6858002"/>
          </a:xfrm>
          <a:prstGeom prst="rect">
            <a:avLst/>
          </a:prstGeom>
          <a:solidFill>
            <a:schemeClr val="accent1">
              <a:alpha val="8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103" name="Google Shape;103;p49"/>
          <p:cNvPicPr preferRelativeResize="0"/>
          <p:nvPr/>
        </p:nvPicPr>
        <p:blipFill rotWithShape="1">
          <a:blip r:embed="rId3">
            <a:alphaModFix/>
          </a:blip>
          <a:srcRect b="0" l="0" r="0" t="0"/>
          <a:stretch/>
        </p:blipFill>
        <p:spPr>
          <a:xfrm>
            <a:off x="7933510" y="6472071"/>
            <a:ext cx="1007569" cy="221156"/>
          </a:xfrm>
          <a:prstGeom prst="rect">
            <a:avLst/>
          </a:prstGeom>
          <a:noFill/>
          <a:ln>
            <a:noFill/>
          </a:ln>
        </p:spPr>
      </p:pic>
      <p:sp>
        <p:nvSpPr>
          <p:cNvPr id="104" name="Google Shape;104;p49"/>
          <p:cNvSpPr txBox="1"/>
          <p:nvPr>
            <p:ph idx="1" type="body"/>
          </p:nvPr>
        </p:nvSpPr>
        <p:spPr>
          <a:xfrm>
            <a:off x="5382282" y="679450"/>
            <a:ext cx="3558797" cy="22205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5" name="Google Shape;105;p49"/>
          <p:cNvSpPr txBox="1"/>
          <p:nvPr>
            <p:ph idx="4" type="body"/>
          </p:nvPr>
        </p:nvSpPr>
        <p:spPr>
          <a:xfrm>
            <a:off x="5391372" y="2909721"/>
            <a:ext cx="3549707" cy="3255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Plus Text Block">
  <p:cSld name="2 Photos Plus Text Block">
    <p:spTree>
      <p:nvGrpSpPr>
        <p:cNvPr id="12" name="Shape 12"/>
        <p:cNvGrpSpPr/>
        <p:nvPr/>
      </p:nvGrpSpPr>
      <p:grpSpPr>
        <a:xfrm>
          <a:off x="0" y="0"/>
          <a:ext cx="0" cy="0"/>
          <a:chOff x="0" y="0"/>
          <a:chExt cx="0" cy="0"/>
        </a:xfrm>
      </p:grpSpPr>
      <p:sp>
        <p:nvSpPr>
          <p:cNvPr id="13" name="Google Shape;13;p35"/>
          <p:cNvSpPr/>
          <p:nvPr>
            <p:ph idx="2" type="pic"/>
          </p:nvPr>
        </p:nvSpPr>
        <p:spPr>
          <a:xfrm>
            <a:off x="0" y="0"/>
            <a:ext cx="3666309" cy="3394164"/>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35"/>
          <p:cNvSpPr/>
          <p:nvPr>
            <p:ph idx="3" type="pic"/>
          </p:nvPr>
        </p:nvSpPr>
        <p:spPr>
          <a:xfrm>
            <a:off x="0" y="3481252"/>
            <a:ext cx="3666309" cy="3376748"/>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 name="Google Shape;15;p35"/>
          <p:cNvSpPr txBox="1"/>
          <p:nvPr>
            <p:ph idx="1" type="body"/>
          </p:nvPr>
        </p:nvSpPr>
        <p:spPr>
          <a:xfrm>
            <a:off x="4572000" y="679450"/>
            <a:ext cx="3665538" cy="89680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 name="Google Shape;16;p35"/>
          <p:cNvSpPr txBox="1"/>
          <p:nvPr>
            <p:ph idx="4" type="body"/>
          </p:nvPr>
        </p:nvSpPr>
        <p:spPr>
          <a:xfrm>
            <a:off x="4572000" y="1906588"/>
            <a:ext cx="3665538" cy="426561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F7F7F"/>
              </a:buClr>
              <a:buSzPts val="1400"/>
              <a:buFont typeface="Arial"/>
              <a:buNone/>
              <a:defRPr b="0" i="0" sz="1400" u="none" cap="none" strike="noStrike">
                <a:solidFill>
                  <a:srgbClr val="7F7F7F"/>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and Large Text">
  <p:cSld name="3_Photo and Large Text">
    <p:spTree>
      <p:nvGrpSpPr>
        <p:cNvPr id="106" name="Shape 106"/>
        <p:cNvGrpSpPr/>
        <p:nvPr/>
      </p:nvGrpSpPr>
      <p:grpSpPr>
        <a:xfrm>
          <a:off x="0" y="0"/>
          <a:ext cx="0" cy="0"/>
          <a:chOff x="0" y="0"/>
          <a:chExt cx="0" cy="0"/>
        </a:xfrm>
      </p:grpSpPr>
      <p:sp>
        <p:nvSpPr>
          <p:cNvPr id="107" name="Google Shape;107;p50"/>
          <p:cNvSpPr/>
          <p:nvPr>
            <p:ph idx="2"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8" name="Google Shape;108;p50"/>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09" name="Google Shape;109;p50"/>
          <p:cNvPicPr preferRelativeResize="0"/>
          <p:nvPr/>
        </p:nvPicPr>
        <p:blipFill rotWithShape="1">
          <a:blip r:embed="rId2">
            <a:alphaModFix/>
          </a:blip>
          <a:srcRect b="0" l="0" r="0" t="0"/>
          <a:stretch/>
        </p:blipFill>
        <p:spPr>
          <a:xfrm rot="-5400000">
            <a:off x="-1143000" y="1143000"/>
            <a:ext cx="6858000" cy="4572000"/>
          </a:xfrm>
          <a:prstGeom prst="rect">
            <a:avLst/>
          </a:prstGeom>
          <a:noFill/>
          <a:ln>
            <a:noFill/>
          </a:ln>
        </p:spPr>
      </p:pic>
      <p:sp>
        <p:nvSpPr>
          <p:cNvPr id="110" name="Google Shape;110;p50"/>
          <p:cNvSpPr/>
          <p:nvPr/>
        </p:nvSpPr>
        <p:spPr>
          <a:xfrm>
            <a:off x="0" y="-2"/>
            <a:ext cx="4572000" cy="6858002"/>
          </a:xfrm>
          <a:prstGeom prst="rect">
            <a:avLst/>
          </a:prstGeom>
          <a:solidFill>
            <a:schemeClr val="dk1">
              <a:alpha val="8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111" name="Google Shape;111;p50"/>
          <p:cNvPicPr preferRelativeResize="0"/>
          <p:nvPr/>
        </p:nvPicPr>
        <p:blipFill rotWithShape="1">
          <a:blip r:embed="rId3">
            <a:alphaModFix/>
          </a:blip>
          <a:srcRect b="0" l="0" r="0" t="0"/>
          <a:stretch/>
        </p:blipFill>
        <p:spPr>
          <a:xfrm>
            <a:off x="7933510" y="6472071"/>
            <a:ext cx="1007569" cy="221156"/>
          </a:xfrm>
          <a:prstGeom prst="rect">
            <a:avLst/>
          </a:prstGeom>
          <a:noFill/>
          <a:ln>
            <a:noFill/>
          </a:ln>
        </p:spPr>
      </p:pic>
      <p:sp>
        <p:nvSpPr>
          <p:cNvPr id="112" name="Google Shape;112;p50"/>
          <p:cNvSpPr txBox="1"/>
          <p:nvPr>
            <p:ph idx="1" type="body"/>
          </p:nvPr>
        </p:nvSpPr>
        <p:spPr>
          <a:xfrm>
            <a:off x="510956" y="679450"/>
            <a:ext cx="3558797" cy="22205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3" name="Google Shape;113;p50"/>
          <p:cNvSpPr txBox="1"/>
          <p:nvPr>
            <p:ph idx="4" type="body"/>
          </p:nvPr>
        </p:nvSpPr>
        <p:spPr>
          <a:xfrm>
            <a:off x="520046" y="2909721"/>
            <a:ext cx="3549707" cy="3255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 name="Shape 114"/>
        <p:cNvGrpSpPr/>
        <p:nvPr/>
      </p:nvGrpSpPr>
      <p:grpSpPr>
        <a:xfrm>
          <a:off x="0" y="0"/>
          <a:ext cx="0" cy="0"/>
          <a:chOff x="0" y="0"/>
          <a:chExt cx="0" cy="0"/>
        </a:xfrm>
      </p:grpSpPr>
      <p:sp>
        <p:nvSpPr>
          <p:cNvPr id="115" name="Google Shape;115;p52"/>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6" name="Google Shape;116;p52"/>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indent="-228600" lvl="1" marL="914400" marR="0" rtl="0" algn="l">
              <a:lnSpc>
                <a:spcPct val="90000"/>
              </a:lnSpc>
              <a:spcBef>
                <a:spcPts val="500"/>
              </a:spcBef>
              <a:spcAft>
                <a:spcPts val="0"/>
              </a:spcAft>
              <a:buClr>
                <a:srgbClr val="8BC6AD"/>
              </a:buClr>
              <a:buSzPts val="2000"/>
              <a:buFont typeface="Arial"/>
              <a:buNone/>
              <a:defRPr b="0" i="0" sz="2000" u="none" cap="none" strike="noStrike">
                <a:solidFill>
                  <a:srgbClr val="8BC6AD"/>
                </a:solidFill>
                <a:latin typeface="Arial"/>
                <a:ea typeface="Arial"/>
                <a:cs typeface="Arial"/>
                <a:sym typeface="Arial"/>
              </a:defRPr>
            </a:lvl2pPr>
            <a:lvl3pPr indent="-228600" lvl="2" marL="1371600" marR="0" rtl="0" algn="l">
              <a:lnSpc>
                <a:spcPct val="90000"/>
              </a:lnSpc>
              <a:spcBef>
                <a:spcPts val="500"/>
              </a:spcBef>
              <a:spcAft>
                <a:spcPts val="0"/>
              </a:spcAft>
              <a:buClr>
                <a:srgbClr val="8BC6AD"/>
              </a:buClr>
              <a:buSzPts val="1800"/>
              <a:buFont typeface="Arial"/>
              <a:buNone/>
              <a:defRPr b="0" i="0" sz="1800" u="none" cap="none" strike="noStrike">
                <a:solidFill>
                  <a:srgbClr val="8BC6AD"/>
                </a:solidFill>
                <a:latin typeface="Arial"/>
                <a:ea typeface="Arial"/>
                <a:cs typeface="Arial"/>
                <a:sym typeface="Arial"/>
              </a:defRPr>
            </a:lvl3pPr>
            <a:lvl4pPr indent="-228600" lvl="3" marL="18288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4pPr>
            <a:lvl5pPr indent="-228600" lvl="4" marL="22860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5pPr>
            <a:lvl6pPr indent="-228600" lvl="5" marL="27432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6pPr>
            <a:lvl7pPr indent="-228600" lvl="6" marL="32004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7pPr>
            <a:lvl8pPr indent="-228600" lvl="7" marL="36576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8pPr>
            <a:lvl9pPr indent="-228600" lvl="8" marL="41148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9pPr>
          </a:lstStyle>
          <a:p/>
        </p:txBody>
      </p:sp>
      <p:sp>
        <p:nvSpPr>
          <p:cNvPr id="117" name="Google Shape;117;p52"/>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8" name="Google Shape;118;p52"/>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9" name="Google Shape;119;p52"/>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53"/>
          <p:cNvSpPr txBox="1"/>
          <p:nvPr>
            <p:ph type="title"/>
          </p:nvPr>
        </p:nvSpPr>
        <p:spPr>
          <a:xfrm>
            <a:off x="629841" y="365126"/>
            <a:ext cx="78867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2" name="Google Shape;122;p53"/>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a:ea typeface="Lato"/>
                <a:cs typeface="Lato"/>
                <a:sym typeface="Lato"/>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23" name="Google Shape;123;p53"/>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4" name="Google Shape;124;p53"/>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a:ea typeface="Lato"/>
                <a:cs typeface="Lato"/>
                <a:sym typeface="Lato"/>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25" name="Google Shape;125;p53"/>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6" name="Google Shape;126;p53"/>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7" name="Google Shape;127;p53"/>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8" name="Google Shape;128;p53"/>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9" name="Shape 129"/>
        <p:cNvGrpSpPr/>
        <p:nvPr/>
      </p:nvGrpSpPr>
      <p:grpSpPr>
        <a:xfrm>
          <a:off x="0" y="0"/>
          <a:ext cx="0" cy="0"/>
          <a:chOff x="0" y="0"/>
          <a:chExt cx="0" cy="0"/>
        </a:xfrm>
      </p:grpSpPr>
      <p:sp>
        <p:nvSpPr>
          <p:cNvPr id="130" name="Google Shape;130;p54"/>
          <p:cNvSpPr txBox="1"/>
          <p:nvPr>
            <p:ph type="title"/>
          </p:nvPr>
        </p:nvSpPr>
        <p:spPr>
          <a:xfrm>
            <a:off x="628650" y="365126"/>
            <a:ext cx="78867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54"/>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2" name="Google Shape;132;p54"/>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3" name="Google Shape;133;p54"/>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4" name="Google Shape;134;p54"/>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5" name="Shape 135"/>
        <p:cNvGrpSpPr/>
        <p:nvPr/>
      </p:nvGrpSpPr>
      <p:grpSpPr>
        <a:xfrm>
          <a:off x="0" y="0"/>
          <a:ext cx="0" cy="0"/>
          <a:chOff x="0" y="0"/>
          <a:chExt cx="0" cy="0"/>
        </a:xfrm>
      </p:grpSpPr>
      <p:sp>
        <p:nvSpPr>
          <p:cNvPr id="136" name="Google Shape;136;p55"/>
          <p:cNvSpPr txBox="1"/>
          <p:nvPr>
            <p:ph type="title"/>
          </p:nvPr>
        </p:nvSpPr>
        <p:spPr>
          <a:xfrm rot="5400000">
            <a:off x="4623593" y="2285206"/>
            <a:ext cx="5811838" cy="19716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7" name="Google Shape;137;p55"/>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8" name="Google Shape;138;p55"/>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9" name="Google Shape;139;p55"/>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0" name="Google Shape;140;p55"/>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with Nut Border">
  <p:cSld name="1_Text with Nut Border">
    <p:spTree>
      <p:nvGrpSpPr>
        <p:cNvPr id="141" name="Shape 141"/>
        <p:cNvGrpSpPr/>
        <p:nvPr/>
      </p:nvGrpSpPr>
      <p:grpSpPr>
        <a:xfrm>
          <a:off x="0" y="0"/>
          <a:ext cx="0" cy="0"/>
          <a:chOff x="0" y="0"/>
          <a:chExt cx="0" cy="0"/>
        </a:xfrm>
      </p:grpSpPr>
      <p:sp>
        <p:nvSpPr>
          <p:cNvPr id="142" name="Google Shape;142;p56"/>
          <p:cNvSpPr/>
          <p:nvPr/>
        </p:nvSpPr>
        <p:spPr>
          <a:xfrm rot="5400000">
            <a:off x="5169268" y="2325661"/>
            <a:ext cx="6300392" cy="164907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43" name="Google Shape;143;p56"/>
          <p:cNvSpPr txBox="1"/>
          <p:nvPr>
            <p:ph idx="1" type="body"/>
          </p:nvPr>
        </p:nvSpPr>
        <p:spPr>
          <a:xfrm>
            <a:off x="820783" y="627197"/>
            <a:ext cx="1913709" cy="1828619"/>
          </a:xfrm>
          <a:prstGeom prst="rect">
            <a:avLst/>
          </a:prstGeom>
          <a:noFill/>
          <a:ln>
            <a:noFill/>
          </a:ln>
        </p:spPr>
        <p:txBody>
          <a:bodyPr anchorCtr="0" anchor="t" bIns="73150" lIns="146300" spcFirstLastPara="1" rIns="146300" wrap="square" tIns="73150">
            <a:noAutofit/>
          </a:bodyPr>
          <a:lstStyle>
            <a:lvl1pPr indent="-228600" lvl="0" marL="457200" marR="0" rtl="0" algn="l">
              <a:lnSpc>
                <a:spcPct val="90000"/>
              </a:lnSpc>
              <a:spcBef>
                <a:spcPts val="1000"/>
              </a:spcBef>
              <a:spcAft>
                <a:spcPts val="0"/>
              </a:spcAft>
              <a:buClr>
                <a:schemeClr val="dk1"/>
              </a:buClr>
              <a:buSzPts val="2235"/>
              <a:buFont typeface="Arial"/>
              <a:buNone/>
              <a:defRPr b="1" i="0" sz="2235"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4" name="Google Shape;144;p56"/>
          <p:cNvSpPr txBox="1"/>
          <p:nvPr>
            <p:ph idx="2" type="body"/>
          </p:nvPr>
        </p:nvSpPr>
        <p:spPr>
          <a:xfrm>
            <a:off x="2842260" y="627196"/>
            <a:ext cx="4446815" cy="5547181"/>
          </a:xfrm>
          <a:prstGeom prst="rect">
            <a:avLst/>
          </a:prstGeom>
          <a:noFill/>
          <a:ln>
            <a:noFill/>
          </a:ln>
        </p:spPr>
        <p:txBody>
          <a:bodyPr anchorCtr="0" anchor="t" bIns="73150" lIns="146300" spcFirstLastPara="1" rIns="146300" wrap="square" tIns="73150">
            <a:noAutofit/>
          </a:bodyPr>
          <a:lstStyle>
            <a:lvl1pPr indent="-228600" lvl="0" marL="457200" marR="0" rtl="0" algn="l">
              <a:lnSpc>
                <a:spcPct val="90000"/>
              </a:lnSpc>
              <a:spcBef>
                <a:spcPts val="1000"/>
              </a:spcBef>
              <a:spcAft>
                <a:spcPts val="0"/>
              </a:spcAft>
              <a:buClr>
                <a:srgbClr val="7F7F7F"/>
              </a:buClr>
              <a:buSzPts val="1294"/>
              <a:buFont typeface="Arial"/>
              <a:buNone/>
              <a:defRPr b="0" i="0" sz="1294" u="none" cap="none" strike="noStrike">
                <a:solidFill>
                  <a:srgbClr val="7F7F7F"/>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5" name="Google Shape;145;p56"/>
          <p:cNvSpPr/>
          <p:nvPr>
            <p:ph idx="3" type="pic"/>
          </p:nvPr>
        </p:nvSpPr>
        <p:spPr>
          <a:xfrm>
            <a:off x="922338" y="2620964"/>
            <a:ext cx="1828800" cy="1724025"/>
          </a:xfrm>
          <a:prstGeom prst="rect">
            <a:avLst/>
          </a:prstGeom>
          <a:noFill/>
          <a:ln>
            <a:noFill/>
          </a:ln>
        </p:spPr>
        <p:txBody>
          <a:bodyPr anchorCtr="0" anchor="t" bIns="73150" lIns="146300" spcFirstLastPara="1" rIns="146300" wrap="square" tIns="7315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6" name="Google Shape;146;p56"/>
          <p:cNvSpPr/>
          <p:nvPr>
            <p:ph idx="4" type="pic"/>
          </p:nvPr>
        </p:nvSpPr>
        <p:spPr>
          <a:xfrm>
            <a:off x="922338" y="4457883"/>
            <a:ext cx="1828800" cy="1724025"/>
          </a:xfrm>
          <a:prstGeom prst="rect">
            <a:avLst/>
          </a:prstGeom>
          <a:noFill/>
          <a:ln>
            <a:noFill/>
          </a:ln>
        </p:spPr>
        <p:txBody>
          <a:bodyPr anchorCtr="0" anchor="t" bIns="73150" lIns="146300" spcFirstLastPara="1" rIns="146300" wrap="square" tIns="7315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sign&#10;&#10;Description generated with high confidence" id="147" name="Google Shape;147;p56"/>
          <p:cNvPicPr preferRelativeResize="0"/>
          <p:nvPr/>
        </p:nvPicPr>
        <p:blipFill rotWithShape="1">
          <a:blip r:embed="rId2">
            <a:alphaModFix/>
          </a:blip>
          <a:srcRect b="0" l="0" r="0" t="0"/>
          <a:stretch/>
        </p:blipFill>
        <p:spPr>
          <a:xfrm>
            <a:off x="529177" y="6324543"/>
            <a:ext cx="884141" cy="22493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and Large Text">
  <p:cSld name="2_Photo and Large Text">
    <p:spTree>
      <p:nvGrpSpPr>
        <p:cNvPr id="150" name="Shape 150"/>
        <p:cNvGrpSpPr/>
        <p:nvPr/>
      </p:nvGrpSpPr>
      <p:grpSpPr>
        <a:xfrm>
          <a:off x="0" y="0"/>
          <a:ext cx="0" cy="0"/>
          <a:chOff x="0" y="0"/>
          <a:chExt cx="0" cy="0"/>
        </a:xfrm>
      </p:grpSpPr>
      <p:sp>
        <p:nvSpPr>
          <p:cNvPr id="151" name="Google Shape;151;gb4139454e2_0_461"/>
          <p:cNvSpPr/>
          <p:nvPr>
            <p:ph idx="2"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2" name="Google Shape;152;gb4139454e2_0_461"/>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53" name="Google Shape;153;gb4139454e2_0_461"/>
          <p:cNvPicPr preferRelativeResize="0"/>
          <p:nvPr/>
        </p:nvPicPr>
        <p:blipFill rotWithShape="1">
          <a:blip r:embed="rId2">
            <a:alphaModFix/>
          </a:blip>
          <a:srcRect b="0" l="0" r="0" t="0"/>
          <a:stretch/>
        </p:blipFill>
        <p:spPr>
          <a:xfrm rot="-5400000">
            <a:off x="-1142999" y="1143000"/>
            <a:ext cx="6857999" cy="4572001"/>
          </a:xfrm>
          <a:prstGeom prst="rect">
            <a:avLst/>
          </a:prstGeom>
          <a:noFill/>
          <a:ln>
            <a:noFill/>
          </a:ln>
        </p:spPr>
      </p:pic>
      <p:sp>
        <p:nvSpPr>
          <p:cNvPr id="154" name="Google Shape;154;gb4139454e2_0_461"/>
          <p:cNvSpPr/>
          <p:nvPr/>
        </p:nvSpPr>
        <p:spPr>
          <a:xfrm>
            <a:off x="0" y="-2"/>
            <a:ext cx="45807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155" name="Google Shape;155;gb4139454e2_0_461"/>
          <p:cNvSpPr txBox="1"/>
          <p:nvPr>
            <p:ph idx="1" type="body"/>
          </p:nvPr>
        </p:nvSpPr>
        <p:spPr>
          <a:xfrm>
            <a:off x="510956" y="679450"/>
            <a:ext cx="3558900" cy="2220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6" name="Google Shape;156;gb4139454e2_0_461"/>
          <p:cNvSpPr txBox="1"/>
          <p:nvPr>
            <p:ph idx="4" type="body"/>
          </p:nvPr>
        </p:nvSpPr>
        <p:spPr>
          <a:xfrm>
            <a:off x="520046" y="2909721"/>
            <a:ext cx="3549600" cy="3255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Logo">
  <p:cSld name="Title Slide with Logo">
    <p:spTree>
      <p:nvGrpSpPr>
        <p:cNvPr id="157" name="Shape 157"/>
        <p:cNvGrpSpPr/>
        <p:nvPr/>
      </p:nvGrpSpPr>
      <p:grpSpPr>
        <a:xfrm>
          <a:off x="0" y="0"/>
          <a:ext cx="0" cy="0"/>
          <a:chOff x="0" y="0"/>
          <a:chExt cx="0" cy="0"/>
        </a:xfrm>
      </p:grpSpPr>
      <p:pic>
        <p:nvPicPr>
          <p:cNvPr descr="R1_Nuttzo_SalesDeckSlides_CoverBackground.png" id="158" name="Google Shape;158;gb4139454e2_0_454"/>
          <p:cNvPicPr preferRelativeResize="0"/>
          <p:nvPr/>
        </p:nvPicPr>
        <p:blipFill rotWithShape="1">
          <a:blip r:embed="rId2">
            <a:alphaModFix/>
          </a:blip>
          <a:srcRect b="0" l="0" r="0" t="0"/>
          <a:stretch/>
        </p:blipFill>
        <p:spPr>
          <a:xfrm>
            <a:off x="0" y="0"/>
            <a:ext cx="9144000" cy="6858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Plus Text Block">
  <p:cSld name="2 Photos Plus Text Block">
    <p:spTree>
      <p:nvGrpSpPr>
        <p:cNvPr id="159" name="Shape 159"/>
        <p:cNvGrpSpPr/>
        <p:nvPr/>
      </p:nvGrpSpPr>
      <p:grpSpPr>
        <a:xfrm>
          <a:off x="0" y="0"/>
          <a:ext cx="0" cy="0"/>
          <a:chOff x="0" y="0"/>
          <a:chExt cx="0" cy="0"/>
        </a:xfrm>
      </p:grpSpPr>
      <p:sp>
        <p:nvSpPr>
          <p:cNvPr id="160" name="Google Shape;160;gb4139454e2_0_456"/>
          <p:cNvSpPr/>
          <p:nvPr>
            <p:ph idx="2" type="pic"/>
          </p:nvPr>
        </p:nvSpPr>
        <p:spPr>
          <a:xfrm>
            <a:off x="0" y="0"/>
            <a:ext cx="3666300" cy="3394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1" name="Google Shape;161;gb4139454e2_0_456"/>
          <p:cNvSpPr/>
          <p:nvPr>
            <p:ph idx="3" type="pic"/>
          </p:nvPr>
        </p:nvSpPr>
        <p:spPr>
          <a:xfrm>
            <a:off x="0" y="3481252"/>
            <a:ext cx="3666300" cy="3376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2" name="Google Shape;162;gb4139454e2_0_456"/>
          <p:cNvSpPr txBox="1"/>
          <p:nvPr>
            <p:ph idx="1" type="body"/>
          </p:nvPr>
        </p:nvSpPr>
        <p:spPr>
          <a:xfrm>
            <a:off x="4572000" y="679450"/>
            <a:ext cx="3665400" cy="896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3" name="Google Shape;163;gb4139454e2_0_456"/>
          <p:cNvSpPr txBox="1"/>
          <p:nvPr>
            <p:ph idx="4" type="body"/>
          </p:nvPr>
        </p:nvSpPr>
        <p:spPr>
          <a:xfrm>
            <a:off x="4572000" y="1906588"/>
            <a:ext cx="3665400" cy="426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F7F7F"/>
              </a:buClr>
              <a:buSzPts val="1400"/>
              <a:buFont typeface="Arial"/>
              <a:buNone/>
              <a:defRPr b="0" i="0" sz="1400" u="none" cap="none" strike="noStrike">
                <a:solidFill>
                  <a:srgbClr val="7F7F7F"/>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hoto Plus Text Block">
  <p:cSld name="1 Photo Plus Text Block">
    <p:spTree>
      <p:nvGrpSpPr>
        <p:cNvPr id="164" name="Shape 164"/>
        <p:cNvGrpSpPr/>
        <p:nvPr/>
      </p:nvGrpSpPr>
      <p:grpSpPr>
        <a:xfrm>
          <a:off x="0" y="0"/>
          <a:ext cx="0" cy="0"/>
          <a:chOff x="0" y="0"/>
          <a:chExt cx="0" cy="0"/>
        </a:xfrm>
      </p:grpSpPr>
      <p:sp>
        <p:nvSpPr>
          <p:cNvPr id="165" name="Google Shape;165;gb4139454e2_0_468"/>
          <p:cNvSpPr/>
          <p:nvPr>
            <p:ph idx="2" type="pic"/>
          </p:nvPr>
        </p:nvSpPr>
        <p:spPr>
          <a:xfrm>
            <a:off x="0" y="0"/>
            <a:ext cx="36663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6" name="Google Shape;166;gb4139454e2_0_468"/>
          <p:cNvSpPr txBox="1"/>
          <p:nvPr>
            <p:ph idx="1" type="body"/>
          </p:nvPr>
        </p:nvSpPr>
        <p:spPr>
          <a:xfrm>
            <a:off x="4572000" y="679450"/>
            <a:ext cx="3665400" cy="896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gb4139454e2_0_468"/>
          <p:cNvSpPr txBox="1"/>
          <p:nvPr>
            <p:ph idx="3" type="body"/>
          </p:nvPr>
        </p:nvSpPr>
        <p:spPr>
          <a:xfrm>
            <a:off x="4572000" y="1906588"/>
            <a:ext cx="3665400" cy="4265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F7F7F"/>
              </a:buClr>
              <a:buSzPts val="1400"/>
              <a:buFont typeface="Arial"/>
              <a:buNone/>
              <a:defRPr b="0" i="0" sz="1400" u="none" cap="none" strike="noStrike">
                <a:solidFill>
                  <a:srgbClr val="7F7F7F"/>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r Statement">
  <p:cSld name="Quote or Statement">
    <p:bg>
      <p:bgPr>
        <a:solidFill>
          <a:schemeClr val="accent4"/>
        </a:solidFill>
      </p:bgPr>
    </p:bg>
    <p:spTree>
      <p:nvGrpSpPr>
        <p:cNvPr id="17" name="Shape 17"/>
        <p:cNvGrpSpPr/>
        <p:nvPr/>
      </p:nvGrpSpPr>
      <p:grpSpPr>
        <a:xfrm>
          <a:off x="0" y="0"/>
          <a:ext cx="0" cy="0"/>
          <a:chOff x="0" y="0"/>
          <a:chExt cx="0" cy="0"/>
        </a:xfrm>
      </p:grpSpPr>
      <p:sp>
        <p:nvSpPr>
          <p:cNvPr id="18" name="Google Shape;18;p34"/>
          <p:cNvSpPr/>
          <p:nvPr/>
        </p:nvSpPr>
        <p:spPr>
          <a:xfrm>
            <a:off x="1401605" y="4331578"/>
            <a:ext cx="6349880" cy="1569660"/>
          </a:xfrm>
          <a:prstGeom prst="rect">
            <a:avLst/>
          </a:prstGeom>
          <a:noFill/>
          <a:ln>
            <a:noFill/>
          </a:ln>
        </p:spPr>
        <p:txBody>
          <a:bodyPr anchorCtr="0" anchor="t" bIns="45700" lIns="91425" spcFirstLastPara="1" rIns="91425" wrap="square" tIns="45700">
            <a:normAutofit/>
          </a:bodyPr>
          <a:lstStyle/>
          <a:p>
            <a:pPr indent="0" lvl="0" marL="0" marR="0" rtl="0" algn="ctr">
              <a:lnSpc>
                <a:spcPct val="2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19" name="Google Shape;19;p34"/>
          <p:cNvSpPr txBox="1"/>
          <p:nvPr>
            <p:ph idx="1" type="body"/>
          </p:nvPr>
        </p:nvSpPr>
        <p:spPr>
          <a:xfrm>
            <a:off x="939800" y="2516778"/>
            <a:ext cx="7307263" cy="181751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50000"/>
              </a:lnSpc>
              <a:spcBef>
                <a:spcPts val="1000"/>
              </a:spcBef>
              <a:spcAft>
                <a:spcPts val="0"/>
              </a:spcAft>
              <a:buClr>
                <a:schemeClr val="lt1"/>
              </a:buClr>
              <a:buSzPts val="2800"/>
              <a:buFont typeface="Montserrat"/>
              <a:buNone/>
              <a:defRPr b="0" i="0" sz="2800" u="none" cap="none" strike="noStrike">
                <a:solidFill>
                  <a:schemeClr val="lt1"/>
                </a:solidFill>
                <a:latin typeface="Lato"/>
                <a:ea typeface="Lato"/>
                <a:cs typeface="Lato"/>
                <a:sym typeface="Lato"/>
              </a:defRPr>
            </a:lvl1pPr>
            <a:lvl2pPr indent="-228600" lvl="1" marL="914400" marR="0" rtl="0" algn="l">
              <a:lnSpc>
                <a:spcPct val="90000"/>
              </a:lnSpc>
              <a:spcBef>
                <a:spcPts val="50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2pPr>
            <a:lvl3pPr indent="-355600" lvl="2" marL="1371600" marR="0" rtl="0" algn="l">
              <a:lnSpc>
                <a:spcPct val="90000"/>
              </a:lnSpc>
              <a:spcBef>
                <a:spcPts val="500"/>
              </a:spcBef>
              <a:spcAft>
                <a:spcPts val="0"/>
              </a:spcAft>
              <a:buClr>
                <a:srgbClr val="FFFFFF"/>
              </a:buClr>
              <a:buSzPts val="2000"/>
              <a:buFont typeface="Arial"/>
              <a:buChar char="•"/>
              <a:defRPr b="0" i="0" sz="2000" u="none" cap="none" strike="noStrike">
                <a:solidFill>
                  <a:srgbClr val="FFFFFF"/>
                </a:solidFill>
                <a:latin typeface="Arial"/>
                <a:ea typeface="Arial"/>
                <a:cs typeface="Arial"/>
                <a:sym typeface="Arial"/>
              </a:defRPr>
            </a:lvl3pPr>
            <a:lvl4pPr indent="-342900" lvl="3" marL="1828800" marR="0" rtl="0" algn="l">
              <a:lnSpc>
                <a:spcPct val="90000"/>
              </a:lnSpc>
              <a:spcBef>
                <a:spcPts val="500"/>
              </a:spcBef>
              <a:spcAft>
                <a:spcPts val="0"/>
              </a:spcAft>
              <a:buClr>
                <a:srgbClr val="FFFFFF"/>
              </a:buClr>
              <a:buSzPts val="1800"/>
              <a:buFont typeface="Arial"/>
              <a:buChar char="•"/>
              <a:defRPr b="0" i="0" sz="1800" u="none" cap="none" strike="noStrike">
                <a:solidFill>
                  <a:srgbClr val="FFFFFF"/>
                </a:solidFill>
                <a:latin typeface="Arial"/>
                <a:ea typeface="Arial"/>
                <a:cs typeface="Arial"/>
                <a:sym typeface="Arial"/>
              </a:defRPr>
            </a:lvl4pPr>
            <a:lvl5pPr indent="-342900" lvl="4" marL="2286000" marR="0" rtl="0" algn="l">
              <a:lnSpc>
                <a:spcPct val="90000"/>
              </a:lnSpc>
              <a:spcBef>
                <a:spcPts val="500"/>
              </a:spcBef>
              <a:spcAft>
                <a:spcPts val="0"/>
              </a:spcAft>
              <a:buClr>
                <a:srgbClr val="FFFFFF"/>
              </a:buClr>
              <a:buSzPts val="1800"/>
              <a:buFont typeface="Arial"/>
              <a:buChar char="•"/>
              <a:defRPr b="0" i="0" sz="1800" u="none" cap="none" strike="noStrike">
                <a:solidFill>
                  <a:srgbClr val="FFFFFF"/>
                </a:solidFill>
                <a:latin typeface="Arial"/>
                <a:ea typeface="Arial"/>
                <a:cs typeface="Arial"/>
                <a:sym typeface="Arial"/>
              </a:defRPr>
            </a:lvl5pPr>
            <a:lvl6pPr indent="-342900" lvl="5" marL="2743200" marR="0" rtl="0" algn="l">
              <a:lnSpc>
                <a:spcPct val="90000"/>
              </a:lnSpc>
              <a:spcBef>
                <a:spcPts val="500"/>
              </a:spcBef>
              <a:spcAft>
                <a:spcPts val="0"/>
              </a:spcAft>
              <a:buClr>
                <a:srgbClr val="FFFFFF"/>
              </a:buClr>
              <a:buSzPts val="1800"/>
              <a:buFont typeface="Arial"/>
              <a:buChar char="•"/>
              <a:defRPr b="0" i="0" sz="1800" u="none" cap="none" strike="noStrike">
                <a:solidFill>
                  <a:srgbClr val="FFFFFF"/>
                </a:solidFill>
                <a:latin typeface="Arial"/>
                <a:ea typeface="Arial"/>
                <a:cs typeface="Arial"/>
                <a:sym typeface="Arial"/>
              </a:defRPr>
            </a:lvl6pPr>
            <a:lvl7pPr indent="-342900" lvl="6" marL="3200400" marR="0" rtl="0" algn="l">
              <a:lnSpc>
                <a:spcPct val="90000"/>
              </a:lnSpc>
              <a:spcBef>
                <a:spcPts val="500"/>
              </a:spcBef>
              <a:spcAft>
                <a:spcPts val="0"/>
              </a:spcAft>
              <a:buClr>
                <a:srgbClr val="FFFFFF"/>
              </a:buClr>
              <a:buSzPts val="1800"/>
              <a:buFont typeface="Arial"/>
              <a:buChar char="•"/>
              <a:defRPr b="0" i="0" sz="1800" u="none" cap="none" strike="noStrike">
                <a:solidFill>
                  <a:srgbClr val="FFFFFF"/>
                </a:solidFill>
                <a:latin typeface="Arial"/>
                <a:ea typeface="Arial"/>
                <a:cs typeface="Arial"/>
                <a:sym typeface="Arial"/>
              </a:defRPr>
            </a:lvl7pPr>
            <a:lvl8pPr indent="-342900" lvl="7" marL="3657600" marR="0" rtl="0" algn="l">
              <a:lnSpc>
                <a:spcPct val="90000"/>
              </a:lnSpc>
              <a:spcBef>
                <a:spcPts val="500"/>
              </a:spcBef>
              <a:spcAft>
                <a:spcPts val="0"/>
              </a:spcAft>
              <a:buClr>
                <a:srgbClr val="FFFFFF"/>
              </a:buClr>
              <a:buSzPts val="1800"/>
              <a:buFont typeface="Arial"/>
              <a:buChar char="•"/>
              <a:defRPr b="0" i="0" sz="1800" u="none" cap="none" strike="noStrike">
                <a:solidFill>
                  <a:srgbClr val="FFFFFF"/>
                </a:solidFill>
                <a:latin typeface="Arial"/>
                <a:ea typeface="Arial"/>
                <a:cs typeface="Arial"/>
                <a:sym typeface="Arial"/>
              </a:defRPr>
            </a:lvl8pPr>
            <a:lvl9pPr indent="-342900" lvl="8" marL="4114800" marR="0" rtl="0" algn="l">
              <a:lnSpc>
                <a:spcPct val="90000"/>
              </a:lnSpc>
              <a:spcBef>
                <a:spcPts val="500"/>
              </a:spcBef>
              <a:spcAft>
                <a:spcPts val="0"/>
              </a:spcAft>
              <a:buClr>
                <a:srgbClr val="FFFFFF"/>
              </a:buClr>
              <a:buSzPts val="1800"/>
              <a:buFont typeface="Arial"/>
              <a:buChar char="•"/>
              <a:defRPr b="0" i="0" sz="18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8" name="Shape 168"/>
        <p:cNvGrpSpPr/>
        <p:nvPr/>
      </p:nvGrpSpPr>
      <p:grpSpPr>
        <a:xfrm>
          <a:off x="0" y="0"/>
          <a:ext cx="0" cy="0"/>
          <a:chOff x="0" y="0"/>
          <a:chExt cx="0" cy="0"/>
        </a:xfrm>
      </p:grpSpPr>
      <p:sp>
        <p:nvSpPr>
          <p:cNvPr id="169" name="Google Shape;169;gb4139454e2_0_472"/>
          <p:cNvSpPr txBox="1"/>
          <p:nvPr>
            <p:ph type="title"/>
          </p:nvPr>
        </p:nvSpPr>
        <p:spPr>
          <a:xfrm>
            <a:off x="628650" y="365126"/>
            <a:ext cx="7886700" cy="1325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0" name="Google Shape;170;gb4139454e2_0_472"/>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1" name="Google Shape;171;gb4139454e2_0_472"/>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2" name="Google Shape;172;gb4139454e2_0_472"/>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3" name="Google Shape;173;gb4139454e2_0_472"/>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74" name="Shape 17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75" name="Shape 175"/>
        <p:cNvGrpSpPr/>
        <p:nvPr/>
      </p:nvGrpSpPr>
      <p:grpSpPr>
        <a:xfrm>
          <a:off x="0" y="0"/>
          <a:ext cx="0" cy="0"/>
          <a:chOff x="0" y="0"/>
          <a:chExt cx="0" cy="0"/>
        </a:xfrm>
      </p:grpSpPr>
      <p:sp>
        <p:nvSpPr>
          <p:cNvPr id="176" name="Google Shape;176;gb4139454e2_0_47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7" name="Google Shape;177;gb4139454e2_0_47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8" name="Google Shape;178;gb4139454e2_0_479"/>
          <p:cNvSpPr txBox="1"/>
          <p:nvPr>
            <p:ph idx="12" type="sldNum"/>
          </p:nvPr>
        </p:nvSpPr>
        <p:spPr>
          <a:xfrm>
            <a:off x="144235" y="6506907"/>
            <a:ext cx="20574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Grid">
  <p:cSld name="4 Photos Grid">
    <p:spTree>
      <p:nvGrpSpPr>
        <p:cNvPr id="179" name="Shape 179"/>
        <p:cNvGrpSpPr/>
        <p:nvPr/>
      </p:nvGrpSpPr>
      <p:grpSpPr>
        <a:xfrm>
          <a:off x="0" y="0"/>
          <a:ext cx="0" cy="0"/>
          <a:chOff x="0" y="0"/>
          <a:chExt cx="0" cy="0"/>
        </a:xfrm>
      </p:grpSpPr>
      <p:sp>
        <p:nvSpPr>
          <p:cNvPr id="180" name="Google Shape;180;gb4139454e2_0_483"/>
          <p:cNvSpPr/>
          <p:nvPr>
            <p:ph idx="2" type="pic"/>
          </p:nvPr>
        </p:nvSpPr>
        <p:spPr>
          <a:xfrm>
            <a:off x="0" y="1"/>
            <a:ext cx="4528500" cy="3387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gb4139454e2_0_483"/>
          <p:cNvSpPr/>
          <p:nvPr>
            <p:ph idx="3" type="pic"/>
          </p:nvPr>
        </p:nvSpPr>
        <p:spPr>
          <a:xfrm>
            <a:off x="4615543" y="0"/>
            <a:ext cx="4528500" cy="3387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2" name="Google Shape;182;gb4139454e2_0_483"/>
          <p:cNvSpPr/>
          <p:nvPr>
            <p:ph idx="4" type="pic"/>
          </p:nvPr>
        </p:nvSpPr>
        <p:spPr>
          <a:xfrm>
            <a:off x="0" y="3479074"/>
            <a:ext cx="4528500" cy="337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3" name="Google Shape;183;gb4139454e2_0_483"/>
          <p:cNvSpPr/>
          <p:nvPr>
            <p:ph idx="5" type="pic"/>
          </p:nvPr>
        </p:nvSpPr>
        <p:spPr>
          <a:xfrm>
            <a:off x="4615543" y="3479074"/>
            <a:ext cx="4528500" cy="3378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184" name="Shape 184"/>
        <p:cNvGrpSpPr/>
        <p:nvPr/>
      </p:nvGrpSpPr>
      <p:grpSpPr>
        <a:xfrm>
          <a:off x="0" y="0"/>
          <a:ext cx="0" cy="0"/>
          <a:chOff x="0" y="0"/>
          <a:chExt cx="0" cy="0"/>
        </a:xfrm>
      </p:grpSpPr>
      <p:pic>
        <p:nvPicPr>
          <p:cNvPr id="185" name="Google Shape;185;gb4139454e2_0_488"/>
          <p:cNvPicPr preferRelativeResize="0"/>
          <p:nvPr/>
        </p:nvPicPr>
        <p:blipFill rotWithShape="1">
          <a:blip r:embed="rId2">
            <a:alphaModFix/>
          </a:blip>
          <a:srcRect b="-10372" l="0" r="0" t="0"/>
          <a:stretch/>
        </p:blipFill>
        <p:spPr>
          <a:xfrm rot="10800000">
            <a:off x="-2" y="4275912"/>
            <a:ext cx="9143997" cy="2582088"/>
          </a:xfrm>
          <a:prstGeom prst="rect">
            <a:avLst/>
          </a:prstGeom>
          <a:noFill/>
          <a:ln>
            <a:noFill/>
          </a:ln>
        </p:spPr>
      </p:pic>
      <p:sp>
        <p:nvSpPr>
          <p:cNvPr id="186" name="Google Shape;186;gb4139454e2_0_488"/>
          <p:cNvSpPr txBox="1"/>
          <p:nvPr>
            <p:ph idx="1" type="body"/>
          </p:nvPr>
        </p:nvSpPr>
        <p:spPr>
          <a:xfrm>
            <a:off x="1824470" y="2390389"/>
            <a:ext cx="5495100" cy="21903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87" name="Google Shape;187;gb4139454e2_0_488"/>
          <p:cNvPicPr preferRelativeResize="0"/>
          <p:nvPr/>
        </p:nvPicPr>
        <p:blipFill rotWithShape="1">
          <a:blip r:embed="rId3">
            <a:alphaModFix/>
          </a:blip>
          <a:srcRect b="0" l="0" r="0" t="0"/>
          <a:stretch/>
        </p:blipFill>
        <p:spPr>
          <a:xfrm>
            <a:off x="1824470" y="739739"/>
            <a:ext cx="5495108" cy="159453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ith Logo">
  <p:cSld name="1_Title Slide with Logo">
    <p:spTree>
      <p:nvGrpSpPr>
        <p:cNvPr id="188" name="Shape 188"/>
        <p:cNvGrpSpPr/>
        <p:nvPr/>
      </p:nvGrpSpPr>
      <p:grpSpPr>
        <a:xfrm>
          <a:off x="0" y="0"/>
          <a:ext cx="0" cy="0"/>
          <a:chOff x="0" y="0"/>
          <a:chExt cx="0" cy="0"/>
        </a:xfrm>
      </p:grpSpPr>
      <p:pic>
        <p:nvPicPr>
          <p:cNvPr id="189" name="Google Shape;189;gb4139454e2_0_492"/>
          <p:cNvPicPr preferRelativeResize="0"/>
          <p:nvPr/>
        </p:nvPicPr>
        <p:blipFill rotWithShape="1">
          <a:blip r:embed="rId2">
            <a:alphaModFix/>
          </a:blip>
          <a:srcRect b="-10372" l="0" r="0" t="0"/>
          <a:stretch/>
        </p:blipFill>
        <p:spPr>
          <a:xfrm rot="10800000">
            <a:off x="-2" y="4275912"/>
            <a:ext cx="9143997" cy="258208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or Statement">
  <p:cSld name="1_Quote or Statement">
    <p:bg>
      <p:bgPr>
        <a:solidFill>
          <a:schemeClr val="accent1"/>
        </a:solidFill>
      </p:bgPr>
    </p:bg>
    <p:spTree>
      <p:nvGrpSpPr>
        <p:cNvPr id="190" name="Shape 190"/>
        <p:cNvGrpSpPr/>
        <p:nvPr/>
      </p:nvGrpSpPr>
      <p:grpSpPr>
        <a:xfrm>
          <a:off x="0" y="0"/>
          <a:ext cx="0" cy="0"/>
          <a:chOff x="0" y="0"/>
          <a:chExt cx="0" cy="0"/>
        </a:xfrm>
      </p:grpSpPr>
      <p:sp>
        <p:nvSpPr>
          <p:cNvPr id="191" name="Google Shape;191;gb4139454e2_0_494"/>
          <p:cNvSpPr/>
          <p:nvPr/>
        </p:nvSpPr>
        <p:spPr>
          <a:xfrm>
            <a:off x="1401605" y="4331578"/>
            <a:ext cx="6349800" cy="1569600"/>
          </a:xfrm>
          <a:prstGeom prst="rect">
            <a:avLst/>
          </a:prstGeom>
          <a:noFill/>
          <a:ln>
            <a:noFill/>
          </a:ln>
        </p:spPr>
        <p:txBody>
          <a:bodyPr anchorCtr="0" anchor="t" bIns="45700" lIns="91425" spcFirstLastPara="1" rIns="91425" wrap="square" tIns="45700">
            <a:noAutofit/>
          </a:bodyPr>
          <a:lstStyle/>
          <a:p>
            <a:pPr indent="0" lvl="0" marL="0" marR="0" rtl="0" algn="ctr">
              <a:lnSpc>
                <a:spcPct val="2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192" name="Google Shape;192;gb4139454e2_0_494"/>
          <p:cNvSpPr txBox="1"/>
          <p:nvPr>
            <p:ph idx="1" type="body"/>
          </p:nvPr>
        </p:nvSpPr>
        <p:spPr>
          <a:xfrm>
            <a:off x="939800" y="2516778"/>
            <a:ext cx="7307400" cy="18174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50000"/>
              </a:lnSpc>
              <a:spcBef>
                <a:spcPts val="1000"/>
              </a:spcBef>
              <a:spcAft>
                <a:spcPts val="0"/>
              </a:spcAft>
              <a:buClr>
                <a:schemeClr val="lt1"/>
              </a:buClr>
              <a:buSzPts val="2800"/>
              <a:buFont typeface="Arial"/>
              <a:buNone/>
              <a:defRPr b="0" i="0" sz="2800" u="none" cap="none" strike="noStrike">
                <a:solidFill>
                  <a:schemeClr val="lt1"/>
                </a:solidFill>
                <a:latin typeface="Lato"/>
                <a:ea typeface="Lato"/>
                <a:cs typeface="Lato"/>
                <a:sym typeface="La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Nut Border">
  <p:cSld name="Text with Nut Border">
    <p:spTree>
      <p:nvGrpSpPr>
        <p:cNvPr id="193" name="Shape 193"/>
        <p:cNvGrpSpPr/>
        <p:nvPr/>
      </p:nvGrpSpPr>
      <p:grpSpPr>
        <a:xfrm>
          <a:off x="0" y="0"/>
          <a:ext cx="0" cy="0"/>
          <a:chOff x="0" y="0"/>
          <a:chExt cx="0" cy="0"/>
        </a:xfrm>
      </p:grpSpPr>
      <p:sp>
        <p:nvSpPr>
          <p:cNvPr id="194" name="Google Shape;194;gb4139454e2_0_497"/>
          <p:cNvSpPr txBox="1"/>
          <p:nvPr>
            <p:ph idx="1" type="body"/>
          </p:nvPr>
        </p:nvSpPr>
        <p:spPr>
          <a:xfrm>
            <a:off x="2842259" y="627195"/>
            <a:ext cx="4446900" cy="5547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F7F7F"/>
              </a:buClr>
              <a:buSzPts val="1400"/>
              <a:buFont typeface="Arial"/>
              <a:buNone/>
              <a:defRPr b="0" i="0" sz="1400" u="none" cap="none" strike="noStrike">
                <a:solidFill>
                  <a:srgbClr val="7F7F7F"/>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5" name="Google Shape;195;gb4139454e2_0_497"/>
          <p:cNvSpPr/>
          <p:nvPr>
            <p:ph idx="2" type="pic"/>
          </p:nvPr>
        </p:nvSpPr>
        <p:spPr>
          <a:xfrm>
            <a:off x="922338" y="2464115"/>
            <a:ext cx="1828800" cy="1881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6" name="Google Shape;196;gb4139454e2_0_497"/>
          <p:cNvSpPr/>
          <p:nvPr>
            <p:ph idx="3" type="pic"/>
          </p:nvPr>
        </p:nvSpPr>
        <p:spPr>
          <a:xfrm>
            <a:off x="922338" y="4301034"/>
            <a:ext cx="1828800" cy="1881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7" name="Google Shape;197;gb4139454e2_0_497"/>
          <p:cNvSpPr/>
          <p:nvPr>
            <p:ph idx="4" type="pic"/>
          </p:nvPr>
        </p:nvSpPr>
        <p:spPr>
          <a:xfrm>
            <a:off x="922338" y="627196"/>
            <a:ext cx="1828800" cy="1881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Vertical Photos">
  <p:cSld name="2 Vertical Photos">
    <p:spTree>
      <p:nvGrpSpPr>
        <p:cNvPr id="198" name="Shape 198"/>
        <p:cNvGrpSpPr/>
        <p:nvPr/>
      </p:nvGrpSpPr>
      <p:grpSpPr>
        <a:xfrm>
          <a:off x="0" y="0"/>
          <a:ext cx="0" cy="0"/>
          <a:chOff x="0" y="0"/>
          <a:chExt cx="0" cy="0"/>
        </a:xfrm>
      </p:grpSpPr>
      <p:sp>
        <p:nvSpPr>
          <p:cNvPr id="199" name="Google Shape;199;gb4139454e2_0_502"/>
          <p:cNvSpPr/>
          <p:nvPr>
            <p:ph idx="2" type="pic"/>
          </p:nvPr>
        </p:nvSpPr>
        <p:spPr>
          <a:xfrm>
            <a:off x="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0" name="Google Shape;200;gb4139454e2_0_502"/>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Large Text">
  <p:cSld name="Photo and Large Text">
    <p:spTree>
      <p:nvGrpSpPr>
        <p:cNvPr id="201" name="Shape 201"/>
        <p:cNvGrpSpPr/>
        <p:nvPr/>
      </p:nvGrpSpPr>
      <p:grpSpPr>
        <a:xfrm>
          <a:off x="0" y="0"/>
          <a:ext cx="0" cy="0"/>
          <a:chOff x="0" y="0"/>
          <a:chExt cx="0" cy="0"/>
        </a:xfrm>
      </p:grpSpPr>
      <p:sp>
        <p:nvSpPr>
          <p:cNvPr id="202" name="Google Shape;202;gb4139454e2_0_505"/>
          <p:cNvSpPr/>
          <p:nvPr>
            <p:ph idx="2" type="pic"/>
          </p:nvPr>
        </p:nvSpPr>
        <p:spPr>
          <a:xfrm>
            <a:off x="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3" name="Google Shape;203;gb4139454e2_0_505"/>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04" name="Google Shape;204;gb4139454e2_0_505"/>
          <p:cNvPicPr preferRelativeResize="0"/>
          <p:nvPr/>
        </p:nvPicPr>
        <p:blipFill rotWithShape="1">
          <a:blip r:embed="rId2">
            <a:alphaModFix/>
          </a:blip>
          <a:srcRect b="0" l="0" r="0" t="0"/>
          <a:stretch/>
        </p:blipFill>
        <p:spPr>
          <a:xfrm rot="-5400000">
            <a:off x="3429001" y="1143000"/>
            <a:ext cx="6857999" cy="4572001"/>
          </a:xfrm>
          <a:prstGeom prst="rect">
            <a:avLst/>
          </a:prstGeom>
          <a:noFill/>
          <a:ln>
            <a:noFill/>
          </a:ln>
        </p:spPr>
      </p:pic>
      <p:sp>
        <p:nvSpPr>
          <p:cNvPr id="205" name="Google Shape;205;gb4139454e2_0_505"/>
          <p:cNvSpPr/>
          <p:nvPr/>
        </p:nvSpPr>
        <p:spPr>
          <a:xfrm>
            <a:off x="4572000" y="-2"/>
            <a:ext cx="4572000" cy="6858000"/>
          </a:xfrm>
          <a:prstGeom prst="rect">
            <a:avLst/>
          </a:prstGeom>
          <a:solidFill>
            <a:schemeClr val="dk1">
              <a:alpha val="8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206" name="Google Shape;206;gb4139454e2_0_505"/>
          <p:cNvPicPr preferRelativeResize="0"/>
          <p:nvPr/>
        </p:nvPicPr>
        <p:blipFill rotWithShape="1">
          <a:blip r:embed="rId3">
            <a:alphaModFix/>
          </a:blip>
          <a:srcRect b="0" l="0" r="0" t="0"/>
          <a:stretch/>
        </p:blipFill>
        <p:spPr>
          <a:xfrm>
            <a:off x="7933510" y="6472071"/>
            <a:ext cx="1007569" cy="221156"/>
          </a:xfrm>
          <a:prstGeom prst="rect">
            <a:avLst/>
          </a:prstGeom>
          <a:noFill/>
          <a:ln>
            <a:noFill/>
          </a:ln>
        </p:spPr>
      </p:pic>
      <p:sp>
        <p:nvSpPr>
          <p:cNvPr id="207" name="Google Shape;207;gb4139454e2_0_505"/>
          <p:cNvSpPr txBox="1"/>
          <p:nvPr>
            <p:ph idx="1" type="body"/>
          </p:nvPr>
        </p:nvSpPr>
        <p:spPr>
          <a:xfrm>
            <a:off x="5382282" y="679450"/>
            <a:ext cx="3558900" cy="2220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8" name="Google Shape;208;gb4139454e2_0_505"/>
          <p:cNvSpPr txBox="1"/>
          <p:nvPr>
            <p:ph idx="4" type="body"/>
          </p:nvPr>
        </p:nvSpPr>
        <p:spPr>
          <a:xfrm>
            <a:off x="5391372" y="2909721"/>
            <a:ext cx="3549600" cy="3255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 name="Shape 20"/>
        <p:cNvGrpSpPr/>
        <p:nvPr/>
      </p:nvGrpSpPr>
      <p:grpSpPr>
        <a:xfrm>
          <a:off x="0" y="0"/>
          <a:ext cx="0" cy="0"/>
          <a:chOff x="0" y="0"/>
          <a:chExt cx="0" cy="0"/>
        </a:xfrm>
      </p:grpSpPr>
      <p:sp>
        <p:nvSpPr>
          <p:cNvPr id="21" name="Google Shape;21;p36"/>
          <p:cNvSpPr/>
          <p:nvPr>
            <p:ph idx="2" type="pic"/>
          </p:nvPr>
        </p:nvSpPr>
        <p:spPr>
          <a:xfrm>
            <a:off x="83126" y="83126"/>
            <a:ext cx="2926080" cy="199491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 name="Google Shape;22;p36"/>
          <p:cNvSpPr/>
          <p:nvPr>
            <p:ph idx="3" type="pic"/>
          </p:nvPr>
        </p:nvSpPr>
        <p:spPr>
          <a:xfrm>
            <a:off x="3112207" y="83125"/>
            <a:ext cx="2926080" cy="199491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36"/>
          <p:cNvSpPr/>
          <p:nvPr>
            <p:ph idx="4" type="pic"/>
          </p:nvPr>
        </p:nvSpPr>
        <p:spPr>
          <a:xfrm>
            <a:off x="6141287" y="83125"/>
            <a:ext cx="2926080" cy="199491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36"/>
          <p:cNvSpPr/>
          <p:nvPr>
            <p:ph idx="5" type="pic"/>
          </p:nvPr>
        </p:nvSpPr>
        <p:spPr>
          <a:xfrm>
            <a:off x="83126" y="2179637"/>
            <a:ext cx="2167803" cy="147796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 name="Google Shape;25;p36"/>
          <p:cNvSpPr/>
          <p:nvPr>
            <p:ph idx="6" type="pic"/>
          </p:nvPr>
        </p:nvSpPr>
        <p:spPr>
          <a:xfrm>
            <a:off x="2355272" y="2186417"/>
            <a:ext cx="2167803" cy="147796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 name="Google Shape;26;p36"/>
          <p:cNvSpPr/>
          <p:nvPr>
            <p:ph idx="7" type="pic"/>
          </p:nvPr>
        </p:nvSpPr>
        <p:spPr>
          <a:xfrm>
            <a:off x="4627418" y="2179637"/>
            <a:ext cx="2167803" cy="147796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 name="Google Shape;27;p36"/>
          <p:cNvSpPr/>
          <p:nvPr>
            <p:ph idx="8" type="pic"/>
          </p:nvPr>
        </p:nvSpPr>
        <p:spPr>
          <a:xfrm>
            <a:off x="6899564" y="2186417"/>
            <a:ext cx="2167803" cy="147796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 name="Google Shape;28;p36"/>
          <p:cNvSpPr/>
          <p:nvPr>
            <p:ph idx="9" type="pic"/>
          </p:nvPr>
        </p:nvSpPr>
        <p:spPr>
          <a:xfrm>
            <a:off x="83126" y="3770452"/>
            <a:ext cx="4439949" cy="300442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 name="Google Shape;29;p36"/>
          <p:cNvSpPr/>
          <p:nvPr>
            <p:ph idx="13" type="pic"/>
          </p:nvPr>
        </p:nvSpPr>
        <p:spPr>
          <a:xfrm>
            <a:off x="4627418" y="3767849"/>
            <a:ext cx="4439949" cy="300442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and Large Text">
  <p:cSld name="1_Photo and Large Text">
    <p:spTree>
      <p:nvGrpSpPr>
        <p:cNvPr id="209" name="Shape 209"/>
        <p:cNvGrpSpPr/>
        <p:nvPr/>
      </p:nvGrpSpPr>
      <p:grpSpPr>
        <a:xfrm>
          <a:off x="0" y="0"/>
          <a:ext cx="0" cy="0"/>
          <a:chOff x="0" y="0"/>
          <a:chExt cx="0" cy="0"/>
        </a:xfrm>
      </p:grpSpPr>
      <p:sp>
        <p:nvSpPr>
          <p:cNvPr id="210" name="Google Shape;210;gb4139454e2_0_513"/>
          <p:cNvSpPr/>
          <p:nvPr>
            <p:ph idx="2" type="pic"/>
          </p:nvPr>
        </p:nvSpPr>
        <p:spPr>
          <a:xfrm>
            <a:off x="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1" name="Google Shape;211;gb4139454e2_0_513"/>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12" name="Google Shape;212;gb4139454e2_0_513"/>
          <p:cNvPicPr preferRelativeResize="0"/>
          <p:nvPr/>
        </p:nvPicPr>
        <p:blipFill rotWithShape="1">
          <a:blip r:embed="rId2">
            <a:alphaModFix/>
          </a:blip>
          <a:srcRect b="0" l="0" r="0" t="0"/>
          <a:stretch/>
        </p:blipFill>
        <p:spPr>
          <a:xfrm rot="-5400000">
            <a:off x="3429001" y="1143000"/>
            <a:ext cx="6857999" cy="4572001"/>
          </a:xfrm>
          <a:prstGeom prst="rect">
            <a:avLst/>
          </a:prstGeom>
          <a:noFill/>
          <a:ln>
            <a:noFill/>
          </a:ln>
        </p:spPr>
      </p:pic>
      <p:sp>
        <p:nvSpPr>
          <p:cNvPr id="213" name="Google Shape;213;gb4139454e2_0_513"/>
          <p:cNvSpPr/>
          <p:nvPr/>
        </p:nvSpPr>
        <p:spPr>
          <a:xfrm>
            <a:off x="4572000" y="-2"/>
            <a:ext cx="4572000" cy="6858000"/>
          </a:xfrm>
          <a:prstGeom prst="rect">
            <a:avLst/>
          </a:prstGeom>
          <a:solidFill>
            <a:schemeClr val="accent1">
              <a:alpha val="8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214" name="Google Shape;214;gb4139454e2_0_513"/>
          <p:cNvPicPr preferRelativeResize="0"/>
          <p:nvPr/>
        </p:nvPicPr>
        <p:blipFill rotWithShape="1">
          <a:blip r:embed="rId3">
            <a:alphaModFix/>
          </a:blip>
          <a:srcRect b="0" l="0" r="0" t="0"/>
          <a:stretch/>
        </p:blipFill>
        <p:spPr>
          <a:xfrm>
            <a:off x="7933510" y="6472071"/>
            <a:ext cx="1007569" cy="221156"/>
          </a:xfrm>
          <a:prstGeom prst="rect">
            <a:avLst/>
          </a:prstGeom>
          <a:noFill/>
          <a:ln>
            <a:noFill/>
          </a:ln>
        </p:spPr>
      </p:pic>
      <p:sp>
        <p:nvSpPr>
          <p:cNvPr id="215" name="Google Shape;215;gb4139454e2_0_513"/>
          <p:cNvSpPr txBox="1"/>
          <p:nvPr>
            <p:ph idx="1" type="body"/>
          </p:nvPr>
        </p:nvSpPr>
        <p:spPr>
          <a:xfrm>
            <a:off x="5382282" y="679450"/>
            <a:ext cx="3558900" cy="2220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6" name="Google Shape;216;gb4139454e2_0_513"/>
          <p:cNvSpPr txBox="1"/>
          <p:nvPr>
            <p:ph idx="4" type="body"/>
          </p:nvPr>
        </p:nvSpPr>
        <p:spPr>
          <a:xfrm>
            <a:off x="5391372" y="2909721"/>
            <a:ext cx="3549600" cy="3255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and Large Text">
  <p:cSld name="3_Photo and Large Text">
    <p:spTree>
      <p:nvGrpSpPr>
        <p:cNvPr id="217" name="Shape 217"/>
        <p:cNvGrpSpPr/>
        <p:nvPr/>
      </p:nvGrpSpPr>
      <p:grpSpPr>
        <a:xfrm>
          <a:off x="0" y="0"/>
          <a:ext cx="0" cy="0"/>
          <a:chOff x="0" y="0"/>
          <a:chExt cx="0" cy="0"/>
        </a:xfrm>
      </p:grpSpPr>
      <p:sp>
        <p:nvSpPr>
          <p:cNvPr id="218" name="Google Shape;218;gb4139454e2_0_521"/>
          <p:cNvSpPr/>
          <p:nvPr>
            <p:ph idx="2"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9" name="Google Shape;219;gb4139454e2_0_521"/>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20" name="Google Shape;220;gb4139454e2_0_521"/>
          <p:cNvPicPr preferRelativeResize="0"/>
          <p:nvPr/>
        </p:nvPicPr>
        <p:blipFill rotWithShape="1">
          <a:blip r:embed="rId2">
            <a:alphaModFix/>
          </a:blip>
          <a:srcRect b="0" l="0" r="0" t="0"/>
          <a:stretch/>
        </p:blipFill>
        <p:spPr>
          <a:xfrm rot="-5400000">
            <a:off x="-1142999" y="1143000"/>
            <a:ext cx="6857999" cy="4572001"/>
          </a:xfrm>
          <a:prstGeom prst="rect">
            <a:avLst/>
          </a:prstGeom>
          <a:noFill/>
          <a:ln>
            <a:noFill/>
          </a:ln>
        </p:spPr>
      </p:pic>
      <p:sp>
        <p:nvSpPr>
          <p:cNvPr id="221" name="Google Shape;221;gb4139454e2_0_521"/>
          <p:cNvSpPr/>
          <p:nvPr/>
        </p:nvSpPr>
        <p:spPr>
          <a:xfrm>
            <a:off x="0" y="-2"/>
            <a:ext cx="4572000" cy="6858000"/>
          </a:xfrm>
          <a:prstGeom prst="rect">
            <a:avLst/>
          </a:prstGeom>
          <a:solidFill>
            <a:schemeClr val="dk1">
              <a:alpha val="8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pic>
        <p:nvPicPr>
          <p:cNvPr id="222" name="Google Shape;222;gb4139454e2_0_521"/>
          <p:cNvPicPr preferRelativeResize="0"/>
          <p:nvPr/>
        </p:nvPicPr>
        <p:blipFill rotWithShape="1">
          <a:blip r:embed="rId3">
            <a:alphaModFix/>
          </a:blip>
          <a:srcRect b="0" l="0" r="0" t="0"/>
          <a:stretch/>
        </p:blipFill>
        <p:spPr>
          <a:xfrm>
            <a:off x="7933510" y="6472071"/>
            <a:ext cx="1007569" cy="221156"/>
          </a:xfrm>
          <a:prstGeom prst="rect">
            <a:avLst/>
          </a:prstGeom>
          <a:noFill/>
          <a:ln>
            <a:noFill/>
          </a:ln>
        </p:spPr>
      </p:pic>
      <p:sp>
        <p:nvSpPr>
          <p:cNvPr id="223" name="Google Shape;223;gb4139454e2_0_521"/>
          <p:cNvSpPr txBox="1"/>
          <p:nvPr>
            <p:ph idx="1" type="body"/>
          </p:nvPr>
        </p:nvSpPr>
        <p:spPr>
          <a:xfrm>
            <a:off x="510956" y="679450"/>
            <a:ext cx="3558900" cy="2220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4" name="Google Shape;224;gb4139454e2_0_521"/>
          <p:cNvSpPr txBox="1"/>
          <p:nvPr>
            <p:ph idx="4" type="body"/>
          </p:nvPr>
        </p:nvSpPr>
        <p:spPr>
          <a:xfrm>
            <a:off x="520046" y="2909721"/>
            <a:ext cx="3549600" cy="3255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5" name="Shape 225"/>
        <p:cNvGrpSpPr/>
        <p:nvPr/>
      </p:nvGrpSpPr>
      <p:grpSpPr>
        <a:xfrm>
          <a:off x="0" y="0"/>
          <a:ext cx="0" cy="0"/>
          <a:chOff x="0" y="0"/>
          <a:chExt cx="0" cy="0"/>
        </a:xfrm>
      </p:grpSpPr>
      <p:sp>
        <p:nvSpPr>
          <p:cNvPr id="226" name="Google Shape;226;gb4139454e2_0_529"/>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7" name="Google Shape;227;gb4139454e2_0_529"/>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indent="-228600" lvl="1" marL="914400" marR="0" rtl="0" algn="l">
              <a:lnSpc>
                <a:spcPct val="90000"/>
              </a:lnSpc>
              <a:spcBef>
                <a:spcPts val="500"/>
              </a:spcBef>
              <a:spcAft>
                <a:spcPts val="0"/>
              </a:spcAft>
              <a:buClr>
                <a:srgbClr val="8BC6AD"/>
              </a:buClr>
              <a:buSzPts val="2000"/>
              <a:buFont typeface="Arial"/>
              <a:buNone/>
              <a:defRPr b="0" i="0" sz="2000" u="none" cap="none" strike="noStrike">
                <a:solidFill>
                  <a:srgbClr val="8BC6AD"/>
                </a:solidFill>
                <a:latin typeface="Arial"/>
                <a:ea typeface="Arial"/>
                <a:cs typeface="Arial"/>
                <a:sym typeface="Arial"/>
              </a:defRPr>
            </a:lvl2pPr>
            <a:lvl3pPr indent="-228600" lvl="2" marL="1371600" marR="0" rtl="0" algn="l">
              <a:lnSpc>
                <a:spcPct val="90000"/>
              </a:lnSpc>
              <a:spcBef>
                <a:spcPts val="500"/>
              </a:spcBef>
              <a:spcAft>
                <a:spcPts val="0"/>
              </a:spcAft>
              <a:buClr>
                <a:srgbClr val="8BC6AD"/>
              </a:buClr>
              <a:buSzPts val="1800"/>
              <a:buFont typeface="Arial"/>
              <a:buNone/>
              <a:defRPr b="0" i="0" sz="1800" u="none" cap="none" strike="noStrike">
                <a:solidFill>
                  <a:srgbClr val="8BC6AD"/>
                </a:solidFill>
                <a:latin typeface="Arial"/>
                <a:ea typeface="Arial"/>
                <a:cs typeface="Arial"/>
                <a:sym typeface="Arial"/>
              </a:defRPr>
            </a:lvl3pPr>
            <a:lvl4pPr indent="-228600" lvl="3" marL="18288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4pPr>
            <a:lvl5pPr indent="-228600" lvl="4" marL="22860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5pPr>
            <a:lvl6pPr indent="-228600" lvl="5" marL="27432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6pPr>
            <a:lvl7pPr indent="-228600" lvl="6" marL="32004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7pPr>
            <a:lvl8pPr indent="-228600" lvl="7" marL="36576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8pPr>
            <a:lvl9pPr indent="-228600" lvl="8" marL="4114800" marR="0" rtl="0" algn="l">
              <a:lnSpc>
                <a:spcPct val="90000"/>
              </a:lnSpc>
              <a:spcBef>
                <a:spcPts val="500"/>
              </a:spcBef>
              <a:spcAft>
                <a:spcPts val="0"/>
              </a:spcAft>
              <a:buClr>
                <a:srgbClr val="8BC6AD"/>
              </a:buClr>
              <a:buSzPts val="1600"/>
              <a:buFont typeface="Arial"/>
              <a:buNone/>
              <a:defRPr b="0" i="0" sz="1600" u="none" cap="none" strike="noStrike">
                <a:solidFill>
                  <a:srgbClr val="8BC6AD"/>
                </a:solidFill>
                <a:latin typeface="Arial"/>
                <a:ea typeface="Arial"/>
                <a:cs typeface="Arial"/>
                <a:sym typeface="Arial"/>
              </a:defRPr>
            </a:lvl9pPr>
          </a:lstStyle>
          <a:p/>
        </p:txBody>
      </p:sp>
      <p:sp>
        <p:nvSpPr>
          <p:cNvPr id="228" name="Google Shape;228;gb4139454e2_0_529"/>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9" name="Google Shape;229;gb4139454e2_0_529"/>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0" name="Google Shape;230;gb4139454e2_0_529"/>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1" name="Shape 231"/>
        <p:cNvGrpSpPr/>
        <p:nvPr/>
      </p:nvGrpSpPr>
      <p:grpSpPr>
        <a:xfrm>
          <a:off x="0" y="0"/>
          <a:ext cx="0" cy="0"/>
          <a:chOff x="0" y="0"/>
          <a:chExt cx="0" cy="0"/>
        </a:xfrm>
      </p:grpSpPr>
      <p:sp>
        <p:nvSpPr>
          <p:cNvPr id="232" name="Google Shape;232;gb4139454e2_0_535"/>
          <p:cNvSpPr txBox="1"/>
          <p:nvPr>
            <p:ph type="title"/>
          </p:nvPr>
        </p:nvSpPr>
        <p:spPr>
          <a:xfrm>
            <a:off x="629841" y="365126"/>
            <a:ext cx="7886700" cy="1325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3" name="Google Shape;233;gb4139454e2_0_535"/>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a:ea typeface="Lato"/>
                <a:cs typeface="Lato"/>
                <a:sym typeface="Lato"/>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34" name="Google Shape;234;gb4139454e2_0_535"/>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5" name="Google Shape;235;gb4139454e2_0_535"/>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a:ea typeface="Lato"/>
                <a:cs typeface="Lato"/>
                <a:sym typeface="Lato"/>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36" name="Google Shape;236;gb4139454e2_0_535"/>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7" name="Google Shape;237;gb4139454e2_0_535"/>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8" name="Google Shape;238;gb4139454e2_0_535"/>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9" name="Google Shape;239;gb4139454e2_0_535"/>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0" name="Shape 240"/>
        <p:cNvGrpSpPr/>
        <p:nvPr/>
      </p:nvGrpSpPr>
      <p:grpSpPr>
        <a:xfrm>
          <a:off x="0" y="0"/>
          <a:ext cx="0" cy="0"/>
          <a:chOff x="0" y="0"/>
          <a:chExt cx="0" cy="0"/>
        </a:xfrm>
      </p:grpSpPr>
      <p:sp>
        <p:nvSpPr>
          <p:cNvPr id="241" name="Google Shape;241;gb4139454e2_0_544"/>
          <p:cNvSpPr txBox="1"/>
          <p:nvPr>
            <p:ph type="title"/>
          </p:nvPr>
        </p:nvSpPr>
        <p:spPr>
          <a:xfrm>
            <a:off x="628650" y="365126"/>
            <a:ext cx="7886700" cy="1325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2" name="Google Shape;242;gb4139454e2_0_544"/>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3" name="Google Shape;243;gb4139454e2_0_544"/>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4" name="Google Shape;244;gb4139454e2_0_544"/>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5" name="Google Shape;245;gb4139454e2_0_544"/>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6" name="Shape 246"/>
        <p:cNvGrpSpPr/>
        <p:nvPr/>
      </p:nvGrpSpPr>
      <p:grpSpPr>
        <a:xfrm>
          <a:off x="0" y="0"/>
          <a:ext cx="0" cy="0"/>
          <a:chOff x="0" y="0"/>
          <a:chExt cx="0" cy="0"/>
        </a:xfrm>
      </p:grpSpPr>
      <p:sp>
        <p:nvSpPr>
          <p:cNvPr id="247" name="Google Shape;247;gb4139454e2_0_550"/>
          <p:cNvSpPr txBox="1"/>
          <p:nvPr>
            <p:ph type="title"/>
          </p:nvPr>
        </p:nvSpPr>
        <p:spPr>
          <a:xfrm rot="5400000">
            <a:off x="4623599" y="2285275"/>
            <a:ext cx="5811900" cy="1971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8" name="Google Shape;248;gb4139454e2_0_550"/>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9" name="Google Shape;249;gb4139454e2_0_550"/>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50" name="Google Shape;250;gb4139454e2_0_550"/>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51" name="Google Shape;251;gb4139454e2_0_550"/>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with Nut Border">
  <p:cSld name="1_Text with Nut Border">
    <p:spTree>
      <p:nvGrpSpPr>
        <p:cNvPr id="252" name="Shape 252"/>
        <p:cNvGrpSpPr/>
        <p:nvPr/>
      </p:nvGrpSpPr>
      <p:grpSpPr>
        <a:xfrm>
          <a:off x="0" y="0"/>
          <a:ext cx="0" cy="0"/>
          <a:chOff x="0" y="0"/>
          <a:chExt cx="0" cy="0"/>
        </a:xfrm>
      </p:grpSpPr>
      <p:sp>
        <p:nvSpPr>
          <p:cNvPr id="253" name="Google Shape;253;gb4139454e2_0_556"/>
          <p:cNvSpPr/>
          <p:nvPr/>
        </p:nvSpPr>
        <p:spPr>
          <a:xfrm rot="5400000">
            <a:off x="5169301" y="2325601"/>
            <a:ext cx="6300300" cy="164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54" name="Google Shape;254;gb4139454e2_0_556"/>
          <p:cNvSpPr txBox="1"/>
          <p:nvPr>
            <p:ph idx="1" type="body"/>
          </p:nvPr>
        </p:nvSpPr>
        <p:spPr>
          <a:xfrm>
            <a:off x="820783" y="627197"/>
            <a:ext cx="1913700" cy="1828500"/>
          </a:xfrm>
          <a:prstGeom prst="rect">
            <a:avLst/>
          </a:prstGeom>
          <a:noFill/>
          <a:ln>
            <a:noFill/>
          </a:ln>
        </p:spPr>
        <p:txBody>
          <a:bodyPr anchorCtr="0" anchor="t" bIns="73150" lIns="146300" spcFirstLastPara="1" rIns="146300" wrap="square" tIns="73150">
            <a:noAutofit/>
          </a:bodyPr>
          <a:lstStyle>
            <a:lvl1pPr indent="-228600" lvl="0" marL="457200" marR="0" rtl="0" algn="l">
              <a:lnSpc>
                <a:spcPct val="90000"/>
              </a:lnSpc>
              <a:spcBef>
                <a:spcPts val="1000"/>
              </a:spcBef>
              <a:spcAft>
                <a:spcPts val="0"/>
              </a:spcAft>
              <a:buClr>
                <a:schemeClr val="dk1"/>
              </a:buClr>
              <a:buSzPts val="2235"/>
              <a:buFont typeface="Arial"/>
              <a:buNone/>
              <a:defRPr b="1" i="0" sz="2235"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5" name="Google Shape;255;gb4139454e2_0_556"/>
          <p:cNvSpPr txBox="1"/>
          <p:nvPr>
            <p:ph idx="2" type="body"/>
          </p:nvPr>
        </p:nvSpPr>
        <p:spPr>
          <a:xfrm>
            <a:off x="2842260" y="627196"/>
            <a:ext cx="4446900" cy="5547300"/>
          </a:xfrm>
          <a:prstGeom prst="rect">
            <a:avLst/>
          </a:prstGeom>
          <a:noFill/>
          <a:ln>
            <a:noFill/>
          </a:ln>
        </p:spPr>
        <p:txBody>
          <a:bodyPr anchorCtr="0" anchor="t" bIns="73150" lIns="146300" spcFirstLastPara="1" rIns="146300" wrap="square" tIns="73150">
            <a:noAutofit/>
          </a:bodyPr>
          <a:lstStyle>
            <a:lvl1pPr indent="-228600" lvl="0" marL="457200" marR="0" rtl="0" algn="l">
              <a:lnSpc>
                <a:spcPct val="90000"/>
              </a:lnSpc>
              <a:spcBef>
                <a:spcPts val="1000"/>
              </a:spcBef>
              <a:spcAft>
                <a:spcPts val="0"/>
              </a:spcAft>
              <a:buClr>
                <a:srgbClr val="7F7F7F"/>
              </a:buClr>
              <a:buSzPts val="1294"/>
              <a:buFont typeface="Arial"/>
              <a:buNone/>
              <a:defRPr b="0" i="0" sz="1294" u="none" cap="none" strike="noStrike">
                <a:solidFill>
                  <a:srgbClr val="7F7F7F"/>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6" name="Google Shape;256;gb4139454e2_0_556"/>
          <p:cNvSpPr/>
          <p:nvPr>
            <p:ph idx="3" type="pic"/>
          </p:nvPr>
        </p:nvSpPr>
        <p:spPr>
          <a:xfrm>
            <a:off x="922338" y="2620964"/>
            <a:ext cx="1828800" cy="1724100"/>
          </a:xfrm>
          <a:prstGeom prst="rect">
            <a:avLst/>
          </a:prstGeom>
          <a:noFill/>
          <a:ln>
            <a:noFill/>
          </a:ln>
        </p:spPr>
        <p:txBody>
          <a:bodyPr anchorCtr="0" anchor="t" bIns="73150" lIns="146300" spcFirstLastPara="1" rIns="146300" wrap="square" tIns="7315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7" name="Google Shape;257;gb4139454e2_0_556"/>
          <p:cNvSpPr/>
          <p:nvPr>
            <p:ph idx="4" type="pic"/>
          </p:nvPr>
        </p:nvSpPr>
        <p:spPr>
          <a:xfrm>
            <a:off x="922338" y="4457883"/>
            <a:ext cx="1828800" cy="1724100"/>
          </a:xfrm>
          <a:prstGeom prst="rect">
            <a:avLst/>
          </a:prstGeom>
          <a:noFill/>
          <a:ln>
            <a:noFill/>
          </a:ln>
        </p:spPr>
        <p:txBody>
          <a:bodyPr anchorCtr="0" anchor="t" bIns="73150" lIns="146300" spcFirstLastPara="1" rIns="146300" wrap="square" tIns="7315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close up of a sign&#10;&#10;Description generated with high confidence" id="258" name="Google Shape;258;gb4139454e2_0_556"/>
          <p:cNvPicPr preferRelativeResize="0"/>
          <p:nvPr/>
        </p:nvPicPr>
        <p:blipFill rotWithShape="1">
          <a:blip r:embed="rId2">
            <a:alphaModFix/>
          </a:blip>
          <a:srcRect b="0" l="0" r="0" t="0"/>
          <a:stretch/>
        </p:blipFill>
        <p:spPr>
          <a:xfrm>
            <a:off x="529177" y="6324543"/>
            <a:ext cx="884141" cy="22493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Photos Grid">
  <p:cSld name="1_4 Photos Grid">
    <p:spTree>
      <p:nvGrpSpPr>
        <p:cNvPr id="30" name="Shape 30"/>
        <p:cNvGrpSpPr/>
        <p:nvPr/>
      </p:nvGrpSpPr>
      <p:grpSpPr>
        <a:xfrm>
          <a:off x="0" y="0"/>
          <a:ext cx="0" cy="0"/>
          <a:chOff x="0" y="0"/>
          <a:chExt cx="0" cy="0"/>
        </a:xfrm>
      </p:grpSpPr>
      <p:sp>
        <p:nvSpPr>
          <p:cNvPr id="31" name="Google Shape;31;p37"/>
          <p:cNvSpPr/>
          <p:nvPr>
            <p:ph idx="2" type="pic"/>
          </p:nvPr>
        </p:nvSpPr>
        <p:spPr>
          <a:xfrm>
            <a:off x="0" y="2"/>
            <a:ext cx="2268886" cy="1631021"/>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37"/>
          <p:cNvSpPr/>
          <p:nvPr>
            <p:ph idx="3" type="pic"/>
          </p:nvPr>
        </p:nvSpPr>
        <p:spPr>
          <a:xfrm>
            <a:off x="2275821" y="0"/>
            <a:ext cx="2330188" cy="1631021"/>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37"/>
          <p:cNvSpPr/>
          <p:nvPr>
            <p:ph idx="4" type="pic"/>
          </p:nvPr>
        </p:nvSpPr>
        <p:spPr>
          <a:xfrm>
            <a:off x="4599296" y="-2519"/>
            <a:ext cx="2207581" cy="1631021"/>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p37"/>
          <p:cNvSpPr/>
          <p:nvPr>
            <p:ph idx="5" type="pic"/>
          </p:nvPr>
        </p:nvSpPr>
        <p:spPr>
          <a:xfrm>
            <a:off x="6813812" y="-2521"/>
            <a:ext cx="2330188" cy="1631021"/>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37"/>
          <p:cNvSpPr/>
          <p:nvPr>
            <p:ph idx="6" type="pic"/>
          </p:nvPr>
        </p:nvSpPr>
        <p:spPr>
          <a:xfrm>
            <a:off x="-6935" y="1665010"/>
            <a:ext cx="2268886" cy="1631021"/>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p37"/>
          <p:cNvSpPr/>
          <p:nvPr>
            <p:ph idx="7" type="pic"/>
          </p:nvPr>
        </p:nvSpPr>
        <p:spPr>
          <a:xfrm>
            <a:off x="2268886" y="1665008"/>
            <a:ext cx="2330188" cy="1631021"/>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Google Shape;37;p37"/>
          <p:cNvSpPr/>
          <p:nvPr>
            <p:ph idx="8" type="pic"/>
          </p:nvPr>
        </p:nvSpPr>
        <p:spPr>
          <a:xfrm>
            <a:off x="4592361" y="1662489"/>
            <a:ext cx="2207581" cy="1631021"/>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37"/>
          <p:cNvSpPr/>
          <p:nvPr>
            <p:ph idx="9" type="pic"/>
          </p:nvPr>
        </p:nvSpPr>
        <p:spPr>
          <a:xfrm>
            <a:off x="6806877" y="1662487"/>
            <a:ext cx="2330188" cy="1631021"/>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and Large Text">
  <p:cSld name="2_Photo and Large Text">
    <p:spTree>
      <p:nvGrpSpPr>
        <p:cNvPr id="39" name="Shape 39"/>
        <p:cNvGrpSpPr/>
        <p:nvPr/>
      </p:nvGrpSpPr>
      <p:grpSpPr>
        <a:xfrm>
          <a:off x="0" y="0"/>
          <a:ext cx="0" cy="0"/>
          <a:chOff x="0" y="0"/>
          <a:chExt cx="0" cy="0"/>
        </a:xfrm>
      </p:grpSpPr>
      <p:sp>
        <p:nvSpPr>
          <p:cNvPr id="40" name="Google Shape;40;p38"/>
          <p:cNvSpPr/>
          <p:nvPr>
            <p:ph idx="2"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p38"/>
          <p:cNvSpPr/>
          <p:nvPr>
            <p:ph idx="3" type="pic"/>
          </p:nvPr>
        </p:nvSpPr>
        <p:spPr>
          <a:xfrm>
            <a:off x="4572000" y="0"/>
            <a:ext cx="4572000"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42" name="Google Shape;42;p38"/>
          <p:cNvPicPr preferRelativeResize="0"/>
          <p:nvPr/>
        </p:nvPicPr>
        <p:blipFill rotWithShape="1">
          <a:blip r:embed="rId2">
            <a:alphaModFix/>
          </a:blip>
          <a:srcRect b="0" l="0" r="0" t="0"/>
          <a:stretch/>
        </p:blipFill>
        <p:spPr>
          <a:xfrm rot="-5400000">
            <a:off x="-1143000" y="1143000"/>
            <a:ext cx="6858000" cy="4572000"/>
          </a:xfrm>
          <a:prstGeom prst="rect">
            <a:avLst/>
          </a:prstGeom>
          <a:noFill/>
          <a:ln>
            <a:noFill/>
          </a:ln>
        </p:spPr>
      </p:pic>
      <p:sp>
        <p:nvSpPr>
          <p:cNvPr id="43" name="Google Shape;43;p38"/>
          <p:cNvSpPr/>
          <p:nvPr/>
        </p:nvSpPr>
        <p:spPr>
          <a:xfrm>
            <a:off x="0" y="-2"/>
            <a:ext cx="4580709" cy="685800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44" name="Google Shape;44;p38"/>
          <p:cNvSpPr txBox="1"/>
          <p:nvPr>
            <p:ph idx="1" type="body"/>
          </p:nvPr>
        </p:nvSpPr>
        <p:spPr>
          <a:xfrm>
            <a:off x="510956" y="679450"/>
            <a:ext cx="3558797" cy="22205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Google Shape;45;p38"/>
          <p:cNvSpPr txBox="1"/>
          <p:nvPr>
            <p:ph idx="4" type="body"/>
          </p:nvPr>
        </p:nvSpPr>
        <p:spPr>
          <a:xfrm>
            <a:off x="520046" y="2909721"/>
            <a:ext cx="3549707" cy="3255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hoto Plus Text Block">
  <p:cSld name="1 Photo Plus Text Block">
    <p:spTree>
      <p:nvGrpSpPr>
        <p:cNvPr id="46" name="Shape 46"/>
        <p:cNvGrpSpPr/>
        <p:nvPr/>
      </p:nvGrpSpPr>
      <p:grpSpPr>
        <a:xfrm>
          <a:off x="0" y="0"/>
          <a:ext cx="0" cy="0"/>
          <a:chOff x="0" y="0"/>
          <a:chExt cx="0" cy="0"/>
        </a:xfrm>
      </p:grpSpPr>
      <p:sp>
        <p:nvSpPr>
          <p:cNvPr id="47" name="Google Shape;47;p39"/>
          <p:cNvSpPr/>
          <p:nvPr>
            <p:ph idx="2" type="pic"/>
          </p:nvPr>
        </p:nvSpPr>
        <p:spPr>
          <a:xfrm>
            <a:off x="0" y="0"/>
            <a:ext cx="3666309" cy="685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39"/>
          <p:cNvSpPr txBox="1"/>
          <p:nvPr>
            <p:ph idx="1" type="body"/>
          </p:nvPr>
        </p:nvSpPr>
        <p:spPr>
          <a:xfrm>
            <a:off x="4572000" y="679450"/>
            <a:ext cx="3665538" cy="89680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 name="Google Shape;49;p39"/>
          <p:cNvSpPr txBox="1"/>
          <p:nvPr>
            <p:ph idx="3" type="body"/>
          </p:nvPr>
        </p:nvSpPr>
        <p:spPr>
          <a:xfrm>
            <a:off x="4572000" y="1906588"/>
            <a:ext cx="3665538" cy="426561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F7F7F"/>
              </a:buClr>
              <a:buSzPts val="1400"/>
              <a:buFont typeface="Arial"/>
              <a:buNone/>
              <a:defRPr b="0" i="0" sz="1400" u="none" cap="none" strike="noStrike">
                <a:solidFill>
                  <a:srgbClr val="7F7F7F"/>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51"/>
          <p:cNvSpPr txBox="1"/>
          <p:nvPr>
            <p:ph type="title"/>
          </p:nvPr>
        </p:nvSpPr>
        <p:spPr>
          <a:xfrm>
            <a:off x="628650" y="365126"/>
            <a:ext cx="78867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5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 name="Google Shape;53;p51"/>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4" name="Google Shape;54;p51"/>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5" name="Google Shape;55;p51"/>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type="title">
  <p:cSld name="TITLE">
    <p:spTree>
      <p:nvGrpSpPr>
        <p:cNvPr id="56" name="Shape 56"/>
        <p:cNvGrpSpPr/>
        <p:nvPr/>
      </p:nvGrpSpPr>
      <p:grpSpPr>
        <a:xfrm>
          <a:off x="0" y="0"/>
          <a:ext cx="0" cy="0"/>
          <a:chOff x="0" y="0"/>
          <a:chExt cx="0" cy="0"/>
        </a:xfrm>
      </p:grpSpPr>
      <p:sp>
        <p:nvSpPr>
          <p:cNvPr id="57" name="Google Shape;57;p41"/>
          <p:cNvSpPr txBox="1"/>
          <p:nvPr>
            <p:ph type="ctrTitle"/>
          </p:nvPr>
        </p:nvSpPr>
        <p:spPr>
          <a:xfrm>
            <a:off x="685800" y="2130426"/>
            <a:ext cx="7772400" cy="14700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 name="Google Shape;58;p4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8BC6AD"/>
              </a:buClr>
              <a:buSzPts val="2800"/>
              <a:buFont typeface="Arial"/>
              <a:buNone/>
              <a:defRPr b="0" i="0" sz="2800" u="none" cap="none" strike="noStrike">
                <a:solidFill>
                  <a:srgbClr val="8BC6AD"/>
                </a:solidFill>
                <a:latin typeface="Lato"/>
                <a:ea typeface="Lato"/>
                <a:cs typeface="Lato"/>
                <a:sym typeface="Lato"/>
              </a:defRPr>
            </a:lvl1pPr>
            <a:lvl2pPr lvl="1" marR="0" rtl="0" algn="ctr">
              <a:lnSpc>
                <a:spcPct val="90000"/>
              </a:lnSpc>
              <a:spcBef>
                <a:spcPts val="500"/>
              </a:spcBef>
              <a:spcAft>
                <a:spcPts val="0"/>
              </a:spcAft>
              <a:buClr>
                <a:srgbClr val="8BC6AD"/>
              </a:buClr>
              <a:buSzPts val="2400"/>
              <a:buFont typeface="Arial"/>
              <a:buNone/>
              <a:defRPr b="0" i="0" sz="2400" u="none" cap="none" strike="noStrike">
                <a:solidFill>
                  <a:srgbClr val="8BC6AD"/>
                </a:solidFill>
                <a:latin typeface="Arial"/>
                <a:ea typeface="Arial"/>
                <a:cs typeface="Arial"/>
                <a:sym typeface="Arial"/>
              </a:defRPr>
            </a:lvl2pPr>
            <a:lvl3pPr lvl="2" marR="0" rtl="0" algn="ctr">
              <a:lnSpc>
                <a:spcPct val="90000"/>
              </a:lnSpc>
              <a:spcBef>
                <a:spcPts val="500"/>
              </a:spcBef>
              <a:spcAft>
                <a:spcPts val="0"/>
              </a:spcAft>
              <a:buClr>
                <a:srgbClr val="8BC6AD"/>
              </a:buClr>
              <a:buSzPts val="2000"/>
              <a:buFont typeface="Arial"/>
              <a:buNone/>
              <a:defRPr b="0" i="0" sz="2000" u="none" cap="none" strike="noStrike">
                <a:solidFill>
                  <a:srgbClr val="8BC6AD"/>
                </a:solidFill>
                <a:latin typeface="Arial"/>
                <a:ea typeface="Arial"/>
                <a:cs typeface="Arial"/>
                <a:sym typeface="Arial"/>
              </a:defRPr>
            </a:lvl3pPr>
            <a:lvl4pPr lvl="3" marR="0" rtl="0" algn="ctr">
              <a:lnSpc>
                <a:spcPct val="90000"/>
              </a:lnSpc>
              <a:spcBef>
                <a:spcPts val="500"/>
              </a:spcBef>
              <a:spcAft>
                <a:spcPts val="0"/>
              </a:spcAft>
              <a:buClr>
                <a:srgbClr val="8BC6AD"/>
              </a:buClr>
              <a:buSzPts val="1800"/>
              <a:buFont typeface="Arial"/>
              <a:buNone/>
              <a:defRPr b="0" i="0" sz="1800" u="none" cap="none" strike="noStrike">
                <a:solidFill>
                  <a:srgbClr val="8BC6AD"/>
                </a:solidFill>
                <a:latin typeface="Arial"/>
                <a:ea typeface="Arial"/>
                <a:cs typeface="Arial"/>
                <a:sym typeface="Arial"/>
              </a:defRPr>
            </a:lvl4pPr>
            <a:lvl5pPr lvl="4" marR="0" rtl="0" algn="ctr">
              <a:lnSpc>
                <a:spcPct val="90000"/>
              </a:lnSpc>
              <a:spcBef>
                <a:spcPts val="500"/>
              </a:spcBef>
              <a:spcAft>
                <a:spcPts val="0"/>
              </a:spcAft>
              <a:buClr>
                <a:srgbClr val="8BC6AD"/>
              </a:buClr>
              <a:buSzPts val="1800"/>
              <a:buFont typeface="Arial"/>
              <a:buNone/>
              <a:defRPr b="0" i="0" sz="1800" u="none" cap="none" strike="noStrike">
                <a:solidFill>
                  <a:srgbClr val="8BC6AD"/>
                </a:solidFill>
                <a:latin typeface="Arial"/>
                <a:ea typeface="Arial"/>
                <a:cs typeface="Arial"/>
                <a:sym typeface="Arial"/>
              </a:defRPr>
            </a:lvl5pPr>
            <a:lvl6pPr lvl="5" marR="0" rtl="0" algn="ctr">
              <a:lnSpc>
                <a:spcPct val="90000"/>
              </a:lnSpc>
              <a:spcBef>
                <a:spcPts val="500"/>
              </a:spcBef>
              <a:spcAft>
                <a:spcPts val="0"/>
              </a:spcAft>
              <a:buClr>
                <a:srgbClr val="8BC6AD"/>
              </a:buClr>
              <a:buSzPts val="1800"/>
              <a:buFont typeface="Arial"/>
              <a:buNone/>
              <a:defRPr b="0" i="0" sz="1800" u="none" cap="none" strike="noStrike">
                <a:solidFill>
                  <a:srgbClr val="8BC6AD"/>
                </a:solidFill>
                <a:latin typeface="Arial"/>
                <a:ea typeface="Arial"/>
                <a:cs typeface="Arial"/>
                <a:sym typeface="Arial"/>
              </a:defRPr>
            </a:lvl6pPr>
            <a:lvl7pPr lvl="6" marR="0" rtl="0" algn="ctr">
              <a:lnSpc>
                <a:spcPct val="90000"/>
              </a:lnSpc>
              <a:spcBef>
                <a:spcPts val="500"/>
              </a:spcBef>
              <a:spcAft>
                <a:spcPts val="0"/>
              </a:spcAft>
              <a:buClr>
                <a:srgbClr val="8BC6AD"/>
              </a:buClr>
              <a:buSzPts val="1800"/>
              <a:buFont typeface="Arial"/>
              <a:buNone/>
              <a:defRPr b="0" i="0" sz="1800" u="none" cap="none" strike="noStrike">
                <a:solidFill>
                  <a:srgbClr val="8BC6AD"/>
                </a:solidFill>
                <a:latin typeface="Arial"/>
                <a:ea typeface="Arial"/>
                <a:cs typeface="Arial"/>
                <a:sym typeface="Arial"/>
              </a:defRPr>
            </a:lvl7pPr>
            <a:lvl8pPr lvl="7" marR="0" rtl="0" algn="ctr">
              <a:lnSpc>
                <a:spcPct val="90000"/>
              </a:lnSpc>
              <a:spcBef>
                <a:spcPts val="500"/>
              </a:spcBef>
              <a:spcAft>
                <a:spcPts val="0"/>
              </a:spcAft>
              <a:buClr>
                <a:srgbClr val="8BC6AD"/>
              </a:buClr>
              <a:buSzPts val="1800"/>
              <a:buFont typeface="Arial"/>
              <a:buNone/>
              <a:defRPr b="0" i="0" sz="1800" u="none" cap="none" strike="noStrike">
                <a:solidFill>
                  <a:srgbClr val="8BC6AD"/>
                </a:solidFill>
                <a:latin typeface="Arial"/>
                <a:ea typeface="Arial"/>
                <a:cs typeface="Arial"/>
                <a:sym typeface="Arial"/>
              </a:defRPr>
            </a:lvl8pPr>
            <a:lvl9pPr lvl="8" marR="0" rtl="0" algn="ctr">
              <a:lnSpc>
                <a:spcPct val="90000"/>
              </a:lnSpc>
              <a:spcBef>
                <a:spcPts val="500"/>
              </a:spcBef>
              <a:spcAft>
                <a:spcPts val="0"/>
              </a:spcAft>
              <a:buClr>
                <a:srgbClr val="8BC6AD"/>
              </a:buClr>
              <a:buSzPts val="1800"/>
              <a:buFont typeface="Arial"/>
              <a:buNone/>
              <a:defRPr b="0" i="0" sz="1800" u="none" cap="none" strike="noStrike">
                <a:solidFill>
                  <a:srgbClr val="8BC6AD"/>
                </a:solidFill>
                <a:latin typeface="Arial"/>
                <a:ea typeface="Arial"/>
                <a:cs typeface="Arial"/>
                <a:sym typeface="Arial"/>
              </a:defRPr>
            </a:lvl9pPr>
          </a:lstStyle>
          <a:p/>
        </p:txBody>
      </p:sp>
      <p:sp>
        <p:nvSpPr>
          <p:cNvPr id="59" name="Google Shape;59;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0" name="Google Shape;60;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1" name="Google Shape;61;p41"/>
          <p:cNvSpPr txBox="1"/>
          <p:nvPr>
            <p:ph idx="12" type="sldNum"/>
          </p:nvPr>
        </p:nvSpPr>
        <p:spPr>
          <a:xfrm>
            <a:off x="144235" y="6506907"/>
            <a:ext cx="20574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5.xml"/><Relationship Id="rId22" Type="http://schemas.openxmlformats.org/officeDocument/2006/relationships/theme" Target="../theme/theme1.xml"/><Relationship Id="rId21" Type="http://schemas.openxmlformats.org/officeDocument/2006/relationships/slideLayout" Target="../slideLayouts/slideLayout46.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idx="12" type="sldNum"/>
          </p:nvPr>
        </p:nvSpPr>
        <p:spPr>
          <a:xfrm>
            <a:off x="144235" y="6506907"/>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 name="Shape 148"/>
        <p:cNvGrpSpPr/>
        <p:nvPr/>
      </p:nvGrpSpPr>
      <p:grpSpPr>
        <a:xfrm>
          <a:off x="0" y="0"/>
          <a:ext cx="0" cy="0"/>
          <a:chOff x="0" y="0"/>
          <a:chExt cx="0" cy="0"/>
        </a:xfrm>
      </p:grpSpPr>
      <p:sp>
        <p:nvSpPr>
          <p:cNvPr id="149" name="Google Shape;149;gb4139454e2_0_452"/>
          <p:cNvSpPr txBox="1"/>
          <p:nvPr>
            <p:ph idx="12" type="sldNum"/>
          </p:nvPr>
        </p:nvSpPr>
        <p:spPr>
          <a:xfrm>
            <a:off x="144235" y="6506907"/>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7.png"/><Relationship Id="rId4" Type="http://schemas.openxmlformats.org/officeDocument/2006/relationships/image" Target="../media/image43.png"/><Relationship Id="rId9" Type="http://schemas.openxmlformats.org/officeDocument/2006/relationships/image" Target="../media/image72.gif"/><Relationship Id="rId5" Type="http://schemas.openxmlformats.org/officeDocument/2006/relationships/image" Target="../media/image27.png"/><Relationship Id="rId6" Type="http://schemas.openxmlformats.org/officeDocument/2006/relationships/image" Target="../media/image66.png"/><Relationship Id="rId7" Type="http://schemas.openxmlformats.org/officeDocument/2006/relationships/image" Target="../media/image65.jpg"/><Relationship Id="rId8" Type="http://schemas.openxmlformats.org/officeDocument/2006/relationships/image" Target="../media/image71.png"/><Relationship Id="rId11" Type="http://schemas.openxmlformats.org/officeDocument/2006/relationships/image" Target="../media/image73.png"/><Relationship Id="rId10"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74.png"/><Relationship Id="rId5" Type="http://schemas.openxmlformats.org/officeDocument/2006/relationships/image" Target="../media/image43.png"/><Relationship Id="rId6"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77.png"/><Relationship Id="rId4" Type="http://schemas.openxmlformats.org/officeDocument/2006/relationships/image" Target="../media/image75.jpg"/><Relationship Id="rId9" Type="http://schemas.openxmlformats.org/officeDocument/2006/relationships/image" Target="../media/image86.jpg"/><Relationship Id="rId5" Type="http://schemas.openxmlformats.org/officeDocument/2006/relationships/image" Target="../media/image69.jpg"/><Relationship Id="rId6" Type="http://schemas.openxmlformats.org/officeDocument/2006/relationships/image" Target="../media/image78.jpg"/><Relationship Id="rId7" Type="http://schemas.openxmlformats.org/officeDocument/2006/relationships/image" Target="../media/image85.jpg"/><Relationship Id="rId8" Type="http://schemas.openxmlformats.org/officeDocument/2006/relationships/image" Target="../media/image80.jpg"/><Relationship Id="rId11" Type="http://schemas.openxmlformats.org/officeDocument/2006/relationships/image" Target="../media/image88.png"/><Relationship Id="rId10" Type="http://schemas.openxmlformats.org/officeDocument/2006/relationships/image" Target="../media/image79.png"/><Relationship Id="rId13" Type="http://schemas.openxmlformats.org/officeDocument/2006/relationships/image" Target="../media/image87.png"/><Relationship Id="rId12" Type="http://schemas.openxmlformats.org/officeDocument/2006/relationships/image" Target="../media/image92.gif"/><Relationship Id="rId15" Type="http://schemas.openxmlformats.org/officeDocument/2006/relationships/image" Target="../media/image76.jpg"/><Relationship Id="rId14"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97.png"/><Relationship Id="rId4" Type="http://schemas.openxmlformats.org/officeDocument/2006/relationships/image" Target="../media/image91.png"/><Relationship Id="rId5" Type="http://schemas.openxmlformats.org/officeDocument/2006/relationships/image" Target="../media/image83.png"/></Relationships>
</file>

<file path=ppt/slides/_rels/slide14.xml.rels><?xml version="1.0" encoding="UTF-8" standalone="yes"?><Relationships xmlns="http://schemas.openxmlformats.org/package/2006/relationships"><Relationship Id="rId20" Type="http://schemas.openxmlformats.org/officeDocument/2006/relationships/image" Target="../media/image101.png"/><Relationship Id="rId22" Type="http://schemas.openxmlformats.org/officeDocument/2006/relationships/image" Target="../media/image112.png"/><Relationship Id="rId21" Type="http://schemas.openxmlformats.org/officeDocument/2006/relationships/image" Target="../media/image110.jpg"/><Relationship Id="rId24" Type="http://schemas.openxmlformats.org/officeDocument/2006/relationships/image" Target="../media/image111.png"/><Relationship Id="rId23" Type="http://schemas.openxmlformats.org/officeDocument/2006/relationships/image" Target="../media/image102.jpg"/><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90.jpg"/><Relationship Id="rId4" Type="http://schemas.openxmlformats.org/officeDocument/2006/relationships/image" Target="../media/image82.jpg"/><Relationship Id="rId9" Type="http://schemas.openxmlformats.org/officeDocument/2006/relationships/image" Target="../media/image104.jpg"/><Relationship Id="rId26" Type="http://schemas.openxmlformats.org/officeDocument/2006/relationships/image" Target="../media/image114.jpg"/><Relationship Id="rId25" Type="http://schemas.openxmlformats.org/officeDocument/2006/relationships/image" Target="../media/image115.jpg"/><Relationship Id="rId28" Type="http://schemas.openxmlformats.org/officeDocument/2006/relationships/image" Target="../media/image108.png"/><Relationship Id="rId27" Type="http://schemas.openxmlformats.org/officeDocument/2006/relationships/image" Target="../media/image113.png"/><Relationship Id="rId5" Type="http://schemas.openxmlformats.org/officeDocument/2006/relationships/image" Target="../media/image98.jpg"/><Relationship Id="rId6" Type="http://schemas.openxmlformats.org/officeDocument/2006/relationships/image" Target="../media/image89.jpg"/><Relationship Id="rId29" Type="http://schemas.openxmlformats.org/officeDocument/2006/relationships/image" Target="../media/image121.png"/><Relationship Id="rId7" Type="http://schemas.openxmlformats.org/officeDocument/2006/relationships/image" Target="../media/image81.jpg"/><Relationship Id="rId8" Type="http://schemas.openxmlformats.org/officeDocument/2006/relationships/image" Target="../media/image99.jpg"/><Relationship Id="rId31" Type="http://schemas.openxmlformats.org/officeDocument/2006/relationships/image" Target="../media/image124.jpg"/><Relationship Id="rId30" Type="http://schemas.openxmlformats.org/officeDocument/2006/relationships/image" Target="../media/image116.png"/><Relationship Id="rId11" Type="http://schemas.openxmlformats.org/officeDocument/2006/relationships/image" Target="../media/image96.jpg"/><Relationship Id="rId33" Type="http://schemas.openxmlformats.org/officeDocument/2006/relationships/image" Target="../media/image118.png"/><Relationship Id="rId10" Type="http://schemas.openxmlformats.org/officeDocument/2006/relationships/image" Target="../media/image94.png"/><Relationship Id="rId32" Type="http://schemas.openxmlformats.org/officeDocument/2006/relationships/image" Target="../media/image120.png"/><Relationship Id="rId13" Type="http://schemas.openxmlformats.org/officeDocument/2006/relationships/image" Target="../media/image100.png"/><Relationship Id="rId35" Type="http://schemas.openxmlformats.org/officeDocument/2006/relationships/image" Target="../media/image119.png"/><Relationship Id="rId12" Type="http://schemas.openxmlformats.org/officeDocument/2006/relationships/image" Target="../media/image103.png"/><Relationship Id="rId34" Type="http://schemas.openxmlformats.org/officeDocument/2006/relationships/image" Target="../media/image128.jpg"/><Relationship Id="rId15" Type="http://schemas.openxmlformats.org/officeDocument/2006/relationships/image" Target="../media/image109.png"/><Relationship Id="rId37" Type="http://schemas.openxmlformats.org/officeDocument/2006/relationships/image" Target="../media/image126.png"/><Relationship Id="rId14" Type="http://schemas.openxmlformats.org/officeDocument/2006/relationships/image" Target="../media/image93.jpg"/><Relationship Id="rId36" Type="http://schemas.openxmlformats.org/officeDocument/2006/relationships/image" Target="../media/image72.gif"/><Relationship Id="rId17" Type="http://schemas.openxmlformats.org/officeDocument/2006/relationships/image" Target="../media/image107.jpg"/><Relationship Id="rId16" Type="http://schemas.openxmlformats.org/officeDocument/2006/relationships/image" Target="../media/image95.png"/><Relationship Id="rId19" Type="http://schemas.openxmlformats.org/officeDocument/2006/relationships/image" Target="../media/image106.jpg"/><Relationship Id="rId18" Type="http://schemas.openxmlformats.org/officeDocument/2006/relationships/image" Target="../media/image10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7.jpg"/><Relationship Id="rId4" Type="http://schemas.openxmlformats.org/officeDocument/2006/relationships/image" Target="../media/image123.png"/><Relationship Id="rId9" Type="http://schemas.openxmlformats.org/officeDocument/2006/relationships/image" Target="../media/image142.png"/><Relationship Id="rId5" Type="http://schemas.openxmlformats.org/officeDocument/2006/relationships/image" Target="../media/image127.jpg"/><Relationship Id="rId6" Type="http://schemas.openxmlformats.org/officeDocument/2006/relationships/image" Target="../media/image125.jpg"/><Relationship Id="rId7" Type="http://schemas.openxmlformats.org/officeDocument/2006/relationships/image" Target="../media/image122.png"/><Relationship Id="rId8" Type="http://schemas.openxmlformats.org/officeDocument/2006/relationships/image" Target="../media/image140.png"/><Relationship Id="rId11" Type="http://schemas.openxmlformats.org/officeDocument/2006/relationships/image" Target="../media/image138.png"/><Relationship Id="rId10" Type="http://schemas.openxmlformats.org/officeDocument/2006/relationships/image" Target="../media/image134.jpg"/></Relationships>
</file>

<file path=ppt/slides/_rels/slide16.xml.rels><?xml version="1.0" encoding="UTF-8" standalone="yes"?><Relationships xmlns="http://schemas.openxmlformats.org/package/2006/relationships"><Relationship Id="rId20" Type="http://schemas.openxmlformats.org/officeDocument/2006/relationships/image" Target="../media/image136.pn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43.png"/><Relationship Id="rId9" Type="http://schemas.openxmlformats.org/officeDocument/2006/relationships/image" Target="../media/image27.png"/><Relationship Id="rId5" Type="http://schemas.openxmlformats.org/officeDocument/2006/relationships/image" Target="../media/image19.png"/><Relationship Id="rId6" Type="http://schemas.openxmlformats.org/officeDocument/2006/relationships/image" Target="../media/image131.png"/><Relationship Id="rId7" Type="http://schemas.openxmlformats.org/officeDocument/2006/relationships/image" Target="../media/image129.png"/><Relationship Id="rId8" Type="http://schemas.openxmlformats.org/officeDocument/2006/relationships/image" Target="../media/image133.png"/><Relationship Id="rId11" Type="http://schemas.openxmlformats.org/officeDocument/2006/relationships/image" Target="../media/image65.jpg"/><Relationship Id="rId10" Type="http://schemas.openxmlformats.org/officeDocument/2006/relationships/image" Target="../media/image66.png"/><Relationship Id="rId13" Type="http://schemas.openxmlformats.org/officeDocument/2006/relationships/image" Target="../media/image72.gif"/><Relationship Id="rId12" Type="http://schemas.openxmlformats.org/officeDocument/2006/relationships/image" Target="../media/image71.png"/><Relationship Id="rId15" Type="http://schemas.openxmlformats.org/officeDocument/2006/relationships/image" Target="../media/image139.png"/><Relationship Id="rId14" Type="http://schemas.openxmlformats.org/officeDocument/2006/relationships/image" Target="../media/image146.png"/><Relationship Id="rId17" Type="http://schemas.openxmlformats.org/officeDocument/2006/relationships/image" Target="../media/image130.png"/><Relationship Id="rId16" Type="http://schemas.openxmlformats.org/officeDocument/2006/relationships/image" Target="../media/image141.png"/><Relationship Id="rId19" Type="http://schemas.openxmlformats.org/officeDocument/2006/relationships/image" Target="../media/image135.png"/><Relationship Id="rId18" Type="http://schemas.openxmlformats.org/officeDocument/2006/relationships/image" Target="../media/image143.png"/></Relationships>
</file>

<file path=ppt/slides/_rels/slide17.xml.rels><?xml version="1.0" encoding="UTF-8" standalone="yes"?><Relationships xmlns="http://schemas.openxmlformats.org/package/2006/relationships"><Relationship Id="rId20" Type="http://schemas.openxmlformats.org/officeDocument/2006/relationships/image" Target="../media/image151.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32.png"/><Relationship Id="rId4" Type="http://schemas.openxmlformats.org/officeDocument/2006/relationships/image" Target="../media/image137.png"/><Relationship Id="rId9" Type="http://schemas.openxmlformats.org/officeDocument/2006/relationships/image" Target="../media/image66.png"/><Relationship Id="rId5" Type="http://schemas.openxmlformats.org/officeDocument/2006/relationships/image" Target="../media/image38.png"/><Relationship Id="rId6" Type="http://schemas.openxmlformats.org/officeDocument/2006/relationships/image" Target="../media/image147.png"/><Relationship Id="rId7" Type="http://schemas.openxmlformats.org/officeDocument/2006/relationships/image" Target="../media/image16.png"/><Relationship Id="rId8" Type="http://schemas.openxmlformats.org/officeDocument/2006/relationships/image" Target="../media/image27.png"/><Relationship Id="rId11" Type="http://schemas.openxmlformats.org/officeDocument/2006/relationships/image" Target="../media/image71.png"/><Relationship Id="rId10" Type="http://schemas.openxmlformats.org/officeDocument/2006/relationships/image" Target="../media/image65.jpg"/><Relationship Id="rId13" Type="http://schemas.openxmlformats.org/officeDocument/2006/relationships/image" Target="../media/image146.png"/><Relationship Id="rId12" Type="http://schemas.openxmlformats.org/officeDocument/2006/relationships/image" Target="../media/image72.gif"/><Relationship Id="rId15" Type="http://schemas.openxmlformats.org/officeDocument/2006/relationships/image" Target="../media/image130.png"/><Relationship Id="rId14" Type="http://schemas.openxmlformats.org/officeDocument/2006/relationships/image" Target="../media/image141.png"/><Relationship Id="rId17" Type="http://schemas.openxmlformats.org/officeDocument/2006/relationships/image" Target="../media/image160.png"/><Relationship Id="rId16" Type="http://schemas.openxmlformats.org/officeDocument/2006/relationships/image" Target="../media/image143.png"/><Relationship Id="rId19" Type="http://schemas.openxmlformats.org/officeDocument/2006/relationships/image" Target="../media/image144.png"/><Relationship Id="rId18" Type="http://schemas.openxmlformats.org/officeDocument/2006/relationships/image" Target="../media/image1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48.png"/><Relationship Id="rId9" Type="http://schemas.openxmlformats.org/officeDocument/2006/relationships/image" Target="../media/image71.png"/><Relationship Id="rId5" Type="http://schemas.openxmlformats.org/officeDocument/2006/relationships/image" Target="../media/image153.png"/><Relationship Id="rId6" Type="http://schemas.openxmlformats.org/officeDocument/2006/relationships/image" Target="../media/image27.png"/><Relationship Id="rId7" Type="http://schemas.openxmlformats.org/officeDocument/2006/relationships/image" Target="../media/image66.png"/><Relationship Id="rId8" Type="http://schemas.openxmlformats.org/officeDocument/2006/relationships/image" Target="../media/image65.jpg"/><Relationship Id="rId11" Type="http://schemas.openxmlformats.org/officeDocument/2006/relationships/image" Target="../media/image146.png"/><Relationship Id="rId10" Type="http://schemas.openxmlformats.org/officeDocument/2006/relationships/image" Target="../media/image72.gif"/><Relationship Id="rId13" Type="http://schemas.openxmlformats.org/officeDocument/2006/relationships/image" Target="../media/image141.png"/><Relationship Id="rId12" Type="http://schemas.openxmlformats.org/officeDocument/2006/relationships/image" Target="../media/image139.png"/><Relationship Id="rId15" Type="http://schemas.openxmlformats.org/officeDocument/2006/relationships/image" Target="../media/image136.png"/><Relationship Id="rId14" Type="http://schemas.openxmlformats.org/officeDocument/2006/relationships/image" Target="../media/image130.png"/><Relationship Id="rId17" Type="http://schemas.openxmlformats.org/officeDocument/2006/relationships/image" Target="../media/image162.png"/><Relationship Id="rId16" Type="http://schemas.openxmlformats.org/officeDocument/2006/relationships/image" Target="../media/image1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49.png"/><Relationship Id="rId4" Type="http://schemas.openxmlformats.org/officeDocument/2006/relationships/image" Target="../media/image159.png"/><Relationship Id="rId9" Type="http://schemas.openxmlformats.org/officeDocument/2006/relationships/image" Target="../media/image72.gif"/><Relationship Id="rId5" Type="http://schemas.openxmlformats.org/officeDocument/2006/relationships/image" Target="../media/image27.png"/><Relationship Id="rId6" Type="http://schemas.openxmlformats.org/officeDocument/2006/relationships/image" Target="../media/image66.png"/><Relationship Id="rId7" Type="http://schemas.openxmlformats.org/officeDocument/2006/relationships/image" Target="../media/image65.jpg"/><Relationship Id="rId8" Type="http://schemas.openxmlformats.org/officeDocument/2006/relationships/image" Target="../media/image71.png"/><Relationship Id="rId11" Type="http://schemas.openxmlformats.org/officeDocument/2006/relationships/image" Target="../media/image143.png"/><Relationship Id="rId10" Type="http://schemas.openxmlformats.org/officeDocument/2006/relationships/image" Target="../media/image152.gif"/><Relationship Id="rId13" Type="http://schemas.openxmlformats.org/officeDocument/2006/relationships/image" Target="../media/image135.png"/><Relationship Id="rId12" Type="http://schemas.openxmlformats.org/officeDocument/2006/relationships/image" Target="../media/image130.png"/><Relationship Id="rId15" Type="http://schemas.openxmlformats.org/officeDocument/2006/relationships/image" Target="../media/image156.png"/><Relationship Id="rId14" Type="http://schemas.openxmlformats.org/officeDocument/2006/relationships/image" Target="../media/image155.png"/><Relationship Id="rId17" Type="http://schemas.openxmlformats.org/officeDocument/2006/relationships/image" Target="../media/image158.jpg"/><Relationship Id="rId16" Type="http://schemas.openxmlformats.org/officeDocument/2006/relationships/image" Target="../media/image164.jpg"/><Relationship Id="rId18" Type="http://schemas.openxmlformats.org/officeDocument/2006/relationships/image" Target="../media/image33.png"/></Relationships>
</file>

<file path=ppt/slides/_rels/slide2.xml.rels><?xml version="1.0" encoding="UTF-8" standalone="yes"?><Relationships xmlns="http://schemas.openxmlformats.org/package/2006/relationships"><Relationship Id="rId20" Type="http://schemas.openxmlformats.org/officeDocument/2006/relationships/image" Target="../media/image33.png"/><Relationship Id="rId21"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7.png"/><Relationship Id="rId9" Type="http://schemas.openxmlformats.org/officeDocument/2006/relationships/image" Target="../media/image16.png"/><Relationship Id="rId5" Type="http://schemas.openxmlformats.org/officeDocument/2006/relationships/image" Target="../media/image10.jpg"/><Relationship Id="rId6" Type="http://schemas.openxmlformats.org/officeDocument/2006/relationships/image" Target="../media/image43.png"/><Relationship Id="rId7" Type="http://schemas.openxmlformats.org/officeDocument/2006/relationships/image" Target="../media/image19.png"/><Relationship Id="rId8"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0.png"/><Relationship Id="rId13" Type="http://schemas.openxmlformats.org/officeDocument/2006/relationships/image" Target="../media/image11.png"/><Relationship Id="rId12" Type="http://schemas.openxmlformats.org/officeDocument/2006/relationships/image" Target="../media/image21.png"/><Relationship Id="rId15" Type="http://schemas.openxmlformats.org/officeDocument/2006/relationships/image" Target="../media/image24.png"/><Relationship Id="rId14" Type="http://schemas.openxmlformats.org/officeDocument/2006/relationships/image" Target="../media/image9.png"/><Relationship Id="rId17" Type="http://schemas.openxmlformats.org/officeDocument/2006/relationships/image" Target="../media/image14.png"/><Relationship Id="rId16" Type="http://schemas.openxmlformats.org/officeDocument/2006/relationships/image" Target="../media/image17.png"/><Relationship Id="rId19" Type="http://schemas.openxmlformats.org/officeDocument/2006/relationships/image" Target="../media/image8.png"/><Relationship Id="rId1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54.jpg"/><Relationship Id="rId4" Type="http://schemas.openxmlformats.org/officeDocument/2006/relationships/image" Target="../media/image157.jpg"/><Relationship Id="rId9" Type="http://schemas.openxmlformats.org/officeDocument/2006/relationships/image" Target="../media/image166.png"/><Relationship Id="rId5" Type="http://schemas.openxmlformats.org/officeDocument/2006/relationships/hyperlink" Target="mailto:Kari@NuttZo.com" TargetMode="External"/><Relationship Id="rId6" Type="http://schemas.openxmlformats.org/officeDocument/2006/relationships/image" Target="../media/image150.png"/><Relationship Id="rId7" Type="http://schemas.openxmlformats.org/officeDocument/2006/relationships/image" Target="../media/image161.png"/><Relationship Id="rId8" Type="http://schemas.openxmlformats.org/officeDocument/2006/relationships/image" Target="../media/image122.png"/><Relationship Id="rId10"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mailto:Kari@NuttZo.com" TargetMode="External"/><Relationship Id="rId4" Type="http://schemas.openxmlformats.org/officeDocument/2006/relationships/image" Target="../media/image27.png"/><Relationship Id="rId9" Type="http://schemas.openxmlformats.org/officeDocument/2006/relationships/image" Target="../media/image163.png"/><Relationship Id="rId5" Type="http://schemas.openxmlformats.org/officeDocument/2006/relationships/image" Target="../media/image66.png"/><Relationship Id="rId6" Type="http://schemas.openxmlformats.org/officeDocument/2006/relationships/image" Target="../media/image65.jpg"/><Relationship Id="rId7" Type="http://schemas.openxmlformats.org/officeDocument/2006/relationships/image" Target="../media/image71.png"/><Relationship Id="rId8" Type="http://schemas.openxmlformats.org/officeDocument/2006/relationships/image" Target="../media/image72.gif"/><Relationship Id="rId11" Type="http://schemas.openxmlformats.org/officeDocument/2006/relationships/image" Target="../media/image129.png"/><Relationship Id="rId10" Type="http://schemas.openxmlformats.org/officeDocument/2006/relationships/image" Target="../media/image131.png"/><Relationship Id="rId13" Type="http://schemas.openxmlformats.org/officeDocument/2006/relationships/image" Target="../media/image132.png"/><Relationship Id="rId12" Type="http://schemas.openxmlformats.org/officeDocument/2006/relationships/image" Target="../media/image167.png"/><Relationship Id="rId15" Type="http://schemas.openxmlformats.org/officeDocument/2006/relationships/image" Target="../media/image170.png"/><Relationship Id="rId14" Type="http://schemas.openxmlformats.org/officeDocument/2006/relationships/image" Target="../media/image169.png"/><Relationship Id="rId17" Type="http://schemas.openxmlformats.org/officeDocument/2006/relationships/image" Target="../media/image165.png"/><Relationship Id="rId16" Type="http://schemas.openxmlformats.org/officeDocument/2006/relationships/image" Target="../media/image178.png"/><Relationship Id="rId19" Type="http://schemas.openxmlformats.org/officeDocument/2006/relationships/image" Target="../media/image137.png"/><Relationship Id="rId18" Type="http://schemas.openxmlformats.org/officeDocument/2006/relationships/image" Target="../media/image1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177.png"/><Relationship Id="rId9" Type="http://schemas.openxmlformats.org/officeDocument/2006/relationships/image" Target="../media/image27.png"/><Relationship Id="rId5" Type="http://schemas.openxmlformats.org/officeDocument/2006/relationships/image" Target="../media/image21.png"/><Relationship Id="rId6" Type="http://schemas.openxmlformats.org/officeDocument/2006/relationships/image" Target="../media/image175.png"/><Relationship Id="rId7" Type="http://schemas.openxmlformats.org/officeDocument/2006/relationships/image" Target="../media/image168.png"/><Relationship Id="rId8" Type="http://schemas.openxmlformats.org/officeDocument/2006/relationships/image" Target="../media/image152.gif"/><Relationship Id="rId11" Type="http://schemas.openxmlformats.org/officeDocument/2006/relationships/image" Target="../media/image65.jpg"/><Relationship Id="rId10" Type="http://schemas.openxmlformats.org/officeDocument/2006/relationships/image" Target="../media/image66.png"/><Relationship Id="rId13" Type="http://schemas.openxmlformats.org/officeDocument/2006/relationships/image" Target="../media/image72.gif"/><Relationship Id="rId12" Type="http://schemas.openxmlformats.org/officeDocument/2006/relationships/image" Target="../media/image71.png"/><Relationship Id="rId15" Type="http://schemas.openxmlformats.org/officeDocument/2006/relationships/image" Target="../media/image22.png"/><Relationship Id="rId14" Type="http://schemas.openxmlformats.org/officeDocument/2006/relationships/hyperlink" Target="mailto:Kari@NuttZo.com" TargetMode="External"/><Relationship Id="rId17" Type="http://schemas.openxmlformats.org/officeDocument/2006/relationships/image" Target="../media/image174.png"/><Relationship Id="rId16" Type="http://schemas.openxmlformats.org/officeDocument/2006/relationships/image" Target="../media/image17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2.png"/><Relationship Id="rId4" Type="http://schemas.openxmlformats.org/officeDocument/2006/relationships/hyperlink" Target="mailto:Kari@NuttZo.com" TargetMode="External"/><Relationship Id="rId9" Type="http://schemas.openxmlformats.org/officeDocument/2006/relationships/image" Target="../media/image65.jpg"/><Relationship Id="rId5" Type="http://schemas.openxmlformats.org/officeDocument/2006/relationships/image" Target="../media/image38.png"/><Relationship Id="rId6" Type="http://schemas.openxmlformats.org/officeDocument/2006/relationships/image" Target="../media/image137.png"/><Relationship Id="rId7" Type="http://schemas.openxmlformats.org/officeDocument/2006/relationships/image" Target="../media/image27.png"/><Relationship Id="rId8" Type="http://schemas.openxmlformats.org/officeDocument/2006/relationships/image" Target="../media/image66.png"/><Relationship Id="rId11" Type="http://schemas.openxmlformats.org/officeDocument/2006/relationships/image" Target="../media/image72.gif"/><Relationship Id="rId10"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43.png"/><Relationship Id="rId4" Type="http://schemas.openxmlformats.org/officeDocument/2006/relationships/image" Target="../media/image130.png"/><Relationship Id="rId9" Type="http://schemas.openxmlformats.org/officeDocument/2006/relationships/image" Target="../media/image27.png"/><Relationship Id="rId5" Type="http://schemas.openxmlformats.org/officeDocument/2006/relationships/image" Target="../media/image135.png"/><Relationship Id="rId6" Type="http://schemas.openxmlformats.org/officeDocument/2006/relationships/image" Target="../media/image155.png"/><Relationship Id="rId7" Type="http://schemas.openxmlformats.org/officeDocument/2006/relationships/image" Target="../media/image156.png"/><Relationship Id="rId8" Type="http://schemas.openxmlformats.org/officeDocument/2006/relationships/hyperlink" Target="mailto:Kari@NuttZo.com" TargetMode="External"/><Relationship Id="rId11" Type="http://schemas.openxmlformats.org/officeDocument/2006/relationships/image" Target="../media/image65.jpg"/><Relationship Id="rId10" Type="http://schemas.openxmlformats.org/officeDocument/2006/relationships/image" Target="../media/image66.png"/><Relationship Id="rId13" Type="http://schemas.openxmlformats.org/officeDocument/2006/relationships/image" Target="../media/image72.gif"/><Relationship Id="rId12" Type="http://schemas.openxmlformats.org/officeDocument/2006/relationships/image" Target="../media/image71.png"/><Relationship Id="rId15" Type="http://schemas.openxmlformats.org/officeDocument/2006/relationships/image" Target="../media/image149.png"/><Relationship Id="rId14" Type="http://schemas.openxmlformats.org/officeDocument/2006/relationships/image" Target="../media/image152.gif"/><Relationship Id="rId17" Type="http://schemas.openxmlformats.org/officeDocument/2006/relationships/image" Target="../media/image181.jpg"/><Relationship Id="rId16" Type="http://schemas.openxmlformats.org/officeDocument/2006/relationships/image" Target="../media/image33.png"/><Relationship Id="rId19" Type="http://schemas.openxmlformats.org/officeDocument/2006/relationships/image" Target="../media/image173.png"/><Relationship Id="rId18" Type="http://schemas.openxmlformats.org/officeDocument/2006/relationships/image" Target="../media/image18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16.png"/><Relationship Id="rId5" Type="http://schemas.openxmlformats.org/officeDocument/2006/relationships/image" Target="../media/image43.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183.png"/><Relationship Id="rId4" Type="http://schemas.openxmlformats.org/officeDocument/2006/relationships/image" Target="../media/image43.png"/><Relationship Id="rId9" Type="http://schemas.openxmlformats.org/officeDocument/2006/relationships/image" Target="../media/image131.png"/><Relationship Id="rId5" Type="http://schemas.openxmlformats.org/officeDocument/2006/relationships/image" Target="../media/image19.png"/><Relationship Id="rId6" Type="http://schemas.openxmlformats.org/officeDocument/2006/relationships/image" Target="../media/image38.png"/><Relationship Id="rId7" Type="http://schemas.openxmlformats.org/officeDocument/2006/relationships/image" Target="../media/image16.png"/><Relationship Id="rId8" Type="http://schemas.openxmlformats.org/officeDocument/2006/relationships/image" Target="../media/image23.png"/><Relationship Id="rId11" Type="http://schemas.openxmlformats.org/officeDocument/2006/relationships/image" Target="../media/image132.png"/><Relationship Id="rId10" Type="http://schemas.openxmlformats.org/officeDocument/2006/relationships/image" Target="../media/image129.png"/><Relationship Id="rId13" Type="http://schemas.openxmlformats.org/officeDocument/2006/relationships/image" Target="../media/image170.png"/><Relationship Id="rId12" Type="http://schemas.openxmlformats.org/officeDocument/2006/relationships/image" Target="../media/image137.png"/><Relationship Id="rId15" Type="http://schemas.openxmlformats.org/officeDocument/2006/relationships/image" Target="../media/image193.png"/><Relationship Id="rId14" Type="http://schemas.openxmlformats.org/officeDocument/2006/relationships/image" Target="../media/image149.png"/><Relationship Id="rId16"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4.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85.png"/><Relationship Id="rId4" Type="http://schemas.openxmlformats.org/officeDocument/2006/relationships/image" Target="../media/image20.png"/><Relationship Id="rId9" Type="http://schemas.openxmlformats.org/officeDocument/2006/relationships/image" Target="../media/image88.png"/><Relationship Id="rId5" Type="http://schemas.openxmlformats.org/officeDocument/2006/relationships/image" Target="../media/image179.jpg"/><Relationship Id="rId6" Type="http://schemas.openxmlformats.org/officeDocument/2006/relationships/image" Target="../media/image192.jpg"/><Relationship Id="rId7" Type="http://schemas.openxmlformats.org/officeDocument/2006/relationships/image" Target="../media/image86.jpg"/><Relationship Id="rId8" Type="http://schemas.openxmlformats.org/officeDocument/2006/relationships/image" Target="../media/image79.png"/><Relationship Id="rId11" Type="http://schemas.openxmlformats.org/officeDocument/2006/relationships/image" Target="../media/image87.png"/><Relationship Id="rId10" Type="http://schemas.openxmlformats.org/officeDocument/2006/relationships/image" Target="../media/image92.gif"/><Relationship Id="rId13" Type="http://schemas.openxmlformats.org/officeDocument/2006/relationships/image" Target="../media/image186.jpg"/><Relationship Id="rId12" Type="http://schemas.openxmlformats.org/officeDocument/2006/relationships/image" Target="../media/image189.png"/><Relationship Id="rId14" Type="http://schemas.openxmlformats.org/officeDocument/2006/relationships/image" Target="../media/image1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194.jpg"/><Relationship Id="rId4" Type="http://schemas.openxmlformats.org/officeDocument/2006/relationships/image" Target="../media/image188.jpg"/><Relationship Id="rId5" Type="http://schemas.openxmlformats.org/officeDocument/2006/relationships/image" Target="../media/image187.jpg"/><Relationship Id="rId6" Type="http://schemas.openxmlformats.org/officeDocument/2006/relationships/image" Target="../media/image19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30.jpg"/><Relationship Id="rId5" Type="http://schemas.openxmlformats.org/officeDocument/2006/relationships/image" Target="../media/image29.jpg"/><Relationship Id="rId6" Type="http://schemas.openxmlformats.org/officeDocument/2006/relationships/image" Target="../media/image2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01.png"/><Relationship Id="rId4" Type="http://schemas.openxmlformats.org/officeDocument/2006/relationships/image" Target="../media/image191.jpg"/><Relationship Id="rId5" Type="http://schemas.openxmlformats.org/officeDocument/2006/relationships/image" Target="../media/image190.png"/><Relationship Id="rId6" Type="http://schemas.openxmlformats.org/officeDocument/2006/relationships/image" Target="../media/image66.png"/><Relationship Id="rId7" Type="http://schemas.openxmlformats.org/officeDocument/2006/relationships/image" Target="../media/image6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96.png"/><Relationship Id="rId4" Type="http://schemas.openxmlformats.org/officeDocument/2006/relationships/image" Target="../media/image205.jpg"/><Relationship Id="rId5" Type="http://schemas.openxmlformats.org/officeDocument/2006/relationships/image" Target="../media/image202.png"/><Relationship Id="rId6" Type="http://schemas.openxmlformats.org/officeDocument/2006/relationships/image" Target="../media/image20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03.jpg"/><Relationship Id="rId4" Type="http://schemas.openxmlformats.org/officeDocument/2006/relationships/image" Target="../media/image204.png"/><Relationship Id="rId9" Type="http://schemas.openxmlformats.org/officeDocument/2006/relationships/image" Target="../media/image198.png"/><Relationship Id="rId5" Type="http://schemas.openxmlformats.org/officeDocument/2006/relationships/image" Target="../media/image208.png"/><Relationship Id="rId6" Type="http://schemas.openxmlformats.org/officeDocument/2006/relationships/image" Target="../media/image209.jpg"/><Relationship Id="rId7" Type="http://schemas.openxmlformats.org/officeDocument/2006/relationships/image" Target="../media/image195.jpg"/><Relationship Id="rId8" Type="http://schemas.openxmlformats.org/officeDocument/2006/relationships/image" Target="../media/image197.jpg"/><Relationship Id="rId11" Type="http://schemas.openxmlformats.org/officeDocument/2006/relationships/hyperlink" Target="https://www.nuttzo.com/news/" TargetMode="External"/><Relationship Id="rId10" Type="http://schemas.openxmlformats.org/officeDocument/2006/relationships/image" Target="../media/image207.png"/><Relationship Id="rId13" Type="http://schemas.openxmlformats.org/officeDocument/2006/relationships/image" Target="../media/image213.jpg"/><Relationship Id="rId12" Type="http://schemas.openxmlformats.org/officeDocument/2006/relationships/image" Target="../media/image212.png"/><Relationship Id="rId15" Type="http://schemas.openxmlformats.org/officeDocument/2006/relationships/image" Target="../media/image210.jpg"/><Relationship Id="rId14" Type="http://schemas.openxmlformats.org/officeDocument/2006/relationships/image" Target="../media/image214.png"/><Relationship Id="rId17" Type="http://schemas.openxmlformats.org/officeDocument/2006/relationships/image" Target="../media/image21.png"/><Relationship Id="rId16" Type="http://schemas.openxmlformats.org/officeDocument/2006/relationships/image" Target="../media/image211.jpg"/><Relationship Id="rId18" Type="http://schemas.openxmlformats.org/officeDocument/2006/relationships/image" Target="../media/image2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25.png"/><Relationship Id="rId5" Type="http://schemas.openxmlformats.org/officeDocument/2006/relationships/image" Target="../media/image36.png"/><Relationship Id="rId6" Type="http://schemas.openxmlformats.org/officeDocument/2006/relationships/image" Target="../media/image27.png"/><Relationship Id="rId7" Type="http://schemas.openxmlformats.org/officeDocument/2006/relationships/image" Target="../media/image32.jpg"/><Relationship Id="rId8"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9.jpg"/><Relationship Id="rId4" Type="http://schemas.openxmlformats.org/officeDocument/2006/relationships/image" Target="../media/image35.jpg"/><Relationship Id="rId9" Type="http://schemas.openxmlformats.org/officeDocument/2006/relationships/image" Target="../media/image42.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50.jpg"/><Relationship Id="rId8" Type="http://schemas.openxmlformats.org/officeDocument/2006/relationships/image" Target="../media/image48.jpg"/><Relationship Id="rId10"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64.jpg"/><Relationship Id="rId4" Type="http://schemas.openxmlformats.org/officeDocument/2006/relationships/image" Target="../media/image54.jpg"/><Relationship Id="rId5" Type="http://schemas.openxmlformats.org/officeDocument/2006/relationships/hyperlink" Target="https://projectleftbehind.org/" TargetMode="External"/><Relationship Id="rId6"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2.jpg"/><Relationship Id="rId4" Type="http://schemas.openxmlformats.org/officeDocument/2006/relationships/image" Target="../media/image59.jpg"/><Relationship Id="rId5" Type="http://schemas.openxmlformats.org/officeDocument/2006/relationships/image" Target="../media/image57.jpg"/><Relationship Id="rId6" Type="http://schemas.openxmlformats.org/officeDocument/2006/relationships/image" Target="../media/image46.jpg"/><Relationship Id="rId7" Type="http://schemas.openxmlformats.org/officeDocument/2006/relationships/image" Target="../media/image55.jp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3.jpg"/><Relationship Id="rId4" Type="http://schemas.openxmlformats.org/officeDocument/2006/relationships/image" Target="../media/image49.jpg"/><Relationship Id="rId9" Type="http://schemas.openxmlformats.org/officeDocument/2006/relationships/image" Target="../media/image62.png"/><Relationship Id="rId5" Type="http://schemas.openxmlformats.org/officeDocument/2006/relationships/image" Target="../media/image56.jpg"/><Relationship Id="rId6" Type="http://schemas.openxmlformats.org/officeDocument/2006/relationships/image" Target="../media/image61.jpg"/><Relationship Id="rId7" Type="http://schemas.openxmlformats.org/officeDocument/2006/relationships/image" Target="../media/image60.jpg"/><Relationship Id="rId8" Type="http://schemas.openxmlformats.org/officeDocument/2006/relationships/image" Target="../media/image6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62" name="Shape 262"/>
        <p:cNvGrpSpPr/>
        <p:nvPr/>
      </p:nvGrpSpPr>
      <p:grpSpPr>
        <a:xfrm>
          <a:off x="0" y="0"/>
          <a:ext cx="0" cy="0"/>
          <a:chOff x="0" y="0"/>
          <a:chExt cx="0" cy="0"/>
        </a:xfrm>
      </p:grpSpPr>
      <p:pic>
        <p:nvPicPr>
          <p:cNvPr id="263" name="Google Shape;263;p1"/>
          <p:cNvPicPr preferRelativeResize="0"/>
          <p:nvPr/>
        </p:nvPicPr>
        <p:blipFill rotWithShape="1">
          <a:blip r:embed="rId3">
            <a:alphaModFix/>
          </a:blip>
          <a:srcRect b="0" l="0" r="0" t="0"/>
          <a:stretch/>
        </p:blipFill>
        <p:spPr>
          <a:xfrm>
            <a:off x="1763699" y="1996634"/>
            <a:ext cx="5697624" cy="1875004"/>
          </a:xfrm>
          <a:prstGeom prst="rect">
            <a:avLst/>
          </a:prstGeom>
          <a:noFill/>
          <a:ln>
            <a:noFill/>
          </a:ln>
        </p:spPr>
      </p:pic>
      <p:pic>
        <p:nvPicPr>
          <p:cNvPr descr="A picture containing photo&#10;&#10;Description automatically generated" id="264" name="Google Shape;264;p1"/>
          <p:cNvPicPr preferRelativeResize="0"/>
          <p:nvPr/>
        </p:nvPicPr>
        <p:blipFill rotWithShape="1">
          <a:blip r:embed="rId4">
            <a:alphaModFix/>
          </a:blip>
          <a:srcRect b="-1" l="0" r="0" t="0"/>
          <a:stretch/>
        </p:blipFill>
        <p:spPr>
          <a:xfrm rot="5400000">
            <a:off x="3924882" y="1638884"/>
            <a:ext cx="1294235" cy="9144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g5c41d5e412_0_22"/>
          <p:cNvPicPr preferRelativeResize="0"/>
          <p:nvPr/>
        </p:nvPicPr>
        <p:blipFill rotWithShape="1">
          <a:blip r:embed="rId3">
            <a:alphaModFix/>
          </a:blip>
          <a:srcRect b="0" l="0" r="0" t="0"/>
          <a:stretch/>
        </p:blipFill>
        <p:spPr>
          <a:xfrm>
            <a:off x="4509422" y="1832679"/>
            <a:ext cx="1861778" cy="2641917"/>
          </a:xfrm>
          <a:prstGeom prst="rect">
            <a:avLst/>
          </a:prstGeom>
          <a:noFill/>
          <a:ln>
            <a:noFill/>
          </a:ln>
        </p:spPr>
      </p:pic>
      <p:sp>
        <p:nvSpPr>
          <p:cNvPr id="388" name="Google Shape;388;g5c41d5e412_0_22"/>
          <p:cNvSpPr txBox="1"/>
          <p:nvPr/>
        </p:nvSpPr>
        <p:spPr>
          <a:xfrm>
            <a:off x="281675" y="1951163"/>
            <a:ext cx="2433900" cy="98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The original</a:t>
            </a:r>
            <a:r>
              <a:rPr b="0" i="0" lang="en-US" sz="1400" u="none" cap="none" strike="noStrike">
                <a:solidFill>
                  <a:schemeClr val="dk1"/>
                </a:solidFill>
                <a:latin typeface="Arial"/>
                <a:ea typeface="Arial"/>
                <a:cs typeface="Arial"/>
                <a:sym typeface="Arial"/>
              </a:rPr>
              <a:t> mixed nut &amp; seed butter, brought to market in 2009</a:t>
            </a:r>
            <a:endParaRPr b="0" i="0" sz="1400" u="none" cap="none" strike="noStrike">
              <a:solidFill>
                <a:schemeClr val="dk1"/>
              </a:solidFill>
              <a:latin typeface="Arial"/>
              <a:ea typeface="Arial"/>
              <a:cs typeface="Arial"/>
              <a:sym typeface="Arial"/>
            </a:endParaRPr>
          </a:p>
        </p:txBody>
      </p:sp>
      <p:sp>
        <p:nvSpPr>
          <p:cNvPr id="389" name="Google Shape;389;g5c41d5e412_0_22"/>
          <p:cNvSpPr txBox="1"/>
          <p:nvPr/>
        </p:nvSpPr>
        <p:spPr>
          <a:xfrm>
            <a:off x="281675" y="3125573"/>
            <a:ext cx="2433900" cy="56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The only</a:t>
            </a:r>
            <a:r>
              <a:rPr b="0" i="0" lang="en-US" sz="1400" u="none" cap="none" strike="noStrike">
                <a:solidFill>
                  <a:schemeClr val="dk1"/>
                </a:solidFill>
                <a:latin typeface="Arial"/>
                <a:ea typeface="Arial"/>
                <a:cs typeface="Arial"/>
                <a:sym typeface="Arial"/>
              </a:rPr>
              <a:t> 7 nut &amp; seed butter on the market</a:t>
            </a:r>
            <a:endParaRPr b="0" i="0" sz="1400" u="none" cap="none" strike="noStrike">
              <a:solidFill>
                <a:schemeClr val="dk1"/>
              </a:solidFill>
              <a:latin typeface="Arial"/>
              <a:ea typeface="Arial"/>
              <a:cs typeface="Arial"/>
              <a:sym typeface="Arial"/>
            </a:endParaRPr>
          </a:p>
        </p:txBody>
      </p:sp>
      <p:sp>
        <p:nvSpPr>
          <p:cNvPr id="390" name="Google Shape;390;g5c41d5e412_0_22"/>
          <p:cNvSpPr txBox="1"/>
          <p:nvPr/>
        </p:nvSpPr>
        <p:spPr>
          <a:xfrm>
            <a:off x="281675" y="4117821"/>
            <a:ext cx="2433900" cy="124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Unique blend of high quality ingredients</a:t>
            </a:r>
            <a:r>
              <a:rPr b="0" i="0" lang="en-US" sz="1400" u="none" cap="none" strike="noStrike">
                <a:solidFill>
                  <a:schemeClr val="dk1"/>
                </a:solidFill>
                <a:latin typeface="Arial"/>
                <a:ea typeface="Arial"/>
                <a:cs typeface="Arial"/>
                <a:sym typeface="Arial"/>
              </a:rPr>
              <a:t> to provide a variety of vitamins and minerals</a:t>
            </a:r>
            <a:endParaRPr b="0" i="0" sz="1400" u="none" cap="none" strike="noStrike">
              <a:solidFill>
                <a:schemeClr val="dk1"/>
              </a:solidFill>
              <a:latin typeface="Arial"/>
              <a:ea typeface="Arial"/>
              <a:cs typeface="Arial"/>
              <a:sym typeface="Arial"/>
            </a:endParaRPr>
          </a:p>
        </p:txBody>
      </p:sp>
      <p:sp>
        <p:nvSpPr>
          <p:cNvPr id="391" name="Google Shape;391;g5c41d5e412_0_22"/>
          <p:cNvSpPr txBox="1"/>
          <p:nvPr/>
        </p:nvSpPr>
        <p:spPr>
          <a:xfrm>
            <a:off x="6523600" y="1951163"/>
            <a:ext cx="2433900" cy="65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No added </a:t>
            </a:r>
            <a:r>
              <a:rPr b="0" i="0" lang="en-US" sz="1400" u="none" cap="none" strike="noStrike">
                <a:solidFill>
                  <a:schemeClr val="dk1"/>
                </a:solidFill>
                <a:latin typeface="Arial"/>
                <a:ea typeface="Arial"/>
                <a:cs typeface="Arial"/>
                <a:sym typeface="Arial"/>
              </a:rPr>
              <a:t>sugar*, </a:t>
            </a:r>
            <a:br>
              <a:rPr b="0" i="0" lang="en-US" sz="1400" u="none" cap="none" strike="noStrike">
                <a:solidFill>
                  <a:schemeClr val="dk1"/>
                </a:solidFill>
                <a:latin typeface="Arial"/>
                <a:ea typeface="Arial"/>
                <a:cs typeface="Arial"/>
                <a:sym typeface="Arial"/>
              </a:rPr>
            </a:br>
            <a:r>
              <a:rPr b="0" i="0" lang="en-US" sz="1400" u="none" cap="none" strike="noStrike">
                <a:solidFill>
                  <a:schemeClr val="dk1"/>
                </a:solidFill>
                <a:latin typeface="Arial"/>
                <a:ea typeface="Arial"/>
                <a:cs typeface="Arial"/>
                <a:sym typeface="Arial"/>
              </a:rPr>
              <a:t>oils, or natural flavors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400" u="none" cap="none" strike="noStrike">
              <a:solidFill>
                <a:schemeClr val="dk1"/>
              </a:solidFill>
              <a:latin typeface="Arial"/>
              <a:ea typeface="Arial"/>
              <a:cs typeface="Arial"/>
              <a:sym typeface="Arial"/>
            </a:endParaRPr>
          </a:p>
        </p:txBody>
      </p:sp>
      <p:sp>
        <p:nvSpPr>
          <p:cNvPr id="392" name="Google Shape;392;g5c41d5e412_0_22"/>
          <p:cNvSpPr txBox="1"/>
          <p:nvPr/>
        </p:nvSpPr>
        <p:spPr>
          <a:xfrm>
            <a:off x="6523600" y="2685023"/>
            <a:ext cx="2433900" cy="98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Supports Project Left Behind -</a:t>
            </a:r>
            <a:r>
              <a:rPr b="0" i="0" lang="en-US" sz="1400" u="none" cap="none" strike="noStrike">
                <a:solidFill>
                  <a:schemeClr val="dk1"/>
                </a:solidFill>
                <a:latin typeface="Arial"/>
                <a:ea typeface="Arial"/>
                <a:cs typeface="Arial"/>
                <a:sym typeface="Arial"/>
              </a:rPr>
              <a:t> a 501c3 non-profit organization</a:t>
            </a:r>
            <a:endParaRPr b="0" i="0" sz="1400" u="none" cap="none" strike="noStrike">
              <a:solidFill>
                <a:schemeClr val="dk1"/>
              </a:solidFill>
              <a:latin typeface="Arial"/>
              <a:ea typeface="Arial"/>
              <a:cs typeface="Arial"/>
              <a:sym typeface="Arial"/>
            </a:endParaRPr>
          </a:p>
        </p:txBody>
      </p:sp>
      <p:sp>
        <p:nvSpPr>
          <p:cNvPr id="393" name="Google Shape;393;g5c41d5e412_0_22"/>
          <p:cNvSpPr txBox="1"/>
          <p:nvPr/>
        </p:nvSpPr>
        <p:spPr>
          <a:xfrm>
            <a:off x="6523600" y="3667971"/>
            <a:ext cx="2433900" cy="65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400" u="none" cap="none" strike="noStrike">
                <a:solidFill>
                  <a:schemeClr val="dk1"/>
                </a:solidFill>
                <a:latin typeface="Arial"/>
                <a:ea typeface="Arial"/>
                <a:cs typeface="Arial"/>
                <a:sym typeface="Arial"/>
              </a:rPr>
              <a:t>One-of-a-kind, </a:t>
            </a:r>
            <a:br>
              <a:rPr b="0" i="0" lang="en-US" sz="1400" u="none" cap="none" strike="noStrike">
                <a:solidFill>
                  <a:schemeClr val="dk1"/>
                </a:solidFill>
                <a:latin typeface="Arial"/>
                <a:ea typeface="Arial"/>
                <a:cs typeface="Arial"/>
                <a:sym typeface="Arial"/>
              </a:rPr>
            </a:br>
            <a:r>
              <a:rPr b="1" i="0" lang="en-US" sz="1400" u="none" cap="none" strike="noStrike">
                <a:solidFill>
                  <a:schemeClr val="dk1"/>
                </a:solidFill>
                <a:latin typeface="Arial"/>
                <a:ea typeface="Arial"/>
                <a:cs typeface="Arial"/>
                <a:sym typeface="Arial"/>
              </a:rPr>
              <a:t>no-mess packaging</a:t>
            </a:r>
            <a:endParaRPr b="1" i="0" sz="1400" u="none" cap="none" strike="noStrike">
              <a:solidFill>
                <a:schemeClr val="dk1"/>
              </a:solidFill>
              <a:latin typeface="Arial"/>
              <a:ea typeface="Arial"/>
              <a:cs typeface="Arial"/>
              <a:sym typeface="Arial"/>
            </a:endParaRPr>
          </a:p>
        </p:txBody>
      </p:sp>
      <p:sp>
        <p:nvSpPr>
          <p:cNvPr id="394" name="Google Shape;394;g5c41d5e412_0_22"/>
          <p:cNvSpPr txBox="1"/>
          <p:nvPr/>
        </p:nvSpPr>
        <p:spPr>
          <a:xfrm>
            <a:off x="6523600" y="4541403"/>
            <a:ext cx="2357100" cy="7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All Natural, Vegan, Gluten Free, Non GMO, Kosher</a:t>
            </a:r>
            <a:endParaRPr b="1" i="0" sz="1400" u="none" cap="none" strike="noStrike">
              <a:solidFill>
                <a:schemeClr val="dk1"/>
              </a:solidFill>
              <a:latin typeface="Arial"/>
              <a:ea typeface="Arial"/>
              <a:cs typeface="Arial"/>
              <a:sym typeface="Arial"/>
            </a:endParaRPr>
          </a:p>
        </p:txBody>
      </p:sp>
      <p:sp>
        <p:nvSpPr>
          <p:cNvPr id="395" name="Google Shape;395;g5c41d5e412_0_22"/>
          <p:cNvSpPr txBox="1"/>
          <p:nvPr/>
        </p:nvSpPr>
        <p:spPr>
          <a:xfrm>
            <a:off x="2295625" y="6465375"/>
            <a:ext cx="4552800" cy="26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B7B7B7"/>
                </a:solidFill>
                <a:latin typeface="Arial"/>
                <a:ea typeface="Arial"/>
                <a:cs typeface="Arial"/>
                <a:sym typeface="Arial"/>
              </a:rPr>
              <a:t>*Coconut sugar is included in the chocolate in Chocolate Power Fuel</a:t>
            </a:r>
            <a:endParaRPr b="0" i="0" sz="1400" u="none" cap="none" strike="noStrike">
              <a:solidFill>
                <a:srgbClr val="B7B7B7"/>
              </a:solidFill>
              <a:latin typeface="Arial"/>
              <a:ea typeface="Arial"/>
              <a:cs typeface="Arial"/>
              <a:sym typeface="Arial"/>
            </a:endParaRPr>
          </a:p>
        </p:txBody>
      </p:sp>
      <p:sp>
        <p:nvSpPr>
          <p:cNvPr id="396" name="Google Shape;396;g5c41d5e412_0_22"/>
          <p:cNvSpPr/>
          <p:nvPr/>
        </p:nvSpPr>
        <p:spPr>
          <a:xfrm>
            <a:off x="2882613" y="4630100"/>
            <a:ext cx="3378600" cy="6444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3200" u="none" cap="none" strike="noStrike">
                <a:solidFill>
                  <a:schemeClr val="lt1"/>
                </a:solidFill>
                <a:latin typeface="Arial Black"/>
                <a:ea typeface="Arial Black"/>
                <a:cs typeface="Arial Black"/>
                <a:sym typeface="Arial Black"/>
              </a:rPr>
              <a:t>NATURAL</a:t>
            </a:r>
            <a:endParaRPr b="1" i="0" sz="3200" u="none" cap="none" strike="noStrike">
              <a:solidFill>
                <a:schemeClr val="lt1"/>
              </a:solidFill>
              <a:latin typeface="Arial Black"/>
              <a:ea typeface="Arial Black"/>
              <a:cs typeface="Arial Black"/>
              <a:sym typeface="Arial Black"/>
            </a:endParaRPr>
          </a:p>
        </p:txBody>
      </p:sp>
      <p:sp>
        <p:nvSpPr>
          <p:cNvPr id="397" name="Google Shape;397;g5c41d5e412_0_22"/>
          <p:cNvSpPr/>
          <p:nvPr/>
        </p:nvSpPr>
        <p:spPr>
          <a:xfrm>
            <a:off x="-12" y="1959527"/>
            <a:ext cx="186000" cy="3315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398" name="Google Shape;398;g5c41d5e412_0_22"/>
          <p:cNvSpPr/>
          <p:nvPr/>
        </p:nvSpPr>
        <p:spPr>
          <a:xfrm>
            <a:off x="8957838" y="2017802"/>
            <a:ext cx="186000" cy="3315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399" name="Google Shape;399;g5c41d5e412_0_22"/>
          <p:cNvPicPr preferRelativeResize="0"/>
          <p:nvPr/>
        </p:nvPicPr>
        <p:blipFill rotWithShape="1">
          <a:blip r:embed="rId3">
            <a:alphaModFix/>
          </a:blip>
          <a:srcRect b="0" l="0" r="0" t="0"/>
          <a:stretch/>
        </p:blipFill>
        <p:spPr>
          <a:xfrm>
            <a:off x="2721951" y="1834816"/>
            <a:ext cx="1861778" cy="2641917"/>
          </a:xfrm>
          <a:prstGeom prst="rect">
            <a:avLst/>
          </a:prstGeom>
          <a:noFill/>
          <a:ln>
            <a:noFill/>
          </a:ln>
        </p:spPr>
      </p:pic>
      <p:pic>
        <p:nvPicPr>
          <p:cNvPr id="400" name="Google Shape;400;g5c41d5e412_0_22"/>
          <p:cNvPicPr preferRelativeResize="0"/>
          <p:nvPr/>
        </p:nvPicPr>
        <p:blipFill rotWithShape="1">
          <a:blip r:embed="rId4">
            <a:alphaModFix/>
          </a:blip>
          <a:srcRect b="0" l="0" r="0" t="0"/>
          <a:stretch/>
        </p:blipFill>
        <p:spPr>
          <a:xfrm>
            <a:off x="2718925" y="1830549"/>
            <a:ext cx="1867830" cy="2650450"/>
          </a:xfrm>
          <a:prstGeom prst="rect">
            <a:avLst/>
          </a:prstGeom>
          <a:noFill/>
          <a:ln>
            <a:noFill/>
          </a:ln>
        </p:spPr>
      </p:pic>
      <p:grpSp>
        <p:nvGrpSpPr>
          <p:cNvPr id="401" name="Google Shape;401;g5c41d5e412_0_22"/>
          <p:cNvGrpSpPr/>
          <p:nvPr/>
        </p:nvGrpSpPr>
        <p:grpSpPr>
          <a:xfrm>
            <a:off x="2020324" y="5926291"/>
            <a:ext cx="5103353" cy="539084"/>
            <a:chOff x="2774806" y="5849676"/>
            <a:chExt cx="5103353" cy="539084"/>
          </a:xfrm>
        </p:grpSpPr>
        <p:grpSp>
          <p:nvGrpSpPr>
            <p:cNvPr id="402" name="Google Shape;402;g5c41d5e412_0_22"/>
            <p:cNvGrpSpPr/>
            <p:nvPr/>
          </p:nvGrpSpPr>
          <p:grpSpPr>
            <a:xfrm>
              <a:off x="2774806" y="5849676"/>
              <a:ext cx="3436133" cy="539084"/>
              <a:chOff x="2919879" y="5824895"/>
              <a:chExt cx="3710579" cy="582141"/>
            </a:xfrm>
          </p:grpSpPr>
          <p:pic>
            <p:nvPicPr>
              <p:cNvPr descr="A picture containing text&#10;&#10;Description automatically generated" id="403" name="Google Shape;403;g5c41d5e412_0_22"/>
              <p:cNvPicPr preferRelativeResize="0"/>
              <p:nvPr/>
            </p:nvPicPr>
            <p:blipFill rotWithShape="1">
              <a:blip r:embed="rId5">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404" name="Google Shape;404;g5c41d5e412_0_22"/>
              <p:cNvPicPr preferRelativeResize="0"/>
              <p:nvPr/>
            </p:nvPicPr>
            <p:blipFill rotWithShape="1">
              <a:blip r:embed="rId6">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405" name="Google Shape;405;g5c41d5e412_0_22"/>
              <p:cNvPicPr preferRelativeResize="0"/>
              <p:nvPr/>
            </p:nvPicPr>
            <p:blipFill rotWithShape="1">
              <a:blip r:embed="rId7">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406" name="Google Shape;406;g5c41d5e412_0_22"/>
              <p:cNvPicPr preferRelativeResize="0"/>
              <p:nvPr/>
            </p:nvPicPr>
            <p:blipFill rotWithShape="1">
              <a:blip r:embed="rId8">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407" name="Google Shape;407;g5c41d5e412_0_22"/>
              <p:cNvPicPr preferRelativeResize="0"/>
              <p:nvPr/>
            </p:nvPicPr>
            <p:blipFill rotWithShape="1">
              <a:blip r:embed="rId9">
                <a:alphaModFix amt="40000"/>
              </a:blip>
              <a:srcRect b="0" l="0" r="0" t="0"/>
              <a:stretch/>
            </p:blipFill>
            <p:spPr>
              <a:xfrm>
                <a:off x="4688894" y="5889160"/>
                <a:ext cx="453611" cy="453611"/>
              </a:xfrm>
              <a:prstGeom prst="rect">
                <a:avLst/>
              </a:prstGeom>
              <a:noFill/>
              <a:ln>
                <a:noFill/>
              </a:ln>
            </p:spPr>
          </p:pic>
        </p:grpSp>
        <p:pic>
          <p:nvPicPr>
            <p:cNvPr id="408" name="Google Shape;408;g5c41d5e412_0_22"/>
            <p:cNvPicPr preferRelativeResize="0"/>
            <p:nvPr/>
          </p:nvPicPr>
          <p:blipFill rotWithShape="1">
            <a:blip r:embed="rId10">
              <a:alphaModFix/>
            </a:blip>
            <a:srcRect b="0" l="0" r="0" t="0"/>
            <a:stretch/>
          </p:blipFill>
          <p:spPr>
            <a:xfrm>
              <a:off x="6316256" y="5878388"/>
              <a:ext cx="1561903" cy="456807"/>
            </a:xfrm>
            <a:prstGeom prst="rect">
              <a:avLst/>
            </a:prstGeom>
            <a:noFill/>
            <a:ln>
              <a:noFill/>
            </a:ln>
          </p:spPr>
        </p:pic>
      </p:grpSp>
      <p:pic>
        <p:nvPicPr>
          <p:cNvPr descr="Logo, icon&#10;&#10;Description automatically generated" id="409" name="Google Shape;409;g5c41d5e412_0_22"/>
          <p:cNvPicPr preferRelativeResize="0"/>
          <p:nvPr/>
        </p:nvPicPr>
        <p:blipFill rotWithShape="1">
          <a:blip r:embed="rId11">
            <a:alphaModFix/>
          </a:blip>
          <a:srcRect b="0" l="0" r="0" t="0"/>
          <a:stretch/>
        </p:blipFill>
        <p:spPr>
          <a:xfrm>
            <a:off x="2438958" y="686632"/>
            <a:ext cx="4266084" cy="51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11"/>
          <p:cNvPicPr preferRelativeResize="0"/>
          <p:nvPr/>
        </p:nvPicPr>
        <p:blipFill rotWithShape="1">
          <a:blip r:embed="rId3">
            <a:alphaModFix/>
          </a:blip>
          <a:srcRect b="0" l="0" r="0" t="0"/>
          <a:stretch/>
        </p:blipFill>
        <p:spPr>
          <a:xfrm>
            <a:off x="4923173" y="443052"/>
            <a:ext cx="1383635" cy="1343878"/>
          </a:xfrm>
          <a:prstGeom prst="rect">
            <a:avLst/>
          </a:prstGeom>
          <a:noFill/>
          <a:ln>
            <a:noFill/>
          </a:ln>
        </p:spPr>
      </p:pic>
      <p:sp>
        <p:nvSpPr>
          <p:cNvPr id="415" name="Google Shape;415;p11"/>
          <p:cNvSpPr txBox="1"/>
          <p:nvPr/>
        </p:nvSpPr>
        <p:spPr>
          <a:xfrm>
            <a:off x="1813790" y="2797653"/>
            <a:ext cx="3389806"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800" u="none" cap="none" strike="noStrike">
                <a:solidFill>
                  <a:schemeClr val="accent2"/>
                </a:solidFill>
                <a:latin typeface="Arial Black"/>
                <a:ea typeface="Arial Black"/>
                <a:cs typeface="Arial Black"/>
                <a:sym typeface="Arial Black"/>
              </a:rPr>
              <a:t>EASIER TO STIR</a:t>
            </a:r>
            <a:endParaRPr b="1" i="0" sz="1800" u="none" cap="none" strike="noStrike">
              <a:solidFill>
                <a:schemeClr val="accent2"/>
              </a:solidFill>
              <a:latin typeface="Arial Black"/>
              <a:ea typeface="Arial Black"/>
              <a:cs typeface="Arial Black"/>
              <a:sym typeface="Arial Black"/>
            </a:endParaRPr>
          </a:p>
        </p:txBody>
      </p:sp>
      <p:sp>
        <p:nvSpPr>
          <p:cNvPr id="416" name="Google Shape;416;p11"/>
          <p:cNvSpPr txBox="1"/>
          <p:nvPr/>
        </p:nvSpPr>
        <p:spPr>
          <a:xfrm>
            <a:off x="3189546" y="4250503"/>
            <a:ext cx="2230636"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800" u="none" cap="none" strike="noStrike">
                <a:solidFill>
                  <a:schemeClr val="accent2"/>
                </a:solidFill>
                <a:latin typeface="Arial Black"/>
                <a:ea typeface="Arial Black"/>
                <a:cs typeface="Arial Black"/>
                <a:sym typeface="Arial Black"/>
              </a:rPr>
              <a:t>NO PALM OIL</a:t>
            </a:r>
            <a:endParaRPr b="1" i="0" sz="1800" u="none" cap="none" strike="noStrike">
              <a:solidFill>
                <a:schemeClr val="accent2"/>
              </a:solidFill>
              <a:latin typeface="Arial Black"/>
              <a:ea typeface="Arial Black"/>
              <a:cs typeface="Arial Black"/>
              <a:sym typeface="Arial Black"/>
            </a:endParaRPr>
          </a:p>
        </p:txBody>
      </p:sp>
      <p:sp>
        <p:nvSpPr>
          <p:cNvPr id="417" name="Google Shape;417;p11"/>
          <p:cNvSpPr txBox="1"/>
          <p:nvPr/>
        </p:nvSpPr>
        <p:spPr>
          <a:xfrm>
            <a:off x="2468797" y="3524078"/>
            <a:ext cx="2698444"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800" u="none" cap="none" strike="noStrike">
                <a:solidFill>
                  <a:schemeClr val="accent2"/>
                </a:solidFill>
                <a:latin typeface="Arial Black"/>
                <a:ea typeface="Arial Black"/>
                <a:cs typeface="Arial Black"/>
                <a:sym typeface="Arial Black"/>
              </a:rPr>
              <a:t>NO EMULSIFIERS</a:t>
            </a:r>
            <a:endParaRPr b="1" i="0" sz="1800" u="none" cap="none" strike="noStrike">
              <a:solidFill>
                <a:schemeClr val="accent2"/>
              </a:solidFill>
              <a:latin typeface="Arial Black"/>
              <a:ea typeface="Arial Black"/>
              <a:cs typeface="Arial Black"/>
              <a:sym typeface="Arial Black"/>
            </a:endParaRPr>
          </a:p>
        </p:txBody>
      </p:sp>
      <p:grpSp>
        <p:nvGrpSpPr>
          <p:cNvPr id="418" name="Google Shape;418;p11"/>
          <p:cNvGrpSpPr/>
          <p:nvPr/>
        </p:nvGrpSpPr>
        <p:grpSpPr>
          <a:xfrm>
            <a:off x="1209679" y="2616582"/>
            <a:ext cx="604115" cy="549796"/>
            <a:chOff x="1209679" y="2982342"/>
            <a:chExt cx="604115" cy="549796"/>
          </a:xfrm>
        </p:grpSpPr>
        <p:sp>
          <p:nvSpPr>
            <p:cNvPr id="419" name="Google Shape;419;p11"/>
            <p:cNvSpPr/>
            <p:nvPr/>
          </p:nvSpPr>
          <p:spPr>
            <a:xfrm>
              <a:off x="1209679" y="3081859"/>
              <a:ext cx="439500" cy="439500"/>
            </a:xfrm>
            <a:prstGeom prst="rect">
              <a:avLst/>
            </a:prstGeom>
            <a:noFill/>
            <a:ln cap="flat" cmpd="sng" w="381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highlight>
                  <a:srgbClr val="C0C0C0"/>
                </a:highlight>
                <a:latin typeface="Lato"/>
                <a:ea typeface="Lato"/>
                <a:cs typeface="Lato"/>
                <a:sym typeface="Lato"/>
              </a:endParaRPr>
            </a:p>
          </p:txBody>
        </p:sp>
        <p:pic>
          <p:nvPicPr>
            <p:cNvPr descr="Checkmark" id="420" name="Google Shape;420;p11"/>
            <p:cNvPicPr preferRelativeResize="0"/>
            <p:nvPr/>
          </p:nvPicPr>
          <p:blipFill rotWithShape="1">
            <a:blip r:embed="rId4">
              <a:alphaModFix/>
            </a:blip>
            <a:srcRect b="0" l="0" r="0" t="0"/>
            <a:stretch/>
          </p:blipFill>
          <p:spPr>
            <a:xfrm>
              <a:off x="1263998" y="2982342"/>
              <a:ext cx="549796" cy="549796"/>
            </a:xfrm>
            <a:prstGeom prst="rect">
              <a:avLst/>
            </a:prstGeom>
            <a:noFill/>
            <a:ln>
              <a:noFill/>
            </a:ln>
          </p:spPr>
        </p:pic>
      </p:grpSp>
      <p:grpSp>
        <p:nvGrpSpPr>
          <p:cNvPr id="421" name="Google Shape;421;p11"/>
          <p:cNvGrpSpPr/>
          <p:nvPr/>
        </p:nvGrpSpPr>
        <p:grpSpPr>
          <a:xfrm>
            <a:off x="2590193" y="4069432"/>
            <a:ext cx="604115" cy="549796"/>
            <a:chOff x="3179873" y="4396592"/>
            <a:chExt cx="604115" cy="549796"/>
          </a:xfrm>
        </p:grpSpPr>
        <p:sp>
          <p:nvSpPr>
            <p:cNvPr id="422" name="Google Shape;422;p11"/>
            <p:cNvSpPr/>
            <p:nvPr/>
          </p:nvSpPr>
          <p:spPr>
            <a:xfrm>
              <a:off x="3179873" y="4496109"/>
              <a:ext cx="439500" cy="439500"/>
            </a:xfrm>
            <a:prstGeom prst="rect">
              <a:avLst/>
            </a:prstGeom>
            <a:noFill/>
            <a:ln cap="flat" cmpd="sng" w="381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highlight>
                  <a:srgbClr val="C0C0C0"/>
                </a:highlight>
                <a:latin typeface="Lato"/>
                <a:ea typeface="Lato"/>
                <a:cs typeface="Lato"/>
                <a:sym typeface="Lato"/>
              </a:endParaRPr>
            </a:p>
          </p:txBody>
        </p:sp>
        <p:pic>
          <p:nvPicPr>
            <p:cNvPr descr="Checkmark" id="423" name="Google Shape;423;p11"/>
            <p:cNvPicPr preferRelativeResize="0"/>
            <p:nvPr/>
          </p:nvPicPr>
          <p:blipFill rotWithShape="1">
            <a:blip r:embed="rId4">
              <a:alphaModFix/>
            </a:blip>
            <a:srcRect b="0" l="0" r="0" t="0"/>
            <a:stretch/>
          </p:blipFill>
          <p:spPr>
            <a:xfrm>
              <a:off x="3234192" y="4396592"/>
              <a:ext cx="549796" cy="549796"/>
            </a:xfrm>
            <a:prstGeom prst="rect">
              <a:avLst/>
            </a:prstGeom>
            <a:noFill/>
            <a:ln>
              <a:noFill/>
            </a:ln>
          </p:spPr>
        </p:pic>
      </p:grpSp>
      <p:grpSp>
        <p:nvGrpSpPr>
          <p:cNvPr id="424" name="Google Shape;424;p11"/>
          <p:cNvGrpSpPr/>
          <p:nvPr/>
        </p:nvGrpSpPr>
        <p:grpSpPr>
          <a:xfrm>
            <a:off x="1900766" y="3343007"/>
            <a:ext cx="604115" cy="549796"/>
            <a:chOff x="2128613" y="3708767"/>
            <a:chExt cx="604115" cy="549796"/>
          </a:xfrm>
        </p:grpSpPr>
        <p:sp>
          <p:nvSpPr>
            <p:cNvPr id="425" name="Google Shape;425;p11"/>
            <p:cNvSpPr/>
            <p:nvPr/>
          </p:nvSpPr>
          <p:spPr>
            <a:xfrm>
              <a:off x="2128613" y="3808284"/>
              <a:ext cx="439500" cy="439500"/>
            </a:xfrm>
            <a:prstGeom prst="rect">
              <a:avLst/>
            </a:prstGeom>
            <a:noFill/>
            <a:ln cap="flat" cmpd="sng" w="381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highlight>
                  <a:srgbClr val="C0C0C0"/>
                </a:highlight>
                <a:latin typeface="Lato"/>
                <a:ea typeface="Lato"/>
                <a:cs typeface="Lato"/>
                <a:sym typeface="Lato"/>
              </a:endParaRPr>
            </a:p>
          </p:txBody>
        </p:sp>
        <p:pic>
          <p:nvPicPr>
            <p:cNvPr descr="Checkmark" id="426" name="Google Shape;426;p11"/>
            <p:cNvPicPr preferRelativeResize="0"/>
            <p:nvPr/>
          </p:nvPicPr>
          <p:blipFill rotWithShape="1">
            <a:blip r:embed="rId4">
              <a:alphaModFix/>
            </a:blip>
            <a:srcRect b="0" l="0" r="0" t="0"/>
            <a:stretch/>
          </p:blipFill>
          <p:spPr>
            <a:xfrm>
              <a:off x="2182932" y="3708767"/>
              <a:ext cx="549796" cy="549796"/>
            </a:xfrm>
            <a:prstGeom prst="rect">
              <a:avLst/>
            </a:prstGeom>
            <a:noFill/>
            <a:ln>
              <a:noFill/>
            </a:ln>
          </p:spPr>
        </p:pic>
      </p:grpSp>
      <p:sp>
        <p:nvSpPr>
          <p:cNvPr id="427" name="Google Shape;427;p11"/>
          <p:cNvSpPr txBox="1"/>
          <p:nvPr/>
        </p:nvSpPr>
        <p:spPr>
          <a:xfrm>
            <a:off x="892057" y="5258249"/>
            <a:ext cx="7332856" cy="95406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400" u="none" cap="none" strike="noStrike">
                <a:solidFill>
                  <a:srgbClr val="7F7F7F"/>
                </a:solidFill>
                <a:latin typeface="Arial"/>
                <a:ea typeface="Arial"/>
                <a:cs typeface="Arial"/>
                <a:sym typeface="Arial"/>
              </a:rPr>
              <a:t>NuttZo’s label is on upside down not just because we think it’s eye-catching but because we want it stored on its lid while sitting on the store shelves. The natural oils separate to the bottom of the jar which is really the top. This makes for NO mess when the customer finally opens the jar at home and stirs in all that nutty goodness.</a:t>
            </a:r>
            <a:endParaRPr b="0" i="0" sz="1400" u="none" cap="none" strike="noStrike">
              <a:solidFill>
                <a:srgbClr val="7F7F7F"/>
              </a:solidFill>
              <a:latin typeface="Arial"/>
              <a:ea typeface="Arial"/>
              <a:cs typeface="Arial"/>
              <a:sym typeface="Arial"/>
            </a:endParaRPr>
          </a:p>
        </p:txBody>
      </p:sp>
      <p:pic>
        <p:nvPicPr>
          <p:cNvPr id="428" name="Google Shape;428;p11"/>
          <p:cNvPicPr preferRelativeResize="0"/>
          <p:nvPr/>
        </p:nvPicPr>
        <p:blipFill rotWithShape="1">
          <a:blip r:embed="rId5">
            <a:alphaModFix/>
          </a:blip>
          <a:srcRect b="8333" l="0" r="0" t="0"/>
          <a:stretch/>
        </p:blipFill>
        <p:spPr>
          <a:xfrm rot="10800000">
            <a:off x="5922660" y="1848678"/>
            <a:ext cx="2584687" cy="3362064"/>
          </a:xfrm>
          <a:prstGeom prst="rect">
            <a:avLst/>
          </a:prstGeom>
          <a:noFill/>
          <a:ln>
            <a:noFill/>
          </a:ln>
        </p:spPr>
      </p:pic>
      <p:pic>
        <p:nvPicPr>
          <p:cNvPr id="429" name="Google Shape;429;p11"/>
          <p:cNvPicPr preferRelativeResize="0"/>
          <p:nvPr/>
        </p:nvPicPr>
        <p:blipFill rotWithShape="1">
          <a:blip r:embed="rId6">
            <a:alphaModFix/>
          </a:blip>
          <a:srcRect b="0" l="0" r="0" t="0"/>
          <a:stretch/>
        </p:blipFill>
        <p:spPr>
          <a:xfrm>
            <a:off x="892172" y="1018906"/>
            <a:ext cx="5541916" cy="11470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31"/>
          <p:cNvPicPr preferRelativeResize="0"/>
          <p:nvPr/>
        </p:nvPicPr>
        <p:blipFill>
          <a:blip r:embed="rId3">
            <a:alphaModFix/>
          </a:blip>
          <a:stretch>
            <a:fillRect/>
          </a:stretch>
        </p:blipFill>
        <p:spPr>
          <a:xfrm>
            <a:off x="381663" y="1919500"/>
            <a:ext cx="4581525" cy="2162175"/>
          </a:xfrm>
          <a:prstGeom prst="rect">
            <a:avLst/>
          </a:prstGeom>
          <a:noFill/>
          <a:ln>
            <a:noFill/>
          </a:ln>
        </p:spPr>
      </p:pic>
      <p:pic>
        <p:nvPicPr>
          <p:cNvPr id="435" name="Google Shape;435;p31"/>
          <p:cNvPicPr preferRelativeResize="0"/>
          <p:nvPr/>
        </p:nvPicPr>
        <p:blipFill rotWithShape="1">
          <a:blip r:embed="rId4">
            <a:alphaModFix/>
          </a:blip>
          <a:srcRect b="4588" l="14955" r="-6762" t="3627"/>
          <a:stretch/>
        </p:blipFill>
        <p:spPr>
          <a:xfrm>
            <a:off x="5307021" y="5521867"/>
            <a:ext cx="2033591" cy="1336137"/>
          </a:xfrm>
          <a:prstGeom prst="rect">
            <a:avLst/>
          </a:prstGeom>
          <a:noFill/>
          <a:ln>
            <a:noFill/>
          </a:ln>
        </p:spPr>
      </p:pic>
      <p:cxnSp>
        <p:nvCxnSpPr>
          <p:cNvPr id="436" name="Google Shape;436;p31"/>
          <p:cNvCxnSpPr/>
          <p:nvPr/>
        </p:nvCxnSpPr>
        <p:spPr>
          <a:xfrm>
            <a:off x="457200" y="762000"/>
            <a:ext cx="1981200" cy="0"/>
          </a:xfrm>
          <a:prstGeom prst="straightConnector1">
            <a:avLst/>
          </a:prstGeom>
          <a:noFill/>
          <a:ln cap="flat" cmpd="sng" w="57150">
            <a:solidFill>
              <a:schemeClr val="accent5"/>
            </a:solidFill>
            <a:prstDash val="solid"/>
            <a:round/>
            <a:headEnd len="sm" w="sm" type="none"/>
            <a:tailEnd len="sm" w="sm" type="none"/>
          </a:ln>
        </p:spPr>
      </p:cxnSp>
      <p:sp>
        <p:nvSpPr>
          <p:cNvPr id="437" name="Google Shape;437;p31"/>
          <p:cNvSpPr/>
          <p:nvPr/>
        </p:nvSpPr>
        <p:spPr>
          <a:xfrm>
            <a:off x="365279" y="268851"/>
            <a:ext cx="8991600" cy="4924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500" u="none" cap="none" strike="noStrike">
                <a:solidFill>
                  <a:schemeClr val="dk1"/>
                </a:solidFill>
                <a:latin typeface="Arial"/>
                <a:ea typeface="Arial"/>
                <a:cs typeface="Arial"/>
                <a:sym typeface="Arial"/>
              </a:rPr>
              <a:t>Data – NuttZo Shows Positive Growth in all Channels</a:t>
            </a:r>
            <a:endParaRPr b="0" i="0" sz="2500" u="none" cap="none" strike="noStrike">
              <a:solidFill>
                <a:schemeClr val="dk1"/>
              </a:solidFill>
              <a:latin typeface="Arial"/>
              <a:ea typeface="Arial"/>
              <a:cs typeface="Arial"/>
              <a:sym typeface="Arial"/>
            </a:endParaRPr>
          </a:p>
        </p:txBody>
      </p:sp>
      <p:sp>
        <p:nvSpPr>
          <p:cNvPr id="438" name="Google Shape;438;p31"/>
          <p:cNvSpPr txBox="1"/>
          <p:nvPr/>
        </p:nvSpPr>
        <p:spPr>
          <a:xfrm>
            <a:off x="5637492" y="984462"/>
            <a:ext cx="3348518" cy="58473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800" u="none" cap="none" strike="noStrike">
                <a:solidFill>
                  <a:schemeClr val="accent2"/>
                </a:solidFill>
                <a:latin typeface="Arial"/>
                <a:ea typeface="Arial"/>
                <a:cs typeface="Arial"/>
                <a:sym typeface="Arial"/>
              </a:rPr>
              <a:t>NuttZo Channel Growth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300" u="none" cap="none" strike="noStrike">
                <a:solidFill>
                  <a:srgbClr val="7F7F7F"/>
                </a:solidFill>
                <a:latin typeface="Arial"/>
                <a:ea typeface="Arial"/>
                <a:cs typeface="Arial"/>
                <a:sym typeface="Arial"/>
              </a:rPr>
              <a:t>NuttZo is trending positively.**</a:t>
            </a:r>
            <a:endParaRPr b="0" i="0" sz="1300" u="none" cap="none" strike="noStrike">
              <a:solidFill>
                <a:srgbClr val="7F7F7F"/>
              </a:solidFill>
              <a:latin typeface="Arial"/>
              <a:ea typeface="Arial"/>
              <a:cs typeface="Arial"/>
              <a:sym typeface="Arial"/>
            </a:endParaRPr>
          </a:p>
        </p:txBody>
      </p:sp>
      <p:sp>
        <p:nvSpPr>
          <p:cNvPr id="439" name="Google Shape;439;p31"/>
          <p:cNvSpPr txBox="1"/>
          <p:nvPr/>
        </p:nvSpPr>
        <p:spPr>
          <a:xfrm>
            <a:off x="5709188" y="3773881"/>
            <a:ext cx="3434700" cy="3078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700" u="none" cap="none" strike="noStrike">
                <a:solidFill>
                  <a:srgbClr val="1A0D01"/>
                </a:solidFill>
                <a:latin typeface="Arial"/>
                <a:ea typeface="Arial"/>
                <a:cs typeface="Arial"/>
                <a:sym typeface="Arial"/>
              </a:rPr>
              <a:t>*Source: SPINS Ending 0</a:t>
            </a:r>
            <a:r>
              <a:rPr lang="en-US" sz="700">
                <a:solidFill>
                  <a:srgbClr val="1A0D01"/>
                </a:solidFill>
              </a:rPr>
              <a:t>7/11</a:t>
            </a:r>
            <a:r>
              <a:rPr b="0" i="0" lang="en-US" sz="700" u="none" cap="none" strike="noStrike">
                <a:solidFill>
                  <a:srgbClr val="1A0D01"/>
                </a:solidFill>
                <a:latin typeface="Arial"/>
                <a:ea typeface="Arial"/>
                <a:cs typeface="Arial"/>
                <a:sym typeface="Arial"/>
              </a:rPr>
              <a:t>/21, </a:t>
            </a:r>
            <a:r>
              <a:rPr lang="en-US" sz="700">
                <a:solidFill>
                  <a:srgbClr val="1A0D01"/>
                </a:solidFill>
              </a:rPr>
              <a:t>24 </a:t>
            </a:r>
            <a:r>
              <a:rPr b="0" i="0" lang="en-US" sz="700" u="none" cap="none" strike="noStrike">
                <a:solidFill>
                  <a:srgbClr val="1A0D01"/>
                </a:solidFill>
                <a:latin typeface="Arial"/>
                <a:ea typeface="Arial"/>
                <a:cs typeface="Arial"/>
                <a:sym typeface="Arial"/>
              </a:rPr>
              <a:t>wk, Natural Channel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1A0D01"/>
                </a:solidFill>
                <a:latin typeface="Arial"/>
                <a:ea typeface="Arial"/>
                <a:cs typeface="Arial"/>
                <a:sym typeface="Arial"/>
              </a:rPr>
              <a:t>** Source: SPINS Ending 0</a:t>
            </a:r>
            <a:r>
              <a:rPr lang="en-US" sz="700">
                <a:solidFill>
                  <a:srgbClr val="1A0D01"/>
                </a:solidFill>
              </a:rPr>
              <a:t>7/1</a:t>
            </a:r>
            <a:r>
              <a:rPr b="0" i="0" lang="en-US" sz="700" u="none" cap="none" strike="noStrike">
                <a:solidFill>
                  <a:srgbClr val="1A0D01"/>
                </a:solidFill>
                <a:latin typeface="Arial"/>
                <a:ea typeface="Arial"/>
                <a:cs typeface="Arial"/>
                <a:sym typeface="Arial"/>
              </a:rPr>
              <a:t>1/21, Og Retailer Ending 0</a:t>
            </a:r>
            <a:r>
              <a:rPr lang="en-US" sz="700">
                <a:solidFill>
                  <a:srgbClr val="1A0D01"/>
                </a:solidFill>
              </a:rPr>
              <a:t>7/11/</a:t>
            </a:r>
            <a:r>
              <a:rPr b="0" i="0" lang="en-US" sz="700" u="none" cap="none" strike="noStrike">
                <a:solidFill>
                  <a:srgbClr val="1A0D01"/>
                </a:solidFill>
                <a:latin typeface="Arial"/>
                <a:ea typeface="Arial"/>
                <a:cs typeface="Arial"/>
                <a:sym typeface="Arial"/>
              </a:rPr>
              <a:t>21</a:t>
            </a:r>
            <a:endParaRPr b="0" i="0" sz="700" u="none" cap="none" strike="noStrike">
              <a:solidFill>
                <a:srgbClr val="000000"/>
              </a:solidFill>
              <a:latin typeface="Arial"/>
              <a:ea typeface="Arial"/>
              <a:cs typeface="Arial"/>
              <a:sym typeface="Arial"/>
            </a:endParaRPr>
          </a:p>
        </p:txBody>
      </p:sp>
      <p:pic>
        <p:nvPicPr>
          <p:cNvPr id="440" name="Google Shape;440;p31"/>
          <p:cNvPicPr preferRelativeResize="0"/>
          <p:nvPr/>
        </p:nvPicPr>
        <p:blipFill rotWithShape="1">
          <a:blip r:embed="rId5">
            <a:alphaModFix/>
          </a:blip>
          <a:srcRect b="0" l="0" r="0" t="0"/>
          <a:stretch/>
        </p:blipFill>
        <p:spPr>
          <a:xfrm>
            <a:off x="5307021" y="4316951"/>
            <a:ext cx="2084379" cy="1223348"/>
          </a:xfrm>
          <a:prstGeom prst="rect">
            <a:avLst/>
          </a:prstGeom>
          <a:noFill/>
          <a:ln>
            <a:noFill/>
          </a:ln>
        </p:spPr>
      </p:pic>
      <p:pic>
        <p:nvPicPr>
          <p:cNvPr id="441" name="Google Shape;441;p31"/>
          <p:cNvPicPr preferRelativeResize="0"/>
          <p:nvPr/>
        </p:nvPicPr>
        <p:blipFill rotWithShape="1">
          <a:blip r:embed="rId6">
            <a:alphaModFix/>
          </a:blip>
          <a:srcRect b="14323" l="0" r="0" t="949"/>
          <a:stretch/>
        </p:blipFill>
        <p:spPr>
          <a:xfrm>
            <a:off x="6859538" y="4316951"/>
            <a:ext cx="2284462" cy="2541049"/>
          </a:xfrm>
          <a:prstGeom prst="rect">
            <a:avLst/>
          </a:prstGeom>
          <a:noFill/>
          <a:ln>
            <a:noFill/>
          </a:ln>
        </p:spPr>
      </p:pic>
      <p:pic>
        <p:nvPicPr>
          <p:cNvPr descr="A close up of food&#10;&#10;Description automatically generated" id="442" name="Google Shape;442;p31"/>
          <p:cNvPicPr preferRelativeResize="0"/>
          <p:nvPr/>
        </p:nvPicPr>
        <p:blipFill rotWithShape="1">
          <a:blip r:embed="rId7">
            <a:alphaModFix/>
          </a:blip>
          <a:srcRect b="0" l="1791" r="0" t="41915"/>
          <a:stretch/>
        </p:blipFill>
        <p:spPr>
          <a:xfrm>
            <a:off x="-1" y="4316950"/>
            <a:ext cx="2891865" cy="2541050"/>
          </a:xfrm>
          <a:prstGeom prst="rect">
            <a:avLst/>
          </a:prstGeom>
          <a:noFill/>
          <a:ln>
            <a:noFill/>
          </a:ln>
        </p:spPr>
      </p:pic>
      <p:pic>
        <p:nvPicPr>
          <p:cNvPr id="443" name="Google Shape;443;p31"/>
          <p:cNvPicPr preferRelativeResize="0"/>
          <p:nvPr/>
        </p:nvPicPr>
        <p:blipFill rotWithShape="1">
          <a:blip r:embed="rId8">
            <a:alphaModFix/>
          </a:blip>
          <a:srcRect b="1919" l="6573" r="8133" t="0"/>
          <a:stretch/>
        </p:blipFill>
        <p:spPr>
          <a:xfrm>
            <a:off x="2891866" y="4316950"/>
            <a:ext cx="2415154" cy="2541049"/>
          </a:xfrm>
          <a:prstGeom prst="rect">
            <a:avLst/>
          </a:prstGeom>
          <a:noFill/>
          <a:ln>
            <a:noFill/>
          </a:ln>
        </p:spPr>
      </p:pic>
      <p:graphicFrame>
        <p:nvGraphicFramePr>
          <p:cNvPr id="444" name="Google Shape;444;p31"/>
          <p:cNvGraphicFramePr/>
          <p:nvPr/>
        </p:nvGraphicFramePr>
        <p:xfrm>
          <a:off x="5637492" y="1633519"/>
          <a:ext cx="3000000" cy="3000000"/>
        </p:xfrm>
        <a:graphic>
          <a:graphicData uri="http://schemas.openxmlformats.org/drawingml/2006/table">
            <a:tbl>
              <a:tblPr bandRow="1" firstRow="1">
                <a:noFill/>
                <a:tableStyleId>{A8378E46-082C-4FF9-B4E6-19D3F47D0074}</a:tableStyleId>
              </a:tblPr>
              <a:tblGrid>
                <a:gridCol w="921800"/>
                <a:gridCol w="825475"/>
                <a:gridCol w="687650"/>
                <a:gridCol w="753175"/>
              </a:tblGrid>
              <a:tr h="387500">
                <a:tc>
                  <a:txBody>
                    <a:bodyPr/>
                    <a:lstStyle/>
                    <a:p>
                      <a:pPr indent="0" lvl="0" marL="0" marR="0" rtl="0" algn="ctr">
                        <a:lnSpc>
                          <a:spcPct val="100000"/>
                        </a:lnSpc>
                        <a:spcBef>
                          <a:spcPts val="0"/>
                        </a:spcBef>
                        <a:spcAft>
                          <a:spcPts val="0"/>
                        </a:spcAft>
                        <a:buClr>
                          <a:srgbClr val="000000"/>
                        </a:buClr>
                        <a:buSzPts val="1000"/>
                        <a:buFont typeface="Arial"/>
                        <a:buNone/>
                      </a:pPr>
                      <a:r>
                        <a:t/>
                      </a:r>
                      <a:endParaRPr sz="1200" u="none" cap="none" strike="noStrike">
                        <a:solidFill>
                          <a:schemeClr val="accent1"/>
                        </a:solidFill>
                        <a:latin typeface="Arial"/>
                        <a:ea typeface="Arial"/>
                        <a:cs typeface="Arial"/>
                        <a:sym typeface="Arial"/>
                      </a:endParaRPr>
                    </a:p>
                  </a:txBody>
                  <a:tcPr marT="45725" marB="45725" marR="91450" marL="91450" anchor="ctr">
                    <a:solidFill>
                      <a:schemeClr val="accent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200" u="none" cap="none" strike="noStrike">
                          <a:solidFill>
                            <a:schemeClr val="accent1"/>
                          </a:solidFill>
                          <a:latin typeface="Arial"/>
                          <a:ea typeface="Arial"/>
                          <a:cs typeface="Arial"/>
                          <a:sym typeface="Arial"/>
                        </a:rPr>
                        <a:t>12 wk</a:t>
                      </a:r>
                      <a:endParaRPr b="1" sz="1200" u="none" cap="none" strike="noStrike">
                        <a:solidFill>
                          <a:schemeClr val="accent1"/>
                        </a:solidFill>
                        <a:latin typeface="Arial"/>
                        <a:ea typeface="Arial"/>
                        <a:cs typeface="Arial"/>
                        <a:sym typeface="Arial"/>
                      </a:endParaRPr>
                    </a:p>
                  </a:txBody>
                  <a:tcPr marT="45725" marB="45725" marR="91450" marL="91450" anchor="ctr">
                    <a:solidFill>
                      <a:schemeClr val="accent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200" u="none" cap="none" strike="noStrike">
                          <a:solidFill>
                            <a:schemeClr val="accent1"/>
                          </a:solidFill>
                          <a:latin typeface="Arial"/>
                          <a:ea typeface="Arial"/>
                          <a:cs typeface="Arial"/>
                          <a:sym typeface="Arial"/>
                        </a:rPr>
                        <a:t>24 wk</a:t>
                      </a:r>
                      <a:endParaRPr b="1" sz="1200" u="none" cap="none" strike="noStrike">
                        <a:solidFill>
                          <a:schemeClr val="accent1"/>
                        </a:solidFill>
                        <a:latin typeface="Arial"/>
                        <a:ea typeface="Arial"/>
                        <a:cs typeface="Arial"/>
                        <a:sym typeface="Arial"/>
                      </a:endParaRPr>
                    </a:p>
                  </a:txBody>
                  <a:tcPr marT="45725" marB="45725" marR="91450" marL="91450" anchor="ctr">
                    <a:solidFill>
                      <a:schemeClr val="accent5"/>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1200" u="none" cap="none" strike="noStrike">
                          <a:solidFill>
                            <a:schemeClr val="accent1"/>
                          </a:solidFill>
                          <a:latin typeface="Arial"/>
                          <a:ea typeface="Arial"/>
                          <a:cs typeface="Arial"/>
                          <a:sym typeface="Arial"/>
                        </a:rPr>
                        <a:t>52 wk</a:t>
                      </a:r>
                      <a:endParaRPr b="1" sz="1200" u="none" cap="none" strike="noStrike">
                        <a:solidFill>
                          <a:schemeClr val="accent1"/>
                        </a:solidFill>
                        <a:latin typeface="Arial"/>
                        <a:ea typeface="Arial"/>
                        <a:cs typeface="Arial"/>
                        <a:sym typeface="Arial"/>
                      </a:endParaRPr>
                    </a:p>
                  </a:txBody>
                  <a:tcPr marT="45725" marB="45725" marR="91450" marL="91450" anchor="ctr">
                    <a:solidFill>
                      <a:schemeClr val="accent5"/>
                    </a:solidFill>
                  </a:tcPr>
                </a:tc>
              </a:tr>
              <a:tr h="526250">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1"/>
                          </a:solidFill>
                          <a:latin typeface="Arial"/>
                          <a:ea typeface="Arial"/>
                          <a:cs typeface="Arial"/>
                          <a:sym typeface="Arial"/>
                        </a:rPr>
                        <a:t>Food</a:t>
                      </a:r>
                      <a:endParaRPr b="1" sz="1200" u="none" cap="none" strike="noStrike">
                        <a:solidFill>
                          <a:schemeClr val="dk1"/>
                        </a:solidFill>
                        <a:latin typeface="Arial"/>
                        <a:ea typeface="Arial"/>
                        <a:cs typeface="Arial"/>
                        <a:sym typeface="Arial"/>
                      </a:endParaRPr>
                    </a:p>
                  </a:txBody>
                  <a:tcPr marT="45725" marB="45725" marR="91450" marL="91450" anchor="ctr">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a:t>9.7</a:t>
                      </a:r>
                      <a:r>
                        <a:rPr b="0" lang="en-US" sz="1200" u="none" cap="none" strike="noStrike">
                          <a:solidFill>
                            <a:schemeClr val="dk1"/>
                          </a:solidFill>
                          <a:latin typeface="Arial"/>
                          <a:ea typeface="Arial"/>
                          <a:cs typeface="Arial"/>
                          <a:sym typeface="Arial"/>
                        </a:rPr>
                        <a:t>%</a:t>
                      </a:r>
                      <a:endParaRPr b="0" sz="1200" u="none" cap="none" strike="noStrike">
                        <a:solidFill>
                          <a:schemeClr val="dk1"/>
                        </a:solidFill>
                        <a:latin typeface="Arial"/>
                        <a:ea typeface="Arial"/>
                        <a:cs typeface="Arial"/>
                        <a:sym typeface="Arial"/>
                      </a:endParaRPr>
                    </a:p>
                  </a:txBody>
                  <a:tcPr marT="45725" marB="45725" marR="91450" marL="91450" anchor="ctr">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a:t>10.1</a:t>
                      </a:r>
                      <a:r>
                        <a:rPr b="0" lang="en-US" sz="1200" u="none" cap="none" strike="noStrike">
                          <a:solidFill>
                            <a:schemeClr val="dk1"/>
                          </a:solidFill>
                          <a:latin typeface="Arial"/>
                          <a:ea typeface="Arial"/>
                          <a:cs typeface="Arial"/>
                          <a:sym typeface="Arial"/>
                        </a:rPr>
                        <a:t>%</a:t>
                      </a:r>
                      <a:endParaRPr b="0" sz="1200" u="none" cap="none" strike="noStrike">
                        <a:solidFill>
                          <a:schemeClr val="dk1"/>
                        </a:solidFill>
                        <a:latin typeface="Arial"/>
                        <a:ea typeface="Arial"/>
                        <a:cs typeface="Arial"/>
                        <a:sym typeface="Arial"/>
                      </a:endParaRPr>
                    </a:p>
                  </a:txBody>
                  <a:tcPr marT="45725" marB="45725" marR="91450" marL="91450" anchor="ctr">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a:t>6.0</a:t>
                      </a:r>
                      <a:r>
                        <a:rPr b="0" lang="en-US" sz="1200" u="none" cap="none" strike="noStrike">
                          <a:solidFill>
                            <a:schemeClr val="dk1"/>
                          </a:solidFill>
                          <a:latin typeface="Arial"/>
                          <a:ea typeface="Arial"/>
                          <a:cs typeface="Arial"/>
                          <a:sym typeface="Arial"/>
                        </a:rPr>
                        <a:t>%</a:t>
                      </a:r>
                      <a:endParaRPr b="0" sz="1200" u="none" cap="none" strike="noStrike">
                        <a:solidFill>
                          <a:schemeClr val="dk1"/>
                        </a:solidFill>
                        <a:latin typeface="Arial"/>
                        <a:ea typeface="Arial"/>
                        <a:cs typeface="Arial"/>
                        <a:sym typeface="Arial"/>
                      </a:endParaRPr>
                    </a:p>
                  </a:txBody>
                  <a:tcPr marT="45725" marB="45725" marR="91450" marL="91450" anchor="ctr">
                    <a:lnB cap="flat" cmpd="sng" w="12700">
                      <a:solidFill>
                        <a:schemeClr val="accent5"/>
                      </a:solidFill>
                      <a:prstDash val="solid"/>
                      <a:round/>
                      <a:headEnd len="sm" w="sm" type="none"/>
                      <a:tailEnd len="sm" w="sm" type="none"/>
                    </a:lnB>
                  </a:tcPr>
                </a:tc>
              </a:tr>
              <a:tr h="594575">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1"/>
                          </a:solidFill>
                          <a:latin typeface="Arial"/>
                          <a:ea typeface="Arial"/>
                          <a:cs typeface="Arial"/>
                          <a:sym typeface="Arial"/>
                        </a:rPr>
                        <a:t>Natural Channel</a:t>
                      </a:r>
                      <a:endParaRPr b="1" sz="1200" u="none" cap="none" strike="noStrike">
                        <a:solidFill>
                          <a:schemeClr val="dk1"/>
                        </a:solidFill>
                        <a:latin typeface="Arial"/>
                        <a:ea typeface="Arial"/>
                        <a:cs typeface="Arial"/>
                        <a:sym typeface="Arial"/>
                      </a:endParaRPr>
                    </a:p>
                  </a:txBody>
                  <a:tcPr marT="45725" marB="45725" marR="91450" marL="91450" anchor="ctr">
                    <a:lnT cap="flat" cmpd="sng" w="12700">
                      <a:solidFill>
                        <a:schemeClr val="accent5"/>
                      </a:solidFill>
                      <a:prstDash val="solid"/>
                      <a:round/>
                      <a:headEnd len="sm" w="sm" type="none"/>
                      <a:tailEnd len="sm" w="sm" type="none"/>
                    </a:lnT>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a:t>3.2</a:t>
                      </a:r>
                      <a:r>
                        <a:rPr b="0" lang="en-US" sz="1200" u="none" cap="none" strike="noStrike">
                          <a:solidFill>
                            <a:schemeClr val="dk1"/>
                          </a:solidFill>
                          <a:latin typeface="Arial"/>
                          <a:ea typeface="Arial"/>
                          <a:cs typeface="Arial"/>
                          <a:sym typeface="Arial"/>
                        </a:rPr>
                        <a:t>%</a:t>
                      </a:r>
                      <a:endParaRPr b="0" sz="1200" u="none" cap="none" strike="noStrike">
                        <a:solidFill>
                          <a:schemeClr val="dk1"/>
                        </a:solidFill>
                        <a:latin typeface="Arial"/>
                        <a:ea typeface="Arial"/>
                        <a:cs typeface="Arial"/>
                        <a:sym typeface="Arial"/>
                      </a:endParaRPr>
                    </a:p>
                  </a:txBody>
                  <a:tcPr marT="45725" marB="45725" marR="91450" marL="91450" anchor="ctr">
                    <a:lnT cap="flat" cmpd="sng" w="12700">
                      <a:solidFill>
                        <a:schemeClr val="accent5"/>
                      </a:solidFill>
                      <a:prstDash val="solid"/>
                      <a:round/>
                      <a:headEnd len="sm" w="sm" type="none"/>
                      <a:tailEnd len="sm" w="sm" type="none"/>
                    </a:lnT>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a:t>6.4</a:t>
                      </a:r>
                      <a:r>
                        <a:rPr b="0" lang="en-US" sz="1200" u="none" cap="none" strike="noStrike">
                          <a:solidFill>
                            <a:schemeClr val="dk1"/>
                          </a:solidFill>
                          <a:latin typeface="Arial"/>
                          <a:ea typeface="Arial"/>
                          <a:cs typeface="Arial"/>
                          <a:sym typeface="Arial"/>
                        </a:rPr>
                        <a:t>%</a:t>
                      </a:r>
                      <a:endParaRPr b="0" sz="1200" u="none" cap="none" strike="noStrike">
                        <a:solidFill>
                          <a:schemeClr val="dk1"/>
                        </a:solidFill>
                        <a:latin typeface="Arial"/>
                        <a:ea typeface="Arial"/>
                        <a:cs typeface="Arial"/>
                        <a:sym typeface="Arial"/>
                      </a:endParaRPr>
                    </a:p>
                  </a:txBody>
                  <a:tcPr marT="45725" marB="45725" marR="91450" marL="91450" anchor="ctr">
                    <a:lnT cap="flat" cmpd="sng" w="12700">
                      <a:solidFill>
                        <a:schemeClr val="accent5"/>
                      </a:solidFill>
                      <a:prstDash val="solid"/>
                      <a:round/>
                      <a:headEnd len="sm" w="sm" type="none"/>
                      <a:tailEnd len="sm" w="sm" type="none"/>
                    </a:lnT>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a:t>4.1</a:t>
                      </a:r>
                      <a:r>
                        <a:rPr b="0" lang="en-US" sz="1200" u="none" cap="none" strike="noStrike">
                          <a:solidFill>
                            <a:schemeClr val="dk1"/>
                          </a:solidFill>
                          <a:latin typeface="Arial"/>
                          <a:ea typeface="Arial"/>
                          <a:cs typeface="Arial"/>
                          <a:sym typeface="Arial"/>
                        </a:rPr>
                        <a:t>%</a:t>
                      </a:r>
                      <a:endParaRPr b="0" sz="1200" u="none" cap="none" strike="noStrike">
                        <a:solidFill>
                          <a:schemeClr val="dk1"/>
                        </a:solidFill>
                        <a:latin typeface="Arial"/>
                        <a:ea typeface="Arial"/>
                        <a:cs typeface="Arial"/>
                        <a:sym typeface="Arial"/>
                      </a:endParaRPr>
                    </a:p>
                  </a:txBody>
                  <a:tcPr marT="45725" marB="45725" marR="91450" marL="91450" anchor="ctr">
                    <a:lnT cap="flat" cmpd="sng" w="12700">
                      <a:solidFill>
                        <a:schemeClr val="accent5"/>
                      </a:solidFill>
                      <a:prstDash val="solid"/>
                      <a:round/>
                      <a:headEnd len="sm" w="sm" type="none"/>
                      <a:tailEnd len="sm" w="sm" type="none"/>
                    </a:lnT>
                    <a:lnB cap="flat" cmpd="sng" w="12700">
                      <a:solidFill>
                        <a:schemeClr val="accent5"/>
                      </a:solidFill>
                      <a:prstDash val="solid"/>
                      <a:round/>
                      <a:headEnd len="sm" w="sm" type="none"/>
                      <a:tailEnd len="sm" w="sm" type="none"/>
                    </a:lnB>
                  </a:tcPr>
                </a:tc>
              </a:tr>
              <a:tr h="594575">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1"/>
                          </a:solidFill>
                          <a:latin typeface="Arial"/>
                          <a:ea typeface="Arial"/>
                          <a:cs typeface="Arial"/>
                          <a:sym typeface="Arial"/>
                        </a:rPr>
                        <a:t>Organic Retailer</a:t>
                      </a:r>
                      <a:endParaRPr b="1" sz="1200" u="none" cap="none" strike="noStrike">
                        <a:solidFill>
                          <a:schemeClr val="dk1"/>
                        </a:solidFill>
                        <a:latin typeface="Arial"/>
                        <a:ea typeface="Arial"/>
                        <a:cs typeface="Arial"/>
                        <a:sym typeface="Arial"/>
                      </a:endParaRPr>
                    </a:p>
                  </a:txBody>
                  <a:tcPr marT="45725" marB="45725" marR="91450" marL="91450" anchor="ctr">
                    <a:lnT cap="flat" cmpd="sng" w="12700">
                      <a:solidFill>
                        <a:schemeClr val="accent5"/>
                      </a:solidFill>
                      <a:prstDash val="solid"/>
                      <a:round/>
                      <a:headEnd len="sm" w="sm" type="none"/>
                      <a:tailEnd len="sm" w="sm" type="none"/>
                    </a:lnT>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a:t>59.1</a:t>
                      </a:r>
                      <a:r>
                        <a:rPr b="0" lang="en-US" sz="1200" u="none" cap="none" strike="noStrike">
                          <a:solidFill>
                            <a:schemeClr val="dk1"/>
                          </a:solidFill>
                          <a:latin typeface="Arial"/>
                          <a:ea typeface="Arial"/>
                          <a:cs typeface="Arial"/>
                          <a:sym typeface="Arial"/>
                        </a:rPr>
                        <a:t>%</a:t>
                      </a:r>
                      <a:endParaRPr b="0" sz="1200" u="none" cap="none" strike="noStrike">
                        <a:solidFill>
                          <a:schemeClr val="dk1"/>
                        </a:solidFill>
                        <a:latin typeface="Arial"/>
                        <a:ea typeface="Arial"/>
                        <a:cs typeface="Arial"/>
                        <a:sym typeface="Arial"/>
                      </a:endParaRPr>
                    </a:p>
                  </a:txBody>
                  <a:tcPr marT="45725" marB="45725" marR="91450" marL="91450" anchor="ctr">
                    <a:lnT cap="flat" cmpd="sng" w="12700">
                      <a:solidFill>
                        <a:schemeClr val="accent5"/>
                      </a:solidFill>
                      <a:prstDash val="solid"/>
                      <a:round/>
                      <a:headEnd len="sm" w="sm" type="none"/>
                      <a:tailEnd len="sm" w="sm" type="none"/>
                    </a:lnT>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US" sz="1200" u="none" cap="none" strike="noStrike">
                          <a:solidFill>
                            <a:schemeClr val="dk1"/>
                          </a:solidFill>
                          <a:latin typeface="Arial"/>
                          <a:ea typeface="Arial"/>
                          <a:cs typeface="Arial"/>
                          <a:sym typeface="Arial"/>
                        </a:rPr>
                        <a:t>2</a:t>
                      </a:r>
                      <a:r>
                        <a:rPr lang="en-US" sz="1200"/>
                        <a:t>6.7</a:t>
                      </a:r>
                      <a:r>
                        <a:rPr b="0" lang="en-US" sz="1200" u="none" cap="none" strike="noStrike">
                          <a:solidFill>
                            <a:schemeClr val="dk1"/>
                          </a:solidFill>
                          <a:latin typeface="Arial"/>
                          <a:ea typeface="Arial"/>
                          <a:cs typeface="Arial"/>
                          <a:sym typeface="Arial"/>
                        </a:rPr>
                        <a:t>%</a:t>
                      </a:r>
                      <a:endParaRPr b="0" sz="1200" u="none" cap="none" strike="noStrike">
                        <a:solidFill>
                          <a:schemeClr val="dk1"/>
                        </a:solidFill>
                        <a:latin typeface="Arial"/>
                        <a:ea typeface="Arial"/>
                        <a:cs typeface="Arial"/>
                        <a:sym typeface="Arial"/>
                      </a:endParaRPr>
                    </a:p>
                  </a:txBody>
                  <a:tcPr marT="45725" marB="45725" marR="91450" marL="91450" anchor="ctr">
                    <a:lnT cap="flat" cmpd="sng" w="12700">
                      <a:solidFill>
                        <a:schemeClr val="accent5"/>
                      </a:solidFill>
                      <a:prstDash val="solid"/>
                      <a:round/>
                      <a:headEnd len="sm" w="sm" type="none"/>
                      <a:tailEnd len="sm" w="sm" type="none"/>
                    </a:lnT>
                    <a:lnB cap="flat" cmpd="sng" w="12700">
                      <a:solidFill>
                        <a:schemeClr val="accent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US" sz="1200" u="none" cap="none" strike="noStrike">
                          <a:solidFill>
                            <a:schemeClr val="dk1"/>
                          </a:solidFill>
                          <a:latin typeface="Arial"/>
                          <a:ea typeface="Arial"/>
                          <a:cs typeface="Arial"/>
                          <a:sym typeface="Arial"/>
                        </a:rPr>
                        <a:t>17.0%</a:t>
                      </a:r>
                      <a:endParaRPr b="0" sz="1200" u="none" cap="none" strike="noStrike">
                        <a:solidFill>
                          <a:schemeClr val="dk1"/>
                        </a:solidFill>
                        <a:latin typeface="Arial"/>
                        <a:ea typeface="Arial"/>
                        <a:cs typeface="Arial"/>
                        <a:sym typeface="Arial"/>
                      </a:endParaRPr>
                    </a:p>
                  </a:txBody>
                  <a:tcPr marT="45725" marB="45725" marR="91450" marL="91450" anchor="ctr">
                    <a:lnT cap="flat" cmpd="sng" w="12700">
                      <a:solidFill>
                        <a:schemeClr val="accent5"/>
                      </a:solidFill>
                      <a:prstDash val="solid"/>
                      <a:round/>
                      <a:headEnd len="sm" w="sm" type="none"/>
                      <a:tailEnd len="sm" w="sm" type="none"/>
                    </a:lnT>
                    <a:lnB cap="flat" cmpd="sng" w="12700">
                      <a:solidFill>
                        <a:schemeClr val="accent5"/>
                      </a:solidFill>
                      <a:prstDash val="solid"/>
                      <a:round/>
                      <a:headEnd len="sm" w="sm" type="none"/>
                      <a:tailEnd len="sm" w="sm" type="none"/>
                    </a:lnB>
                  </a:tcPr>
                </a:tc>
              </a:tr>
            </a:tbl>
          </a:graphicData>
        </a:graphic>
      </p:graphicFrame>
      <p:sp>
        <p:nvSpPr>
          <p:cNvPr id="445" name="Google Shape;445;p31"/>
          <p:cNvSpPr txBox="1"/>
          <p:nvPr/>
        </p:nvSpPr>
        <p:spPr>
          <a:xfrm>
            <a:off x="365285" y="867084"/>
            <a:ext cx="43047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45"/>
              <a:buFont typeface="Arial"/>
              <a:buNone/>
            </a:pPr>
            <a:r>
              <a:rPr b="1" i="0" lang="en-US" sz="1800" u="none" cap="none" strike="noStrike">
                <a:solidFill>
                  <a:schemeClr val="accent2"/>
                </a:solidFill>
                <a:latin typeface="Arial"/>
                <a:ea typeface="Arial"/>
                <a:cs typeface="Arial"/>
                <a:sym typeface="Arial"/>
              </a:rPr>
              <a:t>Natural Channel Brand $ Growth, YoY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7F7F7F"/>
                </a:solidFill>
                <a:latin typeface="Arial"/>
                <a:ea typeface="Arial"/>
                <a:cs typeface="Arial"/>
                <a:sym typeface="Arial"/>
              </a:rPr>
              <a:t>NuttZo is taking customers away from the top brands because customers want the benefits of a mixed nut and seed butter.*</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45"/>
              <a:buFont typeface="Arial"/>
              <a:buNone/>
            </a:pPr>
            <a:r>
              <a:t/>
            </a:r>
            <a:endParaRPr b="0" i="0" sz="1800" u="none" cap="none" strike="noStrike">
              <a:solidFill>
                <a:schemeClr val="accent2"/>
              </a:solidFill>
              <a:latin typeface="Arial"/>
              <a:ea typeface="Arial"/>
              <a:cs typeface="Arial"/>
              <a:sym typeface="Arial"/>
            </a:endParaRPr>
          </a:p>
        </p:txBody>
      </p:sp>
      <p:sp>
        <p:nvSpPr>
          <p:cNvPr id="446" name="Google Shape;446;p31"/>
          <p:cNvSpPr txBox="1"/>
          <p:nvPr/>
        </p:nvSpPr>
        <p:spPr>
          <a:xfrm>
            <a:off x="2342879" y="2094321"/>
            <a:ext cx="659100" cy="276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000"/>
              <a:buFont typeface="Arial"/>
              <a:buNone/>
            </a:pPr>
            <a:r>
              <a:rPr b="1" i="0" lang="en-US" sz="1000" u="none" cap="none" strike="noStrike">
                <a:solidFill>
                  <a:schemeClr val="accent1"/>
                </a:solidFill>
                <a:latin typeface="Lato"/>
                <a:ea typeface="Lato"/>
                <a:cs typeface="Lato"/>
                <a:sym typeface="Lato"/>
              </a:rPr>
              <a:t> </a:t>
            </a:r>
            <a:br>
              <a:rPr b="1" i="0" lang="en-US" sz="1000" u="none" cap="none" strike="noStrike">
                <a:solidFill>
                  <a:schemeClr val="accent1"/>
                </a:solidFill>
                <a:latin typeface="Lato"/>
                <a:ea typeface="Lato"/>
                <a:cs typeface="Lato"/>
                <a:sym typeface="Lato"/>
              </a:rPr>
            </a:br>
            <a:r>
              <a:rPr b="0" i="0" lang="en-US" sz="1000" u="none" cap="none" strike="noStrike">
                <a:solidFill>
                  <a:srgbClr val="7F7F7F"/>
                </a:solidFill>
                <a:latin typeface="Lato"/>
                <a:ea typeface="Lato"/>
                <a:cs typeface="Lato"/>
                <a:sym typeface="Lato"/>
              </a:rPr>
              <a:t>-2</a:t>
            </a:r>
            <a:r>
              <a:rPr lang="en-US" sz="1000">
                <a:solidFill>
                  <a:srgbClr val="7F7F7F"/>
                </a:solidFill>
                <a:latin typeface="Lato"/>
                <a:ea typeface="Lato"/>
                <a:cs typeface="Lato"/>
                <a:sym typeface="Lato"/>
              </a:rPr>
              <a:t>2.7</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447" name="Google Shape;447;p31"/>
          <p:cNvSpPr txBox="1"/>
          <p:nvPr/>
        </p:nvSpPr>
        <p:spPr>
          <a:xfrm>
            <a:off x="2955638" y="2219693"/>
            <a:ext cx="714300" cy="269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000"/>
              <a:buFont typeface="Arial"/>
              <a:buNone/>
            </a:pPr>
            <a:r>
              <a:rPr b="0" i="0" lang="en-US" sz="1000" u="none" cap="none" strike="noStrike">
                <a:solidFill>
                  <a:srgbClr val="7F7F7F"/>
                </a:solidFill>
                <a:latin typeface="Lato"/>
                <a:ea typeface="Lato"/>
                <a:cs typeface="Lato"/>
                <a:sym typeface="Lato"/>
              </a:rPr>
              <a:t>-</a:t>
            </a:r>
            <a:r>
              <a:rPr lang="en-US" sz="1000">
                <a:solidFill>
                  <a:srgbClr val="7F7F7F"/>
                </a:solidFill>
                <a:latin typeface="Lato"/>
                <a:ea typeface="Lato"/>
                <a:cs typeface="Lato"/>
                <a:sym typeface="Lato"/>
              </a:rPr>
              <a:t>14.3</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448" name="Google Shape;448;p31"/>
          <p:cNvSpPr txBox="1"/>
          <p:nvPr/>
        </p:nvSpPr>
        <p:spPr>
          <a:xfrm>
            <a:off x="1812336" y="3892624"/>
            <a:ext cx="798215" cy="27477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941"/>
              <a:buFont typeface="Arial"/>
              <a:buNone/>
            </a:pPr>
            <a:r>
              <a:rPr b="1" i="0" lang="en-US" sz="941" u="none" cap="none" strike="noStrike">
                <a:solidFill>
                  <a:schemeClr val="accent1"/>
                </a:solidFill>
                <a:latin typeface="Lato"/>
                <a:ea typeface="Lato"/>
                <a:cs typeface="Lato"/>
                <a:sym typeface="Lato"/>
              </a:rPr>
              <a:t> </a:t>
            </a:r>
            <a:endParaRPr b="0" i="0" sz="1400" u="none" cap="none" strike="noStrike">
              <a:solidFill>
                <a:srgbClr val="000000"/>
              </a:solidFill>
              <a:latin typeface="Lato"/>
              <a:ea typeface="Lato"/>
              <a:cs typeface="Lato"/>
              <a:sym typeface="Lato"/>
            </a:endParaRPr>
          </a:p>
        </p:txBody>
      </p:sp>
      <p:sp>
        <p:nvSpPr>
          <p:cNvPr id="449" name="Google Shape;449;p31"/>
          <p:cNvSpPr txBox="1"/>
          <p:nvPr/>
        </p:nvSpPr>
        <p:spPr>
          <a:xfrm>
            <a:off x="4133410" y="2218963"/>
            <a:ext cx="877200" cy="246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000"/>
              <a:buFont typeface="Arial"/>
              <a:buNone/>
            </a:pPr>
            <a:r>
              <a:rPr b="0" i="0" lang="en-US" sz="1000" u="none" cap="none" strike="noStrike">
                <a:solidFill>
                  <a:srgbClr val="7F7F7F"/>
                </a:solidFill>
                <a:latin typeface="Lato"/>
                <a:ea typeface="Lato"/>
                <a:cs typeface="Lato"/>
                <a:sym typeface="Lato"/>
              </a:rPr>
              <a:t>-1</a:t>
            </a:r>
            <a:r>
              <a:rPr lang="en-US" sz="1000">
                <a:solidFill>
                  <a:srgbClr val="7F7F7F"/>
                </a:solidFill>
                <a:latin typeface="Lato"/>
                <a:ea typeface="Lato"/>
                <a:cs typeface="Lato"/>
                <a:sym typeface="Lato"/>
              </a:rPr>
              <a:t>1.4</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450" name="Google Shape;450;p31"/>
          <p:cNvSpPr txBox="1"/>
          <p:nvPr/>
        </p:nvSpPr>
        <p:spPr>
          <a:xfrm>
            <a:off x="3427935" y="2094317"/>
            <a:ext cx="942000" cy="446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050"/>
              <a:buFont typeface="Arial"/>
              <a:buNone/>
            </a:pPr>
            <a:br>
              <a:rPr b="0" i="0" lang="en-US" sz="1050" u="none" cap="none" strike="noStrike">
                <a:solidFill>
                  <a:srgbClr val="7F7F7F"/>
                </a:solidFill>
                <a:latin typeface="Lato"/>
                <a:ea typeface="Lato"/>
                <a:cs typeface="Lato"/>
                <a:sym typeface="Lato"/>
              </a:rPr>
            </a:br>
            <a:r>
              <a:rPr b="0" i="0" lang="en-US" sz="1000" u="none" cap="none" strike="noStrike">
                <a:solidFill>
                  <a:srgbClr val="7F7F7F"/>
                </a:solidFill>
                <a:latin typeface="Lato"/>
                <a:ea typeface="Lato"/>
                <a:cs typeface="Lato"/>
                <a:sym typeface="Lato"/>
              </a:rPr>
              <a:t>-</a:t>
            </a:r>
            <a:r>
              <a:rPr lang="en-US" sz="1000">
                <a:solidFill>
                  <a:srgbClr val="7F7F7F"/>
                </a:solidFill>
                <a:latin typeface="Lato"/>
                <a:ea typeface="Lato"/>
                <a:cs typeface="Lato"/>
                <a:sym typeface="Lato"/>
              </a:rPr>
              <a:t>13.2</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451" name="Google Shape;451;p31"/>
          <p:cNvSpPr txBox="1"/>
          <p:nvPr/>
        </p:nvSpPr>
        <p:spPr>
          <a:xfrm>
            <a:off x="399295" y="1772282"/>
            <a:ext cx="719700" cy="446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050"/>
              <a:buFont typeface="Arial"/>
              <a:buNone/>
            </a:pPr>
            <a:br>
              <a:rPr b="1" i="0" lang="en-US" sz="1050" u="none" cap="none" strike="noStrike">
                <a:solidFill>
                  <a:schemeClr val="accent1"/>
                </a:solidFill>
                <a:latin typeface="Lato"/>
                <a:ea typeface="Lato"/>
                <a:cs typeface="Lato"/>
                <a:sym typeface="Lato"/>
              </a:rPr>
            </a:br>
            <a:r>
              <a:rPr b="0" i="0" lang="en-US" sz="1000" u="none" cap="none" strike="noStrike">
                <a:solidFill>
                  <a:srgbClr val="7F7F7F"/>
                </a:solidFill>
                <a:latin typeface="Lato"/>
                <a:ea typeface="Lato"/>
                <a:cs typeface="Lato"/>
                <a:sym typeface="Lato"/>
              </a:rPr>
              <a:t>+</a:t>
            </a:r>
            <a:r>
              <a:rPr lang="en-US" sz="1000">
                <a:solidFill>
                  <a:srgbClr val="7F7F7F"/>
                </a:solidFill>
                <a:latin typeface="Lato"/>
                <a:ea typeface="Lato"/>
                <a:cs typeface="Lato"/>
                <a:sym typeface="Lato"/>
              </a:rPr>
              <a:t>6.4</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452" name="Google Shape;452;p31"/>
          <p:cNvSpPr txBox="1"/>
          <p:nvPr/>
        </p:nvSpPr>
        <p:spPr>
          <a:xfrm>
            <a:off x="974937" y="2162547"/>
            <a:ext cx="942000" cy="3288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accent1"/>
              </a:buClr>
              <a:buSzPct val="100000"/>
              <a:buFont typeface="Arial"/>
              <a:buNone/>
            </a:pPr>
            <a:br>
              <a:rPr b="1" i="0" lang="en-US" sz="1050" u="none" cap="none" strike="noStrike">
                <a:solidFill>
                  <a:schemeClr val="accent1"/>
                </a:solidFill>
                <a:latin typeface="Lato"/>
                <a:ea typeface="Lato"/>
                <a:cs typeface="Lato"/>
                <a:sym typeface="Lato"/>
              </a:rPr>
            </a:br>
            <a:r>
              <a:rPr b="1" i="0" lang="en-US" sz="1000" u="none" cap="none" strike="noStrike">
                <a:solidFill>
                  <a:srgbClr val="7F7F7F"/>
                </a:solidFill>
                <a:latin typeface="Lato"/>
                <a:ea typeface="Lato"/>
                <a:cs typeface="Lato"/>
                <a:sym typeface="Lato"/>
              </a:rPr>
              <a:t>-</a:t>
            </a:r>
            <a:r>
              <a:rPr b="0" i="0" lang="en-US" sz="1000" u="none" cap="none" strike="noStrike">
                <a:solidFill>
                  <a:srgbClr val="7F7F7F"/>
                </a:solidFill>
                <a:latin typeface="Lato"/>
                <a:ea typeface="Lato"/>
                <a:cs typeface="Lato"/>
                <a:sym typeface="Lato"/>
              </a:rPr>
              <a:t>2</a:t>
            </a:r>
            <a:r>
              <a:rPr lang="en-US" sz="1000">
                <a:solidFill>
                  <a:srgbClr val="7F7F7F"/>
                </a:solidFill>
                <a:latin typeface="Lato"/>
                <a:ea typeface="Lato"/>
                <a:cs typeface="Lato"/>
                <a:sym typeface="Lato"/>
              </a:rPr>
              <a:t>6.8</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453" name="Google Shape;453;p31"/>
          <p:cNvSpPr txBox="1"/>
          <p:nvPr/>
        </p:nvSpPr>
        <p:spPr>
          <a:xfrm>
            <a:off x="1614975" y="2218948"/>
            <a:ext cx="877200" cy="269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000"/>
              <a:buFont typeface="Arial"/>
              <a:buNone/>
            </a:pPr>
            <a:r>
              <a:rPr b="0" i="0" lang="en-US" sz="1000" u="none" cap="none" strike="noStrike">
                <a:solidFill>
                  <a:srgbClr val="7F7F7F"/>
                </a:solidFill>
                <a:latin typeface="Lato"/>
                <a:ea typeface="Lato"/>
                <a:cs typeface="Lato"/>
                <a:sym typeface="Lato"/>
              </a:rPr>
              <a:t>-</a:t>
            </a:r>
            <a:r>
              <a:rPr lang="en-US" sz="1000">
                <a:solidFill>
                  <a:srgbClr val="7F7F7F"/>
                </a:solidFill>
                <a:latin typeface="Lato"/>
                <a:ea typeface="Lato"/>
                <a:cs typeface="Lato"/>
                <a:sym typeface="Lato"/>
              </a:rPr>
              <a:t>19.7</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pic>
        <p:nvPicPr>
          <p:cNvPr descr="Image result for artisana logo" id="454" name="Google Shape;454;p31"/>
          <p:cNvPicPr preferRelativeResize="0"/>
          <p:nvPr/>
        </p:nvPicPr>
        <p:blipFill rotWithShape="1">
          <a:blip r:embed="rId9">
            <a:alphaModFix/>
          </a:blip>
          <a:srcRect b="0" l="0" r="0" t="0"/>
          <a:stretch/>
        </p:blipFill>
        <p:spPr>
          <a:xfrm>
            <a:off x="3711895" y="3214055"/>
            <a:ext cx="374066" cy="313280"/>
          </a:xfrm>
          <a:prstGeom prst="rect">
            <a:avLst/>
          </a:prstGeom>
          <a:noFill/>
          <a:ln>
            <a:noFill/>
          </a:ln>
        </p:spPr>
      </p:pic>
      <p:pic>
        <p:nvPicPr>
          <p:cNvPr descr="Image result for wild friends logo" id="455" name="Google Shape;455;p31"/>
          <p:cNvPicPr preferRelativeResize="0"/>
          <p:nvPr/>
        </p:nvPicPr>
        <p:blipFill rotWithShape="1">
          <a:blip r:embed="rId10">
            <a:alphaModFix/>
          </a:blip>
          <a:srcRect b="0" l="0" r="0" t="0"/>
          <a:stretch/>
        </p:blipFill>
        <p:spPr>
          <a:xfrm>
            <a:off x="4373824" y="3141855"/>
            <a:ext cx="396363" cy="328691"/>
          </a:xfrm>
          <a:prstGeom prst="rect">
            <a:avLst/>
          </a:prstGeom>
          <a:noFill/>
          <a:ln>
            <a:noFill/>
          </a:ln>
        </p:spPr>
      </p:pic>
      <p:pic>
        <p:nvPicPr>
          <p:cNvPr descr="Image result for justin's logo" id="456" name="Google Shape;456;p31"/>
          <p:cNvPicPr preferRelativeResize="0"/>
          <p:nvPr/>
        </p:nvPicPr>
        <p:blipFill rotWithShape="1">
          <a:blip r:embed="rId11">
            <a:alphaModFix/>
          </a:blip>
          <a:srcRect b="29811" l="0" r="0" t="30076"/>
          <a:stretch/>
        </p:blipFill>
        <p:spPr>
          <a:xfrm>
            <a:off x="1088833" y="3915291"/>
            <a:ext cx="714224" cy="229425"/>
          </a:xfrm>
          <a:prstGeom prst="rect">
            <a:avLst/>
          </a:prstGeom>
          <a:noFill/>
          <a:ln>
            <a:noFill/>
          </a:ln>
        </p:spPr>
      </p:pic>
      <p:pic>
        <p:nvPicPr>
          <p:cNvPr descr="https://onceagainnutbutter.com/wp-content/themes/Once_Again/images/logo-2019.gif" id="457" name="Google Shape;457;p31"/>
          <p:cNvPicPr preferRelativeResize="0"/>
          <p:nvPr/>
        </p:nvPicPr>
        <p:blipFill rotWithShape="1">
          <a:blip r:embed="rId12">
            <a:alphaModFix/>
          </a:blip>
          <a:srcRect b="0" l="0" r="0" t="0"/>
          <a:stretch/>
        </p:blipFill>
        <p:spPr>
          <a:xfrm>
            <a:off x="2441699" y="3527320"/>
            <a:ext cx="479429" cy="215743"/>
          </a:xfrm>
          <a:prstGeom prst="rect">
            <a:avLst/>
          </a:prstGeom>
          <a:noFill/>
          <a:ln>
            <a:noFill/>
          </a:ln>
        </p:spPr>
      </p:pic>
      <p:pic>
        <p:nvPicPr>
          <p:cNvPr descr="Image result for maranatha logo" id="458" name="Google Shape;458;p31"/>
          <p:cNvPicPr preferRelativeResize="0"/>
          <p:nvPr/>
        </p:nvPicPr>
        <p:blipFill rotWithShape="1">
          <a:blip r:embed="rId13">
            <a:alphaModFix/>
          </a:blip>
          <a:srcRect b="0" l="0" r="0" t="0"/>
          <a:stretch/>
        </p:blipFill>
        <p:spPr>
          <a:xfrm>
            <a:off x="1898393" y="3652466"/>
            <a:ext cx="310360" cy="354697"/>
          </a:xfrm>
          <a:prstGeom prst="rect">
            <a:avLst/>
          </a:prstGeom>
          <a:noFill/>
          <a:ln>
            <a:noFill/>
          </a:ln>
        </p:spPr>
      </p:pic>
      <p:pic>
        <p:nvPicPr>
          <p:cNvPr descr="A picture containing drawing&#10;&#10;Description automatically generated" id="459" name="Google Shape;459;p31"/>
          <p:cNvPicPr preferRelativeResize="0"/>
          <p:nvPr/>
        </p:nvPicPr>
        <p:blipFill rotWithShape="1">
          <a:blip r:embed="rId14">
            <a:alphaModFix/>
          </a:blip>
          <a:srcRect b="0" l="0" r="0" t="0"/>
          <a:stretch/>
        </p:blipFill>
        <p:spPr>
          <a:xfrm>
            <a:off x="3058578" y="3255502"/>
            <a:ext cx="465420" cy="487583"/>
          </a:xfrm>
          <a:prstGeom prst="rect">
            <a:avLst/>
          </a:prstGeom>
          <a:noFill/>
          <a:ln>
            <a:noFill/>
          </a:ln>
        </p:spPr>
      </p:pic>
      <p:pic>
        <p:nvPicPr>
          <p:cNvPr id="460" name="Google Shape;460;p31"/>
          <p:cNvPicPr preferRelativeResize="0"/>
          <p:nvPr/>
        </p:nvPicPr>
        <p:blipFill rotWithShape="1">
          <a:blip r:embed="rId15">
            <a:alphaModFix/>
          </a:blip>
          <a:srcRect b="0" l="0" r="0" t="0"/>
          <a:stretch/>
        </p:blipFill>
        <p:spPr>
          <a:xfrm>
            <a:off x="457196" y="2608997"/>
            <a:ext cx="603878" cy="1519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21"/>
          <p:cNvPicPr preferRelativeResize="0"/>
          <p:nvPr/>
        </p:nvPicPr>
        <p:blipFill>
          <a:blip r:embed="rId3">
            <a:alphaModFix/>
          </a:blip>
          <a:stretch>
            <a:fillRect/>
          </a:stretch>
        </p:blipFill>
        <p:spPr>
          <a:xfrm>
            <a:off x="104775" y="5049475"/>
            <a:ext cx="6348424" cy="1698875"/>
          </a:xfrm>
          <a:prstGeom prst="rect">
            <a:avLst/>
          </a:prstGeom>
          <a:noFill/>
          <a:ln>
            <a:noFill/>
          </a:ln>
        </p:spPr>
      </p:pic>
      <p:sp>
        <p:nvSpPr>
          <p:cNvPr id="466" name="Google Shape;466;p21"/>
          <p:cNvSpPr txBox="1"/>
          <p:nvPr>
            <p:ph idx="1" type="body"/>
          </p:nvPr>
        </p:nvSpPr>
        <p:spPr>
          <a:xfrm>
            <a:off x="4419601" y="1269965"/>
            <a:ext cx="4093138" cy="1142123"/>
          </a:xfrm>
          <a:prstGeom prst="rect">
            <a:avLst/>
          </a:prstGeom>
          <a:noFill/>
          <a:ln>
            <a:noFill/>
          </a:ln>
        </p:spPr>
        <p:txBody>
          <a:bodyPr anchorCtr="0" anchor="t" bIns="45700" lIns="91425" spcFirstLastPara="1" rIns="91425" wrap="square" tIns="45700">
            <a:noAutofit/>
          </a:bodyPr>
          <a:lstStyle/>
          <a:p>
            <a:pPr indent="-312420" lvl="0" marL="457200" rtl="0" algn="l">
              <a:lnSpc>
                <a:spcPct val="110000"/>
              </a:lnSpc>
              <a:spcBef>
                <a:spcPts val="1000"/>
              </a:spcBef>
              <a:spcAft>
                <a:spcPts val="0"/>
              </a:spcAft>
              <a:buSzPts val="1320"/>
              <a:buChar char="•"/>
            </a:pPr>
            <a:r>
              <a:rPr b="1" lang="en-US" sz="1100">
                <a:latin typeface="Arial"/>
                <a:ea typeface="Arial"/>
                <a:cs typeface="Arial"/>
                <a:sym typeface="Arial"/>
              </a:rPr>
              <a:t>Dollar Sales +14.8% </a:t>
            </a:r>
            <a:r>
              <a:rPr lang="en-US" sz="1100">
                <a:latin typeface="Arial"/>
                <a:ea typeface="Arial"/>
                <a:cs typeface="Arial"/>
                <a:sym typeface="Arial"/>
              </a:rPr>
              <a:t>(52wk sales, 7/11/2021)</a:t>
            </a:r>
            <a:endParaRPr sz="1100"/>
          </a:p>
          <a:p>
            <a:pPr indent="-312420" lvl="0" marL="457200" rtl="0" algn="l">
              <a:lnSpc>
                <a:spcPct val="110000"/>
              </a:lnSpc>
              <a:spcBef>
                <a:spcPts val="1000"/>
              </a:spcBef>
              <a:spcAft>
                <a:spcPts val="0"/>
              </a:spcAft>
              <a:buSzPts val="1320"/>
              <a:buChar char="•"/>
            </a:pPr>
            <a:r>
              <a:rPr lang="en-US" sz="1100">
                <a:latin typeface="Arial"/>
                <a:ea typeface="Arial"/>
                <a:cs typeface="Arial"/>
                <a:sym typeface="Arial"/>
              </a:rPr>
              <a:t>Solid NuttZo brand block, mid-shelf placement</a:t>
            </a:r>
            <a:endParaRPr sz="1100"/>
          </a:p>
          <a:p>
            <a:pPr indent="-312420" lvl="0" marL="457200" rtl="0" algn="l">
              <a:lnSpc>
                <a:spcPct val="110000"/>
              </a:lnSpc>
              <a:spcBef>
                <a:spcPts val="1000"/>
              </a:spcBef>
              <a:spcAft>
                <a:spcPts val="0"/>
              </a:spcAft>
              <a:buSzPts val="1320"/>
              <a:buChar char="•"/>
            </a:pPr>
            <a:r>
              <a:rPr lang="en-US" sz="1100">
                <a:latin typeface="Arial"/>
                <a:ea typeface="Arial"/>
                <a:cs typeface="Arial"/>
                <a:sym typeface="Arial"/>
              </a:rPr>
              <a:t>Keto outperforming other jars (1.1 v 0.9 u/st/wk) and added incremental sales</a:t>
            </a:r>
            <a:endParaRPr sz="1100"/>
          </a:p>
          <a:p>
            <a:pPr indent="-312420" lvl="0" marL="457200" rtl="0" algn="l">
              <a:lnSpc>
                <a:spcPct val="110000"/>
              </a:lnSpc>
              <a:spcBef>
                <a:spcPts val="1000"/>
              </a:spcBef>
              <a:spcAft>
                <a:spcPts val="0"/>
              </a:spcAft>
              <a:buSzPts val="1320"/>
              <a:buChar char="•"/>
            </a:pPr>
            <a:r>
              <a:rPr lang="en-US" sz="1100">
                <a:latin typeface="Arial"/>
                <a:ea typeface="Arial"/>
                <a:cs typeface="Arial"/>
                <a:sym typeface="Arial"/>
              </a:rPr>
              <a:t>Competitive retails at $9.99 &amp; $7.99</a:t>
            </a:r>
            <a:endParaRPr b="1" sz="1100">
              <a:highlight>
                <a:srgbClr val="FFFF00"/>
              </a:highlight>
              <a:latin typeface="Arial"/>
              <a:ea typeface="Arial"/>
              <a:cs typeface="Arial"/>
              <a:sym typeface="Arial"/>
            </a:endParaRPr>
          </a:p>
        </p:txBody>
      </p:sp>
      <p:cxnSp>
        <p:nvCxnSpPr>
          <p:cNvPr id="467" name="Google Shape;467;p21"/>
          <p:cNvCxnSpPr/>
          <p:nvPr/>
        </p:nvCxnSpPr>
        <p:spPr>
          <a:xfrm>
            <a:off x="457200" y="762000"/>
            <a:ext cx="1981200" cy="0"/>
          </a:xfrm>
          <a:prstGeom prst="straightConnector1">
            <a:avLst/>
          </a:prstGeom>
          <a:noFill/>
          <a:ln cap="flat" cmpd="sng" w="57150">
            <a:solidFill>
              <a:schemeClr val="accent5"/>
            </a:solidFill>
            <a:prstDash val="solid"/>
            <a:round/>
            <a:headEnd len="sm" w="sm" type="none"/>
            <a:tailEnd len="sm" w="sm" type="none"/>
          </a:ln>
        </p:spPr>
      </p:cxnSp>
      <p:sp>
        <p:nvSpPr>
          <p:cNvPr id="468" name="Google Shape;468;p21"/>
          <p:cNvSpPr/>
          <p:nvPr/>
        </p:nvSpPr>
        <p:spPr>
          <a:xfrm>
            <a:off x="365279" y="268851"/>
            <a:ext cx="89916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NuttZo Retailer Successes</a:t>
            </a:r>
            <a:endParaRPr b="0" i="0" sz="1400" u="none" cap="none" strike="noStrike">
              <a:solidFill>
                <a:schemeClr val="dk1"/>
              </a:solidFill>
              <a:latin typeface="Arial"/>
              <a:ea typeface="Arial"/>
              <a:cs typeface="Arial"/>
              <a:sym typeface="Arial"/>
            </a:endParaRPr>
          </a:p>
        </p:txBody>
      </p:sp>
      <p:sp>
        <p:nvSpPr>
          <p:cNvPr id="469" name="Google Shape;469;p21"/>
          <p:cNvSpPr txBox="1"/>
          <p:nvPr/>
        </p:nvSpPr>
        <p:spPr>
          <a:xfrm>
            <a:off x="2800350" y="4044773"/>
            <a:ext cx="5029200" cy="584700"/>
          </a:xfrm>
          <a:prstGeom prst="rect">
            <a:avLst/>
          </a:prstGeom>
          <a:noFill/>
          <a:ln>
            <a:noFill/>
          </a:ln>
        </p:spPr>
        <p:txBody>
          <a:bodyPr anchorCtr="0" anchor="t" bIns="45700" lIns="0" spcFirstLastPara="1" rIns="0" wrap="square" tIns="45700">
            <a:normAutofit/>
          </a:bodyPr>
          <a:lstStyle/>
          <a:p>
            <a:pPr indent="-304800" lvl="0" marL="457200" marR="0" rtl="0" algn="l">
              <a:lnSpc>
                <a:spcPct val="100000"/>
              </a:lnSpc>
              <a:spcBef>
                <a:spcPts val="0"/>
              </a:spcBef>
              <a:spcAft>
                <a:spcPts val="0"/>
              </a:spcAft>
              <a:buClr>
                <a:schemeClr val="dk1"/>
              </a:buClr>
              <a:buSzPts val="1200"/>
              <a:buFont typeface="Arial"/>
              <a:buChar char="•"/>
            </a:pPr>
            <a:r>
              <a:rPr b="1" i="0" lang="en-US" sz="1100" u="none" cap="none" strike="noStrike">
                <a:solidFill>
                  <a:schemeClr val="dk1"/>
                </a:solidFill>
                <a:latin typeface="Arial"/>
                <a:ea typeface="Arial"/>
                <a:cs typeface="Arial"/>
                <a:sym typeface="Arial"/>
              </a:rPr>
              <a:t>Dollar Sales +</a:t>
            </a:r>
            <a:r>
              <a:rPr b="1" lang="en-US" sz="1100">
                <a:solidFill>
                  <a:schemeClr val="dk1"/>
                </a:solidFill>
              </a:rPr>
              <a:t>52.3</a:t>
            </a:r>
            <a:r>
              <a:rPr b="1" i="0" lang="en-US" sz="1100" u="none" cap="none" strike="noStrike">
                <a:solidFill>
                  <a:schemeClr val="dk1"/>
                </a:solidFill>
                <a:latin typeface="Arial"/>
                <a:ea typeface="Arial"/>
                <a:cs typeface="Arial"/>
                <a:sym typeface="Arial"/>
              </a:rPr>
              <a:t>% </a:t>
            </a:r>
            <a:r>
              <a:rPr b="0" i="0" lang="en-US" sz="1100" u="none" cap="none" strike="noStrike">
                <a:solidFill>
                  <a:schemeClr val="dk1"/>
                </a:solidFill>
                <a:latin typeface="Arial"/>
                <a:ea typeface="Arial"/>
                <a:cs typeface="Arial"/>
                <a:sym typeface="Arial"/>
              </a:rPr>
              <a:t>(52wk sales, </a:t>
            </a:r>
            <a:r>
              <a:rPr lang="en-US" sz="1100">
                <a:solidFill>
                  <a:schemeClr val="dk1"/>
                </a:solidFill>
              </a:rPr>
              <a:t>6/12</a:t>
            </a:r>
            <a:r>
              <a:rPr b="0" i="0" lang="en-US" sz="1100" u="none" cap="none" strike="noStrike">
                <a:solidFill>
                  <a:schemeClr val="dk1"/>
                </a:solidFill>
                <a:latin typeface="Arial"/>
                <a:ea typeface="Arial"/>
                <a:cs typeface="Arial"/>
                <a:sym typeface="Arial"/>
              </a:rPr>
              <a:t>/2021)</a:t>
            </a:r>
            <a:endParaRPr b="0" i="0" sz="1100" u="none" cap="none" strike="noStrike">
              <a:solidFill>
                <a:srgbClr val="000000"/>
              </a:solidFill>
              <a:latin typeface="Arial"/>
              <a:ea typeface="Arial"/>
              <a:cs typeface="Arial"/>
              <a:sym typeface="Arial"/>
            </a:endParaRPr>
          </a:p>
          <a:p>
            <a:pPr indent="-304800" lvl="0" marL="457200" marR="0" rtl="0" algn="l">
              <a:lnSpc>
                <a:spcPct val="100000"/>
              </a:lnSpc>
              <a:spcBef>
                <a:spcPts val="1000"/>
              </a:spcBef>
              <a:spcAft>
                <a:spcPts val="0"/>
              </a:spcAft>
              <a:buClr>
                <a:schemeClr val="dk1"/>
              </a:buClr>
              <a:buSzPts val="1200"/>
              <a:buFont typeface="Arial"/>
              <a:buChar char="•"/>
            </a:pPr>
            <a:r>
              <a:rPr b="0" i="0" lang="en-US" sz="1100" u="none" cap="none" strike="noStrike">
                <a:solidFill>
                  <a:schemeClr val="dk1"/>
                </a:solidFill>
                <a:latin typeface="Arial"/>
                <a:ea typeface="Arial"/>
                <a:cs typeface="Arial"/>
                <a:sym typeface="Arial"/>
              </a:rPr>
              <a:t>Keto Butter swapped in, in July 2020 and added incremental sales lift.</a:t>
            </a:r>
            <a:endParaRPr b="1" i="0" sz="1100" u="none" cap="none" strike="noStrike">
              <a:solidFill>
                <a:schemeClr val="dk1"/>
              </a:solidFill>
              <a:highlight>
                <a:srgbClr val="FFFF00"/>
              </a:highlight>
              <a:latin typeface="Arial"/>
              <a:ea typeface="Arial"/>
              <a:cs typeface="Arial"/>
              <a:sym typeface="Arial"/>
            </a:endParaRPr>
          </a:p>
        </p:txBody>
      </p:sp>
      <p:cxnSp>
        <p:nvCxnSpPr>
          <p:cNvPr id="470" name="Google Shape;470;p21"/>
          <p:cNvCxnSpPr/>
          <p:nvPr/>
        </p:nvCxnSpPr>
        <p:spPr>
          <a:xfrm>
            <a:off x="435288" y="3867150"/>
            <a:ext cx="8273400" cy="0"/>
          </a:xfrm>
          <a:prstGeom prst="straightConnector1">
            <a:avLst/>
          </a:prstGeom>
          <a:noFill/>
          <a:ln cap="flat" cmpd="sng" w="9525">
            <a:solidFill>
              <a:srgbClr val="D8D8D8"/>
            </a:solidFill>
            <a:prstDash val="solid"/>
            <a:round/>
            <a:headEnd len="sm" w="sm" type="none"/>
            <a:tailEnd len="sm" w="sm" type="none"/>
          </a:ln>
        </p:spPr>
      </p:cxnSp>
      <p:sp>
        <p:nvSpPr>
          <p:cNvPr id="471" name="Google Shape;471;p21"/>
          <p:cNvSpPr/>
          <p:nvPr/>
        </p:nvSpPr>
        <p:spPr>
          <a:xfrm>
            <a:off x="423553" y="3994838"/>
            <a:ext cx="2929247" cy="58477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accent4"/>
                </a:solidFill>
                <a:latin typeface="Arial"/>
                <a:ea typeface="Arial"/>
                <a:cs typeface="Arial"/>
                <a:sym typeface="Arial"/>
              </a:rPr>
              <a:t>Leading National Conventional Retailer</a:t>
            </a:r>
            <a:endParaRPr b="0" i="0" sz="1400" u="none" cap="none" strike="noStrike">
              <a:solidFill>
                <a:srgbClr val="000000"/>
              </a:solidFill>
              <a:latin typeface="Arial"/>
              <a:ea typeface="Arial"/>
              <a:cs typeface="Arial"/>
              <a:sym typeface="Arial"/>
            </a:endParaRPr>
          </a:p>
        </p:txBody>
      </p:sp>
      <p:sp>
        <p:nvSpPr>
          <p:cNvPr id="472" name="Google Shape;472;p21"/>
          <p:cNvSpPr/>
          <p:nvPr/>
        </p:nvSpPr>
        <p:spPr>
          <a:xfrm>
            <a:off x="4495800" y="944481"/>
            <a:ext cx="4648200"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accent4"/>
                </a:solidFill>
                <a:latin typeface="Arial"/>
                <a:ea typeface="Arial"/>
                <a:cs typeface="Arial"/>
                <a:sym typeface="Arial"/>
              </a:rPr>
              <a:t>Leading National Natural Retailer</a:t>
            </a:r>
            <a:endParaRPr b="0" i="0" sz="1400" u="none" cap="none" strike="noStrike">
              <a:solidFill>
                <a:srgbClr val="000000"/>
              </a:solidFill>
              <a:latin typeface="Arial"/>
              <a:ea typeface="Arial"/>
              <a:cs typeface="Arial"/>
              <a:sym typeface="Arial"/>
            </a:endParaRPr>
          </a:p>
        </p:txBody>
      </p:sp>
      <p:graphicFrame>
        <p:nvGraphicFramePr>
          <p:cNvPr id="473" name="Google Shape;473;p21"/>
          <p:cNvGraphicFramePr/>
          <p:nvPr/>
        </p:nvGraphicFramePr>
        <p:xfrm>
          <a:off x="457199" y="1038420"/>
          <a:ext cx="3000000" cy="3000000"/>
        </p:xfrm>
        <a:graphic>
          <a:graphicData uri="http://schemas.openxmlformats.org/drawingml/2006/table">
            <a:tbl>
              <a:tblPr bandRow="1" firstRow="1">
                <a:noFill/>
                <a:tableStyleId>{4A2C98CB-ADFF-48D8-9C51-E807AB117839}</a:tableStyleId>
              </a:tblPr>
              <a:tblGrid>
                <a:gridCol w="1337600"/>
                <a:gridCol w="1114675"/>
                <a:gridCol w="1263300"/>
              </a:tblGrid>
              <a:tr h="280700">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Retailer</a:t>
                      </a:r>
                      <a:endParaRPr sz="1400" u="none" cap="none" strike="noStrike"/>
                    </a:p>
                  </a:txBody>
                  <a:tcPr marT="45725" marB="45725" marR="91450" marL="91450" anchor="ctr">
                    <a:lnL cap="flat" cmpd="sng" w="12700">
                      <a:solidFill>
                        <a:srgbClr val="FFFFFF"/>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52 wk $ Sales</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 Growth YoY</a:t>
                      </a:r>
                      <a:endParaRPr sz="1400" u="none" cap="none" strike="noStrike"/>
                    </a:p>
                  </a:txBody>
                  <a:tcPr marT="45725" marB="45725" marR="91450" marL="91450" anchor="ctr"/>
                </a:tc>
              </a:tr>
              <a:tr h="52725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latin typeface="Arial"/>
                          <a:ea typeface="Arial"/>
                          <a:cs typeface="Arial"/>
                          <a:sym typeface="Arial"/>
                        </a:rPr>
                        <a:t>Leading National Conventional (K)</a:t>
                      </a:r>
                      <a:endParaRPr sz="1400" u="none" cap="none" strike="noStrike"/>
                    </a:p>
                  </a:txBody>
                  <a:tcPr marT="45725" marB="45725" marR="91450" marL="91450" anchor="ctr">
                    <a:lnL cap="flat" cmpd="sng" w="12700">
                      <a:solidFill>
                        <a:srgbClr val="FFFFFF"/>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54270E"/>
                          </a:solidFill>
                          <a:latin typeface="Arial"/>
                          <a:ea typeface="Arial"/>
                          <a:cs typeface="Arial"/>
                          <a:sym typeface="Arial"/>
                        </a:rPr>
                        <a:t>$6</a:t>
                      </a:r>
                      <a:r>
                        <a:rPr lang="en-US" sz="1100"/>
                        <a:t>95,832</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00B050"/>
                          </a:solidFill>
                          <a:latin typeface="Arial"/>
                          <a:ea typeface="Arial"/>
                          <a:cs typeface="Arial"/>
                          <a:sym typeface="Arial"/>
                        </a:rPr>
                        <a:t>+3</a:t>
                      </a:r>
                      <a:r>
                        <a:rPr lang="en-US" sz="1100">
                          <a:solidFill>
                            <a:srgbClr val="00B050"/>
                          </a:solidFill>
                        </a:rPr>
                        <a:t>8.1</a:t>
                      </a:r>
                      <a:r>
                        <a:rPr lang="en-US" sz="1100" u="none" cap="none" strike="noStrike">
                          <a:solidFill>
                            <a:srgbClr val="00B050"/>
                          </a:solidFill>
                          <a:latin typeface="Arial"/>
                          <a:ea typeface="Arial"/>
                          <a:cs typeface="Arial"/>
                          <a:sym typeface="Arial"/>
                        </a:rPr>
                        <a:t>%</a:t>
                      </a:r>
                      <a:endParaRPr sz="1400" u="none" cap="none" strike="noStrike">
                        <a:solidFill>
                          <a:srgbClr val="00B050"/>
                        </a:solidFill>
                      </a:endParaRPr>
                    </a:p>
                  </a:txBody>
                  <a:tcPr marT="45725" marB="45725" marR="91450" marL="91450" anchor="ctr"/>
                </a:tc>
              </a:tr>
              <a:tr h="52725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latin typeface="Arial"/>
                          <a:ea typeface="Arial"/>
                          <a:cs typeface="Arial"/>
                          <a:sym typeface="Arial"/>
                        </a:rPr>
                        <a:t>Leading National Natural (S)</a:t>
                      </a:r>
                      <a:endParaRPr sz="1400" u="none" cap="none" strike="noStrike"/>
                    </a:p>
                  </a:txBody>
                  <a:tcPr marT="45725" marB="45725" marR="91450" marL="91450" anchor="ctr">
                    <a:lnL cap="flat" cmpd="sng" w="12700">
                      <a:solidFill>
                        <a:srgbClr val="FFFFFF"/>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54270E"/>
                          </a:solidFill>
                          <a:latin typeface="Arial"/>
                          <a:ea typeface="Arial"/>
                          <a:cs typeface="Arial"/>
                          <a:sym typeface="Arial"/>
                        </a:rPr>
                        <a:t>$6</a:t>
                      </a:r>
                      <a:r>
                        <a:rPr lang="en-US" sz="1100"/>
                        <a:t>69,791</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00B050"/>
                          </a:solidFill>
                          <a:latin typeface="Arial"/>
                          <a:ea typeface="Arial"/>
                          <a:cs typeface="Arial"/>
                          <a:sym typeface="Arial"/>
                        </a:rPr>
                        <a:t>+1</a:t>
                      </a:r>
                      <a:r>
                        <a:rPr lang="en-US" sz="1100">
                          <a:solidFill>
                            <a:srgbClr val="00B050"/>
                          </a:solidFill>
                        </a:rPr>
                        <a:t>4.8</a:t>
                      </a:r>
                      <a:r>
                        <a:rPr lang="en-US" sz="1100" u="none" cap="none" strike="noStrike">
                          <a:solidFill>
                            <a:srgbClr val="00B050"/>
                          </a:solidFill>
                          <a:latin typeface="Arial"/>
                          <a:ea typeface="Arial"/>
                          <a:cs typeface="Arial"/>
                          <a:sym typeface="Arial"/>
                        </a:rPr>
                        <a:t>%</a:t>
                      </a:r>
                      <a:endParaRPr sz="1400" u="none" cap="none" strike="noStrike">
                        <a:solidFill>
                          <a:srgbClr val="00B050"/>
                        </a:solidFill>
                      </a:endParaRPr>
                    </a:p>
                  </a:txBody>
                  <a:tcPr marT="45725" marB="45725" marR="91450" marL="91450" anchor="ctr"/>
                </a:tc>
              </a:tr>
              <a:tr h="527250">
                <a:tc>
                  <a:txBody>
                    <a:bodyPr/>
                    <a:lstStyle/>
                    <a:p>
                      <a:pPr indent="0" lvl="0" marL="0" marR="0" rtl="0" algn="l">
                        <a:lnSpc>
                          <a:spcPct val="100000"/>
                        </a:lnSpc>
                        <a:spcBef>
                          <a:spcPts val="0"/>
                        </a:spcBef>
                        <a:spcAft>
                          <a:spcPts val="0"/>
                        </a:spcAft>
                        <a:buClr>
                          <a:srgbClr val="000000"/>
                        </a:buClr>
                        <a:buSzPts val="1000"/>
                        <a:buFont typeface="Arial"/>
                        <a:buNone/>
                      </a:pPr>
                      <a:r>
                        <a:rPr b="1" lang="en-US" sz="1000"/>
                        <a:t>East Coast </a:t>
                      </a:r>
                      <a:r>
                        <a:rPr b="1" i="0" lang="en-US" sz="1000" u="none" cap="none" strike="noStrike">
                          <a:latin typeface="Arial"/>
                          <a:ea typeface="Arial"/>
                          <a:cs typeface="Arial"/>
                          <a:sym typeface="Arial"/>
                        </a:rPr>
                        <a:t>Conventional Retailer (</a:t>
                      </a:r>
                      <a:r>
                        <a:rPr b="1" lang="en-US" sz="1000"/>
                        <a:t>T</a:t>
                      </a:r>
                      <a:r>
                        <a:rPr b="1" i="0" lang="en-US" sz="1000" u="none" cap="none" strike="noStrike">
                          <a:latin typeface="Arial"/>
                          <a:ea typeface="Arial"/>
                          <a:cs typeface="Arial"/>
                          <a:sym typeface="Arial"/>
                        </a:rPr>
                        <a:t>)</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B cap="flat" cmpd="sng" w="12700">
                      <a:solidFill>
                        <a:srgbClr val="54270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54270E"/>
                          </a:solidFill>
                          <a:latin typeface="Arial"/>
                          <a:ea typeface="Arial"/>
                          <a:cs typeface="Arial"/>
                          <a:sym typeface="Arial"/>
                        </a:rPr>
                        <a:t>$</a:t>
                      </a:r>
                      <a:r>
                        <a:rPr lang="en-US" sz="1100"/>
                        <a:t>92,240</a:t>
                      </a:r>
                      <a:endParaRPr sz="1400" u="none" cap="none" strike="noStrike"/>
                    </a:p>
                  </a:txBody>
                  <a:tcPr marT="45725" marB="45725" marR="91450" marL="91450" anchor="ctr">
                    <a:lnB cap="flat" cmpd="sng" w="12700">
                      <a:solidFill>
                        <a:srgbClr val="54270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rgbClr val="00B050"/>
                          </a:solidFill>
                          <a:latin typeface="Arial"/>
                          <a:ea typeface="Arial"/>
                          <a:cs typeface="Arial"/>
                          <a:sym typeface="Arial"/>
                        </a:rPr>
                        <a:t>+</a:t>
                      </a:r>
                      <a:r>
                        <a:rPr lang="en-US" sz="1100">
                          <a:solidFill>
                            <a:srgbClr val="00B050"/>
                          </a:solidFill>
                        </a:rPr>
                        <a:t>42.6</a:t>
                      </a:r>
                      <a:r>
                        <a:rPr lang="en-US" sz="1100" u="none" cap="none" strike="noStrike">
                          <a:solidFill>
                            <a:srgbClr val="00B050"/>
                          </a:solidFill>
                          <a:latin typeface="Arial"/>
                          <a:ea typeface="Arial"/>
                          <a:cs typeface="Arial"/>
                          <a:sym typeface="Arial"/>
                        </a:rPr>
                        <a:t>%</a:t>
                      </a:r>
                      <a:endParaRPr sz="1400" u="none" cap="none" strike="noStrike">
                        <a:solidFill>
                          <a:srgbClr val="00B050"/>
                        </a:solidFill>
                      </a:endParaRPr>
                    </a:p>
                  </a:txBody>
                  <a:tcPr marT="45725" marB="45725" marR="91450" marL="91450" anchor="ctr">
                    <a:lnB cap="flat" cmpd="sng" w="12700">
                      <a:solidFill>
                        <a:srgbClr val="54270E"/>
                      </a:solidFill>
                      <a:prstDash val="solid"/>
                      <a:round/>
                      <a:headEnd len="sm" w="sm" type="none"/>
                      <a:tailEnd len="sm" w="sm" type="none"/>
                    </a:lnB>
                  </a:tcPr>
                </a:tc>
              </a:tr>
            </a:tbl>
          </a:graphicData>
        </a:graphic>
      </p:graphicFrame>
      <p:sp>
        <p:nvSpPr>
          <p:cNvPr id="474" name="Google Shape;474;p21"/>
          <p:cNvSpPr txBox="1"/>
          <p:nvPr/>
        </p:nvSpPr>
        <p:spPr>
          <a:xfrm>
            <a:off x="423558" y="3058547"/>
            <a:ext cx="41148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1A0D01"/>
                </a:solidFill>
                <a:latin typeface="Arial"/>
                <a:ea typeface="Arial"/>
                <a:cs typeface="Arial"/>
                <a:sym typeface="Arial"/>
              </a:rPr>
              <a:t>Source: SPINS Ending </a:t>
            </a:r>
            <a:r>
              <a:rPr lang="en-US" sz="800">
                <a:solidFill>
                  <a:srgbClr val="1A0D01"/>
                </a:solidFill>
              </a:rPr>
              <a:t>7/11</a:t>
            </a:r>
            <a:r>
              <a:rPr b="0" i="0" lang="en-US" sz="800" u="none" cap="none" strike="noStrike">
                <a:solidFill>
                  <a:srgbClr val="1A0D01"/>
                </a:solidFill>
                <a:latin typeface="Arial"/>
                <a:ea typeface="Arial"/>
                <a:cs typeface="Arial"/>
                <a:sym typeface="Arial"/>
              </a:rPr>
              <a:t>/2021, Leading National Conv. (K) ending </a:t>
            </a:r>
            <a:r>
              <a:rPr lang="en-US" sz="800">
                <a:solidFill>
                  <a:srgbClr val="1A0D01"/>
                </a:solidFill>
              </a:rPr>
              <a:t>7/11</a:t>
            </a:r>
            <a:r>
              <a:rPr b="0" i="0" lang="en-US" sz="800" u="none" cap="none" strike="noStrike">
                <a:solidFill>
                  <a:srgbClr val="1A0D01"/>
                </a:solidFill>
                <a:latin typeface="Arial"/>
                <a:ea typeface="Arial"/>
                <a:cs typeface="Arial"/>
                <a:sym typeface="Arial"/>
              </a:rPr>
              <a:t>/2021</a:t>
            </a:r>
            <a:endParaRPr b="0" i="0" sz="1400" u="none" cap="none" strike="noStrike">
              <a:solidFill>
                <a:srgbClr val="000000"/>
              </a:solidFill>
              <a:latin typeface="Arial"/>
              <a:ea typeface="Arial"/>
              <a:cs typeface="Arial"/>
              <a:sym typeface="Arial"/>
            </a:endParaRPr>
          </a:p>
        </p:txBody>
      </p:sp>
      <p:pic>
        <p:nvPicPr>
          <p:cNvPr descr="A picture containing text, bunch, different, arranged&#10;&#10;Description automatically generated" id="475" name="Google Shape;475;p21"/>
          <p:cNvPicPr preferRelativeResize="0"/>
          <p:nvPr/>
        </p:nvPicPr>
        <p:blipFill rotWithShape="1">
          <a:blip r:embed="rId4">
            <a:alphaModFix/>
          </a:blip>
          <a:srcRect b="24015" l="0" r="4913" t="5260"/>
          <a:stretch/>
        </p:blipFill>
        <p:spPr>
          <a:xfrm>
            <a:off x="5104042" y="2852775"/>
            <a:ext cx="3276721" cy="911875"/>
          </a:xfrm>
          <a:prstGeom prst="rect">
            <a:avLst/>
          </a:prstGeom>
          <a:noFill/>
          <a:ln>
            <a:noFill/>
          </a:ln>
        </p:spPr>
      </p:pic>
      <p:cxnSp>
        <p:nvCxnSpPr>
          <p:cNvPr id="476" name="Google Shape;476;p21"/>
          <p:cNvCxnSpPr/>
          <p:nvPr/>
        </p:nvCxnSpPr>
        <p:spPr>
          <a:xfrm flipH="1">
            <a:off x="1618350" y="4629475"/>
            <a:ext cx="1182000" cy="659700"/>
          </a:xfrm>
          <a:prstGeom prst="straightConnector1">
            <a:avLst/>
          </a:prstGeom>
          <a:noFill/>
          <a:ln cap="flat" cmpd="sng" w="31750">
            <a:solidFill>
              <a:schemeClr val="accent2"/>
            </a:solidFill>
            <a:prstDash val="solid"/>
            <a:round/>
            <a:headEnd len="sm" w="sm" type="none"/>
            <a:tailEnd len="med" w="med" type="triangle"/>
          </a:ln>
        </p:spPr>
      </p:cxnSp>
      <p:pic>
        <p:nvPicPr>
          <p:cNvPr descr="Screen Shot 2021-08-17 at 6.13.06 PM.png" id="477" name="Google Shape;477;p21"/>
          <p:cNvPicPr preferRelativeResize="0"/>
          <p:nvPr/>
        </p:nvPicPr>
        <p:blipFill>
          <a:blip r:embed="rId5">
            <a:alphaModFix/>
          </a:blip>
          <a:stretch>
            <a:fillRect/>
          </a:stretch>
        </p:blipFill>
        <p:spPr>
          <a:xfrm>
            <a:off x="6405575" y="4807100"/>
            <a:ext cx="2699525" cy="1281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Shaw's and Star Market Rollout Fresh Rescue" id="482" name="Google Shape;482;gb63049ca43_0_48"/>
          <p:cNvPicPr preferRelativeResize="0"/>
          <p:nvPr/>
        </p:nvPicPr>
        <p:blipFill rotWithShape="1">
          <a:blip r:embed="rId3">
            <a:alphaModFix/>
          </a:blip>
          <a:srcRect b="0" l="0" r="0" t="0"/>
          <a:stretch/>
        </p:blipFill>
        <p:spPr>
          <a:xfrm>
            <a:off x="7392108" y="2014060"/>
            <a:ext cx="1571535" cy="838156"/>
          </a:xfrm>
          <a:prstGeom prst="rect">
            <a:avLst/>
          </a:prstGeom>
          <a:noFill/>
          <a:ln>
            <a:noFill/>
          </a:ln>
        </p:spPr>
      </p:pic>
      <p:pic>
        <p:nvPicPr>
          <p:cNvPr id="483" name="Google Shape;483;gb63049ca43_0_48"/>
          <p:cNvPicPr preferRelativeResize="0"/>
          <p:nvPr/>
        </p:nvPicPr>
        <p:blipFill rotWithShape="1">
          <a:blip r:embed="rId4">
            <a:alphaModFix/>
          </a:blip>
          <a:srcRect b="0" l="0" r="-2869" t="-34843"/>
          <a:stretch/>
        </p:blipFill>
        <p:spPr>
          <a:xfrm>
            <a:off x="1095103" y="4468717"/>
            <a:ext cx="1388998" cy="655887"/>
          </a:xfrm>
          <a:prstGeom prst="rect">
            <a:avLst/>
          </a:prstGeom>
          <a:noFill/>
          <a:ln>
            <a:noFill/>
          </a:ln>
        </p:spPr>
      </p:pic>
      <p:pic>
        <p:nvPicPr>
          <p:cNvPr id="484" name="Google Shape;484;gb63049ca43_0_48"/>
          <p:cNvPicPr preferRelativeResize="0"/>
          <p:nvPr/>
        </p:nvPicPr>
        <p:blipFill rotWithShape="1">
          <a:blip r:embed="rId5">
            <a:alphaModFix/>
          </a:blip>
          <a:srcRect b="0" l="0" r="0" t="-3401"/>
          <a:stretch/>
        </p:blipFill>
        <p:spPr>
          <a:xfrm>
            <a:off x="6601773" y="4495834"/>
            <a:ext cx="931238" cy="647917"/>
          </a:xfrm>
          <a:prstGeom prst="rect">
            <a:avLst/>
          </a:prstGeom>
          <a:noFill/>
          <a:ln>
            <a:noFill/>
          </a:ln>
        </p:spPr>
      </p:pic>
      <p:pic>
        <p:nvPicPr>
          <p:cNvPr descr="New Leaf Community Markets becomes subsidiary of New Seasons Market | New  Hope Network" id="485" name="Google Shape;485;gb63049ca43_0_48"/>
          <p:cNvPicPr preferRelativeResize="0"/>
          <p:nvPr/>
        </p:nvPicPr>
        <p:blipFill rotWithShape="1">
          <a:blip r:embed="rId6">
            <a:alphaModFix/>
          </a:blip>
          <a:srcRect b="0" l="0" r="0" t="0"/>
          <a:stretch/>
        </p:blipFill>
        <p:spPr>
          <a:xfrm>
            <a:off x="277014" y="3504617"/>
            <a:ext cx="1304176" cy="706405"/>
          </a:xfrm>
          <a:prstGeom prst="rect">
            <a:avLst/>
          </a:prstGeom>
          <a:noFill/>
          <a:ln>
            <a:noFill/>
          </a:ln>
        </p:spPr>
      </p:pic>
      <p:pic>
        <p:nvPicPr>
          <p:cNvPr descr="A close up of a map&#10;&#10;Description automatically generated" id="486" name="Google Shape;486;gb63049ca43_0_48"/>
          <p:cNvPicPr preferRelativeResize="0"/>
          <p:nvPr>
            <p:ph idx="1" type="body"/>
          </p:nvPr>
        </p:nvPicPr>
        <p:blipFill rotWithShape="1">
          <a:blip r:embed="rId7">
            <a:alphaModFix amt="24000"/>
          </a:blip>
          <a:srcRect b="0" l="0" r="0" t="0"/>
          <a:stretch/>
        </p:blipFill>
        <p:spPr>
          <a:xfrm>
            <a:off x="1738445" y="2235085"/>
            <a:ext cx="5834100" cy="3872700"/>
          </a:xfrm>
          <a:prstGeom prst="rect">
            <a:avLst/>
          </a:prstGeom>
          <a:noFill/>
          <a:ln>
            <a:noFill/>
          </a:ln>
        </p:spPr>
      </p:pic>
      <p:pic>
        <p:nvPicPr>
          <p:cNvPr id="487" name="Google Shape;487;gb63049ca43_0_48"/>
          <p:cNvPicPr preferRelativeResize="0"/>
          <p:nvPr/>
        </p:nvPicPr>
        <p:blipFill rotWithShape="1">
          <a:blip r:embed="rId8">
            <a:alphaModFix/>
          </a:blip>
          <a:srcRect b="0" l="0" r="0" t="0"/>
          <a:stretch/>
        </p:blipFill>
        <p:spPr>
          <a:xfrm>
            <a:off x="3626805" y="1229755"/>
            <a:ext cx="1797950" cy="641989"/>
          </a:xfrm>
          <a:prstGeom prst="rect">
            <a:avLst/>
          </a:prstGeom>
          <a:noFill/>
          <a:ln>
            <a:noFill/>
          </a:ln>
        </p:spPr>
      </p:pic>
      <p:pic>
        <p:nvPicPr>
          <p:cNvPr id="488" name="Google Shape;488;gb63049ca43_0_48"/>
          <p:cNvPicPr preferRelativeResize="0"/>
          <p:nvPr/>
        </p:nvPicPr>
        <p:blipFill rotWithShape="1">
          <a:blip r:embed="rId9">
            <a:alphaModFix/>
          </a:blip>
          <a:srcRect b="0" l="0" r="0" t="0"/>
          <a:stretch/>
        </p:blipFill>
        <p:spPr>
          <a:xfrm>
            <a:off x="7462045" y="3012974"/>
            <a:ext cx="1501601" cy="814124"/>
          </a:xfrm>
          <a:prstGeom prst="rect">
            <a:avLst/>
          </a:prstGeom>
          <a:noFill/>
          <a:ln>
            <a:noFill/>
          </a:ln>
        </p:spPr>
      </p:pic>
      <p:pic>
        <p:nvPicPr>
          <p:cNvPr descr="Sprouts_Logo_Vintage_Wood.png" id="489" name="Google Shape;489;gb63049ca43_0_48"/>
          <p:cNvPicPr preferRelativeResize="0"/>
          <p:nvPr/>
        </p:nvPicPr>
        <p:blipFill rotWithShape="1">
          <a:blip r:embed="rId10">
            <a:alphaModFix/>
          </a:blip>
          <a:srcRect b="0" l="0" r="0" t="0"/>
          <a:stretch/>
        </p:blipFill>
        <p:spPr>
          <a:xfrm>
            <a:off x="2424220" y="1325417"/>
            <a:ext cx="1053961" cy="471427"/>
          </a:xfrm>
          <a:prstGeom prst="rect">
            <a:avLst/>
          </a:prstGeom>
          <a:noFill/>
          <a:ln>
            <a:noFill/>
          </a:ln>
        </p:spPr>
      </p:pic>
      <p:pic>
        <p:nvPicPr>
          <p:cNvPr id="490" name="Google Shape;490;gb63049ca43_0_48"/>
          <p:cNvPicPr preferRelativeResize="0"/>
          <p:nvPr/>
        </p:nvPicPr>
        <p:blipFill rotWithShape="1">
          <a:blip r:embed="rId11">
            <a:alphaModFix/>
          </a:blip>
          <a:srcRect b="0" l="0" r="0" t="-4199"/>
          <a:stretch/>
        </p:blipFill>
        <p:spPr>
          <a:xfrm>
            <a:off x="1022193" y="5211440"/>
            <a:ext cx="925728" cy="426037"/>
          </a:xfrm>
          <a:prstGeom prst="rect">
            <a:avLst/>
          </a:prstGeom>
          <a:noFill/>
          <a:ln>
            <a:noFill/>
          </a:ln>
        </p:spPr>
      </p:pic>
      <p:pic>
        <p:nvPicPr>
          <p:cNvPr descr="Walmart_logo.svg.png" id="491" name="Google Shape;491;gb63049ca43_0_48"/>
          <p:cNvPicPr preferRelativeResize="0"/>
          <p:nvPr/>
        </p:nvPicPr>
        <p:blipFill rotWithShape="1">
          <a:blip r:embed="rId12">
            <a:alphaModFix/>
          </a:blip>
          <a:srcRect b="0" l="0" r="0" t="0"/>
          <a:stretch/>
        </p:blipFill>
        <p:spPr>
          <a:xfrm>
            <a:off x="6926429" y="1358211"/>
            <a:ext cx="1575791" cy="399776"/>
          </a:xfrm>
          <a:prstGeom prst="rect">
            <a:avLst/>
          </a:prstGeom>
          <a:noFill/>
          <a:ln>
            <a:noFill/>
          </a:ln>
        </p:spPr>
      </p:pic>
      <p:pic>
        <p:nvPicPr>
          <p:cNvPr descr="2000px-Publix_Logo.svg.png" id="492" name="Google Shape;492;gb63049ca43_0_48"/>
          <p:cNvPicPr preferRelativeResize="0"/>
          <p:nvPr/>
        </p:nvPicPr>
        <p:blipFill rotWithShape="1">
          <a:blip r:embed="rId13">
            <a:alphaModFix/>
          </a:blip>
          <a:srcRect b="0" l="0" r="0" t="0"/>
          <a:stretch/>
        </p:blipFill>
        <p:spPr>
          <a:xfrm>
            <a:off x="6810871" y="5257143"/>
            <a:ext cx="1075250" cy="288670"/>
          </a:xfrm>
          <a:prstGeom prst="rect">
            <a:avLst/>
          </a:prstGeom>
          <a:noFill/>
          <a:ln>
            <a:noFill/>
          </a:ln>
        </p:spPr>
      </p:pic>
      <p:pic>
        <p:nvPicPr>
          <p:cNvPr id="493" name="Google Shape;493;gb63049ca43_0_48"/>
          <p:cNvPicPr preferRelativeResize="0"/>
          <p:nvPr/>
        </p:nvPicPr>
        <p:blipFill rotWithShape="1">
          <a:blip r:embed="rId14">
            <a:alphaModFix/>
          </a:blip>
          <a:srcRect b="0" l="0" r="0" t="-11135"/>
          <a:stretch/>
        </p:blipFill>
        <p:spPr>
          <a:xfrm>
            <a:off x="580384" y="4675916"/>
            <a:ext cx="651284" cy="515206"/>
          </a:xfrm>
          <a:prstGeom prst="rect">
            <a:avLst/>
          </a:prstGeom>
          <a:noFill/>
          <a:ln>
            <a:noFill/>
          </a:ln>
        </p:spPr>
      </p:pic>
      <p:pic>
        <p:nvPicPr>
          <p:cNvPr descr="Image result for central market logo" id="494" name="Google Shape;494;gb63049ca43_0_48"/>
          <p:cNvPicPr preferRelativeResize="0"/>
          <p:nvPr/>
        </p:nvPicPr>
        <p:blipFill rotWithShape="1">
          <a:blip r:embed="rId15">
            <a:alphaModFix/>
          </a:blip>
          <a:srcRect b="0" l="0" r="0" t="0"/>
          <a:stretch/>
        </p:blipFill>
        <p:spPr>
          <a:xfrm>
            <a:off x="4546525" y="5247938"/>
            <a:ext cx="629108" cy="629108"/>
          </a:xfrm>
          <a:prstGeom prst="rect">
            <a:avLst/>
          </a:prstGeom>
          <a:noFill/>
          <a:ln>
            <a:noFill/>
          </a:ln>
        </p:spPr>
      </p:pic>
      <p:pic>
        <p:nvPicPr>
          <p:cNvPr descr="Image result for the fresh market logo" id="495" name="Google Shape;495;gb63049ca43_0_48"/>
          <p:cNvPicPr preferRelativeResize="0"/>
          <p:nvPr/>
        </p:nvPicPr>
        <p:blipFill rotWithShape="1">
          <a:blip r:embed="rId16">
            <a:alphaModFix/>
          </a:blip>
          <a:srcRect b="0" l="0" r="0" t="0"/>
          <a:stretch/>
        </p:blipFill>
        <p:spPr>
          <a:xfrm>
            <a:off x="7184259" y="3656946"/>
            <a:ext cx="585688" cy="585688"/>
          </a:xfrm>
          <a:prstGeom prst="rect">
            <a:avLst/>
          </a:prstGeom>
          <a:noFill/>
          <a:ln>
            <a:noFill/>
          </a:ln>
        </p:spPr>
      </p:pic>
      <p:pic>
        <p:nvPicPr>
          <p:cNvPr descr="Image result for Natural grocers logo" id="496" name="Google Shape;496;gb63049ca43_0_48"/>
          <p:cNvPicPr preferRelativeResize="0"/>
          <p:nvPr/>
        </p:nvPicPr>
        <p:blipFill rotWithShape="1">
          <a:blip r:embed="rId17">
            <a:alphaModFix/>
          </a:blip>
          <a:srcRect b="0" l="0" r="0" t="0"/>
          <a:stretch/>
        </p:blipFill>
        <p:spPr>
          <a:xfrm>
            <a:off x="3012004" y="3973917"/>
            <a:ext cx="1479413" cy="494800"/>
          </a:xfrm>
          <a:prstGeom prst="rect">
            <a:avLst/>
          </a:prstGeom>
          <a:noFill/>
          <a:ln>
            <a:noFill/>
          </a:ln>
        </p:spPr>
      </p:pic>
      <p:pic>
        <p:nvPicPr>
          <p:cNvPr id="497" name="Google Shape;497;gb63049ca43_0_48"/>
          <p:cNvPicPr preferRelativeResize="0"/>
          <p:nvPr/>
        </p:nvPicPr>
        <p:blipFill rotWithShape="1">
          <a:blip r:embed="rId18">
            <a:alphaModFix/>
          </a:blip>
          <a:srcRect b="0" l="0" r="-5130" t="0"/>
          <a:stretch/>
        </p:blipFill>
        <p:spPr>
          <a:xfrm>
            <a:off x="1488709" y="1210790"/>
            <a:ext cx="957587" cy="700682"/>
          </a:xfrm>
          <a:prstGeom prst="rect">
            <a:avLst/>
          </a:prstGeom>
          <a:noFill/>
          <a:ln>
            <a:noFill/>
          </a:ln>
        </p:spPr>
      </p:pic>
      <p:sp>
        <p:nvSpPr>
          <p:cNvPr id="498" name="Google Shape;498;gb63049ca43_0_48"/>
          <p:cNvSpPr txBox="1"/>
          <p:nvPr/>
        </p:nvSpPr>
        <p:spPr>
          <a:xfrm>
            <a:off x="456824" y="937721"/>
            <a:ext cx="1873500" cy="292500"/>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National Accounts:</a:t>
            </a:r>
            <a:endParaRPr b="0" i="0" sz="1400" u="none" cap="none" strike="noStrike">
              <a:solidFill>
                <a:srgbClr val="000000"/>
              </a:solidFill>
              <a:latin typeface="Arial"/>
              <a:ea typeface="Arial"/>
              <a:cs typeface="Arial"/>
              <a:sym typeface="Arial"/>
            </a:endParaRPr>
          </a:p>
        </p:txBody>
      </p:sp>
      <p:pic>
        <p:nvPicPr>
          <p:cNvPr descr="Price Chopper Expands In-Store Demo Program; Opens More Market 32s" id="499" name="Google Shape;499;gb63049ca43_0_48"/>
          <p:cNvPicPr preferRelativeResize="0"/>
          <p:nvPr/>
        </p:nvPicPr>
        <p:blipFill rotWithShape="1">
          <a:blip r:embed="rId19">
            <a:alphaModFix/>
          </a:blip>
          <a:srcRect b="0" l="0" r="0" t="0"/>
          <a:stretch/>
        </p:blipFill>
        <p:spPr>
          <a:xfrm>
            <a:off x="7488560" y="2739578"/>
            <a:ext cx="916321" cy="399775"/>
          </a:xfrm>
          <a:prstGeom prst="rect">
            <a:avLst/>
          </a:prstGeom>
          <a:noFill/>
          <a:ln>
            <a:noFill/>
          </a:ln>
        </p:spPr>
      </p:pic>
      <p:pic>
        <p:nvPicPr>
          <p:cNvPr descr="Home - Online Grocery Delivery | Safeway" id="500" name="Google Shape;500;gb63049ca43_0_48"/>
          <p:cNvPicPr preferRelativeResize="0"/>
          <p:nvPr/>
        </p:nvPicPr>
        <p:blipFill rotWithShape="1">
          <a:blip r:embed="rId20">
            <a:alphaModFix/>
          </a:blip>
          <a:srcRect b="0" l="0" r="0" t="0"/>
          <a:stretch/>
        </p:blipFill>
        <p:spPr>
          <a:xfrm>
            <a:off x="553031" y="3351881"/>
            <a:ext cx="1171392" cy="218931"/>
          </a:xfrm>
          <a:prstGeom prst="rect">
            <a:avLst/>
          </a:prstGeom>
          <a:noFill/>
          <a:ln>
            <a:noFill/>
          </a:ln>
        </p:spPr>
      </p:pic>
      <p:pic>
        <p:nvPicPr>
          <p:cNvPr descr="Raley's - Home | Facebook" id="501" name="Google Shape;501;gb63049ca43_0_48"/>
          <p:cNvPicPr preferRelativeResize="0"/>
          <p:nvPr/>
        </p:nvPicPr>
        <p:blipFill rotWithShape="1">
          <a:blip r:embed="rId21">
            <a:alphaModFix/>
          </a:blip>
          <a:srcRect b="0" l="0" r="0" t="0"/>
          <a:stretch/>
        </p:blipFill>
        <p:spPr>
          <a:xfrm>
            <a:off x="1152539" y="4023964"/>
            <a:ext cx="527394" cy="527394"/>
          </a:xfrm>
          <a:prstGeom prst="rect">
            <a:avLst/>
          </a:prstGeom>
          <a:noFill/>
          <a:ln>
            <a:noFill/>
          </a:ln>
        </p:spPr>
      </p:pic>
      <p:pic>
        <p:nvPicPr>
          <p:cNvPr descr="Gelson's Markets - Wikipedia" id="502" name="Google Shape;502;gb63049ca43_0_48"/>
          <p:cNvPicPr preferRelativeResize="0"/>
          <p:nvPr/>
        </p:nvPicPr>
        <p:blipFill rotWithShape="1">
          <a:blip r:embed="rId22">
            <a:alphaModFix/>
          </a:blip>
          <a:srcRect b="0" l="0" r="0" t="0"/>
          <a:stretch/>
        </p:blipFill>
        <p:spPr>
          <a:xfrm>
            <a:off x="5867550" y="6868242"/>
            <a:ext cx="153839" cy="61162"/>
          </a:xfrm>
          <a:prstGeom prst="rect">
            <a:avLst/>
          </a:prstGeom>
          <a:noFill/>
          <a:ln>
            <a:noFill/>
          </a:ln>
        </p:spPr>
      </p:pic>
      <p:pic>
        <p:nvPicPr>
          <p:cNvPr descr="Harmons Grocery Stores - Home | Facebook" id="503" name="Google Shape;503;gb63049ca43_0_48"/>
          <p:cNvPicPr preferRelativeResize="0"/>
          <p:nvPr/>
        </p:nvPicPr>
        <p:blipFill rotWithShape="1">
          <a:blip r:embed="rId23">
            <a:alphaModFix/>
          </a:blip>
          <a:srcRect b="0" l="0" r="0" t="0"/>
          <a:stretch/>
        </p:blipFill>
        <p:spPr>
          <a:xfrm>
            <a:off x="5170992" y="3637455"/>
            <a:ext cx="143389" cy="45719"/>
          </a:xfrm>
          <a:prstGeom prst="rect">
            <a:avLst/>
          </a:prstGeom>
          <a:noFill/>
          <a:ln>
            <a:noFill/>
          </a:ln>
        </p:spPr>
      </p:pic>
      <p:pic>
        <p:nvPicPr>
          <p:cNvPr descr="PCC Community Markets Reviews | Glassdoor" id="504" name="Google Shape;504;gb63049ca43_0_48"/>
          <p:cNvPicPr preferRelativeResize="0"/>
          <p:nvPr/>
        </p:nvPicPr>
        <p:blipFill rotWithShape="1">
          <a:blip r:embed="rId24">
            <a:alphaModFix/>
          </a:blip>
          <a:srcRect b="0" l="0" r="0" t="0"/>
          <a:stretch/>
        </p:blipFill>
        <p:spPr>
          <a:xfrm>
            <a:off x="1337720" y="2266570"/>
            <a:ext cx="458156" cy="458156"/>
          </a:xfrm>
          <a:prstGeom prst="rect">
            <a:avLst/>
          </a:prstGeom>
          <a:noFill/>
          <a:ln>
            <a:noFill/>
          </a:ln>
        </p:spPr>
      </p:pic>
      <p:pic>
        <p:nvPicPr>
          <p:cNvPr descr="Winn-Dixie Unveils Newly Remodeled Store In Lakeland, Florida" id="505" name="Google Shape;505;gb63049ca43_0_48"/>
          <p:cNvPicPr preferRelativeResize="0"/>
          <p:nvPr/>
        </p:nvPicPr>
        <p:blipFill rotWithShape="1">
          <a:blip r:embed="rId25">
            <a:alphaModFix/>
          </a:blip>
          <a:srcRect b="0" l="0" r="0" t="0"/>
          <a:stretch/>
        </p:blipFill>
        <p:spPr>
          <a:xfrm>
            <a:off x="5504407" y="4630557"/>
            <a:ext cx="670446" cy="435617"/>
          </a:xfrm>
          <a:prstGeom prst="rect">
            <a:avLst/>
          </a:prstGeom>
          <a:noFill/>
          <a:ln>
            <a:noFill/>
          </a:ln>
        </p:spPr>
      </p:pic>
      <p:pic>
        <p:nvPicPr>
          <p:cNvPr descr="Meyers out as Spartan CFO | Supermarket News" id="506" name="Google Shape;506;gb63049ca43_0_48"/>
          <p:cNvPicPr preferRelativeResize="0"/>
          <p:nvPr/>
        </p:nvPicPr>
        <p:blipFill rotWithShape="1">
          <a:blip r:embed="rId26">
            <a:alphaModFix/>
          </a:blip>
          <a:srcRect b="0" l="0" r="-724" t="0"/>
          <a:stretch/>
        </p:blipFill>
        <p:spPr>
          <a:xfrm>
            <a:off x="4998240" y="4037043"/>
            <a:ext cx="1131861" cy="370042"/>
          </a:xfrm>
          <a:prstGeom prst="rect">
            <a:avLst/>
          </a:prstGeom>
          <a:noFill/>
          <a:ln>
            <a:noFill/>
          </a:ln>
        </p:spPr>
      </p:pic>
      <p:pic>
        <p:nvPicPr>
          <p:cNvPr descr="Fresh Thyme changes name and logo | Supermarket News" id="507" name="Google Shape;507;gb63049ca43_0_48"/>
          <p:cNvPicPr preferRelativeResize="0"/>
          <p:nvPr/>
        </p:nvPicPr>
        <p:blipFill rotWithShape="1">
          <a:blip r:embed="rId27">
            <a:alphaModFix/>
          </a:blip>
          <a:srcRect b="0" l="0" r="0" t="0"/>
          <a:stretch/>
        </p:blipFill>
        <p:spPr>
          <a:xfrm>
            <a:off x="7376630" y="4325791"/>
            <a:ext cx="877484" cy="455805"/>
          </a:xfrm>
          <a:prstGeom prst="rect">
            <a:avLst/>
          </a:prstGeom>
          <a:noFill/>
          <a:ln>
            <a:noFill/>
          </a:ln>
        </p:spPr>
      </p:pic>
      <p:cxnSp>
        <p:nvCxnSpPr>
          <p:cNvPr id="508" name="Google Shape;508;gb63049ca43_0_48"/>
          <p:cNvCxnSpPr/>
          <p:nvPr/>
        </p:nvCxnSpPr>
        <p:spPr>
          <a:xfrm>
            <a:off x="2180291" y="2012308"/>
            <a:ext cx="5253000" cy="0"/>
          </a:xfrm>
          <a:prstGeom prst="straightConnector1">
            <a:avLst/>
          </a:prstGeom>
          <a:noFill/>
          <a:ln cap="flat" cmpd="sng" w="31750">
            <a:solidFill>
              <a:schemeClr val="accent2"/>
            </a:solidFill>
            <a:prstDash val="solid"/>
            <a:round/>
            <a:headEnd len="sm" w="sm" type="none"/>
            <a:tailEnd len="sm" w="sm" type="none"/>
          </a:ln>
        </p:spPr>
      </p:cxnSp>
      <p:cxnSp>
        <p:nvCxnSpPr>
          <p:cNvPr id="509" name="Google Shape;509;gb63049ca43_0_48"/>
          <p:cNvCxnSpPr/>
          <p:nvPr/>
        </p:nvCxnSpPr>
        <p:spPr>
          <a:xfrm>
            <a:off x="457200" y="762000"/>
            <a:ext cx="1981200" cy="0"/>
          </a:xfrm>
          <a:prstGeom prst="straightConnector1">
            <a:avLst/>
          </a:prstGeom>
          <a:noFill/>
          <a:ln cap="flat" cmpd="sng" w="57150">
            <a:solidFill>
              <a:schemeClr val="accent5"/>
            </a:solidFill>
            <a:prstDash val="solid"/>
            <a:round/>
            <a:headEnd len="sm" w="sm" type="none"/>
            <a:tailEnd len="sm" w="sm" type="none"/>
          </a:ln>
        </p:spPr>
      </p:cxnSp>
      <p:sp>
        <p:nvSpPr>
          <p:cNvPr id="510" name="Google Shape;510;gb63049ca43_0_48"/>
          <p:cNvSpPr/>
          <p:nvPr/>
        </p:nvSpPr>
        <p:spPr>
          <a:xfrm>
            <a:off x="365279" y="268851"/>
            <a:ext cx="89916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Sold in over 10,000 stores nationwide and in Canada</a:t>
            </a:r>
            <a:endParaRPr b="0" i="0" sz="1400" u="none" cap="none" strike="noStrike">
              <a:solidFill>
                <a:srgbClr val="000000"/>
              </a:solidFill>
              <a:latin typeface="Arial"/>
              <a:ea typeface="Arial"/>
              <a:cs typeface="Arial"/>
              <a:sym typeface="Arial"/>
            </a:endParaRPr>
          </a:p>
        </p:txBody>
      </p:sp>
      <p:pic>
        <p:nvPicPr>
          <p:cNvPr descr="Logo, company name&#10;&#10;Description automatically generated" id="511" name="Google Shape;511;gb63049ca43_0_48"/>
          <p:cNvPicPr preferRelativeResize="0"/>
          <p:nvPr/>
        </p:nvPicPr>
        <p:blipFill rotWithShape="1">
          <a:blip r:embed="rId28">
            <a:alphaModFix/>
          </a:blip>
          <a:srcRect b="0" l="0" r="0" t="0"/>
          <a:stretch/>
        </p:blipFill>
        <p:spPr>
          <a:xfrm>
            <a:off x="5523761" y="1234418"/>
            <a:ext cx="1214142" cy="656470"/>
          </a:xfrm>
          <a:prstGeom prst="rect">
            <a:avLst/>
          </a:prstGeom>
          <a:noFill/>
          <a:ln>
            <a:noFill/>
          </a:ln>
        </p:spPr>
      </p:pic>
      <p:pic>
        <p:nvPicPr>
          <p:cNvPr descr="Hy-Vee - Wikipedia" id="512" name="Google Shape;512;gb63049ca43_0_48"/>
          <p:cNvPicPr preferRelativeResize="0"/>
          <p:nvPr/>
        </p:nvPicPr>
        <p:blipFill rotWithShape="1">
          <a:blip r:embed="rId29">
            <a:alphaModFix/>
          </a:blip>
          <a:srcRect b="0" l="0" r="0" t="0"/>
          <a:stretch/>
        </p:blipFill>
        <p:spPr>
          <a:xfrm>
            <a:off x="4843447" y="3610751"/>
            <a:ext cx="897716" cy="257558"/>
          </a:xfrm>
          <a:prstGeom prst="rect">
            <a:avLst/>
          </a:prstGeom>
          <a:noFill/>
          <a:ln>
            <a:noFill/>
          </a:ln>
        </p:spPr>
      </p:pic>
      <p:pic>
        <p:nvPicPr>
          <p:cNvPr descr="Heinen's - WHACC" id="513" name="Google Shape;513;gb63049ca43_0_48"/>
          <p:cNvPicPr preferRelativeResize="0"/>
          <p:nvPr/>
        </p:nvPicPr>
        <p:blipFill rotWithShape="1">
          <a:blip r:embed="rId30">
            <a:alphaModFix/>
          </a:blip>
          <a:srcRect b="0" l="0" r="0" t="0"/>
          <a:stretch/>
        </p:blipFill>
        <p:spPr>
          <a:xfrm>
            <a:off x="6158145" y="3362370"/>
            <a:ext cx="559369" cy="671243"/>
          </a:xfrm>
          <a:prstGeom prst="rect">
            <a:avLst/>
          </a:prstGeom>
          <a:noFill/>
          <a:ln>
            <a:noFill/>
          </a:ln>
        </p:spPr>
      </p:pic>
      <p:pic>
        <p:nvPicPr>
          <p:cNvPr descr="harmons.jpg" id="514" name="Google Shape;514;gb63049ca43_0_48"/>
          <p:cNvPicPr preferRelativeResize="0"/>
          <p:nvPr/>
        </p:nvPicPr>
        <p:blipFill rotWithShape="1">
          <a:blip r:embed="rId31">
            <a:alphaModFix/>
          </a:blip>
          <a:srcRect b="0" l="0" r="0" t="0"/>
          <a:stretch/>
        </p:blipFill>
        <p:spPr>
          <a:xfrm>
            <a:off x="2685350" y="3568899"/>
            <a:ext cx="1053950" cy="258199"/>
          </a:xfrm>
          <a:prstGeom prst="rect">
            <a:avLst/>
          </a:prstGeom>
          <a:noFill/>
          <a:ln>
            <a:noFill/>
          </a:ln>
        </p:spPr>
      </p:pic>
      <p:grpSp>
        <p:nvGrpSpPr>
          <p:cNvPr id="515" name="Google Shape;515;gb63049ca43_0_48"/>
          <p:cNvGrpSpPr/>
          <p:nvPr/>
        </p:nvGrpSpPr>
        <p:grpSpPr>
          <a:xfrm>
            <a:off x="451660" y="6226759"/>
            <a:ext cx="2608908" cy="409303"/>
            <a:chOff x="2919879" y="5824895"/>
            <a:chExt cx="3710579" cy="582141"/>
          </a:xfrm>
        </p:grpSpPr>
        <p:pic>
          <p:nvPicPr>
            <p:cNvPr descr="A picture containing text&#10;&#10;Description automatically generated" id="516" name="Google Shape;516;gb63049ca43_0_48"/>
            <p:cNvPicPr preferRelativeResize="0"/>
            <p:nvPr/>
          </p:nvPicPr>
          <p:blipFill rotWithShape="1">
            <a:blip r:embed="rId32">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517" name="Google Shape;517;gb63049ca43_0_48"/>
            <p:cNvPicPr preferRelativeResize="0"/>
            <p:nvPr/>
          </p:nvPicPr>
          <p:blipFill rotWithShape="1">
            <a:blip r:embed="rId33">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518" name="Google Shape;518;gb63049ca43_0_48"/>
            <p:cNvPicPr preferRelativeResize="0"/>
            <p:nvPr/>
          </p:nvPicPr>
          <p:blipFill rotWithShape="1">
            <a:blip r:embed="rId34">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519" name="Google Shape;519;gb63049ca43_0_48"/>
            <p:cNvPicPr preferRelativeResize="0"/>
            <p:nvPr/>
          </p:nvPicPr>
          <p:blipFill rotWithShape="1">
            <a:blip r:embed="rId35">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520" name="Google Shape;520;gb63049ca43_0_48"/>
            <p:cNvPicPr preferRelativeResize="0"/>
            <p:nvPr/>
          </p:nvPicPr>
          <p:blipFill rotWithShape="1">
            <a:blip r:embed="rId36">
              <a:alphaModFix amt="40000"/>
            </a:blip>
            <a:srcRect b="0" l="0" r="0" t="0"/>
            <a:stretch/>
          </p:blipFill>
          <p:spPr>
            <a:xfrm>
              <a:off x="4688894" y="5889160"/>
              <a:ext cx="453611" cy="453611"/>
            </a:xfrm>
            <a:prstGeom prst="rect">
              <a:avLst/>
            </a:prstGeom>
            <a:noFill/>
            <a:ln>
              <a:noFill/>
            </a:ln>
          </p:spPr>
        </p:pic>
      </p:grpSp>
      <p:pic>
        <p:nvPicPr>
          <p:cNvPr descr="Market Street at 4590 Kell Blvd Wichita Falls, TX | Weekly Ad, Grocery,  Pharmacy" id="521" name="Google Shape;521;gb63049ca43_0_48"/>
          <p:cNvPicPr preferRelativeResize="0"/>
          <p:nvPr/>
        </p:nvPicPr>
        <p:blipFill rotWithShape="1">
          <a:blip r:embed="rId37">
            <a:alphaModFix/>
          </a:blip>
          <a:srcRect b="0" l="0" r="0" t="0"/>
          <a:stretch/>
        </p:blipFill>
        <p:spPr>
          <a:xfrm>
            <a:off x="3918677" y="4762945"/>
            <a:ext cx="1272070" cy="4944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graphicFrame>
        <p:nvGraphicFramePr>
          <p:cNvPr id="526" name="Google Shape;526;p26"/>
          <p:cNvGraphicFramePr/>
          <p:nvPr/>
        </p:nvGraphicFramePr>
        <p:xfrm>
          <a:off x="1586865" y="1104900"/>
          <a:ext cx="3000000" cy="3000000"/>
        </p:xfrm>
        <a:graphic>
          <a:graphicData uri="http://schemas.openxmlformats.org/drawingml/2006/table">
            <a:tbl>
              <a:tblPr bandRow="1" firstRow="1">
                <a:noFill/>
                <a:tableStyleId>{14D43A5F-C01B-4A67-9696-022EB289B62A}</a:tableStyleId>
              </a:tblPr>
              <a:tblGrid>
                <a:gridCol w="429750"/>
                <a:gridCol w="429750"/>
                <a:gridCol w="429750"/>
                <a:gridCol w="429750"/>
                <a:gridCol w="429750"/>
                <a:gridCol w="429750"/>
                <a:gridCol w="429750"/>
                <a:gridCol w="429750"/>
                <a:gridCol w="429750"/>
                <a:gridCol w="429750"/>
                <a:gridCol w="429750"/>
                <a:gridCol w="429750"/>
                <a:gridCol w="429750"/>
                <a:gridCol w="429750"/>
                <a:gridCol w="429750"/>
              </a:tblGrid>
              <a:tr h="895125">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latin typeface="Lato"/>
                        <a:ea typeface="Lato"/>
                        <a:cs typeface="Lato"/>
                        <a:sym typeface="Lato"/>
                      </a:endParaRPr>
                    </a:p>
                  </a:txBody>
                  <a:tcPr marT="41100" marB="41100" marR="84725" marL="84725" anchor="ctr">
                    <a:lnB cap="flat" cmpd="sng" w="28575">
                      <a:solidFill>
                        <a:schemeClr val="dk1"/>
                      </a:solidFill>
                      <a:prstDash val="solid"/>
                      <a:round/>
                      <a:headEnd len="sm" w="sm" type="none"/>
                      <a:tailEnd len="sm" w="sm" type="none"/>
                    </a:lnB>
                  </a:tcPr>
                </a:tc>
              </a:tr>
              <a:tr h="557625">
                <a:tc>
                  <a:txBody>
                    <a:bodyPr/>
                    <a:lstStyle/>
                    <a:p>
                      <a:pPr indent="0" lvl="0" marL="0" marR="0" rtl="0" algn="ctr">
                        <a:lnSpc>
                          <a:spcPct val="100000"/>
                        </a:lnSpc>
                        <a:spcBef>
                          <a:spcPts val="0"/>
                        </a:spcBef>
                        <a:spcAft>
                          <a:spcPts val="0"/>
                        </a:spcAft>
                        <a:buClr>
                          <a:schemeClr val="dk1"/>
                        </a:buClr>
                        <a:buSzPts val="1400"/>
                        <a:buFont typeface="Arial"/>
                        <a:buNone/>
                      </a:pPr>
                      <a:r>
                        <a:t/>
                      </a:r>
                      <a:endParaRPr sz="14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lnL cap="flat" cmpd="sng" w="28575">
                      <a:solidFill>
                        <a:schemeClr val="dk1"/>
                      </a:solidFill>
                      <a:prstDash val="solid"/>
                      <a:round/>
                      <a:headEnd len="sm" w="sm" type="none"/>
                      <a:tailEnd len="sm" w="sm" type="none"/>
                    </a:lnL>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608525">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lnT cap="flat" cmpd="sng" w="28575">
                      <a:solidFill>
                        <a:schemeClr val="dk1"/>
                      </a:solidFill>
                      <a:prstDash val="solid"/>
                      <a:round/>
                      <a:headEnd len="sm" w="sm" type="none"/>
                      <a:tailEnd len="sm" w="sm" type="none"/>
                    </a:lnT>
                  </a:tcPr>
                </a:tc>
              </a:tr>
              <a:tr h="608525">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r>
              <a:tr h="608525">
                <a:tc>
                  <a:txBody>
                    <a:bodyPr/>
                    <a:lstStyle/>
                    <a:p>
                      <a:pPr indent="0" lvl="0" marL="0" marR="0" rtl="0" algn="l">
                        <a:lnSpc>
                          <a:spcPct val="100000"/>
                        </a:lnSpc>
                        <a:spcBef>
                          <a:spcPts val="0"/>
                        </a:spcBef>
                        <a:spcAft>
                          <a:spcPts val="0"/>
                        </a:spcAft>
                        <a:buClr>
                          <a:srgbClr val="000000"/>
                        </a:buClr>
                        <a:buSzPts val="1700"/>
                        <a:buFont typeface="Arial"/>
                        <a:buNone/>
                      </a:pPr>
                      <a:r>
                        <a:t/>
                      </a:r>
                      <a:endParaRPr sz="1700" u="none" cap="none" strike="noStrike">
                        <a:latin typeface="Lato"/>
                        <a:ea typeface="Lato"/>
                        <a:cs typeface="Lato"/>
                        <a:sym typeface="Lato"/>
                      </a:endParaRPr>
                    </a:p>
                  </a:txBody>
                  <a:tcPr marT="41100" marB="41100" marR="84725" marL="84725" anchor="ctr"/>
                </a:tc>
                <a:tc>
                  <a:txBody>
                    <a:bodyPr/>
                    <a:lstStyle/>
                    <a:p>
                      <a:pPr indent="0" lvl="0" marL="0" marR="0" rtl="0" algn="l">
                        <a:lnSpc>
                          <a:spcPct val="100000"/>
                        </a:lnSpc>
                        <a:spcBef>
                          <a:spcPts val="0"/>
                        </a:spcBef>
                        <a:spcAft>
                          <a:spcPts val="0"/>
                        </a:spcAft>
                        <a:buClr>
                          <a:srgbClr val="000000"/>
                        </a:buClr>
                        <a:buSzPts val="1700"/>
                        <a:buFont typeface="Arial"/>
                        <a:buNone/>
                      </a:pPr>
                      <a:r>
                        <a:t/>
                      </a:r>
                      <a:endParaRPr sz="17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r>
              <a:tr h="672150">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400"/>
                        <a:buFont typeface="Arial"/>
                        <a:buNone/>
                      </a:pPr>
                      <a:r>
                        <a:t/>
                      </a:r>
                      <a:endParaRPr sz="14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r>
              <a:tr h="672150">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400"/>
                        <a:buFont typeface="Arial"/>
                        <a:buNone/>
                      </a:pPr>
                      <a:r>
                        <a:t/>
                      </a:r>
                      <a:endParaRPr sz="14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r>
              <a:tr h="672150">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accent4"/>
                        </a:solidFill>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41100" marB="41100" marR="84725" marL="84725" anchor="ctr"/>
                </a:tc>
              </a:tr>
            </a:tbl>
          </a:graphicData>
        </a:graphic>
      </p:graphicFrame>
      <p:pic>
        <p:nvPicPr>
          <p:cNvPr id="527" name="Google Shape;527;p26"/>
          <p:cNvPicPr preferRelativeResize="0"/>
          <p:nvPr/>
        </p:nvPicPr>
        <p:blipFill rotWithShape="1">
          <a:blip r:embed="rId3">
            <a:alphaModFix/>
          </a:blip>
          <a:srcRect b="0" l="0" r="0" t="0"/>
          <a:stretch/>
        </p:blipFill>
        <p:spPr>
          <a:xfrm>
            <a:off x="375981" y="2606981"/>
            <a:ext cx="900079" cy="463305"/>
          </a:xfrm>
          <a:prstGeom prst="rect">
            <a:avLst/>
          </a:prstGeom>
          <a:noFill/>
          <a:ln>
            <a:noFill/>
          </a:ln>
        </p:spPr>
      </p:pic>
      <p:pic>
        <p:nvPicPr>
          <p:cNvPr id="528" name="Google Shape;528;p26"/>
          <p:cNvPicPr preferRelativeResize="0"/>
          <p:nvPr/>
        </p:nvPicPr>
        <p:blipFill rotWithShape="1">
          <a:blip r:embed="rId4">
            <a:alphaModFix/>
          </a:blip>
          <a:srcRect b="0" l="0" r="0" t="0"/>
          <a:stretch/>
        </p:blipFill>
        <p:spPr>
          <a:xfrm>
            <a:off x="386110" y="3929300"/>
            <a:ext cx="907704" cy="265510"/>
          </a:xfrm>
          <a:prstGeom prst="rect">
            <a:avLst/>
          </a:prstGeom>
          <a:noFill/>
          <a:ln>
            <a:noFill/>
          </a:ln>
        </p:spPr>
      </p:pic>
      <p:pic>
        <p:nvPicPr>
          <p:cNvPr id="529" name="Google Shape;529;p26"/>
          <p:cNvPicPr preferRelativeResize="0"/>
          <p:nvPr/>
        </p:nvPicPr>
        <p:blipFill rotWithShape="1">
          <a:blip r:embed="rId5">
            <a:alphaModFix/>
          </a:blip>
          <a:srcRect b="0" l="0" r="0" t="0"/>
          <a:stretch/>
        </p:blipFill>
        <p:spPr>
          <a:xfrm>
            <a:off x="425078" y="4319705"/>
            <a:ext cx="854594" cy="840864"/>
          </a:xfrm>
          <a:prstGeom prst="rect">
            <a:avLst/>
          </a:prstGeom>
          <a:noFill/>
          <a:ln>
            <a:noFill/>
          </a:ln>
        </p:spPr>
      </p:pic>
      <p:pic>
        <p:nvPicPr>
          <p:cNvPr id="530" name="Google Shape;530;p26"/>
          <p:cNvPicPr preferRelativeResize="0"/>
          <p:nvPr/>
        </p:nvPicPr>
        <p:blipFill rotWithShape="1">
          <a:blip r:embed="rId6">
            <a:alphaModFix/>
          </a:blip>
          <a:srcRect b="0" l="0" r="0" t="0"/>
          <a:stretch/>
        </p:blipFill>
        <p:spPr>
          <a:xfrm>
            <a:off x="386110" y="5278604"/>
            <a:ext cx="890695" cy="306088"/>
          </a:xfrm>
          <a:prstGeom prst="rect">
            <a:avLst/>
          </a:prstGeom>
          <a:noFill/>
          <a:ln>
            <a:noFill/>
          </a:ln>
        </p:spPr>
      </p:pic>
      <p:sp>
        <p:nvSpPr>
          <p:cNvPr id="531" name="Google Shape;531;p26"/>
          <p:cNvSpPr txBox="1"/>
          <p:nvPr/>
        </p:nvSpPr>
        <p:spPr>
          <a:xfrm>
            <a:off x="270845" y="1165060"/>
            <a:ext cx="1188300" cy="737462"/>
          </a:xfrm>
          <a:prstGeom prst="rect">
            <a:avLst/>
          </a:prstGeom>
          <a:noFill/>
          <a:ln>
            <a:noFill/>
          </a:ln>
        </p:spPr>
        <p:txBody>
          <a:bodyPr anchorCtr="0" anchor="t" bIns="45125" lIns="90250" spcFirstLastPara="1" rIns="90250" wrap="square" tIns="451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NuttZo vs.</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Other Nut</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Butters</a:t>
            </a:r>
            <a:endParaRPr b="1" i="0" sz="1400" u="none" cap="none" strike="noStrike">
              <a:solidFill>
                <a:schemeClr val="dk1"/>
              </a:solidFill>
              <a:latin typeface="Arial"/>
              <a:ea typeface="Arial"/>
              <a:cs typeface="Arial"/>
              <a:sym typeface="Arial"/>
            </a:endParaRPr>
          </a:p>
        </p:txBody>
      </p:sp>
      <p:pic>
        <p:nvPicPr>
          <p:cNvPr descr="Checkmark" id="532" name="Google Shape;532;p26"/>
          <p:cNvPicPr preferRelativeResize="0"/>
          <p:nvPr/>
        </p:nvPicPr>
        <p:blipFill rotWithShape="1">
          <a:blip r:embed="rId7">
            <a:alphaModFix/>
          </a:blip>
          <a:srcRect b="0" l="0" r="0" t="0"/>
          <a:stretch/>
        </p:blipFill>
        <p:spPr>
          <a:xfrm>
            <a:off x="1719899" y="2215666"/>
            <a:ext cx="179240" cy="179240"/>
          </a:xfrm>
          <a:prstGeom prst="rect">
            <a:avLst/>
          </a:prstGeom>
          <a:noFill/>
          <a:ln>
            <a:noFill/>
          </a:ln>
        </p:spPr>
      </p:pic>
      <p:pic>
        <p:nvPicPr>
          <p:cNvPr descr="Checkmark" id="533" name="Google Shape;533;p26"/>
          <p:cNvPicPr preferRelativeResize="0"/>
          <p:nvPr/>
        </p:nvPicPr>
        <p:blipFill rotWithShape="1">
          <a:blip r:embed="rId7">
            <a:alphaModFix/>
          </a:blip>
          <a:srcRect b="0" l="0" r="0" t="0"/>
          <a:stretch/>
        </p:blipFill>
        <p:spPr>
          <a:xfrm>
            <a:off x="2130132" y="2224458"/>
            <a:ext cx="179240" cy="179240"/>
          </a:xfrm>
          <a:prstGeom prst="rect">
            <a:avLst/>
          </a:prstGeom>
          <a:noFill/>
          <a:ln>
            <a:noFill/>
          </a:ln>
        </p:spPr>
      </p:pic>
      <p:pic>
        <p:nvPicPr>
          <p:cNvPr descr="Checkmark" id="534" name="Google Shape;534;p26"/>
          <p:cNvPicPr preferRelativeResize="0"/>
          <p:nvPr/>
        </p:nvPicPr>
        <p:blipFill rotWithShape="1">
          <a:blip r:embed="rId7">
            <a:alphaModFix/>
          </a:blip>
          <a:srcRect b="0" l="0" r="0" t="0"/>
          <a:stretch/>
        </p:blipFill>
        <p:spPr>
          <a:xfrm>
            <a:off x="2584745" y="2215666"/>
            <a:ext cx="179240" cy="179240"/>
          </a:xfrm>
          <a:prstGeom prst="rect">
            <a:avLst/>
          </a:prstGeom>
          <a:noFill/>
          <a:ln>
            <a:noFill/>
          </a:ln>
        </p:spPr>
      </p:pic>
      <p:pic>
        <p:nvPicPr>
          <p:cNvPr descr="Checkmark" id="535" name="Google Shape;535;p26"/>
          <p:cNvPicPr preferRelativeResize="0"/>
          <p:nvPr/>
        </p:nvPicPr>
        <p:blipFill rotWithShape="1">
          <a:blip r:embed="rId7">
            <a:alphaModFix/>
          </a:blip>
          <a:srcRect b="0" l="0" r="0" t="0"/>
          <a:stretch/>
        </p:blipFill>
        <p:spPr>
          <a:xfrm>
            <a:off x="2994978" y="2224458"/>
            <a:ext cx="179240" cy="179240"/>
          </a:xfrm>
          <a:prstGeom prst="rect">
            <a:avLst/>
          </a:prstGeom>
          <a:noFill/>
          <a:ln>
            <a:noFill/>
          </a:ln>
        </p:spPr>
      </p:pic>
      <p:pic>
        <p:nvPicPr>
          <p:cNvPr descr="Checkmark" id="536" name="Google Shape;536;p26"/>
          <p:cNvPicPr preferRelativeResize="0"/>
          <p:nvPr/>
        </p:nvPicPr>
        <p:blipFill rotWithShape="1">
          <a:blip r:embed="rId7">
            <a:alphaModFix/>
          </a:blip>
          <a:srcRect b="0" l="0" r="0" t="0"/>
          <a:stretch/>
        </p:blipFill>
        <p:spPr>
          <a:xfrm>
            <a:off x="3425626" y="2224458"/>
            <a:ext cx="179240" cy="179240"/>
          </a:xfrm>
          <a:prstGeom prst="rect">
            <a:avLst/>
          </a:prstGeom>
          <a:noFill/>
          <a:ln>
            <a:noFill/>
          </a:ln>
        </p:spPr>
      </p:pic>
      <p:pic>
        <p:nvPicPr>
          <p:cNvPr descr="Checkmark" id="537" name="Google Shape;537;p26"/>
          <p:cNvPicPr preferRelativeResize="0"/>
          <p:nvPr/>
        </p:nvPicPr>
        <p:blipFill rotWithShape="1">
          <a:blip r:embed="rId7">
            <a:alphaModFix/>
          </a:blip>
          <a:srcRect b="0" l="0" r="0" t="0"/>
          <a:stretch/>
        </p:blipFill>
        <p:spPr>
          <a:xfrm>
            <a:off x="3882650" y="2224458"/>
            <a:ext cx="179240" cy="179240"/>
          </a:xfrm>
          <a:prstGeom prst="rect">
            <a:avLst/>
          </a:prstGeom>
          <a:noFill/>
          <a:ln>
            <a:noFill/>
          </a:ln>
        </p:spPr>
      </p:pic>
      <p:pic>
        <p:nvPicPr>
          <p:cNvPr descr="Checkmark" id="538" name="Google Shape;538;p26"/>
          <p:cNvPicPr preferRelativeResize="0"/>
          <p:nvPr/>
        </p:nvPicPr>
        <p:blipFill rotWithShape="1">
          <a:blip r:embed="rId7">
            <a:alphaModFix/>
          </a:blip>
          <a:srcRect b="0" l="0" r="0" t="0"/>
          <a:stretch/>
        </p:blipFill>
        <p:spPr>
          <a:xfrm>
            <a:off x="4292883" y="2233250"/>
            <a:ext cx="179240" cy="179240"/>
          </a:xfrm>
          <a:prstGeom prst="rect">
            <a:avLst/>
          </a:prstGeom>
          <a:noFill/>
          <a:ln>
            <a:noFill/>
          </a:ln>
        </p:spPr>
      </p:pic>
      <p:pic>
        <p:nvPicPr>
          <p:cNvPr descr="Checkmark" id="539" name="Google Shape;539;p26"/>
          <p:cNvPicPr preferRelativeResize="0"/>
          <p:nvPr/>
        </p:nvPicPr>
        <p:blipFill rotWithShape="1">
          <a:blip r:embed="rId7">
            <a:alphaModFix/>
          </a:blip>
          <a:srcRect b="0" l="0" r="0" t="0"/>
          <a:stretch/>
        </p:blipFill>
        <p:spPr>
          <a:xfrm>
            <a:off x="4723531" y="2233250"/>
            <a:ext cx="179240" cy="179240"/>
          </a:xfrm>
          <a:prstGeom prst="rect">
            <a:avLst/>
          </a:prstGeom>
          <a:noFill/>
          <a:ln>
            <a:noFill/>
          </a:ln>
        </p:spPr>
      </p:pic>
      <p:pic>
        <p:nvPicPr>
          <p:cNvPr descr="Checkmark" id="540" name="Google Shape;540;p26"/>
          <p:cNvPicPr preferRelativeResize="0"/>
          <p:nvPr/>
        </p:nvPicPr>
        <p:blipFill rotWithShape="1">
          <a:blip r:embed="rId7">
            <a:alphaModFix/>
          </a:blip>
          <a:srcRect b="0" l="0" r="0" t="0"/>
          <a:stretch/>
        </p:blipFill>
        <p:spPr>
          <a:xfrm>
            <a:off x="5180555" y="2224458"/>
            <a:ext cx="179240" cy="179240"/>
          </a:xfrm>
          <a:prstGeom prst="rect">
            <a:avLst/>
          </a:prstGeom>
          <a:noFill/>
          <a:ln>
            <a:noFill/>
          </a:ln>
        </p:spPr>
      </p:pic>
      <p:pic>
        <p:nvPicPr>
          <p:cNvPr descr="Checkmark" id="541" name="Google Shape;541;p26"/>
          <p:cNvPicPr preferRelativeResize="0"/>
          <p:nvPr/>
        </p:nvPicPr>
        <p:blipFill rotWithShape="1">
          <a:blip r:embed="rId7">
            <a:alphaModFix/>
          </a:blip>
          <a:srcRect b="0" l="0" r="0" t="0"/>
          <a:stretch/>
        </p:blipFill>
        <p:spPr>
          <a:xfrm>
            <a:off x="5590788" y="2233250"/>
            <a:ext cx="179240" cy="179240"/>
          </a:xfrm>
          <a:prstGeom prst="rect">
            <a:avLst/>
          </a:prstGeom>
          <a:noFill/>
          <a:ln>
            <a:noFill/>
          </a:ln>
        </p:spPr>
      </p:pic>
      <p:pic>
        <p:nvPicPr>
          <p:cNvPr descr="Checkmark" id="542" name="Google Shape;542;p26"/>
          <p:cNvPicPr preferRelativeResize="0"/>
          <p:nvPr/>
        </p:nvPicPr>
        <p:blipFill rotWithShape="1">
          <a:blip r:embed="rId7">
            <a:alphaModFix/>
          </a:blip>
          <a:srcRect b="0" l="0" r="0" t="0"/>
          <a:stretch/>
        </p:blipFill>
        <p:spPr>
          <a:xfrm>
            <a:off x="6021436" y="2233250"/>
            <a:ext cx="179240" cy="179240"/>
          </a:xfrm>
          <a:prstGeom prst="rect">
            <a:avLst/>
          </a:prstGeom>
          <a:noFill/>
          <a:ln>
            <a:noFill/>
          </a:ln>
        </p:spPr>
      </p:pic>
      <p:pic>
        <p:nvPicPr>
          <p:cNvPr descr="Checkmark" id="543" name="Google Shape;543;p26"/>
          <p:cNvPicPr preferRelativeResize="0"/>
          <p:nvPr/>
        </p:nvPicPr>
        <p:blipFill rotWithShape="1">
          <a:blip r:embed="rId7">
            <a:alphaModFix/>
          </a:blip>
          <a:srcRect b="0" l="0" r="0" t="0"/>
          <a:stretch/>
        </p:blipFill>
        <p:spPr>
          <a:xfrm>
            <a:off x="6424605" y="2237642"/>
            <a:ext cx="179240" cy="179240"/>
          </a:xfrm>
          <a:prstGeom prst="rect">
            <a:avLst/>
          </a:prstGeom>
          <a:noFill/>
          <a:ln>
            <a:noFill/>
          </a:ln>
        </p:spPr>
      </p:pic>
      <p:pic>
        <p:nvPicPr>
          <p:cNvPr descr="Checkmark" id="544" name="Google Shape;544;p26"/>
          <p:cNvPicPr preferRelativeResize="0"/>
          <p:nvPr/>
        </p:nvPicPr>
        <p:blipFill rotWithShape="1">
          <a:blip r:embed="rId7">
            <a:alphaModFix/>
          </a:blip>
          <a:srcRect b="0" l="0" r="0" t="0"/>
          <a:stretch/>
        </p:blipFill>
        <p:spPr>
          <a:xfrm>
            <a:off x="6855253" y="2237642"/>
            <a:ext cx="179240" cy="179240"/>
          </a:xfrm>
          <a:prstGeom prst="rect">
            <a:avLst/>
          </a:prstGeom>
          <a:noFill/>
          <a:ln>
            <a:noFill/>
          </a:ln>
        </p:spPr>
      </p:pic>
      <p:pic>
        <p:nvPicPr>
          <p:cNvPr descr="Checkmark" id="545" name="Google Shape;545;p26"/>
          <p:cNvPicPr preferRelativeResize="0"/>
          <p:nvPr/>
        </p:nvPicPr>
        <p:blipFill rotWithShape="1">
          <a:blip r:embed="rId7">
            <a:alphaModFix/>
          </a:blip>
          <a:srcRect b="0" l="0" r="0" t="0"/>
          <a:stretch/>
        </p:blipFill>
        <p:spPr>
          <a:xfrm>
            <a:off x="7312277" y="2228850"/>
            <a:ext cx="179240" cy="179240"/>
          </a:xfrm>
          <a:prstGeom prst="rect">
            <a:avLst/>
          </a:prstGeom>
          <a:noFill/>
          <a:ln>
            <a:noFill/>
          </a:ln>
        </p:spPr>
      </p:pic>
      <p:pic>
        <p:nvPicPr>
          <p:cNvPr descr="Checkmark" id="546" name="Google Shape;546;p26"/>
          <p:cNvPicPr preferRelativeResize="0"/>
          <p:nvPr/>
        </p:nvPicPr>
        <p:blipFill rotWithShape="1">
          <a:blip r:embed="rId7">
            <a:alphaModFix/>
          </a:blip>
          <a:srcRect b="0" l="0" r="0" t="0"/>
          <a:stretch/>
        </p:blipFill>
        <p:spPr>
          <a:xfrm>
            <a:off x="7722510" y="2237642"/>
            <a:ext cx="179240" cy="179240"/>
          </a:xfrm>
          <a:prstGeom prst="rect">
            <a:avLst/>
          </a:prstGeom>
          <a:noFill/>
          <a:ln>
            <a:noFill/>
          </a:ln>
        </p:spPr>
      </p:pic>
      <p:pic>
        <p:nvPicPr>
          <p:cNvPr descr="Checkmark" id="547" name="Google Shape;547;p26"/>
          <p:cNvPicPr preferRelativeResize="0"/>
          <p:nvPr/>
        </p:nvPicPr>
        <p:blipFill rotWithShape="1">
          <a:blip r:embed="rId7">
            <a:alphaModFix/>
          </a:blip>
          <a:srcRect b="0" l="0" r="0" t="0"/>
          <a:stretch/>
        </p:blipFill>
        <p:spPr>
          <a:xfrm>
            <a:off x="6868034" y="2815289"/>
            <a:ext cx="179240" cy="179240"/>
          </a:xfrm>
          <a:prstGeom prst="rect">
            <a:avLst/>
          </a:prstGeom>
          <a:noFill/>
          <a:ln>
            <a:noFill/>
          </a:ln>
        </p:spPr>
      </p:pic>
      <p:pic>
        <p:nvPicPr>
          <p:cNvPr descr="Checkmark" id="548" name="Google Shape;548;p26"/>
          <p:cNvPicPr preferRelativeResize="0"/>
          <p:nvPr/>
        </p:nvPicPr>
        <p:blipFill rotWithShape="1">
          <a:blip r:embed="rId7">
            <a:alphaModFix/>
          </a:blip>
          <a:srcRect b="0" l="0" r="0" t="0"/>
          <a:stretch/>
        </p:blipFill>
        <p:spPr>
          <a:xfrm>
            <a:off x="5999602" y="2801509"/>
            <a:ext cx="179240" cy="179240"/>
          </a:xfrm>
          <a:prstGeom prst="rect">
            <a:avLst/>
          </a:prstGeom>
          <a:noFill/>
          <a:ln>
            <a:noFill/>
          </a:ln>
        </p:spPr>
      </p:pic>
      <p:pic>
        <p:nvPicPr>
          <p:cNvPr descr="Checkmark" id="549" name="Google Shape;549;p26"/>
          <p:cNvPicPr preferRelativeResize="0"/>
          <p:nvPr/>
        </p:nvPicPr>
        <p:blipFill rotWithShape="1">
          <a:blip r:embed="rId7">
            <a:alphaModFix/>
          </a:blip>
          <a:srcRect b="0" l="0" r="0" t="0"/>
          <a:stretch/>
        </p:blipFill>
        <p:spPr>
          <a:xfrm>
            <a:off x="3430216" y="2797652"/>
            <a:ext cx="179240" cy="179240"/>
          </a:xfrm>
          <a:prstGeom prst="rect">
            <a:avLst/>
          </a:prstGeom>
          <a:noFill/>
          <a:ln>
            <a:noFill/>
          </a:ln>
        </p:spPr>
      </p:pic>
      <p:pic>
        <p:nvPicPr>
          <p:cNvPr descr="Checkmark" id="550" name="Google Shape;550;p26"/>
          <p:cNvPicPr preferRelativeResize="0"/>
          <p:nvPr/>
        </p:nvPicPr>
        <p:blipFill rotWithShape="1">
          <a:blip r:embed="rId7">
            <a:alphaModFix/>
          </a:blip>
          <a:srcRect b="0" l="0" r="0" t="0"/>
          <a:stretch/>
        </p:blipFill>
        <p:spPr>
          <a:xfrm>
            <a:off x="2996784" y="2797652"/>
            <a:ext cx="179240" cy="179240"/>
          </a:xfrm>
          <a:prstGeom prst="rect">
            <a:avLst/>
          </a:prstGeom>
          <a:noFill/>
          <a:ln>
            <a:noFill/>
          </a:ln>
        </p:spPr>
      </p:pic>
      <p:pic>
        <p:nvPicPr>
          <p:cNvPr descr="Checkmark" id="551" name="Google Shape;551;p26"/>
          <p:cNvPicPr preferRelativeResize="0"/>
          <p:nvPr/>
        </p:nvPicPr>
        <p:blipFill rotWithShape="1">
          <a:blip r:embed="rId7">
            <a:alphaModFix/>
          </a:blip>
          <a:srcRect b="0" l="0" r="0" t="0"/>
          <a:stretch/>
        </p:blipFill>
        <p:spPr>
          <a:xfrm>
            <a:off x="2568364" y="2797652"/>
            <a:ext cx="179240" cy="179240"/>
          </a:xfrm>
          <a:prstGeom prst="rect">
            <a:avLst/>
          </a:prstGeom>
          <a:noFill/>
          <a:ln>
            <a:noFill/>
          </a:ln>
        </p:spPr>
      </p:pic>
      <p:pic>
        <p:nvPicPr>
          <p:cNvPr descr="Checkmark" id="552" name="Google Shape;552;p26"/>
          <p:cNvPicPr preferRelativeResize="0"/>
          <p:nvPr/>
        </p:nvPicPr>
        <p:blipFill rotWithShape="1">
          <a:blip r:embed="rId7">
            <a:alphaModFix/>
          </a:blip>
          <a:srcRect b="0" l="0" r="0" t="0"/>
          <a:stretch/>
        </p:blipFill>
        <p:spPr>
          <a:xfrm>
            <a:off x="2139559" y="3413913"/>
            <a:ext cx="179240" cy="179240"/>
          </a:xfrm>
          <a:prstGeom prst="rect">
            <a:avLst/>
          </a:prstGeom>
          <a:noFill/>
          <a:ln>
            <a:noFill/>
          </a:ln>
        </p:spPr>
      </p:pic>
      <p:pic>
        <p:nvPicPr>
          <p:cNvPr descr="Checkmark" id="553" name="Google Shape;553;p26"/>
          <p:cNvPicPr preferRelativeResize="0"/>
          <p:nvPr/>
        </p:nvPicPr>
        <p:blipFill rotWithShape="1">
          <a:blip r:embed="rId7">
            <a:alphaModFix/>
          </a:blip>
          <a:srcRect b="0" l="0" r="0" t="0"/>
          <a:stretch/>
        </p:blipFill>
        <p:spPr>
          <a:xfrm>
            <a:off x="1711139" y="3413913"/>
            <a:ext cx="179240" cy="179240"/>
          </a:xfrm>
          <a:prstGeom prst="rect">
            <a:avLst/>
          </a:prstGeom>
          <a:noFill/>
          <a:ln>
            <a:noFill/>
          </a:ln>
        </p:spPr>
      </p:pic>
      <p:pic>
        <p:nvPicPr>
          <p:cNvPr descr="Checkmark" id="554" name="Google Shape;554;p26"/>
          <p:cNvPicPr preferRelativeResize="0"/>
          <p:nvPr/>
        </p:nvPicPr>
        <p:blipFill rotWithShape="1">
          <a:blip r:embed="rId7">
            <a:alphaModFix/>
          </a:blip>
          <a:srcRect b="0" l="0" r="0" t="0"/>
          <a:stretch/>
        </p:blipFill>
        <p:spPr>
          <a:xfrm>
            <a:off x="2994978" y="4015570"/>
            <a:ext cx="179240" cy="179240"/>
          </a:xfrm>
          <a:prstGeom prst="rect">
            <a:avLst/>
          </a:prstGeom>
          <a:noFill/>
          <a:ln>
            <a:noFill/>
          </a:ln>
        </p:spPr>
      </p:pic>
      <p:pic>
        <p:nvPicPr>
          <p:cNvPr descr="Checkmark" id="555" name="Google Shape;555;p26"/>
          <p:cNvPicPr preferRelativeResize="0"/>
          <p:nvPr/>
        </p:nvPicPr>
        <p:blipFill rotWithShape="1">
          <a:blip r:embed="rId7">
            <a:alphaModFix/>
          </a:blip>
          <a:srcRect b="0" l="0" r="0" t="0"/>
          <a:stretch/>
        </p:blipFill>
        <p:spPr>
          <a:xfrm>
            <a:off x="2566558" y="4015570"/>
            <a:ext cx="179240" cy="179240"/>
          </a:xfrm>
          <a:prstGeom prst="rect">
            <a:avLst/>
          </a:prstGeom>
          <a:noFill/>
          <a:ln>
            <a:noFill/>
          </a:ln>
        </p:spPr>
      </p:pic>
      <p:pic>
        <p:nvPicPr>
          <p:cNvPr descr="Checkmark" id="556" name="Google Shape;556;p26"/>
          <p:cNvPicPr preferRelativeResize="0"/>
          <p:nvPr/>
        </p:nvPicPr>
        <p:blipFill rotWithShape="1">
          <a:blip r:embed="rId7">
            <a:alphaModFix/>
          </a:blip>
          <a:srcRect b="0" l="0" r="0" t="0"/>
          <a:stretch/>
        </p:blipFill>
        <p:spPr>
          <a:xfrm>
            <a:off x="2994978" y="4650518"/>
            <a:ext cx="179240" cy="179240"/>
          </a:xfrm>
          <a:prstGeom prst="rect">
            <a:avLst/>
          </a:prstGeom>
          <a:noFill/>
          <a:ln>
            <a:noFill/>
          </a:ln>
        </p:spPr>
      </p:pic>
      <p:pic>
        <p:nvPicPr>
          <p:cNvPr descr="Checkmark" id="557" name="Google Shape;557;p26"/>
          <p:cNvPicPr preferRelativeResize="0"/>
          <p:nvPr/>
        </p:nvPicPr>
        <p:blipFill rotWithShape="1">
          <a:blip r:embed="rId7">
            <a:alphaModFix/>
          </a:blip>
          <a:srcRect b="0" l="0" r="0" t="0"/>
          <a:stretch/>
        </p:blipFill>
        <p:spPr>
          <a:xfrm>
            <a:off x="2566558" y="4650518"/>
            <a:ext cx="179240" cy="179240"/>
          </a:xfrm>
          <a:prstGeom prst="rect">
            <a:avLst/>
          </a:prstGeom>
          <a:noFill/>
          <a:ln>
            <a:noFill/>
          </a:ln>
        </p:spPr>
      </p:pic>
      <p:pic>
        <p:nvPicPr>
          <p:cNvPr descr="Checkmark" id="558" name="Google Shape;558;p26"/>
          <p:cNvPicPr preferRelativeResize="0"/>
          <p:nvPr/>
        </p:nvPicPr>
        <p:blipFill rotWithShape="1">
          <a:blip r:embed="rId7">
            <a:alphaModFix/>
          </a:blip>
          <a:srcRect b="0" l="0" r="0" t="0"/>
          <a:stretch/>
        </p:blipFill>
        <p:spPr>
          <a:xfrm>
            <a:off x="3013165" y="5285466"/>
            <a:ext cx="179240" cy="179240"/>
          </a:xfrm>
          <a:prstGeom prst="rect">
            <a:avLst/>
          </a:prstGeom>
          <a:noFill/>
          <a:ln>
            <a:noFill/>
          </a:ln>
        </p:spPr>
      </p:pic>
      <p:pic>
        <p:nvPicPr>
          <p:cNvPr descr="Checkmark" id="559" name="Google Shape;559;p26"/>
          <p:cNvPicPr preferRelativeResize="0"/>
          <p:nvPr/>
        </p:nvPicPr>
        <p:blipFill rotWithShape="1">
          <a:blip r:embed="rId7">
            <a:alphaModFix/>
          </a:blip>
          <a:srcRect b="0" l="0" r="0" t="0"/>
          <a:stretch/>
        </p:blipFill>
        <p:spPr>
          <a:xfrm>
            <a:off x="3425991" y="4650518"/>
            <a:ext cx="179240" cy="179240"/>
          </a:xfrm>
          <a:prstGeom prst="rect">
            <a:avLst/>
          </a:prstGeom>
          <a:noFill/>
          <a:ln>
            <a:noFill/>
          </a:ln>
        </p:spPr>
      </p:pic>
      <p:pic>
        <p:nvPicPr>
          <p:cNvPr descr="Checkmark" id="560" name="Google Shape;560;p26"/>
          <p:cNvPicPr preferRelativeResize="0"/>
          <p:nvPr/>
        </p:nvPicPr>
        <p:blipFill rotWithShape="1">
          <a:blip r:embed="rId7">
            <a:alphaModFix/>
          </a:blip>
          <a:srcRect b="0" l="0" r="0" t="0"/>
          <a:stretch/>
        </p:blipFill>
        <p:spPr>
          <a:xfrm>
            <a:off x="3856998" y="5285466"/>
            <a:ext cx="179240" cy="179240"/>
          </a:xfrm>
          <a:prstGeom prst="rect">
            <a:avLst/>
          </a:prstGeom>
          <a:noFill/>
          <a:ln>
            <a:noFill/>
          </a:ln>
        </p:spPr>
      </p:pic>
      <p:pic>
        <p:nvPicPr>
          <p:cNvPr descr="Checkmark" id="561" name="Google Shape;561;p26"/>
          <p:cNvPicPr preferRelativeResize="0"/>
          <p:nvPr/>
        </p:nvPicPr>
        <p:blipFill rotWithShape="1">
          <a:blip r:embed="rId7">
            <a:alphaModFix/>
          </a:blip>
          <a:srcRect b="0" l="0" r="0" t="0"/>
          <a:stretch/>
        </p:blipFill>
        <p:spPr>
          <a:xfrm>
            <a:off x="6855253" y="4015573"/>
            <a:ext cx="179240" cy="179240"/>
          </a:xfrm>
          <a:prstGeom prst="rect">
            <a:avLst/>
          </a:prstGeom>
          <a:noFill/>
          <a:ln>
            <a:noFill/>
          </a:ln>
        </p:spPr>
      </p:pic>
      <p:pic>
        <p:nvPicPr>
          <p:cNvPr descr="Checkmark" id="562" name="Google Shape;562;p26"/>
          <p:cNvPicPr preferRelativeResize="0"/>
          <p:nvPr/>
        </p:nvPicPr>
        <p:blipFill rotWithShape="1">
          <a:blip r:embed="rId7">
            <a:alphaModFix/>
          </a:blip>
          <a:srcRect b="0" l="0" r="0" t="0"/>
          <a:stretch/>
        </p:blipFill>
        <p:spPr>
          <a:xfrm>
            <a:off x="6868034" y="4650517"/>
            <a:ext cx="179240" cy="179240"/>
          </a:xfrm>
          <a:prstGeom prst="rect">
            <a:avLst/>
          </a:prstGeom>
          <a:noFill/>
          <a:ln>
            <a:noFill/>
          </a:ln>
        </p:spPr>
      </p:pic>
      <p:pic>
        <p:nvPicPr>
          <p:cNvPr descr="Checkmark" id="563" name="Google Shape;563;p26"/>
          <p:cNvPicPr preferRelativeResize="0"/>
          <p:nvPr/>
        </p:nvPicPr>
        <p:blipFill rotWithShape="1">
          <a:blip r:embed="rId7">
            <a:alphaModFix/>
          </a:blip>
          <a:srcRect b="0" l="0" r="0" t="0"/>
          <a:stretch/>
        </p:blipFill>
        <p:spPr>
          <a:xfrm>
            <a:off x="7296454" y="4650518"/>
            <a:ext cx="179240" cy="179240"/>
          </a:xfrm>
          <a:prstGeom prst="rect">
            <a:avLst/>
          </a:prstGeom>
          <a:noFill/>
          <a:ln>
            <a:noFill/>
          </a:ln>
        </p:spPr>
      </p:pic>
      <p:pic>
        <p:nvPicPr>
          <p:cNvPr descr="Checkmark" id="564" name="Google Shape;564;p26"/>
          <p:cNvPicPr preferRelativeResize="0"/>
          <p:nvPr/>
        </p:nvPicPr>
        <p:blipFill rotWithShape="1">
          <a:blip r:embed="rId7">
            <a:alphaModFix/>
          </a:blip>
          <a:srcRect b="0" l="0" r="0" t="0"/>
          <a:stretch/>
        </p:blipFill>
        <p:spPr>
          <a:xfrm>
            <a:off x="5569526" y="4660969"/>
            <a:ext cx="179240" cy="179240"/>
          </a:xfrm>
          <a:prstGeom prst="rect">
            <a:avLst/>
          </a:prstGeom>
          <a:noFill/>
          <a:ln>
            <a:noFill/>
          </a:ln>
        </p:spPr>
      </p:pic>
      <p:pic>
        <p:nvPicPr>
          <p:cNvPr descr="Checkmark" id="565" name="Google Shape;565;p26"/>
          <p:cNvPicPr preferRelativeResize="0"/>
          <p:nvPr/>
        </p:nvPicPr>
        <p:blipFill rotWithShape="1">
          <a:blip r:embed="rId7">
            <a:alphaModFix/>
          </a:blip>
          <a:srcRect b="0" l="0" r="0" t="0"/>
          <a:stretch/>
        </p:blipFill>
        <p:spPr>
          <a:xfrm>
            <a:off x="5997946" y="4658232"/>
            <a:ext cx="179240" cy="179240"/>
          </a:xfrm>
          <a:prstGeom prst="rect">
            <a:avLst/>
          </a:prstGeom>
          <a:noFill/>
          <a:ln>
            <a:noFill/>
          </a:ln>
        </p:spPr>
      </p:pic>
      <p:sp>
        <p:nvSpPr>
          <p:cNvPr id="566" name="Google Shape;566;p26"/>
          <p:cNvSpPr txBox="1"/>
          <p:nvPr/>
        </p:nvSpPr>
        <p:spPr>
          <a:xfrm rot="-5401976">
            <a:off x="1314161" y="1370801"/>
            <a:ext cx="870661" cy="36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000" u="none" cap="none" strike="noStrike">
                <a:solidFill>
                  <a:schemeClr val="lt1"/>
                </a:solidFill>
                <a:latin typeface="Arial"/>
                <a:ea typeface="Arial"/>
                <a:cs typeface="Arial"/>
                <a:sym typeface="Arial"/>
              </a:rPr>
              <a:t>No Sugar Added</a:t>
            </a:r>
            <a:endParaRPr b="1" i="0" sz="1000" u="none" cap="none" strike="noStrike">
              <a:solidFill>
                <a:srgbClr val="000000"/>
              </a:solidFill>
              <a:latin typeface="Arial"/>
              <a:ea typeface="Arial"/>
              <a:cs typeface="Arial"/>
              <a:sym typeface="Arial"/>
            </a:endParaRPr>
          </a:p>
        </p:txBody>
      </p:sp>
      <p:sp>
        <p:nvSpPr>
          <p:cNvPr id="567" name="Google Shape;567;p26"/>
          <p:cNvSpPr txBox="1"/>
          <p:nvPr/>
        </p:nvSpPr>
        <p:spPr>
          <a:xfrm rot="-5401976">
            <a:off x="1787443" y="1398897"/>
            <a:ext cx="870489" cy="306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No Palm Oil</a:t>
            </a:r>
            <a:endParaRPr b="1" i="0" sz="1000" u="none" cap="none" strike="noStrike">
              <a:solidFill>
                <a:srgbClr val="000000"/>
              </a:solidFill>
              <a:latin typeface="Arial"/>
              <a:ea typeface="Arial"/>
              <a:cs typeface="Arial"/>
              <a:sym typeface="Arial"/>
            </a:endParaRPr>
          </a:p>
        </p:txBody>
      </p:sp>
      <p:sp>
        <p:nvSpPr>
          <p:cNvPr id="568" name="Google Shape;568;p26"/>
          <p:cNvSpPr txBox="1"/>
          <p:nvPr/>
        </p:nvSpPr>
        <p:spPr>
          <a:xfrm rot="-5401976">
            <a:off x="2199818" y="1398707"/>
            <a:ext cx="870086"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Vegan</a:t>
            </a:r>
            <a:endParaRPr b="1" i="0" sz="1000" u="none" cap="none" strike="noStrike">
              <a:solidFill>
                <a:srgbClr val="000000"/>
              </a:solidFill>
              <a:latin typeface="Arial"/>
              <a:ea typeface="Arial"/>
              <a:cs typeface="Arial"/>
              <a:sym typeface="Arial"/>
            </a:endParaRPr>
          </a:p>
        </p:txBody>
      </p:sp>
      <p:sp>
        <p:nvSpPr>
          <p:cNvPr id="569" name="Google Shape;569;p26"/>
          <p:cNvSpPr txBox="1"/>
          <p:nvPr/>
        </p:nvSpPr>
        <p:spPr>
          <a:xfrm rot="-5401976">
            <a:off x="2622509" y="1398637"/>
            <a:ext cx="869933"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Non-GMO</a:t>
            </a:r>
            <a:endParaRPr b="1" i="0" sz="1000" u="none" cap="none" strike="noStrike">
              <a:solidFill>
                <a:srgbClr val="000000"/>
              </a:solidFill>
              <a:latin typeface="Arial"/>
              <a:ea typeface="Arial"/>
              <a:cs typeface="Arial"/>
              <a:sym typeface="Arial"/>
            </a:endParaRPr>
          </a:p>
        </p:txBody>
      </p:sp>
      <p:sp>
        <p:nvSpPr>
          <p:cNvPr id="570" name="Google Shape;570;p26"/>
          <p:cNvSpPr txBox="1"/>
          <p:nvPr/>
        </p:nvSpPr>
        <p:spPr>
          <a:xfrm rot="-5402488">
            <a:off x="3041701" y="1380788"/>
            <a:ext cx="828900"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Woman Owned</a:t>
            </a:r>
            <a:endParaRPr b="1" i="0" sz="1000" u="none" cap="none" strike="noStrike">
              <a:solidFill>
                <a:srgbClr val="000000"/>
              </a:solidFill>
              <a:latin typeface="Arial"/>
              <a:ea typeface="Arial"/>
              <a:cs typeface="Arial"/>
              <a:sym typeface="Arial"/>
            </a:endParaRPr>
          </a:p>
        </p:txBody>
      </p:sp>
      <p:sp>
        <p:nvSpPr>
          <p:cNvPr id="571" name="Google Shape;571;p26"/>
          <p:cNvSpPr txBox="1"/>
          <p:nvPr/>
        </p:nvSpPr>
        <p:spPr>
          <a:xfrm rot="-5402373">
            <a:off x="3842973" y="1398120"/>
            <a:ext cx="869100"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Complete Protein</a:t>
            </a:r>
            <a:endParaRPr b="1" i="0" sz="1000" u="none" cap="none" strike="noStrike">
              <a:solidFill>
                <a:srgbClr val="000000"/>
              </a:solidFill>
              <a:latin typeface="Arial"/>
              <a:ea typeface="Arial"/>
              <a:cs typeface="Arial"/>
              <a:sym typeface="Arial"/>
            </a:endParaRPr>
          </a:p>
        </p:txBody>
      </p:sp>
      <p:sp>
        <p:nvSpPr>
          <p:cNvPr id="572" name="Google Shape;572;p26"/>
          <p:cNvSpPr txBox="1"/>
          <p:nvPr/>
        </p:nvSpPr>
        <p:spPr>
          <a:xfrm rot="-5402350">
            <a:off x="3427926" y="1347494"/>
            <a:ext cx="877800" cy="37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Donates to Non-Profit</a:t>
            </a:r>
            <a:endParaRPr b="1" i="0" sz="1000" u="none" cap="none" strike="noStrike">
              <a:solidFill>
                <a:srgbClr val="000000"/>
              </a:solidFill>
              <a:latin typeface="Arial"/>
              <a:ea typeface="Arial"/>
              <a:cs typeface="Arial"/>
              <a:sym typeface="Arial"/>
            </a:endParaRPr>
          </a:p>
        </p:txBody>
      </p:sp>
      <p:sp>
        <p:nvSpPr>
          <p:cNvPr id="573" name="Google Shape;573;p26"/>
          <p:cNvSpPr txBox="1"/>
          <p:nvPr/>
        </p:nvSpPr>
        <p:spPr>
          <a:xfrm rot="-5401175">
            <a:off x="4307287" y="1365400"/>
            <a:ext cx="877800" cy="37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7 Nuts &amp; Seeds</a:t>
            </a:r>
            <a:endParaRPr b="1" i="0" sz="1000" u="none" cap="none" strike="noStrike">
              <a:solidFill>
                <a:srgbClr val="000000"/>
              </a:solidFill>
              <a:latin typeface="Arial"/>
              <a:ea typeface="Arial"/>
              <a:cs typeface="Arial"/>
              <a:sym typeface="Arial"/>
            </a:endParaRPr>
          </a:p>
        </p:txBody>
      </p:sp>
      <p:sp>
        <p:nvSpPr>
          <p:cNvPr id="574" name="Google Shape;574;p26"/>
          <p:cNvSpPr txBox="1"/>
          <p:nvPr/>
        </p:nvSpPr>
        <p:spPr>
          <a:xfrm rot="-5401976">
            <a:off x="5226293" y="1393879"/>
            <a:ext cx="878001"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Flax Seeds</a:t>
            </a:r>
            <a:endParaRPr b="1" i="0" sz="1000" u="none" cap="none" strike="noStrike">
              <a:solidFill>
                <a:srgbClr val="000000"/>
              </a:solidFill>
              <a:latin typeface="Arial"/>
              <a:ea typeface="Arial"/>
              <a:cs typeface="Arial"/>
              <a:sym typeface="Arial"/>
            </a:endParaRPr>
          </a:p>
        </p:txBody>
      </p:sp>
      <p:sp>
        <p:nvSpPr>
          <p:cNvPr id="575" name="Google Shape;575;p26"/>
          <p:cNvSpPr txBox="1"/>
          <p:nvPr/>
        </p:nvSpPr>
        <p:spPr>
          <a:xfrm rot="-5401976">
            <a:off x="5632646" y="1393934"/>
            <a:ext cx="878130"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Chia Seeds</a:t>
            </a:r>
            <a:endParaRPr b="1" i="0" sz="1000" u="none" cap="none" strike="noStrike">
              <a:solidFill>
                <a:srgbClr val="000000"/>
              </a:solidFill>
              <a:latin typeface="Arial"/>
              <a:ea typeface="Arial"/>
              <a:cs typeface="Arial"/>
              <a:sym typeface="Arial"/>
            </a:endParaRPr>
          </a:p>
        </p:txBody>
      </p:sp>
      <p:sp>
        <p:nvSpPr>
          <p:cNvPr id="576" name="Google Shape;576;p26"/>
          <p:cNvSpPr txBox="1"/>
          <p:nvPr/>
        </p:nvSpPr>
        <p:spPr>
          <a:xfrm rot="-5401976">
            <a:off x="5995983" y="1393805"/>
            <a:ext cx="877854"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Pumpkin Seeds</a:t>
            </a:r>
            <a:endParaRPr b="1" i="0" sz="1000" u="none" cap="none" strike="noStrike">
              <a:solidFill>
                <a:srgbClr val="000000"/>
              </a:solidFill>
              <a:latin typeface="Arial"/>
              <a:ea typeface="Arial"/>
              <a:cs typeface="Arial"/>
              <a:sym typeface="Arial"/>
            </a:endParaRPr>
          </a:p>
        </p:txBody>
      </p:sp>
      <p:sp>
        <p:nvSpPr>
          <p:cNvPr id="577" name="Google Shape;577;p26"/>
          <p:cNvSpPr txBox="1"/>
          <p:nvPr/>
        </p:nvSpPr>
        <p:spPr>
          <a:xfrm rot="-5401976">
            <a:off x="6485311" y="1392326"/>
            <a:ext cx="880867"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Almonds</a:t>
            </a:r>
            <a:endParaRPr b="1" i="0" sz="1000" u="none" cap="none" strike="noStrike">
              <a:solidFill>
                <a:srgbClr val="000000"/>
              </a:solidFill>
              <a:latin typeface="Arial"/>
              <a:ea typeface="Arial"/>
              <a:cs typeface="Arial"/>
              <a:sym typeface="Arial"/>
            </a:endParaRPr>
          </a:p>
        </p:txBody>
      </p:sp>
      <p:sp>
        <p:nvSpPr>
          <p:cNvPr id="578" name="Google Shape;578;p26"/>
          <p:cNvSpPr txBox="1"/>
          <p:nvPr/>
        </p:nvSpPr>
        <p:spPr>
          <a:xfrm rot="-5401976">
            <a:off x="6923439" y="1394019"/>
            <a:ext cx="878285"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Cashews</a:t>
            </a:r>
            <a:endParaRPr b="1" i="0" sz="1000" u="none" cap="none" strike="noStrike">
              <a:solidFill>
                <a:srgbClr val="000000"/>
              </a:solidFill>
              <a:latin typeface="Arial"/>
              <a:ea typeface="Arial"/>
              <a:cs typeface="Arial"/>
              <a:sym typeface="Arial"/>
            </a:endParaRPr>
          </a:p>
        </p:txBody>
      </p:sp>
      <p:sp>
        <p:nvSpPr>
          <p:cNvPr id="579" name="Google Shape;579;p26"/>
          <p:cNvSpPr txBox="1"/>
          <p:nvPr/>
        </p:nvSpPr>
        <p:spPr>
          <a:xfrm rot="-5401976">
            <a:off x="7362786" y="1393810"/>
            <a:ext cx="877870"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Hazelnuts</a:t>
            </a:r>
            <a:endParaRPr b="1" i="0" sz="1000" u="none" cap="none" strike="noStrike">
              <a:solidFill>
                <a:srgbClr val="000000"/>
              </a:solidFill>
              <a:latin typeface="Arial"/>
              <a:ea typeface="Arial"/>
              <a:cs typeface="Arial"/>
              <a:sym typeface="Arial"/>
            </a:endParaRPr>
          </a:p>
        </p:txBody>
      </p:sp>
      <p:sp>
        <p:nvSpPr>
          <p:cNvPr id="580" name="Google Shape;580;p26"/>
          <p:cNvSpPr txBox="1"/>
          <p:nvPr/>
        </p:nvSpPr>
        <p:spPr>
          <a:xfrm rot="-5402350">
            <a:off x="4783562" y="1393809"/>
            <a:ext cx="877800" cy="3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Brazil Nuts</a:t>
            </a:r>
            <a:endParaRPr b="1" i="0" sz="1000" u="none" cap="none" strike="noStrike">
              <a:solidFill>
                <a:srgbClr val="000000"/>
              </a:solidFill>
              <a:latin typeface="Arial"/>
              <a:ea typeface="Arial"/>
              <a:cs typeface="Arial"/>
              <a:sym typeface="Arial"/>
            </a:endParaRPr>
          </a:p>
        </p:txBody>
      </p:sp>
      <p:pic>
        <p:nvPicPr>
          <p:cNvPr descr="RXBAR Logo" id="581" name="Google Shape;581;p26"/>
          <p:cNvPicPr preferRelativeResize="0"/>
          <p:nvPr/>
        </p:nvPicPr>
        <p:blipFill rotWithShape="1">
          <a:blip r:embed="rId8">
            <a:alphaModFix/>
          </a:blip>
          <a:srcRect b="0" l="0" r="0" t="0"/>
          <a:stretch/>
        </p:blipFill>
        <p:spPr>
          <a:xfrm>
            <a:off x="398523" y="3282893"/>
            <a:ext cx="907704" cy="372910"/>
          </a:xfrm>
          <a:prstGeom prst="rect">
            <a:avLst/>
          </a:prstGeom>
          <a:noFill/>
          <a:ln>
            <a:noFill/>
          </a:ln>
        </p:spPr>
      </p:pic>
      <p:pic>
        <p:nvPicPr>
          <p:cNvPr descr="Artisana Organics" id="582" name="Google Shape;582;p26"/>
          <p:cNvPicPr preferRelativeResize="0"/>
          <p:nvPr/>
        </p:nvPicPr>
        <p:blipFill rotWithShape="1">
          <a:blip r:embed="rId9">
            <a:alphaModFix/>
          </a:blip>
          <a:srcRect b="0" l="0" r="0" t="0"/>
          <a:stretch/>
        </p:blipFill>
        <p:spPr>
          <a:xfrm>
            <a:off x="204574" y="5882986"/>
            <a:ext cx="1260788" cy="372814"/>
          </a:xfrm>
          <a:prstGeom prst="rect">
            <a:avLst/>
          </a:prstGeom>
          <a:noFill/>
          <a:ln>
            <a:noFill/>
          </a:ln>
        </p:spPr>
      </p:pic>
      <p:pic>
        <p:nvPicPr>
          <p:cNvPr descr="Checkmark" id="583" name="Google Shape;583;p26"/>
          <p:cNvPicPr preferRelativeResize="0"/>
          <p:nvPr/>
        </p:nvPicPr>
        <p:blipFill rotWithShape="1">
          <a:blip r:embed="rId7">
            <a:alphaModFix/>
          </a:blip>
          <a:srcRect b="0" l="0" r="0" t="0"/>
          <a:stretch/>
        </p:blipFill>
        <p:spPr>
          <a:xfrm>
            <a:off x="2139559" y="5984621"/>
            <a:ext cx="179240" cy="179240"/>
          </a:xfrm>
          <a:prstGeom prst="rect">
            <a:avLst/>
          </a:prstGeom>
          <a:noFill/>
          <a:ln>
            <a:noFill/>
          </a:ln>
        </p:spPr>
      </p:pic>
      <p:pic>
        <p:nvPicPr>
          <p:cNvPr descr="Checkmark" id="584" name="Google Shape;584;p26"/>
          <p:cNvPicPr preferRelativeResize="0"/>
          <p:nvPr/>
        </p:nvPicPr>
        <p:blipFill rotWithShape="1">
          <a:blip r:embed="rId7">
            <a:alphaModFix/>
          </a:blip>
          <a:srcRect b="0" l="0" r="0" t="0"/>
          <a:stretch/>
        </p:blipFill>
        <p:spPr>
          <a:xfrm>
            <a:off x="1711139" y="5984621"/>
            <a:ext cx="179240" cy="179240"/>
          </a:xfrm>
          <a:prstGeom prst="rect">
            <a:avLst/>
          </a:prstGeom>
          <a:noFill/>
          <a:ln>
            <a:noFill/>
          </a:ln>
        </p:spPr>
      </p:pic>
      <p:pic>
        <p:nvPicPr>
          <p:cNvPr descr="Checkmark" id="585" name="Google Shape;585;p26"/>
          <p:cNvPicPr preferRelativeResize="0"/>
          <p:nvPr/>
        </p:nvPicPr>
        <p:blipFill rotWithShape="1">
          <a:blip r:embed="rId7">
            <a:alphaModFix/>
          </a:blip>
          <a:srcRect b="0" l="0" r="0" t="0"/>
          <a:stretch/>
        </p:blipFill>
        <p:spPr>
          <a:xfrm>
            <a:off x="2566033" y="5981811"/>
            <a:ext cx="179240" cy="179240"/>
          </a:xfrm>
          <a:prstGeom prst="rect">
            <a:avLst/>
          </a:prstGeom>
          <a:noFill/>
          <a:ln>
            <a:noFill/>
          </a:ln>
        </p:spPr>
      </p:pic>
      <p:pic>
        <p:nvPicPr>
          <p:cNvPr descr="Checkmark" id="586" name="Google Shape;586;p26"/>
          <p:cNvPicPr preferRelativeResize="0"/>
          <p:nvPr/>
        </p:nvPicPr>
        <p:blipFill rotWithShape="1">
          <a:blip r:embed="rId7">
            <a:alphaModFix/>
          </a:blip>
          <a:srcRect b="0" l="0" r="0" t="0"/>
          <a:stretch/>
        </p:blipFill>
        <p:spPr>
          <a:xfrm>
            <a:off x="2994453" y="5981811"/>
            <a:ext cx="179240" cy="179240"/>
          </a:xfrm>
          <a:prstGeom prst="rect">
            <a:avLst/>
          </a:prstGeom>
          <a:noFill/>
          <a:ln>
            <a:noFill/>
          </a:ln>
        </p:spPr>
      </p:pic>
      <p:pic>
        <p:nvPicPr>
          <p:cNvPr descr="Checkmark" id="587" name="Google Shape;587;p26"/>
          <p:cNvPicPr preferRelativeResize="0"/>
          <p:nvPr/>
        </p:nvPicPr>
        <p:blipFill rotWithShape="1">
          <a:blip r:embed="rId7">
            <a:alphaModFix/>
          </a:blip>
          <a:srcRect b="0" l="0" r="0" t="0"/>
          <a:stretch/>
        </p:blipFill>
        <p:spPr>
          <a:xfrm>
            <a:off x="6868034" y="5984621"/>
            <a:ext cx="179240" cy="179240"/>
          </a:xfrm>
          <a:prstGeom prst="rect">
            <a:avLst/>
          </a:prstGeom>
          <a:noFill/>
          <a:ln>
            <a:noFill/>
          </a:ln>
        </p:spPr>
      </p:pic>
      <p:pic>
        <p:nvPicPr>
          <p:cNvPr descr="Checkmark" id="588" name="Google Shape;588;p26"/>
          <p:cNvPicPr preferRelativeResize="0"/>
          <p:nvPr/>
        </p:nvPicPr>
        <p:blipFill rotWithShape="1">
          <a:blip r:embed="rId7">
            <a:alphaModFix/>
          </a:blip>
          <a:srcRect b="0" l="0" r="0" t="0"/>
          <a:stretch/>
        </p:blipFill>
        <p:spPr>
          <a:xfrm>
            <a:off x="7296454" y="5984621"/>
            <a:ext cx="179240" cy="179240"/>
          </a:xfrm>
          <a:prstGeom prst="rect">
            <a:avLst/>
          </a:prstGeom>
          <a:noFill/>
          <a:ln>
            <a:noFill/>
          </a:ln>
        </p:spPr>
      </p:pic>
      <p:pic>
        <p:nvPicPr>
          <p:cNvPr descr="Checkmark" id="589" name="Google Shape;589;p26"/>
          <p:cNvPicPr preferRelativeResize="0"/>
          <p:nvPr/>
        </p:nvPicPr>
        <p:blipFill rotWithShape="1">
          <a:blip r:embed="rId7">
            <a:alphaModFix/>
          </a:blip>
          <a:srcRect b="0" l="0" r="0" t="0"/>
          <a:stretch/>
        </p:blipFill>
        <p:spPr>
          <a:xfrm>
            <a:off x="2130132" y="4660969"/>
            <a:ext cx="179240" cy="179240"/>
          </a:xfrm>
          <a:prstGeom prst="rect">
            <a:avLst/>
          </a:prstGeom>
          <a:noFill/>
          <a:ln>
            <a:noFill/>
          </a:ln>
        </p:spPr>
      </p:pic>
      <p:pic>
        <p:nvPicPr>
          <p:cNvPr descr="Checkmark" id="590" name="Google Shape;590;p26"/>
          <p:cNvPicPr preferRelativeResize="0"/>
          <p:nvPr/>
        </p:nvPicPr>
        <p:blipFill rotWithShape="1">
          <a:blip r:embed="rId7">
            <a:alphaModFix/>
          </a:blip>
          <a:srcRect b="0" l="0" r="0" t="0"/>
          <a:stretch/>
        </p:blipFill>
        <p:spPr>
          <a:xfrm>
            <a:off x="3856989" y="4660965"/>
            <a:ext cx="179240" cy="179240"/>
          </a:xfrm>
          <a:prstGeom prst="rect">
            <a:avLst/>
          </a:prstGeom>
          <a:noFill/>
          <a:ln>
            <a:noFill/>
          </a:ln>
        </p:spPr>
      </p:pic>
      <p:pic>
        <p:nvPicPr>
          <p:cNvPr descr="Checkmark" id="591" name="Google Shape;591;p26"/>
          <p:cNvPicPr preferRelativeResize="0"/>
          <p:nvPr/>
        </p:nvPicPr>
        <p:blipFill rotWithShape="1">
          <a:blip r:embed="rId7">
            <a:alphaModFix/>
          </a:blip>
          <a:srcRect b="0" l="0" r="0" t="0"/>
          <a:stretch/>
        </p:blipFill>
        <p:spPr>
          <a:xfrm>
            <a:off x="2152701" y="4024914"/>
            <a:ext cx="179240" cy="179240"/>
          </a:xfrm>
          <a:prstGeom prst="rect">
            <a:avLst/>
          </a:prstGeom>
          <a:noFill/>
          <a:ln>
            <a:noFill/>
          </a:ln>
        </p:spPr>
      </p:pic>
      <p:pic>
        <p:nvPicPr>
          <p:cNvPr descr="Checkmark" id="592" name="Google Shape;592;p26"/>
          <p:cNvPicPr preferRelativeResize="0"/>
          <p:nvPr/>
        </p:nvPicPr>
        <p:blipFill rotWithShape="1">
          <a:blip r:embed="rId7">
            <a:alphaModFix/>
          </a:blip>
          <a:srcRect b="0" l="0" r="0" t="0"/>
          <a:stretch/>
        </p:blipFill>
        <p:spPr>
          <a:xfrm>
            <a:off x="1713864" y="4030084"/>
            <a:ext cx="179240" cy="179240"/>
          </a:xfrm>
          <a:prstGeom prst="rect">
            <a:avLst/>
          </a:prstGeom>
          <a:noFill/>
          <a:ln>
            <a:noFill/>
          </a:ln>
        </p:spPr>
      </p:pic>
      <p:pic>
        <p:nvPicPr>
          <p:cNvPr descr="Checkmark" id="593" name="Google Shape;593;p26"/>
          <p:cNvPicPr preferRelativeResize="0"/>
          <p:nvPr/>
        </p:nvPicPr>
        <p:blipFill rotWithShape="1">
          <a:blip r:embed="rId7">
            <a:alphaModFix/>
          </a:blip>
          <a:srcRect b="0" l="0" r="0" t="0"/>
          <a:stretch/>
        </p:blipFill>
        <p:spPr>
          <a:xfrm>
            <a:off x="3882658" y="3413916"/>
            <a:ext cx="179240" cy="179240"/>
          </a:xfrm>
          <a:prstGeom prst="rect">
            <a:avLst/>
          </a:prstGeom>
          <a:noFill/>
          <a:ln>
            <a:noFill/>
          </a:ln>
        </p:spPr>
      </p:pic>
      <p:pic>
        <p:nvPicPr>
          <p:cNvPr descr="Checkmark" id="594" name="Google Shape;594;p26"/>
          <p:cNvPicPr preferRelativeResize="0"/>
          <p:nvPr/>
        </p:nvPicPr>
        <p:blipFill rotWithShape="1">
          <a:blip r:embed="rId7">
            <a:alphaModFix/>
          </a:blip>
          <a:srcRect b="0" l="0" r="0" t="0"/>
          <a:stretch/>
        </p:blipFill>
        <p:spPr>
          <a:xfrm>
            <a:off x="6868034" y="3413913"/>
            <a:ext cx="179240" cy="179240"/>
          </a:xfrm>
          <a:prstGeom prst="rect">
            <a:avLst/>
          </a:prstGeom>
          <a:noFill/>
          <a:ln>
            <a:noFill/>
          </a:ln>
        </p:spPr>
      </p:pic>
      <p:pic>
        <p:nvPicPr>
          <p:cNvPr descr="Checkmark" id="595" name="Google Shape;595;p26"/>
          <p:cNvPicPr preferRelativeResize="0"/>
          <p:nvPr/>
        </p:nvPicPr>
        <p:blipFill rotWithShape="1">
          <a:blip r:embed="rId7">
            <a:alphaModFix/>
          </a:blip>
          <a:srcRect b="0" l="0" r="0" t="0"/>
          <a:stretch/>
        </p:blipFill>
        <p:spPr>
          <a:xfrm>
            <a:off x="6878535" y="5335728"/>
            <a:ext cx="179240" cy="179240"/>
          </a:xfrm>
          <a:prstGeom prst="rect">
            <a:avLst/>
          </a:prstGeom>
          <a:noFill/>
          <a:ln>
            <a:noFill/>
          </a:ln>
        </p:spPr>
      </p:pic>
      <p:pic>
        <p:nvPicPr>
          <p:cNvPr descr="Checkmark" id="596" name="Google Shape;596;p26"/>
          <p:cNvPicPr preferRelativeResize="0"/>
          <p:nvPr/>
        </p:nvPicPr>
        <p:blipFill rotWithShape="1">
          <a:blip r:embed="rId7">
            <a:alphaModFix/>
          </a:blip>
          <a:srcRect b="0" l="0" r="0" t="0"/>
          <a:stretch/>
        </p:blipFill>
        <p:spPr>
          <a:xfrm>
            <a:off x="7299993" y="5335728"/>
            <a:ext cx="179240" cy="179240"/>
          </a:xfrm>
          <a:prstGeom prst="rect">
            <a:avLst/>
          </a:prstGeom>
          <a:noFill/>
          <a:ln>
            <a:noFill/>
          </a:ln>
        </p:spPr>
      </p:pic>
      <p:pic>
        <p:nvPicPr>
          <p:cNvPr descr="Checkmark" id="597" name="Google Shape;597;p26"/>
          <p:cNvPicPr preferRelativeResize="0"/>
          <p:nvPr/>
        </p:nvPicPr>
        <p:blipFill rotWithShape="1">
          <a:blip r:embed="rId7">
            <a:alphaModFix/>
          </a:blip>
          <a:srcRect b="0" l="0" r="0" t="0"/>
          <a:stretch/>
        </p:blipFill>
        <p:spPr>
          <a:xfrm>
            <a:off x="7722510" y="5335728"/>
            <a:ext cx="179240" cy="179240"/>
          </a:xfrm>
          <a:prstGeom prst="rect">
            <a:avLst/>
          </a:prstGeom>
          <a:noFill/>
          <a:ln>
            <a:noFill/>
          </a:ln>
        </p:spPr>
      </p:pic>
      <p:pic>
        <p:nvPicPr>
          <p:cNvPr id="598" name="Google Shape;598;p26"/>
          <p:cNvPicPr preferRelativeResize="0"/>
          <p:nvPr/>
        </p:nvPicPr>
        <p:blipFill rotWithShape="1">
          <a:blip r:embed="rId10">
            <a:alphaModFix/>
          </a:blip>
          <a:srcRect b="0" l="0" r="0" t="0"/>
          <a:stretch/>
        </p:blipFill>
        <p:spPr>
          <a:xfrm>
            <a:off x="390265" y="2155052"/>
            <a:ext cx="889407" cy="223786"/>
          </a:xfrm>
          <a:prstGeom prst="rect">
            <a:avLst/>
          </a:prstGeom>
          <a:noFill/>
          <a:ln>
            <a:noFill/>
          </a:ln>
        </p:spPr>
      </p:pic>
      <p:pic>
        <p:nvPicPr>
          <p:cNvPr id="599" name="Google Shape;599;p26"/>
          <p:cNvPicPr preferRelativeResize="0"/>
          <p:nvPr/>
        </p:nvPicPr>
        <p:blipFill rotWithShape="1">
          <a:blip r:embed="rId11">
            <a:alphaModFix/>
          </a:blip>
          <a:srcRect b="0" l="0" r="0" t="0"/>
          <a:stretch/>
        </p:blipFill>
        <p:spPr>
          <a:xfrm>
            <a:off x="1548078" y="420532"/>
            <a:ext cx="6353672" cy="58161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28"/>
          <p:cNvSpPr/>
          <p:nvPr/>
        </p:nvSpPr>
        <p:spPr>
          <a:xfrm rot="5400000">
            <a:off x="3835695" y="1549696"/>
            <a:ext cx="1472611"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28"/>
          <p:cNvSpPr/>
          <p:nvPr/>
        </p:nvSpPr>
        <p:spPr>
          <a:xfrm>
            <a:off x="337064" y="5743407"/>
            <a:ext cx="1948935" cy="721762"/>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SRP $12.99</a:t>
            </a:r>
            <a:endParaRPr b="0" i="0" sz="1400" u="none" cap="none" strike="noStrike">
              <a:solidFill>
                <a:srgbClr val="000000"/>
              </a:solidFill>
              <a:latin typeface="Arial"/>
              <a:ea typeface="Arial"/>
              <a:cs typeface="Arial"/>
              <a:sym typeface="Arial"/>
            </a:endParaRPr>
          </a:p>
        </p:txBody>
      </p:sp>
      <p:sp>
        <p:nvSpPr>
          <p:cNvPr id="606" name="Google Shape;606;p28"/>
          <p:cNvSpPr txBox="1"/>
          <p:nvPr/>
        </p:nvSpPr>
        <p:spPr>
          <a:xfrm>
            <a:off x="278696" y="1964820"/>
            <a:ext cx="2433900" cy="231927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Unlike a mono-nut butter, </a:t>
            </a:r>
            <a:r>
              <a:rPr b="0" i="0" lang="en-US" sz="1400" u="none" cap="none" strike="noStrike">
                <a:solidFill>
                  <a:schemeClr val="dk1"/>
                </a:solidFill>
                <a:latin typeface="Arial"/>
                <a:ea typeface="Arial"/>
                <a:cs typeface="Arial"/>
                <a:sym typeface="Arial"/>
              </a:rPr>
              <a:t>NuttZo has 7 nuts &amp; seeds in every jar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Unique blend of high- quality ingredients</a:t>
            </a:r>
            <a:r>
              <a:rPr b="0" i="0" lang="en-US" sz="1400" u="none" cap="none" strike="noStrike">
                <a:solidFill>
                  <a:schemeClr val="dk1"/>
                </a:solidFill>
                <a:latin typeface="Arial"/>
                <a:ea typeface="Arial"/>
                <a:cs typeface="Arial"/>
                <a:sym typeface="Arial"/>
              </a:rPr>
              <a:t> to provide a variety of vitamins and minerals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Lato"/>
              <a:ea typeface="Lato"/>
              <a:cs typeface="Lato"/>
              <a:sym typeface="Lato"/>
            </a:endParaRPr>
          </a:p>
        </p:txBody>
      </p:sp>
      <p:sp>
        <p:nvSpPr>
          <p:cNvPr id="607" name="Google Shape;607;p28"/>
          <p:cNvSpPr txBox="1"/>
          <p:nvPr/>
        </p:nvSpPr>
        <p:spPr>
          <a:xfrm>
            <a:off x="6502902" y="3488833"/>
            <a:ext cx="2433900" cy="98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Lato"/>
              <a:ea typeface="Lato"/>
              <a:cs typeface="Lato"/>
              <a:sym typeface="Lato"/>
            </a:endParaRPr>
          </a:p>
        </p:txBody>
      </p:sp>
      <p:sp>
        <p:nvSpPr>
          <p:cNvPr id="608" name="Google Shape;608;p28"/>
          <p:cNvSpPr txBox="1"/>
          <p:nvPr/>
        </p:nvSpPr>
        <p:spPr>
          <a:xfrm>
            <a:off x="6502902" y="4551314"/>
            <a:ext cx="2433900" cy="65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1" i="0" sz="1400" u="none" cap="none" strike="noStrike">
              <a:solidFill>
                <a:schemeClr val="dk1"/>
              </a:solidFill>
              <a:latin typeface="Lato"/>
              <a:ea typeface="Lato"/>
              <a:cs typeface="Lato"/>
              <a:sym typeface="Lato"/>
            </a:endParaRPr>
          </a:p>
        </p:txBody>
      </p:sp>
      <p:sp>
        <p:nvSpPr>
          <p:cNvPr id="609" name="Google Shape;609;p28"/>
          <p:cNvSpPr txBox="1"/>
          <p:nvPr/>
        </p:nvSpPr>
        <p:spPr>
          <a:xfrm>
            <a:off x="6430975" y="1923787"/>
            <a:ext cx="2357100" cy="320162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VEGAN </a:t>
            </a:r>
            <a:r>
              <a:rPr b="0" i="0" lang="en-US" sz="1400" u="none" cap="none" strike="noStrike">
                <a:solidFill>
                  <a:schemeClr val="dk1"/>
                </a:solidFill>
                <a:latin typeface="Arial"/>
                <a:ea typeface="Arial"/>
                <a:cs typeface="Arial"/>
                <a:sym typeface="Arial"/>
              </a:rPr>
              <a:t>(no honey or egg whites included)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All natural, Gluten Free, Non GMO, Kosher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Supports Project Left Behind -</a:t>
            </a:r>
            <a:r>
              <a:rPr b="0" i="0" lang="en-US" sz="1400" u="none" cap="none" strike="noStrike">
                <a:solidFill>
                  <a:schemeClr val="dk1"/>
                </a:solidFill>
                <a:latin typeface="Arial"/>
                <a:ea typeface="Arial"/>
                <a:cs typeface="Arial"/>
                <a:sym typeface="Arial"/>
              </a:rPr>
              <a:t> a 501c3 non-profit organization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One-of-a-kind, </a:t>
            </a:r>
            <a:br>
              <a:rPr b="0" i="0" lang="en-US" sz="1400" u="none" cap="none" strike="noStrike">
                <a:solidFill>
                  <a:schemeClr val="dk1"/>
                </a:solidFill>
                <a:latin typeface="Arial"/>
                <a:ea typeface="Arial"/>
                <a:cs typeface="Arial"/>
                <a:sym typeface="Arial"/>
              </a:rPr>
            </a:br>
            <a:r>
              <a:rPr b="1" i="0" lang="en-US" sz="1400" u="none" cap="none" strike="noStrike">
                <a:solidFill>
                  <a:schemeClr val="dk1"/>
                </a:solidFill>
                <a:latin typeface="Arial"/>
                <a:ea typeface="Arial"/>
                <a:cs typeface="Arial"/>
                <a:sym typeface="Arial"/>
              </a:rPr>
              <a:t>no-mess packaging</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i="0" sz="1400" u="none" cap="none" strike="noStrike">
              <a:solidFill>
                <a:schemeClr val="dk1"/>
              </a:solidFill>
              <a:latin typeface="Arial"/>
              <a:ea typeface="Arial"/>
              <a:cs typeface="Arial"/>
              <a:sym typeface="Arial"/>
            </a:endParaRPr>
          </a:p>
        </p:txBody>
      </p:sp>
      <p:sp>
        <p:nvSpPr>
          <p:cNvPr id="610" name="Google Shape;610;p28"/>
          <p:cNvSpPr/>
          <p:nvPr/>
        </p:nvSpPr>
        <p:spPr>
          <a:xfrm>
            <a:off x="-12" y="1959527"/>
            <a:ext cx="186000" cy="3315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611" name="Google Shape;611;p28"/>
          <p:cNvSpPr/>
          <p:nvPr/>
        </p:nvSpPr>
        <p:spPr>
          <a:xfrm>
            <a:off x="8957838" y="1959527"/>
            <a:ext cx="186000" cy="3315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612" name="Google Shape;612;p28"/>
          <p:cNvPicPr preferRelativeResize="0"/>
          <p:nvPr/>
        </p:nvPicPr>
        <p:blipFill rotWithShape="1">
          <a:blip r:embed="rId3">
            <a:alphaModFix/>
          </a:blip>
          <a:srcRect b="0" l="0" r="0" t="0"/>
          <a:stretch/>
        </p:blipFill>
        <p:spPr>
          <a:xfrm>
            <a:off x="2721951" y="1834816"/>
            <a:ext cx="1861778" cy="2641917"/>
          </a:xfrm>
          <a:prstGeom prst="rect">
            <a:avLst/>
          </a:prstGeom>
          <a:noFill/>
          <a:ln>
            <a:noFill/>
          </a:ln>
        </p:spPr>
      </p:pic>
      <p:pic>
        <p:nvPicPr>
          <p:cNvPr id="613" name="Google Shape;613;p28"/>
          <p:cNvPicPr preferRelativeResize="0"/>
          <p:nvPr/>
        </p:nvPicPr>
        <p:blipFill rotWithShape="1">
          <a:blip r:embed="rId4">
            <a:alphaModFix/>
          </a:blip>
          <a:srcRect b="0" l="0" r="0" t="0"/>
          <a:stretch/>
        </p:blipFill>
        <p:spPr>
          <a:xfrm>
            <a:off x="2718925" y="1830549"/>
            <a:ext cx="1867830" cy="2650450"/>
          </a:xfrm>
          <a:prstGeom prst="rect">
            <a:avLst/>
          </a:prstGeom>
          <a:noFill/>
          <a:ln>
            <a:noFill/>
          </a:ln>
        </p:spPr>
      </p:pic>
      <p:pic>
        <p:nvPicPr>
          <p:cNvPr id="614" name="Google Shape;614;p28"/>
          <p:cNvPicPr preferRelativeResize="0"/>
          <p:nvPr/>
        </p:nvPicPr>
        <p:blipFill rotWithShape="1">
          <a:blip r:embed="rId5">
            <a:alphaModFix/>
          </a:blip>
          <a:srcRect b="0" l="0" r="0" t="0"/>
          <a:stretch/>
        </p:blipFill>
        <p:spPr>
          <a:xfrm>
            <a:off x="4399435" y="1825189"/>
            <a:ext cx="1861778" cy="2641862"/>
          </a:xfrm>
          <a:prstGeom prst="rect">
            <a:avLst/>
          </a:prstGeom>
          <a:noFill/>
          <a:ln>
            <a:noFill/>
          </a:ln>
        </p:spPr>
      </p:pic>
      <p:pic>
        <p:nvPicPr>
          <p:cNvPr id="615" name="Google Shape;615;p28"/>
          <p:cNvPicPr preferRelativeResize="0"/>
          <p:nvPr/>
        </p:nvPicPr>
        <p:blipFill rotWithShape="1">
          <a:blip r:embed="rId6">
            <a:alphaModFix/>
          </a:blip>
          <a:srcRect b="0" l="0" r="0" t="29186"/>
          <a:stretch/>
        </p:blipFill>
        <p:spPr>
          <a:xfrm>
            <a:off x="3268813" y="4536482"/>
            <a:ext cx="929144" cy="479495"/>
          </a:xfrm>
          <a:prstGeom prst="rect">
            <a:avLst/>
          </a:prstGeom>
          <a:noFill/>
          <a:ln>
            <a:noFill/>
          </a:ln>
        </p:spPr>
      </p:pic>
      <p:pic>
        <p:nvPicPr>
          <p:cNvPr id="616" name="Google Shape;616;p28"/>
          <p:cNvPicPr preferRelativeResize="0"/>
          <p:nvPr/>
        </p:nvPicPr>
        <p:blipFill rotWithShape="1">
          <a:blip r:embed="rId7">
            <a:alphaModFix/>
          </a:blip>
          <a:srcRect b="0" l="0" r="0" t="26276"/>
          <a:stretch/>
        </p:blipFill>
        <p:spPr>
          <a:xfrm>
            <a:off x="4877753" y="4531267"/>
            <a:ext cx="929145" cy="487363"/>
          </a:xfrm>
          <a:prstGeom prst="rect">
            <a:avLst/>
          </a:prstGeom>
          <a:noFill/>
          <a:ln>
            <a:noFill/>
          </a:ln>
        </p:spPr>
      </p:pic>
      <p:pic>
        <p:nvPicPr>
          <p:cNvPr id="617" name="Google Shape;617;p28"/>
          <p:cNvPicPr preferRelativeResize="0"/>
          <p:nvPr/>
        </p:nvPicPr>
        <p:blipFill rotWithShape="1">
          <a:blip r:embed="rId8">
            <a:alphaModFix/>
          </a:blip>
          <a:srcRect b="0" l="0" r="0" t="0"/>
          <a:stretch/>
        </p:blipFill>
        <p:spPr>
          <a:xfrm>
            <a:off x="270318" y="474997"/>
            <a:ext cx="8603364" cy="542857"/>
          </a:xfrm>
          <a:prstGeom prst="rect">
            <a:avLst/>
          </a:prstGeom>
          <a:noFill/>
          <a:ln>
            <a:noFill/>
          </a:ln>
        </p:spPr>
      </p:pic>
      <p:sp>
        <p:nvSpPr>
          <p:cNvPr id="618" name="Google Shape;618;p28"/>
          <p:cNvSpPr txBox="1"/>
          <p:nvPr/>
        </p:nvSpPr>
        <p:spPr>
          <a:xfrm>
            <a:off x="0" y="1008324"/>
            <a:ext cx="9144000" cy="57696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0" i="1" lang="en-US" sz="2000" u="none" cap="none" strike="noStrike">
                <a:solidFill>
                  <a:schemeClr val="dk1"/>
                </a:solidFill>
                <a:latin typeface="Arial"/>
                <a:ea typeface="Arial"/>
                <a:cs typeface="Arial"/>
                <a:sym typeface="Arial"/>
              </a:rPr>
              <a:t>     Nuts &amp; Seeds In Every Jar</a:t>
            </a:r>
            <a:endParaRPr b="0" i="0" sz="1400" u="none" cap="none" strike="noStrike">
              <a:solidFill>
                <a:srgbClr val="000000"/>
              </a:solidFill>
              <a:latin typeface="Arial"/>
              <a:ea typeface="Arial"/>
              <a:cs typeface="Arial"/>
              <a:sym typeface="Arial"/>
            </a:endParaRPr>
          </a:p>
        </p:txBody>
      </p:sp>
      <p:grpSp>
        <p:nvGrpSpPr>
          <p:cNvPr id="619" name="Google Shape;619;p28"/>
          <p:cNvGrpSpPr/>
          <p:nvPr/>
        </p:nvGrpSpPr>
        <p:grpSpPr>
          <a:xfrm>
            <a:off x="2774806" y="5849676"/>
            <a:ext cx="3436133" cy="539084"/>
            <a:chOff x="2919879" y="5824895"/>
            <a:chExt cx="3710579" cy="582141"/>
          </a:xfrm>
        </p:grpSpPr>
        <p:pic>
          <p:nvPicPr>
            <p:cNvPr descr="A picture containing text&#10;&#10;Description automatically generated" id="620" name="Google Shape;620;p28"/>
            <p:cNvPicPr preferRelativeResize="0"/>
            <p:nvPr/>
          </p:nvPicPr>
          <p:blipFill rotWithShape="1">
            <a:blip r:embed="rId9">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621" name="Google Shape;621;p28"/>
            <p:cNvPicPr preferRelativeResize="0"/>
            <p:nvPr/>
          </p:nvPicPr>
          <p:blipFill rotWithShape="1">
            <a:blip r:embed="rId10">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622" name="Google Shape;622;p28"/>
            <p:cNvPicPr preferRelativeResize="0"/>
            <p:nvPr/>
          </p:nvPicPr>
          <p:blipFill rotWithShape="1">
            <a:blip r:embed="rId11">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623" name="Google Shape;623;p28"/>
            <p:cNvPicPr preferRelativeResize="0"/>
            <p:nvPr/>
          </p:nvPicPr>
          <p:blipFill rotWithShape="1">
            <a:blip r:embed="rId12">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624" name="Google Shape;624;p28"/>
            <p:cNvPicPr preferRelativeResize="0"/>
            <p:nvPr/>
          </p:nvPicPr>
          <p:blipFill rotWithShape="1">
            <a:blip r:embed="rId13">
              <a:alphaModFix amt="40000"/>
            </a:blip>
            <a:srcRect b="0" l="0" r="0" t="0"/>
            <a:stretch/>
          </p:blipFill>
          <p:spPr>
            <a:xfrm>
              <a:off x="4688894" y="5889160"/>
              <a:ext cx="453611" cy="453611"/>
            </a:xfrm>
            <a:prstGeom prst="rect">
              <a:avLst/>
            </a:prstGeom>
            <a:noFill/>
            <a:ln>
              <a:noFill/>
            </a:ln>
          </p:spPr>
        </p:pic>
      </p:grpSp>
      <p:grpSp>
        <p:nvGrpSpPr>
          <p:cNvPr id="625" name="Google Shape;625;p28"/>
          <p:cNvGrpSpPr/>
          <p:nvPr/>
        </p:nvGrpSpPr>
        <p:grpSpPr>
          <a:xfrm>
            <a:off x="231884" y="3763338"/>
            <a:ext cx="2507565" cy="1384675"/>
            <a:chOff x="233887" y="3765071"/>
            <a:chExt cx="2568783" cy="1560570"/>
          </a:xfrm>
        </p:grpSpPr>
        <p:pic>
          <p:nvPicPr>
            <p:cNvPr descr="A picture containing dark, sitting, looking, front&#10;&#10;Description automatically generated" id="626" name="Google Shape;626;p28"/>
            <p:cNvPicPr preferRelativeResize="0"/>
            <p:nvPr/>
          </p:nvPicPr>
          <p:blipFill rotWithShape="1">
            <a:blip r:embed="rId14">
              <a:alphaModFix/>
            </a:blip>
            <a:srcRect b="23214" l="24154" r="23212" t="21521"/>
            <a:stretch/>
          </p:blipFill>
          <p:spPr>
            <a:xfrm rot="-4582364">
              <a:off x="1024341" y="3994995"/>
              <a:ext cx="391954" cy="411516"/>
            </a:xfrm>
            <a:prstGeom prst="rect">
              <a:avLst/>
            </a:prstGeom>
            <a:noFill/>
            <a:ln>
              <a:noFill/>
            </a:ln>
          </p:spPr>
        </p:pic>
        <p:pic>
          <p:nvPicPr>
            <p:cNvPr descr="A picture containing doughnut, indoor, dark, donut&#10;&#10;Description automatically generated" id="627" name="Google Shape;627;p28"/>
            <p:cNvPicPr preferRelativeResize="0"/>
            <p:nvPr/>
          </p:nvPicPr>
          <p:blipFill rotWithShape="1">
            <a:blip r:embed="rId15">
              <a:alphaModFix/>
            </a:blip>
            <a:srcRect b="0" l="0" r="0" t="0"/>
            <a:stretch/>
          </p:blipFill>
          <p:spPr>
            <a:xfrm rot="-9511496">
              <a:off x="327358" y="3930232"/>
              <a:ext cx="630127" cy="630127"/>
            </a:xfrm>
            <a:prstGeom prst="rect">
              <a:avLst/>
            </a:prstGeom>
            <a:noFill/>
            <a:ln>
              <a:noFill/>
            </a:ln>
          </p:spPr>
        </p:pic>
        <p:pic>
          <p:nvPicPr>
            <p:cNvPr descr="A picture containing sitting, dark, table, plate&#10;&#10;Description automatically generated" id="628" name="Google Shape;628;p28"/>
            <p:cNvPicPr preferRelativeResize="0"/>
            <p:nvPr/>
          </p:nvPicPr>
          <p:blipFill rotWithShape="1">
            <a:blip r:embed="rId16">
              <a:alphaModFix/>
            </a:blip>
            <a:srcRect b="0" l="0" r="0" t="0"/>
            <a:stretch/>
          </p:blipFill>
          <p:spPr>
            <a:xfrm rot="3279412">
              <a:off x="1481794" y="3884707"/>
              <a:ext cx="607021" cy="607021"/>
            </a:xfrm>
            <a:prstGeom prst="rect">
              <a:avLst/>
            </a:prstGeom>
            <a:noFill/>
            <a:ln>
              <a:noFill/>
            </a:ln>
          </p:spPr>
        </p:pic>
        <p:pic>
          <p:nvPicPr>
            <p:cNvPr id="629" name="Google Shape;629;p28"/>
            <p:cNvPicPr preferRelativeResize="0"/>
            <p:nvPr/>
          </p:nvPicPr>
          <p:blipFill rotWithShape="1">
            <a:blip r:embed="rId17">
              <a:alphaModFix/>
            </a:blip>
            <a:srcRect b="19204" l="16839" r="32324" t="22136"/>
            <a:stretch/>
          </p:blipFill>
          <p:spPr>
            <a:xfrm rot="5400000">
              <a:off x="2224640" y="3942461"/>
              <a:ext cx="414885" cy="478744"/>
            </a:xfrm>
            <a:prstGeom prst="rect">
              <a:avLst/>
            </a:prstGeom>
            <a:noFill/>
            <a:ln>
              <a:noFill/>
            </a:ln>
          </p:spPr>
        </p:pic>
        <p:pic>
          <p:nvPicPr>
            <p:cNvPr descr="A picture containing rain&#10;&#10;Description automatically generated" id="630" name="Google Shape;630;p28"/>
            <p:cNvPicPr preferRelativeResize="0"/>
            <p:nvPr/>
          </p:nvPicPr>
          <p:blipFill rotWithShape="1">
            <a:blip r:embed="rId18">
              <a:alphaModFix/>
            </a:blip>
            <a:srcRect b="30849" l="19773" r="18699" t="30348"/>
            <a:stretch/>
          </p:blipFill>
          <p:spPr>
            <a:xfrm>
              <a:off x="373873" y="4738428"/>
              <a:ext cx="518724" cy="327142"/>
            </a:xfrm>
            <a:prstGeom prst="rect">
              <a:avLst/>
            </a:prstGeom>
            <a:noFill/>
            <a:ln>
              <a:noFill/>
            </a:ln>
          </p:spPr>
        </p:pic>
        <p:pic>
          <p:nvPicPr>
            <p:cNvPr descr="A picture containing fruit, dark&#10;&#10;Description automatically generated" id="631" name="Google Shape;631;p28"/>
            <p:cNvPicPr preferRelativeResize="0"/>
            <p:nvPr/>
          </p:nvPicPr>
          <p:blipFill rotWithShape="1">
            <a:blip r:embed="rId19">
              <a:alphaModFix/>
            </a:blip>
            <a:srcRect b="10353" l="13943" r="10352" t="8829"/>
            <a:stretch/>
          </p:blipFill>
          <p:spPr>
            <a:xfrm rot="6767379">
              <a:off x="1574225" y="4684787"/>
              <a:ext cx="406932" cy="434422"/>
            </a:xfrm>
            <a:prstGeom prst="rect">
              <a:avLst/>
            </a:prstGeom>
            <a:noFill/>
            <a:ln>
              <a:noFill/>
            </a:ln>
          </p:spPr>
        </p:pic>
        <p:pic>
          <p:nvPicPr>
            <p:cNvPr descr="A close up of a fruit&#10;&#10;Description automatically generated" id="632" name="Google Shape;632;p28"/>
            <p:cNvPicPr preferRelativeResize="0"/>
            <p:nvPr/>
          </p:nvPicPr>
          <p:blipFill rotWithShape="1">
            <a:blip r:embed="rId20">
              <a:alphaModFix/>
            </a:blip>
            <a:srcRect b="49849" l="57662" r="0" t="0"/>
            <a:stretch/>
          </p:blipFill>
          <p:spPr>
            <a:xfrm>
              <a:off x="1022965" y="4612579"/>
              <a:ext cx="394705" cy="467560"/>
            </a:xfrm>
            <a:prstGeom prst="rect">
              <a:avLst/>
            </a:prstGeom>
            <a:noFill/>
            <a:ln>
              <a:noFill/>
            </a:ln>
          </p:spPr>
        </p:pic>
        <p:sp>
          <p:nvSpPr>
            <p:cNvPr id="633" name="Google Shape;633;p28"/>
            <p:cNvSpPr txBox="1"/>
            <p:nvPr/>
          </p:nvSpPr>
          <p:spPr>
            <a:xfrm>
              <a:off x="254333" y="4423782"/>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CASHEWS</a:t>
              </a:r>
              <a:endParaRPr b="0" i="0" sz="1400" u="none" cap="none" strike="noStrike">
                <a:solidFill>
                  <a:srgbClr val="000000"/>
                </a:solidFill>
                <a:latin typeface="Arial"/>
                <a:ea typeface="Arial"/>
                <a:cs typeface="Arial"/>
                <a:sym typeface="Arial"/>
              </a:endParaRPr>
            </a:p>
          </p:txBody>
        </p:sp>
        <p:sp>
          <p:nvSpPr>
            <p:cNvPr id="634" name="Google Shape;634;p28"/>
            <p:cNvSpPr txBox="1"/>
            <p:nvPr/>
          </p:nvSpPr>
          <p:spPr>
            <a:xfrm>
              <a:off x="849730" y="4421409"/>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ALMONDS</a:t>
              </a:r>
              <a:endParaRPr b="0" i="0" sz="1400" u="none" cap="none" strike="noStrike">
                <a:solidFill>
                  <a:srgbClr val="000000"/>
                </a:solidFill>
                <a:latin typeface="Arial"/>
                <a:ea typeface="Arial"/>
                <a:cs typeface="Arial"/>
                <a:sym typeface="Arial"/>
              </a:endParaRPr>
            </a:p>
          </p:txBody>
        </p:sp>
        <p:sp>
          <p:nvSpPr>
            <p:cNvPr id="635" name="Google Shape;635;p28"/>
            <p:cNvSpPr txBox="1"/>
            <p:nvPr/>
          </p:nvSpPr>
          <p:spPr>
            <a:xfrm>
              <a:off x="1423952" y="4422495"/>
              <a:ext cx="773022"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BRAZIL NUTS</a:t>
              </a:r>
              <a:endParaRPr b="0" i="0" sz="1400" u="none" cap="none" strike="noStrike">
                <a:solidFill>
                  <a:srgbClr val="000000"/>
                </a:solidFill>
                <a:latin typeface="Arial"/>
                <a:ea typeface="Arial"/>
                <a:cs typeface="Arial"/>
                <a:sym typeface="Arial"/>
              </a:endParaRPr>
            </a:p>
          </p:txBody>
        </p:sp>
        <p:sp>
          <p:nvSpPr>
            <p:cNvPr id="636" name="Google Shape;636;p28"/>
            <p:cNvSpPr txBox="1"/>
            <p:nvPr/>
          </p:nvSpPr>
          <p:spPr>
            <a:xfrm>
              <a:off x="2061494" y="4420122"/>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FLAX SEEDS</a:t>
              </a:r>
              <a:endParaRPr b="0" i="0" sz="1400" u="none" cap="none" strike="noStrike">
                <a:solidFill>
                  <a:srgbClr val="000000"/>
                </a:solidFill>
                <a:latin typeface="Arial"/>
                <a:ea typeface="Arial"/>
                <a:cs typeface="Arial"/>
                <a:sym typeface="Arial"/>
              </a:endParaRPr>
            </a:p>
          </p:txBody>
        </p:sp>
        <p:sp>
          <p:nvSpPr>
            <p:cNvPr id="637" name="Google Shape;637;p28"/>
            <p:cNvSpPr txBox="1"/>
            <p:nvPr/>
          </p:nvSpPr>
          <p:spPr>
            <a:xfrm>
              <a:off x="254333" y="5049929"/>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CHIA SEEDS</a:t>
              </a:r>
              <a:endParaRPr b="0" i="0" sz="1400" u="none" cap="none" strike="noStrike">
                <a:solidFill>
                  <a:srgbClr val="000000"/>
                </a:solidFill>
                <a:latin typeface="Arial"/>
                <a:ea typeface="Arial"/>
                <a:cs typeface="Arial"/>
                <a:sym typeface="Arial"/>
              </a:endParaRPr>
            </a:p>
          </p:txBody>
        </p:sp>
        <p:sp>
          <p:nvSpPr>
            <p:cNvPr id="638" name="Google Shape;638;p28"/>
            <p:cNvSpPr txBox="1"/>
            <p:nvPr/>
          </p:nvSpPr>
          <p:spPr>
            <a:xfrm>
              <a:off x="849730" y="5047556"/>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HAZELNUTS</a:t>
              </a:r>
              <a:endParaRPr b="0" i="0" sz="1400" u="none" cap="none" strike="noStrike">
                <a:solidFill>
                  <a:srgbClr val="000000"/>
                </a:solidFill>
                <a:latin typeface="Arial"/>
                <a:ea typeface="Arial"/>
                <a:cs typeface="Arial"/>
                <a:sym typeface="Arial"/>
              </a:endParaRPr>
            </a:p>
          </p:txBody>
        </p:sp>
        <p:sp>
          <p:nvSpPr>
            <p:cNvPr id="639" name="Google Shape;639;p28"/>
            <p:cNvSpPr txBox="1"/>
            <p:nvPr/>
          </p:nvSpPr>
          <p:spPr>
            <a:xfrm>
              <a:off x="1423952" y="5048642"/>
              <a:ext cx="77302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PUMPKIN SEEDS</a:t>
              </a:r>
              <a:endParaRPr b="0" i="0" sz="1400" u="none" cap="none" strike="noStrike">
                <a:solidFill>
                  <a:srgbClr val="000000"/>
                </a:solidFill>
                <a:latin typeface="Arial"/>
                <a:ea typeface="Arial"/>
                <a:cs typeface="Arial"/>
                <a:sym typeface="Arial"/>
              </a:endParaRPr>
            </a:p>
          </p:txBody>
        </p:sp>
      </p:grpSp>
      <p:sp>
        <p:nvSpPr>
          <p:cNvPr id="640" name="Google Shape;640;p28"/>
          <p:cNvSpPr/>
          <p:nvPr/>
        </p:nvSpPr>
        <p:spPr>
          <a:xfrm>
            <a:off x="2847476" y="1089506"/>
            <a:ext cx="332662" cy="332662"/>
          </a:xfrm>
          <a:prstGeom prst="ellipse">
            <a:avLst/>
          </a:prstGeom>
          <a:noFill/>
          <a:ln cap="flat" cmpd="sng" w="254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29"/>
          <p:cNvSpPr/>
          <p:nvPr/>
        </p:nvSpPr>
        <p:spPr>
          <a:xfrm rot="5400000">
            <a:off x="3835695" y="1549696"/>
            <a:ext cx="1472611"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29"/>
          <p:cNvSpPr txBox="1"/>
          <p:nvPr/>
        </p:nvSpPr>
        <p:spPr>
          <a:xfrm>
            <a:off x="121313" y="969266"/>
            <a:ext cx="8901375" cy="49775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0" i="1" lang="en-US" sz="2000" u="none" cap="none" strike="noStrike">
                <a:solidFill>
                  <a:schemeClr val="dk1"/>
                </a:solidFill>
                <a:latin typeface="Arial"/>
                <a:ea typeface="Arial"/>
                <a:cs typeface="Arial"/>
                <a:sym typeface="Arial"/>
              </a:rPr>
              <a:t>and satiating the health-conscious consumer appetite!</a:t>
            </a:r>
            <a:endParaRPr b="0" i="1" sz="2000" u="none" cap="none" strike="noStrike">
              <a:solidFill>
                <a:schemeClr val="dk1"/>
              </a:solidFill>
              <a:latin typeface="Arial"/>
              <a:ea typeface="Arial"/>
              <a:cs typeface="Arial"/>
              <a:sym typeface="Arial"/>
            </a:endParaRPr>
          </a:p>
        </p:txBody>
      </p:sp>
      <p:sp>
        <p:nvSpPr>
          <p:cNvPr id="647" name="Google Shape;647;p29"/>
          <p:cNvSpPr txBox="1"/>
          <p:nvPr/>
        </p:nvSpPr>
        <p:spPr>
          <a:xfrm>
            <a:off x="416995" y="1775652"/>
            <a:ext cx="2219171" cy="263789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0"/>
              </a:spcAft>
              <a:buClr>
                <a:srgbClr val="000000"/>
              </a:buClr>
              <a:buSzPts val="2000"/>
              <a:buFont typeface="Arial"/>
              <a:buNone/>
            </a:pPr>
            <a:r>
              <a:rPr b="1" i="0" lang="en-US" sz="2000" u="none" cap="none" strike="noStrike">
                <a:solidFill>
                  <a:schemeClr val="accent4"/>
                </a:solidFill>
                <a:latin typeface="Arial"/>
                <a:ea typeface="Arial"/>
                <a:cs typeface="Arial"/>
                <a:sym typeface="Arial"/>
              </a:rPr>
              <a:t>Keto</a:t>
            </a:r>
            <a:br>
              <a:rPr b="1" i="0" lang="en-US" sz="2000" u="none" cap="none" strike="noStrike">
                <a:solidFill>
                  <a:schemeClr val="accent4"/>
                </a:solidFill>
                <a:latin typeface="Arial"/>
                <a:ea typeface="Arial"/>
                <a:cs typeface="Arial"/>
                <a:sym typeface="Arial"/>
              </a:rPr>
            </a:br>
            <a:r>
              <a:rPr b="1" lang="en-US" sz="1200">
                <a:solidFill>
                  <a:schemeClr val="dk1"/>
                </a:solidFill>
              </a:rPr>
              <a:t>Keto Diet T</a:t>
            </a:r>
            <a:r>
              <a:rPr b="1" i="0" lang="en-US" sz="1200" u="none" cap="none" strike="noStrike">
                <a:solidFill>
                  <a:schemeClr val="dk1"/>
                </a:solidFill>
                <a:latin typeface="Arial"/>
                <a:ea typeface="Arial"/>
                <a:cs typeface="Arial"/>
                <a:sym typeface="Arial"/>
              </a:rPr>
              <a:t>rending:</a:t>
            </a:r>
            <a:r>
              <a:rPr lang="en-US" sz="1200">
                <a:solidFill>
                  <a:schemeClr val="dk1"/>
                </a:solidFill>
              </a:rPr>
              <a:t> Our </a:t>
            </a:r>
            <a:r>
              <a:rPr b="0" i="0" lang="en-US" sz="1200" u="none" cap="none" strike="noStrike">
                <a:solidFill>
                  <a:schemeClr val="dk1"/>
                </a:solidFill>
                <a:latin typeface="Arial"/>
                <a:ea typeface="Arial"/>
                <a:cs typeface="Arial"/>
                <a:sym typeface="Arial"/>
              </a:rPr>
              <a:t>Keto </a:t>
            </a:r>
            <a:r>
              <a:rPr lang="en-US" sz="1200">
                <a:solidFill>
                  <a:schemeClr val="dk1"/>
                </a:solidFill>
              </a:rPr>
              <a:t>Butter </a:t>
            </a:r>
            <a:r>
              <a:rPr b="0" i="0" lang="en-US" sz="1200" u="none" cap="none" strike="noStrike">
                <a:solidFill>
                  <a:schemeClr val="dk1"/>
                </a:solidFill>
                <a:latin typeface="Arial"/>
                <a:ea typeface="Arial"/>
                <a:cs typeface="Arial"/>
                <a:sym typeface="Arial"/>
              </a:rPr>
              <a:t>sales are UP +</a:t>
            </a:r>
            <a:r>
              <a:rPr lang="en-US" sz="1200">
                <a:solidFill>
                  <a:schemeClr val="dk1"/>
                </a:solidFill>
              </a:rPr>
              <a:t>31.8</a:t>
            </a:r>
            <a:r>
              <a:rPr b="0" i="0" lang="en-US" sz="1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Only 2 net grams carbs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Paleo, Vegan, Non-GMO Project Verified</a:t>
            </a:r>
            <a:endParaRPr b="1" i="0" sz="6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Gluten-Free, Peanut-Free, Soy-Free, Dairy-Free, Whey-Free</a:t>
            </a:r>
            <a:endParaRPr b="0" i="0" sz="1600" u="none" cap="none" strike="noStrike">
              <a:solidFill>
                <a:schemeClr val="dk1"/>
              </a:solidFill>
              <a:latin typeface="Arial"/>
              <a:ea typeface="Arial"/>
              <a:cs typeface="Arial"/>
              <a:sym typeface="Arial"/>
            </a:endParaRPr>
          </a:p>
        </p:txBody>
      </p:sp>
      <p:sp>
        <p:nvSpPr>
          <p:cNvPr id="648" name="Google Shape;648;p29"/>
          <p:cNvSpPr txBox="1"/>
          <p:nvPr/>
        </p:nvSpPr>
        <p:spPr>
          <a:xfrm>
            <a:off x="6372616" y="1899792"/>
            <a:ext cx="2620150" cy="301278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accent4"/>
                </a:solidFill>
                <a:latin typeface="Arial"/>
                <a:ea typeface="Arial"/>
                <a:cs typeface="Arial"/>
                <a:sym typeface="Arial"/>
              </a:rPr>
              <a:t>Chocolate Keto</a:t>
            </a:r>
            <a:br>
              <a:rPr b="1" i="0" lang="en-US" sz="2000" u="none" cap="none" strike="noStrike">
                <a:solidFill>
                  <a:schemeClr val="accent4"/>
                </a:solidFill>
                <a:latin typeface="Arial"/>
                <a:ea typeface="Arial"/>
                <a:cs typeface="Arial"/>
                <a:sym typeface="Arial"/>
              </a:rPr>
            </a:br>
            <a:r>
              <a:rPr b="1" i="0" lang="en-US" sz="1200" u="none" cap="none" strike="noStrike">
                <a:solidFill>
                  <a:schemeClr val="dk1"/>
                </a:solidFill>
                <a:latin typeface="Arial"/>
                <a:ea typeface="Arial"/>
                <a:cs typeface="Arial"/>
                <a:sym typeface="Arial"/>
              </a:rPr>
              <a:t>Trending: Decadence! </a:t>
            </a:r>
            <a:br>
              <a:rPr b="1" i="0" lang="en-US" sz="1200" u="none" cap="none" strike="noStrike">
                <a:solidFill>
                  <a:schemeClr val="dk1"/>
                </a:solidFill>
                <a:latin typeface="Arial"/>
                <a:ea typeface="Arial"/>
                <a:cs typeface="Arial"/>
                <a:sym typeface="Arial"/>
              </a:rPr>
            </a:br>
            <a:r>
              <a:rPr b="0" i="0" lang="en-US" sz="1200" u="none" cap="none" strike="noStrike">
                <a:solidFill>
                  <a:schemeClr val="dk1"/>
                </a:solidFill>
                <a:latin typeface="Arial"/>
                <a:ea typeface="Arial"/>
                <a:cs typeface="Arial"/>
                <a:sym typeface="Arial"/>
              </a:rPr>
              <a:t>Nutella</a:t>
            </a:r>
            <a:r>
              <a:rPr b="0" i="1" lang="en-US" sz="1200" u="none" cap="none" strike="noStrike">
                <a:solidFill>
                  <a:schemeClr val="dk1"/>
                </a:solidFill>
                <a:latin typeface="Arial"/>
                <a:ea typeface="Arial"/>
                <a:cs typeface="Arial"/>
                <a:sym typeface="Arial"/>
              </a:rPr>
              <a:t> </a:t>
            </a:r>
            <a:r>
              <a:rPr b="0" i="0" lang="en-US" sz="1200" u="none" cap="none" strike="noStrike">
                <a:solidFill>
                  <a:schemeClr val="dk1"/>
                </a:solidFill>
                <a:latin typeface="Arial"/>
                <a:ea typeface="Arial"/>
                <a:cs typeface="Arial"/>
                <a:sym typeface="Arial"/>
              </a:rPr>
              <a:t>dollar sales are </a:t>
            </a:r>
            <a:r>
              <a:rPr b="0" i="0" lang="en-US" sz="1200" u="sng" cap="none" strike="noStrike">
                <a:solidFill>
                  <a:schemeClr val="dk1"/>
                </a:solidFill>
                <a:latin typeface="Arial"/>
                <a:ea typeface="Arial"/>
                <a:cs typeface="Arial"/>
                <a:sym typeface="Arial"/>
              </a:rPr>
              <a:t>UP</a:t>
            </a:r>
            <a:r>
              <a:rPr b="0" i="0" lang="en-US" sz="1200" u="none" cap="none" strike="noStrike">
                <a:solidFill>
                  <a:schemeClr val="dk1"/>
                </a:solidFill>
                <a:latin typeface="Arial"/>
                <a:ea typeface="Arial"/>
                <a:cs typeface="Arial"/>
                <a:sym typeface="Arial"/>
              </a:rPr>
              <a:t> +</a:t>
            </a:r>
            <a:r>
              <a:rPr lang="en-US" sz="1200">
                <a:solidFill>
                  <a:schemeClr val="dk1"/>
                </a:solidFill>
              </a:rPr>
              <a:t>9.6</a:t>
            </a:r>
            <a:r>
              <a:rPr b="0" i="0" lang="en-US" sz="1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Only 4 net grams carbs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 gram of sugar (</a:t>
            </a:r>
            <a:r>
              <a:rPr b="1" i="1" lang="en-US" sz="1200" u="none" cap="none" strike="noStrike">
                <a:solidFill>
                  <a:schemeClr val="dk1"/>
                </a:solidFill>
                <a:latin typeface="Arial"/>
                <a:ea typeface="Arial"/>
                <a:cs typeface="Arial"/>
                <a:sym typeface="Arial"/>
              </a:rPr>
              <a:t>No</a:t>
            </a:r>
            <a:r>
              <a:rPr b="1" i="0" lang="en-US" sz="1200" u="none" cap="none" strike="noStrike">
                <a:solidFill>
                  <a:schemeClr val="dk1"/>
                </a:solidFill>
                <a:latin typeface="Arial"/>
                <a:ea typeface="Arial"/>
                <a:cs typeface="Arial"/>
                <a:sym typeface="Arial"/>
              </a:rPr>
              <a:t> added sugar)</a:t>
            </a:r>
            <a:br>
              <a:rPr b="1" i="0" lang="en-US" sz="1200" u="none" cap="none" strike="noStrike">
                <a:solidFill>
                  <a:schemeClr val="dk1"/>
                </a:solidFill>
                <a:latin typeface="Arial"/>
                <a:ea typeface="Arial"/>
                <a:cs typeface="Arial"/>
                <a:sym typeface="Arial"/>
              </a:rPr>
            </a:br>
            <a:r>
              <a:rPr b="0" i="0" lang="en-US" sz="1200" u="none" cap="none" strike="noStrike">
                <a:solidFill>
                  <a:schemeClr val="dk1"/>
                </a:solidFill>
                <a:latin typeface="Arial"/>
                <a:ea typeface="Arial"/>
                <a:cs typeface="Arial"/>
                <a:sym typeface="Arial"/>
              </a:rPr>
              <a:t>Nutella has 21 grams sugar</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No added Palm Oil </a:t>
            </a:r>
            <a:br>
              <a:rPr b="1" i="0" lang="en-US" sz="1200" u="none" cap="none" strike="noStrike">
                <a:solidFill>
                  <a:schemeClr val="dk1"/>
                </a:solidFill>
                <a:latin typeface="Arial"/>
                <a:ea typeface="Arial"/>
                <a:cs typeface="Arial"/>
                <a:sym typeface="Arial"/>
              </a:rPr>
            </a:br>
            <a:r>
              <a:rPr b="0" i="0" lang="en-US" sz="1200" u="none" cap="none" strike="noStrike">
                <a:solidFill>
                  <a:schemeClr val="dk1"/>
                </a:solidFill>
                <a:latin typeface="Arial"/>
                <a:ea typeface="Arial"/>
                <a:cs typeface="Arial"/>
                <a:sym typeface="Arial"/>
              </a:rPr>
              <a:t>Nutella adds palm oil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Made with </a:t>
            </a:r>
            <a:r>
              <a:rPr b="1" i="0" lang="en-US" sz="1200" u="none" cap="none" strike="noStrike">
                <a:solidFill>
                  <a:schemeClr val="dk1"/>
                </a:solidFill>
                <a:latin typeface="Arial"/>
                <a:ea typeface="Arial"/>
                <a:cs typeface="Arial"/>
                <a:sym typeface="Arial"/>
              </a:rPr>
              <a:t>Organic 100%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Dark Chocolate</a:t>
            </a:r>
            <a:endParaRPr b="0" i="0" sz="1200" u="none" cap="none" strike="noStrike">
              <a:solidFill>
                <a:schemeClr val="dk1"/>
              </a:solidFill>
              <a:latin typeface="Arial"/>
              <a:ea typeface="Arial"/>
              <a:cs typeface="Arial"/>
              <a:sym typeface="Arial"/>
            </a:endParaRPr>
          </a:p>
          <a:p>
            <a:pPr indent="-196850" lvl="0" marL="285750" marR="0" rtl="0" algn="l">
              <a:lnSpc>
                <a:spcPct val="100000"/>
              </a:lnSpc>
              <a:spcBef>
                <a:spcPts val="1000"/>
              </a:spcBef>
              <a:spcAft>
                <a:spcPts val="0"/>
              </a:spcAft>
              <a:buClr>
                <a:schemeClr val="lt1"/>
              </a:buClr>
              <a:buSzPts val="1400"/>
              <a:buFont typeface="Arial"/>
              <a:buNone/>
            </a:pPr>
            <a:r>
              <a:t/>
            </a:r>
            <a:endParaRPr b="0" i="0" sz="1600" u="none" cap="none" strike="noStrike">
              <a:solidFill>
                <a:schemeClr val="dk1"/>
              </a:solidFill>
              <a:latin typeface="Arial"/>
              <a:ea typeface="Arial"/>
              <a:cs typeface="Arial"/>
              <a:sym typeface="Arial"/>
            </a:endParaRPr>
          </a:p>
          <a:p>
            <a:pPr indent="-196850" lvl="0" marL="285750" marR="0" rtl="0" algn="l">
              <a:lnSpc>
                <a:spcPct val="100000"/>
              </a:lnSpc>
              <a:spcBef>
                <a:spcPts val="1000"/>
              </a:spcBef>
              <a:spcAft>
                <a:spcPts val="0"/>
              </a:spcAft>
              <a:buClr>
                <a:schemeClr val="lt1"/>
              </a:buClr>
              <a:buSzPts val="1400"/>
              <a:buFont typeface="Arial"/>
              <a:buNone/>
            </a:pPr>
            <a:r>
              <a:t/>
            </a:r>
            <a:endParaRPr b="0" i="0" sz="1600" u="none" cap="none" strike="noStrike">
              <a:solidFill>
                <a:schemeClr val="dk1"/>
              </a:solidFill>
              <a:latin typeface="Arial"/>
              <a:ea typeface="Arial"/>
              <a:cs typeface="Arial"/>
              <a:sym typeface="Arial"/>
            </a:endParaRPr>
          </a:p>
          <a:p>
            <a:pPr indent="-196850" lvl="0" marL="285750" marR="0" rtl="0" algn="l">
              <a:lnSpc>
                <a:spcPct val="100000"/>
              </a:lnSpc>
              <a:spcBef>
                <a:spcPts val="1000"/>
              </a:spcBef>
              <a:spcAft>
                <a:spcPts val="0"/>
              </a:spcAft>
              <a:buClr>
                <a:schemeClr val="lt1"/>
              </a:buClr>
              <a:buSzPts val="1400"/>
              <a:buFont typeface="Arial"/>
              <a:buNone/>
            </a:pPr>
            <a:r>
              <a:t/>
            </a:r>
            <a:endParaRPr b="0" i="0" sz="1600" u="none" cap="none" strike="noStrike">
              <a:solidFill>
                <a:schemeClr val="dk1"/>
              </a:solidFill>
              <a:latin typeface="Arial"/>
              <a:ea typeface="Arial"/>
              <a:cs typeface="Arial"/>
              <a:sym typeface="Arial"/>
            </a:endParaRPr>
          </a:p>
          <a:p>
            <a:pPr indent="-196850" lvl="0" marL="285750" marR="0" rtl="0" algn="l">
              <a:lnSpc>
                <a:spcPct val="100000"/>
              </a:lnSpc>
              <a:spcBef>
                <a:spcPts val="1000"/>
              </a:spcBef>
              <a:spcAft>
                <a:spcPts val="0"/>
              </a:spcAft>
              <a:buClr>
                <a:schemeClr val="lt1"/>
              </a:buClr>
              <a:buSzPts val="14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Lato"/>
              <a:ea typeface="Lato"/>
              <a:cs typeface="Lato"/>
              <a:sym typeface="Lato"/>
            </a:endParaRPr>
          </a:p>
        </p:txBody>
      </p:sp>
      <p:sp>
        <p:nvSpPr>
          <p:cNvPr id="649" name="Google Shape;649;p29"/>
          <p:cNvSpPr/>
          <p:nvPr/>
        </p:nvSpPr>
        <p:spPr>
          <a:xfrm>
            <a:off x="-12" y="1963264"/>
            <a:ext cx="186000" cy="3315000"/>
          </a:xfrm>
          <a:prstGeom prst="rect">
            <a:avLst/>
          </a:prstGeom>
          <a:solidFill>
            <a:srgbClr val="92D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650" name="Google Shape;650;p29"/>
          <p:cNvSpPr/>
          <p:nvPr/>
        </p:nvSpPr>
        <p:spPr>
          <a:xfrm>
            <a:off x="8957838" y="1963264"/>
            <a:ext cx="186000" cy="3315000"/>
          </a:xfrm>
          <a:prstGeom prst="rect">
            <a:avLst/>
          </a:prstGeom>
          <a:solidFill>
            <a:srgbClr val="92D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651" name="Google Shape;651;p29"/>
          <p:cNvPicPr preferRelativeResize="0"/>
          <p:nvPr/>
        </p:nvPicPr>
        <p:blipFill rotWithShape="1">
          <a:blip r:embed="rId3">
            <a:alphaModFix/>
          </a:blip>
          <a:srcRect b="0" l="0" r="0" t="31636"/>
          <a:stretch/>
        </p:blipFill>
        <p:spPr>
          <a:xfrm>
            <a:off x="3215055" y="4565673"/>
            <a:ext cx="1099942" cy="538998"/>
          </a:xfrm>
          <a:prstGeom prst="rect">
            <a:avLst/>
          </a:prstGeom>
          <a:noFill/>
          <a:ln>
            <a:noFill/>
          </a:ln>
        </p:spPr>
      </p:pic>
      <p:pic>
        <p:nvPicPr>
          <p:cNvPr id="652" name="Google Shape;652;p29"/>
          <p:cNvPicPr preferRelativeResize="0"/>
          <p:nvPr/>
        </p:nvPicPr>
        <p:blipFill rotWithShape="1">
          <a:blip r:embed="rId4">
            <a:alphaModFix/>
          </a:blip>
          <a:srcRect b="0" l="0" r="0" t="0"/>
          <a:stretch/>
        </p:blipFill>
        <p:spPr>
          <a:xfrm>
            <a:off x="4882200" y="4565673"/>
            <a:ext cx="1111421" cy="538998"/>
          </a:xfrm>
          <a:prstGeom prst="rect">
            <a:avLst/>
          </a:prstGeom>
          <a:noFill/>
          <a:ln>
            <a:noFill/>
          </a:ln>
        </p:spPr>
      </p:pic>
      <p:pic>
        <p:nvPicPr>
          <p:cNvPr id="653" name="Google Shape;653;p29"/>
          <p:cNvPicPr preferRelativeResize="0"/>
          <p:nvPr/>
        </p:nvPicPr>
        <p:blipFill rotWithShape="1">
          <a:blip r:embed="rId5">
            <a:alphaModFix/>
          </a:blip>
          <a:srcRect b="3089" l="0" r="0" t="3090"/>
          <a:stretch/>
        </p:blipFill>
        <p:spPr>
          <a:xfrm>
            <a:off x="4522254" y="1938800"/>
            <a:ext cx="1832967" cy="2440234"/>
          </a:xfrm>
          <a:prstGeom prst="rect">
            <a:avLst/>
          </a:prstGeom>
          <a:noFill/>
          <a:ln>
            <a:noFill/>
          </a:ln>
        </p:spPr>
      </p:pic>
      <p:pic>
        <p:nvPicPr>
          <p:cNvPr id="654" name="Google Shape;654;p29"/>
          <p:cNvPicPr preferRelativeResize="0"/>
          <p:nvPr/>
        </p:nvPicPr>
        <p:blipFill rotWithShape="1">
          <a:blip r:embed="rId6">
            <a:alphaModFix/>
          </a:blip>
          <a:srcRect b="0" l="0" r="0" t="0"/>
          <a:stretch/>
        </p:blipFill>
        <p:spPr>
          <a:xfrm>
            <a:off x="6307059" y="5276665"/>
            <a:ext cx="2633384" cy="1345952"/>
          </a:xfrm>
          <a:prstGeom prst="rect">
            <a:avLst/>
          </a:prstGeom>
          <a:noFill/>
          <a:ln>
            <a:noFill/>
          </a:ln>
        </p:spPr>
      </p:pic>
      <p:pic>
        <p:nvPicPr>
          <p:cNvPr id="655" name="Google Shape;655;p29"/>
          <p:cNvPicPr preferRelativeResize="0"/>
          <p:nvPr/>
        </p:nvPicPr>
        <p:blipFill rotWithShape="1">
          <a:blip r:embed="rId7">
            <a:alphaModFix/>
          </a:blip>
          <a:srcRect b="0" l="0" r="0" t="0"/>
          <a:stretch/>
        </p:blipFill>
        <p:spPr>
          <a:xfrm>
            <a:off x="2806139" y="1852546"/>
            <a:ext cx="1832967" cy="2601022"/>
          </a:xfrm>
          <a:prstGeom prst="rect">
            <a:avLst/>
          </a:prstGeom>
          <a:noFill/>
          <a:ln>
            <a:noFill/>
          </a:ln>
        </p:spPr>
      </p:pic>
      <p:sp>
        <p:nvSpPr>
          <p:cNvPr id="656" name="Google Shape;656;p29"/>
          <p:cNvSpPr txBox="1"/>
          <p:nvPr/>
        </p:nvSpPr>
        <p:spPr>
          <a:xfrm>
            <a:off x="254318" y="6401289"/>
            <a:ext cx="7699200" cy="42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*SPINS MULO </a:t>
            </a:r>
            <a:r>
              <a:rPr lang="en-US" sz="800">
                <a:solidFill>
                  <a:schemeClr val="dk1"/>
                </a:solidFill>
              </a:rPr>
              <a:t>4 </a:t>
            </a:r>
            <a:r>
              <a:rPr b="0" i="0" lang="en-US" sz="800" u="none" cap="none" strike="noStrike">
                <a:solidFill>
                  <a:schemeClr val="dk1"/>
                </a:solidFill>
                <a:latin typeface="Arial"/>
                <a:ea typeface="Arial"/>
                <a:cs typeface="Arial"/>
                <a:sym typeface="Arial"/>
              </a:rPr>
              <a:t>wks, </a:t>
            </a:r>
            <a:r>
              <a:rPr lang="en-US" sz="800">
                <a:solidFill>
                  <a:schemeClr val="dk1"/>
                </a:solidFill>
              </a:rPr>
              <a:t>7</a:t>
            </a:r>
            <a:r>
              <a:rPr b="0" i="0" lang="en-US" sz="800" u="none" cap="none" strike="noStrike">
                <a:solidFill>
                  <a:schemeClr val="dk1"/>
                </a:solidFill>
                <a:latin typeface="Arial"/>
                <a:ea typeface="Arial"/>
                <a:cs typeface="Arial"/>
                <a:sym typeface="Arial"/>
              </a:rPr>
              <a:t>/11/202</a:t>
            </a:r>
            <a:r>
              <a:rPr lang="en-US" sz="800">
                <a:solidFill>
                  <a:schemeClr val="dk1"/>
                </a:solidFill>
              </a:rPr>
              <a:t>1</a:t>
            </a:r>
            <a:r>
              <a:rPr b="0" i="0" lang="en-US" sz="800" u="none" cap="none" strike="noStrike">
                <a:solidFill>
                  <a:schemeClr val="dk1"/>
                </a:solidFill>
                <a:latin typeface="Arial"/>
                <a:ea typeface="Arial"/>
                <a:cs typeface="Arial"/>
                <a:sym typeface="Arial"/>
              </a:rPr>
              <a:t> | **SPINS </a:t>
            </a:r>
            <a:r>
              <a:rPr lang="en-US" sz="800">
                <a:solidFill>
                  <a:schemeClr val="dk1"/>
                </a:solidFill>
              </a:rPr>
              <a:t>Natural Channel 24 Weeks 07/11</a:t>
            </a:r>
            <a:r>
              <a:rPr b="0" i="0" lang="en-US" sz="800" u="none" cap="none" strike="noStrike">
                <a:solidFill>
                  <a:schemeClr val="dk1"/>
                </a:solidFill>
                <a:latin typeface="Arial"/>
                <a:ea typeface="Arial"/>
                <a:cs typeface="Arial"/>
                <a:sym typeface="Arial"/>
              </a:rPr>
              <a:t>/202</a:t>
            </a:r>
            <a:r>
              <a:rPr lang="en-US" sz="800">
                <a:solidFill>
                  <a:schemeClr val="dk1"/>
                </a:solidFill>
              </a:rPr>
              <a:t>1</a:t>
            </a:r>
            <a:r>
              <a:rPr b="0" i="0" lang="en-US" sz="800" u="none" cap="none" strike="noStrike">
                <a:solidFill>
                  <a:schemeClr val="dk1"/>
                </a:solidFill>
                <a:latin typeface="Arial"/>
                <a:ea typeface="Arial"/>
                <a:cs typeface="Arial"/>
                <a:sym typeface="Arial"/>
              </a:rPr>
              <a:t> | ***Coconut sugar is included in the chocolate in Chocolate Keto.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p:txBody>
      </p:sp>
      <p:sp>
        <p:nvSpPr>
          <p:cNvPr id="657" name="Google Shape;657;p29"/>
          <p:cNvSpPr/>
          <p:nvPr/>
        </p:nvSpPr>
        <p:spPr>
          <a:xfrm>
            <a:off x="337064" y="5679544"/>
            <a:ext cx="1948935" cy="721762"/>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SRP $12.99</a:t>
            </a:r>
            <a:endParaRPr b="0" i="0" sz="1400" u="none" cap="none" strike="noStrike">
              <a:solidFill>
                <a:srgbClr val="000000"/>
              </a:solidFill>
              <a:latin typeface="Arial"/>
              <a:ea typeface="Arial"/>
              <a:cs typeface="Arial"/>
              <a:sym typeface="Arial"/>
            </a:endParaRPr>
          </a:p>
        </p:txBody>
      </p:sp>
      <p:grpSp>
        <p:nvGrpSpPr>
          <p:cNvPr id="658" name="Google Shape;658;p29"/>
          <p:cNvGrpSpPr/>
          <p:nvPr/>
        </p:nvGrpSpPr>
        <p:grpSpPr>
          <a:xfrm>
            <a:off x="2774806" y="5849676"/>
            <a:ext cx="3436133" cy="539084"/>
            <a:chOff x="2919879" y="5824895"/>
            <a:chExt cx="3710579" cy="582141"/>
          </a:xfrm>
        </p:grpSpPr>
        <p:pic>
          <p:nvPicPr>
            <p:cNvPr descr="A picture containing text&#10;&#10;Description automatically generated" id="659" name="Google Shape;659;p29"/>
            <p:cNvPicPr preferRelativeResize="0"/>
            <p:nvPr/>
          </p:nvPicPr>
          <p:blipFill rotWithShape="1">
            <a:blip r:embed="rId8">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660" name="Google Shape;660;p29"/>
            <p:cNvPicPr preferRelativeResize="0"/>
            <p:nvPr/>
          </p:nvPicPr>
          <p:blipFill rotWithShape="1">
            <a:blip r:embed="rId9">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661" name="Google Shape;661;p29"/>
            <p:cNvPicPr preferRelativeResize="0"/>
            <p:nvPr/>
          </p:nvPicPr>
          <p:blipFill rotWithShape="1">
            <a:blip r:embed="rId10">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662" name="Google Shape;662;p29"/>
            <p:cNvPicPr preferRelativeResize="0"/>
            <p:nvPr/>
          </p:nvPicPr>
          <p:blipFill rotWithShape="1">
            <a:blip r:embed="rId11">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663" name="Google Shape;663;p29"/>
            <p:cNvPicPr preferRelativeResize="0"/>
            <p:nvPr/>
          </p:nvPicPr>
          <p:blipFill rotWithShape="1">
            <a:blip r:embed="rId12">
              <a:alphaModFix amt="40000"/>
            </a:blip>
            <a:srcRect b="0" l="0" r="0" t="0"/>
            <a:stretch/>
          </p:blipFill>
          <p:spPr>
            <a:xfrm>
              <a:off x="4688894" y="5889160"/>
              <a:ext cx="453611" cy="453611"/>
            </a:xfrm>
            <a:prstGeom prst="rect">
              <a:avLst/>
            </a:prstGeom>
            <a:noFill/>
            <a:ln>
              <a:noFill/>
            </a:ln>
          </p:spPr>
        </p:pic>
      </p:grpSp>
      <p:grpSp>
        <p:nvGrpSpPr>
          <p:cNvPr id="664" name="Google Shape;664;p29"/>
          <p:cNvGrpSpPr/>
          <p:nvPr/>
        </p:nvGrpSpPr>
        <p:grpSpPr>
          <a:xfrm>
            <a:off x="254333" y="3663519"/>
            <a:ext cx="2576965" cy="1561857"/>
            <a:chOff x="254333" y="3765071"/>
            <a:chExt cx="2576965" cy="1561857"/>
          </a:xfrm>
        </p:grpSpPr>
        <p:pic>
          <p:nvPicPr>
            <p:cNvPr descr="A picture containing dark, sitting, looking, front&#10;&#10;Description automatically generated" id="665" name="Google Shape;665;p29"/>
            <p:cNvPicPr preferRelativeResize="0"/>
            <p:nvPr/>
          </p:nvPicPr>
          <p:blipFill rotWithShape="1">
            <a:blip r:embed="rId13">
              <a:alphaModFix/>
            </a:blip>
            <a:srcRect b="23214" l="24154" r="23212" t="21521"/>
            <a:stretch/>
          </p:blipFill>
          <p:spPr>
            <a:xfrm rot="-4582364">
              <a:off x="435486" y="3994995"/>
              <a:ext cx="391954" cy="411516"/>
            </a:xfrm>
            <a:prstGeom prst="rect">
              <a:avLst/>
            </a:prstGeom>
            <a:noFill/>
            <a:ln>
              <a:noFill/>
            </a:ln>
          </p:spPr>
        </p:pic>
        <p:pic>
          <p:nvPicPr>
            <p:cNvPr descr="A picture containing sitting, dark, table, plate&#10;&#10;Description automatically generated" id="666" name="Google Shape;666;p29"/>
            <p:cNvPicPr preferRelativeResize="0"/>
            <p:nvPr/>
          </p:nvPicPr>
          <p:blipFill rotWithShape="1">
            <a:blip r:embed="rId14">
              <a:alphaModFix/>
            </a:blip>
            <a:srcRect b="0" l="0" r="0" t="0"/>
            <a:stretch/>
          </p:blipFill>
          <p:spPr>
            <a:xfrm rot="3279412">
              <a:off x="1481794" y="3884707"/>
              <a:ext cx="607021" cy="607021"/>
            </a:xfrm>
            <a:prstGeom prst="rect">
              <a:avLst/>
            </a:prstGeom>
            <a:noFill/>
            <a:ln>
              <a:noFill/>
            </a:ln>
          </p:spPr>
        </p:pic>
        <p:pic>
          <p:nvPicPr>
            <p:cNvPr id="667" name="Google Shape;667;p29"/>
            <p:cNvPicPr preferRelativeResize="0"/>
            <p:nvPr/>
          </p:nvPicPr>
          <p:blipFill rotWithShape="1">
            <a:blip r:embed="rId15">
              <a:alphaModFix/>
            </a:blip>
            <a:srcRect b="19204" l="16839" r="32324" t="22136"/>
            <a:stretch/>
          </p:blipFill>
          <p:spPr>
            <a:xfrm rot="5400000">
              <a:off x="1009252" y="4619939"/>
              <a:ext cx="414885" cy="478744"/>
            </a:xfrm>
            <a:prstGeom prst="rect">
              <a:avLst/>
            </a:prstGeom>
            <a:noFill/>
            <a:ln>
              <a:noFill/>
            </a:ln>
          </p:spPr>
        </p:pic>
        <p:pic>
          <p:nvPicPr>
            <p:cNvPr descr="A picture containing rain&#10;&#10;Description automatically generated" id="668" name="Google Shape;668;p29"/>
            <p:cNvPicPr preferRelativeResize="0"/>
            <p:nvPr/>
          </p:nvPicPr>
          <p:blipFill rotWithShape="1">
            <a:blip r:embed="rId16">
              <a:alphaModFix/>
            </a:blip>
            <a:srcRect b="30849" l="19773" r="18699" t="30348"/>
            <a:stretch/>
          </p:blipFill>
          <p:spPr>
            <a:xfrm>
              <a:off x="1569731" y="4730816"/>
              <a:ext cx="518724" cy="327142"/>
            </a:xfrm>
            <a:prstGeom prst="rect">
              <a:avLst/>
            </a:prstGeom>
            <a:noFill/>
            <a:ln>
              <a:noFill/>
            </a:ln>
          </p:spPr>
        </p:pic>
        <p:sp>
          <p:nvSpPr>
            <p:cNvPr id="669" name="Google Shape;669;p29"/>
            <p:cNvSpPr txBox="1"/>
            <p:nvPr/>
          </p:nvSpPr>
          <p:spPr>
            <a:xfrm>
              <a:off x="254333" y="4423782"/>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ALMONDS</a:t>
              </a:r>
              <a:endParaRPr b="0" i="0" sz="1400" u="none" cap="none" strike="noStrike">
                <a:solidFill>
                  <a:srgbClr val="000000"/>
                </a:solidFill>
                <a:latin typeface="Arial"/>
                <a:ea typeface="Arial"/>
                <a:cs typeface="Arial"/>
                <a:sym typeface="Arial"/>
              </a:endParaRPr>
            </a:p>
          </p:txBody>
        </p:sp>
        <p:sp>
          <p:nvSpPr>
            <p:cNvPr id="670" name="Google Shape;670;p29"/>
            <p:cNvSpPr txBox="1"/>
            <p:nvPr/>
          </p:nvSpPr>
          <p:spPr>
            <a:xfrm>
              <a:off x="849730" y="4421409"/>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COCONUT</a:t>
              </a:r>
              <a:endParaRPr b="0" i="0" sz="1400" u="none" cap="none" strike="noStrike">
                <a:solidFill>
                  <a:srgbClr val="000000"/>
                </a:solidFill>
                <a:latin typeface="Arial"/>
                <a:ea typeface="Arial"/>
                <a:cs typeface="Arial"/>
                <a:sym typeface="Arial"/>
              </a:endParaRPr>
            </a:p>
          </p:txBody>
        </p:sp>
        <p:sp>
          <p:nvSpPr>
            <p:cNvPr id="671" name="Google Shape;671;p29"/>
            <p:cNvSpPr txBox="1"/>
            <p:nvPr/>
          </p:nvSpPr>
          <p:spPr>
            <a:xfrm>
              <a:off x="1423952" y="4422495"/>
              <a:ext cx="773022"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BRAZIL NUTS</a:t>
              </a:r>
              <a:endParaRPr b="0" i="0" sz="1400" u="none" cap="none" strike="noStrike">
                <a:solidFill>
                  <a:srgbClr val="000000"/>
                </a:solidFill>
                <a:latin typeface="Arial"/>
                <a:ea typeface="Arial"/>
                <a:cs typeface="Arial"/>
                <a:sym typeface="Arial"/>
              </a:endParaRPr>
            </a:p>
          </p:txBody>
        </p:sp>
        <p:sp>
          <p:nvSpPr>
            <p:cNvPr id="672" name="Google Shape;672;p29"/>
            <p:cNvSpPr txBox="1"/>
            <p:nvPr/>
          </p:nvSpPr>
          <p:spPr>
            <a:xfrm>
              <a:off x="2061494" y="4420122"/>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PECANS</a:t>
              </a:r>
              <a:endParaRPr b="0" i="0" sz="1400" u="none" cap="none" strike="noStrike">
                <a:solidFill>
                  <a:srgbClr val="000000"/>
                </a:solidFill>
                <a:latin typeface="Arial"/>
                <a:ea typeface="Arial"/>
                <a:cs typeface="Arial"/>
                <a:sym typeface="Arial"/>
              </a:endParaRPr>
            </a:p>
          </p:txBody>
        </p:sp>
        <p:sp>
          <p:nvSpPr>
            <p:cNvPr id="673" name="Google Shape;673;p29"/>
            <p:cNvSpPr txBox="1"/>
            <p:nvPr/>
          </p:nvSpPr>
          <p:spPr>
            <a:xfrm>
              <a:off x="254333" y="5049929"/>
              <a:ext cx="741176"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MACADAMIA NUTS</a:t>
              </a:r>
              <a:endParaRPr b="0" i="0" sz="1400" u="none" cap="none" strike="noStrike">
                <a:solidFill>
                  <a:srgbClr val="000000"/>
                </a:solidFill>
                <a:latin typeface="Arial"/>
                <a:ea typeface="Arial"/>
                <a:cs typeface="Arial"/>
                <a:sym typeface="Arial"/>
              </a:endParaRPr>
            </a:p>
          </p:txBody>
        </p:sp>
        <p:sp>
          <p:nvSpPr>
            <p:cNvPr id="674" name="Google Shape;674;p29"/>
            <p:cNvSpPr txBox="1"/>
            <p:nvPr/>
          </p:nvSpPr>
          <p:spPr>
            <a:xfrm>
              <a:off x="849730" y="5047556"/>
              <a:ext cx="741176"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FLAX SEEDS</a:t>
              </a:r>
              <a:endParaRPr b="0" i="0" sz="1400" u="none" cap="none" strike="noStrike">
                <a:solidFill>
                  <a:srgbClr val="000000"/>
                </a:solidFill>
                <a:latin typeface="Arial"/>
                <a:ea typeface="Arial"/>
                <a:cs typeface="Arial"/>
                <a:sym typeface="Arial"/>
              </a:endParaRPr>
            </a:p>
          </p:txBody>
        </p:sp>
        <p:sp>
          <p:nvSpPr>
            <p:cNvPr id="675" name="Google Shape;675;p29"/>
            <p:cNvSpPr txBox="1"/>
            <p:nvPr/>
          </p:nvSpPr>
          <p:spPr>
            <a:xfrm>
              <a:off x="1423952" y="5048642"/>
              <a:ext cx="773022"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CHIA SEEDS</a:t>
              </a:r>
              <a:endParaRPr b="0" i="0" sz="1400" u="none" cap="none" strike="noStrike">
                <a:solidFill>
                  <a:srgbClr val="000000"/>
                </a:solidFill>
                <a:latin typeface="Arial"/>
                <a:ea typeface="Arial"/>
                <a:cs typeface="Arial"/>
                <a:sym typeface="Arial"/>
              </a:endParaRPr>
            </a:p>
          </p:txBody>
        </p:sp>
        <p:pic>
          <p:nvPicPr>
            <p:cNvPr descr="A picture containing cake, sitting, table, food&#10;&#10;Description automatically generated" id="676" name="Google Shape;676;p29"/>
            <p:cNvPicPr preferRelativeResize="0"/>
            <p:nvPr/>
          </p:nvPicPr>
          <p:blipFill rotWithShape="1">
            <a:blip r:embed="rId17">
              <a:alphaModFix/>
            </a:blip>
            <a:srcRect b="0" l="0" r="0" t="0"/>
            <a:stretch/>
          </p:blipFill>
          <p:spPr>
            <a:xfrm>
              <a:off x="944868" y="3933944"/>
              <a:ext cx="509782" cy="532474"/>
            </a:xfrm>
            <a:prstGeom prst="rect">
              <a:avLst/>
            </a:prstGeom>
            <a:noFill/>
            <a:ln>
              <a:noFill/>
            </a:ln>
          </p:spPr>
        </p:pic>
        <p:pic>
          <p:nvPicPr>
            <p:cNvPr descr="A picture containing fruit, dark, hand, half&#10;&#10;Description automatically generated" id="677" name="Google Shape;677;p29"/>
            <p:cNvPicPr preferRelativeResize="0"/>
            <p:nvPr/>
          </p:nvPicPr>
          <p:blipFill rotWithShape="1">
            <a:blip r:embed="rId18">
              <a:alphaModFix/>
            </a:blip>
            <a:srcRect b="0" l="0" r="0" t="0"/>
            <a:stretch/>
          </p:blipFill>
          <p:spPr>
            <a:xfrm rot="8569499">
              <a:off x="2165929" y="3939419"/>
              <a:ext cx="554233" cy="554233"/>
            </a:xfrm>
            <a:prstGeom prst="rect">
              <a:avLst/>
            </a:prstGeom>
            <a:noFill/>
            <a:ln>
              <a:noFill/>
            </a:ln>
          </p:spPr>
        </p:pic>
        <p:pic>
          <p:nvPicPr>
            <p:cNvPr descr="A picture containing indoor, dark, table, sitting&#10;&#10;Description automatically generated" id="678" name="Google Shape;678;p29"/>
            <p:cNvPicPr preferRelativeResize="0"/>
            <p:nvPr/>
          </p:nvPicPr>
          <p:blipFill rotWithShape="1">
            <a:blip r:embed="rId19">
              <a:alphaModFix/>
            </a:blip>
            <a:srcRect b="14974" l="48620" r="10791" t="45521"/>
            <a:stretch/>
          </p:blipFill>
          <p:spPr>
            <a:xfrm rot="9842570">
              <a:off x="409128" y="4684283"/>
              <a:ext cx="413402" cy="402347"/>
            </a:xfrm>
            <a:prstGeom prst="rect">
              <a:avLst/>
            </a:prstGeom>
            <a:noFill/>
            <a:ln>
              <a:noFill/>
            </a:ln>
          </p:spPr>
        </p:pic>
      </p:grpSp>
      <p:cxnSp>
        <p:nvCxnSpPr>
          <p:cNvPr id="679" name="Google Shape;679;p29"/>
          <p:cNvCxnSpPr/>
          <p:nvPr/>
        </p:nvCxnSpPr>
        <p:spPr>
          <a:xfrm flipH="1" rot="-5400000">
            <a:off x="7318073" y="4335430"/>
            <a:ext cx="2315400" cy="264000"/>
          </a:xfrm>
          <a:prstGeom prst="bentConnector3">
            <a:avLst>
              <a:gd fmla="val 208" name="adj1"/>
            </a:avLst>
          </a:prstGeom>
          <a:noFill/>
          <a:ln cap="flat" cmpd="sng" w="12700">
            <a:solidFill>
              <a:srgbClr val="68CAF2"/>
            </a:solidFill>
            <a:prstDash val="solid"/>
            <a:round/>
            <a:headEnd len="sm" w="sm" type="none"/>
            <a:tailEnd len="med" w="med" type="triangle"/>
          </a:ln>
        </p:spPr>
      </p:cxnSp>
      <p:cxnSp>
        <p:nvCxnSpPr>
          <p:cNvPr id="680" name="Google Shape;680;p29"/>
          <p:cNvCxnSpPr/>
          <p:nvPr/>
        </p:nvCxnSpPr>
        <p:spPr>
          <a:xfrm flipH="1" rot="-5400000">
            <a:off x="7252438" y="4572124"/>
            <a:ext cx="1871100" cy="234900"/>
          </a:xfrm>
          <a:prstGeom prst="bentConnector3">
            <a:avLst>
              <a:gd fmla="val -146" name="adj1"/>
            </a:avLst>
          </a:prstGeom>
          <a:noFill/>
          <a:ln cap="flat" cmpd="sng" w="12700">
            <a:solidFill>
              <a:srgbClr val="68CAF2"/>
            </a:solidFill>
            <a:prstDash val="solid"/>
            <a:round/>
            <a:headEnd len="sm" w="sm" type="none"/>
            <a:tailEnd len="med" w="med" type="triangle"/>
          </a:ln>
        </p:spPr>
      </p:cxnSp>
      <p:pic>
        <p:nvPicPr>
          <p:cNvPr id="681" name="Google Shape;681;p29"/>
          <p:cNvPicPr preferRelativeResize="0"/>
          <p:nvPr/>
        </p:nvPicPr>
        <p:blipFill rotWithShape="1">
          <a:blip r:embed="rId20">
            <a:alphaModFix/>
          </a:blip>
          <a:srcRect b="1634" l="0" r="0" t="1633"/>
          <a:stretch/>
        </p:blipFill>
        <p:spPr>
          <a:xfrm>
            <a:off x="1415098" y="474997"/>
            <a:ext cx="6313804" cy="5432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30"/>
          <p:cNvSpPr/>
          <p:nvPr/>
        </p:nvSpPr>
        <p:spPr>
          <a:xfrm rot="5400000">
            <a:off x="3835695" y="1549696"/>
            <a:ext cx="1472611"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30"/>
          <p:cNvSpPr/>
          <p:nvPr/>
        </p:nvSpPr>
        <p:spPr>
          <a:xfrm>
            <a:off x="337064" y="5743407"/>
            <a:ext cx="1948935" cy="721762"/>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SRP $7.99</a:t>
            </a:r>
            <a:endParaRPr b="0" i="0" sz="1400" u="none" cap="none" strike="noStrike">
              <a:solidFill>
                <a:srgbClr val="000000"/>
              </a:solidFill>
              <a:latin typeface="Arial"/>
              <a:ea typeface="Arial"/>
              <a:cs typeface="Arial"/>
              <a:sym typeface="Arial"/>
            </a:endParaRPr>
          </a:p>
        </p:txBody>
      </p:sp>
      <p:sp>
        <p:nvSpPr>
          <p:cNvPr id="688" name="Google Shape;688;p30"/>
          <p:cNvSpPr txBox="1"/>
          <p:nvPr/>
        </p:nvSpPr>
        <p:spPr>
          <a:xfrm>
            <a:off x="278696" y="1964820"/>
            <a:ext cx="2433900" cy="231927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Unlike a mono-nut butter, </a:t>
            </a:r>
            <a:r>
              <a:rPr b="0" i="0" lang="en-US" sz="1400" u="none" cap="none" strike="noStrike">
                <a:solidFill>
                  <a:schemeClr val="dk1"/>
                </a:solidFill>
                <a:latin typeface="Arial"/>
                <a:ea typeface="Arial"/>
                <a:cs typeface="Arial"/>
                <a:sym typeface="Arial"/>
              </a:rPr>
              <a:t>NuttZo has 7 nuts &amp; seeds in every jar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Unique blend of high- quality ingredients</a:t>
            </a:r>
            <a:r>
              <a:rPr b="0" i="0" lang="en-US" sz="1400" u="none" cap="none" strike="noStrike">
                <a:solidFill>
                  <a:schemeClr val="dk1"/>
                </a:solidFill>
                <a:latin typeface="Arial"/>
                <a:ea typeface="Arial"/>
                <a:cs typeface="Arial"/>
                <a:sym typeface="Arial"/>
              </a:rPr>
              <a:t> to provide a variety of vitamins and minerals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Lato"/>
              <a:ea typeface="Lato"/>
              <a:cs typeface="Lato"/>
              <a:sym typeface="Lato"/>
            </a:endParaRPr>
          </a:p>
        </p:txBody>
      </p:sp>
      <p:sp>
        <p:nvSpPr>
          <p:cNvPr id="689" name="Google Shape;689;p30"/>
          <p:cNvSpPr txBox="1"/>
          <p:nvPr/>
        </p:nvSpPr>
        <p:spPr>
          <a:xfrm>
            <a:off x="6502902" y="3488833"/>
            <a:ext cx="2433900" cy="98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Lato"/>
              <a:ea typeface="Lato"/>
              <a:cs typeface="Lato"/>
              <a:sym typeface="Lato"/>
            </a:endParaRPr>
          </a:p>
        </p:txBody>
      </p:sp>
      <p:sp>
        <p:nvSpPr>
          <p:cNvPr id="690" name="Google Shape;690;p30"/>
          <p:cNvSpPr txBox="1"/>
          <p:nvPr/>
        </p:nvSpPr>
        <p:spPr>
          <a:xfrm>
            <a:off x="6502902" y="4551314"/>
            <a:ext cx="2433900" cy="65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1" i="0" sz="1400" u="none" cap="none" strike="noStrike">
              <a:solidFill>
                <a:schemeClr val="dk1"/>
              </a:solidFill>
              <a:latin typeface="Lato"/>
              <a:ea typeface="Lato"/>
              <a:cs typeface="Lato"/>
              <a:sym typeface="Lato"/>
            </a:endParaRPr>
          </a:p>
        </p:txBody>
      </p:sp>
      <p:sp>
        <p:nvSpPr>
          <p:cNvPr id="691" name="Google Shape;691;p30"/>
          <p:cNvSpPr txBox="1"/>
          <p:nvPr/>
        </p:nvSpPr>
        <p:spPr>
          <a:xfrm>
            <a:off x="6430975" y="1923787"/>
            <a:ext cx="2357100" cy="320162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VEGAN </a:t>
            </a:r>
            <a:r>
              <a:rPr b="0" i="0" lang="en-US" sz="1400" u="none" cap="none" strike="noStrike">
                <a:solidFill>
                  <a:schemeClr val="dk1"/>
                </a:solidFill>
                <a:latin typeface="Arial"/>
                <a:ea typeface="Arial"/>
                <a:cs typeface="Arial"/>
                <a:sym typeface="Arial"/>
              </a:rPr>
              <a:t>(no honey or egg whites included)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All natural, Gluten Free, Non GMO, Kosher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Supports Project Left Behind -</a:t>
            </a:r>
            <a:r>
              <a:rPr b="0" i="0" lang="en-US" sz="1400" u="none" cap="none" strike="noStrike">
                <a:solidFill>
                  <a:schemeClr val="dk1"/>
                </a:solidFill>
                <a:latin typeface="Arial"/>
                <a:ea typeface="Arial"/>
                <a:cs typeface="Arial"/>
                <a:sym typeface="Arial"/>
              </a:rPr>
              <a:t> a 501c3 non-profit organization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One-of-a-kind, </a:t>
            </a:r>
            <a:br>
              <a:rPr b="0" i="0" lang="en-US" sz="1400" u="none" cap="none" strike="noStrike">
                <a:solidFill>
                  <a:schemeClr val="dk1"/>
                </a:solidFill>
                <a:latin typeface="Arial"/>
                <a:ea typeface="Arial"/>
                <a:cs typeface="Arial"/>
                <a:sym typeface="Arial"/>
              </a:rPr>
            </a:br>
            <a:r>
              <a:rPr b="1" i="0" lang="en-US" sz="1400" u="none" cap="none" strike="noStrike">
                <a:solidFill>
                  <a:schemeClr val="dk1"/>
                </a:solidFill>
                <a:latin typeface="Arial"/>
                <a:ea typeface="Arial"/>
                <a:cs typeface="Arial"/>
                <a:sym typeface="Arial"/>
              </a:rPr>
              <a:t>no-mess packaging</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i="0" sz="1400" u="none" cap="none" strike="noStrike">
              <a:solidFill>
                <a:schemeClr val="dk1"/>
              </a:solidFill>
              <a:latin typeface="Arial"/>
              <a:ea typeface="Arial"/>
              <a:cs typeface="Arial"/>
              <a:sym typeface="Arial"/>
            </a:endParaRPr>
          </a:p>
        </p:txBody>
      </p:sp>
      <p:sp>
        <p:nvSpPr>
          <p:cNvPr id="692" name="Google Shape;692;p30"/>
          <p:cNvSpPr/>
          <p:nvPr/>
        </p:nvSpPr>
        <p:spPr>
          <a:xfrm>
            <a:off x="-12" y="1959527"/>
            <a:ext cx="186000" cy="3315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693" name="Google Shape;693;p30"/>
          <p:cNvSpPr/>
          <p:nvPr/>
        </p:nvSpPr>
        <p:spPr>
          <a:xfrm>
            <a:off x="8957838" y="1959527"/>
            <a:ext cx="186000" cy="3315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694" name="Google Shape;694;p30"/>
          <p:cNvPicPr preferRelativeResize="0"/>
          <p:nvPr/>
        </p:nvPicPr>
        <p:blipFill rotWithShape="1">
          <a:blip r:embed="rId3">
            <a:alphaModFix/>
          </a:blip>
          <a:srcRect b="0" l="0" r="0" t="0"/>
          <a:stretch/>
        </p:blipFill>
        <p:spPr>
          <a:xfrm>
            <a:off x="3637442" y="1830550"/>
            <a:ext cx="1867829" cy="2650449"/>
          </a:xfrm>
          <a:prstGeom prst="rect">
            <a:avLst/>
          </a:prstGeom>
          <a:noFill/>
          <a:ln>
            <a:noFill/>
          </a:ln>
        </p:spPr>
      </p:pic>
      <p:pic>
        <p:nvPicPr>
          <p:cNvPr id="695" name="Google Shape;695;p30"/>
          <p:cNvPicPr preferRelativeResize="0"/>
          <p:nvPr/>
        </p:nvPicPr>
        <p:blipFill rotWithShape="1">
          <a:blip r:embed="rId4">
            <a:alphaModFix/>
          </a:blip>
          <a:srcRect b="-2073" l="0" r="0" t="27783"/>
          <a:stretch/>
        </p:blipFill>
        <p:spPr>
          <a:xfrm>
            <a:off x="4106784" y="4536482"/>
            <a:ext cx="929144" cy="479495"/>
          </a:xfrm>
          <a:prstGeom prst="rect">
            <a:avLst/>
          </a:prstGeom>
          <a:noFill/>
          <a:ln>
            <a:noFill/>
          </a:ln>
        </p:spPr>
      </p:pic>
      <p:pic>
        <p:nvPicPr>
          <p:cNvPr id="696" name="Google Shape;696;p30"/>
          <p:cNvPicPr preferRelativeResize="0"/>
          <p:nvPr/>
        </p:nvPicPr>
        <p:blipFill rotWithShape="1">
          <a:blip r:embed="rId5">
            <a:alphaModFix/>
          </a:blip>
          <a:srcRect b="0" l="0" r="0" t="0"/>
          <a:stretch/>
        </p:blipFill>
        <p:spPr>
          <a:xfrm>
            <a:off x="270318" y="550562"/>
            <a:ext cx="8603364" cy="391726"/>
          </a:xfrm>
          <a:prstGeom prst="rect">
            <a:avLst/>
          </a:prstGeom>
          <a:noFill/>
          <a:ln>
            <a:noFill/>
          </a:ln>
        </p:spPr>
      </p:pic>
      <p:sp>
        <p:nvSpPr>
          <p:cNvPr id="697" name="Google Shape;697;p30"/>
          <p:cNvSpPr txBox="1"/>
          <p:nvPr/>
        </p:nvSpPr>
        <p:spPr>
          <a:xfrm>
            <a:off x="0" y="1008324"/>
            <a:ext cx="9144000" cy="57696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0" i="1" lang="en-US" sz="2000" u="none" cap="none" strike="noStrike">
                <a:solidFill>
                  <a:schemeClr val="dk1"/>
                </a:solidFill>
                <a:latin typeface="Arial"/>
                <a:ea typeface="Arial"/>
                <a:cs typeface="Arial"/>
                <a:sym typeface="Arial"/>
              </a:rPr>
              <a:t>     Nuts &amp; Seeds In Every Jar</a:t>
            </a:r>
            <a:endParaRPr b="0" i="0" sz="1400" u="none" cap="none" strike="noStrike">
              <a:solidFill>
                <a:srgbClr val="000000"/>
              </a:solidFill>
              <a:latin typeface="Arial"/>
              <a:ea typeface="Arial"/>
              <a:cs typeface="Arial"/>
              <a:sym typeface="Arial"/>
            </a:endParaRPr>
          </a:p>
        </p:txBody>
      </p:sp>
      <p:grpSp>
        <p:nvGrpSpPr>
          <p:cNvPr id="698" name="Google Shape;698;p30"/>
          <p:cNvGrpSpPr/>
          <p:nvPr/>
        </p:nvGrpSpPr>
        <p:grpSpPr>
          <a:xfrm>
            <a:off x="2774806" y="5849676"/>
            <a:ext cx="3436133" cy="539084"/>
            <a:chOff x="2919879" y="5824895"/>
            <a:chExt cx="3710579" cy="582141"/>
          </a:xfrm>
        </p:grpSpPr>
        <p:pic>
          <p:nvPicPr>
            <p:cNvPr descr="A picture containing text&#10;&#10;Description automatically generated" id="699" name="Google Shape;699;p30"/>
            <p:cNvPicPr preferRelativeResize="0"/>
            <p:nvPr/>
          </p:nvPicPr>
          <p:blipFill rotWithShape="1">
            <a:blip r:embed="rId6">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700" name="Google Shape;700;p30"/>
            <p:cNvPicPr preferRelativeResize="0"/>
            <p:nvPr/>
          </p:nvPicPr>
          <p:blipFill rotWithShape="1">
            <a:blip r:embed="rId7">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701" name="Google Shape;701;p30"/>
            <p:cNvPicPr preferRelativeResize="0"/>
            <p:nvPr/>
          </p:nvPicPr>
          <p:blipFill rotWithShape="1">
            <a:blip r:embed="rId8">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702" name="Google Shape;702;p30"/>
            <p:cNvPicPr preferRelativeResize="0"/>
            <p:nvPr/>
          </p:nvPicPr>
          <p:blipFill rotWithShape="1">
            <a:blip r:embed="rId9">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703" name="Google Shape;703;p30"/>
            <p:cNvPicPr preferRelativeResize="0"/>
            <p:nvPr/>
          </p:nvPicPr>
          <p:blipFill rotWithShape="1">
            <a:blip r:embed="rId10">
              <a:alphaModFix amt="40000"/>
            </a:blip>
            <a:srcRect b="0" l="0" r="0" t="0"/>
            <a:stretch/>
          </p:blipFill>
          <p:spPr>
            <a:xfrm>
              <a:off x="4688894" y="5889160"/>
              <a:ext cx="453611" cy="453611"/>
            </a:xfrm>
            <a:prstGeom prst="rect">
              <a:avLst/>
            </a:prstGeom>
            <a:noFill/>
            <a:ln>
              <a:noFill/>
            </a:ln>
          </p:spPr>
        </p:pic>
      </p:grpSp>
      <p:pic>
        <p:nvPicPr>
          <p:cNvPr descr="A picture containing dark, sitting, looking, front&#10;&#10;Description automatically generated" id="704" name="Google Shape;704;p30"/>
          <p:cNvPicPr preferRelativeResize="0"/>
          <p:nvPr/>
        </p:nvPicPr>
        <p:blipFill rotWithShape="1">
          <a:blip r:embed="rId11">
            <a:alphaModFix/>
          </a:blip>
          <a:srcRect b="23214" l="24154" r="23212" t="21521"/>
          <a:stretch/>
        </p:blipFill>
        <p:spPr>
          <a:xfrm rot="-4582364">
            <a:off x="1594908" y="3977949"/>
            <a:ext cx="316623" cy="365725"/>
          </a:xfrm>
          <a:prstGeom prst="rect">
            <a:avLst/>
          </a:prstGeom>
          <a:noFill/>
          <a:ln>
            <a:noFill/>
          </a:ln>
        </p:spPr>
      </p:pic>
      <p:pic>
        <p:nvPicPr>
          <p:cNvPr descr="A picture containing doughnut, indoor, dark, donut&#10;&#10;Description automatically generated" id="705" name="Google Shape;705;p30"/>
          <p:cNvPicPr preferRelativeResize="0"/>
          <p:nvPr/>
        </p:nvPicPr>
        <p:blipFill rotWithShape="1">
          <a:blip r:embed="rId12">
            <a:alphaModFix/>
          </a:blip>
          <a:srcRect b="0" l="0" r="0" t="0"/>
          <a:stretch/>
        </p:blipFill>
        <p:spPr>
          <a:xfrm rot="-9511496">
            <a:off x="899604" y="3932978"/>
            <a:ext cx="562258" cy="511064"/>
          </a:xfrm>
          <a:prstGeom prst="rect">
            <a:avLst/>
          </a:prstGeom>
          <a:noFill/>
          <a:ln>
            <a:noFill/>
          </a:ln>
        </p:spPr>
      </p:pic>
      <p:pic>
        <p:nvPicPr>
          <p:cNvPr descr="A picture containing sitting, dark, table, plate&#10;&#10;Description automatically generated" id="706" name="Google Shape;706;p30"/>
          <p:cNvPicPr preferRelativeResize="0"/>
          <p:nvPr/>
        </p:nvPicPr>
        <p:blipFill rotWithShape="1">
          <a:blip r:embed="rId13">
            <a:alphaModFix/>
          </a:blip>
          <a:srcRect b="0" l="0" r="0" t="0"/>
          <a:stretch/>
        </p:blipFill>
        <p:spPr>
          <a:xfrm rot="3279412">
            <a:off x="2096407" y="3842513"/>
            <a:ext cx="538602" cy="592555"/>
          </a:xfrm>
          <a:prstGeom prst="rect">
            <a:avLst/>
          </a:prstGeom>
          <a:noFill/>
          <a:ln>
            <a:noFill/>
          </a:ln>
        </p:spPr>
      </p:pic>
      <p:pic>
        <p:nvPicPr>
          <p:cNvPr id="707" name="Google Shape;707;p30"/>
          <p:cNvPicPr preferRelativeResize="0"/>
          <p:nvPr/>
        </p:nvPicPr>
        <p:blipFill rotWithShape="1">
          <a:blip r:embed="rId14">
            <a:alphaModFix/>
          </a:blip>
          <a:srcRect b="19204" l="16839" r="32324" t="22136"/>
          <a:stretch/>
        </p:blipFill>
        <p:spPr>
          <a:xfrm rot="5400000">
            <a:off x="429537" y="4520465"/>
            <a:ext cx="368122" cy="467335"/>
          </a:xfrm>
          <a:prstGeom prst="rect">
            <a:avLst/>
          </a:prstGeom>
          <a:noFill/>
          <a:ln>
            <a:noFill/>
          </a:ln>
        </p:spPr>
      </p:pic>
      <p:pic>
        <p:nvPicPr>
          <p:cNvPr descr="A close up of a fruit&#10;&#10;Description automatically generated" id="708" name="Google Shape;708;p30"/>
          <p:cNvPicPr preferRelativeResize="0"/>
          <p:nvPr/>
        </p:nvPicPr>
        <p:blipFill rotWithShape="1">
          <a:blip r:embed="rId15">
            <a:alphaModFix/>
          </a:blip>
          <a:srcRect b="49849" l="57662" r="0" t="0"/>
          <a:stretch/>
        </p:blipFill>
        <p:spPr>
          <a:xfrm>
            <a:off x="1591576" y="4515321"/>
            <a:ext cx="385299" cy="414860"/>
          </a:xfrm>
          <a:prstGeom prst="rect">
            <a:avLst/>
          </a:prstGeom>
          <a:noFill/>
          <a:ln>
            <a:noFill/>
          </a:ln>
        </p:spPr>
      </p:pic>
      <p:sp>
        <p:nvSpPr>
          <p:cNvPr id="709" name="Google Shape;709;p30"/>
          <p:cNvSpPr txBox="1"/>
          <p:nvPr/>
        </p:nvSpPr>
        <p:spPr>
          <a:xfrm>
            <a:off x="251843" y="4347803"/>
            <a:ext cx="723513"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PEANUTS</a:t>
            </a:r>
            <a:endParaRPr b="0" i="0" sz="1400" u="none" cap="none" strike="noStrike">
              <a:solidFill>
                <a:srgbClr val="000000"/>
              </a:solidFill>
              <a:latin typeface="Arial"/>
              <a:ea typeface="Arial"/>
              <a:cs typeface="Arial"/>
              <a:sym typeface="Arial"/>
            </a:endParaRPr>
          </a:p>
        </p:txBody>
      </p:sp>
      <p:sp>
        <p:nvSpPr>
          <p:cNvPr id="710" name="Google Shape;710;p30"/>
          <p:cNvSpPr txBox="1"/>
          <p:nvPr/>
        </p:nvSpPr>
        <p:spPr>
          <a:xfrm>
            <a:off x="833051" y="4345698"/>
            <a:ext cx="723513"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CASHEWS</a:t>
            </a:r>
            <a:endParaRPr b="0" i="0" sz="1400" u="none" cap="none" strike="noStrike">
              <a:solidFill>
                <a:srgbClr val="000000"/>
              </a:solidFill>
              <a:latin typeface="Arial"/>
              <a:ea typeface="Arial"/>
              <a:cs typeface="Arial"/>
              <a:sym typeface="Arial"/>
            </a:endParaRPr>
          </a:p>
        </p:txBody>
      </p:sp>
      <p:sp>
        <p:nvSpPr>
          <p:cNvPr id="711" name="Google Shape;711;p30"/>
          <p:cNvSpPr txBox="1"/>
          <p:nvPr/>
        </p:nvSpPr>
        <p:spPr>
          <a:xfrm>
            <a:off x="1393588" y="4346662"/>
            <a:ext cx="754600"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ALMONDS</a:t>
            </a:r>
            <a:endParaRPr b="0" i="0" sz="1400" u="none" cap="none" strike="noStrike">
              <a:solidFill>
                <a:srgbClr val="000000"/>
              </a:solidFill>
              <a:latin typeface="Arial"/>
              <a:ea typeface="Arial"/>
              <a:cs typeface="Arial"/>
              <a:sym typeface="Arial"/>
            </a:endParaRPr>
          </a:p>
        </p:txBody>
      </p:sp>
      <p:sp>
        <p:nvSpPr>
          <p:cNvPr id="712" name="Google Shape;712;p30"/>
          <p:cNvSpPr txBox="1"/>
          <p:nvPr/>
        </p:nvSpPr>
        <p:spPr>
          <a:xfrm>
            <a:off x="2015936" y="4344556"/>
            <a:ext cx="723513"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BRAZIL NUTS</a:t>
            </a:r>
            <a:endParaRPr b="0" i="0" sz="1400" u="none" cap="none" strike="noStrike">
              <a:solidFill>
                <a:srgbClr val="000000"/>
              </a:solidFill>
              <a:latin typeface="Arial"/>
              <a:ea typeface="Arial"/>
              <a:cs typeface="Arial"/>
              <a:sym typeface="Arial"/>
            </a:endParaRPr>
          </a:p>
        </p:txBody>
      </p:sp>
      <p:sp>
        <p:nvSpPr>
          <p:cNvPr id="713" name="Google Shape;713;p30"/>
          <p:cNvSpPr txBox="1"/>
          <p:nvPr/>
        </p:nvSpPr>
        <p:spPr>
          <a:xfrm>
            <a:off x="251843" y="4903376"/>
            <a:ext cx="723513"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FLAX SEEDS</a:t>
            </a:r>
            <a:endParaRPr b="0" i="0" sz="1400" u="none" cap="none" strike="noStrike">
              <a:solidFill>
                <a:srgbClr val="000000"/>
              </a:solidFill>
              <a:latin typeface="Arial"/>
              <a:ea typeface="Arial"/>
              <a:cs typeface="Arial"/>
              <a:sym typeface="Arial"/>
            </a:endParaRPr>
          </a:p>
        </p:txBody>
      </p:sp>
      <p:sp>
        <p:nvSpPr>
          <p:cNvPr id="714" name="Google Shape;714;p30"/>
          <p:cNvSpPr txBox="1"/>
          <p:nvPr/>
        </p:nvSpPr>
        <p:spPr>
          <a:xfrm>
            <a:off x="833051" y="4901270"/>
            <a:ext cx="72351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SUNFLOWER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sp>
        <p:nvSpPr>
          <p:cNvPr id="715" name="Google Shape;715;p30"/>
          <p:cNvSpPr txBox="1"/>
          <p:nvPr/>
        </p:nvSpPr>
        <p:spPr>
          <a:xfrm>
            <a:off x="1393588" y="4902234"/>
            <a:ext cx="754600"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HAZELNUTS</a:t>
            </a:r>
            <a:endParaRPr b="0" i="0" sz="1400" u="none" cap="none" strike="noStrike">
              <a:solidFill>
                <a:srgbClr val="000000"/>
              </a:solidFill>
              <a:latin typeface="Arial"/>
              <a:ea typeface="Arial"/>
              <a:cs typeface="Arial"/>
              <a:sym typeface="Arial"/>
            </a:endParaRPr>
          </a:p>
        </p:txBody>
      </p:sp>
      <p:sp>
        <p:nvSpPr>
          <p:cNvPr id="716" name="Google Shape;716;p30"/>
          <p:cNvSpPr/>
          <p:nvPr/>
        </p:nvSpPr>
        <p:spPr>
          <a:xfrm>
            <a:off x="2847476" y="1089506"/>
            <a:ext cx="332662" cy="332662"/>
          </a:xfrm>
          <a:prstGeom prst="ellipse">
            <a:avLst/>
          </a:prstGeom>
          <a:noFill/>
          <a:ln cap="flat" cmpd="sng" w="254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7</a:t>
            </a:r>
            <a:endParaRPr b="0" i="0" sz="1400" u="none" cap="none" strike="noStrike">
              <a:solidFill>
                <a:srgbClr val="000000"/>
              </a:solidFill>
              <a:latin typeface="Arial"/>
              <a:ea typeface="Arial"/>
              <a:cs typeface="Arial"/>
              <a:sym typeface="Arial"/>
            </a:endParaRPr>
          </a:p>
        </p:txBody>
      </p:sp>
      <p:pic>
        <p:nvPicPr>
          <p:cNvPr descr="A picture containing nut, fruit, sitting, dark&#10;&#10;Description automatically generated" id="717" name="Google Shape;717;p30"/>
          <p:cNvPicPr preferRelativeResize="0"/>
          <p:nvPr/>
        </p:nvPicPr>
        <p:blipFill rotWithShape="1">
          <a:blip r:embed="rId16">
            <a:alphaModFix/>
          </a:blip>
          <a:srcRect b="0" l="0" r="0" t="0"/>
          <a:stretch/>
        </p:blipFill>
        <p:spPr>
          <a:xfrm>
            <a:off x="1005399" y="4582727"/>
            <a:ext cx="361982" cy="361982"/>
          </a:xfrm>
          <a:prstGeom prst="rect">
            <a:avLst/>
          </a:prstGeom>
          <a:noFill/>
          <a:ln>
            <a:noFill/>
          </a:ln>
        </p:spPr>
      </p:pic>
      <p:pic>
        <p:nvPicPr>
          <p:cNvPr descr="A picture containing mollusk, invertebrate, black, cowrie&#10;&#10;Description automatically generated" id="718" name="Google Shape;718;p30"/>
          <p:cNvPicPr preferRelativeResize="0"/>
          <p:nvPr/>
        </p:nvPicPr>
        <p:blipFill rotWithShape="1">
          <a:blip r:embed="rId17">
            <a:alphaModFix/>
          </a:blip>
          <a:srcRect b="0" l="0" r="0" t="0"/>
          <a:stretch/>
        </p:blipFill>
        <p:spPr>
          <a:xfrm>
            <a:off x="401964" y="3954920"/>
            <a:ext cx="414860" cy="4148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b4139454e2_0_143"/>
          <p:cNvSpPr/>
          <p:nvPr/>
        </p:nvSpPr>
        <p:spPr>
          <a:xfrm rot="5400000">
            <a:off x="3835652" y="1547459"/>
            <a:ext cx="1472700" cy="9144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gb4139454e2_0_143"/>
          <p:cNvSpPr txBox="1"/>
          <p:nvPr/>
        </p:nvSpPr>
        <p:spPr>
          <a:xfrm>
            <a:off x="5752874" y="2024440"/>
            <a:ext cx="3123600" cy="2338800"/>
          </a:xfrm>
          <a:prstGeom prst="rect">
            <a:avLst/>
          </a:prstGeom>
          <a:noFill/>
          <a:ln>
            <a:noFill/>
          </a:ln>
        </p:spPr>
        <p:txBody>
          <a:bodyPr anchorCtr="0" anchor="t" bIns="91425"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accent1"/>
                </a:solidFill>
                <a:latin typeface="Arial"/>
                <a:ea typeface="Arial"/>
                <a:cs typeface="Arial"/>
                <a:sym typeface="Arial"/>
              </a:rPr>
              <a:t>NuttZo introduces the </a:t>
            </a:r>
            <a:br>
              <a:rPr b="1" i="0" lang="en-US" sz="2000" u="none" cap="none" strike="noStrike">
                <a:solidFill>
                  <a:schemeClr val="accent1"/>
                </a:solidFill>
                <a:latin typeface="Arial"/>
                <a:ea typeface="Arial"/>
                <a:cs typeface="Arial"/>
                <a:sym typeface="Arial"/>
              </a:rPr>
            </a:br>
            <a:r>
              <a:rPr b="1" i="0" lang="en-US" sz="2000" u="sng" cap="none" strike="noStrike">
                <a:solidFill>
                  <a:schemeClr val="accent1"/>
                </a:solidFill>
                <a:latin typeface="Arial"/>
                <a:ea typeface="Arial"/>
                <a:cs typeface="Arial"/>
                <a:sym typeface="Arial"/>
              </a:rPr>
              <a:t>1st</a:t>
            </a:r>
            <a:r>
              <a:rPr b="1" i="0" lang="en-US" sz="2000" u="none" cap="none" strike="noStrike">
                <a:solidFill>
                  <a:schemeClr val="accent1"/>
                </a:solidFill>
                <a:latin typeface="Arial"/>
                <a:ea typeface="Arial"/>
                <a:cs typeface="Arial"/>
                <a:sym typeface="Arial"/>
              </a:rPr>
              <a:t> multi-seed Tahini!</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5 Seeds in Every Jar: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Sesame, Flax, Pumpkin, Sunflower </a:t>
            </a:r>
            <a:br>
              <a:rPr b="0" i="0" lang="en-US" sz="1200" u="none" cap="none" strike="noStrike">
                <a:solidFill>
                  <a:schemeClr val="dk1"/>
                </a:solidFill>
                <a:latin typeface="Arial"/>
                <a:ea typeface="Arial"/>
                <a:cs typeface="Arial"/>
                <a:sym typeface="Arial"/>
              </a:rPr>
            </a:br>
            <a:r>
              <a:rPr b="0" i="0" lang="en-US" sz="1200" u="none" cap="none" strike="noStrike">
                <a:solidFill>
                  <a:schemeClr val="dk1"/>
                </a:solidFill>
                <a:latin typeface="Arial"/>
                <a:ea typeface="Arial"/>
                <a:cs typeface="Arial"/>
                <a:sym typeface="Arial"/>
              </a:rPr>
              <a:t>&amp; Chia Seeds</a:t>
            </a:r>
            <a:endParaRPr b="0" i="0" sz="1400" u="none" cap="none" strike="noStrike">
              <a:solidFill>
                <a:srgbClr val="000000"/>
              </a:solidFill>
              <a:latin typeface="Arial"/>
              <a:ea typeface="Arial"/>
              <a:cs typeface="Arial"/>
              <a:sym typeface="Arial"/>
            </a:endParaRPr>
          </a:p>
          <a:p>
            <a:pPr indent="0" lvl="1" marL="3429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Simple ingredients</a:t>
            </a:r>
            <a:r>
              <a:rPr b="0" i="0" lang="en-US" sz="1200" u="none" cap="none" strike="noStrike">
                <a:solidFill>
                  <a:schemeClr val="dk1"/>
                </a:solidFill>
                <a:latin typeface="Lato"/>
                <a:ea typeface="Lato"/>
                <a:cs typeface="Lato"/>
                <a:sym typeface="Lato"/>
              </a:rPr>
              <a:t>, no salt or palm oil added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Organic Certified, </a:t>
            </a:r>
            <a:r>
              <a:rPr b="0" i="0" lang="en-US" sz="1200" u="none" cap="none" strike="noStrike">
                <a:solidFill>
                  <a:schemeClr val="dk1"/>
                </a:solidFill>
                <a:latin typeface="Lato"/>
                <a:ea typeface="Lato"/>
                <a:cs typeface="Lato"/>
                <a:sym typeface="Lato"/>
              </a:rPr>
              <a:t>Non-GMO Project Verified</a:t>
            </a:r>
            <a:endParaRPr b="1" i="0" sz="1200" u="none" cap="none" strike="noStrike">
              <a:solidFill>
                <a:schemeClr val="dk1"/>
              </a:solidFill>
              <a:latin typeface="Lato"/>
              <a:ea typeface="Lato"/>
              <a:cs typeface="Lato"/>
              <a:sym typeface="Lato"/>
            </a:endParaRPr>
          </a:p>
          <a:p>
            <a:pPr indent="0" lvl="1" marL="3429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1" marL="3429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Lato"/>
              <a:ea typeface="Lato"/>
              <a:cs typeface="Lato"/>
              <a:sym typeface="Lato"/>
            </a:endParaRPr>
          </a:p>
        </p:txBody>
      </p:sp>
      <p:sp>
        <p:nvSpPr>
          <p:cNvPr id="725" name="Google Shape;725;gb4139454e2_0_143"/>
          <p:cNvSpPr/>
          <p:nvPr/>
        </p:nvSpPr>
        <p:spPr>
          <a:xfrm>
            <a:off x="-12" y="1959527"/>
            <a:ext cx="186000" cy="3315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726" name="Google Shape;726;gb4139454e2_0_143"/>
          <p:cNvSpPr/>
          <p:nvPr/>
        </p:nvSpPr>
        <p:spPr>
          <a:xfrm>
            <a:off x="8957838" y="1959527"/>
            <a:ext cx="186000" cy="3315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727" name="Google Shape;727;gb4139454e2_0_143"/>
          <p:cNvSpPr txBox="1"/>
          <p:nvPr>
            <p:ph idx="1" type="body"/>
          </p:nvPr>
        </p:nvSpPr>
        <p:spPr>
          <a:xfrm>
            <a:off x="422270" y="1970266"/>
            <a:ext cx="2497500" cy="2910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1000"/>
              </a:spcBef>
              <a:spcAft>
                <a:spcPts val="0"/>
              </a:spcAft>
              <a:buClr>
                <a:srgbClr val="7F7F7F"/>
              </a:buClr>
              <a:buSzPts val="1400"/>
              <a:buFont typeface="Arial"/>
              <a:buNone/>
            </a:pPr>
            <a:r>
              <a:rPr lang="en-US" sz="2000">
                <a:solidFill>
                  <a:schemeClr val="accent1"/>
                </a:solidFill>
                <a:latin typeface="Arial"/>
                <a:ea typeface="Arial"/>
                <a:cs typeface="Arial"/>
                <a:sym typeface="Arial"/>
              </a:rPr>
              <a:t>Tahini sales are </a:t>
            </a:r>
            <a:br>
              <a:rPr lang="en-US" sz="2000">
                <a:solidFill>
                  <a:schemeClr val="accent1"/>
                </a:solidFill>
                <a:latin typeface="Arial"/>
                <a:ea typeface="Arial"/>
                <a:cs typeface="Arial"/>
                <a:sym typeface="Arial"/>
              </a:rPr>
            </a:br>
            <a:r>
              <a:rPr lang="en-US" sz="2000">
                <a:solidFill>
                  <a:schemeClr val="accent1"/>
                </a:solidFill>
                <a:latin typeface="Arial"/>
                <a:ea typeface="Arial"/>
                <a:cs typeface="Arial"/>
                <a:sym typeface="Arial"/>
              </a:rPr>
              <a:t>on the rise!</a:t>
            </a:r>
            <a:endParaRPr/>
          </a:p>
          <a:p>
            <a:pPr indent="0" lvl="0" marL="6350" rtl="0" algn="l">
              <a:lnSpc>
                <a:spcPct val="90000"/>
              </a:lnSpc>
              <a:spcBef>
                <a:spcPts val="1000"/>
              </a:spcBef>
              <a:spcAft>
                <a:spcPts val="0"/>
              </a:spcAft>
              <a:buClr>
                <a:srgbClr val="FFFFFF"/>
              </a:buClr>
              <a:buSzPts val="1300"/>
              <a:buNone/>
            </a:pPr>
            <a:r>
              <a:rPr b="0" lang="en-US" sz="1200">
                <a:solidFill>
                  <a:schemeClr val="dk1"/>
                </a:solidFill>
                <a:latin typeface="Arial"/>
                <a:ea typeface="Arial"/>
                <a:cs typeface="Arial"/>
                <a:sym typeface="Arial"/>
              </a:rPr>
              <a:t>The Pandemic has led to healthy, DIY eating!</a:t>
            </a:r>
            <a:endParaRPr sz="1200">
              <a:solidFill>
                <a:schemeClr val="dk1"/>
              </a:solidFill>
              <a:latin typeface="Arial"/>
              <a:ea typeface="Arial"/>
              <a:cs typeface="Arial"/>
              <a:sym typeface="Arial"/>
            </a:endParaRPr>
          </a:p>
          <a:p>
            <a:pPr indent="0" lvl="0" marL="6350" rtl="0" algn="l">
              <a:lnSpc>
                <a:spcPct val="90000"/>
              </a:lnSpc>
              <a:spcBef>
                <a:spcPts val="1600"/>
              </a:spcBef>
              <a:spcAft>
                <a:spcPts val="600"/>
              </a:spcAft>
              <a:buClr>
                <a:srgbClr val="FFFFFF"/>
              </a:buClr>
              <a:buSzPts val="1300"/>
              <a:buNone/>
            </a:pPr>
            <a:r>
              <a:rPr lang="en-US" sz="1200">
                <a:solidFill>
                  <a:schemeClr val="dk1"/>
                </a:solidFill>
                <a:latin typeface="Arial"/>
                <a:ea typeface="Arial"/>
                <a:cs typeface="Arial"/>
                <a:sym typeface="Arial"/>
              </a:rPr>
              <a:t>SPINS Tahini Sales:</a:t>
            </a:r>
            <a:endParaRPr/>
          </a:p>
        </p:txBody>
      </p:sp>
      <p:pic>
        <p:nvPicPr>
          <p:cNvPr descr="A picture containing comb, fence&#10;&#10;Description automatically generated" id="728" name="Google Shape;728;gb4139454e2_0_143"/>
          <p:cNvPicPr preferRelativeResize="0"/>
          <p:nvPr/>
        </p:nvPicPr>
        <p:blipFill rotWithShape="1">
          <a:blip r:embed="rId3">
            <a:alphaModFix/>
          </a:blip>
          <a:srcRect b="0" l="0" r="0" t="35382"/>
          <a:stretch/>
        </p:blipFill>
        <p:spPr>
          <a:xfrm>
            <a:off x="3880857" y="4579406"/>
            <a:ext cx="1397013" cy="647057"/>
          </a:xfrm>
          <a:prstGeom prst="rect">
            <a:avLst/>
          </a:prstGeom>
          <a:noFill/>
          <a:ln>
            <a:noFill/>
          </a:ln>
        </p:spPr>
      </p:pic>
      <p:sp>
        <p:nvSpPr>
          <p:cNvPr id="729" name="Google Shape;729;gb4139454e2_0_143"/>
          <p:cNvSpPr txBox="1"/>
          <p:nvPr/>
        </p:nvSpPr>
        <p:spPr>
          <a:xfrm>
            <a:off x="248493" y="6335314"/>
            <a:ext cx="4071300" cy="42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*SPINS </a:t>
            </a:r>
            <a:r>
              <a:rPr lang="en-US" sz="800">
                <a:solidFill>
                  <a:schemeClr val="dk1"/>
                </a:solidFill>
              </a:rPr>
              <a:t>24</a:t>
            </a:r>
            <a:r>
              <a:rPr b="0" i="0" lang="en-US" sz="800" u="none" cap="none" strike="noStrike">
                <a:solidFill>
                  <a:schemeClr val="dk1"/>
                </a:solidFill>
                <a:latin typeface="Arial"/>
                <a:ea typeface="Arial"/>
                <a:cs typeface="Arial"/>
                <a:sym typeface="Arial"/>
              </a:rPr>
              <a:t> wks, </a:t>
            </a:r>
            <a:r>
              <a:rPr lang="en-US" sz="800">
                <a:solidFill>
                  <a:schemeClr val="dk1"/>
                </a:solidFill>
              </a:rPr>
              <a:t>06/11/2021 vs 2YA</a:t>
            </a:r>
            <a:endParaRPr b="0" i="0" sz="1400" u="none" cap="none" strike="noStrike">
              <a:solidFill>
                <a:srgbClr val="000000"/>
              </a:solidFill>
              <a:latin typeface="Arial"/>
              <a:ea typeface="Arial"/>
              <a:cs typeface="Arial"/>
              <a:sym typeface="Arial"/>
            </a:endParaRPr>
          </a:p>
        </p:txBody>
      </p:sp>
      <p:sp>
        <p:nvSpPr>
          <p:cNvPr id="730" name="Google Shape;730;gb4139454e2_0_143"/>
          <p:cNvSpPr/>
          <p:nvPr/>
        </p:nvSpPr>
        <p:spPr>
          <a:xfrm>
            <a:off x="337064" y="5679544"/>
            <a:ext cx="1948800" cy="72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SRP $7.99</a:t>
            </a:r>
            <a:endParaRPr b="0" i="0" sz="1400" u="none" cap="none" strike="noStrike">
              <a:solidFill>
                <a:srgbClr val="000000"/>
              </a:solidFill>
              <a:latin typeface="Arial"/>
              <a:ea typeface="Arial"/>
              <a:cs typeface="Arial"/>
              <a:sym typeface="Arial"/>
            </a:endParaRPr>
          </a:p>
        </p:txBody>
      </p:sp>
      <p:sp>
        <p:nvSpPr>
          <p:cNvPr id="731" name="Google Shape;731;gb4139454e2_0_143"/>
          <p:cNvSpPr txBox="1"/>
          <p:nvPr/>
        </p:nvSpPr>
        <p:spPr>
          <a:xfrm>
            <a:off x="0" y="894074"/>
            <a:ext cx="9144000" cy="49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0" i="1" lang="en-US" sz="2000" u="none" cap="none" strike="noStrike">
                <a:solidFill>
                  <a:schemeClr val="dk1"/>
                </a:solidFill>
                <a:latin typeface="Arial"/>
                <a:ea typeface="Arial"/>
                <a:cs typeface="Arial"/>
                <a:sym typeface="Arial"/>
              </a:rPr>
              <a:t>For the DIY consumer, adding a boost of nutrition and flavor intrigue.</a:t>
            </a:r>
            <a:endParaRPr b="0" i="1" sz="2000" u="none" cap="none" strike="noStrike">
              <a:solidFill>
                <a:schemeClr val="dk1"/>
              </a:solidFill>
              <a:latin typeface="Arial"/>
              <a:ea typeface="Arial"/>
              <a:cs typeface="Arial"/>
              <a:sym typeface="Arial"/>
            </a:endParaRPr>
          </a:p>
        </p:txBody>
      </p:sp>
      <p:sp>
        <p:nvSpPr>
          <p:cNvPr id="732" name="Google Shape;732;gb4139454e2_0_143"/>
          <p:cNvSpPr/>
          <p:nvPr/>
        </p:nvSpPr>
        <p:spPr>
          <a:xfrm>
            <a:off x="6355221" y="5383109"/>
            <a:ext cx="2788500" cy="1472700"/>
          </a:xfrm>
          <a:prstGeom prst="rect">
            <a:avLst/>
          </a:prstGeom>
          <a:noFill/>
          <a:ln>
            <a:noFill/>
          </a:ln>
        </p:spPr>
        <p:txBody>
          <a:bodyPr anchorCtr="0" anchor="ctr" bIns="45700" lIns="274300" spcFirstLastPara="1" rIns="274300"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Uses of Tahini:</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Salad dressings, dip for veggies &amp; falafel, use in hummus, spread on toast, mix into soup…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grpSp>
        <p:nvGrpSpPr>
          <p:cNvPr id="733" name="Google Shape;733;gb4139454e2_0_143"/>
          <p:cNvGrpSpPr/>
          <p:nvPr/>
        </p:nvGrpSpPr>
        <p:grpSpPr>
          <a:xfrm>
            <a:off x="246875" y="3328312"/>
            <a:ext cx="2508718" cy="1865197"/>
            <a:chOff x="303550" y="3360706"/>
            <a:chExt cx="2508718" cy="1865197"/>
          </a:xfrm>
        </p:grpSpPr>
        <p:pic>
          <p:nvPicPr>
            <p:cNvPr id="734" name="Google Shape;734;gb4139454e2_0_143"/>
            <p:cNvPicPr preferRelativeResize="0"/>
            <p:nvPr/>
          </p:nvPicPr>
          <p:blipFill rotWithShape="1">
            <a:blip r:embed="rId4">
              <a:alphaModFix/>
            </a:blip>
            <a:srcRect b="0" l="0" r="0" t="0"/>
            <a:stretch/>
          </p:blipFill>
          <p:spPr>
            <a:xfrm>
              <a:off x="305168" y="3360706"/>
              <a:ext cx="2507100" cy="1702500"/>
            </a:xfrm>
            <a:prstGeom prst="rect">
              <a:avLst/>
            </a:prstGeom>
            <a:noFill/>
            <a:ln>
              <a:noFill/>
            </a:ln>
          </p:spPr>
        </p:pic>
        <p:sp>
          <p:nvSpPr>
            <p:cNvPr id="735" name="Google Shape;735;gb4139454e2_0_143"/>
            <p:cNvSpPr txBox="1"/>
            <p:nvPr/>
          </p:nvSpPr>
          <p:spPr>
            <a:xfrm>
              <a:off x="303550" y="3489219"/>
              <a:ext cx="621600" cy="215400"/>
            </a:xfrm>
            <a:prstGeom prst="rect">
              <a:avLst/>
            </a:prstGeom>
            <a:noFill/>
            <a:ln>
              <a:noFill/>
            </a:ln>
          </p:spPr>
          <p:txBody>
            <a:bodyPr anchorCtr="0" anchor="t" bIns="0" lIns="0" spcFirstLastPara="1" rIns="0" wrap="square" tIns="0">
              <a:noAutofit/>
            </a:bodyPr>
            <a:lstStyle/>
            <a:p>
              <a:pPr indent="-82550" lvl="0" marL="6350" marR="0" rtl="0" algn="ctr">
                <a:lnSpc>
                  <a:spcPct val="100000"/>
                </a:lnSpc>
                <a:spcBef>
                  <a:spcPts val="0"/>
                </a:spcBef>
                <a:spcAft>
                  <a:spcPts val="0"/>
                </a:spcAft>
                <a:buClr>
                  <a:srgbClr val="FFFFFF"/>
                </a:buClr>
                <a:buSzPts val="1300"/>
                <a:buFont typeface="Arial"/>
                <a:buChar char="•"/>
              </a:pPr>
              <a:r>
                <a:rPr b="1" i="0" lang="en-US" sz="1400" u="none" cap="none" strike="noStrike">
                  <a:solidFill>
                    <a:schemeClr val="dk1"/>
                  </a:solidFill>
                  <a:latin typeface="Arial"/>
                  <a:ea typeface="Arial"/>
                  <a:cs typeface="Arial"/>
                  <a:sym typeface="Arial"/>
                </a:rPr>
                <a:t>$</a:t>
              </a:r>
              <a:r>
                <a:rPr b="1" lang="en-US">
                  <a:solidFill>
                    <a:schemeClr val="dk1"/>
                  </a:solidFill>
                </a:rPr>
                <a:t>12.1</a:t>
              </a:r>
              <a:r>
                <a:rPr b="1" i="0" lang="en-US" sz="1400" u="none" cap="none" strike="noStrike">
                  <a:solidFill>
                    <a:schemeClr val="dk1"/>
                  </a:solidFill>
                  <a:latin typeface="Arial"/>
                  <a:ea typeface="Arial"/>
                  <a:cs typeface="Arial"/>
                  <a:sym typeface="Arial"/>
                </a:rPr>
                <a:t>M</a:t>
              </a:r>
              <a:endParaRPr b="0" i="0" sz="1400" u="none" cap="none" strike="noStrike">
                <a:solidFill>
                  <a:srgbClr val="000000"/>
                </a:solidFill>
                <a:latin typeface="Arial"/>
                <a:ea typeface="Arial"/>
                <a:cs typeface="Arial"/>
                <a:sym typeface="Arial"/>
              </a:endParaRPr>
            </a:p>
          </p:txBody>
        </p:sp>
        <p:sp>
          <p:nvSpPr>
            <p:cNvPr id="736" name="Google Shape;736;gb4139454e2_0_143"/>
            <p:cNvSpPr txBox="1"/>
            <p:nvPr/>
          </p:nvSpPr>
          <p:spPr>
            <a:xfrm>
              <a:off x="337084" y="4979603"/>
              <a:ext cx="714000" cy="246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MULO</a:t>
              </a:r>
              <a:endParaRPr b="0" i="0" sz="1400" u="none" cap="none" strike="noStrike">
                <a:solidFill>
                  <a:srgbClr val="000000"/>
                </a:solidFill>
                <a:latin typeface="Arial"/>
                <a:ea typeface="Arial"/>
                <a:cs typeface="Arial"/>
                <a:sym typeface="Arial"/>
              </a:endParaRPr>
            </a:p>
          </p:txBody>
        </p:sp>
        <p:sp>
          <p:nvSpPr>
            <p:cNvPr id="737" name="Google Shape;737;gb4139454e2_0_143"/>
            <p:cNvSpPr txBox="1"/>
            <p:nvPr/>
          </p:nvSpPr>
          <p:spPr>
            <a:xfrm>
              <a:off x="1461792" y="4979329"/>
              <a:ext cx="714000" cy="246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Natural</a:t>
              </a:r>
              <a:endParaRPr b="0" i="0" sz="1400" u="none" cap="none" strike="noStrike">
                <a:solidFill>
                  <a:srgbClr val="000000"/>
                </a:solidFill>
                <a:latin typeface="Arial"/>
                <a:ea typeface="Arial"/>
                <a:cs typeface="Arial"/>
                <a:sym typeface="Arial"/>
              </a:endParaRPr>
            </a:p>
          </p:txBody>
        </p:sp>
        <p:sp>
          <p:nvSpPr>
            <p:cNvPr id="738" name="Google Shape;738;gb4139454e2_0_143"/>
            <p:cNvSpPr txBox="1"/>
            <p:nvPr/>
          </p:nvSpPr>
          <p:spPr>
            <a:xfrm>
              <a:off x="1024814" y="4302112"/>
              <a:ext cx="573300" cy="215400"/>
            </a:xfrm>
            <a:prstGeom prst="rect">
              <a:avLst/>
            </a:prstGeom>
            <a:noFill/>
            <a:ln>
              <a:noFill/>
            </a:ln>
          </p:spPr>
          <p:txBody>
            <a:bodyPr anchorCtr="0" anchor="t" bIns="0" lIns="0" spcFirstLastPara="1" rIns="0" wrap="square" tIns="0">
              <a:noAutofit/>
            </a:bodyPr>
            <a:lstStyle/>
            <a:p>
              <a:pPr indent="-82550" lvl="0" marL="6350" marR="0" rtl="0" algn="ctr">
                <a:lnSpc>
                  <a:spcPct val="100000"/>
                </a:lnSpc>
                <a:spcBef>
                  <a:spcPts val="0"/>
                </a:spcBef>
                <a:spcAft>
                  <a:spcPts val="0"/>
                </a:spcAft>
                <a:buClr>
                  <a:srgbClr val="FFFFFF"/>
                </a:buClr>
                <a:buSzPts val="1300"/>
                <a:buFont typeface="Arial"/>
                <a:buChar char="•"/>
              </a:pPr>
              <a:r>
                <a:rPr b="1" i="0" lang="en-US" sz="1400" u="none" cap="none" strike="noStrike">
                  <a:solidFill>
                    <a:schemeClr val="dk1"/>
                  </a:solidFill>
                  <a:latin typeface="Arial"/>
                  <a:ea typeface="Arial"/>
                  <a:cs typeface="Arial"/>
                  <a:sym typeface="Arial"/>
                </a:rPr>
                <a:t>$</a:t>
              </a:r>
              <a:r>
                <a:rPr b="1" lang="en-US">
                  <a:solidFill>
                    <a:schemeClr val="dk1"/>
                  </a:solidFill>
                </a:rPr>
                <a:t>2.9</a:t>
              </a:r>
              <a:r>
                <a:rPr b="1" i="0" lang="en-US" sz="1400" u="none" cap="none" strike="noStrike">
                  <a:solidFill>
                    <a:schemeClr val="dk1"/>
                  </a:solidFill>
                  <a:latin typeface="Arial"/>
                  <a:ea typeface="Arial"/>
                  <a:cs typeface="Arial"/>
                  <a:sym typeface="Arial"/>
                </a:rPr>
                <a:t>M</a:t>
              </a:r>
              <a:endParaRPr b="0" i="0" sz="1400" u="none" cap="none" strike="noStrike">
                <a:solidFill>
                  <a:srgbClr val="000000"/>
                </a:solidFill>
                <a:latin typeface="Arial"/>
                <a:ea typeface="Arial"/>
                <a:cs typeface="Arial"/>
                <a:sym typeface="Arial"/>
              </a:endParaRPr>
            </a:p>
          </p:txBody>
        </p:sp>
        <p:sp>
          <p:nvSpPr>
            <p:cNvPr id="739" name="Google Shape;739;gb4139454e2_0_143"/>
            <p:cNvSpPr txBox="1"/>
            <p:nvPr/>
          </p:nvSpPr>
          <p:spPr>
            <a:xfrm>
              <a:off x="986028" y="3489230"/>
              <a:ext cx="741300" cy="215400"/>
            </a:xfrm>
            <a:prstGeom prst="rect">
              <a:avLst/>
            </a:prstGeom>
            <a:noFill/>
            <a:ln>
              <a:noFill/>
            </a:ln>
          </p:spPr>
          <p:txBody>
            <a:bodyPr anchorCtr="0" anchor="t" bIns="0" lIns="0" spcFirstLastPara="1" rIns="0" wrap="square" tIns="0">
              <a:noAutofit/>
            </a:bodyPr>
            <a:lstStyle/>
            <a:p>
              <a:pPr indent="-82550" lvl="0" marL="6350" marR="0" rtl="0" algn="l">
                <a:lnSpc>
                  <a:spcPct val="100000"/>
                </a:lnSpc>
                <a:spcBef>
                  <a:spcPts val="0"/>
                </a:spcBef>
                <a:spcAft>
                  <a:spcPts val="0"/>
                </a:spcAft>
                <a:buClr>
                  <a:srgbClr val="FFFFFF"/>
                </a:buClr>
                <a:buSzPts val="1300"/>
                <a:buFont typeface="Arial"/>
                <a:buChar char="•"/>
              </a:pPr>
              <a:r>
                <a:rPr b="0" i="0" lang="en-US" sz="1400" u="none" cap="none" strike="noStrike">
                  <a:solidFill>
                    <a:schemeClr val="accent4"/>
                  </a:solidFill>
                  <a:latin typeface="Arial"/>
                  <a:ea typeface="Arial"/>
                  <a:cs typeface="Arial"/>
                  <a:sym typeface="Arial"/>
                </a:rPr>
                <a:t>+</a:t>
              </a:r>
              <a:r>
                <a:rPr lang="en-US">
                  <a:solidFill>
                    <a:schemeClr val="accent4"/>
                  </a:solidFill>
                </a:rPr>
                <a:t>40</a:t>
              </a:r>
              <a:r>
                <a:rPr b="0" i="0" lang="en-US" sz="1400" u="none" cap="none" strike="noStrike">
                  <a:solidFill>
                    <a:schemeClr val="accent4"/>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40" name="Google Shape;740;gb4139454e2_0_143"/>
            <p:cNvSpPr txBox="1"/>
            <p:nvPr/>
          </p:nvSpPr>
          <p:spPr>
            <a:xfrm>
              <a:off x="1633258" y="4302113"/>
              <a:ext cx="1075800" cy="215400"/>
            </a:xfrm>
            <a:prstGeom prst="rect">
              <a:avLst/>
            </a:prstGeom>
            <a:noFill/>
            <a:ln>
              <a:noFill/>
            </a:ln>
          </p:spPr>
          <p:txBody>
            <a:bodyPr anchorCtr="0" anchor="t" bIns="0" lIns="0" spcFirstLastPara="1" rIns="0" wrap="square" tIns="0">
              <a:noAutofit/>
            </a:bodyPr>
            <a:lstStyle/>
            <a:p>
              <a:pPr indent="-82550" lvl="0" marL="6350" marR="0" rtl="0" algn="l">
                <a:lnSpc>
                  <a:spcPct val="100000"/>
                </a:lnSpc>
                <a:spcBef>
                  <a:spcPts val="0"/>
                </a:spcBef>
                <a:spcAft>
                  <a:spcPts val="0"/>
                </a:spcAft>
                <a:buClr>
                  <a:srgbClr val="FFFFFF"/>
                </a:buClr>
                <a:buSzPts val="1300"/>
                <a:buFont typeface="Arial"/>
                <a:buChar char="•"/>
              </a:pPr>
              <a:r>
                <a:rPr b="0" i="0" lang="en-US" sz="1400" u="none" cap="none" strike="noStrike">
                  <a:solidFill>
                    <a:schemeClr val="accent4"/>
                  </a:solidFill>
                  <a:latin typeface="Arial"/>
                  <a:ea typeface="Arial"/>
                  <a:cs typeface="Arial"/>
                  <a:sym typeface="Arial"/>
                </a:rPr>
                <a:t>+3</a:t>
              </a:r>
              <a:r>
                <a:rPr lang="en-US">
                  <a:solidFill>
                    <a:schemeClr val="accent4"/>
                  </a:solidFill>
                </a:rPr>
                <a:t>4</a:t>
              </a:r>
              <a:r>
                <a:rPr b="0" i="0" lang="en-US" sz="1400" u="none" cap="none" strike="noStrike">
                  <a:solidFill>
                    <a:schemeClr val="accent4"/>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grpSp>
        <p:nvGrpSpPr>
          <p:cNvPr id="741" name="Google Shape;741;gb4139454e2_0_143"/>
          <p:cNvGrpSpPr/>
          <p:nvPr/>
        </p:nvGrpSpPr>
        <p:grpSpPr>
          <a:xfrm>
            <a:off x="2413405" y="5796222"/>
            <a:ext cx="4075476" cy="539299"/>
            <a:chOff x="2392855" y="5855734"/>
            <a:chExt cx="4075476" cy="539299"/>
          </a:xfrm>
        </p:grpSpPr>
        <p:grpSp>
          <p:nvGrpSpPr>
            <p:cNvPr id="742" name="Google Shape;742;gb4139454e2_0_143"/>
            <p:cNvGrpSpPr/>
            <p:nvPr/>
          </p:nvGrpSpPr>
          <p:grpSpPr>
            <a:xfrm>
              <a:off x="2392855" y="5855734"/>
              <a:ext cx="3435996" cy="539063"/>
              <a:chOff x="2919879" y="5824895"/>
              <a:chExt cx="3710579" cy="582141"/>
            </a:xfrm>
          </p:grpSpPr>
          <p:pic>
            <p:nvPicPr>
              <p:cNvPr descr="A picture containing text&#10;&#10;Description automatically generated" id="743" name="Google Shape;743;gb4139454e2_0_143"/>
              <p:cNvPicPr preferRelativeResize="0"/>
              <p:nvPr/>
            </p:nvPicPr>
            <p:blipFill rotWithShape="1">
              <a:blip r:embed="rId5">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744" name="Google Shape;744;gb4139454e2_0_143"/>
              <p:cNvPicPr preferRelativeResize="0"/>
              <p:nvPr/>
            </p:nvPicPr>
            <p:blipFill rotWithShape="1">
              <a:blip r:embed="rId6">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745" name="Google Shape;745;gb4139454e2_0_143"/>
              <p:cNvPicPr preferRelativeResize="0"/>
              <p:nvPr/>
            </p:nvPicPr>
            <p:blipFill rotWithShape="1">
              <a:blip r:embed="rId7">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746" name="Google Shape;746;gb4139454e2_0_143"/>
              <p:cNvPicPr preferRelativeResize="0"/>
              <p:nvPr/>
            </p:nvPicPr>
            <p:blipFill rotWithShape="1">
              <a:blip r:embed="rId8">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747" name="Google Shape;747;gb4139454e2_0_143"/>
              <p:cNvPicPr preferRelativeResize="0"/>
              <p:nvPr/>
            </p:nvPicPr>
            <p:blipFill rotWithShape="1">
              <a:blip r:embed="rId9">
                <a:alphaModFix amt="40000"/>
              </a:blip>
              <a:srcRect b="0" l="0" r="0" t="0"/>
              <a:stretch/>
            </p:blipFill>
            <p:spPr>
              <a:xfrm>
                <a:off x="4688894" y="5889160"/>
                <a:ext cx="453611" cy="453611"/>
              </a:xfrm>
              <a:prstGeom prst="rect">
                <a:avLst/>
              </a:prstGeom>
              <a:noFill/>
              <a:ln>
                <a:noFill/>
              </a:ln>
            </p:spPr>
          </p:pic>
        </p:grpSp>
        <p:pic>
          <p:nvPicPr>
            <p:cNvPr descr="A close up of a sign&#10;&#10;Description generated with very high confidence" id="748" name="Google Shape;748;gb4139454e2_0_143"/>
            <p:cNvPicPr preferRelativeResize="0"/>
            <p:nvPr/>
          </p:nvPicPr>
          <p:blipFill rotWithShape="1">
            <a:blip r:embed="rId10">
              <a:alphaModFix/>
            </a:blip>
            <a:srcRect b="0" l="0" r="0" t="0"/>
            <a:stretch/>
          </p:blipFill>
          <p:spPr>
            <a:xfrm>
              <a:off x="5929247" y="5855949"/>
              <a:ext cx="539084" cy="539084"/>
            </a:xfrm>
            <a:prstGeom prst="rect">
              <a:avLst/>
            </a:prstGeom>
            <a:noFill/>
            <a:ln>
              <a:noFill/>
            </a:ln>
          </p:spPr>
        </p:pic>
      </p:grpSp>
      <p:sp>
        <p:nvSpPr>
          <p:cNvPr id="749" name="Google Shape;749;gb4139454e2_0_143"/>
          <p:cNvSpPr txBox="1"/>
          <p:nvPr/>
        </p:nvSpPr>
        <p:spPr>
          <a:xfrm>
            <a:off x="5549816" y="4812976"/>
            <a:ext cx="741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SESAME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grpSp>
        <p:nvGrpSpPr>
          <p:cNvPr id="750" name="Google Shape;750;gb4139454e2_0_143"/>
          <p:cNvGrpSpPr/>
          <p:nvPr/>
        </p:nvGrpSpPr>
        <p:grpSpPr>
          <a:xfrm>
            <a:off x="5708517" y="4351309"/>
            <a:ext cx="2993927" cy="737279"/>
            <a:chOff x="5708517" y="4492423"/>
            <a:chExt cx="2993927" cy="737279"/>
          </a:xfrm>
        </p:grpSpPr>
        <p:sp>
          <p:nvSpPr>
            <p:cNvPr id="751" name="Google Shape;751;gb4139454e2_0_143"/>
            <p:cNvSpPr txBox="1"/>
            <p:nvPr/>
          </p:nvSpPr>
          <p:spPr>
            <a:xfrm>
              <a:off x="6117302" y="4951718"/>
              <a:ext cx="741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FLAX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sp>
          <p:nvSpPr>
            <p:cNvPr id="752" name="Google Shape;752;gb4139454e2_0_143"/>
            <p:cNvSpPr txBox="1"/>
            <p:nvPr/>
          </p:nvSpPr>
          <p:spPr>
            <a:xfrm>
              <a:off x="6680172" y="4952802"/>
              <a:ext cx="7731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PUMPKIN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sp>
          <p:nvSpPr>
            <p:cNvPr id="753" name="Google Shape;753;gb4139454e2_0_143"/>
            <p:cNvSpPr txBox="1"/>
            <p:nvPr/>
          </p:nvSpPr>
          <p:spPr>
            <a:xfrm>
              <a:off x="7326366" y="4950430"/>
              <a:ext cx="741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SUNFLOWER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sp>
          <p:nvSpPr>
            <p:cNvPr id="754" name="Google Shape;754;gb4139454e2_0_143"/>
            <p:cNvSpPr txBox="1"/>
            <p:nvPr/>
          </p:nvSpPr>
          <p:spPr>
            <a:xfrm>
              <a:off x="7961144" y="4940706"/>
              <a:ext cx="741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CHIA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pic>
          <p:nvPicPr>
            <p:cNvPr descr="A picture containing rain&#10;&#10;Description automatically generated" id="755" name="Google Shape;755;gb4139454e2_0_143"/>
            <p:cNvPicPr preferRelativeResize="0"/>
            <p:nvPr/>
          </p:nvPicPr>
          <p:blipFill rotWithShape="1">
            <a:blip r:embed="rId11">
              <a:alphaModFix/>
            </a:blip>
            <a:srcRect b="30848" l="19774" r="18698" t="30348"/>
            <a:stretch/>
          </p:blipFill>
          <p:spPr>
            <a:xfrm>
              <a:off x="8072370" y="4574763"/>
              <a:ext cx="518724" cy="327142"/>
            </a:xfrm>
            <a:prstGeom prst="rect">
              <a:avLst/>
            </a:prstGeom>
            <a:noFill/>
            <a:ln>
              <a:noFill/>
            </a:ln>
          </p:spPr>
        </p:pic>
        <p:pic>
          <p:nvPicPr>
            <p:cNvPr id="756" name="Google Shape;756;gb4139454e2_0_143"/>
            <p:cNvPicPr preferRelativeResize="0"/>
            <p:nvPr/>
          </p:nvPicPr>
          <p:blipFill rotWithShape="1">
            <a:blip r:embed="rId12">
              <a:alphaModFix/>
            </a:blip>
            <a:srcRect b="19199" l="16836" r="32326" t="22138"/>
            <a:stretch/>
          </p:blipFill>
          <p:spPr>
            <a:xfrm rot="5400000">
              <a:off x="6253528" y="4495879"/>
              <a:ext cx="414885" cy="478744"/>
            </a:xfrm>
            <a:prstGeom prst="rect">
              <a:avLst/>
            </a:prstGeom>
            <a:noFill/>
            <a:ln>
              <a:noFill/>
            </a:ln>
          </p:spPr>
        </p:pic>
        <p:pic>
          <p:nvPicPr>
            <p:cNvPr descr="A picture containing fruit, dark&#10;&#10;Description automatically generated" id="757" name="Google Shape;757;gb4139454e2_0_143"/>
            <p:cNvPicPr preferRelativeResize="0"/>
            <p:nvPr/>
          </p:nvPicPr>
          <p:blipFill rotWithShape="1">
            <a:blip r:embed="rId13">
              <a:alphaModFix/>
            </a:blip>
            <a:srcRect b="10351" l="13945" r="10348" t="8825"/>
            <a:stretch/>
          </p:blipFill>
          <p:spPr>
            <a:xfrm rot="6767381">
              <a:off x="6819275" y="4546930"/>
              <a:ext cx="406932" cy="434422"/>
            </a:xfrm>
            <a:prstGeom prst="rect">
              <a:avLst/>
            </a:prstGeom>
            <a:noFill/>
            <a:ln>
              <a:noFill/>
            </a:ln>
          </p:spPr>
        </p:pic>
        <p:pic>
          <p:nvPicPr>
            <p:cNvPr descr="A picture containing nut, fruit, sitting, dark&#10;&#10;Description automatically generated" id="758" name="Google Shape;758;gb4139454e2_0_143"/>
            <p:cNvPicPr preferRelativeResize="0"/>
            <p:nvPr/>
          </p:nvPicPr>
          <p:blipFill rotWithShape="1">
            <a:blip r:embed="rId14">
              <a:alphaModFix/>
            </a:blip>
            <a:srcRect b="0" l="0" r="0" t="0"/>
            <a:stretch/>
          </p:blipFill>
          <p:spPr>
            <a:xfrm>
              <a:off x="7447130" y="4527807"/>
              <a:ext cx="425973" cy="425973"/>
            </a:xfrm>
            <a:prstGeom prst="rect">
              <a:avLst/>
            </a:prstGeom>
            <a:noFill/>
            <a:ln>
              <a:noFill/>
            </a:ln>
          </p:spPr>
        </p:pic>
        <p:pic>
          <p:nvPicPr>
            <p:cNvPr descr="A picture containing light&#10;&#10;Description automatically generated" id="759" name="Google Shape;759;gb4139454e2_0_143"/>
            <p:cNvPicPr preferRelativeResize="0"/>
            <p:nvPr/>
          </p:nvPicPr>
          <p:blipFill rotWithShape="1">
            <a:blip r:embed="rId15">
              <a:alphaModFix/>
            </a:blip>
            <a:srcRect b="0" l="0" r="0" t="0"/>
            <a:stretch/>
          </p:blipFill>
          <p:spPr>
            <a:xfrm>
              <a:off x="5708517" y="4596856"/>
              <a:ext cx="382681" cy="336013"/>
            </a:xfrm>
            <a:prstGeom prst="rect">
              <a:avLst/>
            </a:prstGeom>
            <a:noFill/>
            <a:ln>
              <a:noFill/>
            </a:ln>
          </p:spPr>
        </p:pic>
      </p:grpSp>
      <p:grpSp>
        <p:nvGrpSpPr>
          <p:cNvPr id="760" name="Google Shape;760;gb4139454e2_0_143"/>
          <p:cNvGrpSpPr/>
          <p:nvPr/>
        </p:nvGrpSpPr>
        <p:grpSpPr>
          <a:xfrm>
            <a:off x="2172878" y="3241445"/>
            <a:ext cx="1511590" cy="1813822"/>
            <a:chOff x="1864843" y="3549263"/>
            <a:chExt cx="1211113" cy="1505997"/>
          </a:xfrm>
        </p:grpSpPr>
        <p:pic>
          <p:nvPicPr>
            <p:cNvPr descr="Roasted Eggplant with Tahini Sauce Recipe – 1 Point | LaaLoosh" id="761" name="Google Shape;761;gb4139454e2_0_143"/>
            <p:cNvPicPr preferRelativeResize="0"/>
            <p:nvPr/>
          </p:nvPicPr>
          <p:blipFill rotWithShape="1">
            <a:blip r:embed="rId16">
              <a:alphaModFix/>
            </a:blip>
            <a:srcRect b="8911" l="0" r="0" t="7643"/>
            <a:stretch/>
          </p:blipFill>
          <p:spPr>
            <a:xfrm>
              <a:off x="1867160" y="4321946"/>
              <a:ext cx="1208796" cy="733313"/>
            </a:xfrm>
            <a:prstGeom prst="rect">
              <a:avLst/>
            </a:prstGeom>
            <a:noFill/>
            <a:ln>
              <a:noFill/>
            </a:ln>
          </p:spPr>
        </p:pic>
        <p:pic>
          <p:nvPicPr>
            <p:cNvPr descr="top down view of roasted vegan buddha bowl with lemon tahini dressing." id="762" name="Google Shape;762;gb4139454e2_0_143"/>
            <p:cNvPicPr preferRelativeResize="0"/>
            <p:nvPr/>
          </p:nvPicPr>
          <p:blipFill rotWithShape="1">
            <a:blip r:embed="rId17">
              <a:alphaModFix/>
            </a:blip>
            <a:srcRect b="16474" l="23344" r="4981" t="3111"/>
            <a:stretch/>
          </p:blipFill>
          <p:spPr>
            <a:xfrm rot="5400000">
              <a:off x="2103615" y="3310491"/>
              <a:ext cx="733313" cy="1210856"/>
            </a:xfrm>
            <a:prstGeom prst="rect">
              <a:avLst/>
            </a:prstGeom>
            <a:noFill/>
            <a:ln>
              <a:noFill/>
            </a:ln>
          </p:spPr>
        </p:pic>
      </p:grpSp>
      <p:pic>
        <p:nvPicPr>
          <p:cNvPr id="763" name="Google Shape;763;gb4139454e2_0_143"/>
          <p:cNvPicPr preferRelativeResize="0"/>
          <p:nvPr/>
        </p:nvPicPr>
        <p:blipFill rotWithShape="1">
          <a:blip r:embed="rId18">
            <a:alphaModFix/>
          </a:blip>
          <a:srcRect b="0" l="0" r="0" t="0"/>
          <a:stretch/>
        </p:blipFill>
        <p:spPr>
          <a:xfrm>
            <a:off x="3604888" y="1719640"/>
            <a:ext cx="1948925" cy="2765524"/>
          </a:xfrm>
          <a:prstGeom prst="rect">
            <a:avLst/>
          </a:prstGeom>
          <a:noFill/>
          <a:ln>
            <a:noFill/>
          </a:ln>
        </p:spPr>
      </p:pic>
      <p:sp>
        <p:nvSpPr>
          <p:cNvPr id="764" name="Google Shape;764;gb4139454e2_0_143"/>
          <p:cNvSpPr txBox="1"/>
          <p:nvPr/>
        </p:nvSpPr>
        <p:spPr>
          <a:xfrm>
            <a:off x="246875" y="315500"/>
            <a:ext cx="8709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Impact"/>
                <a:ea typeface="Impact"/>
                <a:cs typeface="Impact"/>
                <a:sym typeface="Impact"/>
              </a:rPr>
              <a:t>FIVE-SEED TAHINI FUSION: UNIQUE &amp; NUTRITIOUS</a:t>
            </a:r>
            <a:endParaRPr b="0" i="0" sz="3600" u="none" cap="none" strike="noStrike">
              <a:solidFill>
                <a:schemeClr val="dk1"/>
              </a:solidFill>
              <a:latin typeface="Impact"/>
              <a:ea typeface="Impact"/>
              <a:cs typeface="Impact"/>
              <a:sym typeface="Impac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b4139454e2_0_0"/>
          <p:cNvSpPr txBox="1"/>
          <p:nvPr/>
        </p:nvSpPr>
        <p:spPr>
          <a:xfrm>
            <a:off x="659475" y="617025"/>
            <a:ext cx="7825200" cy="88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0"/>
              <a:buFont typeface="Arial"/>
              <a:buNone/>
            </a:pPr>
            <a:r>
              <a:rPr b="1" i="0" lang="en-US" sz="4500" u="none" cap="none" strike="noStrike">
                <a:solidFill>
                  <a:schemeClr val="dk1"/>
                </a:solidFill>
                <a:latin typeface="Oswald"/>
                <a:ea typeface="Oswald"/>
                <a:cs typeface="Oswald"/>
                <a:sym typeface="Oswald"/>
              </a:rPr>
              <a:t>OUR BRAND EVOLUTION</a:t>
            </a:r>
            <a:endParaRPr b="1" i="0" sz="4500" u="none" cap="none" strike="noStrike">
              <a:solidFill>
                <a:schemeClr val="dk1"/>
              </a:solidFill>
              <a:latin typeface="Oswald"/>
              <a:ea typeface="Oswald"/>
              <a:cs typeface="Oswald"/>
              <a:sym typeface="Oswald"/>
            </a:endParaRPr>
          </a:p>
        </p:txBody>
      </p:sp>
      <p:pic>
        <p:nvPicPr>
          <p:cNvPr descr="nutzo2.jpg" id="271" name="Google Shape;271;gb4139454e2_0_0"/>
          <p:cNvPicPr preferRelativeResize="0"/>
          <p:nvPr/>
        </p:nvPicPr>
        <p:blipFill rotWithShape="1">
          <a:blip r:embed="rId3">
            <a:alphaModFix/>
          </a:blip>
          <a:srcRect b="0" l="0" r="0" t="0"/>
          <a:stretch/>
        </p:blipFill>
        <p:spPr>
          <a:xfrm>
            <a:off x="556865" y="2622437"/>
            <a:ext cx="3501671" cy="1120525"/>
          </a:xfrm>
          <a:prstGeom prst="rect">
            <a:avLst/>
          </a:prstGeom>
          <a:noFill/>
          <a:ln>
            <a:noFill/>
          </a:ln>
        </p:spPr>
      </p:pic>
      <p:pic>
        <p:nvPicPr>
          <p:cNvPr descr="NuttZoLogo-CMYK-Tagline.png" id="272" name="Google Shape;272;gb4139454e2_0_0"/>
          <p:cNvPicPr preferRelativeResize="0"/>
          <p:nvPr/>
        </p:nvPicPr>
        <p:blipFill rotWithShape="1">
          <a:blip r:embed="rId4">
            <a:alphaModFix/>
          </a:blip>
          <a:srcRect b="0" l="0" r="0" t="0"/>
          <a:stretch/>
        </p:blipFill>
        <p:spPr>
          <a:xfrm>
            <a:off x="982150" y="1850277"/>
            <a:ext cx="2651101" cy="683518"/>
          </a:xfrm>
          <a:prstGeom prst="rect">
            <a:avLst/>
          </a:prstGeom>
          <a:noFill/>
          <a:ln>
            <a:noFill/>
          </a:ln>
        </p:spPr>
      </p:pic>
      <p:pic>
        <p:nvPicPr>
          <p:cNvPr id="273" name="Google Shape;273;gb4139454e2_0_0"/>
          <p:cNvPicPr preferRelativeResize="0"/>
          <p:nvPr/>
        </p:nvPicPr>
        <p:blipFill rotWithShape="1">
          <a:blip r:embed="rId5">
            <a:alphaModFix/>
          </a:blip>
          <a:srcRect b="0" l="0" r="0" t="0"/>
          <a:stretch/>
        </p:blipFill>
        <p:spPr>
          <a:xfrm>
            <a:off x="5582002" y="1955791"/>
            <a:ext cx="1877850" cy="472491"/>
          </a:xfrm>
          <a:prstGeom prst="rect">
            <a:avLst/>
          </a:prstGeom>
          <a:noFill/>
          <a:ln>
            <a:noFill/>
          </a:ln>
        </p:spPr>
      </p:pic>
      <p:sp>
        <p:nvSpPr>
          <p:cNvPr id="274" name="Google Shape;274;gb4139454e2_0_0"/>
          <p:cNvSpPr/>
          <p:nvPr/>
        </p:nvSpPr>
        <p:spPr>
          <a:xfrm>
            <a:off x="6468590" y="5139703"/>
            <a:ext cx="2408400" cy="972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275" name="Google Shape;275;gb4139454e2_0_0"/>
          <p:cNvPicPr preferRelativeResize="0"/>
          <p:nvPr/>
        </p:nvPicPr>
        <p:blipFill rotWithShape="1">
          <a:blip r:embed="rId6">
            <a:alphaModFix/>
          </a:blip>
          <a:srcRect b="0" l="0" r="0" t="0"/>
          <a:stretch/>
        </p:blipFill>
        <p:spPr>
          <a:xfrm>
            <a:off x="4380927" y="3814357"/>
            <a:ext cx="859251" cy="1219277"/>
          </a:xfrm>
          <a:prstGeom prst="rect">
            <a:avLst/>
          </a:prstGeom>
          <a:noFill/>
          <a:ln>
            <a:noFill/>
          </a:ln>
        </p:spPr>
      </p:pic>
      <p:pic>
        <p:nvPicPr>
          <p:cNvPr id="276" name="Google Shape;276;gb4139454e2_0_0"/>
          <p:cNvPicPr preferRelativeResize="0"/>
          <p:nvPr/>
        </p:nvPicPr>
        <p:blipFill rotWithShape="1">
          <a:blip r:embed="rId7">
            <a:alphaModFix/>
          </a:blip>
          <a:srcRect b="0" l="0" r="0" t="0"/>
          <a:stretch/>
        </p:blipFill>
        <p:spPr>
          <a:xfrm>
            <a:off x="5236663" y="3812356"/>
            <a:ext cx="859251" cy="1219277"/>
          </a:xfrm>
          <a:prstGeom prst="rect">
            <a:avLst/>
          </a:prstGeom>
          <a:noFill/>
          <a:ln>
            <a:noFill/>
          </a:ln>
        </p:spPr>
      </p:pic>
      <p:pic>
        <p:nvPicPr>
          <p:cNvPr id="277" name="Google Shape;277;gb4139454e2_0_0"/>
          <p:cNvPicPr preferRelativeResize="0"/>
          <p:nvPr/>
        </p:nvPicPr>
        <p:blipFill rotWithShape="1">
          <a:blip r:embed="rId8">
            <a:alphaModFix/>
          </a:blip>
          <a:srcRect b="0" l="0" r="0" t="0"/>
          <a:stretch/>
        </p:blipFill>
        <p:spPr>
          <a:xfrm>
            <a:off x="6092399" y="3814357"/>
            <a:ext cx="859250" cy="1219275"/>
          </a:xfrm>
          <a:prstGeom prst="rect">
            <a:avLst/>
          </a:prstGeom>
          <a:noFill/>
          <a:ln>
            <a:noFill/>
          </a:ln>
        </p:spPr>
      </p:pic>
      <p:pic>
        <p:nvPicPr>
          <p:cNvPr id="278" name="Google Shape;278;gb4139454e2_0_0"/>
          <p:cNvPicPr preferRelativeResize="0"/>
          <p:nvPr/>
        </p:nvPicPr>
        <p:blipFill rotWithShape="1">
          <a:blip r:embed="rId9">
            <a:alphaModFix/>
          </a:blip>
          <a:srcRect b="0" l="0" r="0" t="0"/>
          <a:stretch/>
        </p:blipFill>
        <p:spPr>
          <a:xfrm>
            <a:off x="6948134" y="3811902"/>
            <a:ext cx="857366" cy="1216623"/>
          </a:xfrm>
          <a:prstGeom prst="rect">
            <a:avLst/>
          </a:prstGeom>
          <a:noFill/>
          <a:ln>
            <a:noFill/>
          </a:ln>
        </p:spPr>
      </p:pic>
      <p:pic>
        <p:nvPicPr>
          <p:cNvPr id="279" name="Google Shape;279;gb4139454e2_0_0"/>
          <p:cNvPicPr preferRelativeResize="0"/>
          <p:nvPr/>
        </p:nvPicPr>
        <p:blipFill rotWithShape="1">
          <a:blip r:embed="rId10">
            <a:alphaModFix/>
          </a:blip>
          <a:srcRect b="0" l="0" r="0" t="0"/>
          <a:stretch/>
        </p:blipFill>
        <p:spPr>
          <a:xfrm>
            <a:off x="4808892" y="2623979"/>
            <a:ext cx="857772" cy="1217178"/>
          </a:xfrm>
          <a:prstGeom prst="rect">
            <a:avLst/>
          </a:prstGeom>
          <a:noFill/>
          <a:ln>
            <a:noFill/>
          </a:ln>
        </p:spPr>
      </p:pic>
      <p:pic>
        <p:nvPicPr>
          <p:cNvPr id="280" name="Google Shape;280;gb4139454e2_0_0"/>
          <p:cNvPicPr preferRelativeResize="0"/>
          <p:nvPr/>
        </p:nvPicPr>
        <p:blipFill rotWithShape="1">
          <a:blip r:embed="rId11">
            <a:alphaModFix/>
          </a:blip>
          <a:srcRect b="0" l="0" r="0" t="0"/>
          <a:stretch/>
        </p:blipFill>
        <p:spPr>
          <a:xfrm>
            <a:off x="5663155" y="2621895"/>
            <a:ext cx="857772" cy="1217178"/>
          </a:xfrm>
          <a:prstGeom prst="rect">
            <a:avLst/>
          </a:prstGeom>
          <a:noFill/>
          <a:ln>
            <a:noFill/>
          </a:ln>
        </p:spPr>
      </p:pic>
      <p:pic>
        <p:nvPicPr>
          <p:cNvPr id="281" name="Google Shape;281;gb4139454e2_0_0"/>
          <p:cNvPicPr preferRelativeResize="0"/>
          <p:nvPr/>
        </p:nvPicPr>
        <p:blipFill rotWithShape="1">
          <a:blip r:embed="rId12">
            <a:alphaModFix/>
          </a:blip>
          <a:srcRect b="0" l="0" r="0" t="0"/>
          <a:stretch/>
        </p:blipFill>
        <p:spPr>
          <a:xfrm>
            <a:off x="6517419" y="2623979"/>
            <a:ext cx="857771" cy="1217177"/>
          </a:xfrm>
          <a:prstGeom prst="rect">
            <a:avLst/>
          </a:prstGeom>
          <a:noFill/>
          <a:ln>
            <a:noFill/>
          </a:ln>
        </p:spPr>
      </p:pic>
      <p:grpSp>
        <p:nvGrpSpPr>
          <p:cNvPr id="282" name="Google Shape;282;gb4139454e2_0_0"/>
          <p:cNvGrpSpPr/>
          <p:nvPr/>
        </p:nvGrpSpPr>
        <p:grpSpPr>
          <a:xfrm>
            <a:off x="4333311" y="5011099"/>
            <a:ext cx="4397211" cy="1101427"/>
            <a:chOff x="4304726" y="4918720"/>
            <a:chExt cx="4397211" cy="1101427"/>
          </a:xfrm>
        </p:grpSpPr>
        <p:grpSp>
          <p:nvGrpSpPr>
            <p:cNvPr id="283" name="Google Shape;283;gb4139454e2_0_0"/>
            <p:cNvGrpSpPr/>
            <p:nvPr/>
          </p:nvGrpSpPr>
          <p:grpSpPr>
            <a:xfrm>
              <a:off x="6198302" y="4918720"/>
              <a:ext cx="2503635" cy="1101427"/>
              <a:chOff x="6203725" y="5087871"/>
              <a:chExt cx="2297545" cy="1010762"/>
            </a:xfrm>
          </p:grpSpPr>
          <p:pic>
            <p:nvPicPr>
              <p:cNvPr id="284" name="Google Shape;284;gb4139454e2_0_0"/>
              <p:cNvPicPr preferRelativeResize="0"/>
              <p:nvPr/>
            </p:nvPicPr>
            <p:blipFill rotWithShape="1">
              <a:blip r:embed="rId13">
                <a:alphaModFix/>
              </a:blip>
              <a:srcRect b="0" l="0" r="0" t="0"/>
              <a:stretch/>
            </p:blipFill>
            <p:spPr>
              <a:xfrm>
                <a:off x="6203725" y="5121421"/>
                <a:ext cx="632802" cy="956670"/>
              </a:xfrm>
              <a:prstGeom prst="rect">
                <a:avLst/>
              </a:prstGeom>
              <a:noFill/>
              <a:ln>
                <a:noFill/>
              </a:ln>
            </p:spPr>
          </p:pic>
          <p:pic>
            <p:nvPicPr>
              <p:cNvPr id="285" name="Google Shape;285;gb4139454e2_0_0"/>
              <p:cNvPicPr preferRelativeResize="0"/>
              <p:nvPr/>
            </p:nvPicPr>
            <p:blipFill rotWithShape="1">
              <a:blip r:embed="rId14">
                <a:alphaModFix/>
              </a:blip>
              <a:srcRect b="0" l="0" r="0" t="0"/>
              <a:stretch/>
            </p:blipFill>
            <p:spPr>
              <a:xfrm>
                <a:off x="6733389" y="5087871"/>
                <a:ext cx="662268" cy="999224"/>
              </a:xfrm>
              <a:prstGeom prst="rect">
                <a:avLst/>
              </a:prstGeom>
              <a:noFill/>
              <a:ln>
                <a:noFill/>
              </a:ln>
            </p:spPr>
          </p:pic>
          <p:pic>
            <p:nvPicPr>
              <p:cNvPr id="286" name="Google Shape;286;gb4139454e2_0_0"/>
              <p:cNvPicPr preferRelativeResize="0"/>
              <p:nvPr/>
            </p:nvPicPr>
            <p:blipFill rotWithShape="1">
              <a:blip r:embed="rId15">
                <a:alphaModFix/>
              </a:blip>
              <a:srcRect b="0" l="0" r="0" t="0"/>
              <a:stretch/>
            </p:blipFill>
            <p:spPr>
              <a:xfrm>
                <a:off x="7316989" y="5101416"/>
                <a:ext cx="615972" cy="996890"/>
              </a:xfrm>
              <a:prstGeom prst="rect">
                <a:avLst/>
              </a:prstGeom>
              <a:noFill/>
              <a:ln>
                <a:noFill/>
              </a:ln>
            </p:spPr>
          </p:pic>
          <p:pic>
            <p:nvPicPr>
              <p:cNvPr id="287" name="Google Shape;287;gb4139454e2_0_0"/>
              <p:cNvPicPr preferRelativeResize="0"/>
              <p:nvPr/>
            </p:nvPicPr>
            <p:blipFill rotWithShape="1">
              <a:blip r:embed="rId16">
                <a:alphaModFix/>
              </a:blip>
              <a:srcRect b="0" l="0" r="0" t="0"/>
              <a:stretch/>
            </p:blipFill>
            <p:spPr>
              <a:xfrm>
                <a:off x="7871935" y="5121421"/>
                <a:ext cx="629335" cy="977212"/>
              </a:xfrm>
              <a:prstGeom prst="rect">
                <a:avLst/>
              </a:prstGeom>
              <a:noFill/>
              <a:ln>
                <a:noFill/>
              </a:ln>
            </p:spPr>
          </p:pic>
        </p:grpSp>
        <p:grpSp>
          <p:nvGrpSpPr>
            <p:cNvPr id="288" name="Google Shape;288;gb4139454e2_0_0"/>
            <p:cNvGrpSpPr/>
            <p:nvPr/>
          </p:nvGrpSpPr>
          <p:grpSpPr>
            <a:xfrm>
              <a:off x="4304726" y="5006893"/>
              <a:ext cx="1910063" cy="924695"/>
              <a:chOff x="3524214" y="4890926"/>
              <a:chExt cx="2585008" cy="1251449"/>
            </a:xfrm>
          </p:grpSpPr>
          <p:pic>
            <p:nvPicPr>
              <p:cNvPr descr="A picture containing text&#10;&#10;Description automatically generated" id="289" name="Google Shape;289;gb4139454e2_0_0"/>
              <p:cNvPicPr preferRelativeResize="0"/>
              <p:nvPr/>
            </p:nvPicPr>
            <p:blipFill rotWithShape="1">
              <a:blip r:embed="rId17">
                <a:alphaModFix/>
              </a:blip>
              <a:srcRect b="0" l="0" r="0" t="0"/>
              <a:stretch/>
            </p:blipFill>
            <p:spPr>
              <a:xfrm>
                <a:off x="3524214" y="4890926"/>
                <a:ext cx="908118" cy="1251449"/>
              </a:xfrm>
              <a:prstGeom prst="rect">
                <a:avLst/>
              </a:prstGeom>
              <a:noFill/>
              <a:ln>
                <a:noFill/>
              </a:ln>
            </p:spPr>
          </p:pic>
          <p:pic>
            <p:nvPicPr>
              <p:cNvPr id="290" name="Google Shape;290;gb4139454e2_0_0"/>
              <p:cNvPicPr preferRelativeResize="0"/>
              <p:nvPr/>
            </p:nvPicPr>
            <p:blipFill rotWithShape="1">
              <a:blip r:embed="rId18">
                <a:alphaModFix/>
              </a:blip>
              <a:srcRect b="0" l="0" r="0" t="0"/>
              <a:stretch/>
            </p:blipFill>
            <p:spPr>
              <a:xfrm>
                <a:off x="4387881" y="4890926"/>
                <a:ext cx="857880" cy="1251449"/>
              </a:xfrm>
              <a:prstGeom prst="rect">
                <a:avLst/>
              </a:prstGeom>
              <a:noFill/>
              <a:ln>
                <a:noFill/>
              </a:ln>
            </p:spPr>
          </p:pic>
          <p:pic>
            <p:nvPicPr>
              <p:cNvPr id="291" name="Google Shape;291;gb4139454e2_0_0"/>
              <p:cNvPicPr preferRelativeResize="0"/>
              <p:nvPr/>
            </p:nvPicPr>
            <p:blipFill rotWithShape="1">
              <a:blip r:embed="rId19">
                <a:alphaModFix/>
              </a:blip>
              <a:srcRect b="0" l="0" r="0" t="0"/>
              <a:stretch/>
            </p:blipFill>
            <p:spPr>
              <a:xfrm>
                <a:off x="5201309" y="4890926"/>
                <a:ext cx="907913" cy="1251449"/>
              </a:xfrm>
              <a:prstGeom prst="rect">
                <a:avLst/>
              </a:prstGeom>
              <a:noFill/>
              <a:ln>
                <a:noFill/>
              </a:ln>
            </p:spPr>
          </p:pic>
        </p:grpSp>
      </p:grpSp>
      <p:pic>
        <p:nvPicPr>
          <p:cNvPr id="292" name="Google Shape;292;gb4139454e2_0_0"/>
          <p:cNvPicPr preferRelativeResize="0"/>
          <p:nvPr/>
        </p:nvPicPr>
        <p:blipFill rotWithShape="1">
          <a:blip r:embed="rId20">
            <a:alphaModFix/>
          </a:blip>
          <a:srcRect b="0" l="0" r="0" t="0"/>
          <a:stretch/>
        </p:blipFill>
        <p:spPr>
          <a:xfrm>
            <a:off x="7375290" y="2595316"/>
            <a:ext cx="860927" cy="1221656"/>
          </a:xfrm>
          <a:prstGeom prst="rect">
            <a:avLst/>
          </a:prstGeom>
          <a:noFill/>
          <a:ln>
            <a:noFill/>
          </a:ln>
        </p:spPr>
      </p:pic>
      <p:pic>
        <p:nvPicPr>
          <p:cNvPr id="293" name="Google Shape;293;gb4139454e2_0_0"/>
          <p:cNvPicPr preferRelativeResize="0"/>
          <p:nvPr/>
        </p:nvPicPr>
        <p:blipFill rotWithShape="1">
          <a:blip r:embed="rId21">
            <a:alphaModFix/>
          </a:blip>
          <a:srcRect b="0" l="0" r="0" t="0"/>
          <a:stretch/>
        </p:blipFill>
        <p:spPr>
          <a:xfrm>
            <a:off x="7805500" y="3811917"/>
            <a:ext cx="860975" cy="1221723"/>
          </a:xfrm>
          <a:prstGeom prst="rect">
            <a:avLst/>
          </a:prstGeom>
          <a:noFill/>
          <a:ln>
            <a:noFill/>
          </a:ln>
        </p:spPr>
      </p:pic>
      <p:sp>
        <p:nvSpPr>
          <p:cNvPr id="294" name="Google Shape;294;gb4139454e2_0_0"/>
          <p:cNvSpPr txBox="1"/>
          <p:nvPr/>
        </p:nvSpPr>
        <p:spPr>
          <a:xfrm>
            <a:off x="556875" y="4667904"/>
            <a:ext cx="3571500" cy="1344600"/>
          </a:xfrm>
          <a:prstGeom prst="rect">
            <a:avLst/>
          </a:prstGeom>
          <a:noFill/>
          <a:ln>
            <a:noFill/>
          </a:ln>
        </p:spPr>
        <p:txBody>
          <a:bodyPr anchorCtr="0" anchor="t" bIns="45700" lIns="91425" spcFirstLastPara="1" rIns="91425" wrap="square" tIns="45700">
            <a:noAutofit/>
          </a:bodyPr>
          <a:lstStyle/>
          <a:p>
            <a:pPr indent="0" lvl="0" marL="0" marR="0" rtl="0" algn="l">
              <a:lnSpc>
                <a:spcPct val="107916"/>
              </a:lnSpc>
              <a:spcBef>
                <a:spcPts val="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When consumers talk, we listen. We started out as a line of organic nut butters and have built a brand portfolio to better fit the lives of healthy, on-the-go consumers. Along with our portfolio, we’ve updated our look to be modern but approachable and drive shelf appeal.</a:t>
            </a:r>
            <a:endParaRPr b="0" i="0" sz="1100" u="none" cap="none" strike="noStrike">
              <a:solidFill>
                <a:schemeClr val="dk1"/>
              </a:solidFill>
              <a:latin typeface="Arial"/>
              <a:ea typeface="Arial"/>
              <a:cs typeface="Arial"/>
              <a:sym typeface="Arial"/>
            </a:endParaRPr>
          </a:p>
        </p:txBody>
      </p:sp>
      <p:sp>
        <p:nvSpPr>
          <p:cNvPr id="295" name="Google Shape;295;gb4139454e2_0_0"/>
          <p:cNvSpPr txBox="1"/>
          <p:nvPr/>
        </p:nvSpPr>
        <p:spPr>
          <a:xfrm>
            <a:off x="564802" y="4195525"/>
            <a:ext cx="3174900" cy="764100"/>
          </a:xfrm>
          <a:prstGeom prst="rect">
            <a:avLst/>
          </a:prstGeom>
          <a:noFill/>
          <a:ln>
            <a:noFill/>
          </a:ln>
        </p:spPr>
        <p:txBody>
          <a:bodyPr anchorCtr="0" anchor="t" bIns="91425" lIns="91425" spcFirstLastPara="1" rIns="91425" wrap="square" tIns="91425">
            <a:noAutofit/>
          </a:bodyPr>
          <a:lstStyle/>
          <a:p>
            <a:pPr indent="0" lvl="0" marL="0" marR="0" rtl="0" algn="l">
              <a:lnSpc>
                <a:spcPct val="107692"/>
              </a:lnSpc>
              <a:spcBef>
                <a:spcPts val="0"/>
              </a:spcBef>
              <a:spcAft>
                <a:spcPts val="0"/>
              </a:spcAft>
              <a:buClr>
                <a:srgbClr val="000000"/>
              </a:buClr>
              <a:buSzPts val="3300"/>
              <a:buFont typeface="Arial"/>
              <a:buNone/>
            </a:pPr>
            <a:r>
              <a:rPr b="1" i="0" lang="en-US" sz="2600" u="none" cap="none" strike="noStrike">
                <a:solidFill>
                  <a:schemeClr val="accent1"/>
                </a:solidFill>
                <a:latin typeface="Arial"/>
                <a:ea typeface="Arial"/>
                <a:cs typeface="Arial"/>
                <a:sym typeface="Arial"/>
              </a:rPr>
              <a:t>A Nut Butter for All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58"/>
          <p:cNvSpPr/>
          <p:nvPr/>
        </p:nvSpPr>
        <p:spPr>
          <a:xfrm rot="5400000">
            <a:off x="4101684" y="1813403"/>
            <a:ext cx="940634"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770" name="Google Shape;770;p58"/>
          <p:cNvGraphicFramePr/>
          <p:nvPr/>
        </p:nvGraphicFramePr>
        <p:xfrm>
          <a:off x="518013" y="1107862"/>
          <a:ext cx="3000000" cy="3000000"/>
        </p:xfrm>
        <a:graphic>
          <a:graphicData uri="http://schemas.openxmlformats.org/drawingml/2006/table">
            <a:tbl>
              <a:tblPr bandRow="1" firstRow="1">
                <a:noFill/>
                <a:tableStyleId>{14D43A5F-C01B-4A67-9696-022EB289B62A}</a:tableStyleId>
              </a:tblPr>
              <a:tblGrid>
                <a:gridCol w="701825"/>
                <a:gridCol w="782575"/>
                <a:gridCol w="665550"/>
                <a:gridCol w="532425"/>
                <a:gridCol w="584525"/>
                <a:gridCol w="1372700"/>
                <a:gridCol w="565075"/>
                <a:gridCol w="934950"/>
                <a:gridCol w="821925"/>
                <a:gridCol w="1111800"/>
              </a:tblGrid>
              <a:tr h="5638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Brand</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SRP</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Size</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$/oz</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Ingredients</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GF</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Kosher</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Organic</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Non-GMO</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48E83"/>
                    </a:solidFill>
                  </a:tcPr>
                </a:tc>
              </a:tr>
              <a:tr h="1031925">
                <a:tc>
                  <a:txBody>
                    <a:bodyPr/>
                    <a:lstStyle/>
                    <a:p>
                      <a:pPr indent="0" lvl="0" marL="0" marR="0" rtl="0" algn="l">
                        <a:lnSpc>
                          <a:spcPct val="100000"/>
                        </a:lnSpc>
                        <a:spcBef>
                          <a:spcPts val="0"/>
                        </a:spcBef>
                        <a:spcAft>
                          <a:spcPts val="0"/>
                        </a:spcAft>
                        <a:buClr>
                          <a:srgbClr val="000000"/>
                        </a:buClr>
                        <a:buSzPts val="1300"/>
                        <a:buFont typeface="Arial"/>
                        <a:buNone/>
                      </a:pPr>
                      <a:r>
                        <a:t/>
                      </a:r>
                      <a:endParaRPr b="1" sz="1300" u="none" cap="none" strike="noStrike">
                        <a:latin typeface="Lato"/>
                        <a:ea typeface="Lato"/>
                        <a:cs typeface="Lato"/>
                        <a:sym typeface="Lato"/>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Arial"/>
                          <a:ea typeface="Arial"/>
                          <a:cs typeface="Arial"/>
                          <a:sym typeface="Arial"/>
                        </a:rPr>
                        <a:t>NuttZo</a:t>
                      </a:r>
                      <a:endParaRPr b="1"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$7.99</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12oz</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$0.67</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200" u="none" cap="none" strike="noStrike">
                          <a:latin typeface="Arial"/>
                          <a:ea typeface="Arial"/>
                          <a:cs typeface="Arial"/>
                          <a:sym typeface="Arial"/>
                        </a:rPr>
                        <a:t>Sesame seeds,</a:t>
                      </a:r>
                      <a:endParaRPr sz="12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lang="en-US" sz="1200" u="none" cap="none" strike="noStrike">
                          <a:latin typeface="Arial"/>
                          <a:ea typeface="Arial"/>
                          <a:cs typeface="Arial"/>
                          <a:sym typeface="Arial"/>
                        </a:rPr>
                        <a:t> </a:t>
                      </a:r>
                      <a:r>
                        <a:rPr b="0" lang="en-US" sz="1200" u="none" cap="none" strike="noStrike">
                          <a:latin typeface="Arial"/>
                          <a:ea typeface="Arial"/>
                          <a:cs typeface="Arial"/>
                          <a:sym typeface="Arial"/>
                        </a:rPr>
                        <a:t>Flax, Pumpkin, Sunflower, Chia Seeds</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r>
              <a:tr h="989375">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Arial"/>
                          <a:ea typeface="Arial"/>
                          <a:cs typeface="Arial"/>
                          <a:sym typeface="Arial"/>
                        </a:rPr>
                        <a:t>Once Again</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$9.69</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16oz</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$0.61</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u="none" cap="none" strike="noStrike">
                          <a:latin typeface="Arial"/>
                          <a:ea typeface="Arial"/>
                          <a:cs typeface="Arial"/>
                          <a:sym typeface="Arial"/>
                        </a:rPr>
                        <a:t>Sesame Seeds</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r>
              <a:tr h="989375">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Arial"/>
                          <a:ea typeface="Arial"/>
                          <a:cs typeface="Arial"/>
                          <a:sym typeface="Arial"/>
                        </a:rPr>
                        <a:t>Artisana</a:t>
                      </a:r>
                      <a:endParaRPr b="1"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$10.99</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14oz</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$0.79</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u="none" cap="none" strike="noStrike">
                          <a:latin typeface="Arial"/>
                          <a:ea typeface="Arial"/>
                          <a:cs typeface="Arial"/>
                          <a:sym typeface="Arial"/>
                        </a:rPr>
                        <a:t>Sesame Seeds</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r>
              <a:tr h="989375">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Arial"/>
                          <a:ea typeface="Arial"/>
                          <a:cs typeface="Arial"/>
                          <a:sym typeface="Arial"/>
                        </a:rPr>
                        <a:t>Joyva</a:t>
                      </a:r>
                      <a:endParaRPr b="1"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$6.58</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15oz</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$0.44</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200" u="none" cap="none" strike="noStrike">
                          <a:latin typeface="Arial"/>
                          <a:ea typeface="Arial"/>
                          <a:cs typeface="Arial"/>
                          <a:sym typeface="Arial"/>
                        </a:rPr>
                        <a:t>Sesame Seeds</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4300" marB="34300" marR="68575" marL="68575" anchor="ctr">
                    <a:lnL cap="flat" cmpd="sng" w="9525">
                      <a:solidFill>
                        <a:srgbClr val="000000">
                          <a:alpha val="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A48E83"/>
                      </a:solidFill>
                      <a:prstDash val="solid"/>
                      <a:round/>
                      <a:headEnd len="sm" w="sm" type="none"/>
                      <a:tailEnd len="sm" w="sm" type="none"/>
                    </a:lnT>
                    <a:lnB cap="flat" cmpd="sng" w="12700">
                      <a:solidFill>
                        <a:srgbClr val="A48E83"/>
                      </a:solidFill>
                      <a:prstDash val="solid"/>
                      <a:round/>
                      <a:headEnd len="sm" w="sm" type="none"/>
                      <a:tailEnd len="sm" w="sm" type="none"/>
                    </a:lnB>
                    <a:solidFill>
                      <a:schemeClr val="lt1"/>
                    </a:solidFill>
                  </a:tcPr>
                </a:tc>
              </a:tr>
            </a:tbl>
          </a:graphicData>
        </a:graphic>
      </p:graphicFrame>
      <p:pic>
        <p:nvPicPr>
          <p:cNvPr id="771" name="Google Shape;771;p58"/>
          <p:cNvPicPr preferRelativeResize="0"/>
          <p:nvPr/>
        </p:nvPicPr>
        <p:blipFill rotWithShape="1">
          <a:blip r:embed="rId3">
            <a:alphaModFix/>
          </a:blip>
          <a:srcRect b="0" l="0" r="0" t="0"/>
          <a:stretch/>
        </p:blipFill>
        <p:spPr>
          <a:xfrm>
            <a:off x="386766" y="2803352"/>
            <a:ext cx="801094" cy="801094"/>
          </a:xfrm>
          <a:prstGeom prst="rect">
            <a:avLst/>
          </a:prstGeom>
          <a:noFill/>
          <a:ln>
            <a:noFill/>
          </a:ln>
        </p:spPr>
      </p:pic>
      <p:pic>
        <p:nvPicPr>
          <p:cNvPr id="772" name="Google Shape;772;p58"/>
          <p:cNvPicPr preferRelativeResize="0"/>
          <p:nvPr/>
        </p:nvPicPr>
        <p:blipFill rotWithShape="1">
          <a:blip r:embed="rId4">
            <a:alphaModFix/>
          </a:blip>
          <a:srcRect b="0" l="0" r="0" t="0"/>
          <a:stretch/>
        </p:blipFill>
        <p:spPr>
          <a:xfrm>
            <a:off x="372530" y="3772600"/>
            <a:ext cx="829567" cy="829567"/>
          </a:xfrm>
          <a:prstGeom prst="rect">
            <a:avLst/>
          </a:prstGeom>
          <a:noFill/>
          <a:ln>
            <a:noFill/>
          </a:ln>
        </p:spPr>
      </p:pic>
      <p:sp>
        <p:nvSpPr>
          <p:cNvPr id="773" name="Google Shape;773;p58"/>
          <p:cNvSpPr txBox="1"/>
          <p:nvPr/>
        </p:nvSpPr>
        <p:spPr>
          <a:xfrm>
            <a:off x="401704" y="6262254"/>
            <a:ext cx="4066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Lato"/>
                <a:ea typeface="Lato"/>
                <a:cs typeface="Lato"/>
                <a:sym typeface="Lato"/>
              </a:rPr>
              <a:t>NuttZo – Kari Janapareddi – </a:t>
            </a:r>
            <a:r>
              <a:rPr b="0" i="0" lang="en-US" sz="1000" u="sng" cap="none" strike="noStrike">
                <a:solidFill>
                  <a:srgbClr val="7F7F7F"/>
                </a:solidFill>
                <a:latin typeface="Lato"/>
                <a:ea typeface="Lato"/>
                <a:cs typeface="Lato"/>
                <a:sym typeface="Lato"/>
                <a:hlinkClick r:id="rId5">
                  <a:extLst>
                    <a:ext uri="{A12FA001-AC4F-418D-AE19-62706E023703}">
                      <ahyp:hlinkClr val="tx"/>
                    </a:ext>
                  </a:extLst>
                </a:hlinkClick>
              </a:rPr>
              <a:t>Kari@NuttZo.com</a:t>
            </a:r>
            <a:r>
              <a:rPr b="0" i="0" lang="en-US" sz="1000" u="none" cap="none" strike="noStrike">
                <a:solidFill>
                  <a:srgbClr val="7F7F7F"/>
                </a:solidFill>
                <a:latin typeface="Lato"/>
                <a:ea typeface="Lato"/>
                <a:cs typeface="Lato"/>
                <a:sym typeface="Lato"/>
              </a:rPr>
              <a:t> - 408-909-8760</a:t>
            </a:r>
            <a:endParaRPr b="0" i="0" sz="1400" u="none" cap="none" strike="noStrike">
              <a:solidFill>
                <a:srgbClr val="7F7F7F"/>
              </a:solidFill>
              <a:latin typeface="Lato"/>
              <a:ea typeface="Lato"/>
              <a:cs typeface="Lato"/>
              <a:sym typeface="Lato"/>
            </a:endParaRPr>
          </a:p>
        </p:txBody>
      </p:sp>
      <p:pic>
        <p:nvPicPr>
          <p:cNvPr id="774" name="Google Shape;774;p58"/>
          <p:cNvPicPr preferRelativeResize="0"/>
          <p:nvPr/>
        </p:nvPicPr>
        <p:blipFill rotWithShape="1">
          <a:blip r:embed="rId6">
            <a:alphaModFix/>
          </a:blip>
          <a:srcRect b="0" l="0" r="0" t="0"/>
          <a:stretch/>
        </p:blipFill>
        <p:spPr>
          <a:xfrm>
            <a:off x="7729641" y="6245329"/>
            <a:ext cx="894069" cy="280150"/>
          </a:xfrm>
          <a:prstGeom prst="rect">
            <a:avLst/>
          </a:prstGeom>
          <a:noFill/>
          <a:ln>
            <a:noFill/>
          </a:ln>
        </p:spPr>
      </p:pic>
      <p:pic>
        <p:nvPicPr>
          <p:cNvPr descr="Logo&#10;&#10;Description automatically generated" id="775" name="Google Shape;775;p58"/>
          <p:cNvPicPr preferRelativeResize="0"/>
          <p:nvPr/>
        </p:nvPicPr>
        <p:blipFill rotWithShape="1">
          <a:blip r:embed="rId7">
            <a:alphaModFix/>
          </a:blip>
          <a:srcRect b="0" l="0" r="0" t="0"/>
          <a:stretch/>
        </p:blipFill>
        <p:spPr>
          <a:xfrm>
            <a:off x="486778" y="4887435"/>
            <a:ext cx="701082" cy="562571"/>
          </a:xfrm>
          <a:prstGeom prst="rect">
            <a:avLst/>
          </a:prstGeom>
          <a:noFill/>
          <a:ln>
            <a:noFill/>
          </a:ln>
        </p:spPr>
      </p:pic>
      <p:pic>
        <p:nvPicPr>
          <p:cNvPr descr="Checkmark" id="776" name="Google Shape;776;p58"/>
          <p:cNvPicPr preferRelativeResize="0"/>
          <p:nvPr/>
        </p:nvPicPr>
        <p:blipFill rotWithShape="1">
          <a:blip r:embed="rId8">
            <a:alphaModFix/>
          </a:blip>
          <a:srcRect b="0" l="0" r="0" t="0"/>
          <a:stretch/>
        </p:blipFill>
        <p:spPr>
          <a:xfrm>
            <a:off x="5359639" y="2098464"/>
            <a:ext cx="179240" cy="179240"/>
          </a:xfrm>
          <a:prstGeom prst="rect">
            <a:avLst/>
          </a:prstGeom>
          <a:noFill/>
          <a:ln>
            <a:noFill/>
          </a:ln>
        </p:spPr>
      </p:pic>
      <p:pic>
        <p:nvPicPr>
          <p:cNvPr descr="Checkmark" id="777" name="Google Shape;777;p58"/>
          <p:cNvPicPr preferRelativeResize="0"/>
          <p:nvPr/>
        </p:nvPicPr>
        <p:blipFill rotWithShape="1">
          <a:blip r:embed="rId8">
            <a:alphaModFix/>
          </a:blip>
          <a:srcRect b="0" l="0" r="0" t="0"/>
          <a:stretch/>
        </p:blipFill>
        <p:spPr>
          <a:xfrm>
            <a:off x="6124315" y="2098464"/>
            <a:ext cx="179240" cy="179240"/>
          </a:xfrm>
          <a:prstGeom prst="rect">
            <a:avLst/>
          </a:prstGeom>
          <a:noFill/>
          <a:ln>
            <a:noFill/>
          </a:ln>
        </p:spPr>
      </p:pic>
      <p:pic>
        <p:nvPicPr>
          <p:cNvPr descr="Checkmark" id="778" name="Google Shape;778;p58"/>
          <p:cNvPicPr preferRelativeResize="0"/>
          <p:nvPr/>
        </p:nvPicPr>
        <p:blipFill rotWithShape="1">
          <a:blip r:embed="rId8">
            <a:alphaModFix/>
          </a:blip>
          <a:srcRect b="0" l="0" r="0" t="0"/>
          <a:stretch/>
        </p:blipFill>
        <p:spPr>
          <a:xfrm>
            <a:off x="6975510" y="2098464"/>
            <a:ext cx="179240" cy="179240"/>
          </a:xfrm>
          <a:prstGeom prst="rect">
            <a:avLst/>
          </a:prstGeom>
          <a:noFill/>
          <a:ln>
            <a:noFill/>
          </a:ln>
        </p:spPr>
      </p:pic>
      <p:pic>
        <p:nvPicPr>
          <p:cNvPr descr="Checkmark" id="779" name="Google Shape;779;p58"/>
          <p:cNvPicPr preferRelativeResize="0"/>
          <p:nvPr/>
        </p:nvPicPr>
        <p:blipFill rotWithShape="1">
          <a:blip r:embed="rId8">
            <a:alphaModFix/>
          </a:blip>
          <a:srcRect b="0" l="0" r="0" t="0"/>
          <a:stretch/>
        </p:blipFill>
        <p:spPr>
          <a:xfrm>
            <a:off x="7958847" y="2098464"/>
            <a:ext cx="179240" cy="179240"/>
          </a:xfrm>
          <a:prstGeom prst="rect">
            <a:avLst/>
          </a:prstGeom>
          <a:noFill/>
          <a:ln>
            <a:noFill/>
          </a:ln>
        </p:spPr>
      </p:pic>
      <p:pic>
        <p:nvPicPr>
          <p:cNvPr descr="Checkmark" id="780" name="Google Shape;780;p58"/>
          <p:cNvPicPr preferRelativeResize="0"/>
          <p:nvPr/>
        </p:nvPicPr>
        <p:blipFill rotWithShape="1">
          <a:blip r:embed="rId8">
            <a:alphaModFix/>
          </a:blip>
          <a:srcRect b="0" l="0" r="0" t="0"/>
          <a:stretch/>
        </p:blipFill>
        <p:spPr>
          <a:xfrm>
            <a:off x="5359639" y="3120939"/>
            <a:ext cx="179240" cy="179240"/>
          </a:xfrm>
          <a:prstGeom prst="rect">
            <a:avLst/>
          </a:prstGeom>
          <a:noFill/>
          <a:ln>
            <a:noFill/>
          </a:ln>
        </p:spPr>
      </p:pic>
      <p:pic>
        <p:nvPicPr>
          <p:cNvPr descr="Checkmark" id="781" name="Google Shape;781;p58"/>
          <p:cNvPicPr preferRelativeResize="0"/>
          <p:nvPr/>
        </p:nvPicPr>
        <p:blipFill rotWithShape="1">
          <a:blip r:embed="rId8">
            <a:alphaModFix/>
          </a:blip>
          <a:srcRect b="0" l="0" r="0" t="0"/>
          <a:stretch/>
        </p:blipFill>
        <p:spPr>
          <a:xfrm>
            <a:off x="6124315" y="3120939"/>
            <a:ext cx="179240" cy="179240"/>
          </a:xfrm>
          <a:prstGeom prst="rect">
            <a:avLst/>
          </a:prstGeom>
          <a:noFill/>
          <a:ln>
            <a:noFill/>
          </a:ln>
        </p:spPr>
      </p:pic>
      <p:pic>
        <p:nvPicPr>
          <p:cNvPr descr="Checkmark" id="782" name="Google Shape;782;p58"/>
          <p:cNvPicPr preferRelativeResize="0"/>
          <p:nvPr/>
        </p:nvPicPr>
        <p:blipFill rotWithShape="1">
          <a:blip r:embed="rId8">
            <a:alphaModFix/>
          </a:blip>
          <a:srcRect b="0" l="0" r="0" t="0"/>
          <a:stretch/>
        </p:blipFill>
        <p:spPr>
          <a:xfrm>
            <a:off x="6975510" y="3120939"/>
            <a:ext cx="179240" cy="179240"/>
          </a:xfrm>
          <a:prstGeom prst="rect">
            <a:avLst/>
          </a:prstGeom>
          <a:noFill/>
          <a:ln>
            <a:noFill/>
          </a:ln>
        </p:spPr>
      </p:pic>
      <p:pic>
        <p:nvPicPr>
          <p:cNvPr descr="Checkmark" id="783" name="Google Shape;783;p58"/>
          <p:cNvPicPr preferRelativeResize="0"/>
          <p:nvPr/>
        </p:nvPicPr>
        <p:blipFill rotWithShape="1">
          <a:blip r:embed="rId8">
            <a:alphaModFix/>
          </a:blip>
          <a:srcRect b="0" l="0" r="0" t="0"/>
          <a:stretch/>
        </p:blipFill>
        <p:spPr>
          <a:xfrm>
            <a:off x="7958847" y="3120939"/>
            <a:ext cx="179240" cy="179240"/>
          </a:xfrm>
          <a:prstGeom prst="rect">
            <a:avLst/>
          </a:prstGeom>
          <a:noFill/>
          <a:ln>
            <a:noFill/>
          </a:ln>
        </p:spPr>
      </p:pic>
      <p:pic>
        <p:nvPicPr>
          <p:cNvPr descr="Checkmark" id="784" name="Google Shape;784;p58"/>
          <p:cNvPicPr preferRelativeResize="0"/>
          <p:nvPr/>
        </p:nvPicPr>
        <p:blipFill rotWithShape="1">
          <a:blip r:embed="rId8">
            <a:alphaModFix/>
          </a:blip>
          <a:srcRect b="0" l="0" r="0" t="0"/>
          <a:stretch/>
        </p:blipFill>
        <p:spPr>
          <a:xfrm>
            <a:off x="5359639" y="4104250"/>
            <a:ext cx="179240" cy="179240"/>
          </a:xfrm>
          <a:prstGeom prst="rect">
            <a:avLst/>
          </a:prstGeom>
          <a:noFill/>
          <a:ln>
            <a:noFill/>
          </a:ln>
        </p:spPr>
      </p:pic>
      <p:pic>
        <p:nvPicPr>
          <p:cNvPr descr="Checkmark" id="785" name="Google Shape;785;p58"/>
          <p:cNvPicPr preferRelativeResize="0"/>
          <p:nvPr/>
        </p:nvPicPr>
        <p:blipFill rotWithShape="1">
          <a:blip r:embed="rId8">
            <a:alphaModFix/>
          </a:blip>
          <a:srcRect b="0" l="0" r="0" t="0"/>
          <a:stretch/>
        </p:blipFill>
        <p:spPr>
          <a:xfrm>
            <a:off x="6124315" y="4104250"/>
            <a:ext cx="179240" cy="179240"/>
          </a:xfrm>
          <a:prstGeom prst="rect">
            <a:avLst/>
          </a:prstGeom>
          <a:noFill/>
          <a:ln>
            <a:noFill/>
          </a:ln>
        </p:spPr>
      </p:pic>
      <p:pic>
        <p:nvPicPr>
          <p:cNvPr descr="Checkmark" id="786" name="Google Shape;786;p58"/>
          <p:cNvPicPr preferRelativeResize="0"/>
          <p:nvPr/>
        </p:nvPicPr>
        <p:blipFill rotWithShape="1">
          <a:blip r:embed="rId8">
            <a:alphaModFix/>
          </a:blip>
          <a:srcRect b="0" l="0" r="0" t="0"/>
          <a:stretch/>
        </p:blipFill>
        <p:spPr>
          <a:xfrm>
            <a:off x="6975510" y="4104250"/>
            <a:ext cx="179240" cy="179240"/>
          </a:xfrm>
          <a:prstGeom prst="rect">
            <a:avLst/>
          </a:prstGeom>
          <a:noFill/>
          <a:ln>
            <a:noFill/>
          </a:ln>
        </p:spPr>
      </p:pic>
      <p:pic>
        <p:nvPicPr>
          <p:cNvPr descr="Checkmark" id="787" name="Google Shape;787;p58"/>
          <p:cNvPicPr preferRelativeResize="0"/>
          <p:nvPr/>
        </p:nvPicPr>
        <p:blipFill rotWithShape="1">
          <a:blip r:embed="rId8">
            <a:alphaModFix/>
          </a:blip>
          <a:srcRect b="0" l="0" r="0" t="0"/>
          <a:stretch/>
        </p:blipFill>
        <p:spPr>
          <a:xfrm>
            <a:off x="7958847" y="4104250"/>
            <a:ext cx="179240" cy="179240"/>
          </a:xfrm>
          <a:prstGeom prst="rect">
            <a:avLst/>
          </a:prstGeom>
          <a:noFill/>
          <a:ln>
            <a:noFill/>
          </a:ln>
        </p:spPr>
      </p:pic>
      <p:pic>
        <p:nvPicPr>
          <p:cNvPr descr="Checkmark" id="788" name="Google Shape;788;p58"/>
          <p:cNvPicPr preferRelativeResize="0"/>
          <p:nvPr/>
        </p:nvPicPr>
        <p:blipFill rotWithShape="1">
          <a:blip r:embed="rId8">
            <a:alphaModFix/>
          </a:blip>
          <a:srcRect b="0" l="0" r="0" t="0"/>
          <a:stretch/>
        </p:blipFill>
        <p:spPr>
          <a:xfrm>
            <a:off x="5373747" y="5087561"/>
            <a:ext cx="179240" cy="179240"/>
          </a:xfrm>
          <a:prstGeom prst="rect">
            <a:avLst/>
          </a:prstGeom>
          <a:noFill/>
          <a:ln>
            <a:noFill/>
          </a:ln>
        </p:spPr>
      </p:pic>
      <p:pic>
        <p:nvPicPr>
          <p:cNvPr descr="Checkmark" id="789" name="Google Shape;789;p58"/>
          <p:cNvPicPr preferRelativeResize="0"/>
          <p:nvPr/>
        </p:nvPicPr>
        <p:blipFill rotWithShape="1">
          <a:blip r:embed="rId8">
            <a:alphaModFix/>
          </a:blip>
          <a:srcRect b="0" l="0" r="0" t="0"/>
          <a:stretch/>
        </p:blipFill>
        <p:spPr>
          <a:xfrm>
            <a:off x="6138423" y="5087561"/>
            <a:ext cx="179240" cy="179240"/>
          </a:xfrm>
          <a:prstGeom prst="rect">
            <a:avLst/>
          </a:prstGeom>
          <a:noFill/>
          <a:ln>
            <a:noFill/>
          </a:ln>
        </p:spPr>
      </p:pic>
      <p:pic>
        <p:nvPicPr>
          <p:cNvPr descr="Logo&#10;&#10;Description automatically generated" id="790" name="Google Shape;790;p58"/>
          <p:cNvPicPr preferRelativeResize="0"/>
          <p:nvPr/>
        </p:nvPicPr>
        <p:blipFill rotWithShape="1">
          <a:blip r:embed="rId9">
            <a:alphaModFix/>
          </a:blip>
          <a:srcRect b="0" l="0" r="0" t="0"/>
          <a:stretch/>
        </p:blipFill>
        <p:spPr>
          <a:xfrm>
            <a:off x="518012" y="572758"/>
            <a:ext cx="6246675" cy="414794"/>
          </a:xfrm>
          <a:prstGeom prst="rect">
            <a:avLst/>
          </a:prstGeom>
          <a:noFill/>
          <a:ln>
            <a:noFill/>
          </a:ln>
        </p:spPr>
      </p:pic>
      <p:pic>
        <p:nvPicPr>
          <p:cNvPr id="791" name="Google Shape;791;p58"/>
          <p:cNvPicPr preferRelativeResize="0"/>
          <p:nvPr/>
        </p:nvPicPr>
        <p:blipFill rotWithShape="1">
          <a:blip r:embed="rId10">
            <a:alphaModFix/>
          </a:blip>
          <a:srcRect b="0" l="0" r="0" t="0"/>
          <a:stretch/>
        </p:blipFill>
        <p:spPr>
          <a:xfrm>
            <a:off x="529960" y="1762931"/>
            <a:ext cx="614700" cy="8722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6"/>
          <p:cNvSpPr/>
          <p:nvPr/>
        </p:nvSpPr>
        <p:spPr>
          <a:xfrm rot="5400000">
            <a:off x="4101684" y="1813403"/>
            <a:ext cx="940634"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6"/>
          <p:cNvSpPr txBox="1"/>
          <p:nvPr/>
        </p:nvSpPr>
        <p:spPr>
          <a:xfrm>
            <a:off x="437105" y="6210011"/>
            <a:ext cx="4037789" cy="34736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NuttZo – Kari Janapareddi – </a:t>
            </a:r>
            <a:r>
              <a:rPr b="0" i="0" lang="en-US" sz="1000" u="sng" cap="none" strike="noStrike">
                <a:solidFill>
                  <a:srgbClr val="7F7F7F"/>
                </a:solidFill>
                <a:latin typeface="Arial"/>
                <a:ea typeface="Arial"/>
                <a:cs typeface="Arial"/>
                <a:sym typeface="Arial"/>
                <a:hlinkClick r:id="rId3">
                  <a:extLst>
                    <a:ext uri="{A12FA001-AC4F-418D-AE19-62706E023703}">
                      <ahyp:hlinkClr val="tx"/>
                    </a:ext>
                  </a:extLst>
                </a:hlinkClick>
              </a:rPr>
              <a:t>Kari@NuttZo.com</a:t>
            </a:r>
            <a:r>
              <a:rPr b="0" i="0" lang="en-US" sz="1000" u="none" cap="none" strike="noStrike">
                <a:solidFill>
                  <a:srgbClr val="7F7F7F"/>
                </a:solidFill>
                <a:latin typeface="Arial"/>
                <a:ea typeface="Arial"/>
                <a:cs typeface="Arial"/>
                <a:sym typeface="Arial"/>
              </a:rPr>
              <a:t> - 408-909-8760</a:t>
            </a:r>
            <a:endParaRPr b="0" i="0" sz="10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(*Monk Fruit is included in the chocolate in Chocolate Keto)</a:t>
            </a:r>
            <a:endParaRPr b="0" i="0" sz="1000" u="none" cap="none" strike="noStrike">
              <a:solidFill>
                <a:srgbClr val="7F7F7F"/>
              </a:solidFill>
              <a:latin typeface="Arial"/>
              <a:ea typeface="Arial"/>
              <a:cs typeface="Arial"/>
              <a:sym typeface="Arial"/>
            </a:endParaRPr>
          </a:p>
        </p:txBody>
      </p:sp>
      <p:sp>
        <p:nvSpPr>
          <p:cNvPr id="798" name="Google Shape;798;p6"/>
          <p:cNvSpPr txBox="1"/>
          <p:nvPr/>
        </p:nvSpPr>
        <p:spPr>
          <a:xfrm>
            <a:off x="1236300" y="810604"/>
            <a:ext cx="6671400" cy="397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800"/>
              <a:buFont typeface="Arial"/>
              <a:buNone/>
            </a:pPr>
            <a:r>
              <a:rPr b="0" i="1" lang="en-US" sz="2000" u="none" cap="none" strike="noStrike">
                <a:solidFill>
                  <a:schemeClr val="dk1"/>
                </a:solidFill>
                <a:latin typeface="Arial"/>
                <a:ea typeface="Arial"/>
                <a:cs typeface="Arial"/>
                <a:sym typeface="Arial"/>
              </a:rPr>
              <a:t>Upgrade your nut butter!</a:t>
            </a:r>
            <a:endParaRPr b="0" i="1" sz="2000" u="none" cap="none" strike="noStrike">
              <a:solidFill>
                <a:schemeClr val="dk1"/>
              </a:solidFill>
              <a:latin typeface="Arial"/>
              <a:ea typeface="Arial"/>
              <a:cs typeface="Arial"/>
              <a:sym typeface="Arial"/>
            </a:endParaRPr>
          </a:p>
        </p:txBody>
      </p:sp>
      <p:grpSp>
        <p:nvGrpSpPr>
          <p:cNvPr id="799" name="Google Shape;799;p6"/>
          <p:cNvGrpSpPr/>
          <p:nvPr/>
        </p:nvGrpSpPr>
        <p:grpSpPr>
          <a:xfrm>
            <a:off x="5146716" y="6114150"/>
            <a:ext cx="3436133" cy="539084"/>
            <a:chOff x="2919879" y="5824895"/>
            <a:chExt cx="3710579" cy="582141"/>
          </a:xfrm>
        </p:grpSpPr>
        <p:pic>
          <p:nvPicPr>
            <p:cNvPr descr="A picture containing text&#10;&#10;Description automatically generated" id="800" name="Google Shape;800;p6"/>
            <p:cNvPicPr preferRelativeResize="0"/>
            <p:nvPr/>
          </p:nvPicPr>
          <p:blipFill rotWithShape="1">
            <a:blip r:embed="rId4">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801" name="Google Shape;801;p6"/>
            <p:cNvPicPr preferRelativeResize="0"/>
            <p:nvPr/>
          </p:nvPicPr>
          <p:blipFill rotWithShape="1">
            <a:blip r:embed="rId5">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802" name="Google Shape;802;p6"/>
            <p:cNvPicPr preferRelativeResize="0"/>
            <p:nvPr/>
          </p:nvPicPr>
          <p:blipFill rotWithShape="1">
            <a:blip r:embed="rId6">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803" name="Google Shape;803;p6"/>
            <p:cNvPicPr preferRelativeResize="0"/>
            <p:nvPr/>
          </p:nvPicPr>
          <p:blipFill rotWithShape="1">
            <a:blip r:embed="rId7">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804" name="Google Shape;804;p6"/>
            <p:cNvPicPr preferRelativeResize="0"/>
            <p:nvPr/>
          </p:nvPicPr>
          <p:blipFill rotWithShape="1">
            <a:blip r:embed="rId8">
              <a:alphaModFix amt="40000"/>
            </a:blip>
            <a:srcRect b="0" l="0" r="0" t="0"/>
            <a:stretch/>
          </p:blipFill>
          <p:spPr>
            <a:xfrm>
              <a:off x="4688894" y="5889160"/>
              <a:ext cx="453611" cy="453611"/>
            </a:xfrm>
            <a:prstGeom prst="rect">
              <a:avLst/>
            </a:prstGeom>
            <a:noFill/>
            <a:ln>
              <a:noFill/>
            </a:ln>
          </p:spPr>
        </p:pic>
      </p:grpSp>
      <p:grpSp>
        <p:nvGrpSpPr>
          <p:cNvPr id="805" name="Google Shape;805;p6"/>
          <p:cNvGrpSpPr/>
          <p:nvPr/>
        </p:nvGrpSpPr>
        <p:grpSpPr>
          <a:xfrm>
            <a:off x="5869989" y="1505646"/>
            <a:ext cx="1530553" cy="2248591"/>
            <a:chOff x="3709617" y="1665717"/>
            <a:chExt cx="1530553" cy="2248591"/>
          </a:xfrm>
        </p:grpSpPr>
        <p:pic>
          <p:nvPicPr>
            <p:cNvPr id="806" name="Google Shape;806;p6"/>
            <p:cNvPicPr preferRelativeResize="0"/>
            <p:nvPr/>
          </p:nvPicPr>
          <p:blipFill rotWithShape="1">
            <a:blip r:embed="rId9">
              <a:alphaModFix/>
            </a:blip>
            <a:srcRect b="0" l="0" r="0" t="0"/>
            <a:stretch/>
          </p:blipFill>
          <p:spPr>
            <a:xfrm>
              <a:off x="3976606" y="2106789"/>
              <a:ext cx="1034359" cy="1467756"/>
            </a:xfrm>
            <a:prstGeom prst="rect">
              <a:avLst/>
            </a:prstGeom>
            <a:noFill/>
            <a:ln>
              <a:noFill/>
            </a:ln>
          </p:spPr>
        </p:pic>
        <p:pic>
          <p:nvPicPr>
            <p:cNvPr id="807" name="Google Shape;807;p6"/>
            <p:cNvPicPr preferRelativeResize="0"/>
            <p:nvPr/>
          </p:nvPicPr>
          <p:blipFill rotWithShape="1">
            <a:blip r:embed="rId10">
              <a:alphaModFix/>
            </a:blip>
            <a:srcRect b="0" l="0" r="0" t="34920"/>
            <a:stretch/>
          </p:blipFill>
          <p:spPr>
            <a:xfrm>
              <a:off x="4061553" y="3504002"/>
              <a:ext cx="865117" cy="410306"/>
            </a:xfrm>
            <a:prstGeom prst="rect">
              <a:avLst/>
            </a:prstGeom>
            <a:noFill/>
            <a:ln>
              <a:noFill/>
            </a:ln>
          </p:spPr>
        </p:pic>
        <p:sp>
          <p:nvSpPr>
            <p:cNvPr id="808" name="Google Shape;808;p6"/>
            <p:cNvSpPr txBox="1"/>
            <p:nvPr/>
          </p:nvSpPr>
          <p:spPr>
            <a:xfrm>
              <a:off x="3709617" y="1665717"/>
              <a:ext cx="1530553" cy="620386"/>
            </a:xfrm>
            <a:prstGeom prst="rect">
              <a:avLst/>
            </a:prstGeom>
            <a:noFill/>
            <a:ln>
              <a:noFill/>
            </a:ln>
          </p:spPr>
          <p:txBody>
            <a:bodyPr anchorCtr="0" anchor="t" bIns="45700" lIns="91425" spcFirstLastPara="1" rIns="91425" wrap="square" tIns="45700">
              <a:spAutoFit/>
            </a:bodyPr>
            <a:lstStyle/>
            <a:p>
              <a:pPr indent="0" lvl="0" marL="0" marR="0" rtl="0" algn="ctr">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Power Fuel Paleo</a:t>
              </a:r>
              <a:endParaRPr b="1" i="0" sz="1200" u="none" cap="none" strike="noStrike">
                <a:solidFill>
                  <a:schemeClr val="dk1"/>
                </a:solidFill>
                <a:latin typeface="Arial"/>
                <a:ea typeface="Arial"/>
                <a:cs typeface="Arial"/>
                <a:sym typeface="Arial"/>
              </a:endParaRPr>
            </a:p>
            <a:p>
              <a:pPr indent="0" lvl="0" marL="0" marR="0" rtl="0" algn="ctr">
                <a:lnSpc>
                  <a:spcPct val="92857"/>
                </a:lnSpc>
                <a:spcBef>
                  <a:spcPts val="0"/>
                </a:spcBef>
                <a:spcAft>
                  <a:spcPts val="0"/>
                </a:spcAft>
                <a:buClr>
                  <a:srgbClr val="000000"/>
                </a:buClr>
                <a:buSzPts val="1400"/>
                <a:buFont typeface="Arial"/>
                <a:buNone/>
              </a:pPr>
              <a:r>
                <a:rPr b="0" i="1" lang="en-US" sz="1200" u="none" cap="none" strike="noStrike">
                  <a:solidFill>
                    <a:schemeClr val="dk1"/>
                  </a:solidFill>
                  <a:latin typeface="Arial"/>
                  <a:ea typeface="Arial"/>
                  <a:cs typeface="Arial"/>
                  <a:sym typeface="Arial"/>
                </a:rPr>
                <a:t>Crunchy</a:t>
              </a:r>
              <a:endParaRPr b="0" i="1"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200" u="none" cap="none" strike="noStrike">
                <a:solidFill>
                  <a:schemeClr val="dk1"/>
                </a:solidFill>
                <a:latin typeface="Arial"/>
                <a:ea typeface="Arial"/>
                <a:cs typeface="Arial"/>
                <a:sym typeface="Arial"/>
              </a:endParaRPr>
            </a:p>
          </p:txBody>
        </p:sp>
        <p:sp>
          <p:nvSpPr>
            <p:cNvPr id="809" name="Google Shape;809;p6"/>
            <p:cNvSpPr/>
            <p:nvPr/>
          </p:nvSpPr>
          <p:spPr>
            <a:xfrm>
              <a:off x="4779684" y="2099923"/>
              <a:ext cx="276536" cy="264390"/>
            </a:xfrm>
            <a:prstGeom prst="ellipse">
              <a:avLst/>
            </a:prstGeom>
            <a:solidFill>
              <a:schemeClr val="accent2"/>
            </a:solidFill>
            <a:ln>
              <a:noFill/>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US" sz="1200" u="none" cap="none" strike="noStrike">
                  <a:solidFill>
                    <a:schemeClr val="lt1"/>
                  </a:solidFill>
                  <a:latin typeface="Arial"/>
                  <a:ea typeface="Arial"/>
                  <a:cs typeface="Arial"/>
                  <a:sym typeface="Arial"/>
                </a:rPr>
                <a:t>#2</a:t>
              </a:r>
              <a:endParaRPr b="1" i="0" sz="1200" u="none" cap="none" strike="noStrike">
                <a:solidFill>
                  <a:schemeClr val="lt1"/>
                </a:solidFill>
                <a:latin typeface="Arial"/>
                <a:ea typeface="Arial"/>
                <a:cs typeface="Arial"/>
                <a:sym typeface="Arial"/>
              </a:endParaRPr>
            </a:p>
          </p:txBody>
        </p:sp>
      </p:grpSp>
      <p:grpSp>
        <p:nvGrpSpPr>
          <p:cNvPr id="810" name="Google Shape;810;p6"/>
          <p:cNvGrpSpPr/>
          <p:nvPr/>
        </p:nvGrpSpPr>
        <p:grpSpPr>
          <a:xfrm>
            <a:off x="7489661" y="1509612"/>
            <a:ext cx="1526642" cy="2251803"/>
            <a:chOff x="5329289" y="1669683"/>
            <a:chExt cx="1526642" cy="2251803"/>
          </a:xfrm>
        </p:grpSpPr>
        <p:pic>
          <p:nvPicPr>
            <p:cNvPr id="811" name="Google Shape;811;p6"/>
            <p:cNvPicPr preferRelativeResize="0"/>
            <p:nvPr/>
          </p:nvPicPr>
          <p:blipFill rotWithShape="1">
            <a:blip r:embed="rId11">
              <a:alphaModFix/>
            </a:blip>
            <a:srcRect b="0" l="0" r="0" t="32705"/>
            <a:stretch/>
          </p:blipFill>
          <p:spPr>
            <a:xfrm>
              <a:off x="5670933" y="3504001"/>
              <a:ext cx="871971" cy="417485"/>
            </a:xfrm>
            <a:prstGeom prst="rect">
              <a:avLst/>
            </a:prstGeom>
            <a:noFill/>
            <a:ln>
              <a:noFill/>
            </a:ln>
          </p:spPr>
        </p:pic>
        <p:sp>
          <p:nvSpPr>
            <p:cNvPr id="812" name="Google Shape;812;p6"/>
            <p:cNvSpPr txBox="1"/>
            <p:nvPr/>
          </p:nvSpPr>
          <p:spPr>
            <a:xfrm>
              <a:off x="5329289" y="1669683"/>
              <a:ext cx="1526642" cy="620386"/>
            </a:xfrm>
            <a:prstGeom prst="rect">
              <a:avLst/>
            </a:prstGeom>
            <a:noFill/>
            <a:ln>
              <a:noFill/>
            </a:ln>
          </p:spPr>
          <p:txBody>
            <a:bodyPr anchorCtr="0" anchor="t" bIns="45700" lIns="91425" spcFirstLastPara="1" rIns="91425" wrap="square" tIns="45700">
              <a:spAutoFit/>
            </a:bodyPr>
            <a:lstStyle/>
            <a:p>
              <a:pPr indent="0" lvl="0" marL="0" marR="0" rtl="0" algn="ctr">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Power Fuel Paleo</a:t>
              </a:r>
              <a:endParaRPr b="1" i="0" sz="1200" u="none" cap="none" strike="noStrike">
                <a:solidFill>
                  <a:schemeClr val="dk1"/>
                </a:solidFill>
                <a:latin typeface="Arial"/>
                <a:ea typeface="Arial"/>
                <a:cs typeface="Arial"/>
                <a:sym typeface="Arial"/>
              </a:endParaRPr>
            </a:p>
            <a:p>
              <a:pPr indent="0" lvl="0" marL="0" marR="0" rtl="0" algn="ctr">
                <a:lnSpc>
                  <a:spcPct val="92857"/>
                </a:lnSpc>
                <a:spcBef>
                  <a:spcPts val="0"/>
                </a:spcBef>
                <a:spcAft>
                  <a:spcPts val="0"/>
                </a:spcAft>
                <a:buClr>
                  <a:srgbClr val="000000"/>
                </a:buClr>
                <a:buSzPts val="1400"/>
                <a:buFont typeface="Arial"/>
                <a:buNone/>
              </a:pPr>
              <a:r>
                <a:rPr b="0" i="1" lang="en-US" sz="1200" u="none" cap="none" strike="noStrike">
                  <a:solidFill>
                    <a:schemeClr val="dk1"/>
                  </a:solidFill>
                  <a:latin typeface="Arial"/>
                  <a:ea typeface="Arial"/>
                  <a:cs typeface="Arial"/>
                  <a:sym typeface="Arial"/>
                </a:rPr>
                <a:t>Smooth</a:t>
              </a:r>
              <a:endParaRPr b="0" i="1"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200" u="none" cap="none" strike="noStrike">
                <a:solidFill>
                  <a:schemeClr val="dk1"/>
                </a:solidFill>
                <a:latin typeface="Arial"/>
                <a:ea typeface="Arial"/>
                <a:cs typeface="Arial"/>
                <a:sym typeface="Arial"/>
              </a:endParaRPr>
            </a:p>
          </p:txBody>
        </p:sp>
        <p:grpSp>
          <p:nvGrpSpPr>
            <p:cNvPr id="813" name="Google Shape;813;p6"/>
            <p:cNvGrpSpPr/>
            <p:nvPr/>
          </p:nvGrpSpPr>
          <p:grpSpPr>
            <a:xfrm>
              <a:off x="5574342" y="2091586"/>
              <a:ext cx="1050699" cy="1479684"/>
              <a:chOff x="6004306" y="1617032"/>
              <a:chExt cx="1050699" cy="1479684"/>
            </a:xfrm>
          </p:grpSpPr>
          <p:pic>
            <p:nvPicPr>
              <p:cNvPr id="814" name="Google Shape;814;p6"/>
              <p:cNvPicPr preferRelativeResize="0"/>
              <p:nvPr/>
            </p:nvPicPr>
            <p:blipFill rotWithShape="1">
              <a:blip r:embed="rId12">
                <a:alphaModFix/>
              </a:blip>
              <a:srcRect b="0" l="0" r="0" t="0"/>
              <a:stretch/>
            </p:blipFill>
            <p:spPr>
              <a:xfrm>
                <a:off x="6004306" y="1617032"/>
                <a:ext cx="1042765" cy="1479684"/>
              </a:xfrm>
              <a:prstGeom prst="rect">
                <a:avLst/>
              </a:prstGeom>
              <a:noFill/>
              <a:ln>
                <a:noFill/>
              </a:ln>
            </p:spPr>
          </p:pic>
          <p:sp>
            <p:nvSpPr>
              <p:cNvPr id="815" name="Google Shape;815;p6"/>
              <p:cNvSpPr/>
              <p:nvPr/>
            </p:nvSpPr>
            <p:spPr>
              <a:xfrm>
                <a:off x="6778469" y="1622542"/>
                <a:ext cx="276536" cy="264390"/>
              </a:xfrm>
              <a:prstGeom prst="ellipse">
                <a:avLst/>
              </a:prstGeom>
              <a:solidFill>
                <a:schemeClr val="dk2"/>
              </a:solidFill>
              <a:ln>
                <a:noFill/>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US" sz="1200" u="none" cap="none" strike="noStrike">
                    <a:solidFill>
                      <a:schemeClr val="lt1"/>
                    </a:solidFill>
                    <a:latin typeface="Arial"/>
                    <a:ea typeface="Arial"/>
                    <a:cs typeface="Arial"/>
                    <a:sym typeface="Arial"/>
                  </a:rPr>
                  <a:t>#3</a:t>
                </a:r>
                <a:endParaRPr b="1" i="0" sz="1200" u="none" cap="none" strike="noStrike">
                  <a:solidFill>
                    <a:schemeClr val="lt1"/>
                  </a:solidFill>
                  <a:latin typeface="Arial"/>
                  <a:ea typeface="Arial"/>
                  <a:cs typeface="Arial"/>
                  <a:sym typeface="Arial"/>
                </a:endParaRPr>
              </a:p>
            </p:txBody>
          </p:sp>
        </p:grpSp>
      </p:grpSp>
      <p:grpSp>
        <p:nvGrpSpPr>
          <p:cNvPr id="816" name="Google Shape;816;p6"/>
          <p:cNvGrpSpPr/>
          <p:nvPr/>
        </p:nvGrpSpPr>
        <p:grpSpPr>
          <a:xfrm>
            <a:off x="4217682" y="1557578"/>
            <a:ext cx="1275615" cy="2249911"/>
            <a:chOff x="7180484" y="1669683"/>
            <a:chExt cx="1275615" cy="2249911"/>
          </a:xfrm>
        </p:grpSpPr>
        <p:sp>
          <p:nvSpPr>
            <p:cNvPr id="817" name="Google Shape;817;p6"/>
            <p:cNvSpPr txBox="1"/>
            <p:nvPr/>
          </p:nvSpPr>
          <p:spPr>
            <a:xfrm>
              <a:off x="7180484" y="1669683"/>
              <a:ext cx="1275615" cy="435720"/>
            </a:xfrm>
            <a:prstGeom prst="rect">
              <a:avLst/>
            </a:prstGeom>
            <a:noFill/>
            <a:ln>
              <a:noFill/>
            </a:ln>
          </p:spPr>
          <p:txBody>
            <a:bodyPr anchorCtr="0" anchor="t" bIns="45700" lIns="91425" spcFirstLastPara="1" rIns="91425" wrap="square" tIns="45700">
              <a:spAutoFit/>
            </a:bodyPr>
            <a:lstStyle/>
            <a:p>
              <a:pPr indent="0" lvl="0" marL="0" marR="0" rtl="0" algn="ctr">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KETO Butter</a:t>
              </a:r>
              <a:endParaRPr b="1" i="0" sz="1200" u="none" cap="none" strike="noStrike">
                <a:solidFill>
                  <a:schemeClr val="dk1"/>
                </a:solidFill>
                <a:latin typeface="Arial"/>
                <a:ea typeface="Arial"/>
                <a:cs typeface="Arial"/>
                <a:sym typeface="Arial"/>
              </a:endParaRPr>
            </a:p>
            <a:p>
              <a:pPr indent="0" lvl="0" marL="0" marR="0" rtl="0" algn="ctr">
                <a:lnSpc>
                  <a:spcPct val="92857"/>
                </a:lnSpc>
                <a:spcBef>
                  <a:spcPts val="0"/>
                </a:spcBef>
                <a:spcAft>
                  <a:spcPts val="0"/>
                </a:spcAft>
                <a:buClr>
                  <a:srgbClr val="000000"/>
                </a:buClr>
                <a:buSzPts val="1400"/>
                <a:buFont typeface="Arial"/>
                <a:buNone/>
              </a:pPr>
              <a:r>
                <a:rPr b="0" i="1" lang="en-US" sz="1200" u="none" cap="none" strike="noStrike">
                  <a:solidFill>
                    <a:schemeClr val="dk1"/>
                  </a:solidFill>
                  <a:latin typeface="Arial"/>
                  <a:ea typeface="Arial"/>
                  <a:cs typeface="Arial"/>
                  <a:sym typeface="Arial"/>
                </a:rPr>
                <a:t>Crunchy</a:t>
              </a:r>
              <a:endParaRPr b="0" i="0" sz="1200" u="none" cap="none" strike="noStrike">
                <a:solidFill>
                  <a:schemeClr val="dk1"/>
                </a:solidFill>
                <a:latin typeface="Arial"/>
                <a:ea typeface="Arial"/>
                <a:cs typeface="Arial"/>
                <a:sym typeface="Arial"/>
              </a:endParaRPr>
            </a:p>
          </p:txBody>
        </p:sp>
        <p:pic>
          <p:nvPicPr>
            <p:cNvPr id="818" name="Google Shape;818;p6"/>
            <p:cNvPicPr preferRelativeResize="0"/>
            <p:nvPr/>
          </p:nvPicPr>
          <p:blipFill rotWithShape="1">
            <a:blip r:embed="rId13">
              <a:alphaModFix/>
            </a:blip>
            <a:srcRect b="0" l="0" r="0" t="41243"/>
            <a:stretch/>
          </p:blipFill>
          <p:spPr>
            <a:xfrm>
              <a:off x="7337571" y="3502109"/>
              <a:ext cx="991239" cy="417485"/>
            </a:xfrm>
            <a:prstGeom prst="rect">
              <a:avLst/>
            </a:prstGeom>
            <a:noFill/>
            <a:ln>
              <a:noFill/>
            </a:ln>
          </p:spPr>
        </p:pic>
        <p:grpSp>
          <p:nvGrpSpPr>
            <p:cNvPr id="819" name="Google Shape;819;p6"/>
            <p:cNvGrpSpPr/>
            <p:nvPr/>
          </p:nvGrpSpPr>
          <p:grpSpPr>
            <a:xfrm>
              <a:off x="7296728" y="2091659"/>
              <a:ext cx="1079590" cy="1479615"/>
              <a:chOff x="7847894" y="1598734"/>
              <a:chExt cx="1079590" cy="1479615"/>
            </a:xfrm>
          </p:grpSpPr>
          <p:pic>
            <p:nvPicPr>
              <p:cNvPr id="820" name="Google Shape;820;p6"/>
              <p:cNvPicPr preferRelativeResize="0"/>
              <p:nvPr/>
            </p:nvPicPr>
            <p:blipFill rotWithShape="1">
              <a:blip r:embed="rId14">
                <a:alphaModFix/>
              </a:blip>
              <a:srcRect b="0" l="0" r="0" t="0"/>
              <a:stretch/>
            </p:blipFill>
            <p:spPr>
              <a:xfrm>
                <a:off x="7847894" y="1598734"/>
                <a:ext cx="1042717" cy="1479615"/>
              </a:xfrm>
              <a:prstGeom prst="rect">
                <a:avLst/>
              </a:prstGeom>
              <a:noFill/>
              <a:ln>
                <a:noFill/>
              </a:ln>
            </p:spPr>
          </p:pic>
          <p:sp>
            <p:nvSpPr>
              <p:cNvPr id="821" name="Google Shape;821;p6"/>
              <p:cNvSpPr/>
              <p:nvPr/>
            </p:nvSpPr>
            <p:spPr>
              <a:xfrm>
                <a:off x="8650948" y="1604854"/>
                <a:ext cx="276536" cy="264390"/>
              </a:xfrm>
              <a:prstGeom prst="ellipse">
                <a:avLst/>
              </a:prstGeom>
              <a:solidFill>
                <a:schemeClr val="accent4"/>
              </a:solidFill>
              <a:ln>
                <a:noFill/>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US" sz="1200" u="none" cap="none" strike="noStrike">
                    <a:solidFill>
                      <a:schemeClr val="lt1"/>
                    </a:solidFill>
                    <a:latin typeface="Arial"/>
                    <a:ea typeface="Arial"/>
                    <a:cs typeface="Arial"/>
                    <a:sym typeface="Arial"/>
                  </a:rPr>
                  <a:t>#1</a:t>
                </a:r>
                <a:endParaRPr b="1" i="0" sz="1200" u="none" cap="none" strike="noStrike">
                  <a:solidFill>
                    <a:schemeClr val="lt1"/>
                  </a:solidFill>
                  <a:latin typeface="Arial"/>
                  <a:ea typeface="Arial"/>
                  <a:cs typeface="Arial"/>
                  <a:sym typeface="Arial"/>
                </a:endParaRPr>
              </a:p>
            </p:txBody>
          </p:sp>
        </p:grpSp>
      </p:grpSp>
      <p:grpSp>
        <p:nvGrpSpPr>
          <p:cNvPr id="822" name="Google Shape;822;p6"/>
          <p:cNvGrpSpPr/>
          <p:nvPr/>
        </p:nvGrpSpPr>
        <p:grpSpPr>
          <a:xfrm>
            <a:off x="4374769" y="4171022"/>
            <a:ext cx="1933954" cy="1498595"/>
            <a:chOff x="4000998" y="4275433"/>
            <a:chExt cx="1933954" cy="1498595"/>
          </a:xfrm>
        </p:grpSpPr>
        <p:pic>
          <p:nvPicPr>
            <p:cNvPr id="823" name="Google Shape;823;p6"/>
            <p:cNvPicPr preferRelativeResize="0"/>
            <p:nvPr/>
          </p:nvPicPr>
          <p:blipFill rotWithShape="1">
            <a:blip r:embed="rId15">
              <a:alphaModFix/>
            </a:blip>
            <a:srcRect b="0" l="0" r="0" t="29235"/>
            <a:stretch/>
          </p:blipFill>
          <p:spPr>
            <a:xfrm>
              <a:off x="4027069" y="5075674"/>
              <a:ext cx="865117" cy="450566"/>
            </a:xfrm>
            <a:prstGeom prst="rect">
              <a:avLst/>
            </a:prstGeom>
            <a:noFill/>
            <a:ln>
              <a:noFill/>
            </a:ln>
          </p:spPr>
        </p:pic>
        <p:sp>
          <p:nvSpPr>
            <p:cNvPr id="824" name="Google Shape;824;p6"/>
            <p:cNvSpPr txBox="1"/>
            <p:nvPr/>
          </p:nvSpPr>
          <p:spPr>
            <a:xfrm>
              <a:off x="4000998" y="4438418"/>
              <a:ext cx="755215" cy="448521"/>
            </a:xfrm>
            <a:prstGeom prst="rect">
              <a:avLst/>
            </a:prstGeom>
            <a:noFill/>
            <a:ln>
              <a:noFill/>
            </a:ln>
          </p:spPr>
          <p:txBody>
            <a:bodyPr anchorCtr="0" anchor="t" bIns="45700" lIns="91425" spcFirstLastPara="1" rIns="91425" wrap="square" tIns="45700">
              <a:spAutoFit/>
            </a:bodyPr>
            <a:lstStyle/>
            <a:p>
              <a:pPr indent="0" lvl="0" marL="0" marR="0" rtl="0" algn="l">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Peanut Pro</a:t>
              </a:r>
              <a:endParaRPr b="1" i="0" sz="1200" u="none" cap="none" strike="noStrike">
                <a:solidFill>
                  <a:schemeClr val="dk1"/>
                </a:solidFill>
                <a:latin typeface="Arial"/>
                <a:ea typeface="Arial"/>
                <a:cs typeface="Arial"/>
                <a:sym typeface="Arial"/>
              </a:endParaRPr>
            </a:p>
            <a:p>
              <a:pPr indent="0" lvl="0" marL="0" marR="0" rtl="0" algn="l">
                <a:lnSpc>
                  <a:spcPct val="92857"/>
                </a:lnSpc>
                <a:spcBef>
                  <a:spcPts val="0"/>
                </a:spcBef>
                <a:spcAft>
                  <a:spcPts val="0"/>
                </a:spcAft>
                <a:buClr>
                  <a:srgbClr val="000000"/>
                </a:buClr>
                <a:buSzPts val="1400"/>
                <a:buFont typeface="Arial"/>
                <a:buNone/>
              </a:pPr>
              <a:r>
                <a:rPr b="0" i="1" lang="en-US" sz="1200" u="none" cap="none" strike="noStrike">
                  <a:solidFill>
                    <a:schemeClr val="dk1"/>
                  </a:solidFill>
                  <a:latin typeface="Arial"/>
                  <a:ea typeface="Arial"/>
                  <a:cs typeface="Arial"/>
                  <a:sym typeface="Arial"/>
                </a:rPr>
                <a:t>Smooth</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200" u="none" cap="none" strike="noStrike">
                <a:solidFill>
                  <a:schemeClr val="dk1"/>
                </a:solidFill>
                <a:latin typeface="Arial"/>
                <a:ea typeface="Arial"/>
                <a:cs typeface="Arial"/>
                <a:sym typeface="Arial"/>
              </a:endParaRPr>
            </a:p>
          </p:txBody>
        </p:sp>
        <p:grpSp>
          <p:nvGrpSpPr>
            <p:cNvPr id="825" name="Google Shape;825;p6"/>
            <p:cNvGrpSpPr/>
            <p:nvPr/>
          </p:nvGrpSpPr>
          <p:grpSpPr>
            <a:xfrm>
              <a:off x="4892186" y="4275433"/>
              <a:ext cx="1042766" cy="1498595"/>
              <a:chOff x="4707973" y="4275433"/>
              <a:chExt cx="1042766" cy="1498595"/>
            </a:xfrm>
          </p:grpSpPr>
          <p:pic>
            <p:nvPicPr>
              <p:cNvPr id="826" name="Google Shape;826;p6"/>
              <p:cNvPicPr preferRelativeResize="0"/>
              <p:nvPr/>
            </p:nvPicPr>
            <p:blipFill rotWithShape="1">
              <a:blip r:embed="rId16">
                <a:alphaModFix/>
              </a:blip>
              <a:srcRect b="0" l="0" r="0" t="0"/>
              <a:stretch/>
            </p:blipFill>
            <p:spPr>
              <a:xfrm>
                <a:off x="4707973" y="4294344"/>
                <a:ext cx="1042765" cy="1479684"/>
              </a:xfrm>
              <a:prstGeom prst="rect">
                <a:avLst/>
              </a:prstGeom>
              <a:noFill/>
              <a:ln>
                <a:noFill/>
              </a:ln>
            </p:spPr>
          </p:pic>
          <p:sp>
            <p:nvSpPr>
              <p:cNvPr id="827" name="Google Shape;827;p6"/>
              <p:cNvSpPr/>
              <p:nvPr/>
            </p:nvSpPr>
            <p:spPr>
              <a:xfrm>
                <a:off x="5474203" y="4275433"/>
                <a:ext cx="276536" cy="264390"/>
              </a:xfrm>
              <a:prstGeom prst="ellipse">
                <a:avLst/>
              </a:prstGeom>
              <a:solidFill>
                <a:srgbClr val="009A63"/>
              </a:solidFill>
              <a:ln>
                <a:noFill/>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US" sz="1200" u="none" cap="none" strike="noStrike">
                    <a:solidFill>
                      <a:schemeClr val="lt1"/>
                    </a:solidFill>
                    <a:latin typeface="Arial"/>
                    <a:ea typeface="Arial"/>
                    <a:cs typeface="Arial"/>
                    <a:sym typeface="Arial"/>
                  </a:rPr>
                  <a:t>#4</a:t>
                </a:r>
                <a:endParaRPr b="1" i="0" sz="1200" u="none" cap="none" strike="noStrike">
                  <a:solidFill>
                    <a:schemeClr val="lt1"/>
                  </a:solidFill>
                  <a:latin typeface="Arial"/>
                  <a:ea typeface="Arial"/>
                  <a:cs typeface="Arial"/>
                  <a:sym typeface="Arial"/>
                </a:endParaRPr>
              </a:p>
            </p:txBody>
          </p:sp>
        </p:grpSp>
      </p:grpSp>
      <p:pic>
        <p:nvPicPr>
          <p:cNvPr id="828" name="Google Shape;828;p6"/>
          <p:cNvPicPr preferRelativeResize="0"/>
          <p:nvPr/>
        </p:nvPicPr>
        <p:blipFill rotWithShape="1">
          <a:blip r:embed="rId17">
            <a:alphaModFix/>
          </a:blip>
          <a:srcRect b="0" l="0" r="0" t="0"/>
          <a:stretch/>
        </p:blipFill>
        <p:spPr>
          <a:xfrm>
            <a:off x="369633" y="344885"/>
            <a:ext cx="8404735" cy="530602"/>
          </a:xfrm>
          <a:prstGeom prst="rect">
            <a:avLst/>
          </a:prstGeom>
          <a:noFill/>
          <a:ln>
            <a:noFill/>
          </a:ln>
        </p:spPr>
      </p:pic>
      <p:pic>
        <p:nvPicPr>
          <p:cNvPr id="829" name="Google Shape;829;p6"/>
          <p:cNvPicPr preferRelativeResize="0"/>
          <p:nvPr/>
        </p:nvPicPr>
        <p:blipFill rotWithShape="1">
          <a:blip r:embed="rId18">
            <a:alphaModFix/>
          </a:blip>
          <a:srcRect b="3089" l="0" r="0" t="3091"/>
          <a:stretch/>
        </p:blipFill>
        <p:spPr>
          <a:xfrm>
            <a:off x="7825040" y="4143084"/>
            <a:ext cx="1040727" cy="1385511"/>
          </a:xfrm>
          <a:prstGeom prst="rect">
            <a:avLst/>
          </a:prstGeom>
          <a:noFill/>
          <a:ln>
            <a:noFill/>
          </a:ln>
        </p:spPr>
      </p:pic>
      <p:sp>
        <p:nvSpPr>
          <p:cNvPr id="830" name="Google Shape;830;p6"/>
          <p:cNvSpPr txBox="1"/>
          <p:nvPr/>
        </p:nvSpPr>
        <p:spPr>
          <a:xfrm>
            <a:off x="6914718" y="4442424"/>
            <a:ext cx="991239" cy="792100"/>
          </a:xfrm>
          <a:prstGeom prst="rect">
            <a:avLst/>
          </a:prstGeom>
          <a:noFill/>
          <a:ln>
            <a:noFill/>
          </a:ln>
        </p:spPr>
        <p:txBody>
          <a:bodyPr anchorCtr="0" anchor="t" bIns="45700" lIns="91425" spcFirstLastPara="1" rIns="91425" wrap="square" tIns="45700">
            <a:spAutoFit/>
          </a:bodyPr>
          <a:lstStyle/>
          <a:p>
            <a:pPr indent="0" lvl="0" marL="0" marR="0" rtl="0" algn="l">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Chocolate</a:t>
            </a:r>
            <a:endParaRPr b="1" i="0" sz="1200" u="none" cap="none" strike="noStrike">
              <a:solidFill>
                <a:schemeClr val="dk1"/>
              </a:solidFill>
              <a:latin typeface="Arial"/>
              <a:ea typeface="Arial"/>
              <a:cs typeface="Arial"/>
              <a:sym typeface="Arial"/>
            </a:endParaRPr>
          </a:p>
          <a:p>
            <a:pPr indent="0" lvl="0" marL="0" marR="0" rtl="0" algn="l">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Keto</a:t>
            </a:r>
            <a:br>
              <a:rPr b="1" i="0" lang="en-US" sz="1200" u="none" cap="none" strike="noStrike">
                <a:solidFill>
                  <a:schemeClr val="dk1"/>
                </a:solidFill>
                <a:latin typeface="Arial"/>
                <a:ea typeface="Arial"/>
                <a:cs typeface="Arial"/>
                <a:sym typeface="Arial"/>
              </a:rPr>
            </a:br>
            <a:r>
              <a:rPr b="0" i="1" lang="en-US" sz="1200" u="none" cap="none" strike="noStrike">
                <a:solidFill>
                  <a:schemeClr val="dk1"/>
                </a:solidFill>
                <a:latin typeface="Arial"/>
                <a:ea typeface="Arial"/>
                <a:cs typeface="Arial"/>
                <a:sym typeface="Arial"/>
              </a:rPr>
              <a:t>Crunchy</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200" u="none" cap="none" strike="noStrike">
              <a:solidFill>
                <a:schemeClr val="dk1"/>
              </a:solidFill>
              <a:latin typeface="Arial"/>
              <a:ea typeface="Arial"/>
              <a:cs typeface="Arial"/>
              <a:sym typeface="Arial"/>
            </a:endParaRPr>
          </a:p>
        </p:txBody>
      </p:sp>
      <p:pic>
        <p:nvPicPr>
          <p:cNvPr id="831" name="Google Shape;831;p6"/>
          <p:cNvPicPr preferRelativeResize="0"/>
          <p:nvPr/>
        </p:nvPicPr>
        <p:blipFill rotWithShape="1">
          <a:blip r:embed="rId19">
            <a:alphaModFix/>
          </a:blip>
          <a:srcRect b="0" l="0" r="0" t="0"/>
          <a:stretch/>
        </p:blipFill>
        <p:spPr>
          <a:xfrm>
            <a:off x="6914718" y="5063932"/>
            <a:ext cx="929042" cy="450567"/>
          </a:xfrm>
          <a:prstGeom prst="rect">
            <a:avLst/>
          </a:prstGeom>
          <a:noFill/>
          <a:ln>
            <a:noFill/>
          </a:ln>
        </p:spPr>
      </p:pic>
      <p:sp>
        <p:nvSpPr>
          <p:cNvPr id="832" name="Google Shape;832;p6"/>
          <p:cNvSpPr txBox="1"/>
          <p:nvPr/>
        </p:nvSpPr>
        <p:spPr>
          <a:xfrm>
            <a:off x="7003084" y="4177777"/>
            <a:ext cx="700545" cy="276999"/>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NEW!</a:t>
            </a:r>
            <a:endParaRPr b="0" i="0" sz="1400" u="none" cap="none" strike="noStrike">
              <a:solidFill>
                <a:srgbClr val="000000"/>
              </a:solidFill>
              <a:latin typeface="Arial"/>
              <a:ea typeface="Arial"/>
              <a:cs typeface="Arial"/>
              <a:sym typeface="Arial"/>
            </a:endParaRPr>
          </a:p>
        </p:txBody>
      </p:sp>
      <p:cxnSp>
        <p:nvCxnSpPr>
          <p:cNvPr id="833" name="Google Shape;833;p6"/>
          <p:cNvCxnSpPr/>
          <p:nvPr/>
        </p:nvCxnSpPr>
        <p:spPr>
          <a:xfrm>
            <a:off x="4068696" y="1567915"/>
            <a:ext cx="0" cy="4073949"/>
          </a:xfrm>
          <a:prstGeom prst="straightConnector1">
            <a:avLst/>
          </a:prstGeom>
          <a:solidFill>
            <a:schemeClr val="accent1"/>
          </a:solidFill>
          <a:ln cap="rnd" cmpd="sng" w="9525">
            <a:solidFill>
              <a:srgbClr val="CCCCCC"/>
            </a:solidFill>
            <a:prstDash val="solid"/>
            <a:round/>
            <a:headEnd len="sm" w="sm" type="none"/>
            <a:tailEnd len="sm" w="sm" type="none"/>
          </a:ln>
        </p:spPr>
      </p:cxnSp>
      <p:sp>
        <p:nvSpPr>
          <p:cNvPr id="834" name="Google Shape;834;p6"/>
          <p:cNvSpPr txBox="1"/>
          <p:nvPr/>
        </p:nvSpPr>
        <p:spPr>
          <a:xfrm>
            <a:off x="437105" y="1729451"/>
            <a:ext cx="3225067" cy="3908762"/>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Power Fuel/ Keto Unit Cost (Dist) $7.10</a:t>
            </a:r>
            <a:br>
              <a:rPr b="0" i="0" lang="en-US" sz="1100" u="none" cap="none" strike="noStrike">
                <a:solidFill>
                  <a:srgbClr val="000000"/>
                </a:solidFill>
                <a:latin typeface="Arial"/>
                <a:ea typeface="Arial"/>
                <a:cs typeface="Arial"/>
                <a:sym typeface="Arial"/>
              </a:rPr>
            </a:br>
            <a:r>
              <a:rPr b="0" i="0" lang="en-US" sz="1100" u="none" cap="none" strike="noStrike">
                <a:solidFill>
                  <a:schemeClr val="dk1"/>
                </a:solidFill>
                <a:latin typeface="Arial"/>
                <a:ea typeface="Arial"/>
                <a:cs typeface="Arial"/>
                <a:sym typeface="Arial"/>
              </a:rPr>
              <a:t>SRP: $12.99-$13.49</a:t>
            </a:r>
            <a:br>
              <a:rPr b="0" i="0" lang="en-US" sz="1100" u="none" cap="none" strike="noStrike">
                <a:solidFill>
                  <a:srgbClr val="000000"/>
                </a:solidFill>
                <a:latin typeface="Arial"/>
                <a:ea typeface="Arial"/>
                <a:cs typeface="Arial"/>
                <a:sym typeface="Arial"/>
              </a:rPr>
            </a:br>
            <a:r>
              <a:rPr b="0" i="0" lang="en-US" sz="1100" u="none" cap="none" strike="noStrike">
                <a:solidFill>
                  <a:schemeClr val="dk1"/>
                </a:solidFill>
                <a:latin typeface="Arial"/>
                <a:ea typeface="Arial"/>
                <a:cs typeface="Arial"/>
                <a:sym typeface="Arial"/>
              </a:rPr>
              <a:t>Gross Margin: 40%</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Peanut Pro Unit Cost (Dist) $4.35</a:t>
            </a:r>
            <a:br>
              <a:rPr b="0" i="0" lang="en-US" sz="1100" u="none" cap="none" strike="noStrike">
                <a:solidFill>
                  <a:srgbClr val="000000"/>
                </a:solidFill>
                <a:latin typeface="Arial"/>
                <a:ea typeface="Arial"/>
                <a:cs typeface="Arial"/>
                <a:sym typeface="Arial"/>
              </a:rPr>
            </a:br>
            <a:r>
              <a:rPr b="0" i="0" lang="en-US" sz="1100" u="none" cap="none" strike="noStrike">
                <a:solidFill>
                  <a:schemeClr val="dk1"/>
                </a:solidFill>
                <a:latin typeface="Arial"/>
                <a:ea typeface="Arial"/>
                <a:cs typeface="Arial"/>
                <a:sym typeface="Arial"/>
              </a:rPr>
              <a:t>SRP: $7.49-$7.99</a:t>
            </a:r>
            <a:br>
              <a:rPr b="0" i="0" lang="en-US" sz="1100" u="none" cap="none" strike="noStrike">
                <a:solidFill>
                  <a:srgbClr val="000000"/>
                </a:solidFill>
                <a:latin typeface="Arial"/>
                <a:ea typeface="Arial"/>
                <a:cs typeface="Arial"/>
                <a:sym typeface="Arial"/>
              </a:rPr>
            </a:br>
            <a:r>
              <a:rPr b="0" i="0" lang="en-US" sz="1100" u="none" cap="none" strike="noStrike">
                <a:solidFill>
                  <a:schemeClr val="dk1"/>
                </a:solidFill>
                <a:latin typeface="Arial"/>
                <a:ea typeface="Arial"/>
                <a:cs typeface="Arial"/>
                <a:sym typeface="Arial"/>
              </a:rPr>
              <a:t>Gross Margin: 40%</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Product Type: </a:t>
            </a:r>
            <a:r>
              <a:rPr b="0" i="0" lang="en-US" sz="1100" u="none" cap="none" strike="noStrike">
                <a:solidFill>
                  <a:schemeClr val="dk1"/>
                </a:solidFill>
                <a:latin typeface="Arial"/>
                <a:ea typeface="Arial"/>
                <a:cs typeface="Arial"/>
                <a:sym typeface="Arial"/>
              </a:rPr>
              <a:t>Grocery – Nut Butters</a:t>
            </a:r>
            <a:br>
              <a:rPr b="0" i="0" lang="en-US" sz="1100" u="none" cap="none" strike="noStrike">
                <a:solidFill>
                  <a:schemeClr val="dk1"/>
                </a:solidFill>
                <a:latin typeface="Arial"/>
                <a:ea typeface="Arial"/>
                <a:cs typeface="Arial"/>
                <a:sym typeface="Arial"/>
              </a:rPr>
            </a:br>
            <a:r>
              <a:rPr b="1" i="0" lang="en-US" sz="1100" u="none" cap="none" strike="noStrike">
                <a:solidFill>
                  <a:schemeClr val="dk1"/>
                </a:solidFill>
                <a:latin typeface="Arial"/>
                <a:ea typeface="Arial"/>
                <a:cs typeface="Arial"/>
                <a:sym typeface="Arial"/>
              </a:rPr>
              <a:t>Promotional Support:</a:t>
            </a:r>
            <a:br>
              <a:rPr b="0" i="0" lang="en-US" sz="1100" u="none" cap="none" strike="noStrike">
                <a:solidFill>
                  <a:schemeClr val="dk1"/>
                </a:solidFill>
                <a:latin typeface="Arial"/>
                <a:ea typeface="Arial"/>
                <a:cs typeface="Arial"/>
                <a:sym typeface="Arial"/>
              </a:rPr>
            </a:br>
            <a:r>
              <a:rPr b="1" i="0" lang="en-US" sz="1100" u="none" cap="none" strike="noStrike">
                <a:solidFill>
                  <a:schemeClr val="dk1"/>
                </a:solidFill>
                <a:latin typeface="Arial"/>
                <a:ea typeface="Arial"/>
                <a:cs typeface="Arial"/>
                <a:sym typeface="Arial"/>
              </a:rPr>
              <a:t>Channel Strategy: </a:t>
            </a:r>
            <a:r>
              <a:rPr b="0" i="0" lang="en-US" sz="1100" u="none" cap="none" strike="noStrike">
                <a:solidFill>
                  <a:schemeClr val="dk1"/>
                </a:solidFill>
                <a:latin typeface="Arial"/>
                <a:ea typeface="Arial"/>
                <a:cs typeface="Arial"/>
                <a:sym typeface="Arial"/>
              </a:rPr>
              <a:t>Natural &amp; Conventional</a:t>
            </a:r>
            <a:br>
              <a:rPr b="0" i="0" lang="en-US" sz="1100" u="none" cap="none" strike="noStrike">
                <a:solidFill>
                  <a:schemeClr val="dk1"/>
                </a:solidFill>
                <a:latin typeface="Arial"/>
                <a:ea typeface="Arial"/>
                <a:cs typeface="Arial"/>
                <a:sym typeface="Arial"/>
              </a:rPr>
            </a:br>
            <a:r>
              <a:rPr b="1" i="0" lang="en-US" sz="1100" u="none" cap="none" strike="noStrike">
                <a:solidFill>
                  <a:schemeClr val="dk1"/>
                </a:solidFill>
                <a:latin typeface="Arial"/>
                <a:ea typeface="Arial"/>
                <a:cs typeface="Arial"/>
                <a:sym typeface="Arial"/>
              </a:rPr>
              <a:t>Manufacturer Launch Date: </a:t>
            </a:r>
            <a:r>
              <a:rPr b="0" i="0" lang="en-US" sz="1100" u="none" cap="none" strike="noStrike">
                <a:solidFill>
                  <a:schemeClr val="dk1"/>
                </a:solidFill>
                <a:latin typeface="Arial"/>
                <a:ea typeface="Arial"/>
                <a:cs typeface="Arial"/>
                <a:sym typeface="Arial"/>
              </a:rPr>
              <a:t>Available Now </a:t>
            </a:r>
            <a:br>
              <a:rPr b="0" i="1" lang="en-US" sz="1100" u="none" cap="none" strike="noStrike">
                <a:solidFill>
                  <a:schemeClr val="dk1"/>
                </a:solidFill>
                <a:latin typeface="Arial"/>
                <a:ea typeface="Arial"/>
                <a:cs typeface="Arial"/>
                <a:sym typeface="Arial"/>
              </a:rPr>
            </a:br>
            <a:r>
              <a:rPr b="1" i="0" lang="en-US" sz="1100" u="none" cap="none" strike="noStrike">
                <a:solidFill>
                  <a:schemeClr val="dk1"/>
                </a:solidFill>
                <a:latin typeface="Arial"/>
                <a:ea typeface="Arial"/>
                <a:cs typeface="Arial"/>
                <a:sym typeface="Arial"/>
              </a:rPr>
              <a:t>Case Pack: </a:t>
            </a:r>
            <a:r>
              <a:rPr b="0" i="0" lang="en-US" sz="1100" u="none" cap="none" strike="noStrike">
                <a:solidFill>
                  <a:schemeClr val="dk1"/>
                </a:solidFill>
                <a:latin typeface="Arial"/>
                <a:ea typeface="Arial"/>
                <a:cs typeface="Arial"/>
                <a:sym typeface="Arial"/>
              </a:rPr>
              <a:t>6, 12oz jars</a:t>
            </a:r>
            <a:endParaRPr b="0" i="0" sz="1100" u="none" cap="none" strike="noStrike">
              <a:solidFill>
                <a:schemeClr val="dk1"/>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1200"/>
              <a:buFont typeface="Arial"/>
              <a:buChar char="•"/>
            </a:pPr>
            <a:r>
              <a:rPr b="0" i="0" lang="en-US" sz="1100" u="none" cap="none" strike="noStrike">
                <a:solidFill>
                  <a:schemeClr val="dk1"/>
                </a:solidFill>
                <a:latin typeface="Arial"/>
                <a:ea typeface="Arial"/>
                <a:cs typeface="Arial"/>
                <a:sym typeface="Arial"/>
              </a:rPr>
              <a:t>The original mixed nut &amp; seed butter</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1200"/>
              <a:buFont typeface="Arial"/>
              <a:buChar char="•"/>
            </a:pPr>
            <a:r>
              <a:rPr b="0" i="0" lang="en-US" sz="1100" u="none" cap="none" strike="noStrike">
                <a:solidFill>
                  <a:schemeClr val="dk1"/>
                </a:solidFill>
                <a:latin typeface="Arial"/>
                <a:ea typeface="Arial"/>
                <a:cs typeface="Arial"/>
                <a:sym typeface="Arial"/>
              </a:rPr>
              <a:t>The only 7 nut &amp; seed butter on the market</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1200"/>
              <a:buFont typeface="Arial"/>
              <a:buChar char="•"/>
            </a:pPr>
            <a:r>
              <a:rPr b="0" i="0" lang="en-US" sz="1100" u="none" cap="none" strike="noStrike">
                <a:solidFill>
                  <a:schemeClr val="dk1"/>
                </a:solidFill>
                <a:latin typeface="Arial"/>
                <a:ea typeface="Arial"/>
                <a:cs typeface="Arial"/>
                <a:sym typeface="Arial"/>
              </a:rPr>
              <a:t>Unique blend of high-quality ingredients to provide a variety of vitamins and minerals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1200"/>
              <a:buFont typeface="Arial"/>
              <a:buChar char="•"/>
            </a:pPr>
            <a:r>
              <a:rPr b="0" i="0" lang="en-US" sz="1100" u="none" cap="none" strike="noStrike">
                <a:solidFill>
                  <a:schemeClr val="dk1"/>
                </a:solidFill>
                <a:latin typeface="Arial"/>
                <a:ea typeface="Arial"/>
                <a:cs typeface="Arial"/>
                <a:sym typeface="Arial"/>
              </a:rPr>
              <a:t>No added sugar* or oils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1200"/>
              <a:buFont typeface="Arial"/>
              <a:buChar char="•"/>
            </a:pPr>
            <a:r>
              <a:rPr b="1" i="0" lang="en-US" sz="1100" u="none" cap="none" strike="noStrike">
                <a:solidFill>
                  <a:schemeClr val="dk1"/>
                </a:solidFill>
                <a:latin typeface="Arial"/>
                <a:ea typeface="Arial"/>
                <a:cs typeface="Arial"/>
                <a:sym typeface="Arial"/>
              </a:rPr>
              <a:t>Supports Project Left Behind</a:t>
            </a:r>
            <a:r>
              <a:rPr b="0" i="0" lang="en-US" sz="1100" u="none" cap="none" strike="noStrike">
                <a:solidFill>
                  <a:schemeClr val="dk1"/>
                </a:solidFill>
                <a:latin typeface="Arial"/>
                <a:ea typeface="Arial"/>
                <a:cs typeface="Arial"/>
                <a:sym typeface="Arial"/>
              </a:rPr>
              <a:t> - a 501c3 non-profit organization</a:t>
            </a:r>
            <a:endParaRPr b="0" i="0" sz="1100" u="none" cap="none" strike="noStrike">
              <a:solidFill>
                <a:schemeClr val="dk1"/>
              </a:solidFill>
              <a:latin typeface="Arial"/>
              <a:ea typeface="Arial"/>
              <a:cs typeface="Arial"/>
              <a:sym typeface="Arial"/>
            </a:endParaRPr>
          </a:p>
          <a:p>
            <a:pPr indent="-171450" lvl="0" marL="171450" marR="0" rtl="0" algn="l">
              <a:lnSpc>
                <a:spcPct val="100000"/>
              </a:lnSpc>
              <a:spcBef>
                <a:spcPts val="600"/>
              </a:spcBef>
              <a:spcAft>
                <a:spcPts val="600"/>
              </a:spcAft>
              <a:buClr>
                <a:schemeClr val="dk1"/>
              </a:buClr>
              <a:buSzPts val="1200"/>
              <a:buFont typeface="Arial"/>
              <a:buChar char="•"/>
            </a:pPr>
            <a:r>
              <a:rPr b="0" i="0" lang="en-US" sz="1100" u="none" cap="none" strike="noStrike">
                <a:solidFill>
                  <a:schemeClr val="dk1"/>
                </a:solidFill>
                <a:latin typeface="Arial"/>
                <a:ea typeface="Arial"/>
                <a:cs typeface="Arial"/>
                <a:sym typeface="Arial"/>
              </a:rPr>
              <a:t>One-of-a-kind, no-mess packaging</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id="839" name="Google Shape;839;g5c41d5e412_0_198"/>
          <p:cNvPicPr preferRelativeResize="0"/>
          <p:nvPr/>
        </p:nvPicPr>
        <p:blipFill rotWithShape="1">
          <a:blip r:embed="rId3">
            <a:alphaModFix/>
          </a:blip>
          <a:srcRect b="0" l="0" r="0" t="0"/>
          <a:stretch/>
        </p:blipFill>
        <p:spPr>
          <a:xfrm>
            <a:off x="4668595" y="1635236"/>
            <a:ext cx="1430709" cy="2030176"/>
          </a:xfrm>
          <a:prstGeom prst="rect">
            <a:avLst/>
          </a:prstGeom>
          <a:noFill/>
          <a:ln>
            <a:noFill/>
          </a:ln>
        </p:spPr>
      </p:pic>
      <p:sp>
        <p:nvSpPr>
          <p:cNvPr id="840" name="Google Shape;840;g5c41d5e412_0_198"/>
          <p:cNvSpPr/>
          <p:nvPr/>
        </p:nvSpPr>
        <p:spPr>
          <a:xfrm rot="5400000">
            <a:off x="4101684" y="1813403"/>
            <a:ext cx="940634"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1" name="Google Shape;841;g5c41d5e412_0_198"/>
          <p:cNvPicPr preferRelativeResize="0"/>
          <p:nvPr/>
        </p:nvPicPr>
        <p:blipFill rotWithShape="1">
          <a:blip r:embed="rId4">
            <a:alphaModFix/>
          </a:blip>
          <a:srcRect b="0" l="0" r="0" t="0"/>
          <a:stretch/>
        </p:blipFill>
        <p:spPr>
          <a:xfrm>
            <a:off x="3687302" y="2644386"/>
            <a:ext cx="969892" cy="698032"/>
          </a:xfrm>
          <a:prstGeom prst="rect">
            <a:avLst/>
          </a:prstGeom>
          <a:noFill/>
          <a:ln>
            <a:noFill/>
          </a:ln>
        </p:spPr>
      </p:pic>
      <p:sp>
        <p:nvSpPr>
          <p:cNvPr id="842" name="Google Shape;842;g5c41d5e412_0_198"/>
          <p:cNvSpPr txBox="1"/>
          <p:nvPr/>
        </p:nvSpPr>
        <p:spPr>
          <a:xfrm>
            <a:off x="3675901" y="4115178"/>
            <a:ext cx="1147800" cy="891000"/>
          </a:xfrm>
          <a:prstGeom prst="rect">
            <a:avLst/>
          </a:prstGeom>
          <a:noFill/>
          <a:ln>
            <a:noFill/>
          </a:ln>
        </p:spPr>
        <p:txBody>
          <a:bodyPr anchorCtr="0" anchor="t" bIns="45700" lIns="91425" spcFirstLastPara="1" rIns="91425" wrap="square" tIns="45700">
            <a:noAutofit/>
          </a:bodyPr>
          <a:lstStyle/>
          <a:p>
            <a:pPr indent="0" lvl="0" marL="0" marR="0" rtl="0" algn="l">
              <a:lnSpc>
                <a:spcPct val="107142"/>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Power Fuel</a:t>
            </a:r>
            <a:br>
              <a:rPr b="0" i="0" lang="en-US" sz="1200" u="none" cap="none" strike="noStrike">
                <a:solidFill>
                  <a:schemeClr val="dk1"/>
                </a:solidFill>
                <a:latin typeface="Arial"/>
                <a:ea typeface="Arial"/>
                <a:cs typeface="Arial"/>
                <a:sym typeface="Arial"/>
              </a:rPr>
            </a:br>
            <a:r>
              <a:rPr b="0" i="1" lang="en-US" sz="1200" u="none" cap="none" strike="noStrike">
                <a:solidFill>
                  <a:schemeClr val="dk1"/>
                </a:solidFill>
                <a:latin typeface="Arial"/>
                <a:ea typeface="Arial"/>
                <a:cs typeface="Arial"/>
                <a:sym typeface="Arial"/>
              </a:rPr>
              <a:t>Chocolate</a:t>
            </a:r>
            <a:endParaRPr b="0" i="1" sz="1200" u="none" cap="none" strike="noStrike">
              <a:solidFill>
                <a:schemeClr val="dk1"/>
              </a:solidFill>
              <a:latin typeface="Arial"/>
              <a:ea typeface="Arial"/>
              <a:cs typeface="Arial"/>
              <a:sym typeface="Arial"/>
            </a:endParaRPr>
          </a:p>
          <a:p>
            <a:pPr indent="0" lvl="0" marL="0" marR="0" rtl="0" algn="l">
              <a:lnSpc>
                <a:spcPct val="107142"/>
              </a:lnSpc>
              <a:spcBef>
                <a:spcPts val="0"/>
              </a:spcBef>
              <a:spcAft>
                <a:spcPts val="0"/>
              </a:spcAft>
              <a:buClr>
                <a:srgbClr val="000000"/>
              </a:buClr>
              <a:buSzPts val="1400"/>
              <a:buFont typeface="Arial"/>
              <a:buNone/>
            </a:pPr>
            <a:r>
              <a:rPr b="0" i="1" lang="en-US" sz="1200" u="none" cap="none" strike="noStrike">
                <a:solidFill>
                  <a:schemeClr val="dk1"/>
                </a:solidFill>
                <a:latin typeface="Arial"/>
                <a:ea typeface="Arial"/>
                <a:cs typeface="Arial"/>
                <a:sym typeface="Arial"/>
              </a:rPr>
              <a:t>Paleo</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200" u="none" cap="none" strike="noStrike">
              <a:solidFill>
                <a:schemeClr val="dk1"/>
              </a:solidFill>
              <a:latin typeface="Arial"/>
              <a:ea typeface="Arial"/>
              <a:cs typeface="Arial"/>
              <a:sym typeface="Arial"/>
            </a:endParaRPr>
          </a:p>
        </p:txBody>
      </p:sp>
      <p:pic>
        <p:nvPicPr>
          <p:cNvPr id="843" name="Google Shape;843;g5c41d5e412_0_198"/>
          <p:cNvPicPr preferRelativeResize="0"/>
          <p:nvPr/>
        </p:nvPicPr>
        <p:blipFill rotWithShape="1">
          <a:blip r:embed="rId5">
            <a:alphaModFix/>
          </a:blip>
          <a:srcRect b="0" l="0" r="0" t="0"/>
          <a:stretch/>
        </p:blipFill>
        <p:spPr>
          <a:xfrm>
            <a:off x="4632972" y="3710210"/>
            <a:ext cx="1466332" cy="2080725"/>
          </a:xfrm>
          <a:prstGeom prst="rect">
            <a:avLst/>
          </a:prstGeom>
          <a:noFill/>
          <a:ln>
            <a:noFill/>
          </a:ln>
        </p:spPr>
      </p:pic>
      <p:pic>
        <p:nvPicPr>
          <p:cNvPr id="844" name="Google Shape;844;g5c41d5e412_0_198"/>
          <p:cNvPicPr preferRelativeResize="0"/>
          <p:nvPr/>
        </p:nvPicPr>
        <p:blipFill rotWithShape="1">
          <a:blip r:embed="rId6">
            <a:alphaModFix/>
          </a:blip>
          <a:srcRect b="0" l="0" r="0" t="0"/>
          <a:stretch/>
        </p:blipFill>
        <p:spPr>
          <a:xfrm>
            <a:off x="3662172" y="4907430"/>
            <a:ext cx="969892" cy="698032"/>
          </a:xfrm>
          <a:prstGeom prst="rect">
            <a:avLst/>
          </a:prstGeom>
          <a:noFill/>
          <a:ln>
            <a:noFill/>
          </a:ln>
        </p:spPr>
      </p:pic>
      <p:pic>
        <p:nvPicPr>
          <p:cNvPr id="845" name="Google Shape;845;g5c41d5e412_0_198"/>
          <p:cNvPicPr preferRelativeResize="0"/>
          <p:nvPr/>
        </p:nvPicPr>
        <p:blipFill rotWithShape="1">
          <a:blip r:embed="rId7">
            <a:alphaModFix/>
          </a:blip>
          <a:srcRect b="0" l="0" r="0" t="0"/>
          <a:stretch/>
        </p:blipFill>
        <p:spPr>
          <a:xfrm>
            <a:off x="6487990" y="2629036"/>
            <a:ext cx="971311" cy="699055"/>
          </a:xfrm>
          <a:prstGeom prst="rect">
            <a:avLst/>
          </a:prstGeom>
          <a:noFill/>
          <a:ln>
            <a:noFill/>
          </a:ln>
        </p:spPr>
      </p:pic>
      <p:sp>
        <p:nvSpPr>
          <p:cNvPr id="846" name="Google Shape;846;g5c41d5e412_0_198"/>
          <p:cNvSpPr txBox="1"/>
          <p:nvPr/>
        </p:nvSpPr>
        <p:spPr>
          <a:xfrm>
            <a:off x="437105" y="1830035"/>
            <a:ext cx="3225067" cy="3857466"/>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Unit Cost (Dist) $7.85</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100" u="none" cap="none" strike="noStrike">
                <a:solidFill>
                  <a:schemeClr val="dk1"/>
                </a:solidFill>
                <a:latin typeface="Arial"/>
                <a:ea typeface="Arial"/>
                <a:cs typeface="Arial"/>
                <a:sym typeface="Arial"/>
              </a:rPr>
              <a:t>SRP: $13.99-$14.49</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100" u="none" cap="none" strike="noStrike">
                <a:solidFill>
                  <a:schemeClr val="dk1"/>
                </a:solidFill>
                <a:latin typeface="Arial"/>
                <a:ea typeface="Arial"/>
                <a:cs typeface="Arial"/>
                <a:sym typeface="Arial"/>
              </a:rPr>
              <a:t>Gross Margin: 40%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Product Type: </a:t>
            </a:r>
            <a:r>
              <a:rPr b="0" i="0" lang="en-US" sz="1100" u="none" cap="none" strike="noStrike">
                <a:solidFill>
                  <a:schemeClr val="dk1"/>
                </a:solidFill>
                <a:latin typeface="Arial"/>
                <a:ea typeface="Arial"/>
                <a:cs typeface="Arial"/>
                <a:sym typeface="Arial"/>
              </a:rPr>
              <a:t>Grocery – Nut Butters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Promotional Support: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Channel Strategy: </a:t>
            </a:r>
            <a:r>
              <a:rPr b="0" i="0" lang="en-US" sz="1100" u="none" cap="none" strike="noStrike">
                <a:solidFill>
                  <a:schemeClr val="dk1"/>
                </a:solidFill>
                <a:latin typeface="Arial"/>
                <a:ea typeface="Arial"/>
                <a:cs typeface="Arial"/>
                <a:sym typeface="Arial"/>
              </a:rPr>
              <a:t>Natural &amp; Conventional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Manufacturer Launch Date: </a:t>
            </a:r>
            <a:r>
              <a:rPr b="0" i="0" lang="en-US" sz="1100" u="none" cap="none" strike="noStrike">
                <a:solidFill>
                  <a:schemeClr val="dk1"/>
                </a:solidFill>
                <a:latin typeface="Arial"/>
                <a:ea typeface="Arial"/>
                <a:cs typeface="Arial"/>
                <a:sym typeface="Arial"/>
              </a:rPr>
              <a:t>Available Now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Case Pack: </a:t>
            </a:r>
            <a:r>
              <a:rPr b="0" i="0" lang="en-US" sz="1100" u="none" cap="none" strike="noStrike">
                <a:solidFill>
                  <a:schemeClr val="dk1"/>
                </a:solidFill>
                <a:latin typeface="Arial"/>
                <a:ea typeface="Arial"/>
                <a:cs typeface="Arial"/>
                <a:sym typeface="Arial"/>
              </a:rPr>
              <a:t>6, 12oz jars</a:t>
            </a:r>
            <a:br>
              <a:rPr b="0" i="0" lang="en-US" sz="1100" u="none" cap="none" strike="noStrike">
                <a:solidFill>
                  <a:schemeClr val="dk1"/>
                </a:solidFill>
                <a:latin typeface="Arial"/>
                <a:ea typeface="Arial"/>
                <a:cs typeface="Arial"/>
                <a:sym typeface="Arial"/>
              </a:rPr>
            </a:br>
            <a:endParaRPr b="0" i="0" sz="11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The original mixed nut &amp; seed butter</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The only 7 nut &amp; seed butter on the market</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Unique blend of high-quality ingredients to provide a variety of vitamins and minerals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No added sugar*, oils or natural flavors</a:t>
            </a:r>
            <a:endParaRPr b="0" i="0" sz="1100" u="none" cap="none" strike="noStrike">
              <a:solidFill>
                <a:schemeClr val="dk1"/>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770"/>
              <a:buFont typeface="Lato"/>
              <a:buChar char="•"/>
            </a:pPr>
            <a:r>
              <a:rPr b="1" i="0" lang="en-US" sz="1100" u="none" cap="none" strike="noStrike">
                <a:solidFill>
                  <a:schemeClr val="dk1"/>
                </a:solidFill>
                <a:latin typeface="Arial"/>
                <a:ea typeface="Arial"/>
                <a:cs typeface="Arial"/>
                <a:sym typeface="Arial"/>
              </a:rPr>
              <a:t>Supports Project Left Behind</a:t>
            </a:r>
            <a:r>
              <a:rPr b="0" i="0" lang="en-US" sz="1100" u="none" cap="none" strike="noStrike">
                <a:solidFill>
                  <a:schemeClr val="dk1"/>
                </a:solidFill>
                <a:latin typeface="Arial"/>
                <a:ea typeface="Arial"/>
                <a:cs typeface="Arial"/>
                <a:sym typeface="Arial"/>
              </a:rPr>
              <a:t> – </a:t>
            </a:r>
            <a:br>
              <a:rPr b="0" i="0" lang="en-US" sz="1100" u="none" cap="none" strike="noStrike">
                <a:solidFill>
                  <a:schemeClr val="dk1"/>
                </a:solidFill>
                <a:latin typeface="Arial"/>
                <a:ea typeface="Arial"/>
                <a:cs typeface="Arial"/>
                <a:sym typeface="Arial"/>
              </a:rPr>
            </a:br>
            <a:r>
              <a:rPr b="0" i="0" lang="en-US" sz="1100" u="none" cap="none" strike="noStrike">
                <a:solidFill>
                  <a:schemeClr val="dk1"/>
                </a:solidFill>
                <a:latin typeface="Arial"/>
                <a:ea typeface="Arial"/>
                <a:cs typeface="Arial"/>
                <a:sym typeface="Arial"/>
              </a:rPr>
              <a:t>a 501c3 non-profit organization</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One-of-a-kind, no-mess packaging</a:t>
            </a:r>
            <a:endParaRPr b="0" i="0" sz="1400" u="none" cap="none" strike="noStrike">
              <a:solidFill>
                <a:srgbClr val="000000"/>
              </a:solidFill>
              <a:latin typeface="Arial"/>
              <a:ea typeface="Arial"/>
              <a:cs typeface="Arial"/>
              <a:sym typeface="Arial"/>
            </a:endParaRPr>
          </a:p>
          <a:p>
            <a:pPr indent="-95250" lvl="0" marL="171450" marR="0" rtl="0" algn="l">
              <a:lnSpc>
                <a:spcPct val="100000"/>
              </a:lnSpc>
              <a:spcBef>
                <a:spcPts val="600"/>
              </a:spcBef>
              <a:spcAft>
                <a:spcPts val="600"/>
              </a:spcAft>
              <a:buClr>
                <a:schemeClr val="dk1"/>
              </a:buClr>
              <a:buSzPts val="1200"/>
              <a:buFont typeface="Arial"/>
              <a:buNone/>
            </a:pPr>
            <a:r>
              <a:t/>
            </a:r>
            <a:endParaRPr b="0" i="0" sz="1100" u="none" cap="none" strike="noStrike">
              <a:solidFill>
                <a:schemeClr val="dk1"/>
              </a:solidFill>
              <a:latin typeface="Arial"/>
              <a:ea typeface="Arial"/>
              <a:cs typeface="Arial"/>
              <a:sym typeface="Arial"/>
            </a:endParaRPr>
          </a:p>
        </p:txBody>
      </p:sp>
      <p:grpSp>
        <p:nvGrpSpPr>
          <p:cNvPr id="847" name="Google Shape;847;g5c41d5e412_0_198"/>
          <p:cNvGrpSpPr/>
          <p:nvPr/>
        </p:nvGrpSpPr>
        <p:grpSpPr>
          <a:xfrm>
            <a:off x="4707038" y="6114150"/>
            <a:ext cx="4047280" cy="539084"/>
            <a:chOff x="3262327" y="6114150"/>
            <a:chExt cx="4047280" cy="539084"/>
          </a:xfrm>
        </p:grpSpPr>
        <p:pic>
          <p:nvPicPr>
            <p:cNvPr descr="A close up of a sign&#10;&#10;Description generated with very high confidence" id="848" name="Google Shape;848;g5c41d5e412_0_198"/>
            <p:cNvPicPr preferRelativeResize="0"/>
            <p:nvPr/>
          </p:nvPicPr>
          <p:blipFill rotWithShape="1">
            <a:blip r:embed="rId8">
              <a:alphaModFix/>
            </a:blip>
            <a:srcRect b="0" l="0" r="0" t="0"/>
            <a:stretch/>
          </p:blipFill>
          <p:spPr>
            <a:xfrm>
              <a:off x="6823883" y="6144687"/>
              <a:ext cx="485724" cy="485895"/>
            </a:xfrm>
            <a:prstGeom prst="rect">
              <a:avLst/>
            </a:prstGeom>
            <a:noFill/>
            <a:ln>
              <a:noFill/>
            </a:ln>
          </p:spPr>
        </p:pic>
        <p:grpSp>
          <p:nvGrpSpPr>
            <p:cNvPr id="849" name="Google Shape;849;g5c41d5e412_0_198"/>
            <p:cNvGrpSpPr/>
            <p:nvPr/>
          </p:nvGrpSpPr>
          <p:grpSpPr>
            <a:xfrm>
              <a:off x="3262327" y="6114150"/>
              <a:ext cx="3436133" cy="539084"/>
              <a:chOff x="2919879" y="5824895"/>
              <a:chExt cx="3710579" cy="582141"/>
            </a:xfrm>
          </p:grpSpPr>
          <p:pic>
            <p:nvPicPr>
              <p:cNvPr descr="A picture containing text&#10;&#10;Description automatically generated" id="850" name="Google Shape;850;g5c41d5e412_0_198"/>
              <p:cNvPicPr preferRelativeResize="0"/>
              <p:nvPr/>
            </p:nvPicPr>
            <p:blipFill rotWithShape="1">
              <a:blip r:embed="rId9">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851" name="Google Shape;851;g5c41d5e412_0_198"/>
              <p:cNvPicPr preferRelativeResize="0"/>
              <p:nvPr/>
            </p:nvPicPr>
            <p:blipFill rotWithShape="1">
              <a:blip r:embed="rId10">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852" name="Google Shape;852;g5c41d5e412_0_198"/>
              <p:cNvPicPr preferRelativeResize="0"/>
              <p:nvPr/>
            </p:nvPicPr>
            <p:blipFill rotWithShape="1">
              <a:blip r:embed="rId11">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853" name="Google Shape;853;g5c41d5e412_0_198"/>
              <p:cNvPicPr preferRelativeResize="0"/>
              <p:nvPr/>
            </p:nvPicPr>
            <p:blipFill rotWithShape="1">
              <a:blip r:embed="rId12">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854" name="Google Shape;854;g5c41d5e412_0_198"/>
              <p:cNvPicPr preferRelativeResize="0"/>
              <p:nvPr/>
            </p:nvPicPr>
            <p:blipFill rotWithShape="1">
              <a:blip r:embed="rId13">
                <a:alphaModFix amt="40000"/>
              </a:blip>
              <a:srcRect b="0" l="0" r="0" t="0"/>
              <a:stretch/>
            </p:blipFill>
            <p:spPr>
              <a:xfrm>
                <a:off x="4688894" y="5889160"/>
                <a:ext cx="453611" cy="453611"/>
              </a:xfrm>
              <a:prstGeom prst="rect">
                <a:avLst/>
              </a:prstGeom>
              <a:noFill/>
              <a:ln>
                <a:noFill/>
              </a:ln>
            </p:spPr>
          </p:pic>
        </p:grpSp>
      </p:grpSp>
      <p:sp>
        <p:nvSpPr>
          <p:cNvPr id="855" name="Google Shape;855;g5c41d5e412_0_198"/>
          <p:cNvSpPr txBox="1"/>
          <p:nvPr/>
        </p:nvSpPr>
        <p:spPr>
          <a:xfrm>
            <a:off x="437105" y="6210011"/>
            <a:ext cx="4037789" cy="34736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NuttZo – Kari Janapareddi – </a:t>
            </a:r>
            <a:r>
              <a:rPr b="0" i="0" lang="en-US" sz="1000" u="sng" cap="none" strike="noStrike">
                <a:solidFill>
                  <a:srgbClr val="7F7F7F"/>
                </a:solidFill>
                <a:latin typeface="Arial"/>
                <a:ea typeface="Arial"/>
                <a:cs typeface="Arial"/>
                <a:sym typeface="Arial"/>
                <a:hlinkClick r:id="rId14">
                  <a:extLst>
                    <a:ext uri="{A12FA001-AC4F-418D-AE19-62706E023703}">
                      <ahyp:hlinkClr val="tx"/>
                    </a:ext>
                  </a:extLst>
                </a:hlinkClick>
              </a:rPr>
              <a:t>Kari@NuttZo.com</a:t>
            </a:r>
            <a:r>
              <a:rPr b="0" i="0" lang="en-US" sz="1000" u="none" cap="none" strike="noStrike">
                <a:solidFill>
                  <a:srgbClr val="7F7F7F"/>
                </a:solidFill>
                <a:latin typeface="Arial"/>
                <a:ea typeface="Arial"/>
                <a:cs typeface="Arial"/>
                <a:sym typeface="Arial"/>
              </a:rPr>
              <a:t> - 408-909-8760</a:t>
            </a:r>
            <a:endParaRPr b="0" i="0" sz="10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(*Coconut sugar is included in the chocolate in Chocolate Power Fuel)</a:t>
            </a:r>
            <a:endParaRPr b="0" i="0" sz="1000" u="none" cap="none" strike="noStrike">
              <a:solidFill>
                <a:srgbClr val="7F7F7F"/>
              </a:solidFill>
              <a:latin typeface="Arial"/>
              <a:ea typeface="Arial"/>
              <a:cs typeface="Arial"/>
              <a:sym typeface="Arial"/>
            </a:endParaRPr>
          </a:p>
        </p:txBody>
      </p:sp>
      <p:sp>
        <p:nvSpPr>
          <p:cNvPr id="856" name="Google Shape;856;g5c41d5e412_0_198"/>
          <p:cNvSpPr txBox="1"/>
          <p:nvPr/>
        </p:nvSpPr>
        <p:spPr>
          <a:xfrm>
            <a:off x="1236300" y="989175"/>
            <a:ext cx="6671400" cy="397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800"/>
              <a:buFont typeface="Arial"/>
              <a:buNone/>
            </a:pPr>
            <a:r>
              <a:rPr b="0" i="1" lang="en-US" sz="2000" u="none" cap="none" strike="noStrike">
                <a:solidFill>
                  <a:schemeClr val="dk1"/>
                </a:solidFill>
                <a:latin typeface="Arial"/>
                <a:ea typeface="Arial"/>
                <a:cs typeface="Arial"/>
                <a:sym typeface="Arial"/>
              </a:rPr>
              <a:t>Upgrade your nut butter!</a:t>
            </a:r>
            <a:endParaRPr b="0" i="1" sz="2000" u="none" cap="none" strike="noStrike">
              <a:solidFill>
                <a:schemeClr val="dk1"/>
              </a:solidFill>
              <a:latin typeface="Arial"/>
              <a:ea typeface="Arial"/>
              <a:cs typeface="Arial"/>
              <a:sym typeface="Arial"/>
            </a:endParaRPr>
          </a:p>
        </p:txBody>
      </p:sp>
      <p:pic>
        <p:nvPicPr>
          <p:cNvPr id="857" name="Google Shape;857;g5c41d5e412_0_198"/>
          <p:cNvPicPr preferRelativeResize="0"/>
          <p:nvPr/>
        </p:nvPicPr>
        <p:blipFill rotWithShape="1">
          <a:blip r:embed="rId15">
            <a:alphaModFix/>
          </a:blip>
          <a:srcRect b="0" l="0" r="0" t="0"/>
          <a:stretch/>
        </p:blipFill>
        <p:spPr>
          <a:xfrm>
            <a:off x="7437380" y="1623698"/>
            <a:ext cx="1438523" cy="2041264"/>
          </a:xfrm>
          <a:prstGeom prst="rect">
            <a:avLst/>
          </a:prstGeom>
          <a:noFill/>
          <a:ln>
            <a:noFill/>
          </a:ln>
        </p:spPr>
      </p:pic>
      <p:sp>
        <p:nvSpPr>
          <p:cNvPr id="858" name="Google Shape;858;g5c41d5e412_0_198"/>
          <p:cNvSpPr/>
          <p:nvPr/>
        </p:nvSpPr>
        <p:spPr>
          <a:xfrm>
            <a:off x="5776740" y="1625910"/>
            <a:ext cx="382500" cy="365700"/>
          </a:xfrm>
          <a:prstGeom prst="ellipse">
            <a:avLst/>
          </a:prstGeom>
          <a:solidFill>
            <a:schemeClr val="accent2"/>
          </a:solidFill>
          <a:ln>
            <a:noFill/>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US" sz="1600" u="none" cap="none" strike="noStrike">
                <a:solidFill>
                  <a:schemeClr val="lt1"/>
                </a:solidFill>
                <a:latin typeface="Arial"/>
                <a:ea typeface="Arial"/>
                <a:cs typeface="Arial"/>
                <a:sym typeface="Arial"/>
              </a:rPr>
              <a:t>#1</a:t>
            </a:r>
            <a:endParaRPr b="1" i="0" sz="1600" u="none" cap="none" strike="noStrike">
              <a:solidFill>
                <a:schemeClr val="lt1"/>
              </a:solidFill>
              <a:latin typeface="Arial"/>
              <a:ea typeface="Arial"/>
              <a:cs typeface="Arial"/>
              <a:sym typeface="Arial"/>
            </a:endParaRPr>
          </a:p>
        </p:txBody>
      </p:sp>
      <p:sp>
        <p:nvSpPr>
          <p:cNvPr id="859" name="Google Shape;859;g5c41d5e412_0_198"/>
          <p:cNvSpPr/>
          <p:nvPr/>
        </p:nvSpPr>
        <p:spPr>
          <a:xfrm>
            <a:off x="8512684" y="1625910"/>
            <a:ext cx="382500" cy="365700"/>
          </a:xfrm>
          <a:prstGeom prst="ellipse">
            <a:avLst/>
          </a:prstGeom>
          <a:solidFill>
            <a:schemeClr val="dk2"/>
          </a:solidFill>
          <a:ln>
            <a:noFill/>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US" sz="1600" u="none" cap="none" strike="noStrike">
                <a:solidFill>
                  <a:schemeClr val="lt1"/>
                </a:solidFill>
                <a:latin typeface="Arial"/>
                <a:ea typeface="Arial"/>
                <a:cs typeface="Arial"/>
                <a:sym typeface="Arial"/>
              </a:rPr>
              <a:t>#2</a:t>
            </a:r>
            <a:endParaRPr b="1" i="0" sz="1600" u="none" cap="none" strike="noStrike">
              <a:solidFill>
                <a:schemeClr val="lt1"/>
              </a:solidFill>
              <a:latin typeface="Arial"/>
              <a:ea typeface="Arial"/>
              <a:cs typeface="Arial"/>
              <a:sym typeface="Arial"/>
            </a:endParaRPr>
          </a:p>
        </p:txBody>
      </p:sp>
      <p:sp>
        <p:nvSpPr>
          <p:cNvPr id="860" name="Google Shape;860;g5c41d5e412_0_198"/>
          <p:cNvSpPr txBox="1"/>
          <p:nvPr/>
        </p:nvSpPr>
        <p:spPr>
          <a:xfrm>
            <a:off x="3675901" y="1917063"/>
            <a:ext cx="1147800" cy="818400"/>
          </a:xfrm>
          <a:prstGeom prst="rect">
            <a:avLst/>
          </a:prstGeom>
          <a:noFill/>
          <a:ln>
            <a:noFill/>
          </a:ln>
        </p:spPr>
        <p:txBody>
          <a:bodyPr anchorCtr="0" anchor="t" bIns="45700" lIns="91425" spcFirstLastPara="1" rIns="91425" wrap="square" tIns="45700">
            <a:spAutoFit/>
          </a:bodyPr>
          <a:lstStyle/>
          <a:p>
            <a:pPr indent="0" lvl="0" marL="0" marR="0" rtl="0" algn="l">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Power Fuel</a:t>
            </a:r>
            <a:endParaRPr b="1" i="0" sz="1200" u="none" cap="none" strike="noStrike">
              <a:solidFill>
                <a:schemeClr val="dk1"/>
              </a:solidFill>
              <a:latin typeface="Arial"/>
              <a:ea typeface="Arial"/>
              <a:cs typeface="Arial"/>
              <a:sym typeface="Arial"/>
            </a:endParaRPr>
          </a:p>
          <a:p>
            <a:pPr indent="0" lvl="0" marL="0" marR="0" rtl="0" algn="l">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Paleo</a:t>
            </a:r>
            <a:endParaRPr b="1" i="0" sz="1200" u="none" cap="none" strike="noStrike">
              <a:solidFill>
                <a:schemeClr val="dk1"/>
              </a:solidFill>
              <a:latin typeface="Arial"/>
              <a:ea typeface="Arial"/>
              <a:cs typeface="Arial"/>
              <a:sym typeface="Arial"/>
            </a:endParaRPr>
          </a:p>
          <a:p>
            <a:pPr indent="0" lvl="0" marL="0" marR="0" rtl="0" algn="l">
              <a:lnSpc>
                <a:spcPct val="92857"/>
              </a:lnSpc>
              <a:spcBef>
                <a:spcPts val="0"/>
              </a:spcBef>
              <a:spcAft>
                <a:spcPts val="0"/>
              </a:spcAft>
              <a:buClr>
                <a:srgbClr val="000000"/>
              </a:buClr>
              <a:buSzPts val="1400"/>
              <a:buFont typeface="Arial"/>
              <a:buNone/>
            </a:pPr>
            <a:r>
              <a:rPr b="0" i="1" lang="en-US" sz="1200" u="none" cap="none" strike="noStrike">
                <a:solidFill>
                  <a:schemeClr val="dk1"/>
                </a:solidFill>
                <a:latin typeface="Arial"/>
                <a:ea typeface="Arial"/>
                <a:cs typeface="Arial"/>
                <a:sym typeface="Arial"/>
              </a:rPr>
              <a:t>Crunchy</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200" u="none" cap="none" strike="noStrike">
              <a:solidFill>
                <a:schemeClr val="dk1"/>
              </a:solidFill>
              <a:latin typeface="Arial"/>
              <a:ea typeface="Arial"/>
              <a:cs typeface="Arial"/>
              <a:sym typeface="Arial"/>
            </a:endParaRPr>
          </a:p>
        </p:txBody>
      </p:sp>
      <p:sp>
        <p:nvSpPr>
          <p:cNvPr id="861" name="Google Shape;861;g5c41d5e412_0_198"/>
          <p:cNvSpPr txBox="1"/>
          <p:nvPr/>
        </p:nvSpPr>
        <p:spPr>
          <a:xfrm>
            <a:off x="6503726" y="1902500"/>
            <a:ext cx="1044600" cy="818400"/>
          </a:xfrm>
          <a:prstGeom prst="rect">
            <a:avLst/>
          </a:prstGeom>
          <a:noFill/>
          <a:ln>
            <a:noFill/>
          </a:ln>
        </p:spPr>
        <p:txBody>
          <a:bodyPr anchorCtr="0" anchor="t" bIns="45700" lIns="91425" spcFirstLastPara="1" rIns="91425" wrap="square" tIns="45700">
            <a:spAutoFit/>
          </a:bodyPr>
          <a:lstStyle/>
          <a:p>
            <a:pPr indent="0" lvl="0" marL="0" marR="0" rtl="0" algn="l">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Power Fuel</a:t>
            </a:r>
            <a:endParaRPr b="1" i="0" sz="1200" u="none" cap="none" strike="noStrike">
              <a:solidFill>
                <a:schemeClr val="dk1"/>
              </a:solidFill>
              <a:latin typeface="Arial"/>
              <a:ea typeface="Arial"/>
              <a:cs typeface="Arial"/>
              <a:sym typeface="Arial"/>
            </a:endParaRPr>
          </a:p>
          <a:p>
            <a:pPr indent="0" lvl="0" marL="0" marR="0" rtl="0" algn="l">
              <a:lnSpc>
                <a:spcPct val="92857"/>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Paleo</a:t>
            </a:r>
            <a:endParaRPr b="1" i="0" sz="1200" u="none" cap="none" strike="noStrike">
              <a:solidFill>
                <a:schemeClr val="dk1"/>
              </a:solidFill>
              <a:latin typeface="Arial"/>
              <a:ea typeface="Arial"/>
              <a:cs typeface="Arial"/>
              <a:sym typeface="Arial"/>
            </a:endParaRPr>
          </a:p>
          <a:p>
            <a:pPr indent="0" lvl="0" marL="0" marR="0" rtl="0" algn="l">
              <a:lnSpc>
                <a:spcPct val="92857"/>
              </a:lnSpc>
              <a:spcBef>
                <a:spcPts val="0"/>
              </a:spcBef>
              <a:spcAft>
                <a:spcPts val="0"/>
              </a:spcAft>
              <a:buClr>
                <a:srgbClr val="000000"/>
              </a:buClr>
              <a:buSzPts val="1400"/>
              <a:buFont typeface="Arial"/>
              <a:buNone/>
            </a:pPr>
            <a:r>
              <a:rPr b="0" i="1" lang="en-US" sz="1200" u="none" cap="none" strike="noStrike">
                <a:solidFill>
                  <a:schemeClr val="dk1"/>
                </a:solidFill>
                <a:latin typeface="Arial"/>
                <a:ea typeface="Arial"/>
                <a:cs typeface="Arial"/>
                <a:sym typeface="Arial"/>
              </a:rPr>
              <a:t>Smooth</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200" u="none" cap="none" strike="noStrike">
              <a:solidFill>
                <a:schemeClr val="dk1"/>
              </a:solidFill>
              <a:latin typeface="Arial"/>
              <a:ea typeface="Arial"/>
              <a:cs typeface="Arial"/>
              <a:sym typeface="Arial"/>
            </a:endParaRPr>
          </a:p>
        </p:txBody>
      </p:sp>
      <p:sp>
        <p:nvSpPr>
          <p:cNvPr id="862" name="Google Shape;862;g5c41d5e412_0_198"/>
          <p:cNvSpPr/>
          <p:nvPr/>
        </p:nvSpPr>
        <p:spPr>
          <a:xfrm>
            <a:off x="5778822" y="3730052"/>
            <a:ext cx="382500" cy="365700"/>
          </a:xfrm>
          <a:prstGeom prst="ellipse">
            <a:avLst/>
          </a:prstGeom>
          <a:solidFill>
            <a:schemeClr val="accent3"/>
          </a:solidFill>
          <a:ln>
            <a:noFill/>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en-US" sz="1600" u="none" cap="none" strike="noStrike">
                <a:solidFill>
                  <a:schemeClr val="lt1"/>
                </a:solidFill>
                <a:latin typeface="Arial"/>
                <a:ea typeface="Arial"/>
                <a:cs typeface="Arial"/>
                <a:sym typeface="Arial"/>
              </a:rPr>
              <a:t>#3</a:t>
            </a:r>
            <a:endParaRPr b="1" i="0" sz="1600" u="none" cap="none" strike="noStrike">
              <a:solidFill>
                <a:schemeClr val="lt1"/>
              </a:solidFill>
              <a:latin typeface="Arial"/>
              <a:ea typeface="Arial"/>
              <a:cs typeface="Arial"/>
              <a:sym typeface="Arial"/>
            </a:endParaRPr>
          </a:p>
        </p:txBody>
      </p:sp>
      <p:pic>
        <p:nvPicPr>
          <p:cNvPr descr="A group of muffins&#10;&#10;Description automatically generated with medium confidence" id="863" name="Google Shape;863;g5c41d5e412_0_198"/>
          <p:cNvPicPr preferRelativeResize="0"/>
          <p:nvPr/>
        </p:nvPicPr>
        <p:blipFill rotWithShape="1">
          <a:blip r:embed="rId16">
            <a:alphaModFix/>
          </a:blip>
          <a:srcRect b="2060" l="3341" r="0" t="10637"/>
          <a:stretch/>
        </p:blipFill>
        <p:spPr>
          <a:xfrm rot="5400000">
            <a:off x="6708963" y="3552139"/>
            <a:ext cx="1737189" cy="2353518"/>
          </a:xfrm>
          <a:prstGeom prst="rect">
            <a:avLst/>
          </a:prstGeom>
          <a:noFill/>
          <a:ln>
            <a:noFill/>
          </a:ln>
        </p:spPr>
      </p:pic>
      <p:pic>
        <p:nvPicPr>
          <p:cNvPr id="864" name="Google Shape;864;g5c41d5e412_0_198"/>
          <p:cNvPicPr preferRelativeResize="0"/>
          <p:nvPr/>
        </p:nvPicPr>
        <p:blipFill rotWithShape="1">
          <a:blip r:embed="rId17">
            <a:alphaModFix/>
          </a:blip>
          <a:srcRect b="0" l="0" r="0" t="0"/>
          <a:stretch/>
        </p:blipFill>
        <p:spPr>
          <a:xfrm>
            <a:off x="369628" y="478554"/>
            <a:ext cx="8404745" cy="5306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pic>
        <p:nvPicPr>
          <p:cNvPr id="869" name="Google Shape;869;p18"/>
          <p:cNvPicPr preferRelativeResize="0"/>
          <p:nvPr/>
        </p:nvPicPr>
        <p:blipFill rotWithShape="1">
          <a:blip r:embed="rId3">
            <a:alphaModFix/>
          </a:blip>
          <a:srcRect b="0" l="0" r="0" t="0"/>
          <a:stretch/>
        </p:blipFill>
        <p:spPr>
          <a:xfrm>
            <a:off x="369628" y="446626"/>
            <a:ext cx="8404745" cy="594459"/>
          </a:xfrm>
          <a:prstGeom prst="rect">
            <a:avLst/>
          </a:prstGeom>
          <a:noFill/>
          <a:ln>
            <a:noFill/>
          </a:ln>
        </p:spPr>
      </p:pic>
      <p:sp>
        <p:nvSpPr>
          <p:cNvPr id="870" name="Google Shape;870;p18"/>
          <p:cNvSpPr/>
          <p:nvPr/>
        </p:nvSpPr>
        <p:spPr>
          <a:xfrm rot="5400000">
            <a:off x="4101684" y="1813403"/>
            <a:ext cx="940634"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18"/>
          <p:cNvSpPr/>
          <p:nvPr/>
        </p:nvSpPr>
        <p:spPr>
          <a:xfrm>
            <a:off x="405399" y="1454804"/>
            <a:ext cx="4511169" cy="454405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28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Distributor Delivered Unit Cost: </a:t>
            </a:r>
            <a:r>
              <a:rPr b="0" i="0" lang="en-US" sz="1100" u="none" cap="none" strike="noStrike">
                <a:solidFill>
                  <a:schemeClr val="dk1"/>
                </a:solidFill>
                <a:latin typeface="Arial"/>
                <a:ea typeface="Arial"/>
                <a:cs typeface="Arial"/>
                <a:sym typeface="Arial"/>
              </a:rPr>
              <a:t>$7.10</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Suggested Retail Price : </a:t>
            </a:r>
            <a:r>
              <a:rPr b="0" i="0" lang="en-US" sz="1100" u="none" cap="none" strike="noStrike">
                <a:solidFill>
                  <a:schemeClr val="dk1"/>
                </a:solidFill>
                <a:latin typeface="Arial"/>
                <a:ea typeface="Arial"/>
                <a:cs typeface="Arial"/>
                <a:sym typeface="Arial"/>
              </a:rPr>
              <a:t>$12.99-$13.49</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Gross Margin 40%</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Product Type: </a:t>
            </a:r>
            <a:r>
              <a:rPr b="0" i="0" lang="en-US" sz="1100" u="none" cap="none" strike="noStrike">
                <a:solidFill>
                  <a:schemeClr val="dk1"/>
                </a:solidFill>
                <a:latin typeface="Arial"/>
                <a:ea typeface="Arial"/>
                <a:cs typeface="Arial"/>
                <a:sym typeface="Arial"/>
              </a:rPr>
              <a:t>Grocery – Nut Butters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Promotional Support Program: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Channel Strategy of Item: </a:t>
            </a:r>
            <a:r>
              <a:rPr b="0" i="0" lang="en-US" sz="1100" u="none" cap="none" strike="noStrike">
                <a:solidFill>
                  <a:schemeClr val="dk1"/>
                </a:solidFill>
                <a:latin typeface="Arial"/>
                <a:ea typeface="Arial"/>
                <a:cs typeface="Arial"/>
                <a:sym typeface="Arial"/>
              </a:rPr>
              <a:t>Natural &amp; Select Conventional Manufacturer Launch Date: Available June 2021</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Case Pack: </a:t>
            </a:r>
            <a:r>
              <a:rPr b="0" i="0" lang="en-US" sz="1100" u="none" cap="none" strike="noStrike">
                <a:solidFill>
                  <a:schemeClr val="dk1"/>
                </a:solidFill>
                <a:latin typeface="Arial"/>
                <a:ea typeface="Arial"/>
                <a:cs typeface="Arial"/>
                <a:sym typeface="Arial"/>
              </a:rPr>
              <a:t>6, 12oz Jars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165100" lvl="0" marL="171450" marR="0" rtl="0" algn="l">
              <a:lnSpc>
                <a:spcPct val="100000"/>
              </a:lnSpc>
              <a:spcBef>
                <a:spcPts val="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NuttZo’s Chocolate Keto Butter is specifically designed for the high fat, low net carb Keto diet.</a:t>
            </a:r>
            <a:endParaRPr b="0" i="0" sz="1100" u="none" cap="none" strike="noStrike">
              <a:solidFill>
                <a:srgbClr val="000000"/>
              </a:solidFill>
              <a:latin typeface="Arial"/>
              <a:ea typeface="Arial"/>
              <a:cs typeface="Arial"/>
              <a:sym typeface="Arial"/>
            </a:endParaRPr>
          </a:p>
          <a:p>
            <a:pPr indent="-16510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Simple nutritious ingredients; Almonds, shredded coconut, organic chocolate liquor (organic cocoa beans) , brazil nuts, pecans, monk fruit (Erythritol, Monk Fruit Extract), Macadamia Nuts, Flax Seeds, Chia Seeds, Celtic Sea Salt</a:t>
            </a:r>
            <a:endParaRPr b="0" i="0" sz="1400" u="none" cap="none" strike="noStrike">
              <a:solidFill>
                <a:srgbClr val="000000"/>
              </a:solidFill>
              <a:latin typeface="Arial"/>
              <a:ea typeface="Arial"/>
              <a:cs typeface="Arial"/>
              <a:sym typeface="Arial"/>
            </a:endParaRPr>
          </a:p>
          <a:p>
            <a:pPr indent="-16510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Only 4g net carbs</a:t>
            </a:r>
            <a:endParaRPr b="0" i="0" sz="1400" u="none" cap="none" strike="noStrike">
              <a:solidFill>
                <a:srgbClr val="000000"/>
              </a:solidFill>
              <a:latin typeface="Arial"/>
              <a:ea typeface="Arial"/>
              <a:cs typeface="Arial"/>
              <a:sym typeface="Arial"/>
            </a:endParaRPr>
          </a:p>
          <a:p>
            <a:pPr indent="-16510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Keto, Paleo, Vegan, Non-GMO Project Verified</a:t>
            </a:r>
            <a:endParaRPr b="0" i="0" sz="1400" u="none" cap="none" strike="noStrike">
              <a:solidFill>
                <a:srgbClr val="000000"/>
              </a:solidFill>
              <a:latin typeface="Arial"/>
              <a:ea typeface="Arial"/>
              <a:cs typeface="Arial"/>
              <a:sym typeface="Arial"/>
            </a:endParaRPr>
          </a:p>
          <a:p>
            <a:pPr indent="-16510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Gluten-Free, Peanut-Free, Soy-Free, Dairy-Free, Whey-Free</a:t>
            </a:r>
            <a:endParaRPr b="0" i="0" sz="1400" u="none" cap="none" strike="noStrike">
              <a:solidFill>
                <a:srgbClr val="000000"/>
              </a:solidFill>
              <a:latin typeface="Arial"/>
              <a:ea typeface="Arial"/>
              <a:cs typeface="Arial"/>
              <a:sym typeface="Arial"/>
            </a:endParaRPr>
          </a:p>
          <a:p>
            <a:pPr indent="-165100" lvl="0" marL="171450" marR="0" rtl="0" algn="l">
              <a:lnSpc>
                <a:spcPct val="100000"/>
              </a:lnSpc>
              <a:spcBef>
                <a:spcPts val="600"/>
              </a:spcBef>
              <a:spcAft>
                <a:spcPts val="0"/>
              </a:spcAft>
              <a:buClr>
                <a:schemeClr val="dk1"/>
              </a:buClr>
              <a:buSzPts val="770"/>
              <a:buFont typeface="Lato"/>
              <a:buChar char="●"/>
            </a:pPr>
            <a:r>
              <a:rPr b="0" i="0" lang="en-US" sz="1100" u="none" cap="none" strike="noStrike">
                <a:solidFill>
                  <a:schemeClr val="dk1"/>
                </a:solidFill>
                <a:latin typeface="Arial"/>
                <a:ea typeface="Arial"/>
                <a:cs typeface="Arial"/>
                <a:sym typeface="Arial"/>
              </a:rPr>
              <a:t>Enjoy with fruit, yogurt, as a spread or by the spoonful</a:t>
            </a:r>
            <a:endParaRPr b="0" i="0" sz="1100" u="none" cap="none" strike="noStrike">
              <a:solidFill>
                <a:schemeClr val="dk1"/>
              </a:solidFill>
              <a:latin typeface="Arial"/>
              <a:ea typeface="Arial"/>
              <a:cs typeface="Arial"/>
              <a:sym typeface="Arial"/>
            </a:endParaRPr>
          </a:p>
          <a:p>
            <a:pPr indent="-165100" lvl="0" marL="171450" marR="0" rtl="0" algn="l">
              <a:lnSpc>
                <a:spcPct val="100000"/>
              </a:lnSpc>
              <a:spcBef>
                <a:spcPts val="600"/>
              </a:spcBef>
              <a:spcAft>
                <a:spcPts val="0"/>
              </a:spcAft>
              <a:buClr>
                <a:schemeClr val="dk1"/>
              </a:buClr>
              <a:buSzPts val="770"/>
              <a:buFont typeface="Lato"/>
              <a:buChar char="●"/>
            </a:pPr>
            <a:r>
              <a:rPr b="1" i="0" lang="en-US" sz="1100" u="none" cap="none" strike="noStrike">
                <a:solidFill>
                  <a:schemeClr val="dk1"/>
                </a:solidFill>
                <a:latin typeface="Arial"/>
                <a:ea typeface="Arial"/>
                <a:cs typeface="Arial"/>
                <a:sym typeface="Arial"/>
              </a:rPr>
              <a:t>Supports</a:t>
            </a:r>
            <a:r>
              <a:rPr b="0" i="0" lang="en-US" sz="1100" u="none" cap="none" strike="noStrike">
                <a:solidFill>
                  <a:schemeClr val="dk1"/>
                </a:solidFill>
                <a:latin typeface="Arial"/>
                <a:ea typeface="Arial"/>
                <a:cs typeface="Arial"/>
                <a:sym typeface="Arial"/>
              </a:rPr>
              <a:t> </a:t>
            </a:r>
            <a:r>
              <a:rPr b="1" i="0" lang="en-US" sz="1100" u="none" cap="none" strike="noStrike">
                <a:solidFill>
                  <a:schemeClr val="dk1"/>
                </a:solidFill>
                <a:latin typeface="Arial"/>
                <a:ea typeface="Arial"/>
                <a:cs typeface="Arial"/>
                <a:sym typeface="Arial"/>
              </a:rPr>
              <a:t>Project Left Behind </a:t>
            </a:r>
            <a:r>
              <a:rPr b="0" i="0" lang="en-US" sz="1100" u="none" cap="none" strike="noStrike">
                <a:solidFill>
                  <a:schemeClr val="dk1"/>
                </a:solidFill>
                <a:latin typeface="Arial"/>
                <a:ea typeface="Arial"/>
                <a:cs typeface="Arial"/>
                <a:sym typeface="Arial"/>
              </a:rPr>
              <a:t>– a 501c3 non-profit organization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8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872" name="Google Shape;872;p18"/>
          <p:cNvSpPr txBox="1"/>
          <p:nvPr/>
        </p:nvSpPr>
        <p:spPr>
          <a:xfrm>
            <a:off x="302225" y="6269350"/>
            <a:ext cx="4066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NuttZo – Kari Janapareddi – </a:t>
            </a:r>
            <a:r>
              <a:rPr b="0" i="0" lang="en-US" sz="1000" u="sng" cap="none" strike="noStrike">
                <a:solidFill>
                  <a:srgbClr val="7F7F7F"/>
                </a:solidFill>
                <a:latin typeface="Arial"/>
                <a:ea typeface="Arial"/>
                <a:cs typeface="Arial"/>
                <a:sym typeface="Arial"/>
                <a:hlinkClick r:id="rId4">
                  <a:extLst>
                    <a:ext uri="{A12FA001-AC4F-418D-AE19-62706E023703}">
                      <ahyp:hlinkClr val="tx"/>
                    </a:ext>
                  </a:extLst>
                </a:hlinkClick>
              </a:rPr>
              <a:t>Kari@NuttZo.com</a:t>
            </a:r>
            <a:r>
              <a:rPr b="0" i="0" lang="en-US" sz="1000" u="none" cap="none" strike="noStrike">
                <a:solidFill>
                  <a:srgbClr val="7F7F7F"/>
                </a:solidFill>
                <a:latin typeface="Arial"/>
                <a:ea typeface="Arial"/>
                <a:cs typeface="Arial"/>
                <a:sym typeface="Arial"/>
              </a:rPr>
              <a:t> - 408-909-8760</a:t>
            </a:r>
            <a:endParaRPr b="0" i="0" sz="1400" u="none" cap="none" strike="noStrike">
              <a:solidFill>
                <a:srgbClr val="7F7F7F"/>
              </a:solidFill>
              <a:latin typeface="Arial"/>
              <a:ea typeface="Arial"/>
              <a:cs typeface="Arial"/>
              <a:sym typeface="Arial"/>
            </a:endParaRPr>
          </a:p>
        </p:txBody>
      </p:sp>
      <p:sp>
        <p:nvSpPr>
          <p:cNvPr id="873" name="Google Shape;873;p18"/>
          <p:cNvSpPr/>
          <p:nvPr/>
        </p:nvSpPr>
        <p:spPr>
          <a:xfrm>
            <a:off x="302225" y="3510623"/>
            <a:ext cx="5031600" cy="27993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320"/>
              </a:spcBef>
              <a:spcAft>
                <a:spcPts val="0"/>
              </a:spcAft>
              <a:buClr>
                <a:srgbClr val="000000"/>
              </a:buClr>
              <a:buSzPts val="1600"/>
              <a:buFont typeface="Arial"/>
              <a:buNone/>
            </a:pPr>
            <a:r>
              <a:t/>
            </a:r>
            <a:endParaRPr b="0" i="0" sz="1100" u="none" cap="none" strike="noStrike">
              <a:solidFill>
                <a:schemeClr val="dk1"/>
              </a:solidFill>
              <a:latin typeface="Arial"/>
              <a:ea typeface="Arial"/>
              <a:cs typeface="Arial"/>
              <a:sym typeface="Arial"/>
            </a:endParaRPr>
          </a:p>
        </p:txBody>
      </p:sp>
      <p:cxnSp>
        <p:nvCxnSpPr>
          <p:cNvPr id="874" name="Google Shape;874;p18"/>
          <p:cNvCxnSpPr/>
          <p:nvPr/>
        </p:nvCxnSpPr>
        <p:spPr>
          <a:xfrm>
            <a:off x="5085784" y="1538575"/>
            <a:ext cx="0" cy="4073949"/>
          </a:xfrm>
          <a:prstGeom prst="straightConnector1">
            <a:avLst/>
          </a:prstGeom>
          <a:solidFill>
            <a:schemeClr val="accent1"/>
          </a:solidFill>
          <a:ln cap="rnd" cmpd="sng" w="9525">
            <a:solidFill>
              <a:srgbClr val="CCCCCC"/>
            </a:solidFill>
            <a:prstDash val="solid"/>
            <a:round/>
            <a:headEnd len="sm" w="sm" type="none"/>
            <a:tailEnd len="sm" w="sm" type="none"/>
          </a:ln>
        </p:spPr>
      </p:cxnSp>
      <p:pic>
        <p:nvPicPr>
          <p:cNvPr id="875" name="Google Shape;875;p18"/>
          <p:cNvPicPr preferRelativeResize="0"/>
          <p:nvPr/>
        </p:nvPicPr>
        <p:blipFill rotWithShape="1">
          <a:blip r:embed="rId5">
            <a:alphaModFix/>
          </a:blip>
          <a:srcRect b="3088" l="0" r="0" t="3091"/>
          <a:stretch/>
        </p:blipFill>
        <p:spPr>
          <a:xfrm>
            <a:off x="5794621" y="1298778"/>
            <a:ext cx="2691373" cy="3583000"/>
          </a:xfrm>
          <a:prstGeom prst="rect">
            <a:avLst/>
          </a:prstGeom>
          <a:noFill/>
          <a:ln>
            <a:noFill/>
          </a:ln>
        </p:spPr>
      </p:pic>
      <p:pic>
        <p:nvPicPr>
          <p:cNvPr id="876" name="Google Shape;876;p18"/>
          <p:cNvPicPr preferRelativeResize="0"/>
          <p:nvPr/>
        </p:nvPicPr>
        <p:blipFill rotWithShape="1">
          <a:blip r:embed="rId6">
            <a:alphaModFix/>
          </a:blip>
          <a:srcRect b="0" l="0" r="0" t="0"/>
          <a:stretch/>
        </p:blipFill>
        <p:spPr>
          <a:xfrm>
            <a:off x="6301041" y="4881783"/>
            <a:ext cx="1678522" cy="814050"/>
          </a:xfrm>
          <a:prstGeom prst="rect">
            <a:avLst/>
          </a:prstGeom>
          <a:noFill/>
          <a:ln>
            <a:noFill/>
          </a:ln>
        </p:spPr>
      </p:pic>
      <p:grpSp>
        <p:nvGrpSpPr>
          <p:cNvPr id="877" name="Google Shape;877;p18"/>
          <p:cNvGrpSpPr/>
          <p:nvPr/>
        </p:nvGrpSpPr>
        <p:grpSpPr>
          <a:xfrm>
            <a:off x="5146716" y="6114150"/>
            <a:ext cx="3436133" cy="539084"/>
            <a:chOff x="2919879" y="5824895"/>
            <a:chExt cx="3710579" cy="582141"/>
          </a:xfrm>
        </p:grpSpPr>
        <p:pic>
          <p:nvPicPr>
            <p:cNvPr descr="A picture containing text&#10;&#10;Description automatically generated" id="878" name="Google Shape;878;p18"/>
            <p:cNvPicPr preferRelativeResize="0"/>
            <p:nvPr/>
          </p:nvPicPr>
          <p:blipFill rotWithShape="1">
            <a:blip r:embed="rId7">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879" name="Google Shape;879;p18"/>
            <p:cNvPicPr preferRelativeResize="0"/>
            <p:nvPr/>
          </p:nvPicPr>
          <p:blipFill rotWithShape="1">
            <a:blip r:embed="rId8">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880" name="Google Shape;880;p18"/>
            <p:cNvPicPr preferRelativeResize="0"/>
            <p:nvPr/>
          </p:nvPicPr>
          <p:blipFill rotWithShape="1">
            <a:blip r:embed="rId9">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881" name="Google Shape;881;p18"/>
            <p:cNvPicPr preferRelativeResize="0"/>
            <p:nvPr/>
          </p:nvPicPr>
          <p:blipFill rotWithShape="1">
            <a:blip r:embed="rId10">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882" name="Google Shape;882;p18"/>
            <p:cNvPicPr preferRelativeResize="0"/>
            <p:nvPr/>
          </p:nvPicPr>
          <p:blipFill rotWithShape="1">
            <a:blip r:embed="rId11">
              <a:alphaModFix amt="40000"/>
            </a:blip>
            <a:srcRect b="0" l="0" r="0" t="0"/>
            <a:stretch/>
          </p:blipFill>
          <p:spPr>
            <a:xfrm>
              <a:off x="4688894" y="5889160"/>
              <a:ext cx="453611" cy="453611"/>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7"/>
          <p:cNvSpPr txBox="1"/>
          <p:nvPr/>
        </p:nvSpPr>
        <p:spPr>
          <a:xfrm>
            <a:off x="5020482" y="5373583"/>
            <a:ext cx="741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FLAX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sp>
        <p:nvSpPr>
          <p:cNvPr id="889" name="Google Shape;889;p7"/>
          <p:cNvSpPr txBox="1"/>
          <p:nvPr/>
        </p:nvSpPr>
        <p:spPr>
          <a:xfrm>
            <a:off x="5943503" y="5374668"/>
            <a:ext cx="7731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PUMPKIN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sp>
        <p:nvSpPr>
          <p:cNvPr id="890" name="Google Shape;890;p7"/>
          <p:cNvSpPr txBox="1"/>
          <p:nvPr/>
        </p:nvSpPr>
        <p:spPr>
          <a:xfrm>
            <a:off x="6868303" y="5372295"/>
            <a:ext cx="741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SUNFLOWER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sp>
        <p:nvSpPr>
          <p:cNvPr id="891" name="Google Shape;891;p7"/>
          <p:cNvSpPr txBox="1"/>
          <p:nvPr/>
        </p:nvSpPr>
        <p:spPr>
          <a:xfrm>
            <a:off x="7852775" y="5362571"/>
            <a:ext cx="741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CHIA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pic>
        <p:nvPicPr>
          <p:cNvPr descr="A picture containing rain&#10;&#10;Description automatically generated" id="892" name="Google Shape;892;p7"/>
          <p:cNvPicPr preferRelativeResize="0"/>
          <p:nvPr/>
        </p:nvPicPr>
        <p:blipFill rotWithShape="1">
          <a:blip r:embed="rId3">
            <a:alphaModFix/>
          </a:blip>
          <a:srcRect b="30848" l="19774" r="18698" t="30348"/>
          <a:stretch/>
        </p:blipFill>
        <p:spPr>
          <a:xfrm>
            <a:off x="7964001" y="4996628"/>
            <a:ext cx="518724" cy="327142"/>
          </a:xfrm>
          <a:prstGeom prst="rect">
            <a:avLst/>
          </a:prstGeom>
          <a:noFill/>
          <a:ln>
            <a:noFill/>
          </a:ln>
        </p:spPr>
      </p:pic>
      <p:pic>
        <p:nvPicPr>
          <p:cNvPr id="893" name="Google Shape;893;p7"/>
          <p:cNvPicPr preferRelativeResize="0"/>
          <p:nvPr/>
        </p:nvPicPr>
        <p:blipFill rotWithShape="1">
          <a:blip r:embed="rId4">
            <a:alphaModFix/>
          </a:blip>
          <a:srcRect b="19199" l="16836" r="32326" t="22138"/>
          <a:stretch/>
        </p:blipFill>
        <p:spPr>
          <a:xfrm rot="5400000">
            <a:off x="5156708" y="4917744"/>
            <a:ext cx="414885" cy="478744"/>
          </a:xfrm>
          <a:prstGeom prst="rect">
            <a:avLst/>
          </a:prstGeom>
          <a:noFill/>
          <a:ln>
            <a:noFill/>
          </a:ln>
        </p:spPr>
      </p:pic>
      <p:pic>
        <p:nvPicPr>
          <p:cNvPr descr="A picture containing fruit, dark&#10;&#10;Description automatically generated" id="894" name="Google Shape;894;p7"/>
          <p:cNvPicPr preferRelativeResize="0"/>
          <p:nvPr/>
        </p:nvPicPr>
        <p:blipFill rotWithShape="1">
          <a:blip r:embed="rId5">
            <a:alphaModFix/>
          </a:blip>
          <a:srcRect b="10351" l="13945" r="10348" t="8825"/>
          <a:stretch/>
        </p:blipFill>
        <p:spPr>
          <a:xfrm rot="6767381">
            <a:off x="6082606" y="4968796"/>
            <a:ext cx="406932" cy="434422"/>
          </a:xfrm>
          <a:prstGeom prst="rect">
            <a:avLst/>
          </a:prstGeom>
          <a:noFill/>
          <a:ln>
            <a:noFill/>
          </a:ln>
        </p:spPr>
      </p:pic>
      <p:pic>
        <p:nvPicPr>
          <p:cNvPr descr="A picture containing nut, fruit, sitting, dark&#10;&#10;Description automatically generated" id="895" name="Google Shape;895;p7"/>
          <p:cNvPicPr preferRelativeResize="0"/>
          <p:nvPr/>
        </p:nvPicPr>
        <p:blipFill rotWithShape="1">
          <a:blip r:embed="rId6">
            <a:alphaModFix/>
          </a:blip>
          <a:srcRect b="0" l="0" r="0" t="0"/>
          <a:stretch/>
        </p:blipFill>
        <p:spPr>
          <a:xfrm>
            <a:off x="6989067" y="4949672"/>
            <a:ext cx="425973" cy="425973"/>
          </a:xfrm>
          <a:prstGeom prst="rect">
            <a:avLst/>
          </a:prstGeom>
          <a:noFill/>
          <a:ln>
            <a:noFill/>
          </a:ln>
        </p:spPr>
      </p:pic>
      <p:pic>
        <p:nvPicPr>
          <p:cNvPr descr="A picture containing light&#10;&#10;Description automatically generated" id="896" name="Google Shape;896;p7"/>
          <p:cNvPicPr preferRelativeResize="0"/>
          <p:nvPr/>
        </p:nvPicPr>
        <p:blipFill rotWithShape="1">
          <a:blip r:embed="rId7">
            <a:alphaModFix/>
          </a:blip>
          <a:srcRect b="0" l="0" r="0" t="0"/>
          <a:stretch/>
        </p:blipFill>
        <p:spPr>
          <a:xfrm>
            <a:off x="4333259" y="5018721"/>
            <a:ext cx="382681" cy="336013"/>
          </a:xfrm>
          <a:prstGeom prst="rect">
            <a:avLst/>
          </a:prstGeom>
          <a:noFill/>
          <a:ln>
            <a:noFill/>
          </a:ln>
        </p:spPr>
      </p:pic>
      <p:sp>
        <p:nvSpPr>
          <p:cNvPr id="897" name="Google Shape;897;p7"/>
          <p:cNvSpPr/>
          <p:nvPr/>
        </p:nvSpPr>
        <p:spPr>
          <a:xfrm rot="5400000">
            <a:off x="4101684" y="1813403"/>
            <a:ext cx="940634"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7"/>
          <p:cNvSpPr txBox="1"/>
          <p:nvPr/>
        </p:nvSpPr>
        <p:spPr>
          <a:xfrm>
            <a:off x="302225" y="6269350"/>
            <a:ext cx="4066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NuttZo – Kari Janapareddi – </a:t>
            </a:r>
            <a:r>
              <a:rPr b="0" i="0" lang="en-US" sz="1000" u="sng" cap="none" strike="noStrike">
                <a:solidFill>
                  <a:srgbClr val="7F7F7F"/>
                </a:solidFill>
                <a:latin typeface="Arial"/>
                <a:ea typeface="Arial"/>
                <a:cs typeface="Arial"/>
                <a:sym typeface="Arial"/>
                <a:hlinkClick r:id="rId8">
                  <a:extLst>
                    <a:ext uri="{A12FA001-AC4F-418D-AE19-62706E023703}">
                      <ahyp:hlinkClr val="tx"/>
                    </a:ext>
                  </a:extLst>
                </a:hlinkClick>
              </a:rPr>
              <a:t>Kari@NuttZo.com</a:t>
            </a:r>
            <a:r>
              <a:rPr b="0" i="0" lang="en-US" sz="1000" u="none" cap="none" strike="noStrike">
                <a:solidFill>
                  <a:srgbClr val="7F7F7F"/>
                </a:solidFill>
                <a:latin typeface="Arial"/>
                <a:ea typeface="Arial"/>
                <a:cs typeface="Arial"/>
                <a:sym typeface="Arial"/>
              </a:rPr>
              <a:t> - 408-909-8760</a:t>
            </a:r>
            <a:endParaRPr b="0" i="0" sz="1400" u="none" cap="none" strike="noStrike">
              <a:solidFill>
                <a:srgbClr val="7F7F7F"/>
              </a:solidFill>
              <a:latin typeface="Arial"/>
              <a:ea typeface="Arial"/>
              <a:cs typeface="Arial"/>
              <a:sym typeface="Arial"/>
            </a:endParaRPr>
          </a:p>
        </p:txBody>
      </p:sp>
      <p:grpSp>
        <p:nvGrpSpPr>
          <p:cNvPr id="899" name="Google Shape;899;p7"/>
          <p:cNvGrpSpPr/>
          <p:nvPr/>
        </p:nvGrpSpPr>
        <p:grpSpPr>
          <a:xfrm>
            <a:off x="5049424" y="6149514"/>
            <a:ext cx="3436133" cy="454527"/>
            <a:chOff x="2392963" y="5855949"/>
            <a:chExt cx="4075368" cy="539084"/>
          </a:xfrm>
        </p:grpSpPr>
        <p:grpSp>
          <p:nvGrpSpPr>
            <p:cNvPr id="900" name="Google Shape;900;p7"/>
            <p:cNvGrpSpPr/>
            <p:nvPr/>
          </p:nvGrpSpPr>
          <p:grpSpPr>
            <a:xfrm>
              <a:off x="2392963" y="5855949"/>
              <a:ext cx="3436133" cy="539084"/>
              <a:chOff x="2919879" y="5824895"/>
              <a:chExt cx="3710579" cy="582141"/>
            </a:xfrm>
          </p:grpSpPr>
          <p:pic>
            <p:nvPicPr>
              <p:cNvPr descr="A picture containing text&#10;&#10;Description automatically generated" id="901" name="Google Shape;901;p7"/>
              <p:cNvPicPr preferRelativeResize="0"/>
              <p:nvPr/>
            </p:nvPicPr>
            <p:blipFill rotWithShape="1">
              <a:blip r:embed="rId9">
                <a:alphaModFix/>
              </a:blip>
              <a:srcRect b="0" l="0" r="0" t="0"/>
              <a:stretch/>
            </p:blipFill>
            <p:spPr>
              <a:xfrm>
                <a:off x="2919879" y="5867952"/>
                <a:ext cx="875412" cy="496026"/>
              </a:xfrm>
              <a:prstGeom prst="rect">
                <a:avLst/>
              </a:prstGeom>
              <a:noFill/>
              <a:ln>
                <a:noFill/>
              </a:ln>
            </p:spPr>
          </p:pic>
          <p:pic>
            <p:nvPicPr>
              <p:cNvPr descr="A picture containing logo&#10;&#10;Description automatically generated" id="902" name="Google Shape;902;p7"/>
              <p:cNvPicPr preferRelativeResize="0"/>
              <p:nvPr/>
            </p:nvPicPr>
            <p:blipFill rotWithShape="1">
              <a:blip r:embed="rId10">
                <a:alphaModFix amt="40000"/>
              </a:blip>
              <a:srcRect b="0" l="0" r="0" t="0"/>
              <a:stretch/>
            </p:blipFill>
            <p:spPr>
              <a:xfrm>
                <a:off x="5891967" y="5864598"/>
                <a:ext cx="738491" cy="502735"/>
              </a:xfrm>
              <a:prstGeom prst="rect">
                <a:avLst/>
              </a:prstGeom>
              <a:noFill/>
              <a:ln>
                <a:noFill/>
              </a:ln>
            </p:spPr>
          </p:pic>
          <p:pic>
            <p:nvPicPr>
              <p:cNvPr descr="Logo, company name&#10;&#10;Description automatically generated" id="903" name="Google Shape;903;p7"/>
              <p:cNvPicPr preferRelativeResize="0"/>
              <p:nvPr/>
            </p:nvPicPr>
            <p:blipFill rotWithShape="1">
              <a:blip r:embed="rId11">
                <a:alphaModFix/>
              </a:blip>
              <a:srcRect b="0" l="0" r="0" t="0"/>
              <a:stretch/>
            </p:blipFill>
            <p:spPr>
              <a:xfrm>
                <a:off x="3934950" y="5878017"/>
                <a:ext cx="650284" cy="475897"/>
              </a:xfrm>
              <a:prstGeom prst="rect">
                <a:avLst/>
              </a:prstGeom>
              <a:noFill/>
              <a:ln>
                <a:noFill/>
              </a:ln>
            </p:spPr>
          </p:pic>
          <p:pic>
            <p:nvPicPr>
              <p:cNvPr descr="A picture containing shape&#10;&#10;Description automatically generated" id="904" name="Google Shape;904;p7"/>
              <p:cNvPicPr preferRelativeResize="0"/>
              <p:nvPr/>
            </p:nvPicPr>
            <p:blipFill rotWithShape="1">
              <a:blip r:embed="rId12">
                <a:alphaModFix amt="40000"/>
              </a:blip>
              <a:srcRect b="0" l="0" r="0" t="0"/>
              <a:stretch/>
            </p:blipFill>
            <p:spPr>
              <a:xfrm>
                <a:off x="5196097" y="5824895"/>
                <a:ext cx="582141" cy="582141"/>
              </a:xfrm>
              <a:prstGeom prst="rect">
                <a:avLst/>
              </a:prstGeom>
              <a:noFill/>
              <a:ln>
                <a:noFill/>
              </a:ln>
            </p:spPr>
          </p:pic>
          <p:pic>
            <p:nvPicPr>
              <p:cNvPr descr="Logo, company name&#10;&#10;Description automatically generated" id="905" name="Google Shape;905;p7"/>
              <p:cNvPicPr preferRelativeResize="0"/>
              <p:nvPr/>
            </p:nvPicPr>
            <p:blipFill rotWithShape="1">
              <a:blip r:embed="rId13">
                <a:alphaModFix amt="40000"/>
              </a:blip>
              <a:srcRect b="0" l="0" r="0" t="0"/>
              <a:stretch/>
            </p:blipFill>
            <p:spPr>
              <a:xfrm>
                <a:off x="4688894" y="5889160"/>
                <a:ext cx="453611" cy="453611"/>
              </a:xfrm>
              <a:prstGeom prst="rect">
                <a:avLst/>
              </a:prstGeom>
              <a:noFill/>
              <a:ln>
                <a:noFill/>
              </a:ln>
            </p:spPr>
          </p:pic>
        </p:grpSp>
        <p:pic>
          <p:nvPicPr>
            <p:cNvPr descr="A close up of a sign&#10;&#10;Description generated with very high confidence" id="906" name="Google Shape;906;p7"/>
            <p:cNvPicPr preferRelativeResize="0"/>
            <p:nvPr/>
          </p:nvPicPr>
          <p:blipFill rotWithShape="1">
            <a:blip r:embed="rId14">
              <a:alphaModFix/>
            </a:blip>
            <a:srcRect b="0" l="0" r="0" t="0"/>
            <a:stretch/>
          </p:blipFill>
          <p:spPr>
            <a:xfrm>
              <a:off x="5929247" y="5855949"/>
              <a:ext cx="539084" cy="539084"/>
            </a:xfrm>
            <a:prstGeom prst="rect">
              <a:avLst/>
            </a:prstGeom>
            <a:noFill/>
            <a:ln>
              <a:noFill/>
            </a:ln>
          </p:spPr>
        </p:pic>
      </p:grpSp>
      <p:cxnSp>
        <p:nvCxnSpPr>
          <p:cNvPr id="907" name="Google Shape;907;p7"/>
          <p:cNvCxnSpPr/>
          <p:nvPr/>
        </p:nvCxnSpPr>
        <p:spPr>
          <a:xfrm>
            <a:off x="4210502" y="1538575"/>
            <a:ext cx="0" cy="4073949"/>
          </a:xfrm>
          <a:prstGeom prst="straightConnector1">
            <a:avLst/>
          </a:prstGeom>
          <a:solidFill>
            <a:schemeClr val="accent1"/>
          </a:solidFill>
          <a:ln cap="rnd" cmpd="sng" w="9525">
            <a:solidFill>
              <a:srgbClr val="CCCCCC"/>
            </a:solidFill>
            <a:prstDash val="solid"/>
            <a:round/>
            <a:headEnd len="sm" w="sm" type="none"/>
            <a:tailEnd len="sm" w="sm" type="none"/>
          </a:ln>
        </p:spPr>
      </p:cxnSp>
      <p:pic>
        <p:nvPicPr>
          <p:cNvPr descr="A picture containing comb, fence&#10;&#10;Description automatically generated" id="908" name="Google Shape;908;p7"/>
          <p:cNvPicPr preferRelativeResize="0"/>
          <p:nvPr/>
        </p:nvPicPr>
        <p:blipFill rotWithShape="1">
          <a:blip r:embed="rId15">
            <a:alphaModFix/>
          </a:blip>
          <a:srcRect b="0" l="0" r="0" t="35385"/>
          <a:stretch/>
        </p:blipFill>
        <p:spPr>
          <a:xfrm>
            <a:off x="6767491" y="4018836"/>
            <a:ext cx="1715096" cy="794384"/>
          </a:xfrm>
          <a:prstGeom prst="rect">
            <a:avLst/>
          </a:prstGeom>
          <a:noFill/>
          <a:ln>
            <a:noFill/>
          </a:ln>
        </p:spPr>
      </p:pic>
      <p:pic>
        <p:nvPicPr>
          <p:cNvPr id="909" name="Google Shape;909;p7"/>
          <p:cNvPicPr preferRelativeResize="0"/>
          <p:nvPr/>
        </p:nvPicPr>
        <p:blipFill rotWithShape="1">
          <a:blip r:embed="rId16">
            <a:alphaModFix/>
          </a:blip>
          <a:srcRect b="0" l="0" r="0" t="0"/>
          <a:stretch/>
        </p:blipFill>
        <p:spPr>
          <a:xfrm>
            <a:off x="6654938" y="1366004"/>
            <a:ext cx="1927910" cy="2695247"/>
          </a:xfrm>
          <a:prstGeom prst="rect">
            <a:avLst/>
          </a:prstGeom>
          <a:noFill/>
          <a:ln>
            <a:noFill/>
          </a:ln>
        </p:spPr>
      </p:pic>
      <p:pic>
        <p:nvPicPr>
          <p:cNvPr id="910" name="Google Shape;910;p7"/>
          <p:cNvPicPr preferRelativeResize="0"/>
          <p:nvPr/>
        </p:nvPicPr>
        <p:blipFill rotWithShape="1">
          <a:blip r:embed="rId17">
            <a:alphaModFix/>
          </a:blip>
          <a:srcRect b="14960" l="0" r="0" t="14960"/>
          <a:stretch/>
        </p:blipFill>
        <p:spPr>
          <a:xfrm>
            <a:off x="4356364" y="3151329"/>
            <a:ext cx="2250672" cy="1577273"/>
          </a:xfrm>
          <a:prstGeom prst="rect">
            <a:avLst/>
          </a:prstGeom>
          <a:noFill/>
          <a:ln>
            <a:noFill/>
          </a:ln>
        </p:spPr>
      </p:pic>
      <p:pic>
        <p:nvPicPr>
          <p:cNvPr id="911" name="Google Shape;911;p7"/>
          <p:cNvPicPr preferRelativeResize="0"/>
          <p:nvPr/>
        </p:nvPicPr>
        <p:blipFill rotWithShape="1">
          <a:blip r:embed="rId18">
            <a:alphaModFix/>
          </a:blip>
          <a:srcRect b="0" l="5977" r="5977" t="0"/>
          <a:stretch/>
        </p:blipFill>
        <p:spPr>
          <a:xfrm rot="5400000">
            <a:off x="4686590" y="1205905"/>
            <a:ext cx="1589171" cy="2254511"/>
          </a:xfrm>
          <a:prstGeom prst="rect">
            <a:avLst/>
          </a:prstGeom>
          <a:noFill/>
          <a:ln>
            <a:noFill/>
          </a:ln>
        </p:spPr>
      </p:pic>
      <p:sp>
        <p:nvSpPr>
          <p:cNvPr id="912" name="Google Shape;912;p7"/>
          <p:cNvSpPr txBox="1"/>
          <p:nvPr/>
        </p:nvSpPr>
        <p:spPr>
          <a:xfrm>
            <a:off x="4156361" y="5378317"/>
            <a:ext cx="7413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SESAME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rPr b="1" i="0" lang="en-US" sz="600" u="none" cap="none" strike="noStrike">
                <a:solidFill>
                  <a:srgbClr val="000000"/>
                </a:solidFill>
                <a:latin typeface="Arial"/>
                <a:ea typeface="Arial"/>
                <a:cs typeface="Arial"/>
                <a:sym typeface="Arial"/>
              </a:rPr>
              <a:t>SEEDS</a:t>
            </a:r>
            <a:endParaRPr b="0" i="0" sz="1400" u="none" cap="none" strike="noStrike">
              <a:solidFill>
                <a:srgbClr val="000000"/>
              </a:solidFill>
              <a:latin typeface="Arial"/>
              <a:ea typeface="Arial"/>
              <a:cs typeface="Arial"/>
              <a:sym typeface="Arial"/>
            </a:endParaRPr>
          </a:p>
        </p:txBody>
      </p:sp>
      <p:pic>
        <p:nvPicPr>
          <p:cNvPr descr="Logo&#10;&#10;Description automatically generated" id="913" name="Google Shape;913;p7"/>
          <p:cNvPicPr preferRelativeResize="0"/>
          <p:nvPr/>
        </p:nvPicPr>
        <p:blipFill rotWithShape="1">
          <a:blip r:embed="rId19">
            <a:alphaModFix/>
          </a:blip>
          <a:srcRect b="0" l="0" r="0" t="0"/>
          <a:stretch/>
        </p:blipFill>
        <p:spPr>
          <a:xfrm>
            <a:off x="1069260" y="348473"/>
            <a:ext cx="7005481" cy="536092"/>
          </a:xfrm>
          <a:prstGeom prst="rect">
            <a:avLst/>
          </a:prstGeom>
          <a:noFill/>
          <a:ln>
            <a:noFill/>
          </a:ln>
        </p:spPr>
      </p:pic>
      <p:sp>
        <p:nvSpPr>
          <p:cNvPr id="914" name="Google Shape;914;p7"/>
          <p:cNvSpPr txBox="1"/>
          <p:nvPr/>
        </p:nvSpPr>
        <p:spPr>
          <a:xfrm>
            <a:off x="1236300" y="810604"/>
            <a:ext cx="6671400" cy="397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800"/>
              <a:buFont typeface="Arial"/>
              <a:buNone/>
            </a:pPr>
            <a:r>
              <a:rPr b="0" i="1" lang="en-US" sz="2000" u="none" cap="none" strike="noStrike">
                <a:solidFill>
                  <a:schemeClr val="dk1"/>
                </a:solidFill>
                <a:latin typeface="Arial"/>
                <a:ea typeface="Arial"/>
                <a:cs typeface="Arial"/>
                <a:sym typeface="Arial"/>
              </a:rPr>
              <a:t>Upgrade your tahini!</a:t>
            </a:r>
            <a:endParaRPr b="0" i="1" sz="2000" u="none" cap="none" strike="noStrike">
              <a:solidFill>
                <a:schemeClr val="dk1"/>
              </a:solidFill>
              <a:latin typeface="Arial"/>
              <a:ea typeface="Arial"/>
              <a:cs typeface="Arial"/>
              <a:sym typeface="Arial"/>
            </a:endParaRPr>
          </a:p>
        </p:txBody>
      </p:sp>
      <p:sp>
        <p:nvSpPr>
          <p:cNvPr id="915" name="Google Shape;915;p7"/>
          <p:cNvSpPr txBox="1"/>
          <p:nvPr/>
        </p:nvSpPr>
        <p:spPr>
          <a:xfrm>
            <a:off x="437104" y="1559888"/>
            <a:ext cx="3541227" cy="4270400"/>
          </a:xfrm>
          <a:prstGeom prst="rect">
            <a:avLst/>
          </a:prstGeom>
          <a:noFill/>
          <a:ln>
            <a:noFill/>
          </a:ln>
        </p:spPr>
        <p:txBody>
          <a:bodyPr anchorCtr="0" anchor="t" bIns="0" lIns="0" spcFirstLastPara="1" rIns="91425" wrap="square" tIns="0">
            <a:spAutoFit/>
          </a:bodyPr>
          <a:lstStyle/>
          <a:p>
            <a:pPr indent="0" lvl="0" marL="0" marR="0" rtl="0" algn="l">
              <a:lnSpc>
                <a:spcPct val="100000"/>
              </a:lnSpc>
              <a:spcBef>
                <a:spcPts val="28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Distributor Landed Cost: </a:t>
            </a:r>
            <a:r>
              <a:rPr b="0" i="0" lang="en-US" sz="1100" u="none" cap="none" strike="noStrike">
                <a:solidFill>
                  <a:schemeClr val="dk1"/>
                </a:solidFill>
                <a:latin typeface="Arial"/>
                <a:ea typeface="Arial"/>
                <a:cs typeface="Arial"/>
                <a:sym typeface="Arial"/>
              </a:rPr>
              <a:t>$4.40/unit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Suggested Retail Price: </a:t>
            </a:r>
            <a:r>
              <a:rPr b="0" i="0" lang="en-US" sz="1100" u="none" cap="none" strike="noStrike">
                <a:solidFill>
                  <a:schemeClr val="dk1"/>
                </a:solidFill>
                <a:latin typeface="Arial"/>
                <a:ea typeface="Arial"/>
                <a:cs typeface="Arial"/>
                <a:sym typeface="Arial"/>
              </a:rPr>
              <a:t>$7.99-$8.49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Gross Margin: </a:t>
            </a:r>
            <a:r>
              <a:rPr b="0" i="0" lang="en-US" sz="1100" u="none" cap="none" strike="noStrike">
                <a:solidFill>
                  <a:schemeClr val="dk1"/>
                </a:solidFill>
                <a:latin typeface="Arial"/>
                <a:ea typeface="Arial"/>
                <a:cs typeface="Arial"/>
                <a:sym typeface="Arial"/>
              </a:rPr>
              <a:t>40%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Product Type: </a:t>
            </a:r>
            <a:r>
              <a:rPr b="0" i="0" lang="en-US" sz="1100" u="none" cap="none" strike="noStrike">
                <a:solidFill>
                  <a:schemeClr val="dk1"/>
                </a:solidFill>
                <a:latin typeface="Arial"/>
                <a:ea typeface="Arial"/>
                <a:cs typeface="Arial"/>
                <a:sym typeface="Arial"/>
              </a:rPr>
              <a:t>Grocery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Promotional Support Program: </a:t>
            </a:r>
            <a:r>
              <a:rPr b="0" i="0" lang="en-US" sz="1100" u="none" cap="none" strike="noStrike">
                <a:solidFill>
                  <a:schemeClr val="dk1"/>
                </a:solidFill>
                <a:latin typeface="Arial"/>
                <a:ea typeface="Arial"/>
                <a:cs typeface="Arial"/>
                <a:sym typeface="Arial"/>
              </a:rPr>
              <a:t>Quarterly Promotions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Channel Strategy of Item: </a:t>
            </a:r>
            <a:r>
              <a:rPr b="0" i="0" lang="en-US" sz="1100" u="none" cap="none" strike="noStrike">
                <a:solidFill>
                  <a:schemeClr val="dk1"/>
                </a:solidFill>
                <a:latin typeface="Arial"/>
                <a:ea typeface="Arial"/>
                <a:cs typeface="Arial"/>
                <a:sym typeface="Arial"/>
              </a:rPr>
              <a:t>Natural &amp; Conventional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Manufacturer Launch Date: </a:t>
            </a:r>
            <a:r>
              <a:rPr b="0" i="0" lang="en-US" sz="1100" u="none" cap="none" strike="noStrike">
                <a:solidFill>
                  <a:schemeClr val="dk1"/>
                </a:solidFill>
                <a:latin typeface="Arial"/>
                <a:ea typeface="Arial"/>
                <a:cs typeface="Arial"/>
                <a:sym typeface="Arial"/>
              </a:rPr>
              <a:t>Jan  2021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rPr b="1" i="0" lang="en-US" sz="1100" u="none" cap="none" strike="noStrike">
                <a:solidFill>
                  <a:schemeClr val="dk1"/>
                </a:solidFill>
                <a:latin typeface="Arial"/>
                <a:ea typeface="Arial"/>
                <a:cs typeface="Arial"/>
                <a:sym typeface="Arial"/>
              </a:rPr>
              <a:t>Case Pack: </a:t>
            </a:r>
            <a:r>
              <a:rPr b="0" i="0" lang="en-US" sz="1100" u="none" cap="none" strike="noStrike">
                <a:solidFill>
                  <a:schemeClr val="dk1"/>
                </a:solidFill>
                <a:latin typeface="Arial"/>
                <a:ea typeface="Arial"/>
                <a:cs typeface="Arial"/>
                <a:sym typeface="Arial"/>
              </a:rPr>
              <a:t>6, 12oz jars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chemeClr val="dk1"/>
                </a:solidFill>
                <a:latin typeface="Arial"/>
                <a:ea typeface="Arial"/>
                <a:cs typeface="Arial"/>
                <a:sym typeface="Arial"/>
              </a:rPr>
              <a:t>The 1st 5 seed Tahini Butter!</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rgbClr val="000000"/>
              </a:buClr>
              <a:buSzPts val="1200"/>
              <a:buFont typeface="Arial"/>
              <a:buChar char="•"/>
            </a:pPr>
            <a:r>
              <a:rPr b="0" i="0" lang="en-US" sz="1100" u="none" cap="none" strike="noStrike">
                <a:solidFill>
                  <a:schemeClr val="dk1"/>
                </a:solidFill>
                <a:latin typeface="Arial"/>
                <a:ea typeface="Arial"/>
                <a:cs typeface="Arial"/>
                <a:sym typeface="Arial"/>
              </a:rPr>
              <a:t>Upgrade your tahini spread with 5 seeds in every jar: Sesame, Flax, Pumpkin, Sunflower &amp; Chia Seeds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rgbClr val="000000"/>
              </a:buClr>
              <a:buSzPts val="1200"/>
              <a:buFont typeface="Arial"/>
              <a:buChar char="•"/>
            </a:pPr>
            <a:r>
              <a:rPr b="0" i="0" lang="en-US" sz="1100" u="none" cap="none" strike="noStrike">
                <a:solidFill>
                  <a:schemeClr val="dk1"/>
                </a:solidFill>
                <a:latin typeface="Arial"/>
                <a:ea typeface="Arial"/>
                <a:cs typeface="Arial"/>
                <a:sym typeface="Arial"/>
              </a:rPr>
              <a:t>All Organic, Non-GMO Project Verified</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rgbClr val="000000"/>
              </a:buClr>
              <a:buSzPts val="1200"/>
              <a:buFont typeface="Arial"/>
              <a:buChar char="•"/>
            </a:pPr>
            <a:r>
              <a:rPr b="0" i="0" lang="en-US" sz="1100" u="none" cap="none" strike="noStrike">
                <a:solidFill>
                  <a:schemeClr val="dk1"/>
                </a:solidFill>
                <a:latin typeface="Arial"/>
                <a:ea typeface="Arial"/>
                <a:cs typeface="Arial"/>
                <a:sym typeface="Arial"/>
              </a:rPr>
              <a:t>Simple ingredients, no palm oil or sugar added</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rgbClr val="000000"/>
              </a:buClr>
              <a:buSzPts val="1200"/>
              <a:buFont typeface="Arial"/>
              <a:buChar char="•"/>
            </a:pPr>
            <a:r>
              <a:rPr b="0" i="0" lang="en-US" sz="1100" u="none" cap="none" strike="noStrike">
                <a:solidFill>
                  <a:schemeClr val="dk1"/>
                </a:solidFill>
                <a:latin typeface="Arial"/>
                <a:ea typeface="Arial"/>
                <a:cs typeface="Arial"/>
                <a:sym typeface="Arial"/>
              </a:rPr>
              <a:t>Enjoy on toast, over salad or roasted vegetables, in your soup recipe &amp; upgrade your hummus!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600"/>
              </a:spcBef>
              <a:spcAft>
                <a:spcPts val="0"/>
              </a:spcAft>
              <a:buClr>
                <a:schemeClr val="dk1"/>
              </a:buClr>
              <a:buSzPts val="770"/>
              <a:buFont typeface="Lato"/>
              <a:buChar char="•"/>
            </a:pPr>
            <a:r>
              <a:rPr b="1" i="0" lang="en-US" sz="1100" u="none" cap="none" strike="noStrike">
                <a:solidFill>
                  <a:schemeClr val="dk1"/>
                </a:solidFill>
                <a:latin typeface="Arial"/>
                <a:ea typeface="Arial"/>
                <a:cs typeface="Arial"/>
                <a:sym typeface="Arial"/>
              </a:rPr>
              <a:t>Supports Project Left Behind</a:t>
            </a:r>
            <a:r>
              <a:rPr b="0" i="0" lang="en-US" sz="1100" u="none" cap="none" strike="noStrike">
                <a:solidFill>
                  <a:schemeClr val="dk1"/>
                </a:solidFill>
                <a:latin typeface="Arial"/>
                <a:ea typeface="Arial"/>
                <a:cs typeface="Arial"/>
                <a:sym typeface="Arial"/>
              </a:rPr>
              <a:t> – a 501c3 non-profit organization</a:t>
            </a:r>
            <a:endParaRPr b="0" i="0" sz="1400" u="none" cap="none" strike="noStrike">
              <a:solidFill>
                <a:srgbClr val="000000"/>
              </a:solidFill>
              <a:latin typeface="Arial"/>
              <a:ea typeface="Arial"/>
              <a:cs typeface="Arial"/>
              <a:sym typeface="Arial"/>
            </a:endParaRPr>
          </a:p>
          <a:p>
            <a:pPr indent="-95250" lvl="0" marL="171450" marR="0" rtl="0" algn="l">
              <a:lnSpc>
                <a:spcPct val="100000"/>
              </a:lnSpc>
              <a:spcBef>
                <a:spcPts val="600"/>
              </a:spcBef>
              <a:spcAft>
                <a:spcPts val="600"/>
              </a:spcAft>
              <a:buClr>
                <a:schemeClr val="dk1"/>
              </a:buClr>
              <a:buSzPts val="12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60"/>
          <p:cNvSpPr/>
          <p:nvPr/>
        </p:nvSpPr>
        <p:spPr>
          <a:xfrm>
            <a:off x="365279" y="268851"/>
            <a:ext cx="89916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Marketing/Promotional Support</a:t>
            </a:r>
            <a:endParaRPr b="0" i="0" sz="1400" u="none" cap="none" strike="noStrike">
              <a:solidFill>
                <a:schemeClr val="dk1"/>
              </a:solidFill>
              <a:latin typeface="Arial"/>
              <a:ea typeface="Arial"/>
              <a:cs typeface="Arial"/>
              <a:sym typeface="Arial"/>
            </a:endParaRPr>
          </a:p>
        </p:txBody>
      </p:sp>
      <p:sp>
        <p:nvSpPr>
          <p:cNvPr id="921" name="Google Shape;921;p60"/>
          <p:cNvSpPr txBox="1"/>
          <p:nvPr/>
        </p:nvSpPr>
        <p:spPr>
          <a:xfrm>
            <a:off x="365279" y="1083306"/>
            <a:ext cx="3008837" cy="73862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Pricing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TPRs: # weeks of TPRs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Digital Couponing </a:t>
            </a:r>
            <a:endParaRPr b="0" i="0" sz="1400" u="none" cap="none" strike="noStrike">
              <a:solidFill>
                <a:srgbClr val="000000"/>
              </a:solidFill>
              <a:latin typeface="Arial"/>
              <a:ea typeface="Arial"/>
              <a:cs typeface="Arial"/>
              <a:sym typeface="Arial"/>
            </a:endParaRPr>
          </a:p>
        </p:txBody>
      </p:sp>
      <p:pic>
        <p:nvPicPr>
          <p:cNvPr id="922" name="Google Shape;922;p60"/>
          <p:cNvPicPr preferRelativeResize="0"/>
          <p:nvPr/>
        </p:nvPicPr>
        <p:blipFill rotWithShape="1">
          <a:blip r:embed="rId3">
            <a:alphaModFix/>
          </a:blip>
          <a:srcRect b="0" l="0" r="0" t="0"/>
          <a:stretch/>
        </p:blipFill>
        <p:spPr>
          <a:xfrm>
            <a:off x="4469813" y="4204801"/>
            <a:ext cx="1504459" cy="2134827"/>
          </a:xfrm>
          <a:prstGeom prst="rect">
            <a:avLst/>
          </a:prstGeom>
          <a:noFill/>
          <a:ln>
            <a:noFill/>
          </a:ln>
        </p:spPr>
      </p:pic>
      <p:pic>
        <p:nvPicPr>
          <p:cNvPr id="923" name="Google Shape;923;p60"/>
          <p:cNvPicPr preferRelativeResize="0"/>
          <p:nvPr/>
        </p:nvPicPr>
        <p:blipFill rotWithShape="1">
          <a:blip r:embed="rId4">
            <a:alphaModFix/>
          </a:blip>
          <a:srcRect b="0" l="0" r="0" t="0"/>
          <a:stretch/>
        </p:blipFill>
        <p:spPr>
          <a:xfrm>
            <a:off x="205775" y="4187744"/>
            <a:ext cx="1504458" cy="2134862"/>
          </a:xfrm>
          <a:prstGeom prst="rect">
            <a:avLst/>
          </a:prstGeom>
          <a:noFill/>
          <a:ln>
            <a:noFill/>
          </a:ln>
        </p:spPr>
      </p:pic>
      <p:pic>
        <p:nvPicPr>
          <p:cNvPr id="924" name="Google Shape;924;p60"/>
          <p:cNvPicPr preferRelativeResize="0"/>
          <p:nvPr/>
        </p:nvPicPr>
        <p:blipFill rotWithShape="1">
          <a:blip r:embed="rId5">
            <a:alphaModFix/>
          </a:blip>
          <a:srcRect b="0" l="0" r="0" t="0"/>
          <a:stretch/>
        </p:blipFill>
        <p:spPr>
          <a:xfrm>
            <a:off x="1598081" y="4180501"/>
            <a:ext cx="1496353" cy="2123325"/>
          </a:xfrm>
          <a:prstGeom prst="rect">
            <a:avLst/>
          </a:prstGeom>
          <a:noFill/>
          <a:ln>
            <a:noFill/>
          </a:ln>
        </p:spPr>
      </p:pic>
      <p:pic>
        <p:nvPicPr>
          <p:cNvPr id="925" name="Google Shape;925;p60"/>
          <p:cNvPicPr preferRelativeResize="0"/>
          <p:nvPr/>
        </p:nvPicPr>
        <p:blipFill rotWithShape="1">
          <a:blip r:embed="rId6">
            <a:alphaModFix/>
          </a:blip>
          <a:srcRect b="0" l="0" r="0" t="0"/>
          <a:stretch/>
        </p:blipFill>
        <p:spPr>
          <a:xfrm>
            <a:off x="2992469" y="4200793"/>
            <a:ext cx="1486118" cy="2108802"/>
          </a:xfrm>
          <a:prstGeom prst="rect">
            <a:avLst/>
          </a:prstGeom>
          <a:noFill/>
          <a:ln>
            <a:noFill/>
          </a:ln>
        </p:spPr>
      </p:pic>
      <p:pic>
        <p:nvPicPr>
          <p:cNvPr id="926" name="Google Shape;926;p60"/>
          <p:cNvPicPr preferRelativeResize="0"/>
          <p:nvPr/>
        </p:nvPicPr>
        <p:blipFill rotWithShape="1">
          <a:blip r:embed="rId7">
            <a:alphaModFix/>
          </a:blip>
          <a:srcRect b="0" l="0" r="0" t="0"/>
          <a:stretch/>
        </p:blipFill>
        <p:spPr>
          <a:xfrm>
            <a:off x="5855168" y="4187781"/>
            <a:ext cx="1504458" cy="2134825"/>
          </a:xfrm>
          <a:prstGeom prst="rect">
            <a:avLst/>
          </a:prstGeom>
          <a:noFill/>
          <a:ln>
            <a:noFill/>
          </a:ln>
        </p:spPr>
      </p:pic>
      <p:pic>
        <p:nvPicPr>
          <p:cNvPr id="927" name="Google Shape;927;p60"/>
          <p:cNvPicPr preferRelativeResize="0"/>
          <p:nvPr/>
        </p:nvPicPr>
        <p:blipFill rotWithShape="1">
          <a:blip r:embed="rId8">
            <a:alphaModFix/>
          </a:blip>
          <a:srcRect b="0" l="0" r="0" t="0"/>
          <a:stretch/>
        </p:blipFill>
        <p:spPr>
          <a:xfrm>
            <a:off x="7241317" y="4177019"/>
            <a:ext cx="1504459" cy="2134827"/>
          </a:xfrm>
          <a:prstGeom prst="rect">
            <a:avLst/>
          </a:prstGeom>
          <a:noFill/>
          <a:ln>
            <a:noFill/>
          </a:ln>
        </p:spPr>
      </p:pic>
      <p:cxnSp>
        <p:nvCxnSpPr>
          <p:cNvPr id="928" name="Google Shape;928;p60"/>
          <p:cNvCxnSpPr/>
          <p:nvPr/>
        </p:nvCxnSpPr>
        <p:spPr>
          <a:xfrm>
            <a:off x="457200" y="762000"/>
            <a:ext cx="1981200" cy="0"/>
          </a:xfrm>
          <a:prstGeom prst="straightConnector1">
            <a:avLst/>
          </a:prstGeom>
          <a:noFill/>
          <a:ln cap="flat" cmpd="sng" w="57150">
            <a:solidFill>
              <a:schemeClr val="accent5"/>
            </a:solidFill>
            <a:prstDash val="solid"/>
            <a:round/>
            <a:headEnd len="sm" w="sm" type="none"/>
            <a:tailEnd len="sm" w="sm" type="none"/>
          </a:ln>
        </p:spPr>
      </p:cxnSp>
      <p:sp>
        <p:nvSpPr>
          <p:cNvPr id="929" name="Google Shape;929;p60"/>
          <p:cNvSpPr txBox="1"/>
          <p:nvPr/>
        </p:nvSpPr>
        <p:spPr>
          <a:xfrm>
            <a:off x="457200" y="2066997"/>
            <a:ext cx="3008837" cy="2154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Sample Promo Calendar</a:t>
            </a:r>
            <a:endParaRPr b="1" i="0" sz="1400" u="none" cap="none" strike="noStrike">
              <a:solidFill>
                <a:schemeClr val="dk1"/>
              </a:solidFill>
              <a:latin typeface="Arial"/>
              <a:ea typeface="Arial"/>
              <a:cs typeface="Arial"/>
              <a:sym typeface="Arial"/>
            </a:endParaRPr>
          </a:p>
        </p:txBody>
      </p:sp>
      <p:graphicFrame>
        <p:nvGraphicFramePr>
          <p:cNvPr id="930" name="Google Shape;930;p60"/>
          <p:cNvGraphicFramePr/>
          <p:nvPr/>
        </p:nvGraphicFramePr>
        <p:xfrm>
          <a:off x="457200" y="2527520"/>
          <a:ext cx="3000000" cy="3000000"/>
        </p:xfrm>
        <a:graphic>
          <a:graphicData uri="http://schemas.openxmlformats.org/drawingml/2006/table">
            <a:tbl>
              <a:tblPr bandRow="1" firstRow="1">
                <a:noFill/>
                <a:tableStyleId>{4A2C98CB-ADFF-48D8-9C51-E807AB117839}</a:tableStyleId>
              </a:tblPr>
              <a:tblGrid>
                <a:gridCol w="1189600"/>
                <a:gridCol w="1238150"/>
                <a:gridCol w="1162375"/>
                <a:gridCol w="1092425"/>
                <a:gridCol w="1059000"/>
                <a:gridCol w="1213300"/>
                <a:gridCol w="1197200"/>
              </a:tblGrid>
              <a:tr h="3382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54270E"/>
                          </a:solidFill>
                        </a:rPr>
                        <a:t>May/June</a:t>
                      </a:r>
                      <a:endParaRPr sz="1400" u="none" cap="none" strike="noStrike">
                        <a:solidFill>
                          <a:srgbClr val="54270E"/>
                        </a:solidFil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Jul</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Aug</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Nov</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Jan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Feb</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Mar</a:t>
                      </a:r>
                      <a:endParaRPr sz="1400" u="none" cap="none" strike="noStrike"/>
                    </a:p>
                  </a:txBody>
                  <a:tcPr marT="45725" marB="45725" marR="91450" marL="91450" anchor="ctr"/>
                </a:tc>
              </a:tr>
              <a:tr h="8961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54270E"/>
                          </a:solidFill>
                        </a:rPr>
                        <a:t>Nut Butter RESET</a:t>
                      </a:r>
                      <a:endParaRPr sz="1400" u="none" cap="none" strike="noStrike">
                        <a:solidFill>
                          <a:srgbClr val="54270E"/>
                        </a:solidFill>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nchor="ct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gb4139454e2_0_432"/>
          <p:cNvSpPr txBox="1"/>
          <p:nvPr>
            <p:ph idx="1" type="body"/>
          </p:nvPr>
        </p:nvSpPr>
        <p:spPr>
          <a:xfrm>
            <a:off x="337175" y="1773925"/>
            <a:ext cx="3886200" cy="3798900"/>
          </a:xfrm>
          <a:prstGeom prst="rect">
            <a:avLst/>
          </a:prstGeom>
          <a:noFill/>
          <a:ln>
            <a:noFill/>
          </a:ln>
        </p:spPr>
        <p:txBody>
          <a:bodyPr anchorCtr="0" anchor="t" bIns="45700" lIns="91425" spcFirstLastPara="1" rIns="91425" wrap="square" tIns="45700">
            <a:noAutofit/>
          </a:bodyPr>
          <a:lstStyle/>
          <a:p>
            <a:pPr indent="0" lvl="0" marL="6350" rtl="0" algn="l">
              <a:lnSpc>
                <a:spcPct val="100000"/>
              </a:lnSpc>
              <a:spcBef>
                <a:spcPts val="0"/>
              </a:spcBef>
              <a:spcAft>
                <a:spcPts val="0"/>
              </a:spcAft>
              <a:buClr>
                <a:srgbClr val="FFFFFF"/>
              </a:buClr>
              <a:buSzPts val="1300"/>
              <a:buNone/>
            </a:pPr>
            <a:r>
              <a:rPr lang="en-US" sz="1300">
                <a:solidFill>
                  <a:schemeClr val="accent5"/>
                </a:solidFill>
                <a:latin typeface="Arial"/>
                <a:ea typeface="Arial"/>
                <a:cs typeface="Arial"/>
                <a:sym typeface="Arial"/>
              </a:rPr>
              <a:t>Priorities:</a:t>
            </a:r>
            <a:endParaRPr/>
          </a:p>
          <a:p>
            <a:pPr indent="-342900" lvl="0" marL="349250" rtl="0" algn="l">
              <a:lnSpc>
                <a:spcPct val="100000"/>
              </a:lnSpc>
              <a:spcBef>
                <a:spcPts val="0"/>
              </a:spcBef>
              <a:spcAft>
                <a:spcPts val="0"/>
              </a:spcAft>
              <a:buClr>
                <a:srgbClr val="FFFFFF"/>
              </a:buClr>
              <a:buSzPts val="1300"/>
              <a:buFont typeface="Arial"/>
              <a:buAutoNum type="arabicPeriod"/>
            </a:pPr>
            <a:r>
              <a:rPr b="0" lang="en-US" sz="1300">
                <a:solidFill>
                  <a:srgbClr val="FFFFFF"/>
                </a:solidFill>
                <a:latin typeface="Arial"/>
                <a:ea typeface="Arial"/>
                <a:cs typeface="Arial"/>
                <a:sym typeface="Arial"/>
              </a:rPr>
              <a:t>3+ Jar Brand Block </a:t>
            </a:r>
            <a:endParaRPr/>
          </a:p>
          <a:p>
            <a:pPr indent="-342900" lvl="0" marL="349250" rtl="0" algn="l">
              <a:lnSpc>
                <a:spcPct val="100000"/>
              </a:lnSpc>
              <a:spcBef>
                <a:spcPts val="0"/>
              </a:spcBef>
              <a:spcAft>
                <a:spcPts val="0"/>
              </a:spcAft>
              <a:buClr>
                <a:srgbClr val="FFFFFF"/>
              </a:buClr>
              <a:buSzPts val="1300"/>
              <a:buFont typeface="Arial"/>
              <a:buAutoNum type="arabicPeriod"/>
            </a:pPr>
            <a:r>
              <a:rPr b="0" lang="en-US" sz="1300">
                <a:solidFill>
                  <a:srgbClr val="FFFFFF"/>
                </a:solidFill>
                <a:latin typeface="Arial"/>
                <a:ea typeface="Arial"/>
                <a:cs typeface="Arial"/>
                <a:sym typeface="Arial"/>
              </a:rPr>
              <a:t>Midlevel placement for best sell-through </a:t>
            </a:r>
            <a:endParaRPr/>
          </a:p>
          <a:p>
            <a:pPr indent="0" lvl="0" marL="6350" rtl="0" algn="l">
              <a:lnSpc>
                <a:spcPct val="100000"/>
              </a:lnSpc>
              <a:spcBef>
                <a:spcPts val="0"/>
              </a:spcBef>
              <a:spcAft>
                <a:spcPts val="0"/>
              </a:spcAft>
              <a:buClr>
                <a:srgbClr val="FFFFFF"/>
              </a:buClr>
              <a:buSzPts val="1300"/>
              <a:buNone/>
            </a:pPr>
            <a:r>
              <a:t/>
            </a:r>
            <a:endParaRPr b="0" sz="1300">
              <a:solidFill>
                <a:srgbClr val="FFFFFF"/>
              </a:solidFill>
              <a:latin typeface="Arial"/>
              <a:ea typeface="Arial"/>
              <a:cs typeface="Arial"/>
              <a:sym typeface="Arial"/>
            </a:endParaRPr>
          </a:p>
          <a:p>
            <a:pPr indent="0" lvl="0" marL="6350" rtl="0" algn="l">
              <a:lnSpc>
                <a:spcPct val="100000"/>
              </a:lnSpc>
              <a:spcBef>
                <a:spcPts val="0"/>
              </a:spcBef>
              <a:spcAft>
                <a:spcPts val="0"/>
              </a:spcAft>
              <a:buClr>
                <a:srgbClr val="FFFFFF"/>
              </a:buClr>
              <a:buSzPts val="1300"/>
              <a:buNone/>
            </a:pPr>
            <a:r>
              <a:t/>
            </a:r>
            <a:endParaRPr b="0" sz="1300">
              <a:solidFill>
                <a:srgbClr val="FFFFFF"/>
              </a:solidFill>
              <a:latin typeface="Arial"/>
              <a:ea typeface="Arial"/>
              <a:cs typeface="Arial"/>
              <a:sym typeface="Arial"/>
            </a:endParaRPr>
          </a:p>
          <a:p>
            <a:pPr indent="0" lvl="0" marL="6350" rtl="0" algn="l">
              <a:lnSpc>
                <a:spcPct val="100000"/>
              </a:lnSpc>
              <a:spcBef>
                <a:spcPts val="0"/>
              </a:spcBef>
              <a:spcAft>
                <a:spcPts val="0"/>
              </a:spcAft>
              <a:buClr>
                <a:srgbClr val="FFFFFF"/>
              </a:buClr>
              <a:buSzPts val="1300"/>
              <a:buNone/>
            </a:pPr>
            <a:r>
              <a:t/>
            </a:r>
            <a:endParaRPr b="0" sz="1300">
              <a:solidFill>
                <a:srgbClr val="FFFFFF"/>
              </a:solidFill>
              <a:latin typeface="Arial"/>
              <a:ea typeface="Arial"/>
              <a:cs typeface="Arial"/>
              <a:sym typeface="Arial"/>
            </a:endParaRPr>
          </a:p>
          <a:p>
            <a:pPr indent="0" lvl="0" marL="6350" rtl="0" algn="l">
              <a:lnSpc>
                <a:spcPct val="100000"/>
              </a:lnSpc>
              <a:spcBef>
                <a:spcPts val="0"/>
              </a:spcBef>
              <a:spcAft>
                <a:spcPts val="0"/>
              </a:spcAft>
              <a:buClr>
                <a:srgbClr val="FFFFFF"/>
              </a:buClr>
              <a:buSzPts val="1300"/>
              <a:buNone/>
            </a:pPr>
            <a:r>
              <a:rPr lang="en-US" sz="1300">
                <a:solidFill>
                  <a:schemeClr val="accent5"/>
                </a:solidFill>
                <a:latin typeface="Arial"/>
                <a:ea typeface="Arial"/>
                <a:cs typeface="Arial"/>
                <a:sym typeface="Arial"/>
              </a:rPr>
              <a:t>Marketing Promotional Support:</a:t>
            </a:r>
            <a:endParaRPr/>
          </a:p>
          <a:p>
            <a:pPr indent="-279400" lvl="0" marL="285750" rtl="0" algn="l">
              <a:lnSpc>
                <a:spcPct val="100000"/>
              </a:lnSpc>
              <a:spcBef>
                <a:spcPts val="0"/>
              </a:spcBef>
              <a:spcAft>
                <a:spcPts val="0"/>
              </a:spcAft>
              <a:buClr>
                <a:srgbClr val="FFFFFF"/>
              </a:buClr>
              <a:buSzPts val="1300"/>
              <a:buChar char="•"/>
            </a:pPr>
            <a:r>
              <a:rPr b="0" lang="en-US" sz="1300">
                <a:solidFill>
                  <a:srgbClr val="FFFFFF"/>
                </a:solidFill>
                <a:latin typeface="Arial"/>
                <a:ea typeface="Arial"/>
                <a:cs typeface="Arial"/>
                <a:sym typeface="Arial"/>
              </a:rPr>
              <a:t>TPRs </a:t>
            </a:r>
            <a:endParaRPr/>
          </a:p>
          <a:p>
            <a:pPr indent="-279400" lvl="0" marL="285750" rtl="0" algn="l">
              <a:lnSpc>
                <a:spcPct val="100000"/>
              </a:lnSpc>
              <a:spcBef>
                <a:spcPts val="0"/>
              </a:spcBef>
              <a:spcAft>
                <a:spcPts val="0"/>
              </a:spcAft>
              <a:buClr>
                <a:srgbClr val="FFFFFF"/>
              </a:buClr>
              <a:buSzPts val="1300"/>
              <a:buChar char="•"/>
            </a:pPr>
            <a:r>
              <a:rPr b="0" lang="en-US" sz="1300">
                <a:solidFill>
                  <a:srgbClr val="FFFFFF"/>
                </a:solidFill>
                <a:latin typeface="Arial"/>
                <a:ea typeface="Arial"/>
                <a:cs typeface="Arial"/>
                <a:sym typeface="Arial"/>
              </a:rPr>
              <a:t>Digital</a:t>
            </a:r>
            <a:endParaRPr b="0" sz="1300">
              <a:solidFill>
                <a:srgbClr val="FFFFFF"/>
              </a:solidFill>
              <a:latin typeface="Arial"/>
              <a:ea typeface="Arial"/>
              <a:cs typeface="Arial"/>
              <a:sym typeface="Arial"/>
            </a:endParaRPr>
          </a:p>
          <a:p>
            <a:pPr indent="0" lvl="0" marL="6350" rtl="0" algn="l">
              <a:lnSpc>
                <a:spcPct val="100000"/>
              </a:lnSpc>
              <a:spcBef>
                <a:spcPts val="0"/>
              </a:spcBef>
              <a:spcAft>
                <a:spcPts val="0"/>
              </a:spcAft>
              <a:buClr>
                <a:srgbClr val="FFFFFF"/>
              </a:buClr>
              <a:buSzPts val="1300"/>
              <a:buNone/>
            </a:pPr>
            <a:r>
              <a:rPr lang="en-US" sz="1300">
                <a:solidFill>
                  <a:srgbClr val="FFFFFF"/>
                </a:solidFill>
                <a:latin typeface="Arial"/>
                <a:ea typeface="Arial"/>
                <a:cs typeface="Arial"/>
                <a:sym typeface="Arial"/>
              </a:rPr>
              <a:t> </a:t>
            </a:r>
            <a:endParaRPr/>
          </a:p>
        </p:txBody>
      </p:sp>
      <p:sp>
        <p:nvSpPr>
          <p:cNvPr id="936" name="Google Shape;936;gb4139454e2_0_432"/>
          <p:cNvSpPr/>
          <p:nvPr/>
        </p:nvSpPr>
        <p:spPr>
          <a:xfrm>
            <a:off x="533400" y="1367044"/>
            <a:ext cx="1803900" cy="71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937" name="Google Shape;937;gb4139454e2_0_432"/>
          <p:cNvPicPr preferRelativeResize="0"/>
          <p:nvPr/>
        </p:nvPicPr>
        <p:blipFill rotWithShape="1">
          <a:blip r:embed="rId3">
            <a:alphaModFix/>
          </a:blip>
          <a:srcRect b="0" l="0" r="0" t="0"/>
          <a:stretch/>
        </p:blipFill>
        <p:spPr>
          <a:xfrm>
            <a:off x="457200" y="6096000"/>
            <a:ext cx="1507902" cy="472491"/>
          </a:xfrm>
          <a:prstGeom prst="rect">
            <a:avLst/>
          </a:prstGeom>
          <a:noFill/>
          <a:ln>
            <a:noFill/>
          </a:ln>
        </p:spPr>
      </p:pic>
      <p:graphicFrame>
        <p:nvGraphicFramePr>
          <p:cNvPr id="938" name="Google Shape;938;gb4139454e2_0_432"/>
          <p:cNvGraphicFramePr/>
          <p:nvPr/>
        </p:nvGraphicFramePr>
        <p:xfrm>
          <a:off x="4737080" y="13476"/>
          <a:ext cx="3000000" cy="3000000"/>
        </p:xfrm>
        <a:graphic>
          <a:graphicData uri="http://schemas.openxmlformats.org/drawingml/2006/table">
            <a:tbl>
              <a:tblPr bandRow="1" firstRow="1">
                <a:noFill/>
                <a:tableStyleId>{14D43A5F-C01B-4A67-9696-022EB289B62A}</a:tableStyleId>
              </a:tblPr>
              <a:tblGrid>
                <a:gridCol w="1776050"/>
                <a:gridCol w="610925"/>
                <a:gridCol w="620725"/>
                <a:gridCol w="1241475"/>
              </a:tblGrid>
              <a:tr h="308725">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NuttZo Jar </a:t>
                      </a:r>
                      <a:endParaRPr sz="1400" u="none" cap="none" strike="noStrike"/>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Rank</a:t>
                      </a:r>
                      <a:endParaRPr sz="1400" u="none" cap="none" strike="noStrike"/>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SRP</a:t>
                      </a:r>
                      <a:endParaRPr sz="1400" u="none" cap="none" strike="noStrike"/>
                    </a:p>
                  </a:txBody>
                  <a:tcPr marT="45725" marB="45725" marR="91450" marL="91450" anchor="ctr">
                    <a:solidFill>
                      <a:schemeClr val="accent5"/>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Flavor Profile</a:t>
                      </a:r>
                      <a:endParaRPr sz="1400" u="none" cap="none" strike="noStrike"/>
                    </a:p>
                  </a:txBody>
                  <a:tcPr marT="45725" marB="45725" marR="91450" marL="91450" anchor="ctr">
                    <a:solidFill>
                      <a:schemeClr val="accent5"/>
                    </a:solidFill>
                  </a:tcPr>
                </a:tc>
              </a:tr>
              <a:tr h="10656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Keto</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#1</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$12.99</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Rich Coconut </a:t>
                      </a:r>
                      <a:br>
                        <a:rPr lang="en-US" sz="1100" u="none" cap="none" strike="noStrike">
                          <a:latin typeface="Arial"/>
                          <a:ea typeface="Arial"/>
                          <a:cs typeface="Arial"/>
                          <a:sym typeface="Arial"/>
                        </a:rPr>
                      </a:br>
                      <a:r>
                        <a:rPr lang="en-US" sz="1100" u="none" cap="none" strike="noStrike">
                          <a:latin typeface="Arial"/>
                          <a:ea typeface="Arial"/>
                          <a:cs typeface="Arial"/>
                          <a:sym typeface="Arial"/>
                        </a:rPr>
                        <a:t>&amp; Almond;</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Keto-Diet Friendly</a:t>
                      </a:r>
                      <a:endParaRPr sz="1400" u="none" cap="none" strike="noStrike"/>
                    </a:p>
                  </a:txBody>
                  <a:tcPr marT="45725" marB="45725" marR="91450" marL="91450" anchor="ctr"/>
                </a:tc>
              </a:tr>
              <a:tr h="109360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Power Fuel</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Crunchy</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#2</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$12.99</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Upgrade your Almond Butter</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i="1" lang="en-US" sz="1100" u="none" cap="none" strike="noStrike">
                          <a:latin typeface="Arial"/>
                          <a:ea typeface="Arial"/>
                          <a:cs typeface="Arial"/>
                          <a:sym typeface="Arial"/>
                        </a:rPr>
                        <a:t>*Crunchy*</a:t>
                      </a:r>
                      <a:endParaRPr sz="1400" u="none" cap="none" strike="noStrike"/>
                    </a:p>
                  </a:txBody>
                  <a:tcPr marT="45725" marB="45725" marR="91450" marL="91450" anchor="ctr"/>
                </a:tc>
              </a:tr>
              <a:tr h="95300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Power Fuel</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Smooth</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#3</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$12.99</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Upgrade your Almond Butter</a:t>
                      </a:r>
                      <a:endParaRPr sz="1100" u="none" cap="none" strike="noStrike"/>
                    </a:p>
                    <a:p>
                      <a:pPr indent="0" lvl="0" marL="0" marR="0" rtl="0" algn="l">
                        <a:lnSpc>
                          <a:spcPct val="100000"/>
                        </a:lnSpc>
                        <a:spcBef>
                          <a:spcPts val="0"/>
                        </a:spcBef>
                        <a:spcAft>
                          <a:spcPts val="0"/>
                        </a:spcAft>
                        <a:buClr>
                          <a:srgbClr val="000000"/>
                        </a:buClr>
                        <a:buSzPts val="1100"/>
                        <a:buFont typeface="Arial"/>
                        <a:buNone/>
                      </a:pPr>
                      <a:r>
                        <a:rPr i="1" lang="en-US" sz="1100" u="none" cap="none" strike="noStrike">
                          <a:latin typeface="Arial"/>
                          <a:ea typeface="Arial"/>
                          <a:cs typeface="Arial"/>
                          <a:sym typeface="Arial"/>
                        </a:rPr>
                        <a:t>*Smooth*</a:t>
                      </a:r>
                      <a:endParaRPr sz="1100" u="none" cap="none" strike="noStrike"/>
                    </a:p>
                  </a:txBody>
                  <a:tcPr marT="45725" marB="45725" marR="91450" marL="91450" anchor="ctr"/>
                </a:tc>
              </a:tr>
              <a:tr h="10779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Chocolate </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Keto</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#4</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$12.99</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Decadent </a:t>
                      </a:r>
                      <a:br>
                        <a:rPr lang="en-US" sz="1100" u="none" cap="none" strike="noStrike">
                          <a:latin typeface="Arial"/>
                          <a:ea typeface="Arial"/>
                          <a:cs typeface="Arial"/>
                          <a:sym typeface="Arial"/>
                        </a:rPr>
                      </a:br>
                      <a:r>
                        <a:rPr lang="en-US" sz="1100" u="none" cap="none" strike="noStrike">
                          <a:latin typeface="Arial"/>
                          <a:ea typeface="Arial"/>
                          <a:cs typeface="Arial"/>
                          <a:sym typeface="Arial"/>
                        </a:rPr>
                        <a:t>Dark Chocolate, &amp; Coconut;</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Keto-diet Friendly</a:t>
                      </a:r>
                      <a:endParaRPr sz="1400" u="none" cap="none" strike="noStrike"/>
                    </a:p>
                  </a:txBody>
                  <a:tcPr marT="45725" marB="45725" marR="91450" marL="91450" anchor="ctr"/>
                </a:tc>
              </a:tr>
              <a:tr h="109360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Peanut Pro </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Smooth</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#5</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$7.99</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Upgrade your Peanut Butter</a:t>
                      </a:r>
                      <a:endParaRPr sz="1400" u="none" cap="none" strike="noStrike"/>
                    </a:p>
                  </a:txBody>
                  <a:tcPr marT="45725" marB="45725" marR="91450" marL="91450" anchor="ctr"/>
                </a:tc>
              </a:tr>
              <a:tr h="104075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Five-Seed </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Tahini F</a:t>
                      </a:r>
                      <a:r>
                        <a:rPr b="1" lang="en-US" sz="1100" u="none" cap="none" strike="noStrike"/>
                        <a:t>usion</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#6</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$7.99</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Healthy, Organic nutritious 5 </a:t>
                      </a:r>
                      <a:br>
                        <a:rPr lang="en-US" sz="1100" u="none" cap="none" strike="noStrike">
                          <a:latin typeface="Arial"/>
                          <a:ea typeface="Arial"/>
                          <a:cs typeface="Arial"/>
                          <a:sym typeface="Arial"/>
                        </a:rPr>
                      </a:br>
                      <a:r>
                        <a:rPr lang="en-US" sz="1100" u="none" cap="none" strike="noStrike">
                          <a:latin typeface="Arial"/>
                          <a:ea typeface="Arial"/>
                          <a:cs typeface="Arial"/>
                          <a:sym typeface="Arial"/>
                        </a:rPr>
                        <a:t>seed Tahini</a:t>
                      </a:r>
                      <a:r>
                        <a:rPr lang="en-US" sz="1100" u="none" cap="none" strike="noStrike"/>
                        <a:t> Fusion!</a:t>
                      </a:r>
                      <a:endParaRPr sz="1100" u="none" cap="none" strike="noStrike"/>
                    </a:p>
                  </a:txBody>
                  <a:tcPr marT="45725" marB="45725" marR="91450" marL="91450" anchor="ctr"/>
                </a:tc>
              </a:tr>
            </a:tbl>
          </a:graphicData>
        </a:graphic>
      </p:graphicFrame>
      <p:pic>
        <p:nvPicPr>
          <p:cNvPr id="939" name="Google Shape;939;gb4139454e2_0_432"/>
          <p:cNvPicPr preferRelativeResize="0"/>
          <p:nvPr/>
        </p:nvPicPr>
        <p:blipFill rotWithShape="1">
          <a:blip r:embed="rId4">
            <a:alphaModFix/>
          </a:blip>
          <a:srcRect b="0" l="0" r="0" t="0"/>
          <a:stretch/>
        </p:blipFill>
        <p:spPr>
          <a:xfrm>
            <a:off x="5832153" y="1556194"/>
            <a:ext cx="609894" cy="865439"/>
          </a:xfrm>
          <a:prstGeom prst="rect">
            <a:avLst/>
          </a:prstGeom>
          <a:noFill/>
          <a:ln>
            <a:noFill/>
          </a:ln>
        </p:spPr>
      </p:pic>
      <p:pic>
        <p:nvPicPr>
          <p:cNvPr id="940" name="Google Shape;940;gb4139454e2_0_432"/>
          <p:cNvPicPr preferRelativeResize="0"/>
          <p:nvPr/>
        </p:nvPicPr>
        <p:blipFill rotWithShape="1">
          <a:blip r:embed="rId5">
            <a:alphaModFix/>
          </a:blip>
          <a:srcRect b="0" l="0" r="0" t="0"/>
          <a:stretch/>
        </p:blipFill>
        <p:spPr>
          <a:xfrm>
            <a:off x="5754189" y="2655846"/>
            <a:ext cx="647167" cy="918329"/>
          </a:xfrm>
          <a:prstGeom prst="rect">
            <a:avLst/>
          </a:prstGeom>
          <a:noFill/>
          <a:ln>
            <a:noFill/>
          </a:ln>
        </p:spPr>
      </p:pic>
      <p:pic>
        <p:nvPicPr>
          <p:cNvPr id="941" name="Google Shape;941;gb4139454e2_0_432"/>
          <p:cNvPicPr preferRelativeResize="0"/>
          <p:nvPr/>
        </p:nvPicPr>
        <p:blipFill rotWithShape="1">
          <a:blip r:embed="rId6">
            <a:alphaModFix/>
          </a:blip>
          <a:srcRect b="0" l="0" r="0" t="0"/>
          <a:stretch/>
        </p:blipFill>
        <p:spPr>
          <a:xfrm>
            <a:off x="5756821" y="3693623"/>
            <a:ext cx="664363" cy="942731"/>
          </a:xfrm>
          <a:prstGeom prst="rect">
            <a:avLst/>
          </a:prstGeom>
          <a:noFill/>
          <a:ln>
            <a:noFill/>
          </a:ln>
        </p:spPr>
      </p:pic>
      <p:pic>
        <p:nvPicPr>
          <p:cNvPr id="942" name="Google Shape;942;gb4139454e2_0_432"/>
          <p:cNvPicPr preferRelativeResize="0"/>
          <p:nvPr/>
        </p:nvPicPr>
        <p:blipFill rotWithShape="1">
          <a:blip r:embed="rId7">
            <a:alphaModFix/>
          </a:blip>
          <a:srcRect b="0" l="0" r="0" t="0"/>
          <a:stretch/>
        </p:blipFill>
        <p:spPr>
          <a:xfrm>
            <a:off x="5793821" y="383356"/>
            <a:ext cx="647167" cy="918344"/>
          </a:xfrm>
          <a:prstGeom prst="rect">
            <a:avLst/>
          </a:prstGeom>
          <a:noFill/>
          <a:ln>
            <a:noFill/>
          </a:ln>
        </p:spPr>
      </p:pic>
      <p:pic>
        <p:nvPicPr>
          <p:cNvPr id="943" name="Google Shape;943;gb4139454e2_0_432"/>
          <p:cNvPicPr preferRelativeResize="0"/>
          <p:nvPr/>
        </p:nvPicPr>
        <p:blipFill rotWithShape="1">
          <a:blip r:embed="rId8">
            <a:alphaModFix/>
          </a:blip>
          <a:srcRect b="0" l="0" r="0" t="0"/>
          <a:stretch/>
        </p:blipFill>
        <p:spPr>
          <a:xfrm>
            <a:off x="5793821" y="4815718"/>
            <a:ext cx="647167" cy="918329"/>
          </a:xfrm>
          <a:prstGeom prst="rect">
            <a:avLst/>
          </a:prstGeom>
          <a:noFill/>
          <a:ln>
            <a:noFill/>
          </a:ln>
        </p:spPr>
      </p:pic>
      <p:pic>
        <p:nvPicPr>
          <p:cNvPr id="944" name="Google Shape;944;gb4139454e2_0_432"/>
          <p:cNvPicPr preferRelativeResize="0"/>
          <p:nvPr/>
        </p:nvPicPr>
        <p:blipFill rotWithShape="1">
          <a:blip r:embed="rId9">
            <a:alphaModFix/>
          </a:blip>
          <a:srcRect b="0" l="0" r="0" t="35683"/>
          <a:stretch/>
        </p:blipFill>
        <p:spPr>
          <a:xfrm>
            <a:off x="4838518" y="1940229"/>
            <a:ext cx="940974" cy="441041"/>
          </a:xfrm>
          <a:prstGeom prst="rect">
            <a:avLst/>
          </a:prstGeom>
          <a:noFill/>
          <a:ln>
            <a:noFill/>
          </a:ln>
        </p:spPr>
      </p:pic>
      <p:pic>
        <p:nvPicPr>
          <p:cNvPr id="945" name="Google Shape;945;gb4139454e2_0_432"/>
          <p:cNvPicPr preferRelativeResize="0"/>
          <p:nvPr/>
        </p:nvPicPr>
        <p:blipFill rotWithShape="1">
          <a:blip r:embed="rId10">
            <a:alphaModFix/>
          </a:blip>
          <a:srcRect b="0" l="0" r="0" t="33284"/>
          <a:stretch/>
        </p:blipFill>
        <p:spPr>
          <a:xfrm>
            <a:off x="4775165" y="3055942"/>
            <a:ext cx="929145" cy="441041"/>
          </a:xfrm>
          <a:prstGeom prst="rect">
            <a:avLst/>
          </a:prstGeom>
          <a:noFill/>
          <a:ln>
            <a:noFill/>
          </a:ln>
        </p:spPr>
      </p:pic>
      <p:pic>
        <p:nvPicPr>
          <p:cNvPr id="946" name="Google Shape;946;gb4139454e2_0_432"/>
          <p:cNvPicPr preferRelativeResize="0"/>
          <p:nvPr/>
        </p:nvPicPr>
        <p:blipFill rotWithShape="1">
          <a:blip r:embed="rId11">
            <a:alphaModFix/>
          </a:blip>
          <a:srcRect b="0" l="0" r="0" t="31636"/>
          <a:stretch/>
        </p:blipFill>
        <p:spPr>
          <a:xfrm>
            <a:off x="4826276" y="779050"/>
            <a:ext cx="917666" cy="449678"/>
          </a:xfrm>
          <a:prstGeom prst="rect">
            <a:avLst/>
          </a:prstGeom>
          <a:noFill/>
          <a:ln>
            <a:noFill/>
          </a:ln>
        </p:spPr>
      </p:pic>
      <p:pic>
        <p:nvPicPr>
          <p:cNvPr id="947" name="Google Shape;947;gb4139454e2_0_432"/>
          <p:cNvPicPr preferRelativeResize="0"/>
          <p:nvPr/>
        </p:nvPicPr>
        <p:blipFill rotWithShape="1">
          <a:blip r:embed="rId12">
            <a:alphaModFix/>
          </a:blip>
          <a:srcRect b="0" l="0" r="0" t="0"/>
          <a:stretch/>
        </p:blipFill>
        <p:spPr>
          <a:xfrm>
            <a:off x="4783763" y="4147415"/>
            <a:ext cx="939392" cy="455570"/>
          </a:xfrm>
          <a:prstGeom prst="rect">
            <a:avLst/>
          </a:prstGeom>
          <a:noFill/>
          <a:ln>
            <a:noFill/>
          </a:ln>
        </p:spPr>
      </p:pic>
      <p:pic>
        <p:nvPicPr>
          <p:cNvPr id="948" name="Google Shape;948;gb4139454e2_0_432"/>
          <p:cNvPicPr preferRelativeResize="0"/>
          <p:nvPr/>
        </p:nvPicPr>
        <p:blipFill rotWithShape="1">
          <a:blip r:embed="rId13">
            <a:alphaModFix/>
          </a:blip>
          <a:srcRect b="0" l="0" r="0" t="35503"/>
          <a:stretch/>
        </p:blipFill>
        <p:spPr>
          <a:xfrm>
            <a:off x="4825044" y="5267318"/>
            <a:ext cx="929145" cy="441041"/>
          </a:xfrm>
          <a:prstGeom prst="rect">
            <a:avLst/>
          </a:prstGeom>
          <a:noFill/>
          <a:ln>
            <a:noFill/>
          </a:ln>
        </p:spPr>
      </p:pic>
      <p:pic>
        <p:nvPicPr>
          <p:cNvPr descr="A picture containing comb, fence&#10;&#10;Description automatically generated" id="949" name="Google Shape;949;gb4139454e2_0_432"/>
          <p:cNvPicPr preferRelativeResize="0"/>
          <p:nvPr/>
        </p:nvPicPr>
        <p:blipFill rotWithShape="1">
          <a:blip r:embed="rId14">
            <a:alphaModFix/>
          </a:blip>
          <a:srcRect b="0" l="0" r="0" t="35382"/>
          <a:stretch/>
        </p:blipFill>
        <p:spPr>
          <a:xfrm>
            <a:off x="4825044" y="6337349"/>
            <a:ext cx="918898" cy="425607"/>
          </a:xfrm>
          <a:prstGeom prst="rect">
            <a:avLst/>
          </a:prstGeom>
          <a:noFill/>
          <a:ln>
            <a:noFill/>
          </a:ln>
        </p:spPr>
      </p:pic>
      <p:pic>
        <p:nvPicPr>
          <p:cNvPr descr="A picture containing text, clipart&#10;&#10;Description automatically generated" id="950" name="Google Shape;950;gb4139454e2_0_432"/>
          <p:cNvPicPr preferRelativeResize="0"/>
          <p:nvPr/>
        </p:nvPicPr>
        <p:blipFill rotWithShape="1">
          <a:blip r:embed="rId15">
            <a:alphaModFix/>
          </a:blip>
          <a:srcRect b="0" l="0" r="0" t="0"/>
          <a:stretch/>
        </p:blipFill>
        <p:spPr>
          <a:xfrm>
            <a:off x="493013" y="330680"/>
            <a:ext cx="3886199" cy="920077"/>
          </a:xfrm>
          <a:prstGeom prst="rect">
            <a:avLst/>
          </a:prstGeom>
          <a:noFill/>
          <a:ln>
            <a:noFill/>
          </a:ln>
        </p:spPr>
      </p:pic>
      <p:pic>
        <p:nvPicPr>
          <p:cNvPr id="951" name="Google Shape;951;gb4139454e2_0_432"/>
          <p:cNvPicPr preferRelativeResize="0"/>
          <p:nvPr/>
        </p:nvPicPr>
        <p:blipFill rotWithShape="1">
          <a:blip r:embed="rId16">
            <a:alphaModFix/>
          </a:blip>
          <a:srcRect b="0" l="0" r="0" t="0"/>
          <a:stretch/>
        </p:blipFill>
        <p:spPr>
          <a:xfrm>
            <a:off x="5785238" y="5838424"/>
            <a:ext cx="664350" cy="94271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55" name="Shape 955"/>
        <p:cNvGrpSpPr/>
        <p:nvPr/>
      </p:nvGrpSpPr>
      <p:grpSpPr>
        <a:xfrm>
          <a:off x="0" y="0"/>
          <a:ext cx="0" cy="0"/>
          <a:chOff x="0" y="0"/>
          <a:chExt cx="0" cy="0"/>
        </a:xfrm>
      </p:grpSpPr>
      <p:pic>
        <p:nvPicPr>
          <p:cNvPr descr="A drawing of a person&#10;&#10;Description automatically generated" id="956" name="Google Shape;956;p24"/>
          <p:cNvPicPr preferRelativeResize="0"/>
          <p:nvPr/>
        </p:nvPicPr>
        <p:blipFill rotWithShape="1">
          <a:blip r:embed="rId3">
            <a:alphaModFix/>
          </a:blip>
          <a:srcRect b="0" l="0" r="0" t="0"/>
          <a:stretch/>
        </p:blipFill>
        <p:spPr>
          <a:xfrm>
            <a:off x="2836235" y="2649625"/>
            <a:ext cx="3471530" cy="920797"/>
          </a:xfrm>
          <a:prstGeom prst="rect">
            <a:avLst/>
          </a:prstGeom>
          <a:noFill/>
          <a:ln>
            <a:noFill/>
          </a:ln>
        </p:spPr>
      </p:pic>
      <p:pic>
        <p:nvPicPr>
          <p:cNvPr descr="A picture containing photo&#10;&#10;Description automatically generated" id="957" name="Google Shape;957;p24"/>
          <p:cNvPicPr preferRelativeResize="0"/>
          <p:nvPr/>
        </p:nvPicPr>
        <p:blipFill rotWithShape="1">
          <a:blip r:embed="rId4">
            <a:alphaModFix/>
          </a:blip>
          <a:srcRect b="-1" l="0" r="0" t="0"/>
          <a:stretch/>
        </p:blipFill>
        <p:spPr>
          <a:xfrm rot="5400000">
            <a:off x="3924882" y="1638884"/>
            <a:ext cx="1294235" cy="9144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p15"/>
          <p:cNvPicPr preferRelativeResize="0"/>
          <p:nvPr/>
        </p:nvPicPr>
        <p:blipFill>
          <a:blip r:embed="rId3">
            <a:alphaModFix/>
          </a:blip>
          <a:stretch>
            <a:fillRect/>
          </a:stretch>
        </p:blipFill>
        <p:spPr>
          <a:xfrm>
            <a:off x="209257" y="3437863"/>
            <a:ext cx="6414293" cy="2238550"/>
          </a:xfrm>
          <a:prstGeom prst="rect">
            <a:avLst/>
          </a:prstGeom>
          <a:noFill/>
          <a:ln>
            <a:noFill/>
          </a:ln>
        </p:spPr>
      </p:pic>
      <p:sp>
        <p:nvSpPr>
          <p:cNvPr id="964" name="Google Shape;964;p15"/>
          <p:cNvSpPr/>
          <p:nvPr/>
        </p:nvSpPr>
        <p:spPr>
          <a:xfrm rot="5400000">
            <a:off x="3771168" y="-3770554"/>
            <a:ext cx="1601665" cy="9144002"/>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15"/>
          <p:cNvSpPr/>
          <p:nvPr/>
        </p:nvSpPr>
        <p:spPr>
          <a:xfrm>
            <a:off x="6727898" y="2000625"/>
            <a:ext cx="2065500" cy="4453200"/>
          </a:xfrm>
          <a:prstGeom prst="rect">
            <a:avLst/>
          </a:prstGeom>
          <a:noFill/>
          <a:ln cap="flat" cmpd="sng" w="2857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9"/>
              <a:buFont typeface="Arial"/>
              <a:buNone/>
            </a:pPr>
            <a:r>
              <a:t/>
            </a:r>
            <a:endParaRPr b="0" i="0" sz="1059" u="none" cap="none" strike="noStrike">
              <a:solidFill>
                <a:schemeClr val="lt1"/>
              </a:solidFill>
              <a:latin typeface="Lato"/>
              <a:ea typeface="Lato"/>
              <a:cs typeface="Lato"/>
              <a:sym typeface="Lato"/>
            </a:endParaRPr>
          </a:p>
        </p:txBody>
      </p:sp>
      <p:sp>
        <p:nvSpPr>
          <p:cNvPr id="966" name="Google Shape;966;p15"/>
          <p:cNvSpPr txBox="1"/>
          <p:nvPr/>
        </p:nvSpPr>
        <p:spPr>
          <a:xfrm>
            <a:off x="456599" y="2322775"/>
            <a:ext cx="39162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76"/>
              <a:buFont typeface="Arial"/>
              <a:buNone/>
            </a:pPr>
            <a:r>
              <a:rPr b="0" i="0" lang="en-US" sz="1400" u="none" cap="none" strike="noStrike">
                <a:solidFill>
                  <a:srgbClr val="7F7F7F"/>
                </a:solidFill>
                <a:latin typeface="Arial"/>
                <a:ea typeface="Arial"/>
                <a:cs typeface="Arial"/>
                <a:sym typeface="Arial"/>
              </a:rPr>
              <a:t>NuttZo is taking customers away from the top brands because customers want the benefits of </a:t>
            </a:r>
            <a:br>
              <a:rPr b="0" i="0" lang="en-US" sz="1400" u="none" cap="none" strike="noStrike">
                <a:solidFill>
                  <a:srgbClr val="7F7F7F"/>
                </a:solidFill>
                <a:latin typeface="Arial"/>
                <a:ea typeface="Arial"/>
                <a:cs typeface="Arial"/>
                <a:sym typeface="Arial"/>
              </a:rPr>
            </a:br>
            <a:r>
              <a:rPr b="0" i="0" lang="en-US" sz="1400" u="none" cap="none" strike="noStrike">
                <a:solidFill>
                  <a:srgbClr val="7F7F7F"/>
                </a:solidFill>
                <a:latin typeface="Arial"/>
                <a:ea typeface="Arial"/>
                <a:cs typeface="Arial"/>
                <a:sym typeface="Arial"/>
              </a:rPr>
              <a:t>a mixed nut and seed butter.</a:t>
            </a:r>
            <a:r>
              <a:rPr b="0" baseline="30000" i="0" lang="en-US" sz="1400" u="none" cap="none" strike="noStrike">
                <a:solidFill>
                  <a:srgbClr val="7F7F7F"/>
                </a:solidFill>
                <a:latin typeface="Arial"/>
                <a:ea typeface="Arial"/>
                <a:cs typeface="Arial"/>
                <a:sym typeface="Arial"/>
              </a:rPr>
              <a:t>^</a:t>
            </a:r>
            <a:endParaRPr b="0" baseline="30000" i="0" sz="1400" u="none" cap="none" strike="noStrike">
              <a:solidFill>
                <a:srgbClr val="7F7F7F"/>
              </a:solidFill>
              <a:latin typeface="Arial"/>
              <a:ea typeface="Arial"/>
              <a:cs typeface="Arial"/>
              <a:sym typeface="Arial"/>
            </a:endParaRPr>
          </a:p>
        </p:txBody>
      </p:sp>
      <p:sp>
        <p:nvSpPr>
          <p:cNvPr id="967" name="Google Shape;967;p15"/>
          <p:cNvSpPr txBox="1"/>
          <p:nvPr/>
        </p:nvSpPr>
        <p:spPr>
          <a:xfrm>
            <a:off x="6817759" y="2434961"/>
            <a:ext cx="2049601" cy="1064850"/>
          </a:xfrm>
          <a:prstGeom prst="rect">
            <a:avLst/>
          </a:prstGeom>
          <a:noFill/>
          <a:ln>
            <a:noFill/>
          </a:ln>
        </p:spPr>
        <p:txBody>
          <a:bodyPr anchorCtr="0" anchor="t" bIns="43025" lIns="86050" spcFirstLastPara="1" rIns="86050" wrap="square" tIns="43025">
            <a:spAutoFit/>
          </a:bodyPr>
          <a:lstStyle/>
          <a:p>
            <a:pPr indent="0" lvl="0" marL="0" marR="0" rtl="0" algn="l">
              <a:lnSpc>
                <a:spcPct val="100000"/>
              </a:lnSpc>
              <a:spcBef>
                <a:spcPts val="0"/>
              </a:spcBef>
              <a:spcAft>
                <a:spcPts val="0"/>
              </a:spcAft>
              <a:buClr>
                <a:srgbClr val="000000"/>
              </a:buClr>
              <a:buSzPts val="1059"/>
              <a:buFont typeface="Arial"/>
              <a:buNone/>
            </a:pPr>
            <a:r>
              <a:t/>
            </a:r>
            <a:endParaRPr b="0" i="0" sz="1059"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9"/>
              <a:buFont typeface="Arial"/>
              <a:buNone/>
            </a:pPr>
            <a:r>
              <a:rPr b="0" i="0" lang="en-US" sz="1059" u="none" cap="none" strike="noStrike">
                <a:solidFill>
                  <a:schemeClr val="dk1"/>
                </a:solidFill>
                <a:latin typeface="Arial"/>
                <a:ea typeface="Arial"/>
                <a:cs typeface="Arial"/>
                <a:sym typeface="Arial"/>
              </a:rPr>
              <a:t>NuttZo is driving category growth with </a:t>
            </a:r>
            <a:r>
              <a:rPr lang="en-US" sz="1059">
                <a:solidFill>
                  <a:schemeClr val="dk1"/>
                </a:solidFill>
              </a:rPr>
              <a:t>24</a:t>
            </a:r>
            <a:r>
              <a:rPr b="0" i="0" lang="en-US" sz="1059" u="none" cap="none" strike="noStrike">
                <a:solidFill>
                  <a:schemeClr val="dk1"/>
                </a:solidFill>
                <a:latin typeface="Arial"/>
                <a:ea typeface="Arial"/>
                <a:cs typeface="Arial"/>
                <a:sym typeface="Arial"/>
              </a:rPr>
              <a:t>.5% Dollar growth YoY and ranked #4 in the “OTHER NUT BUTTER CATEGORY”. </a:t>
            </a:r>
            <a:r>
              <a:rPr b="0" baseline="30000" i="0" lang="en-US" sz="1059" u="none" cap="none" strike="noStrike">
                <a:solidFill>
                  <a:schemeClr val="dk1"/>
                </a:solidFill>
                <a:latin typeface="Arial"/>
                <a:ea typeface="Arial"/>
                <a:cs typeface="Arial"/>
                <a:sym typeface="Arial"/>
              </a:rPr>
              <a:t>^^</a:t>
            </a:r>
            <a:endParaRPr b="0" baseline="30000" i="0" sz="1400" u="none" cap="none" strike="noStrike">
              <a:solidFill>
                <a:schemeClr val="dk1"/>
              </a:solidFill>
              <a:latin typeface="Arial"/>
              <a:ea typeface="Arial"/>
              <a:cs typeface="Arial"/>
              <a:sym typeface="Arial"/>
            </a:endParaRPr>
          </a:p>
        </p:txBody>
      </p:sp>
      <p:sp>
        <p:nvSpPr>
          <p:cNvPr id="968" name="Google Shape;968;p15"/>
          <p:cNvSpPr txBox="1"/>
          <p:nvPr/>
        </p:nvSpPr>
        <p:spPr>
          <a:xfrm>
            <a:off x="441443" y="2072975"/>
            <a:ext cx="4572000" cy="560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45"/>
              <a:buFont typeface="Arial"/>
              <a:buNone/>
            </a:pPr>
            <a:r>
              <a:rPr b="1" i="0" lang="en-US" sz="1400" u="none" cap="none" strike="noStrike">
                <a:solidFill>
                  <a:schemeClr val="accent2"/>
                </a:solidFill>
                <a:latin typeface="Arial Black"/>
                <a:ea typeface="Arial Black"/>
                <a:cs typeface="Arial Black"/>
                <a:sym typeface="Arial Black"/>
              </a:rPr>
              <a:t>Market Leading Growth in Natural Channels</a:t>
            </a:r>
            <a:endParaRPr b="0" i="0" sz="1400" u="none" cap="none" strike="noStrike">
              <a:solidFill>
                <a:schemeClr val="accent2"/>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1646"/>
              <a:buFont typeface="Arial"/>
              <a:buNone/>
            </a:pPr>
            <a:r>
              <a:t/>
            </a:r>
            <a:endParaRPr b="0" i="0" sz="1645" u="none" cap="none" strike="noStrike">
              <a:solidFill>
                <a:srgbClr val="000000"/>
              </a:solidFill>
              <a:latin typeface="Lato"/>
              <a:ea typeface="Lato"/>
              <a:cs typeface="Lato"/>
              <a:sym typeface="Lato"/>
            </a:endParaRPr>
          </a:p>
        </p:txBody>
      </p:sp>
      <p:sp>
        <p:nvSpPr>
          <p:cNvPr id="969" name="Google Shape;969;p15"/>
          <p:cNvSpPr/>
          <p:nvPr/>
        </p:nvSpPr>
        <p:spPr>
          <a:xfrm>
            <a:off x="6961219" y="3703473"/>
            <a:ext cx="1092961" cy="217241"/>
          </a:xfrm>
          <a:prstGeom prst="homePlate">
            <a:avLst>
              <a:gd fmla="val 50000"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9"/>
              <a:buFont typeface="Arial"/>
              <a:buNone/>
            </a:pPr>
            <a:r>
              <a:t/>
            </a:r>
            <a:endParaRPr b="0" i="0" sz="1059" u="none" cap="none" strike="noStrike">
              <a:solidFill>
                <a:schemeClr val="lt1"/>
              </a:solidFill>
              <a:latin typeface="Lato"/>
              <a:ea typeface="Lato"/>
              <a:cs typeface="Lato"/>
              <a:sym typeface="Lato"/>
            </a:endParaRPr>
          </a:p>
        </p:txBody>
      </p:sp>
      <p:sp>
        <p:nvSpPr>
          <p:cNvPr id="970" name="Google Shape;970;p15"/>
          <p:cNvSpPr txBox="1"/>
          <p:nvPr/>
        </p:nvSpPr>
        <p:spPr>
          <a:xfrm>
            <a:off x="6971304" y="3679006"/>
            <a:ext cx="1026000"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9"/>
              <a:buFont typeface="Arial"/>
              <a:buNone/>
            </a:pPr>
            <a:r>
              <a:rPr b="1" i="0" lang="en-US" sz="1100" u="none" cap="none" strike="noStrike">
                <a:solidFill>
                  <a:schemeClr val="lt1"/>
                </a:solidFill>
                <a:latin typeface="Arial"/>
                <a:ea typeface="Arial"/>
                <a:cs typeface="Arial"/>
                <a:sym typeface="Arial"/>
              </a:rPr>
              <a:t>NuttZo is #4 </a:t>
            </a:r>
            <a:endParaRPr b="1" i="0" sz="1100" u="none" cap="none" strike="noStrike">
              <a:solidFill>
                <a:srgbClr val="000000"/>
              </a:solidFill>
              <a:latin typeface="Arial"/>
              <a:ea typeface="Arial"/>
              <a:cs typeface="Arial"/>
              <a:sym typeface="Arial"/>
            </a:endParaRPr>
          </a:p>
        </p:txBody>
      </p:sp>
      <p:sp>
        <p:nvSpPr>
          <p:cNvPr id="971" name="Google Shape;971;p15"/>
          <p:cNvSpPr txBox="1"/>
          <p:nvPr/>
        </p:nvSpPr>
        <p:spPr>
          <a:xfrm>
            <a:off x="6801861" y="2032389"/>
            <a:ext cx="1917600" cy="870900"/>
          </a:xfrm>
          <a:prstGeom prst="rect">
            <a:avLst/>
          </a:prstGeom>
          <a:noFill/>
          <a:ln>
            <a:noFill/>
          </a:ln>
        </p:spPr>
        <p:txBody>
          <a:bodyPr anchorCtr="0" anchor="t" bIns="45700" lIns="91425" spcFirstLastPara="1" rIns="91425" wrap="square" tIns="45700">
            <a:spAutoFit/>
          </a:bodyPr>
          <a:lstStyle/>
          <a:p>
            <a:pPr indent="0" lvl="0" marL="0" marR="0" rtl="0" algn="l">
              <a:lnSpc>
                <a:spcPct val="105263"/>
              </a:lnSpc>
              <a:spcBef>
                <a:spcPts val="0"/>
              </a:spcBef>
              <a:spcAft>
                <a:spcPts val="0"/>
              </a:spcAft>
              <a:buClr>
                <a:srgbClr val="000000"/>
              </a:buClr>
              <a:buSzPts val="1645"/>
              <a:buFont typeface="Arial"/>
              <a:buNone/>
            </a:pPr>
            <a:r>
              <a:rPr b="1" lang="en-US" sz="1900">
                <a:solidFill>
                  <a:schemeClr val="accent4"/>
                </a:solidFill>
                <a:latin typeface="Arial Black"/>
                <a:ea typeface="Arial Black"/>
                <a:cs typeface="Arial Black"/>
                <a:sym typeface="Arial Black"/>
              </a:rPr>
              <a:t>FOOD</a:t>
            </a:r>
            <a:r>
              <a:rPr b="1" i="0" lang="en-US" sz="1900" u="none" cap="none" strike="noStrike">
                <a:solidFill>
                  <a:schemeClr val="accent4"/>
                </a:solidFill>
                <a:latin typeface="Arial Black"/>
                <a:ea typeface="Arial Black"/>
                <a:cs typeface="Arial Black"/>
                <a:sym typeface="Arial Black"/>
              </a:rPr>
              <a:t> </a:t>
            </a:r>
            <a:r>
              <a:rPr b="1" i="0" lang="en-US" sz="1900" u="none" cap="none" strike="noStrike">
                <a:solidFill>
                  <a:schemeClr val="accent4"/>
                </a:solidFill>
                <a:latin typeface="Arial Black"/>
                <a:ea typeface="Arial Black"/>
                <a:cs typeface="Arial Black"/>
                <a:sym typeface="Arial Black"/>
              </a:rPr>
              <a:t>Channels</a:t>
            </a:r>
            <a:endParaRPr b="0" i="0" sz="1900" u="none" cap="none" strike="noStrike">
              <a:solidFill>
                <a:schemeClr val="accent4"/>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1059"/>
              <a:buFont typeface="Arial"/>
              <a:buNone/>
            </a:pPr>
            <a:r>
              <a:t/>
            </a:r>
            <a:endParaRPr b="0" i="0" sz="1059" u="none" cap="none" strike="noStrike">
              <a:solidFill>
                <a:schemeClr val="accent4"/>
              </a:solidFill>
              <a:latin typeface="Oswald"/>
              <a:ea typeface="Oswald"/>
              <a:cs typeface="Oswald"/>
              <a:sym typeface="Oswald"/>
            </a:endParaRPr>
          </a:p>
        </p:txBody>
      </p:sp>
      <p:pic>
        <p:nvPicPr>
          <p:cNvPr id="972" name="Google Shape;972;p15"/>
          <p:cNvPicPr preferRelativeResize="0"/>
          <p:nvPr/>
        </p:nvPicPr>
        <p:blipFill rotWithShape="1">
          <a:blip r:embed="rId4">
            <a:alphaModFix/>
          </a:blip>
          <a:srcRect b="0" l="0" r="0" t="0"/>
          <a:stretch/>
        </p:blipFill>
        <p:spPr>
          <a:xfrm rot="600302">
            <a:off x="8096053" y="3585544"/>
            <a:ext cx="501833" cy="712101"/>
          </a:xfrm>
          <a:prstGeom prst="rect">
            <a:avLst/>
          </a:prstGeom>
          <a:noFill/>
          <a:ln>
            <a:noFill/>
          </a:ln>
        </p:spPr>
      </p:pic>
      <p:cxnSp>
        <p:nvCxnSpPr>
          <p:cNvPr id="973" name="Google Shape;973;p15"/>
          <p:cNvCxnSpPr/>
          <p:nvPr/>
        </p:nvCxnSpPr>
        <p:spPr>
          <a:xfrm>
            <a:off x="6865304" y="5266639"/>
            <a:ext cx="1796700" cy="0"/>
          </a:xfrm>
          <a:prstGeom prst="straightConnector1">
            <a:avLst/>
          </a:prstGeom>
          <a:noFill/>
          <a:ln cap="flat" cmpd="sng" w="9525">
            <a:solidFill>
              <a:srgbClr val="7F7F7F"/>
            </a:solidFill>
            <a:prstDash val="solid"/>
            <a:miter lim="800000"/>
            <a:headEnd len="sm" w="sm" type="none"/>
            <a:tailEnd len="sm" w="sm" type="none"/>
          </a:ln>
        </p:spPr>
      </p:cxnSp>
      <p:sp>
        <p:nvSpPr>
          <p:cNvPr id="974" name="Google Shape;974;p15"/>
          <p:cNvSpPr txBox="1"/>
          <p:nvPr/>
        </p:nvSpPr>
        <p:spPr>
          <a:xfrm>
            <a:off x="8099714" y="4497609"/>
            <a:ext cx="501900" cy="34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22"/>
              <a:buFont typeface="Arial"/>
              <a:buNone/>
            </a:pPr>
            <a:r>
              <a:rPr b="1" i="0" lang="en-US" sz="822" u="none" cap="none" strike="noStrike">
                <a:solidFill>
                  <a:schemeClr val="lt1"/>
                </a:solidFill>
                <a:latin typeface="Lato"/>
                <a:ea typeface="Lato"/>
                <a:cs typeface="Lato"/>
                <a:sym typeface="Lato"/>
              </a:rPr>
              <a:t>65.3 ACV</a:t>
            </a:r>
            <a:endParaRPr b="1" i="0" sz="1400" u="none" cap="none" strike="noStrike">
              <a:solidFill>
                <a:srgbClr val="000000"/>
              </a:solidFill>
              <a:latin typeface="Lato"/>
              <a:ea typeface="Lato"/>
              <a:cs typeface="Lato"/>
              <a:sym typeface="Lato"/>
            </a:endParaRPr>
          </a:p>
        </p:txBody>
      </p:sp>
      <p:pic>
        <p:nvPicPr>
          <p:cNvPr descr="Image result for Once again nut butter" id="975" name="Google Shape;975;p15"/>
          <p:cNvPicPr preferRelativeResize="0"/>
          <p:nvPr/>
        </p:nvPicPr>
        <p:blipFill rotWithShape="1">
          <a:blip r:embed="rId5">
            <a:alphaModFix/>
          </a:blip>
          <a:srcRect b="0" l="0" r="0" t="0"/>
          <a:stretch/>
        </p:blipFill>
        <p:spPr>
          <a:xfrm>
            <a:off x="7438756" y="4558007"/>
            <a:ext cx="638849" cy="638849"/>
          </a:xfrm>
          <a:prstGeom prst="rect">
            <a:avLst/>
          </a:prstGeom>
          <a:noFill/>
          <a:ln>
            <a:noFill/>
          </a:ln>
        </p:spPr>
      </p:pic>
      <p:sp>
        <p:nvSpPr>
          <p:cNvPr id="976" name="Google Shape;976;p15"/>
          <p:cNvSpPr txBox="1"/>
          <p:nvPr/>
        </p:nvSpPr>
        <p:spPr>
          <a:xfrm>
            <a:off x="475723" y="6098635"/>
            <a:ext cx="4916187" cy="56367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900"/>
              <a:buFont typeface="Arial"/>
              <a:buNone/>
            </a:pPr>
            <a:br>
              <a:rPr b="0" i="0" lang="en-US" sz="900" u="none" cap="none" strike="noStrike">
                <a:solidFill>
                  <a:srgbClr val="7F7F7F"/>
                </a:solidFill>
                <a:latin typeface="Lato"/>
                <a:ea typeface="Lato"/>
                <a:cs typeface="Lato"/>
                <a:sym typeface="Lato"/>
              </a:rPr>
            </a:br>
            <a:r>
              <a:rPr lang="en-US" sz="800">
                <a:solidFill>
                  <a:srgbClr val="7F7F7F"/>
                </a:solidFill>
              </a:rPr>
              <a:t>^      </a:t>
            </a:r>
            <a:r>
              <a:rPr lang="en-US" sz="800">
                <a:solidFill>
                  <a:srgbClr val="7F7F7F"/>
                </a:solidFill>
              </a:rPr>
              <a:t>Source: SPINS Ending 07/11/21, 24 wk, Natural Channel</a:t>
            </a:r>
            <a:br>
              <a:rPr lang="en-US" sz="800">
                <a:solidFill>
                  <a:srgbClr val="7F7F7F"/>
                </a:solidFill>
              </a:rPr>
            </a:br>
            <a:r>
              <a:rPr b="0" i="0" lang="en-US" sz="800" u="none" cap="none" strike="noStrike">
                <a:solidFill>
                  <a:srgbClr val="7F7F7F"/>
                </a:solidFill>
                <a:latin typeface="Arial"/>
                <a:ea typeface="Arial"/>
                <a:cs typeface="Arial"/>
                <a:sym typeface="Arial"/>
              </a:rPr>
              <a:t>^^    </a:t>
            </a:r>
            <a:r>
              <a:rPr lang="en-US" sz="800">
                <a:solidFill>
                  <a:srgbClr val="7F7F7F"/>
                </a:solidFill>
              </a:rPr>
              <a:t>24 </a:t>
            </a:r>
            <a:r>
              <a:rPr b="0" i="0" lang="en-US" sz="800" u="none" cap="none" strike="noStrike">
                <a:solidFill>
                  <a:srgbClr val="7F7F7F"/>
                </a:solidFill>
                <a:latin typeface="Arial"/>
                <a:ea typeface="Arial"/>
                <a:cs typeface="Arial"/>
                <a:sym typeface="Arial"/>
              </a:rPr>
              <a:t>wk S</a:t>
            </a:r>
            <a:r>
              <a:rPr lang="en-US" sz="800">
                <a:solidFill>
                  <a:srgbClr val="7F7F7F"/>
                </a:solidFill>
              </a:rPr>
              <a:t>PINS</a:t>
            </a:r>
            <a:r>
              <a:rPr b="0" i="0" lang="en-US" sz="800" u="none" cap="none" strike="noStrike">
                <a:solidFill>
                  <a:srgbClr val="7F7F7F"/>
                </a:solidFill>
                <a:latin typeface="Arial"/>
                <a:ea typeface="Arial"/>
                <a:cs typeface="Arial"/>
                <a:sym typeface="Arial"/>
              </a:rPr>
              <a:t> </a:t>
            </a:r>
            <a:r>
              <a:rPr lang="en-US" sz="800">
                <a:solidFill>
                  <a:srgbClr val="7F7F7F"/>
                </a:solidFill>
              </a:rPr>
              <a:t>E</a:t>
            </a:r>
            <a:r>
              <a:rPr b="0" i="0" lang="en-US" sz="800" u="none" cap="none" strike="noStrike">
                <a:solidFill>
                  <a:srgbClr val="7F7F7F"/>
                </a:solidFill>
                <a:latin typeface="Arial"/>
                <a:ea typeface="Arial"/>
                <a:cs typeface="Arial"/>
                <a:sym typeface="Arial"/>
              </a:rPr>
              <a:t>nding 07</a:t>
            </a:r>
            <a:r>
              <a:rPr lang="en-US" sz="800">
                <a:solidFill>
                  <a:srgbClr val="7F7F7F"/>
                </a:solidFill>
              </a:rPr>
              <a:t>/11/</a:t>
            </a:r>
            <a:r>
              <a:rPr b="0" i="0" lang="en-US" sz="800" u="none" cap="none" strike="noStrike">
                <a:solidFill>
                  <a:srgbClr val="7F7F7F"/>
                </a:solidFill>
                <a:latin typeface="Arial"/>
                <a:ea typeface="Arial"/>
                <a:cs typeface="Arial"/>
                <a:sym typeface="Arial"/>
              </a:rPr>
              <a:t>2</a:t>
            </a:r>
            <a:r>
              <a:rPr lang="en-US" sz="800">
                <a:solidFill>
                  <a:srgbClr val="7F7F7F"/>
                </a:solidFill>
              </a:rPr>
              <a:t>1</a:t>
            </a:r>
            <a:r>
              <a:rPr b="0" i="0" lang="en-US" sz="800" u="none" cap="none" strike="noStrike">
                <a:solidFill>
                  <a:srgbClr val="7F7F7F"/>
                </a:solidFill>
                <a:latin typeface="Arial"/>
                <a:ea typeface="Arial"/>
                <a:cs typeface="Arial"/>
                <a:sym typeface="Arial"/>
              </a:rPr>
              <a:t>, “Other Nut Butter” </a:t>
            </a:r>
            <a:r>
              <a:rPr lang="en-US" sz="800">
                <a:solidFill>
                  <a:srgbClr val="7F7F7F"/>
                </a:solidFill>
              </a:rPr>
              <a:t>C</a:t>
            </a:r>
            <a:r>
              <a:rPr b="0" i="0" lang="en-US" sz="800" u="none" cap="none" strike="noStrike">
                <a:solidFill>
                  <a:srgbClr val="7F7F7F"/>
                </a:solidFill>
                <a:latin typeface="Arial"/>
                <a:ea typeface="Arial"/>
                <a:cs typeface="Arial"/>
                <a:sym typeface="Arial"/>
              </a:rPr>
              <a:t>ategory </a:t>
            </a:r>
            <a:r>
              <a:rPr lang="en-US" sz="800">
                <a:solidFill>
                  <a:srgbClr val="7F7F7F"/>
                </a:solidFill>
              </a:rPr>
              <a:t>Food Channels</a:t>
            </a:r>
            <a:endParaRPr b="0" i="0" sz="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800"/>
              <a:buFont typeface="Arial"/>
              <a:buNone/>
            </a:pPr>
            <a:r>
              <a:t/>
            </a:r>
            <a:endParaRPr b="0" i="0" sz="800" u="none" cap="none" strike="noStrike">
              <a:solidFill>
                <a:srgbClr val="7F7F7F"/>
              </a:solidFill>
              <a:latin typeface="Lato"/>
              <a:ea typeface="Lato"/>
              <a:cs typeface="Lato"/>
              <a:sym typeface="Lato"/>
            </a:endParaRPr>
          </a:p>
        </p:txBody>
      </p:sp>
      <p:pic>
        <p:nvPicPr>
          <p:cNvPr descr="Image result for maranatha butter" id="977" name="Google Shape;977;p15"/>
          <p:cNvPicPr preferRelativeResize="0"/>
          <p:nvPr/>
        </p:nvPicPr>
        <p:blipFill rotWithShape="1">
          <a:blip r:embed="rId6">
            <a:alphaModFix/>
          </a:blip>
          <a:srcRect b="0" l="0" r="0" t="0"/>
          <a:stretch/>
        </p:blipFill>
        <p:spPr>
          <a:xfrm>
            <a:off x="6815380" y="4542610"/>
            <a:ext cx="674476" cy="674476"/>
          </a:xfrm>
          <a:prstGeom prst="rect">
            <a:avLst/>
          </a:prstGeom>
          <a:noFill/>
          <a:ln>
            <a:noFill/>
          </a:ln>
        </p:spPr>
      </p:pic>
      <p:sp>
        <p:nvSpPr>
          <p:cNvPr id="978" name="Google Shape;978;p15"/>
          <p:cNvSpPr txBox="1"/>
          <p:nvPr/>
        </p:nvSpPr>
        <p:spPr>
          <a:xfrm>
            <a:off x="2294253" y="5407704"/>
            <a:ext cx="798215" cy="27477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941"/>
              <a:buFont typeface="Arial"/>
              <a:buNone/>
            </a:pPr>
            <a:r>
              <a:rPr b="1" i="0" lang="en-US" sz="941" u="none" cap="none" strike="noStrike">
                <a:solidFill>
                  <a:schemeClr val="accent1"/>
                </a:solidFill>
                <a:latin typeface="Lato"/>
                <a:ea typeface="Lato"/>
                <a:cs typeface="Lato"/>
                <a:sym typeface="Lato"/>
              </a:rPr>
              <a:t> </a:t>
            </a:r>
            <a:endParaRPr b="0" i="0" sz="1400" u="none" cap="none" strike="noStrike">
              <a:solidFill>
                <a:srgbClr val="000000"/>
              </a:solidFill>
              <a:latin typeface="Lato"/>
              <a:ea typeface="Lato"/>
              <a:cs typeface="Lato"/>
              <a:sym typeface="Lato"/>
            </a:endParaRPr>
          </a:p>
        </p:txBody>
      </p:sp>
      <p:pic>
        <p:nvPicPr>
          <p:cNvPr descr="Image result for artisana logo" id="979" name="Google Shape;979;p15"/>
          <p:cNvPicPr preferRelativeResize="0"/>
          <p:nvPr/>
        </p:nvPicPr>
        <p:blipFill rotWithShape="1">
          <a:blip r:embed="rId7">
            <a:alphaModFix/>
          </a:blip>
          <a:srcRect b="0" l="0" r="0" t="0"/>
          <a:stretch/>
        </p:blipFill>
        <p:spPr>
          <a:xfrm>
            <a:off x="4881050" y="4787925"/>
            <a:ext cx="571600" cy="478725"/>
          </a:xfrm>
          <a:prstGeom prst="rect">
            <a:avLst/>
          </a:prstGeom>
          <a:noFill/>
          <a:ln>
            <a:noFill/>
          </a:ln>
        </p:spPr>
      </p:pic>
      <p:pic>
        <p:nvPicPr>
          <p:cNvPr descr="Image result for wild friends logo" id="980" name="Google Shape;980;p15"/>
          <p:cNvPicPr preferRelativeResize="0"/>
          <p:nvPr/>
        </p:nvPicPr>
        <p:blipFill rotWithShape="1">
          <a:blip r:embed="rId8">
            <a:alphaModFix/>
          </a:blip>
          <a:srcRect b="0" l="0" r="0" t="0"/>
          <a:stretch/>
        </p:blipFill>
        <p:spPr>
          <a:xfrm>
            <a:off x="5804474" y="4722846"/>
            <a:ext cx="571590" cy="474000"/>
          </a:xfrm>
          <a:prstGeom prst="rect">
            <a:avLst/>
          </a:prstGeom>
          <a:noFill/>
          <a:ln>
            <a:noFill/>
          </a:ln>
        </p:spPr>
      </p:pic>
      <p:pic>
        <p:nvPicPr>
          <p:cNvPr descr="Image result for justin's logo" id="981" name="Google Shape;981;p15"/>
          <p:cNvPicPr preferRelativeResize="0"/>
          <p:nvPr/>
        </p:nvPicPr>
        <p:blipFill rotWithShape="1">
          <a:blip r:embed="rId9">
            <a:alphaModFix/>
          </a:blip>
          <a:srcRect b="29811" l="0" r="0" t="30076"/>
          <a:stretch/>
        </p:blipFill>
        <p:spPr>
          <a:xfrm>
            <a:off x="1278920" y="5487825"/>
            <a:ext cx="714224" cy="229425"/>
          </a:xfrm>
          <a:prstGeom prst="rect">
            <a:avLst/>
          </a:prstGeom>
          <a:noFill/>
          <a:ln>
            <a:noFill/>
          </a:ln>
        </p:spPr>
      </p:pic>
      <p:pic>
        <p:nvPicPr>
          <p:cNvPr descr="https://onceagainnutbutter.com/wp-content/themes/Once_Again/images/logo-2019.gif" id="982" name="Google Shape;982;p15"/>
          <p:cNvPicPr preferRelativeResize="0"/>
          <p:nvPr/>
        </p:nvPicPr>
        <p:blipFill rotWithShape="1">
          <a:blip r:embed="rId10">
            <a:alphaModFix/>
          </a:blip>
          <a:srcRect b="0" l="0" r="0" t="0"/>
          <a:stretch/>
        </p:blipFill>
        <p:spPr>
          <a:xfrm>
            <a:off x="3054393" y="5103731"/>
            <a:ext cx="724025" cy="325825"/>
          </a:xfrm>
          <a:prstGeom prst="rect">
            <a:avLst/>
          </a:prstGeom>
          <a:noFill/>
          <a:ln>
            <a:noFill/>
          </a:ln>
        </p:spPr>
      </p:pic>
      <p:pic>
        <p:nvPicPr>
          <p:cNvPr descr="Image result for maranatha logo" id="983" name="Google Shape;983;p15"/>
          <p:cNvPicPr preferRelativeResize="0"/>
          <p:nvPr/>
        </p:nvPicPr>
        <p:blipFill rotWithShape="1">
          <a:blip r:embed="rId11">
            <a:alphaModFix/>
          </a:blip>
          <a:srcRect b="0" l="0" r="0" t="0"/>
          <a:stretch/>
        </p:blipFill>
        <p:spPr>
          <a:xfrm>
            <a:off x="2294249" y="5271119"/>
            <a:ext cx="479425" cy="547945"/>
          </a:xfrm>
          <a:prstGeom prst="rect">
            <a:avLst/>
          </a:prstGeom>
          <a:noFill/>
          <a:ln>
            <a:noFill/>
          </a:ln>
        </p:spPr>
      </p:pic>
      <p:sp>
        <p:nvSpPr>
          <p:cNvPr id="984" name="Google Shape;984;p15"/>
          <p:cNvSpPr txBox="1"/>
          <p:nvPr/>
        </p:nvSpPr>
        <p:spPr>
          <a:xfrm>
            <a:off x="0" y="913135"/>
            <a:ext cx="9144000" cy="4752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600"/>
              <a:buFont typeface="Arial"/>
              <a:buNone/>
            </a:pPr>
            <a:r>
              <a:rPr b="0" i="1" lang="en-US" sz="2000" u="none" cap="none" strike="noStrike">
                <a:solidFill>
                  <a:schemeClr val="dk1"/>
                </a:solidFill>
                <a:latin typeface="Arial"/>
                <a:ea typeface="Arial"/>
                <a:cs typeface="Arial"/>
                <a:sym typeface="Arial"/>
              </a:rPr>
              <a:t>NuttZo is ranked #4 in both Natural &amp; MULO Channels</a:t>
            </a:r>
            <a:r>
              <a:rPr b="0" baseline="30000" i="1" lang="en-US" sz="2000" u="none" cap="none" strike="noStrike">
                <a:solidFill>
                  <a:schemeClr val="dk1"/>
                </a:solidFill>
                <a:latin typeface="Arial"/>
                <a:ea typeface="Arial"/>
                <a:cs typeface="Arial"/>
                <a:sym typeface="Arial"/>
              </a:rPr>
              <a:t>^^</a:t>
            </a:r>
            <a:endParaRPr b="0" baseline="30000" i="1" sz="2000" u="none" cap="none" strike="noStrike">
              <a:solidFill>
                <a:schemeClr val="dk1"/>
              </a:solidFill>
              <a:latin typeface="Arial"/>
              <a:ea typeface="Arial"/>
              <a:cs typeface="Arial"/>
              <a:sym typeface="Arial"/>
            </a:endParaRPr>
          </a:p>
        </p:txBody>
      </p:sp>
      <p:sp>
        <p:nvSpPr>
          <p:cNvPr id="985" name="Google Shape;985;p15"/>
          <p:cNvSpPr txBox="1"/>
          <p:nvPr/>
        </p:nvSpPr>
        <p:spPr>
          <a:xfrm>
            <a:off x="8001924" y="5271953"/>
            <a:ext cx="723900" cy="394800"/>
          </a:xfrm>
          <a:prstGeom prst="rect">
            <a:avLst/>
          </a:prstGeom>
          <a:noFill/>
          <a:ln>
            <a:noFill/>
          </a:ln>
        </p:spPr>
        <p:txBody>
          <a:bodyPr anchorCtr="0" anchor="t" bIns="43025" lIns="86050" spcFirstLastPara="1" rIns="86050" wrap="square" tIns="43025">
            <a:spAutoFit/>
          </a:bodyPr>
          <a:lstStyle/>
          <a:p>
            <a:pPr indent="0" lvl="0" marL="0" marR="0" rtl="0" algn="ctr">
              <a:lnSpc>
                <a:spcPct val="100000"/>
              </a:lnSpc>
              <a:spcBef>
                <a:spcPts val="0"/>
              </a:spcBef>
              <a:spcAft>
                <a:spcPts val="0"/>
              </a:spcAft>
              <a:buClr>
                <a:srgbClr val="000000"/>
              </a:buClr>
              <a:buSzPts val="1050"/>
              <a:buFont typeface="Arial"/>
              <a:buNone/>
            </a:pPr>
            <a:r>
              <a:rPr b="1" i="0" lang="en-US" sz="1000" u="none" cap="none" strike="noStrike">
                <a:solidFill>
                  <a:schemeClr val="accent1"/>
                </a:solidFill>
                <a:latin typeface="Arial"/>
                <a:ea typeface="Arial"/>
                <a:cs typeface="Arial"/>
                <a:sym typeface="Arial"/>
              </a:rPr>
              <a:t>+</a:t>
            </a:r>
            <a:r>
              <a:rPr b="1" lang="en-US" sz="1000">
                <a:solidFill>
                  <a:schemeClr val="accent1"/>
                </a:solidFill>
              </a:rPr>
              <a:t>2</a:t>
            </a:r>
            <a:r>
              <a:rPr b="1" i="0" lang="en-US" sz="1000" u="none" cap="none" strike="noStrike">
                <a:solidFill>
                  <a:schemeClr val="accent1"/>
                </a:solidFill>
                <a:latin typeface="Arial"/>
                <a:ea typeface="Arial"/>
                <a:cs typeface="Arial"/>
                <a:sym typeface="Arial"/>
              </a:rPr>
              <a:t>4.5%</a:t>
            </a:r>
            <a:br>
              <a:rPr b="1" i="0" lang="en-US" sz="1000" u="none" cap="none" strike="noStrike">
                <a:solidFill>
                  <a:schemeClr val="accent1"/>
                </a:solidFill>
                <a:latin typeface="Arial"/>
                <a:ea typeface="Arial"/>
                <a:cs typeface="Arial"/>
                <a:sym typeface="Arial"/>
              </a:rPr>
            </a:br>
            <a:r>
              <a:rPr b="1" i="0" lang="en-US" sz="1000" u="none" cap="none" strike="noStrike">
                <a:solidFill>
                  <a:schemeClr val="accent1"/>
                </a:solidFill>
                <a:latin typeface="Arial"/>
                <a:ea typeface="Arial"/>
                <a:cs typeface="Arial"/>
                <a:sym typeface="Arial"/>
              </a:rPr>
              <a:t>NuttZo</a:t>
            </a:r>
            <a:endParaRPr b="1" i="0" sz="1000" u="none" cap="none" strike="noStrike">
              <a:solidFill>
                <a:schemeClr val="accent1"/>
              </a:solidFill>
              <a:latin typeface="Arial"/>
              <a:ea typeface="Arial"/>
              <a:cs typeface="Arial"/>
              <a:sym typeface="Arial"/>
            </a:endParaRPr>
          </a:p>
        </p:txBody>
      </p:sp>
      <p:sp>
        <p:nvSpPr>
          <p:cNvPr id="986" name="Google Shape;986;p15"/>
          <p:cNvSpPr txBox="1"/>
          <p:nvPr/>
        </p:nvSpPr>
        <p:spPr>
          <a:xfrm>
            <a:off x="6698979" y="5805734"/>
            <a:ext cx="934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00" u="none" cap="none" strike="noStrike">
                <a:solidFill>
                  <a:schemeClr val="dk2"/>
                </a:solidFill>
                <a:latin typeface="Arial"/>
                <a:ea typeface="Arial"/>
                <a:cs typeface="Arial"/>
                <a:sym typeface="Arial"/>
              </a:rPr>
              <a:t>-</a:t>
            </a:r>
            <a:r>
              <a:rPr b="1" lang="en-US" sz="1000">
                <a:solidFill>
                  <a:schemeClr val="dk2"/>
                </a:solidFill>
              </a:rPr>
              <a:t>13.3</a:t>
            </a:r>
            <a:r>
              <a:rPr b="1" i="0" lang="en-US" sz="1000" u="none" cap="none" strike="noStrike">
                <a:solidFill>
                  <a:schemeClr val="dk2"/>
                </a:solidFill>
                <a:latin typeface="Arial"/>
                <a:ea typeface="Arial"/>
                <a:cs typeface="Arial"/>
                <a:sym typeface="Arial"/>
              </a:rPr>
              <a:t>%</a:t>
            </a:r>
            <a:br>
              <a:rPr b="1" i="0" lang="en-US" sz="1000" u="none" cap="none" strike="noStrike">
                <a:solidFill>
                  <a:schemeClr val="dk2"/>
                </a:solidFill>
                <a:latin typeface="Arial"/>
                <a:ea typeface="Arial"/>
                <a:cs typeface="Arial"/>
                <a:sym typeface="Arial"/>
              </a:rPr>
            </a:br>
            <a:r>
              <a:rPr b="1" lang="en-US" sz="1000">
                <a:solidFill>
                  <a:schemeClr val="dk2"/>
                </a:solidFill>
              </a:rPr>
              <a:t>Maranatha</a:t>
            </a:r>
            <a:endParaRPr b="1" i="0" sz="1000" u="none" cap="none" strike="noStrike">
              <a:solidFill>
                <a:srgbClr val="000000"/>
              </a:solidFill>
              <a:latin typeface="Arial"/>
              <a:ea typeface="Arial"/>
              <a:cs typeface="Arial"/>
              <a:sym typeface="Arial"/>
            </a:endParaRPr>
          </a:p>
        </p:txBody>
      </p:sp>
      <p:sp>
        <p:nvSpPr>
          <p:cNvPr id="987" name="Google Shape;987;p15"/>
          <p:cNvSpPr txBox="1"/>
          <p:nvPr/>
        </p:nvSpPr>
        <p:spPr>
          <a:xfrm>
            <a:off x="7410198" y="5475010"/>
            <a:ext cx="7620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00" u="none" cap="none" strike="noStrike">
                <a:solidFill>
                  <a:schemeClr val="dk2"/>
                </a:solidFill>
                <a:latin typeface="Arial"/>
                <a:ea typeface="Arial"/>
                <a:cs typeface="Arial"/>
                <a:sym typeface="Arial"/>
              </a:rPr>
              <a:t>-</a:t>
            </a:r>
            <a:r>
              <a:rPr b="1" lang="en-US" sz="1000">
                <a:solidFill>
                  <a:schemeClr val="dk2"/>
                </a:solidFill>
              </a:rPr>
              <a:t>8</a:t>
            </a:r>
            <a:r>
              <a:rPr b="1" i="0" lang="en-US" sz="1000" u="none" cap="none" strike="noStrike">
                <a:solidFill>
                  <a:schemeClr val="dk2"/>
                </a:solidFill>
                <a:latin typeface="Arial"/>
                <a:ea typeface="Arial"/>
                <a:cs typeface="Arial"/>
                <a:sym typeface="Arial"/>
              </a:rPr>
              <a:t>.2%</a:t>
            </a:r>
            <a:br>
              <a:rPr b="1" i="0" lang="en-US" sz="1000" u="none" cap="none" strike="noStrike">
                <a:solidFill>
                  <a:schemeClr val="dk2"/>
                </a:solidFill>
                <a:latin typeface="Arial"/>
                <a:ea typeface="Arial"/>
                <a:cs typeface="Arial"/>
                <a:sym typeface="Arial"/>
              </a:rPr>
            </a:br>
            <a:r>
              <a:rPr b="1" i="0" lang="en-US" sz="1000" u="none" cap="none" strike="noStrike">
                <a:solidFill>
                  <a:schemeClr val="dk2"/>
                </a:solidFill>
                <a:latin typeface="Arial"/>
                <a:ea typeface="Arial"/>
                <a:cs typeface="Arial"/>
                <a:sym typeface="Arial"/>
              </a:rPr>
              <a:t>Once Again</a:t>
            </a:r>
            <a:endParaRPr b="1" i="0" sz="1000" u="none" cap="none" strike="noStrike">
              <a:solidFill>
                <a:srgbClr val="000000"/>
              </a:solidFill>
              <a:latin typeface="Arial"/>
              <a:ea typeface="Arial"/>
              <a:cs typeface="Arial"/>
              <a:sym typeface="Arial"/>
            </a:endParaRPr>
          </a:p>
        </p:txBody>
      </p:sp>
      <p:pic>
        <p:nvPicPr>
          <p:cNvPr descr="A picture containing drawing&#10;&#10;Description automatically generated" id="988" name="Google Shape;988;p15"/>
          <p:cNvPicPr preferRelativeResize="0"/>
          <p:nvPr/>
        </p:nvPicPr>
        <p:blipFill rotWithShape="1">
          <a:blip r:embed="rId12">
            <a:alphaModFix/>
          </a:blip>
          <a:srcRect b="0" l="0" r="0" t="0"/>
          <a:stretch/>
        </p:blipFill>
        <p:spPr>
          <a:xfrm>
            <a:off x="4059149" y="4843202"/>
            <a:ext cx="465420" cy="487583"/>
          </a:xfrm>
          <a:prstGeom prst="rect">
            <a:avLst/>
          </a:prstGeom>
          <a:noFill/>
          <a:ln>
            <a:noFill/>
          </a:ln>
        </p:spPr>
      </p:pic>
      <p:sp>
        <p:nvSpPr>
          <p:cNvPr id="989" name="Google Shape;989;p15"/>
          <p:cNvSpPr/>
          <p:nvPr/>
        </p:nvSpPr>
        <p:spPr>
          <a:xfrm>
            <a:off x="6989499" y="5288365"/>
            <a:ext cx="325941" cy="47402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90" name="Google Shape;990;p15"/>
          <p:cNvSpPr/>
          <p:nvPr/>
        </p:nvSpPr>
        <p:spPr>
          <a:xfrm>
            <a:off x="7633766" y="5288365"/>
            <a:ext cx="314814" cy="16489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91" name="Google Shape;991;p15"/>
          <p:cNvSpPr/>
          <p:nvPr/>
        </p:nvSpPr>
        <p:spPr>
          <a:xfrm>
            <a:off x="8159895" y="4349748"/>
            <a:ext cx="353777" cy="90597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92" name="Google Shape;992;p15"/>
          <p:cNvPicPr preferRelativeResize="0"/>
          <p:nvPr/>
        </p:nvPicPr>
        <p:blipFill rotWithShape="1">
          <a:blip r:embed="rId13">
            <a:alphaModFix/>
          </a:blip>
          <a:srcRect b="0" l="0" r="0" t="0"/>
          <a:stretch/>
        </p:blipFill>
        <p:spPr>
          <a:xfrm>
            <a:off x="371176" y="4265811"/>
            <a:ext cx="798225" cy="200853"/>
          </a:xfrm>
          <a:prstGeom prst="rect">
            <a:avLst/>
          </a:prstGeom>
          <a:noFill/>
          <a:ln>
            <a:noFill/>
          </a:ln>
        </p:spPr>
      </p:pic>
      <p:pic>
        <p:nvPicPr>
          <p:cNvPr descr="Logo&#10;&#10;Description automatically generated" id="993" name="Google Shape;993;p15"/>
          <p:cNvPicPr preferRelativeResize="0"/>
          <p:nvPr/>
        </p:nvPicPr>
        <p:blipFill rotWithShape="1">
          <a:blip r:embed="rId14">
            <a:alphaModFix/>
          </a:blip>
          <a:srcRect b="0" l="0" r="0" t="0"/>
          <a:stretch/>
        </p:blipFill>
        <p:spPr>
          <a:xfrm>
            <a:off x="414001" y="477525"/>
            <a:ext cx="8315999" cy="347364"/>
          </a:xfrm>
          <a:prstGeom prst="rect">
            <a:avLst/>
          </a:prstGeom>
          <a:noFill/>
          <a:ln>
            <a:noFill/>
          </a:ln>
        </p:spPr>
      </p:pic>
      <p:sp>
        <p:nvSpPr>
          <p:cNvPr id="994" name="Google Shape;994;p15"/>
          <p:cNvSpPr txBox="1"/>
          <p:nvPr/>
        </p:nvSpPr>
        <p:spPr>
          <a:xfrm>
            <a:off x="410433" y="3362957"/>
            <a:ext cx="719700" cy="446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050"/>
              <a:buFont typeface="Arial"/>
              <a:buNone/>
            </a:pPr>
            <a:br>
              <a:rPr b="1" i="0" lang="en-US" sz="1050" u="none" cap="none" strike="noStrike">
                <a:solidFill>
                  <a:schemeClr val="accent1"/>
                </a:solidFill>
                <a:latin typeface="Lato"/>
                <a:ea typeface="Lato"/>
                <a:cs typeface="Lato"/>
                <a:sym typeface="Lato"/>
              </a:rPr>
            </a:br>
            <a:r>
              <a:rPr b="0" i="0" lang="en-US" sz="1000" u="none" cap="none" strike="noStrike">
                <a:solidFill>
                  <a:srgbClr val="7F7F7F"/>
                </a:solidFill>
                <a:latin typeface="Lato"/>
                <a:ea typeface="Lato"/>
                <a:cs typeface="Lato"/>
                <a:sym typeface="Lato"/>
              </a:rPr>
              <a:t>+</a:t>
            </a:r>
            <a:r>
              <a:rPr lang="en-US" sz="1000">
                <a:solidFill>
                  <a:srgbClr val="7F7F7F"/>
                </a:solidFill>
                <a:latin typeface="Lato"/>
                <a:ea typeface="Lato"/>
                <a:cs typeface="Lato"/>
                <a:sym typeface="Lato"/>
              </a:rPr>
              <a:t>6.4</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995" name="Google Shape;995;p15"/>
          <p:cNvSpPr txBox="1"/>
          <p:nvPr/>
        </p:nvSpPr>
        <p:spPr>
          <a:xfrm>
            <a:off x="1165037" y="3686047"/>
            <a:ext cx="942000" cy="328800"/>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90000"/>
              </a:lnSpc>
              <a:spcBef>
                <a:spcPts val="0"/>
              </a:spcBef>
              <a:spcAft>
                <a:spcPts val="0"/>
              </a:spcAft>
              <a:buClr>
                <a:schemeClr val="accent1"/>
              </a:buClr>
              <a:buSzPts val="1050"/>
              <a:buFont typeface="Arial"/>
              <a:buNone/>
            </a:pPr>
            <a:br>
              <a:rPr b="1" i="0" lang="en-US" sz="1050" u="none" cap="none" strike="noStrike">
                <a:solidFill>
                  <a:schemeClr val="accent1"/>
                </a:solidFill>
                <a:latin typeface="Lato"/>
                <a:ea typeface="Lato"/>
                <a:cs typeface="Lato"/>
                <a:sym typeface="Lato"/>
              </a:rPr>
            </a:br>
            <a:r>
              <a:rPr b="1" i="0" lang="en-US" sz="1000" u="none" cap="none" strike="noStrike">
                <a:solidFill>
                  <a:srgbClr val="7F7F7F"/>
                </a:solidFill>
                <a:latin typeface="Lato"/>
                <a:ea typeface="Lato"/>
                <a:cs typeface="Lato"/>
                <a:sym typeface="Lato"/>
              </a:rPr>
              <a:t>-</a:t>
            </a:r>
            <a:r>
              <a:rPr b="0" i="0" lang="en-US" sz="1000" u="none" cap="none" strike="noStrike">
                <a:solidFill>
                  <a:srgbClr val="7F7F7F"/>
                </a:solidFill>
                <a:latin typeface="Lato"/>
                <a:ea typeface="Lato"/>
                <a:cs typeface="Lato"/>
                <a:sym typeface="Lato"/>
              </a:rPr>
              <a:t>2</a:t>
            </a:r>
            <a:r>
              <a:rPr lang="en-US" sz="1000">
                <a:solidFill>
                  <a:srgbClr val="7F7F7F"/>
                </a:solidFill>
                <a:latin typeface="Lato"/>
                <a:ea typeface="Lato"/>
                <a:cs typeface="Lato"/>
                <a:sym typeface="Lato"/>
              </a:rPr>
              <a:t>6.8</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996" name="Google Shape;996;p15"/>
          <p:cNvSpPr txBox="1"/>
          <p:nvPr/>
        </p:nvSpPr>
        <p:spPr>
          <a:xfrm>
            <a:off x="2141925" y="3781910"/>
            <a:ext cx="877200" cy="269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000"/>
              <a:buFont typeface="Arial"/>
              <a:buNone/>
            </a:pPr>
            <a:r>
              <a:rPr b="0" i="0" lang="en-US" sz="1000" u="none" cap="none" strike="noStrike">
                <a:solidFill>
                  <a:srgbClr val="7F7F7F"/>
                </a:solidFill>
                <a:latin typeface="Lato"/>
                <a:ea typeface="Lato"/>
                <a:cs typeface="Lato"/>
                <a:sym typeface="Lato"/>
              </a:rPr>
              <a:t>-</a:t>
            </a:r>
            <a:r>
              <a:rPr lang="en-US" sz="1000">
                <a:solidFill>
                  <a:srgbClr val="7F7F7F"/>
                </a:solidFill>
                <a:latin typeface="Lato"/>
                <a:ea typeface="Lato"/>
                <a:cs typeface="Lato"/>
                <a:sym typeface="Lato"/>
              </a:rPr>
              <a:t>19.7</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997" name="Google Shape;997;p15"/>
          <p:cNvSpPr txBox="1"/>
          <p:nvPr/>
        </p:nvSpPr>
        <p:spPr>
          <a:xfrm>
            <a:off x="3106929" y="3671484"/>
            <a:ext cx="659100" cy="276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000"/>
              <a:buFont typeface="Arial"/>
              <a:buNone/>
            </a:pPr>
            <a:r>
              <a:rPr b="1" i="0" lang="en-US" sz="1000" u="none" cap="none" strike="noStrike">
                <a:solidFill>
                  <a:schemeClr val="accent1"/>
                </a:solidFill>
                <a:latin typeface="Lato"/>
                <a:ea typeface="Lato"/>
                <a:cs typeface="Lato"/>
                <a:sym typeface="Lato"/>
              </a:rPr>
              <a:t> </a:t>
            </a:r>
            <a:br>
              <a:rPr b="1" i="0" lang="en-US" sz="1000" u="none" cap="none" strike="noStrike">
                <a:solidFill>
                  <a:schemeClr val="accent1"/>
                </a:solidFill>
                <a:latin typeface="Lato"/>
                <a:ea typeface="Lato"/>
                <a:cs typeface="Lato"/>
                <a:sym typeface="Lato"/>
              </a:rPr>
            </a:br>
            <a:r>
              <a:rPr b="0" i="0" lang="en-US" sz="1000" u="none" cap="none" strike="noStrike">
                <a:solidFill>
                  <a:srgbClr val="7F7F7F"/>
                </a:solidFill>
                <a:latin typeface="Lato"/>
                <a:ea typeface="Lato"/>
                <a:cs typeface="Lato"/>
                <a:sym typeface="Lato"/>
              </a:rPr>
              <a:t>-2</a:t>
            </a:r>
            <a:r>
              <a:rPr lang="en-US" sz="1000">
                <a:solidFill>
                  <a:srgbClr val="7F7F7F"/>
                </a:solidFill>
                <a:latin typeface="Lato"/>
                <a:ea typeface="Lato"/>
                <a:cs typeface="Lato"/>
                <a:sym typeface="Lato"/>
              </a:rPr>
              <a:t>2.7</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998" name="Google Shape;998;p15"/>
          <p:cNvSpPr txBox="1"/>
          <p:nvPr/>
        </p:nvSpPr>
        <p:spPr>
          <a:xfrm>
            <a:off x="3954438" y="3781893"/>
            <a:ext cx="714300" cy="269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000"/>
              <a:buFont typeface="Arial"/>
              <a:buNone/>
            </a:pPr>
            <a:r>
              <a:rPr b="0" i="0" lang="en-US" sz="1000" u="none" cap="none" strike="noStrike">
                <a:solidFill>
                  <a:srgbClr val="7F7F7F"/>
                </a:solidFill>
                <a:latin typeface="Lato"/>
                <a:ea typeface="Lato"/>
                <a:cs typeface="Lato"/>
                <a:sym typeface="Lato"/>
              </a:rPr>
              <a:t>-</a:t>
            </a:r>
            <a:r>
              <a:rPr lang="en-US" sz="1000">
                <a:solidFill>
                  <a:srgbClr val="7F7F7F"/>
                </a:solidFill>
                <a:latin typeface="Lato"/>
                <a:ea typeface="Lato"/>
                <a:cs typeface="Lato"/>
                <a:sym typeface="Lato"/>
              </a:rPr>
              <a:t>14.3</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999" name="Google Shape;999;p15"/>
          <p:cNvSpPr txBox="1"/>
          <p:nvPr/>
        </p:nvSpPr>
        <p:spPr>
          <a:xfrm>
            <a:off x="4695860" y="3781892"/>
            <a:ext cx="942000" cy="446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050"/>
              <a:buFont typeface="Arial"/>
              <a:buNone/>
            </a:pPr>
            <a:r>
              <a:rPr b="0" i="0" lang="en-US" sz="1000" u="none" cap="none" strike="noStrike">
                <a:solidFill>
                  <a:srgbClr val="7F7F7F"/>
                </a:solidFill>
                <a:latin typeface="Lato"/>
                <a:ea typeface="Lato"/>
                <a:cs typeface="Lato"/>
                <a:sym typeface="Lato"/>
              </a:rPr>
              <a:t>-</a:t>
            </a:r>
            <a:r>
              <a:rPr lang="en-US" sz="1000">
                <a:solidFill>
                  <a:srgbClr val="7F7F7F"/>
                </a:solidFill>
                <a:latin typeface="Lato"/>
                <a:ea typeface="Lato"/>
                <a:cs typeface="Lato"/>
                <a:sym typeface="Lato"/>
              </a:rPr>
              <a:t>13.2</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
        <p:nvSpPr>
          <p:cNvPr id="1000" name="Google Shape;1000;p15"/>
          <p:cNvSpPr txBox="1"/>
          <p:nvPr/>
        </p:nvSpPr>
        <p:spPr>
          <a:xfrm>
            <a:off x="5604060" y="3793288"/>
            <a:ext cx="877200" cy="246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000"/>
              <a:buFont typeface="Arial"/>
              <a:buNone/>
            </a:pPr>
            <a:r>
              <a:rPr b="0" i="0" lang="en-US" sz="1000" u="none" cap="none" strike="noStrike">
                <a:solidFill>
                  <a:srgbClr val="7F7F7F"/>
                </a:solidFill>
                <a:latin typeface="Lato"/>
                <a:ea typeface="Lato"/>
                <a:cs typeface="Lato"/>
                <a:sym typeface="Lato"/>
              </a:rPr>
              <a:t>-1</a:t>
            </a:r>
            <a:r>
              <a:rPr lang="en-US" sz="1000">
                <a:solidFill>
                  <a:srgbClr val="7F7F7F"/>
                </a:solidFill>
                <a:latin typeface="Lato"/>
                <a:ea typeface="Lato"/>
                <a:cs typeface="Lato"/>
                <a:sym typeface="Lato"/>
              </a:rPr>
              <a:t>1.4</a:t>
            </a:r>
            <a:r>
              <a:rPr b="0" i="0" lang="en-US" sz="1000" u="none" cap="none" strike="noStrike">
                <a:solidFill>
                  <a:srgbClr val="7F7F7F"/>
                </a:solidFill>
                <a:latin typeface="Lato"/>
                <a:ea typeface="Lato"/>
                <a:cs typeface="Lato"/>
                <a:sym typeface="Lato"/>
              </a:rPr>
              <a:t>%</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p62"/>
          <p:cNvPicPr preferRelativeResize="0"/>
          <p:nvPr/>
        </p:nvPicPr>
        <p:blipFill rotWithShape="1">
          <a:blip r:embed="rId3">
            <a:alphaModFix/>
          </a:blip>
          <a:srcRect b="0" l="0" r="0" t="0"/>
          <a:stretch/>
        </p:blipFill>
        <p:spPr>
          <a:xfrm>
            <a:off x="0" y="0"/>
            <a:ext cx="4571999" cy="3413049"/>
          </a:xfrm>
          <a:prstGeom prst="rect">
            <a:avLst/>
          </a:prstGeom>
          <a:noFill/>
          <a:ln>
            <a:noFill/>
          </a:ln>
        </p:spPr>
      </p:pic>
      <p:sp>
        <p:nvSpPr>
          <p:cNvPr id="1006" name="Google Shape;1006;p62"/>
          <p:cNvSpPr/>
          <p:nvPr/>
        </p:nvSpPr>
        <p:spPr>
          <a:xfrm>
            <a:off x="0" y="0"/>
            <a:ext cx="4572000" cy="3428999"/>
          </a:xfrm>
          <a:prstGeom prst="rect">
            <a:avLst/>
          </a:prstGeom>
          <a:solidFill>
            <a:srgbClr val="00B085">
              <a:alpha val="8313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07" name="Google Shape;1007;p62"/>
          <p:cNvSpPr txBox="1"/>
          <p:nvPr/>
        </p:nvSpPr>
        <p:spPr>
          <a:xfrm>
            <a:off x="1029798" y="847247"/>
            <a:ext cx="251240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INSTAGRAM</a:t>
            </a:r>
            <a:endParaRPr b="0" i="0" sz="1400" u="none" cap="none" strike="noStrike">
              <a:solidFill>
                <a:srgbClr val="000000"/>
              </a:solidFill>
              <a:latin typeface="Arial"/>
              <a:ea typeface="Arial"/>
              <a:cs typeface="Arial"/>
              <a:sym typeface="Arial"/>
            </a:endParaRPr>
          </a:p>
        </p:txBody>
      </p:sp>
      <p:sp>
        <p:nvSpPr>
          <p:cNvPr id="1008" name="Google Shape;1008;p62"/>
          <p:cNvSpPr txBox="1"/>
          <p:nvPr/>
        </p:nvSpPr>
        <p:spPr>
          <a:xfrm>
            <a:off x="-1" y="1227259"/>
            <a:ext cx="4572000" cy="129266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Arial"/>
                <a:ea typeface="Arial"/>
                <a:cs typeface="Arial"/>
                <a:sym typeface="Arial"/>
              </a:rPr>
              <a:t>73,000</a:t>
            </a:r>
            <a:br>
              <a:rPr b="1" i="0" lang="en-US" sz="3200" u="none" cap="none" strike="noStrike">
                <a:solidFill>
                  <a:schemeClr val="lt1"/>
                </a:solidFill>
                <a:latin typeface="Arial"/>
                <a:ea typeface="Arial"/>
                <a:cs typeface="Arial"/>
                <a:sym typeface="Arial"/>
              </a:rPr>
            </a:br>
            <a:r>
              <a:rPr b="1" i="0" lang="en-US" sz="2400" u="none" cap="none" strike="noStrike">
                <a:solidFill>
                  <a:schemeClr val="lt1"/>
                </a:solidFill>
                <a:latin typeface="Arial"/>
                <a:ea typeface="Arial"/>
                <a:cs typeface="Arial"/>
                <a:sym typeface="Arial"/>
              </a:rPr>
              <a:t>FOLLOWERS</a:t>
            </a:r>
            <a:r>
              <a:rPr b="1" baseline="30000" i="0" lang="en-US" sz="2400" u="none" cap="none" strike="noStrike">
                <a:solidFill>
                  <a:schemeClr val="lt1"/>
                </a:solidFill>
                <a:latin typeface="Arial"/>
                <a:ea typeface="Arial"/>
                <a:cs typeface="Arial"/>
                <a:sym typeface="Arial"/>
              </a:rPr>
              <a:t>*</a:t>
            </a:r>
            <a:endParaRPr b="0" baseline="30000" i="0" sz="2400" u="none" cap="none" strike="noStrike">
              <a:solidFill>
                <a:schemeClr val="lt1"/>
              </a:solidFill>
              <a:latin typeface="Arial"/>
              <a:ea typeface="Arial"/>
              <a:cs typeface="Arial"/>
              <a:sym typeface="Arial"/>
            </a:endParaRPr>
          </a:p>
        </p:txBody>
      </p:sp>
      <p:pic>
        <p:nvPicPr>
          <p:cNvPr id="1009" name="Google Shape;1009;p62"/>
          <p:cNvPicPr preferRelativeResize="0"/>
          <p:nvPr/>
        </p:nvPicPr>
        <p:blipFill rotWithShape="1">
          <a:blip r:embed="rId4">
            <a:alphaModFix/>
          </a:blip>
          <a:srcRect b="0" l="0" r="0" t="0"/>
          <a:stretch/>
        </p:blipFill>
        <p:spPr>
          <a:xfrm>
            <a:off x="4571997" y="2"/>
            <a:ext cx="4572000" cy="3428998"/>
          </a:xfrm>
          <a:prstGeom prst="rect">
            <a:avLst/>
          </a:prstGeom>
          <a:noFill/>
          <a:ln>
            <a:noFill/>
          </a:ln>
        </p:spPr>
      </p:pic>
      <p:pic>
        <p:nvPicPr>
          <p:cNvPr id="1010" name="Google Shape;1010;p62"/>
          <p:cNvPicPr preferRelativeResize="0"/>
          <p:nvPr/>
        </p:nvPicPr>
        <p:blipFill rotWithShape="1">
          <a:blip r:embed="rId5">
            <a:alphaModFix/>
          </a:blip>
          <a:srcRect b="0" l="0" r="0" t="0"/>
          <a:stretch/>
        </p:blipFill>
        <p:spPr>
          <a:xfrm>
            <a:off x="-2" y="3429001"/>
            <a:ext cx="4571999" cy="3428999"/>
          </a:xfrm>
          <a:prstGeom prst="rect">
            <a:avLst/>
          </a:prstGeom>
          <a:noFill/>
          <a:ln>
            <a:noFill/>
          </a:ln>
        </p:spPr>
      </p:pic>
      <p:pic>
        <p:nvPicPr>
          <p:cNvPr id="1011" name="Google Shape;1011;p62"/>
          <p:cNvPicPr preferRelativeResize="0"/>
          <p:nvPr/>
        </p:nvPicPr>
        <p:blipFill rotWithShape="1">
          <a:blip r:embed="rId6">
            <a:alphaModFix/>
          </a:blip>
          <a:srcRect b="-2" l="0" r="0" t="0"/>
          <a:stretch/>
        </p:blipFill>
        <p:spPr>
          <a:xfrm>
            <a:off x="4571998" y="3429001"/>
            <a:ext cx="4572002" cy="3428999"/>
          </a:xfrm>
          <a:prstGeom prst="rect">
            <a:avLst/>
          </a:prstGeom>
          <a:noFill/>
          <a:ln>
            <a:noFill/>
          </a:ln>
        </p:spPr>
      </p:pic>
      <p:sp>
        <p:nvSpPr>
          <p:cNvPr id="1012" name="Google Shape;1012;p62"/>
          <p:cNvSpPr/>
          <p:nvPr/>
        </p:nvSpPr>
        <p:spPr>
          <a:xfrm>
            <a:off x="4572000" y="-5317"/>
            <a:ext cx="4572000" cy="3428999"/>
          </a:xfrm>
          <a:prstGeom prst="rect">
            <a:avLst/>
          </a:prstGeom>
          <a:solidFill>
            <a:srgbClr val="00B085">
              <a:alpha val="8313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3" name="Google Shape;1013;p62"/>
          <p:cNvSpPr txBox="1"/>
          <p:nvPr/>
        </p:nvSpPr>
        <p:spPr>
          <a:xfrm>
            <a:off x="5601798" y="841930"/>
            <a:ext cx="251240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FACEBOOK</a:t>
            </a:r>
            <a:endParaRPr b="0" i="0" sz="1400" u="none" cap="none" strike="noStrike">
              <a:solidFill>
                <a:srgbClr val="000000"/>
              </a:solidFill>
              <a:latin typeface="Arial"/>
              <a:ea typeface="Arial"/>
              <a:cs typeface="Arial"/>
              <a:sym typeface="Arial"/>
            </a:endParaRPr>
          </a:p>
        </p:txBody>
      </p:sp>
      <p:sp>
        <p:nvSpPr>
          <p:cNvPr id="1014" name="Google Shape;1014;p62"/>
          <p:cNvSpPr txBox="1"/>
          <p:nvPr/>
        </p:nvSpPr>
        <p:spPr>
          <a:xfrm>
            <a:off x="4571999" y="1221942"/>
            <a:ext cx="4572000" cy="129266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Arial"/>
                <a:ea typeface="Arial"/>
                <a:cs typeface="Arial"/>
                <a:sym typeface="Arial"/>
              </a:rPr>
              <a:t>57,000</a:t>
            </a:r>
            <a:br>
              <a:rPr b="1" i="0" lang="en-US" sz="3200" u="none" cap="none" strike="noStrike">
                <a:solidFill>
                  <a:schemeClr val="lt1"/>
                </a:solidFill>
                <a:latin typeface="Arial"/>
                <a:ea typeface="Arial"/>
                <a:cs typeface="Arial"/>
                <a:sym typeface="Arial"/>
              </a:rPr>
            </a:br>
            <a:r>
              <a:rPr b="1" i="0" lang="en-US" sz="2400" u="none" cap="none" strike="noStrike">
                <a:solidFill>
                  <a:schemeClr val="lt1"/>
                </a:solidFill>
                <a:latin typeface="Arial"/>
                <a:ea typeface="Arial"/>
                <a:cs typeface="Arial"/>
                <a:sym typeface="Arial"/>
              </a:rPr>
              <a:t>FOLLOWERS</a:t>
            </a:r>
            <a:r>
              <a:rPr b="1" baseline="30000" i="0" lang="en-US" sz="2400" u="none" cap="none" strike="noStrike">
                <a:solidFill>
                  <a:schemeClr val="lt1"/>
                </a:solidFill>
                <a:latin typeface="Arial"/>
                <a:ea typeface="Arial"/>
                <a:cs typeface="Arial"/>
                <a:sym typeface="Arial"/>
              </a:rPr>
              <a:t>*</a:t>
            </a:r>
            <a:endParaRPr b="0" i="0" sz="2400" u="none" cap="none" strike="noStrike">
              <a:solidFill>
                <a:schemeClr val="lt1"/>
              </a:solidFill>
              <a:latin typeface="Arial"/>
              <a:ea typeface="Arial"/>
              <a:cs typeface="Arial"/>
              <a:sym typeface="Arial"/>
            </a:endParaRPr>
          </a:p>
        </p:txBody>
      </p:sp>
      <p:sp>
        <p:nvSpPr>
          <p:cNvPr id="1015" name="Google Shape;1015;p62"/>
          <p:cNvSpPr/>
          <p:nvPr/>
        </p:nvSpPr>
        <p:spPr>
          <a:xfrm>
            <a:off x="-5" y="3430120"/>
            <a:ext cx="4572000" cy="3428999"/>
          </a:xfrm>
          <a:prstGeom prst="rect">
            <a:avLst/>
          </a:prstGeom>
          <a:solidFill>
            <a:srgbClr val="00B085">
              <a:alpha val="8313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6" name="Google Shape;1016;p62"/>
          <p:cNvSpPr txBox="1"/>
          <p:nvPr/>
        </p:nvSpPr>
        <p:spPr>
          <a:xfrm>
            <a:off x="1029793" y="4277367"/>
            <a:ext cx="251240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TWITTER</a:t>
            </a:r>
            <a:endParaRPr b="0" i="0" sz="1400" u="none" cap="none" strike="noStrike">
              <a:solidFill>
                <a:srgbClr val="000000"/>
              </a:solidFill>
              <a:latin typeface="Arial"/>
              <a:ea typeface="Arial"/>
              <a:cs typeface="Arial"/>
              <a:sym typeface="Arial"/>
            </a:endParaRPr>
          </a:p>
        </p:txBody>
      </p:sp>
      <p:sp>
        <p:nvSpPr>
          <p:cNvPr id="1017" name="Google Shape;1017;p62"/>
          <p:cNvSpPr txBox="1"/>
          <p:nvPr/>
        </p:nvSpPr>
        <p:spPr>
          <a:xfrm>
            <a:off x="-6" y="4657379"/>
            <a:ext cx="4572000" cy="129266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Arial"/>
                <a:ea typeface="Arial"/>
                <a:cs typeface="Arial"/>
                <a:sym typeface="Arial"/>
              </a:rPr>
              <a:t>4,420</a:t>
            </a:r>
            <a:br>
              <a:rPr b="1" i="0" lang="en-US" sz="3200" u="none" cap="none" strike="noStrike">
                <a:solidFill>
                  <a:schemeClr val="lt1"/>
                </a:solidFill>
                <a:latin typeface="Arial"/>
                <a:ea typeface="Arial"/>
                <a:cs typeface="Arial"/>
                <a:sym typeface="Arial"/>
              </a:rPr>
            </a:br>
            <a:r>
              <a:rPr b="1" i="0" lang="en-US" sz="2400" u="none" cap="none" strike="noStrike">
                <a:solidFill>
                  <a:schemeClr val="lt1"/>
                </a:solidFill>
                <a:latin typeface="Arial"/>
                <a:ea typeface="Arial"/>
                <a:cs typeface="Arial"/>
                <a:sym typeface="Arial"/>
              </a:rPr>
              <a:t>FOLLOWERS</a:t>
            </a:r>
            <a:r>
              <a:rPr b="1" baseline="30000" i="0" lang="en-US" sz="2400" u="none" cap="none" strike="noStrike">
                <a:solidFill>
                  <a:schemeClr val="lt1"/>
                </a:solidFill>
                <a:latin typeface="Arial"/>
                <a:ea typeface="Arial"/>
                <a:cs typeface="Arial"/>
                <a:sym typeface="Arial"/>
              </a:rPr>
              <a:t>*</a:t>
            </a:r>
            <a:endParaRPr b="0" i="0" sz="2400" u="none" cap="none" strike="noStrike">
              <a:solidFill>
                <a:schemeClr val="lt1"/>
              </a:solidFill>
              <a:latin typeface="Arial"/>
              <a:ea typeface="Arial"/>
              <a:cs typeface="Arial"/>
              <a:sym typeface="Arial"/>
            </a:endParaRPr>
          </a:p>
        </p:txBody>
      </p:sp>
      <p:sp>
        <p:nvSpPr>
          <p:cNvPr id="1018" name="Google Shape;1018;p62"/>
          <p:cNvSpPr/>
          <p:nvPr/>
        </p:nvSpPr>
        <p:spPr>
          <a:xfrm>
            <a:off x="4571995" y="3430120"/>
            <a:ext cx="4572000" cy="3428999"/>
          </a:xfrm>
          <a:prstGeom prst="rect">
            <a:avLst/>
          </a:prstGeom>
          <a:solidFill>
            <a:srgbClr val="00B085">
              <a:alpha val="8313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9" name="Google Shape;1019;p62"/>
          <p:cNvSpPr txBox="1"/>
          <p:nvPr/>
        </p:nvSpPr>
        <p:spPr>
          <a:xfrm>
            <a:off x="5601793" y="4277367"/>
            <a:ext cx="251240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PINTEREST</a:t>
            </a:r>
            <a:endParaRPr b="0" i="0" sz="1400" u="none" cap="none" strike="noStrike">
              <a:solidFill>
                <a:srgbClr val="000000"/>
              </a:solidFill>
              <a:latin typeface="Arial"/>
              <a:ea typeface="Arial"/>
              <a:cs typeface="Arial"/>
              <a:sym typeface="Arial"/>
            </a:endParaRPr>
          </a:p>
        </p:txBody>
      </p:sp>
      <p:sp>
        <p:nvSpPr>
          <p:cNvPr id="1020" name="Google Shape;1020;p62"/>
          <p:cNvSpPr txBox="1"/>
          <p:nvPr/>
        </p:nvSpPr>
        <p:spPr>
          <a:xfrm>
            <a:off x="4571994" y="4657379"/>
            <a:ext cx="4572000" cy="129266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Arial"/>
                <a:ea typeface="Arial"/>
                <a:cs typeface="Arial"/>
                <a:sym typeface="Arial"/>
              </a:rPr>
              <a:t>3,371</a:t>
            </a:r>
            <a:br>
              <a:rPr b="1" i="0" lang="en-US" sz="3200" u="none" cap="none" strike="noStrike">
                <a:solidFill>
                  <a:schemeClr val="lt1"/>
                </a:solidFill>
                <a:latin typeface="Arial"/>
                <a:ea typeface="Arial"/>
                <a:cs typeface="Arial"/>
                <a:sym typeface="Arial"/>
              </a:rPr>
            </a:br>
            <a:r>
              <a:rPr b="1" i="0" lang="en-US" sz="2400" u="none" cap="none" strike="noStrike">
                <a:solidFill>
                  <a:schemeClr val="lt1"/>
                </a:solidFill>
                <a:latin typeface="Arial"/>
                <a:ea typeface="Arial"/>
                <a:cs typeface="Arial"/>
                <a:sym typeface="Arial"/>
              </a:rPr>
              <a:t>FOLLOWERS</a:t>
            </a:r>
            <a:r>
              <a:rPr b="1" baseline="30000" i="0" lang="en-US" sz="2400" u="none" cap="none" strike="noStrike">
                <a:solidFill>
                  <a:schemeClr val="lt1"/>
                </a:solidFill>
                <a:latin typeface="Arial"/>
                <a:ea typeface="Arial"/>
                <a:cs typeface="Arial"/>
                <a:sym typeface="Arial"/>
              </a:rPr>
              <a:t>*</a:t>
            </a:r>
            <a:endParaRPr b="0" i="0" sz="2400" u="none" cap="none" strike="noStrike">
              <a:solidFill>
                <a:schemeClr val="lt1"/>
              </a:solidFill>
              <a:latin typeface="Arial"/>
              <a:ea typeface="Arial"/>
              <a:cs typeface="Arial"/>
              <a:sym typeface="Arial"/>
            </a:endParaRPr>
          </a:p>
        </p:txBody>
      </p:sp>
      <p:sp>
        <p:nvSpPr>
          <p:cNvPr id="1021" name="Google Shape;1021;p62"/>
          <p:cNvSpPr txBox="1"/>
          <p:nvPr/>
        </p:nvSpPr>
        <p:spPr>
          <a:xfrm>
            <a:off x="5410200" y="6505108"/>
            <a:ext cx="3549707" cy="269599"/>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000000"/>
              </a:buClr>
              <a:buSzPts val="800"/>
              <a:buFont typeface="Arial"/>
              <a:buNone/>
            </a:pPr>
            <a:r>
              <a:rPr b="0" i="0" lang="en-US" sz="800" u="none" cap="none" strike="noStrike">
                <a:solidFill>
                  <a:schemeClr val="lt1"/>
                </a:solidFill>
                <a:latin typeface="Arial"/>
                <a:ea typeface="Arial"/>
                <a:cs typeface="Arial"/>
                <a:sym typeface="Arial"/>
              </a:rPr>
              <a:t>*Updated as of 11.12.20</a:t>
            </a:r>
            <a:endParaRPr b="0" i="0" sz="1400" u="none" cap="none" strike="noStrike">
              <a:solidFill>
                <a:srgbClr val="000000"/>
              </a:solidFill>
              <a:latin typeface="Arial"/>
              <a:ea typeface="Arial"/>
              <a:cs typeface="Arial"/>
              <a:sym typeface="Arial"/>
            </a:endParaRPr>
          </a:p>
          <a:p>
            <a:pPr indent="-165100" lvl="0" marL="228600" marR="0" rtl="0" algn="l">
              <a:lnSpc>
                <a:spcPct val="100000"/>
              </a:lnSpc>
              <a:spcBef>
                <a:spcPts val="100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cxnSp>
        <p:nvCxnSpPr>
          <p:cNvPr id="1022" name="Google Shape;1022;p62"/>
          <p:cNvCxnSpPr/>
          <p:nvPr/>
        </p:nvCxnSpPr>
        <p:spPr>
          <a:xfrm>
            <a:off x="4571994" y="-5317"/>
            <a:ext cx="0" cy="6863317"/>
          </a:xfrm>
          <a:prstGeom prst="straightConnector1">
            <a:avLst/>
          </a:prstGeom>
          <a:noFill/>
          <a:ln cap="flat" cmpd="sng" w="38100">
            <a:solidFill>
              <a:schemeClr val="lt1"/>
            </a:solidFill>
            <a:prstDash val="solid"/>
            <a:round/>
            <a:headEnd len="sm" w="sm" type="none"/>
            <a:tailEnd len="sm" w="sm" type="none"/>
          </a:ln>
        </p:spPr>
      </p:cxnSp>
      <p:cxnSp>
        <p:nvCxnSpPr>
          <p:cNvPr id="1023" name="Google Shape;1023;p62"/>
          <p:cNvCxnSpPr/>
          <p:nvPr/>
        </p:nvCxnSpPr>
        <p:spPr>
          <a:xfrm rot="10800000">
            <a:off x="-38107" y="3423682"/>
            <a:ext cx="9220201"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00" name="Shape 300"/>
        <p:cNvGrpSpPr/>
        <p:nvPr/>
      </p:nvGrpSpPr>
      <p:grpSpPr>
        <a:xfrm>
          <a:off x="0" y="0"/>
          <a:ext cx="0" cy="0"/>
          <a:chOff x="0" y="0"/>
          <a:chExt cx="0" cy="0"/>
        </a:xfrm>
      </p:grpSpPr>
      <p:grpSp>
        <p:nvGrpSpPr>
          <p:cNvPr id="301" name="Google Shape;301;g5c3fa998ca_0_9"/>
          <p:cNvGrpSpPr/>
          <p:nvPr/>
        </p:nvGrpSpPr>
        <p:grpSpPr>
          <a:xfrm>
            <a:off x="842950" y="4879885"/>
            <a:ext cx="7390871" cy="1194646"/>
            <a:chOff x="842950" y="4879885"/>
            <a:chExt cx="7390871" cy="1194646"/>
          </a:xfrm>
        </p:grpSpPr>
        <p:sp>
          <p:nvSpPr>
            <p:cNvPr id="302" name="Google Shape;302;g5c3fa998ca_0_9"/>
            <p:cNvSpPr txBox="1"/>
            <p:nvPr/>
          </p:nvSpPr>
          <p:spPr>
            <a:xfrm>
              <a:off x="842950" y="4879885"/>
              <a:ext cx="533700" cy="104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Black"/>
                  <a:ea typeface="Arial Black"/>
                  <a:cs typeface="Arial Black"/>
                  <a:sym typeface="Arial Black"/>
                </a:rPr>
                <a:t>2</a:t>
              </a:r>
              <a:endParaRPr b="1" i="0" sz="7200" u="none" cap="none" strike="noStrike">
                <a:solidFill>
                  <a:srgbClr val="FFFFFF"/>
                </a:solidFill>
                <a:latin typeface="Arial Black"/>
                <a:ea typeface="Arial Black"/>
                <a:cs typeface="Arial Black"/>
                <a:sym typeface="Arial Black"/>
              </a:endParaRPr>
            </a:p>
          </p:txBody>
        </p:sp>
        <p:sp>
          <p:nvSpPr>
            <p:cNvPr id="303" name="Google Shape;303;g5c3fa998ca_0_9"/>
            <p:cNvSpPr txBox="1"/>
            <p:nvPr/>
          </p:nvSpPr>
          <p:spPr>
            <a:xfrm>
              <a:off x="1528265" y="5176885"/>
              <a:ext cx="2208300" cy="74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1400" u="none" cap="none" strike="noStrike">
                  <a:solidFill>
                    <a:srgbClr val="FFFFFF"/>
                  </a:solidFill>
                  <a:latin typeface="Arial Black"/>
                  <a:ea typeface="Arial Black"/>
                  <a:cs typeface="Arial Black"/>
                  <a:sym typeface="Arial Black"/>
                </a:rPr>
                <a:t>Adopted nutrient-</a:t>
              </a:r>
              <a:br>
                <a:rPr b="1" i="0" lang="en-US" sz="1400" u="none" cap="none" strike="noStrike">
                  <a:solidFill>
                    <a:srgbClr val="FFFFFF"/>
                  </a:solidFill>
                  <a:latin typeface="Arial Black"/>
                  <a:ea typeface="Arial Black"/>
                  <a:cs typeface="Arial Black"/>
                  <a:sym typeface="Arial Black"/>
                </a:rPr>
              </a:br>
              <a:r>
                <a:rPr b="1" i="0" lang="en-US" sz="1400" u="none" cap="none" strike="noStrike">
                  <a:solidFill>
                    <a:srgbClr val="FFFFFF"/>
                  </a:solidFill>
                  <a:latin typeface="Arial Black"/>
                  <a:ea typeface="Arial Black"/>
                  <a:cs typeface="Arial Black"/>
                  <a:sym typeface="Arial Black"/>
                </a:rPr>
                <a:t>deficient boys</a:t>
              </a:r>
              <a:endParaRPr b="1" i="0" sz="1400" u="none" cap="none" strike="noStrike">
                <a:solidFill>
                  <a:srgbClr val="FFFFFF"/>
                </a:solidFill>
                <a:latin typeface="Arial Black"/>
                <a:ea typeface="Arial Black"/>
                <a:cs typeface="Arial Black"/>
                <a:sym typeface="Arial Black"/>
              </a:endParaRPr>
            </a:p>
          </p:txBody>
        </p:sp>
        <p:sp>
          <p:nvSpPr>
            <p:cNvPr id="304" name="Google Shape;304;g5c3fa998ca_0_9"/>
            <p:cNvSpPr txBox="1"/>
            <p:nvPr/>
          </p:nvSpPr>
          <p:spPr>
            <a:xfrm>
              <a:off x="3310666" y="5028427"/>
              <a:ext cx="533700" cy="74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Black"/>
                  <a:ea typeface="Arial Black"/>
                  <a:cs typeface="Arial Black"/>
                  <a:sym typeface="Arial Black"/>
                </a:rPr>
                <a:t>+</a:t>
              </a:r>
              <a:endParaRPr b="1" i="0" sz="6000" u="none" cap="none" strike="noStrike">
                <a:solidFill>
                  <a:srgbClr val="FFFFFF"/>
                </a:solidFill>
                <a:latin typeface="Arial Black"/>
                <a:ea typeface="Arial Black"/>
                <a:cs typeface="Arial Black"/>
                <a:sym typeface="Arial Black"/>
              </a:endParaRPr>
            </a:p>
          </p:txBody>
        </p:sp>
        <p:sp>
          <p:nvSpPr>
            <p:cNvPr id="305" name="Google Shape;305;g5c3fa998ca_0_9"/>
            <p:cNvSpPr txBox="1"/>
            <p:nvPr/>
          </p:nvSpPr>
          <p:spPr>
            <a:xfrm>
              <a:off x="3844902" y="4879885"/>
              <a:ext cx="533700" cy="104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Black"/>
                  <a:ea typeface="Arial Black"/>
                  <a:cs typeface="Arial Black"/>
                  <a:sym typeface="Arial Black"/>
                </a:rPr>
                <a:t>1</a:t>
              </a:r>
              <a:endParaRPr b="1" i="0" sz="7200" u="none" cap="none" strike="noStrike">
                <a:solidFill>
                  <a:srgbClr val="FFFFFF"/>
                </a:solidFill>
                <a:latin typeface="Arial Black"/>
                <a:ea typeface="Arial Black"/>
                <a:cs typeface="Arial Black"/>
                <a:sym typeface="Arial Black"/>
              </a:endParaRPr>
            </a:p>
          </p:txBody>
        </p:sp>
        <p:sp>
          <p:nvSpPr>
            <p:cNvPr id="306" name="Google Shape;306;g5c3fa998ca_0_9"/>
            <p:cNvSpPr txBox="1"/>
            <p:nvPr/>
          </p:nvSpPr>
          <p:spPr>
            <a:xfrm>
              <a:off x="4439137" y="5176885"/>
              <a:ext cx="1211951" cy="74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1400" u="none" cap="none" strike="noStrike">
                  <a:solidFill>
                    <a:srgbClr val="FFFFFF"/>
                  </a:solidFill>
                  <a:latin typeface="Arial Black"/>
                  <a:ea typeface="Arial Black"/>
                  <a:cs typeface="Arial Black"/>
                  <a:sym typeface="Arial Black"/>
                </a:rPr>
                <a:t>Mom on</a:t>
              </a:r>
              <a:br>
                <a:rPr b="1" i="0" lang="en-US" sz="1400" u="none" cap="none" strike="noStrike">
                  <a:solidFill>
                    <a:srgbClr val="FFFFFF"/>
                  </a:solidFill>
                  <a:latin typeface="Arial Black"/>
                  <a:ea typeface="Arial Black"/>
                  <a:cs typeface="Arial Black"/>
                  <a:sym typeface="Arial Black"/>
                </a:rPr>
              </a:br>
              <a:r>
                <a:rPr b="1" i="0" lang="en-US" sz="1400" u="none" cap="none" strike="noStrike">
                  <a:solidFill>
                    <a:srgbClr val="FFFFFF"/>
                  </a:solidFill>
                  <a:latin typeface="Arial Black"/>
                  <a:ea typeface="Arial Black"/>
                  <a:cs typeface="Arial Black"/>
                  <a:sym typeface="Arial Black"/>
                </a:rPr>
                <a:t>a mission</a:t>
              </a:r>
              <a:endParaRPr b="1" i="0" sz="1400" u="none" cap="none" strike="noStrike">
                <a:solidFill>
                  <a:srgbClr val="FFFFFF"/>
                </a:solidFill>
                <a:latin typeface="Arial Black"/>
                <a:ea typeface="Arial Black"/>
                <a:cs typeface="Arial Black"/>
                <a:sym typeface="Arial Black"/>
              </a:endParaRPr>
            </a:p>
          </p:txBody>
        </p:sp>
        <p:sp>
          <p:nvSpPr>
            <p:cNvPr id="307" name="Google Shape;307;g5c3fa998ca_0_9"/>
            <p:cNvSpPr txBox="1"/>
            <p:nvPr/>
          </p:nvSpPr>
          <p:spPr>
            <a:xfrm>
              <a:off x="5543287" y="5028431"/>
              <a:ext cx="533700" cy="104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Oswald"/>
                  <a:ea typeface="Oswald"/>
                  <a:cs typeface="Oswald"/>
                  <a:sym typeface="Oswald"/>
                </a:rPr>
                <a:t>=</a:t>
              </a:r>
              <a:endParaRPr b="1" i="0" sz="6000" u="none" cap="none" strike="noStrike">
                <a:solidFill>
                  <a:srgbClr val="FFFFFF"/>
                </a:solidFill>
                <a:latin typeface="Oswald"/>
                <a:ea typeface="Oswald"/>
                <a:cs typeface="Oswald"/>
                <a:sym typeface="Oswald"/>
              </a:endParaRPr>
            </a:p>
          </p:txBody>
        </p:sp>
        <p:pic>
          <p:nvPicPr>
            <p:cNvPr id="308" name="Google Shape;308;g5c3fa998ca_0_9"/>
            <p:cNvPicPr preferRelativeResize="0"/>
            <p:nvPr/>
          </p:nvPicPr>
          <p:blipFill rotWithShape="1">
            <a:blip r:embed="rId3">
              <a:alphaModFix/>
            </a:blip>
            <a:srcRect b="0" l="0" r="0" t="0"/>
            <a:stretch/>
          </p:blipFill>
          <p:spPr>
            <a:xfrm>
              <a:off x="6025677" y="5205527"/>
              <a:ext cx="2208144" cy="691907"/>
            </a:xfrm>
            <a:prstGeom prst="rect">
              <a:avLst/>
            </a:prstGeom>
            <a:noFill/>
            <a:ln>
              <a:noFill/>
            </a:ln>
          </p:spPr>
        </p:pic>
      </p:grpSp>
      <p:pic>
        <p:nvPicPr>
          <p:cNvPr id="309" name="Google Shape;309;g5c3fa998ca_0_9"/>
          <p:cNvPicPr preferRelativeResize="0"/>
          <p:nvPr/>
        </p:nvPicPr>
        <p:blipFill rotWithShape="1">
          <a:blip r:embed="rId4">
            <a:alphaModFix/>
          </a:blip>
          <a:srcRect b="0" l="0" r="0" t="0"/>
          <a:stretch/>
        </p:blipFill>
        <p:spPr>
          <a:xfrm>
            <a:off x="6025677" y="819150"/>
            <a:ext cx="2054386" cy="3992001"/>
          </a:xfrm>
          <a:prstGeom prst="rect">
            <a:avLst/>
          </a:prstGeom>
          <a:noFill/>
          <a:ln cap="flat" cmpd="sng" w="76200">
            <a:solidFill>
              <a:schemeClr val="accent1"/>
            </a:solidFill>
            <a:prstDash val="solid"/>
            <a:round/>
            <a:headEnd len="sm" w="sm" type="none"/>
            <a:tailEnd len="sm" w="sm" type="none"/>
          </a:ln>
        </p:spPr>
      </p:pic>
      <p:pic>
        <p:nvPicPr>
          <p:cNvPr id="310" name="Google Shape;310;g5c3fa998ca_0_9"/>
          <p:cNvPicPr preferRelativeResize="0"/>
          <p:nvPr/>
        </p:nvPicPr>
        <p:blipFill rotWithShape="1">
          <a:blip r:embed="rId5">
            <a:alphaModFix/>
          </a:blip>
          <a:srcRect b="0" l="0" r="0" t="0"/>
          <a:stretch/>
        </p:blipFill>
        <p:spPr>
          <a:xfrm>
            <a:off x="3531078" y="819150"/>
            <a:ext cx="2054385" cy="3992002"/>
          </a:xfrm>
          <a:prstGeom prst="rect">
            <a:avLst/>
          </a:prstGeom>
          <a:noFill/>
          <a:ln cap="flat" cmpd="sng" w="76200">
            <a:solidFill>
              <a:schemeClr val="accent4"/>
            </a:solidFill>
            <a:prstDash val="solid"/>
            <a:round/>
            <a:headEnd len="sm" w="sm" type="none"/>
            <a:tailEnd len="sm" w="sm" type="none"/>
          </a:ln>
        </p:spPr>
      </p:pic>
      <p:pic>
        <p:nvPicPr>
          <p:cNvPr descr="danielle-boys.jpg" id="311" name="Google Shape;311;g5c3fa998ca_0_9"/>
          <p:cNvPicPr preferRelativeResize="0"/>
          <p:nvPr/>
        </p:nvPicPr>
        <p:blipFill rotWithShape="1">
          <a:blip r:embed="rId6">
            <a:alphaModFix/>
          </a:blip>
          <a:srcRect b="0" l="0" r="0" t="0"/>
          <a:stretch/>
        </p:blipFill>
        <p:spPr>
          <a:xfrm>
            <a:off x="1036479" y="819150"/>
            <a:ext cx="2054385" cy="3992001"/>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g5c41d5e412_0_452"/>
          <p:cNvSpPr txBox="1"/>
          <p:nvPr/>
        </p:nvSpPr>
        <p:spPr>
          <a:xfrm>
            <a:off x="6495300" y="6084060"/>
            <a:ext cx="2648700" cy="3693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1000"/>
              </a:spcBef>
              <a:spcAft>
                <a:spcPts val="0"/>
              </a:spcAft>
              <a:buClr>
                <a:srgbClr val="000000"/>
              </a:buClr>
              <a:buSzPts val="1200"/>
              <a:buFont typeface="Arial"/>
              <a:buNone/>
            </a:pPr>
            <a:r>
              <a:rPr b="0" i="0" lang="en-US" sz="1000" u="none" cap="none" strike="noStrike">
                <a:solidFill>
                  <a:srgbClr val="7F7F7F"/>
                </a:solidFill>
                <a:latin typeface="Arial"/>
                <a:ea typeface="Arial"/>
                <a:cs typeface="Arial"/>
                <a:sym typeface="Arial"/>
              </a:rPr>
              <a:t>Certified Non-GMO, </a:t>
            </a:r>
            <a:br>
              <a:rPr b="0" i="0" lang="en-US" sz="1000" u="none" cap="none" strike="noStrike">
                <a:solidFill>
                  <a:srgbClr val="7F7F7F"/>
                </a:solidFill>
                <a:latin typeface="Arial"/>
                <a:ea typeface="Arial"/>
                <a:cs typeface="Arial"/>
                <a:sym typeface="Arial"/>
              </a:rPr>
            </a:br>
            <a:r>
              <a:rPr b="0" i="0" lang="en-US" sz="1000" u="none" cap="none" strike="noStrike">
                <a:solidFill>
                  <a:srgbClr val="7F7F7F"/>
                </a:solidFill>
                <a:latin typeface="Arial"/>
                <a:ea typeface="Arial"/>
                <a:cs typeface="Arial"/>
                <a:sym typeface="Arial"/>
              </a:rPr>
              <a:t>Gluten Free, Made with Organic</a:t>
            </a:r>
            <a:endParaRPr b="0" i="0" sz="1000" u="none" cap="none" strike="noStrike">
              <a:solidFill>
                <a:srgbClr val="7F7F7F"/>
              </a:solidFill>
              <a:latin typeface="Arial"/>
              <a:ea typeface="Arial"/>
              <a:cs typeface="Arial"/>
              <a:sym typeface="Arial"/>
            </a:endParaRPr>
          </a:p>
        </p:txBody>
      </p:sp>
      <p:sp>
        <p:nvSpPr>
          <p:cNvPr id="1029" name="Google Shape;1029;g5c41d5e412_0_452"/>
          <p:cNvSpPr/>
          <p:nvPr/>
        </p:nvSpPr>
        <p:spPr>
          <a:xfrm>
            <a:off x="-1" y="0"/>
            <a:ext cx="4581939" cy="68580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030" name="Google Shape;1030;g5c41d5e412_0_452"/>
          <p:cNvSpPr txBox="1"/>
          <p:nvPr>
            <p:ph idx="1" type="body"/>
          </p:nvPr>
        </p:nvSpPr>
        <p:spPr>
          <a:xfrm>
            <a:off x="419550" y="1911543"/>
            <a:ext cx="3758911" cy="403830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Clr>
                <a:srgbClr val="FFFFFF"/>
              </a:buClr>
              <a:buSzPts val="960"/>
              <a:buFont typeface="Lato"/>
              <a:buChar char="•"/>
            </a:pPr>
            <a:r>
              <a:rPr b="0" lang="en-US" sz="1200">
                <a:solidFill>
                  <a:srgbClr val="FFFFFF"/>
                </a:solidFill>
                <a:latin typeface="Arial"/>
                <a:ea typeface="Arial"/>
                <a:cs typeface="Arial"/>
                <a:sym typeface="Arial"/>
              </a:rPr>
              <a:t>First to market </a:t>
            </a:r>
            <a:r>
              <a:rPr lang="en-US" sz="1200">
                <a:solidFill>
                  <a:srgbClr val="FFFFFF"/>
                </a:solidFill>
                <a:latin typeface="Arial"/>
                <a:ea typeface="Arial"/>
                <a:cs typeface="Arial"/>
                <a:sym typeface="Arial"/>
              </a:rPr>
              <a:t>collagen oatmeal</a:t>
            </a:r>
            <a:r>
              <a:rPr b="0" lang="en-US" sz="1200">
                <a:solidFill>
                  <a:srgbClr val="FFFFFF"/>
                </a:solidFill>
                <a:latin typeface="Arial"/>
                <a:ea typeface="Arial"/>
                <a:cs typeface="Arial"/>
                <a:sym typeface="Arial"/>
              </a:rPr>
              <a:t>, sourced </a:t>
            </a:r>
            <a:br>
              <a:rPr b="0" lang="en-US" sz="1200">
                <a:solidFill>
                  <a:srgbClr val="FFFFFF"/>
                </a:solidFill>
                <a:latin typeface="Arial"/>
                <a:ea typeface="Arial"/>
                <a:cs typeface="Arial"/>
                <a:sym typeface="Arial"/>
              </a:rPr>
            </a:br>
            <a:r>
              <a:rPr b="0" lang="en-US" sz="1200">
                <a:solidFill>
                  <a:srgbClr val="FFFFFF"/>
                </a:solidFill>
                <a:latin typeface="Arial"/>
                <a:ea typeface="Arial"/>
                <a:cs typeface="Arial"/>
                <a:sym typeface="Arial"/>
              </a:rPr>
              <a:t>from grass-fed collagen. </a:t>
            </a:r>
            <a:endParaRPr b="0" sz="1200">
              <a:solidFill>
                <a:srgbClr val="FFFFFF"/>
              </a:solidFill>
              <a:latin typeface="Arial"/>
              <a:ea typeface="Arial"/>
              <a:cs typeface="Arial"/>
              <a:sym typeface="Arial"/>
            </a:endParaRPr>
          </a:p>
          <a:p>
            <a:pPr indent="-171450" lvl="0" marL="171450" rtl="0" algn="l">
              <a:lnSpc>
                <a:spcPct val="90000"/>
              </a:lnSpc>
              <a:spcBef>
                <a:spcPts val="1000"/>
              </a:spcBef>
              <a:spcAft>
                <a:spcPts val="0"/>
              </a:spcAft>
              <a:buClr>
                <a:srgbClr val="FFFFFF"/>
              </a:buClr>
              <a:buSzPts val="960"/>
              <a:buFont typeface="Lato"/>
              <a:buChar char="•"/>
            </a:pPr>
            <a:r>
              <a:rPr lang="en-US" sz="1200">
                <a:solidFill>
                  <a:srgbClr val="FFFFFF"/>
                </a:solidFill>
                <a:latin typeface="Arial"/>
                <a:ea typeface="Arial"/>
                <a:cs typeface="Arial"/>
                <a:sym typeface="Arial"/>
              </a:rPr>
              <a:t>Incorporating a packet of NuttZo, the premium multi nut and seed butter, into the oatmeal topper for incredible taste appeal.</a:t>
            </a:r>
            <a:endParaRPr sz="1200">
              <a:solidFill>
                <a:srgbClr val="FFFFFF"/>
              </a:solidFill>
              <a:latin typeface="Arial"/>
              <a:ea typeface="Arial"/>
              <a:cs typeface="Arial"/>
              <a:sym typeface="Arial"/>
            </a:endParaRPr>
          </a:p>
          <a:p>
            <a:pPr indent="-171450" lvl="0" marL="171450" rtl="0" algn="l">
              <a:lnSpc>
                <a:spcPct val="90000"/>
              </a:lnSpc>
              <a:spcBef>
                <a:spcPts val="1000"/>
              </a:spcBef>
              <a:spcAft>
                <a:spcPts val="0"/>
              </a:spcAft>
              <a:buClr>
                <a:srgbClr val="FFFFFF"/>
              </a:buClr>
              <a:buSzPts val="960"/>
              <a:buFont typeface="Lato"/>
              <a:buChar char="•"/>
            </a:pPr>
            <a:r>
              <a:rPr b="0" lang="en-US" sz="1200">
                <a:solidFill>
                  <a:srgbClr val="FFFFFF"/>
                </a:solidFill>
                <a:latin typeface="Arial"/>
                <a:ea typeface="Arial"/>
                <a:cs typeface="Arial"/>
                <a:sym typeface="Arial"/>
              </a:rPr>
              <a:t>Bringing innovation to the dated oatmeal category with the leading dietary trend of collagen.</a:t>
            </a:r>
            <a:endParaRPr b="0" sz="1200">
              <a:solidFill>
                <a:srgbClr val="FFFFFF"/>
              </a:solidFill>
              <a:latin typeface="Arial"/>
              <a:ea typeface="Arial"/>
              <a:cs typeface="Arial"/>
              <a:sym typeface="Arial"/>
            </a:endParaRPr>
          </a:p>
          <a:p>
            <a:pPr indent="-171450" lvl="0" marL="171450" rtl="0" algn="l">
              <a:lnSpc>
                <a:spcPct val="90000"/>
              </a:lnSpc>
              <a:spcBef>
                <a:spcPts val="1000"/>
              </a:spcBef>
              <a:spcAft>
                <a:spcPts val="0"/>
              </a:spcAft>
              <a:buClr>
                <a:srgbClr val="FFFFFF"/>
              </a:buClr>
              <a:buSzPts val="960"/>
              <a:buFont typeface="Lato"/>
              <a:buChar char="•"/>
            </a:pPr>
            <a:r>
              <a:rPr b="0" lang="en-US" sz="1200">
                <a:solidFill>
                  <a:srgbClr val="FFFFFF"/>
                </a:solidFill>
                <a:latin typeface="Arial"/>
                <a:ea typeface="Arial"/>
                <a:cs typeface="Arial"/>
                <a:sym typeface="Arial"/>
              </a:rPr>
              <a:t>Consumers looking to add this </a:t>
            </a:r>
            <a:r>
              <a:rPr lang="en-US" sz="1200">
                <a:solidFill>
                  <a:srgbClr val="FFFFFF"/>
                </a:solidFill>
                <a:latin typeface="Arial"/>
                <a:ea typeface="Arial"/>
                <a:cs typeface="Arial"/>
                <a:sym typeface="Arial"/>
              </a:rPr>
              <a:t>beneficial protein </a:t>
            </a:r>
            <a:r>
              <a:rPr b="0" lang="en-US" sz="1200">
                <a:solidFill>
                  <a:srgbClr val="FFFFFF"/>
                </a:solidFill>
                <a:latin typeface="Arial"/>
                <a:ea typeface="Arial"/>
                <a:cs typeface="Arial"/>
                <a:sym typeface="Arial"/>
              </a:rPr>
              <a:t>to their diet in more than just beverage. </a:t>
            </a:r>
            <a:endParaRPr b="0" sz="1200">
              <a:solidFill>
                <a:srgbClr val="FFFFFF"/>
              </a:solidFill>
              <a:latin typeface="Arial"/>
              <a:ea typeface="Arial"/>
              <a:cs typeface="Arial"/>
              <a:sym typeface="Arial"/>
            </a:endParaRPr>
          </a:p>
          <a:p>
            <a:pPr indent="-171450" lvl="0" marL="171450" rtl="0" algn="l">
              <a:lnSpc>
                <a:spcPct val="90000"/>
              </a:lnSpc>
              <a:spcBef>
                <a:spcPts val="1000"/>
              </a:spcBef>
              <a:spcAft>
                <a:spcPts val="0"/>
              </a:spcAft>
              <a:buClr>
                <a:srgbClr val="FFFFFF"/>
              </a:buClr>
              <a:buSzPts val="960"/>
              <a:buFont typeface="Lato"/>
              <a:buChar char="•"/>
            </a:pPr>
            <a:r>
              <a:rPr lang="en-US" sz="1200">
                <a:solidFill>
                  <a:srgbClr val="FFFFFF"/>
                </a:solidFill>
                <a:latin typeface="Arial"/>
                <a:ea typeface="Arial"/>
                <a:cs typeface="Arial"/>
                <a:sym typeface="Arial"/>
              </a:rPr>
              <a:t>2 delicious flavors</a:t>
            </a:r>
            <a:r>
              <a:rPr b="0" lang="en-US" sz="1200">
                <a:solidFill>
                  <a:srgbClr val="FFFFFF"/>
                </a:solidFill>
                <a:latin typeface="Arial"/>
                <a:ea typeface="Arial"/>
                <a:cs typeface="Arial"/>
                <a:sym typeface="Arial"/>
              </a:rPr>
              <a:t>; Blueberry Walnut &amp; </a:t>
            </a:r>
            <a:br>
              <a:rPr b="0" lang="en-US" sz="1200">
                <a:solidFill>
                  <a:srgbClr val="FFFFFF"/>
                </a:solidFill>
                <a:latin typeface="Arial"/>
                <a:ea typeface="Arial"/>
                <a:cs typeface="Arial"/>
                <a:sym typeface="Arial"/>
              </a:rPr>
            </a:br>
            <a:r>
              <a:rPr b="0" lang="en-US" sz="1200">
                <a:solidFill>
                  <a:srgbClr val="FFFFFF"/>
                </a:solidFill>
                <a:latin typeface="Arial"/>
                <a:ea typeface="Arial"/>
                <a:cs typeface="Arial"/>
                <a:sym typeface="Arial"/>
              </a:rPr>
              <a:t>Vanilla Pecan.</a:t>
            </a:r>
            <a:endParaRPr b="0" sz="1200">
              <a:solidFill>
                <a:srgbClr val="FFFFFF"/>
              </a:solidFill>
              <a:latin typeface="Arial"/>
              <a:ea typeface="Arial"/>
              <a:cs typeface="Arial"/>
              <a:sym typeface="Arial"/>
            </a:endParaRPr>
          </a:p>
          <a:p>
            <a:pPr indent="-171450" lvl="0" marL="171450" rtl="0" algn="l">
              <a:lnSpc>
                <a:spcPct val="90000"/>
              </a:lnSpc>
              <a:spcBef>
                <a:spcPts val="1000"/>
              </a:spcBef>
              <a:spcAft>
                <a:spcPts val="0"/>
              </a:spcAft>
              <a:buClr>
                <a:srgbClr val="FFFFFF"/>
              </a:buClr>
              <a:buSzPts val="960"/>
              <a:buFont typeface="Lato"/>
              <a:buChar char="•"/>
            </a:pPr>
            <a:r>
              <a:rPr b="0" lang="en-US" sz="1200">
                <a:solidFill>
                  <a:srgbClr val="FFFFFF"/>
                </a:solidFill>
                <a:latin typeface="Arial"/>
                <a:ea typeface="Arial"/>
                <a:cs typeface="Arial"/>
                <a:sym typeface="Arial"/>
              </a:rPr>
              <a:t>Base of oatmeal made with; </a:t>
            </a:r>
            <a:r>
              <a:rPr lang="en-US" sz="1200">
                <a:solidFill>
                  <a:srgbClr val="FFFFFF"/>
                </a:solidFill>
                <a:latin typeface="Arial"/>
                <a:ea typeface="Arial"/>
                <a:cs typeface="Arial"/>
                <a:sym typeface="Arial"/>
              </a:rPr>
              <a:t>oats, quinoa, amaranth, flax and chia.</a:t>
            </a:r>
            <a:endParaRPr sz="1200">
              <a:solidFill>
                <a:srgbClr val="FFFFFF"/>
              </a:solidFill>
              <a:latin typeface="Arial"/>
              <a:ea typeface="Arial"/>
              <a:cs typeface="Arial"/>
              <a:sym typeface="Arial"/>
            </a:endParaRPr>
          </a:p>
          <a:p>
            <a:pPr indent="-171450" lvl="0" marL="171450" rtl="0" algn="l">
              <a:lnSpc>
                <a:spcPct val="90000"/>
              </a:lnSpc>
              <a:spcBef>
                <a:spcPts val="1000"/>
              </a:spcBef>
              <a:spcAft>
                <a:spcPts val="0"/>
              </a:spcAft>
              <a:buClr>
                <a:srgbClr val="FFFFFF"/>
              </a:buClr>
              <a:buSzPts val="960"/>
              <a:buFont typeface="Lato"/>
              <a:buChar char="•"/>
            </a:pPr>
            <a:r>
              <a:rPr lang="en-US" sz="1200">
                <a:solidFill>
                  <a:srgbClr val="FFFFFF"/>
                </a:solidFill>
                <a:latin typeface="Arial"/>
                <a:ea typeface="Arial"/>
                <a:cs typeface="Arial"/>
                <a:sym typeface="Arial"/>
              </a:rPr>
              <a:t>11g Protein, 7g Fiber</a:t>
            </a:r>
            <a:endParaRPr sz="1200">
              <a:solidFill>
                <a:srgbClr val="FFFFFF"/>
              </a:solidFill>
              <a:latin typeface="Arial"/>
              <a:ea typeface="Arial"/>
              <a:cs typeface="Arial"/>
              <a:sym typeface="Arial"/>
            </a:endParaRPr>
          </a:p>
          <a:p>
            <a:pPr indent="-171450" lvl="0" marL="171450" rtl="0" algn="l">
              <a:lnSpc>
                <a:spcPct val="90000"/>
              </a:lnSpc>
              <a:spcBef>
                <a:spcPts val="1000"/>
              </a:spcBef>
              <a:spcAft>
                <a:spcPts val="0"/>
              </a:spcAft>
              <a:buClr>
                <a:srgbClr val="FFFFFF"/>
              </a:buClr>
              <a:buSzPts val="960"/>
              <a:buFont typeface="Lato"/>
              <a:buChar char="•"/>
            </a:pPr>
            <a:r>
              <a:rPr lang="en-US" sz="1200">
                <a:solidFill>
                  <a:srgbClr val="FFFFFF"/>
                </a:solidFill>
                <a:latin typeface="Arial"/>
                <a:ea typeface="Arial"/>
                <a:cs typeface="Arial"/>
                <a:sym typeface="Arial"/>
              </a:rPr>
              <a:t>$2.99, line priced with other oat cups</a:t>
            </a:r>
            <a:endParaRPr sz="1200">
              <a:solidFill>
                <a:srgbClr val="FFFFFF"/>
              </a:solidFill>
              <a:latin typeface="Arial"/>
              <a:ea typeface="Arial"/>
              <a:cs typeface="Arial"/>
              <a:sym typeface="Arial"/>
            </a:endParaRPr>
          </a:p>
        </p:txBody>
      </p:sp>
      <p:pic>
        <p:nvPicPr>
          <p:cNvPr descr="A picture containing food&#10;&#10;Description automatically generated" id="1031" name="Google Shape;1031;g5c41d5e412_0_452"/>
          <p:cNvPicPr preferRelativeResize="0"/>
          <p:nvPr/>
        </p:nvPicPr>
        <p:blipFill rotWithShape="1">
          <a:blip r:embed="rId3">
            <a:alphaModFix/>
          </a:blip>
          <a:srcRect b="0" l="0" r="0" t="0"/>
          <a:stretch/>
        </p:blipFill>
        <p:spPr>
          <a:xfrm>
            <a:off x="4394550" y="132025"/>
            <a:ext cx="4661315" cy="1766063"/>
          </a:xfrm>
          <a:prstGeom prst="rect">
            <a:avLst/>
          </a:prstGeom>
          <a:noFill/>
          <a:ln>
            <a:noFill/>
          </a:ln>
        </p:spPr>
      </p:pic>
      <p:pic>
        <p:nvPicPr>
          <p:cNvPr descr="blueberry-walnut-nuttzo-web-1.jpg" id="1032" name="Google Shape;1032;g5c41d5e412_0_452"/>
          <p:cNvPicPr preferRelativeResize="0"/>
          <p:nvPr/>
        </p:nvPicPr>
        <p:blipFill rotWithShape="1">
          <a:blip r:embed="rId4">
            <a:alphaModFix/>
          </a:blip>
          <a:srcRect b="0" l="0" r="0" t="0"/>
          <a:stretch/>
        </p:blipFill>
        <p:spPr>
          <a:xfrm>
            <a:off x="4581939" y="2027450"/>
            <a:ext cx="4571999" cy="3864876"/>
          </a:xfrm>
          <a:prstGeom prst="rect">
            <a:avLst/>
          </a:prstGeom>
          <a:noFill/>
          <a:ln>
            <a:noFill/>
          </a:ln>
        </p:spPr>
      </p:pic>
      <p:pic>
        <p:nvPicPr>
          <p:cNvPr id="1033" name="Google Shape;1033;g5c41d5e412_0_452"/>
          <p:cNvPicPr preferRelativeResize="0"/>
          <p:nvPr/>
        </p:nvPicPr>
        <p:blipFill rotWithShape="1">
          <a:blip r:embed="rId5">
            <a:alphaModFix/>
          </a:blip>
          <a:srcRect b="0" l="0" r="0" t="0"/>
          <a:stretch/>
        </p:blipFill>
        <p:spPr>
          <a:xfrm>
            <a:off x="499443" y="313049"/>
            <a:ext cx="3984785" cy="1023794"/>
          </a:xfrm>
          <a:prstGeom prst="rect">
            <a:avLst/>
          </a:prstGeom>
          <a:noFill/>
          <a:ln>
            <a:noFill/>
          </a:ln>
        </p:spPr>
      </p:pic>
      <p:sp>
        <p:nvSpPr>
          <p:cNvPr id="1034" name="Google Shape;1034;g5c41d5e412_0_452"/>
          <p:cNvSpPr/>
          <p:nvPr/>
        </p:nvSpPr>
        <p:spPr>
          <a:xfrm>
            <a:off x="534166" y="1535917"/>
            <a:ext cx="1803900" cy="71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descr="A picture containing logo&#10;&#10;Description automatically generated" id="1035" name="Google Shape;1035;g5c41d5e412_0_452"/>
          <p:cNvPicPr preferRelativeResize="0"/>
          <p:nvPr/>
        </p:nvPicPr>
        <p:blipFill rotWithShape="1">
          <a:blip r:embed="rId6">
            <a:alphaModFix amt="40000"/>
          </a:blip>
          <a:srcRect b="0" l="0" r="0" t="0"/>
          <a:stretch/>
        </p:blipFill>
        <p:spPr>
          <a:xfrm>
            <a:off x="5731073" y="6154055"/>
            <a:ext cx="576603" cy="392528"/>
          </a:xfrm>
          <a:prstGeom prst="rect">
            <a:avLst/>
          </a:prstGeom>
          <a:noFill/>
          <a:ln>
            <a:noFill/>
          </a:ln>
        </p:spPr>
      </p:pic>
      <p:pic>
        <p:nvPicPr>
          <p:cNvPr descr="Logo, company name&#10;&#10;Description automatically generated" id="1036" name="Google Shape;1036;g5c41d5e412_0_452"/>
          <p:cNvPicPr preferRelativeResize="0"/>
          <p:nvPr/>
        </p:nvPicPr>
        <p:blipFill rotWithShape="1">
          <a:blip r:embed="rId7">
            <a:alphaModFix/>
          </a:blip>
          <a:srcRect b="0" l="0" r="0" t="0"/>
          <a:stretch/>
        </p:blipFill>
        <p:spPr>
          <a:xfrm>
            <a:off x="5104135" y="6175010"/>
            <a:ext cx="507732" cy="3715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g5c4515e873_0_4"/>
          <p:cNvSpPr/>
          <p:nvPr/>
        </p:nvSpPr>
        <p:spPr>
          <a:xfrm>
            <a:off x="0" y="-19050"/>
            <a:ext cx="4572000" cy="696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grpSp>
        <p:nvGrpSpPr>
          <p:cNvPr id="1042" name="Google Shape;1042;g5c4515e873_0_4"/>
          <p:cNvGrpSpPr/>
          <p:nvPr/>
        </p:nvGrpSpPr>
        <p:grpSpPr>
          <a:xfrm>
            <a:off x="789553" y="5841514"/>
            <a:ext cx="1189768" cy="313254"/>
            <a:chOff x="894007" y="5477424"/>
            <a:chExt cx="1189768" cy="313254"/>
          </a:xfrm>
        </p:grpSpPr>
        <p:sp>
          <p:nvSpPr>
            <p:cNvPr id="1043" name="Google Shape;1043;g5c4515e873_0_4"/>
            <p:cNvSpPr/>
            <p:nvPr/>
          </p:nvSpPr>
          <p:spPr>
            <a:xfrm>
              <a:off x="1770521" y="5477424"/>
              <a:ext cx="313254" cy="313254"/>
            </a:xfrm>
            <a:custGeom>
              <a:rect b="b" l="l" r="r" t="t"/>
              <a:pathLst>
                <a:path extrusionOk="0" h="21600" w="2160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accent5"/>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rgbClr val="FFFFFF"/>
                </a:solidFill>
                <a:latin typeface="Oswald"/>
                <a:ea typeface="Oswald"/>
                <a:cs typeface="Oswald"/>
                <a:sym typeface="Oswald"/>
              </a:endParaRPr>
            </a:p>
          </p:txBody>
        </p:sp>
        <p:sp>
          <p:nvSpPr>
            <p:cNvPr id="1044" name="Google Shape;1044;g5c4515e873_0_4"/>
            <p:cNvSpPr/>
            <p:nvPr/>
          </p:nvSpPr>
          <p:spPr>
            <a:xfrm>
              <a:off x="894007" y="5477424"/>
              <a:ext cx="313254" cy="313254"/>
            </a:xfrm>
            <a:custGeom>
              <a:rect b="b" l="l" r="r" t="t"/>
              <a:pathLst>
                <a:path extrusionOk="0" h="21600" w="2160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5"/>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rgbClr val="FFFFFF"/>
                </a:solidFill>
                <a:latin typeface="Oswald"/>
                <a:ea typeface="Oswald"/>
                <a:cs typeface="Oswald"/>
                <a:sym typeface="Oswald"/>
              </a:endParaRPr>
            </a:p>
          </p:txBody>
        </p:sp>
        <p:sp>
          <p:nvSpPr>
            <p:cNvPr id="1045" name="Google Shape;1045;g5c4515e873_0_4"/>
            <p:cNvSpPr/>
            <p:nvPr/>
          </p:nvSpPr>
          <p:spPr>
            <a:xfrm>
              <a:off x="1327577" y="5477424"/>
              <a:ext cx="312390" cy="313254"/>
            </a:xfrm>
            <a:custGeom>
              <a:rect b="b" l="l" r="r" t="t"/>
              <a:pathLst>
                <a:path extrusionOk="0" h="21600" w="2160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5"/>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rgbClr val="FFFFFF"/>
                </a:solidFill>
                <a:latin typeface="Oswald"/>
                <a:ea typeface="Oswald"/>
                <a:cs typeface="Oswald"/>
                <a:sym typeface="Oswald"/>
              </a:endParaRPr>
            </a:p>
          </p:txBody>
        </p:sp>
      </p:grpSp>
      <p:pic>
        <p:nvPicPr>
          <p:cNvPr descr="Screen Shot 2019-06-27 at 12.16.11 PM.png" id="1046" name="Google Shape;1046;g5c4515e873_0_4"/>
          <p:cNvPicPr preferRelativeResize="0"/>
          <p:nvPr/>
        </p:nvPicPr>
        <p:blipFill rotWithShape="1">
          <a:blip r:embed="rId3">
            <a:alphaModFix/>
          </a:blip>
          <a:srcRect b="0" l="0" r="0" t="0"/>
          <a:stretch/>
        </p:blipFill>
        <p:spPr>
          <a:xfrm>
            <a:off x="4572000" y="4220300"/>
            <a:ext cx="4572002" cy="2724850"/>
          </a:xfrm>
          <a:prstGeom prst="rect">
            <a:avLst/>
          </a:prstGeom>
          <a:noFill/>
          <a:ln>
            <a:noFill/>
          </a:ln>
        </p:spPr>
      </p:pic>
      <p:pic>
        <p:nvPicPr>
          <p:cNvPr descr="A group of people sitting at a table&#10;&#10;Description generated with very high confidence" id="1047" name="Google Shape;1047;g5c4515e873_0_4"/>
          <p:cNvPicPr preferRelativeResize="0"/>
          <p:nvPr/>
        </p:nvPicPr>
        <p:blipFill rotWithShape="1">
          <a:blip r:embed="rId4">
            <a:alphaModFix/>
          </a:blip>
          <a:srcRect b="0" l="0" r="0" t="0"/>
          <a:stretch/>
        </p:blipFill>
        <p:spPr>
          <a:xfrm>
            <a:off x="4572000" y="-19050"/>
            <a:ext cx="4572000" cy="4517700"/>
          </a:xfrm>
          <a:prstGeom prst="rect">
            <a:avLst/>
          </a:prstGeom>
          <a:noFill/>
          <a:ln>
            <a:noFill/>
          </a:ln>
        </p:spPr>
      </p:pic>
      <p:sp>
        <p:nvSpPr>
          <p:cNvPr id="1048" name="Google Shape;1048;g5c4515e873_0_4"/>
          <p:cNvSpPr/>
          <p:nvPr/>
        </p:nvSpPr>
        <p:spPr>
          <a:xfrm>
            <a:off x="534166" y="1535917"/>
            <a:ext cx="1803900" cy="71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1049" name="Google Shape;1049;g5c4515e873_0_4"/>
          <p:cNvPicPr preferRelativeResize="0"/>
          <p:nvPr/>
        </p:nvPicPr>
        <p:blipFill rotWithShape="1">
          <a:blip r:embed="rId5">
            <a:alphaModFix/>
          </a:blip>
          <a:srcRect b="0" l="0" r="0" t="0"/>
          <a:stretch/>
        </p:blipFill>
        <p:spPr>
          <a:xfrm>
            <a:off x="417590" y="253423"/>
            <a:ext cx="3984785" cy="1143046"/>
          </a:xfrm>
          <a:prstGeom prst="rect">
            <a:avLst/>
          </a:prstGeom>
          <a:noFill/>
          <a:ln>
            <a:noFill/>
          </a:ln>
        </p:spPr>
      </p:pic>
      <p:sp>
        <p:nvSpPr>
          <p:cNvPr id="1050" name="Google Shape;1050;g5c4515e873_0_4"/>
          <p:cNvSpPr txBox="1"/>
          <p:nvPr>
            <p:ph idx="1" type="body"/>
          </p:nvPr>
        </p:nvSpPr>
        <p:spPr>
          <a:xfrm>
            <a:off x="433898" y="1773833"/>
            <a:ext cx="3736200" cy="4598100"/>
          </a:xfrm>
          <a:prstGeom prst="rect">
            <a:avLst/>
          </a:prstGeom>
          <a:noFill/>
          <a:ln>
            <a:noFill/>
          </a:ln>
        </p:spPr>
        <p:txBody>
          <a:bodyPr anchorCtr="0" anchor="t" bIns="45700" lIns="91425" spcFirstLastPara="1" rIns="91425" wrap="square" tIns="45700">
            <a:noAutofit/>
          </a:bodyPr>
          <a:lstStyle/>
          <a:p>
            <a:pPr indent="-279400" lvl="0" marL="285750" rtl="0" algn="l">
              <a:lnSpc>
                <a:spcPct val="90000"/>
              </a:lnSpc>
              <a:spcBef>
                <a:spcPts val="0"/>
              </a:spcBef>
              <a:spcAft>
                <a:spcPts val="0"/>
              </a:spcAft>
              <a:buClr>
                <a:srgbClr val="FFFFFF"/>
              </a:buClr>
              <a:buSzPts val="1300"/>
              <a:buChar char="•"/>
            </a:pPr>
            <a:r>
              <a:rPr lang="en-US" sz="1300">
                <a:solidFill>
                  <a:srgbClr val="FFFFFF"/>
                </a:solidFill>
                <a:latin typeface="Arial"/>
                <a:ea typeface="Arial"/>
                <a:cs typeface="Arial"/>
                <a:sym typeface="Arial"/>
              </a:rPr>
              <a:t>Online couponing </a:t>
            </a:r>
            <a:endParaRPr sz="1300">
              <a:solidFill>
                <a:srgbClr val="FFFFFF"/>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Social media Influencers</a:t>
            </a:r>
            <a:endParaRPr sz="1300">
              <a:solidFill>
                <a:srgbClr val="FFFFFF"/>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Brand collaborations</a:t>
            </a:r>
            <a:endParaRPr sz="1300">
              <a:solidFill>
                <a:srgbClr val="FFFFFF"/>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Trade show presence </a:t>
            </a:r>
            <a:endParaRPr sz="1300">
              <a:solidFill>
                <a:srgbClr val="FFFFFF"/>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National event sampling </a:t>
            </a:r>
            <a:endParaRPr sz="1300">
              <a:solidFill>
                <a:srgbClr val="FFFFFF"/>
              </a:solidFill>
              <a:latin typeface="Arial"/>
              <a:ea typeface="Arial"/>
              <a:cs typeface="Arial"/>
              <a:sym typeface="Arial"/>
            </a:endParaRPr>
          </a:p>
          <a:p>
            <a:pPr indent="0" lvl="0" marL="0" rtl="0" algn="l">
              <a:lnSpc>
                <a:spcPct val="90000"/>
              </a:lnSpc>
              <a:spcBef>
                <a:spcPts val="1000"/>
              </a:spcBef>
              <a:spcAft>
                <a:spcPts val="0"/>
              </a:spcAft>
              <a:buClr>
                <a:srgbClr val="7F7F7F"/>
              </a:buClr>
              <a:buSzPts val="1400"/>
              <a:buFont typeface="Arial"/>
              <a:buNone/>
            </a:pPr>
            <a:br>
              <a:rPr lang="en-US" sz="1500">
                <a:solidFill>
                  <a:srgbClr val="FFFFFF"/>
                </a:solidFill>
                <a:latin typeface="Arial"/>
                <a:ea typeface="Arial"/>
                <a:cs typeface="Arial"/>
                <a:sym typeface="Arial"/>
              </a:rPr>
            </a:br>
            <a:r>
              <a:rPr lang="en-US" sz="1600">
                <a:solidFill>
                  <a:schemeClr val="accent5"/>
                </a:solidFill>
                <a:latin typeface="Arial"/>
                <a:ea typeface="Arial"/>
                <a:cs typeface="Arial"/>
                <a:sym typeface="Arial"/>
              </a:rPr>
              <a:t>National PR Outreach:</a:t>
            </a:r>
            <a:endParaRPr sz="1600">
              <a:solidFill>
                <a:schemeClr val="accent5"/>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The New York Times </a:t>
            </a:r>
            <a:endParaRPr sz="1300">
              <a:solidFill>
                <a:srgbClr val="FFFFFF"/>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Good Housekeeping </a:t>
            </a:r>
            <a:endParaRPr sz="1300">
              <a:solidFill>
                <a:srgbClr val="FFFFFF"/>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Hers Magazine </a:t>
            </a:r>
            <a:endParaRPr sz="1300">
              <a:solidFill>
                <a:srgbClr val="FFFFFF"/>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SHAPE</a:t>
            </a:r>
            <a:endParaRPr sz="1300">
              <a:solidFill>
                <a:srgbClr val="FFFFFF"/>
              </a:solidFill>
              <a:latin typeface="Arial"/>
              <a:ea typeface="Arial"/>
              <a:cs typeface="Arial"/>
              <a:sym typeface="Arial"/>
            </a:endParaRPr>
          </a:p>
          <a:p>
            <a:pPr indent="-279400" lvl="0" marL="285750" rtl="0" algn="l">
              <a:lnSpc>
                <a:spcPct val="90000"/>
              </a:lnSpc>
              <a:spcBef>
                <a:spcPts val="1000"/>
              </a:spcBef>
              <a:spcAft>
                <a:spcPts val="0"/>
              </a:spcAft>
              <a:buClr>
                <a:srgbClr val="FFFFFF"/>
              </a:buClr>
              <a:buSzPts val="1300"/>
              <a:buChar char="•"/>
            </a:pPr>
            <a:r>
              <a:rPr lang="en-US" sz="1300">
                <a:solidFill>
                  <a:srgbClr val="FFFFFF"/>
                </a:solidFill>
                <a:latin typeface="Arial"/>
                <a:ea typeface="Arial"/>
                <a:cs typeface="Arial"/>
                <a:sym typeface="Arial"/>
              </a:rPr>
              <a:t>Huffington Post </a:t>
            </a:r>
            <a:endParaRPr sz="1300">
              <a:solidFill>
                <a:srgbClr val="FFFFFF"/>
              </a:solidFill>
              <a:latin typeface="Arial"/>
              <a:ea typeface="Arial"/>
              <a:cs typeface="Arial"/>
              <a:sym typeface="Arial"/>
            </a:endParaRPr>
          </a:p>
          <a:p>
            <a:pPr indent="-273050" lvl="0" marL="285750" rtl="0" algn="l">
              <a:lnSpc>
                <a:spcPct val="90000"/>
              </a:lnSpc>
              <a:spcBef>
                <a:spcPts val="1000"/>
              </a:spcBef>
              <a:spcAft>
                <a:spcPts val="0"/>
              </a:spcAft>
              <a:buClr>
                <a:srgbClr val="FFFFFF"/>
              </a:buClr>
              <a:buSzPts val="1200"/>
              <a:buChar char="•"/>
            </a:pPr>
            <a:r>
              <a:rPr lang="en-US" sz="1300">
                <a:solidFill>
                  <a:srgbClr val="FFFFFF"/>
                </a:solidFill>
                <a:latin typeface="Arial"/>
                <a:ea typeface="Arial"/>
                <a:cs typeface="Arial"/>
                <a:sym typeface="Arial"/>
              </a:rPr>
              <a:t>Pregnancy &amp; Newborn Magazine</a:t>
            </a:r>
            <a:r>
              <a:rPr lang="en-US" sz="1200">
                <a:solidFill>
                  <a:srgbClr val="FFFFFF"/>
                </a:solidFill>
                <a:latin typeface="Arial"/>
                <a:ea typeface="Arial"/>
                <a:cs typeface="Arial"/>
                <a:sym typeface="Arial"/>
              </a:rPr>
              <a:t> </a:t>
            </a:r>
            <a:endParaRPr/>
          </a:p>
          <a:p>
            <a:pPr indent="457200" lvl="0" marL="1828800" rtl="0" algn="l">
              <a:lnSpc>
                <a:spcPct val="90000"/>
              </a:lnSpc>
              <a:spcBef>
                <a:spcPts val="1000"/>
              </a:spcBef>
              <a:spcAft>
                <a:spcPts val="0"/>
              </a:spcAft>
              <a:buSzPts val="3600"/>
              <a:buNone/>
            </a:pPr>
            <a:br>
              <a:rPr i="1" lang="en-US" sz="1500">
                <a:solidFill>
                  <a:srgbClr val="FFFFFF"/>
                </a:solidFill>
                <a:latin typeface="Arial"/>
                <a:ea typeface="Arial"/>
                <a:cs typeface="Arial"/>
                <a:sym typeface="Arial"/>
              </a:rPr>
            </a:br>
            <a:r>
              <a:rPr i="1" lang="en-US" sz="1500">
                <a:solidFill>
                  <a:srgbClr val="FFFFFF"/>
                </a:solidFill>
                <a:latin typeface="Arial"/>
                <a:ea typeface="Arial"/>
                <a:cs typeface="Arial"/>
                <a:sym typeface="Arial"/>
              </a:rPr>
              <a:t>… and more!</a:t>
            </a:r>
            <a:endParaRPr/>
          </a:p>
        </p:txBody>
      </p:sp>
      <p:pic>
        <p:nvPicPr>
          <p:cNvPr id="1051" name="Google Shape;1051;g5c4515e873_0_4"/>
          <p:cNvPicPr preferRelativeResize="0"/>
          <p:nvPr/>
        </p:nvPicPr>
        <p:blipFill rotWithShape="1">
          <a:blip r:embed="rId6">
            <a:alphaModFix/>
          </a:blip>
          <a:srcRect b="0" l="0" r="0" t="0"/>
          <a:stretch/>
        </p:blipFill>
        <p:spPr>
          <a:xfrm>
            <a:off x="4571999" y="4477604"/>
            <a:ext cx="4618299" cy="24712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27"/>
          <p:cNvSpPr/>
          <p:nvPr/>
        </p:nvSpPr>
        <p:spPr>
          <a:xfrm>
            <a:off x="0" y="6371375"/>
            <a:ext cx="9172500" cy="546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1057" name="Google Shape;1057;p27"/>
          <p:cNvPicPr preferRelativeResize="0"/>
          <p:nvPr/>
        </p:nvPicPr>
        <p:blipFill rotWithShape="1">
          <a:blip r:embed="rId3">
            <a:alphaModFix/>
          </a:blip>
          <a:srcRect b="0" l="0" r="0" t="0"/>
          <a:stretch/>
        </p:blipFill>
        <p:spPr>
          <a:xfrm>
            <a:off x="2695155" y="2771766"/>
            <a:ext cx="1493689" cy="471447"/>
          </a:xfrm>
          <a:prstGeom prst="rect">
            <a:avLst/>
          </a:prstGeom>
          <a:noFill/>
          <a:ln>
            <a:noFill/>
          </a:ln>
        </p:spPr>
      </p:pic>
      <p:pic>
        <p:nvPicPr>
          <p:cNvPr id="1058" name="Google Shape;1058;p27"/>
          <p:cNvPicPr preferRelativeResize="0"/>
          <p:nvPr/>
        </p:nvPicPr>
        <p:blipFill rotWithShape="1">
          <a:blip r:embed="rId4">
            <a:alphaModFix/>
          </a:blip>
          <a:srcRect b="0" l="0" r="0" t="0"/>
          <a:stretch/>
        </p:blipFill>
        <p:spPr>
          <a:xfrm>
            <a:off x="2839804" y="3668513"/>
            <a:ext cx="1204391" cy="827850"/>
          </a:xfrm>
          <a:prstGeom prst="rect">
            <a:avLst/>
          </a:prstGeom>
          <a:noFill/>
          <a:ln>
            <a:noFill/>
          </a:ln>
        </p:spPr>
      </p:pic>
      <p:pic>
        <p:nvPicPr>
          <p:cNvPr id="1059" name="Google Shape;1059;p27"/>
          <p:cNvPicPr preferRelativeResize="0"/>
          <p:nvPr/>
        </p:nvPicPr>
        <p:blipFill rotWithShape="1">
          <a:blip r:embed="rId5">
            <a:alphaModFix/>
          </a:blip>
          <a:srcRect b="0" l="0" r="0" t="0"/>
          <a:stretch/>
        </p:blipFill>
        <p:spPr>
          <a:xfrm>
            <a:off x="773991" y="3925819"/>
            <a:ext cx="1655020" cy="340244"/>
          </a:xfrm>
          <a:prstGeom prst="rect">
            <a:avLst/>
          </a:prstGeom>
          <a:noFill/>
          <a:ln>
            <a:noFill/>
          </a:ln>
        </p:spPr>
      </p:pic>
      <p:pic>
        <p:nvPicPr>
          <p:cNvPr id="1060" name="Google Shape;1060;p27"/>
          <p:cNvPicPr preferRelativeResize="0"/>
          <p:nvPr/>
        </p:nvPicPr>
        <p:blipFill rotWithShape="1">
          <a:blip r:embed="rId6">
            <a:alphaModFix/>
          </a:blip>
          <a:srcRect b="0" l="-157" r="0" t="-5839"/>
          <a:stretch/>
        </p:blipFill>
        <p:spPr>
          <a:xfrm>
            <a:off x="602232" y="4915532"/>
            <a:ext cx="1882468" cy="683209"/>
          </a:xfrm>
          <a:prstGeom prst="rect">
            <a:avLst/>
          </a:prstGeom>
          <a:noFill/>
          <a:ln>
            <a:noFill/>
          </a:ln>
        </p:spPr>
      </p:pic>
      <p:pic>
        <p:nvPicPr>
          <p:cNvPr descr="Image result for san diego living logo" id="1061" name="Google Shape;1061;p27"/>
          <p:cNvPicPr preferRelativeResize="0"/>
          <p:nvPr/>
        </p:nvPicPr>
        <p:blipFill rotWithShape="1">
          <a:blip r:embed="rId7">
            <a:alphaModFix/>
          </a:blip>
          <a:srcRect b="0" l="0" r="0" t="0"/>
          <a:stretch/>
        </p:blipFill>
        <p:spPr>
          <a:xfrm>
            <a:off x="2699133" y="4915532"/>
            <a:ext cx="1485733" cy="902043"/>
          </a:xfrm>
          <a:prstGeom prst="rect">
            <a:avLst/>
          </a:prstGeom>
          <a:noFill/>
          <a:ln>
            <a:noFill/>
          </a:ln>
        </p:spPr>
      </p:pic>
      <p:pic>
        <p:nvPicPr>
          <p:cNvPr descr="http://photos.prnewswire.com/prnvar/20160620/381518LOGO?max=950" id="1062" name="Google Shape;1062;p27"/>
          <p:cNvPicPr preferRelativeResize="0"/>
          <p:nvPr/>
        </p:nvPicPr>
        <p:blipFill rotWithShape="1">
          <a:blip r:embed="rId8">
            <a:alphaModFix/>
          </a:blip>
          <a:srcRect b="0" l="0" r="0" t="0"/>
          <a:stretch/>
        </p:blipFill>
        <p:spPr>
          <a:xfrm>
            <a:off x="755627" y="2821874"/>
            <a:ext cx="1589667" cy="344558"/>
          </a:xfrm>
          <a:prstGeom prst="rect">
            <a:avLst/>
          </a:prstGeom>
          <a:noFill/>
          <a:ln>
            <a:noFill/>
          </a:ln>
        </p:spPr>
      </p:pic>
      <p:pic>
        <p:nvPicPr>
          <p:cNvPr descr="A picture containing tableware&#10;&#10;Description generated with high confidence" id="1063" name="Google Shape;1063;p27"/>
          <p:cNvPicPr preferRelativeResize="0"/>
          <p:nvPr/>
        </p:nvPicPr>
        <p:blipFill rotWithShape="1">
          <a:blip r:embed="rId9">
            <a:alphaModFix/>
          </a:blip>
          <a:srcRect b="0" l="0" r="0" t="0"/>
          <a:stretch/>
        </p:blipFill>
        <p:spPr>
          <a:xfrm>
            <a:off x="2704059" y="1868187"/>
            <a:ext cx="1471627" cy="366701"/>
          </a:xfrm>
          <a:prstGeom prst="rect">
            <a:avLst/>
          </a:prstGeom>
          <a:noFill/>
          <a:ln>
            <a:noFill/>
          </a:ln>
        </p:spPr>
      </p:pic>
      <p:pic>
        <p:nvPicPr>
          <p:cNvPr descr="Image result for huffington post logo" id="1064" name="Google Shape;1064;p27"/>
          <p:cNvPicPr preferRelativeResize="0"/>
          <p:nvPr/>
        </p:nvPicPr>
        <p:blipFill rotWithShape="1">
          <a:blip r:embed="rId10">
            <a:alphaModFix/>
          </a:blip>
          <a:srcRect b="33782" l="5549" r="5780" t="33505"/>
          <a:stretch/>
        </p:blipFill>
        <p:spPr>
          <a:xfrm>
            <a:off x="602232" y="1832350"/>
            <a:ext cx="1773366" cy="402538"/>
          </a:xfrm>
          <a:prstGeom prst="rect">
            <a:avLst/>
          </a:prstGeom>
          <a:noFill/>
          <a:ln>
            <a:noFill/>
          </a:ln>
        </p:spPr>
      </p:pic>
      <p:sp>
        <p:nvSpPr>
          <p:cNvPr id="1065" name="Google Shape;1065;p27"/>
          <p:cNvSpPr txBox="1"/>
          <p:nvPr/>
        </p:nvSpPr>
        <p:spPr>
          <a:xfrm>
            <a:off x="-101" y="6489275"/>
            <a:ext cx="914400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n-US" sz="1400" u="none" cap="none" strike="noStrike">
                <a:solidFill>
                  <a:srgbClr val="FFFFFF"/>
                </a:solidFill>
                <a:latin typeface="Arial"/>
                <a:ea typeface="Arial"/>
                <a:cs typeface="Arial"/>
                <a:sym typeface="Arial"/>
              </a:rPr>
              <a:t>HUNGRY FOR MORE?   &gt;    </a:t>
            </a:r>
            <a:r>
              <a:rPr b="1" i="0" lang="en-US" sz="1400" u="sng" cap="none" strike="noStrike">
                <a:solidFill>
                  <a:schemeClr val="accent1"/>
                </a:solidFill>
                <a:latin typeface="Arial"/>
                <a:ea typeface="Arial"/>
                <a:cs typeface="Arial"/>
                <a:sym typeface="Arial"/>
                <a:hlinkClick r:id="rId11">
                  <a:extLst>
                    <a:ext uri="{A12FA001-AC4F-418D-AE19-62706E023703}">
                      <ahyp:hlinkClr val="tx"/>
                    </a:ext>
                  </a:extLst>
                </a:hlinkClick>
              </a:rPr>
              <a:t>READ THE LATEST NUTTZO NEWS</a:t>
            </a:r>
            <a:r>
              <a:rPr b="1" i="0" lang="en-US" sz="1400" u="none" cap="none" strike="noStrike">
                <a:solidFill>
                  <a:schemeClr val="accent1"/>
                </a:solidFill>
                <a:latin typeface="Arial"/>
                <a:ea typeface="Arial"/>
                <a:cs typeface="Arial"/>
                <a:sym typeface="Arial"/>
              </a:rPr>
              <a:t> </a:t>
            </a:r>
            <a:endParaRPr b="1" i="0" sz="1400" u="none" cap="none" strike="noStrike">
              <a:solidFill>
                <a:schemeClr val="accent1"/>
              </a:solidFill>
              <a:latin typeface="Arial"/>
              <a:ea typeface="Arial"/>
              <a:cs typeface="Arial"/>
              <a:sym typeface="Arial"/>
            </a:endParaRPr>
          </a:p>
        </p:txBody>
      </p:sp>
      <p:cxnSp>
        <p:nvCxnSpPr>
          <p:cNvPr id="1066" name="Google Shape;1066;p27"/>
          <p:cNvCxnSpPr/>
          <p:nvPr/>
        </p:nvCxnSpPr>
        <p:spPr>
          <a:xfrm>
            <a:off x="4832850" y="1538650"/>
            <a:ext cx="2579100" cy="0"/>
          </a:xfrm>
          <a:prstGeom prst="straightConnector1">
            <a:avLst/>
          </a:prstGeom>
          <a:noFill/>
          <a:ln cap="flat" cmpd="sng" w="50800">
            <a:solidFill>
              <a:schemeClr val="accent1"/>
            </a:solidFill>
            <a:prstDash val="solid"/>
            <a:miter lim="800000"/>
            <a:headEnd len="sm" w="sm" type="none"/>
            <a:tailEnd len="sm" w="sm" type="none"/>
          </a:ln>
        </p:spPr>
      </p:cxnSp>
      <p:cxnSp>
        <p:nvCxnSpPr>
          <p:cNvPr id="1067" name="Google Shape;1067;p27"/>
          <p:cNvCxnSpPr/>
          <p:nvPr/>
        </p:nvCxnSpPr>
        <p:spPr>
          <a:xfrm>
            <a:off x="7663950" y="1553300"/>
            <a:ext cx="1319700" cy="13200"/>
          </a:xfrm>
          <a:prstGeom prst="straightConnector1">
            <a:avLst/>
          </a:prstGeom>
          <a:noFill/>
          <a:ln cap="flat" cmpd="sng" w="50800">
            <a:solidFill>
              <a:schemeClr val="accent1"/>
            </a:solidFill>
            <a:prstDash val="solid"/>
            <a:miter lim="800000"/>
            <a:headEnd len="sm" w="sm" type="none"/>
            <a:tailEnd len="sm" w="sm" type="none"/>
          </a:ln>
        </p:spPr>
      </p:cxnSp>
      <p:pic>
        <p:nvPicPr>
          <p:cNvPr descr="A picture containing bottle&#10;&#10;Description automatically generated" id="1068" name="Google Shape;1068;p27"/>
          <p:cNvPicPr preferRelativeResize="0"/>
          <p:nvPr/>
        </p:nvPicPr>
        <p:blipFill rotWithShape="1">
          <a:blip r:embed="rId12">
            <a:alphaModFix/>
          </a:blip>
          <a:srcRect b="0" l="0" r="0" t="0"/>
          <a:stretch/>
        </p:blipFill>
        <p:spPr>
          <a:xfrm>
            <a:off x="6114362" y="4383125"/>
            <a:ext cx="2869288" cy="1701100"/>
          </a:xfrm>
          <a:prstGeom prst="rect">
            <a:avLst/>
          </a:prstGeom>
          <a:noFill/>
          <a:ln>
            <a:noFill/>
          </a:ln>
        </p:spPr>
      </p:pic>
      <p:pic>
        <p:nvPicPr>
          <p:cNvPr descr="A screenshot of a cell phone&#10;&#10;Description automatically generated" id="1069" name="Google Shape;1069;p27"/>
          <p:cNvPicPr preferRelativeResize="0"/>
          <p:nvPr/>
        </p:nvPicPr>
        <p:blipFill rotWithShape="1">
          <a:blip r:embed="rId13">
            <a:alphaModFix/>
          </a:blip>
          <a:srcRect b="0" l="0" r="0" t="0"/>
          <a:stretch/>
        </p:blipFill>
        <p:spPr>
          <a:xfrm>
            <a:off x="4865075" y="4493337"/>
            <a:ext cx="1368903" cy="1647263"/>
          </a:xfrm>
          <a:prstGeom prst="rect">
            <a:avLst/>
          </a:prstGeom>
          <a:noFill/>
          <a:ln>
            <a:noFill/>
          </a:ln>
        </p:spPr>
      </p:pic>
      <p:pic>
        <p:nvPicPr>
          <p:cNvPr id="1070" name="Google Shape;1070;p27"/>
          <p:cNvPicPr preferRelativeResize="0"/>
          <p:nvPr/>
        </p:nvPicPr>
        <p:blipFill rotWithShape="1">
          <a:blip r:embed="rId14">
            <a:alphaModFix/>
          </a:blip>
          <a:srcRect b="0" l="0" r="0" t="7168"/>
          <a:stretch/>
        </p:blipFill>
        <p:spPr>
          <a:xfrm>
            <a:off x="4893150" y="1775079"/>
            <a:ext cx="2630050" cy="2487459"/>
          </a:xfrm>
          <a:prstGeom prst="rect">
            <a:avLst/>
          </a:prstGeom>
          <a:noFill/>
          <a:ln>
            <a:noFill/>
          </a:ln>
        </p:spPr>
      </p:pic>
      <p:cxnSp>
        <p:nvCxnSpPr>
          <p:cNvPr id="1071" name="Google Shape;1071;p27"/>
          <p:cNvCxnSpPr/>
          <p:nvPr/>
        </p:nvCxnSpPr>
        <p:spPr>
          <a:xfrm flipH="1" rot="10800000">
            <a:off x="4865075" y="4428125"/>
            <a:ext cx="4117800" cy="12000"/>
          </a:xfrm>
          <a:prstGeom prst="straightConnector1">
            <a:avLst/>
          </a:prstGeom>
          <a:noFill/>
          <a:ln cap="flat" cmpd="sng" w="50800">
            <a:solidFill>
              <a:schemeClr val="accent1"/>
            </a:solidFill>
            <a:prstDash val="solid"/>
            <a:miter lim="800000"/>
            <a:headEnd len="sm" w="sm" type="none"/>
            <a:tailEnd len="sm" w="sm" type="none"/>
          </a:ln>
        </p:spPr>
      </p:cxnSp>
      <p:pic>
        <p:nvPicPr>
          <p:cNvPr id="1072" name="Google Shape;1072;p27"/>
          <p:cNvPicPr preferRelativeResize="0"/>
          <p:nvPr/>
        </p:nvPicPr>
        <p:blipFill rotWithShape="1">
          <a:blip r:embed="rId15">
            <a:alphaModFix/>
          </a:blip>
          <a:srcRect b="0" l="0" r="0" t="0"/>
          <a:stretch/>
        </p:blipFill>
        <p:spPr>
          <a:xfrm>
            <a:off x="7789213" y="2070296"/>
            <a:ext cx="1069164" cy="2148066"/>
          </a:xfrm>
          <a:prstGeom prst="rect">
            <a:avLst/>
          </a:prstGeom>
          <a:noFill/>
          <a:ln>
            <a:noFill/>
          </a:ln>
        </p:spPr>
      </p:pic>
      <p:pic>
        <p:nvPicPr>
          <p:cNvPr descr="A drawing of a face&#10;&#10;Description generated with high confidence" id="1073" name="Google Shape;1073;p27"/>
          <p:cNvPicPr preferRelativeResize="0"/>
          <p:nvPr/>
        </p:nvPicPr>
        <p:blipFill rotWithShape="1">
          <a:blip r:embed="rId16">
            <a:alphaModFix/>
          </a:blip>
          <a:srcRect b="0" l="0" r="0" t="0"/>
          <a:stretch/>
        </p:blipFill>
        <p:spPr>
          <a:xfrm>
            <a:off x="7814183" y="1655062"/>
            <a:ext cx="984741" cy="329113"/>
          </a:xfrm>
          <a:prstGeom prst="rect">
            <a:avLst/>
          </a:prstGeom>
          <a:noFill/>
          <a:ln>
            <a:noFill/>
          </a:ln>
        </p:spPr>
      </p:pic>
      <p:pic>
        <p:nvPicPr>
          <p:cNvPr id="1074" name="Google Shape;1074;p27"/>
          <p:cNvPicPr preferRelativeResize="0"/>
          <p:nvPr/>
        </p:nvPicPr>
        <p:blipFill rotWithShape="1">
          <a:blip r:embed="rId17">
            <a:alphaModFix/>
          </a:blip>
          <a:srcRect b="0" l="0" r="0" t="0"/>
          <a:stretch/>
        </p:blipFill>
        <p:spPr>
          <a:xfrm>
            <a:off x="7834743" y="2008683"/>
            <a:ext cx="953318" cy="1352758"/>
          </a:xfrm>
          <a:prstGeom prst="rect">
            <a:avLst/>
          </a:prstGeom>
          <a:noFill/>
          <a:ln>
            <a:noFill/>
          </a:ln>
        </p:spPr>
      </p:pic>
      <p:sp>
        <p:nvSpPr>
          <p:cNvPr id="1075" name="Google Shape;1075;p27"/>
          <p:cNvSpPr txBox="1"/>
          <p:nvPr/>
        </p:nvSpPr>
        <p:spPr>
          <a:xfrm>
            <a:off x="1236198" y="878250"/>
            <a:ext cx="6671400" cy="397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7F7F7F"/>
              </a:buClr>
              <a:buSzPts val="1800"/>
              <a:buFont typeface="Arial"/>
              <a:buNone/>
            </a:pPr>
            <a:r>
              <a:rPr b="0" i="1" lang="en-US" sz="2000" u="none" cap="none" strike="noStrike">
                <a:solidFill>
                  <a:schemeClr val="dk1"/>
                </a:solidFill>
                <a:latin typeface="Arial"/>
                <a:ea typeface="Arial"/>
                <a:cs typeface="Arial"/>
                <a:sym typeface="Arial"/>
              </a:rPr>
              <a:t>Spreading the #NuttZoLove. PR &amp; Collaborations:</a:t>
            </a:r>
            <a:endParaRPr b="1" i="1" sz="2000" u="none" cap="none" strike="noStrike">
              <a:solidFill>
                <a:schemeClr val="dk1"/>
              </a:solidFill>
              <a:latin typeface="Arial"/>
              <a:ea typeface="Arial"/>
              <a:cs typeface="Arial"/>
              <a:sym typeface="Arial"/>
            </a:endParaRPr>
          </a:p>
        </p:txBody>
      </p:sp>
      <p:pic>
        <p:nvPicPr>
          <p:cNvPr id="1076" name="Google Shape;1076;p27"/>
          <p:cNvPicPr preferRelativeResize="0"/>
          <p:nvPr/>
        </p:nvPicPr>
        <p:blipFill rotWithShape="1">
          <a:blip r:embed="rId18">
            <a:alphaModFix/>
          </a:blip>
          <a:srcRect b="0" l="0" r="0" t="0"/>
          <a:stretch/>
        </p:blipFill>
        <p:spPr>
          <a:xfrm>
            <a:off x="1183267" y="329212"/>
            <a:ext cx="7009958" cy="5926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
          <p:cNvSpPr/>
          <p:nvPr/>
        </p:nvSpPr>
        <p:spPr>
          <a:xfrm>
            <a:off x="323700" y="1252061"/>
            <a:ext cx="4052700" cy="4052700"/>
          </a:xfrm>
          <a:prstGeom prst="ellipse">
            <a:avLst/>
          </a:prstGeom>
          <a:solidFill>
            <a:schemeClr val="accent4"/>
          </a:solidFill>
          <a:ln>
            <a:noFill/>
          </a:ln>
          <a:effectLst>
            <a:outerShdw blurRad="57150" rotWithShape="0" algn="bl" dir="5400000" dist="19050">
              <a:srgbClr val="000000">
                <a:alpha val="4784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descr="Family-Photo.png" id="317" name="Google Shape;317;p3"/>
          <p:cNvPicPr preferRelativeResize="0"/>
          <p:nvPr/>
        </p:nvPicPr>
        <p:blipFill rotWithShape="1">
          <a:blip r:embed="rId3">
            <a:alphaModFix/>
          </a:blip>
          <a:srcRect b="0" l="0" r="0" t="0"/>
          <a:stretch/>
        </p:blipFill>
        <p:spPr>
          <a:xfrm>
            <a:off x="697311" y="501550"/>
            <a:ext cx="3372248" cy="5854876"/>
          </a:xfrm>
          <a:prstGeom prst="rect">
            <a:avLst/>
          </a:prstGeom>
          <a:noFill/>
          <a:ln>
            <a:noFill/>
          </a:ln>
        </p:spPr>
      </p:pic>
      <p:sp>
        <p:nvSpPr>
          <p:cNvPr id="318" name="Google Shape;318;p3"/>
          <p:cNvSpPr txBox="1"/>
          <p:nvPr/>
        </p:nvSpPr>
        <p:spPr>
          <a:xfrm>
            <a:off x="4614583" y="2293649"/>
            <a:ext cx="3908130" cy="3011100"/>
          </a:xfrm>
          <a:prstGeom prst="rect">
            <a:avLst/>
          </a:prstGeom>
          <a:noFill/>
          <a:ln>
            <a:noFill/>
          </a:ln>
        </p:spPr>
        <p:txBody>
          <a:bodyPr anchorCtr="0" anchor="t" bIns="45700" lIns="91425" spcFirstLastPara="1" rIns="91425" wrap="square" tIns="45700">
            <a:noAutofit/>
          </a:bodyPr>
          <a:lstStyle/>
          <a:p>
            <a:pPr indent="0" lvl="0" marL="0" marR="0" rtl="0" algn="l">
              <a:lnSpc>
                <a:spcPct val="107916"/>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Sometimes life’s unexpected twists and turns lead you to your best life. </a:t>
            </a:r>
            <a:r>
              <a:rPr b="0" i="0" lang="en-US" sz="1200" u="none" cap="none" strike="noStrike">
                <a:solidFill>
                  <a:schemeClr val="dk1"/>
                </a:solidFill>
                <a:latin typeface="Lato"/>
                <a:ea typeface="Lato"/>
                <a:cs typeface="Lato"/>
                <a:sym typeface="Lato"/>
              </a:rPr>
              <a:t>When I adopted my sons internationally in 2002 and 2005, they were both extremely nutrient-deficient. In desperation, I took to the kitchen and blended a variety of nuts and seeds to make a delicious protein source for them. </a:t>
            </a:r>
            <a:endParaRPr b="0" i="0" sz="1200" u="none" cap="none" strike="noStrike">
              <a:solidFill>
                <a:schemeClr val="dk1"/>
              </a:solidFill>
              <a:latin typeface="Lato"/>
              <a:ea typeface="Lato"/>
              <a:cs typeface="Lato"/>
              <a:sym typeface="Lato"/>
            </a:endParaRPr>
          </a:p>
          <a:p>
            <a:pPr indent="0" lvl="0" marL="0" marR="0" rtl="0" algn="l">
              <a:lnSpc>
                <a:spcPct val="107916"/>
              </a:lnSpc>
              <a:spcBef>
                <a:spcPts val="80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Voilà, the nut and seed butter brand ‘NuttZo’ was born! </a:t>
            </a:r>
            <a:endParaRPr b="0" i="0" sz="1200" u="none" cap="none" strike="noStrike">
              <a:solidFill>
                <a:schemeClr val="dk1"/>
              </a:solidFill>
              <a:latin typeface="Lato"/>
              <a:ea typeface="Lato"/>
              <a:cs typeface="Lato"/>
              <a:sym typeface="Lato"/>
            </a:endParaRPr>
          </a:p>
          <a:p>
            <a:pPr indent="0" lvl="0" marL="0" marR="0" rtl="0" algn="l">
              <a:lnSpc>
                <a:spcPct val="115000"/>
              </a:lnSpc>
              <a:spcBef>
                <a:spcPts val="80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At the heart of NuttZo is our mission to spread health and happiness all over the world. While launching NuttZo, we created a non-profit that remains core to who we are today. Making a </a:t>
            </a:r>
            <a:r>
              <a:rPr b="0" i="1" lang="en-US" sz="1200" u="none" cap="none" strike="noStrike">
                <a:solidFill>
                  <a:schemeClr val="dk1"/>
                </a:solidFill>
                <a:latin typeface="Lato"/>
                <a:ea typeface="Lato"/>
                <a:cs typeface="Lato"/>
                <a:sym typeface="Lato"/>
              </a:rPr>
              <a:t>real</a:t>
            </a:r>
            <a:r>
              <a:rPr b="0" i="0" lang="en-US" sz="1200" u="none" cap="none" strike="noStrike">
                <a:solidFill>
                  <a:schemeClr val="dk1"/>
                </a:solidFill>
                <a:latin typeface="Lato"/>
                <a:ea typeface="Lato"/>
                <a:cs typeface="Lato"/>
                <a:sym typeface="Lato"/>
              </a:rPr>
              <a:t> difference is what motivates us most. Every sale of NuttZo supports </a:t>
            </a:r>
            <a:r>
              <a:rPr b="1" i="0" lang="en-US" sz="1200" u="none" cap="none" strike="noStrike">
                <a:solidFill>
                  <a:schemeClr val="dk1"/>
                </a:solidFill>
                <a:latin typeface="Lato"/>
                <a:ea typeface="Lato"/>
                <a:cs typeface="Lato"/>
                <a:sym typeface="Lato"/>
              </a:rPr>
              <a:t>Project Left Behind,</a:t>
            </a:r>
            <a:r>
              <a:rPr b="0" i="0" lang="en-US" sz="1200" u="none" cap="none" strike="noStrike">
                <a:solidFill>
                  <a:schemeClr val="dk1"/>
                </a:solidFill>
                <a:latin typeface="Lato"/>
                <a:ea typeface="Lato"/>
                <a:cs typeface="Lato"/>
                <a:sym typeface="Lato"/>
              </a:rPr>
              <a:t> helping orphaned and underprivileged children in Peru and India.</a:t>
            </a:r>
            <a:endParaRPr b="0" i="0" sz="1200" u="none" cap="none" strike="noStrike">
              <a:solidFill>
                <a:schemeClr val="dk1"/>
              </a:solidFill>
              <a:latin typeface="Lato"/>
              <a:ea typeface="Lato"/>
              <a:cs typeface="Lato"/>
              <a:sym typeface="Lato"/>
            </a:endParaRPr>
          </a:p>
        </p:txBody>
      </p:sp>
      <p:pic>
        <p:nvPicPr>
          <p:cNvPr id="319" name="Google Shape;319;p3"/>
          <p:cNvPicPr preferRelativeResize="0"/>
          <p:nvPr/>
        </p:nvPicPr>
        <p:blipFill rotWithShape="1">
          <a:blip r:embed="rId4">
            <a:alphaModFix/>
          </a:blip>
          <a:srcRect b="0" l="0" r="0" t="0"/>
          <a:stretch/>
        </p:blipFill>
        <p:spPr>
          <a:xfrm rot="483620">
            <a:off x="893292" y="4974496"/>
            <a:ext cx="1432192" cy="1145747"/>
          </a:xfrm>
          <a:prstGeom prst="rect">
            <a:avLst/>
          </a:prstGeom>
          <a:noFill/>
          <a:ln>
            <a:noFill/>
          </a:ln>
        </p:spPr>
      </p:pic>
      <p:pic>
        <p:nvPicPr>
          <p:cNvPr descr="A close up of a sign&#10;&#10;Description automatically generated" id="320" name="Google Shape;320;p3"/>
          <p:cNvPicPr preferRelativeResize="0"/>
          <p:nvPr/>
        </p:nvPicPr>
        <p:blipFill rotWithShape="1">
          <a:blip r:embed="rId5">
            <a:alphaModFix/>
          </a:blip>
          <a:srcRect b="0" l="0" r="0" t="0"/>
          <a:stretch/>
        </p:blipFill>
        <p:spPr>
          <a:xfrm>
            <a:off x="4614582" y="1240915"/>
            <a:ext cx="3669948" cy="1052734"/>
          </a:xfrm>
          <a:prstGeom prst="rect">
            <a:avLst/>
          </a:prstGeom>
          <a:noFill/>
          <a:ln>
            <a:noFill/>
          </a:ln>
        </p:spPr>
      </p:pic>
      <p:pic>
        <p:nvPicPr>
          <p:cNvPr descr="A picture containing text&#10;&#10;Description automatically generated" id="321" name="Google Shape;321;p3"/>
          <p:cNvPicPr preferRelativeResize="0"/>
          <p:nvPr/>
        </p:nvPicPr>
        <p:blipFill rotWithShape="1">
          <a:blip r:embed="rId6">
            <a:alphaModFix/>
          </a:blip>
          <a:srcRect b="0" l="0" r="0" t="0"/>
          <a:stretch/>
        </p:blipFill>
        <p:spPr>
          <a:xfrm>
            <a:off x="4696655" y="5655839"/>
            <a:ext cx="986822" cy="559153"/>
          </a:xfrm>
          <a:prstGeom prst="rect">
            <a:avLst/>
          </a:prstGeom>
          <a:noFill/>
          <a:ln>
            <a:noFill/>
          </a:ln>
        </p:spPr>
      </p:pic>
      <p:pic>
        <p:nvPicPr>
          <p:cNvPr id="322" name="Google Shape;322;p3"/>
          <p:cNvPicPr preferRelativeResize="0"/>
          <p:nvPr/>
        </p:nvPicPr>
        <p:blipFill rotWithShape="1">
          <a:blip r:embed="rId7">
            <a:alphaModFix/>
          </a:blip>
          <a:srcRect b="0" l="0" r="0" t="0"/>
          <a:stretch/>
        </p:blipFill>
        <p:spPr>
          <a:xfrm>
            <a:off x="5830755" y="5627184"/>
            <a:ext cx="1966493" cy="575136"/>
          </a:xfrm>
          <a:prstGeom prst="rect">
            <a:avLst/>
          </a:prstGeom>
          <a:noFill/>
          <a:ln>
            <a:noFill/>
          </a:ln>
        </p:spPr>
      </p:pic>
      <p:grpSp>
        <p:nvGrpSpPr>
          <p:cNvPr id="323" name="Google Shape;323;p3"/>
          <p:cNvGrpSpPr/>
          <p:nvPr/>
        </p:nvGrpSpPr>
        <p:grpSpPr>
          <a:xfrm>
            <a:off x="4614582" y="592418"/>
            <a:ext cx="3289448" cy="442910"/>
            <a:chOff x="780111" y="5808627"/>
            <a:chExt cx="3289448" cy="442910"/>
          </a:xfrm>
        </p:grpSpPr>
        <p:pic>
          <p:nvPicPr>
            <p:cNvPr id="324" name="Google Shape;324;p3"/>
            <p:cNvPicPr preferRelativeResize="0"/>
            <p:nvPr/>
          </p:nvPicPr>
          <p:blipFill rotWithShape="1">
            <a:blip r:embed="rId8">
              <a:alphaModFix/>
            </a:blip>
            <a:srcRect b="0" l="0" r="0" t="0"/>
            <a:stretch/>
          </p:blipFill>
          <p:spPr>
            <a:xfrm>
              <a:off x="780111" y="5808627"/>
              <a:ext cx="2344090" cy="442910"/>
            </a:xfrm>
            <a:prstGeom prst="rect">
              <a:avLst/>
            </a:prstGeom>
            <a:noFill/>
            <a:ln>
              <a:noFill/>
            </a:ln>
          </p:spPr>
        </p:pic>
        <p:pic>
          <p:nvPicPr>
            <p:cNvPr id="325" name="Google Shape;325;p3"/>
            <p:cNvPicPr preferRelativeResize="0"/>
            <p:nvPr/>
          </p:nvPicPr>
          <p:blipFill rotWithShape="1">
            <a:blip r:embed="rId9">
              <a:alphaModFix/>
            </a:blip>
            <a:srcRect b="0" l="0" r="0" t="0"/>
            <a:stretch/>
          </p:blipFill>
          <p:spPr>
            <a:xfrm>
              <a:off x="3134816" y="5878889"/>
              <a:ext cx="934743" cy="292108"/>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29" name="Shape 329"/>
        <p:cNvGrpSpPr/>
        <p:nvPr/>
      </p:nvGrpSpPr>
      <p:grpSpPr>
        <a:xfrm>
          <a:off x="0" y="0"/>
          <a:ext cx="0" cy="0"/>
          <a:chOff x="0" y="0"/>
          <a:chExt cx="0" cy="0"/>
        </a:xfrm>
      </p:grpSpPr>
      <p:sp>
        <p:nvSpPr>
          <p:cNvPr id="330" name="Google Shape;330;p2"/>
          <p:cNvSpPr txBox="1"/>
          <p:nvPr>
            <p:ph idx="1" type="body"/>
          </p:nvPr>
        </p:nvSpPr>
        <p:spPr>
          <a:xfrm>
            <a:off x="822684" y="2395967"/>
            <a:ext cx="5998328" cy="2998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b="1" lang="en-US" sz="2000">
                <a:latin typeface="Arial"/>
                <a:ea typeface="Arial"/>
                <a:cs typeface="Arial"/>
                <a:sym typeface="Arial"/>
              </a:rPr>
              <a:t>NuttZo is committed to revolutionizing the natural peanut and nut butter category by producing mega-nutritious “superfoods” that taste out of this world. </a:t>
            </a:r>
            <a:endParaRPr b="1" sz="2000">
              <a:latin typeface="Arial"/>
              <a:ea typeface="Arial"/>
              <a:cs typeface="Arial"/>
              <a:sym typeface="Arial"/>
            </a:endParaRPr>
          </a:p>
          <a:p>
            <a:pPr indent="0" lvl="0" marL="0" rtl="0" algn="l">
              <a:lnSpc>
                <a:spcPct val="100000"/>
              </a:lnSpc>
              <a:spcBef>
                <a:spcPts val="2200"/>
              </a:spcBef>
              <a:spcAft>
                <a:spcPts val="1200"/>
              </a:spcAft>
              <a:buClr>
                <a:schemeClr val="lt1"/>
              </a:buClr>
              <a:buSzPts val="2800"/>
              <a:buNone/>
            </a:pPr>
            <a:r>
              <a:rPr b="1" lang="en-US" sz="2000">
                <a:latin typeface="Arial"/>
                <a:ea typeface="Arial"/>
                <a:cs typeface="Arial"/>
                <a:sym typeface="Arial"/>
              </a:rPr>
              <a:t>NuttZo is dedicated to helping transform the plight of orphaned and disadvantaged children in India and Peru through our 501(c)(3) non-profit, Project Left Behind.</a:t>
            </a:r>
            <a:endParaRPr b="1" sz="2000">
              <a:latin typeface="Arial"/>
              <a:ea typeface="Arial"/>
              <a:cs typeface="Arial"/>
              <a:sym typeface="Arial"/>
            </a:endParaRPr>
          </a:p>
        </p:txBody>
      </p:sp>
      <p:pic>
        <p:nvPicPr>
          <p:cNvPr id="331" name="Google Shape;331;p2"/>
          <p:cNvPicPr preferRelativeResize="0"/>
          <p:nvPr/>
        </p:nvPicPr>
        <p:blipFill rotWithShape="1">
          <a:blip r:embed="rId3">
            <a:alphaModFix/>
          </a:blip>
          <a:srcRect b="0" l="0" r="0" t="0"/>
          <a:stretch/>
        </p:blipFill>
        <p:spPr>
          <a:xfrm>
            <a:off x="7524522" y="0"/>
            <a:ext cx="1619478" cy="6872772"/>
          </a:xfrm>
          <a:prstGeom prst="rect">
            <a:avLst/>
          </a:prstGeom>
          <a:noFill/>
          <a:ln>
            <a:noFill/>
          </a:ln>
        </p:spPr>
      </p:pic>
      <p:pic>
        <p:nvPicPr>
          <p:cNvPr descr="Logo, company name&#10;&#10;Description automatically generated" id="332" name="Google Shape;332;p2"/>
          <p:cNvPicPr preferRelativeResize="0"/>
          <p:nvPr/>
        </p:nvPicPr>
        <p:blipFill rotWithShape="1">
          <a:blip r:embed="rId4">
            <a:alphaModFix/>
          </a:blip>
          <a:srcRect b="0" l="0" r="0" t="0"/>
          <a:stretch/>
        </p:blipFill>
        <p:spPr>
          <a:xfrm>
            <a:off x="911984" y="1705101"/>
            <a:ext cx="3493351" cy="5533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A boy smiling in front of a window&#10;&#10;Description generated with very high confidence" id="337" name="Google Shape;337;p4"/>
          <p:cNvPicPr preferRelativeResize="0"/>
          <p:nvPr>
            <p:ph idx="2" type="pic"/>
          </p:nvPr>
        </p:nvPicPr>
        <p:blipFill rotWithShape="1">
          <a:blip r:embed="rId3">
            <a:alphaModFix/>
          </a:blip>
          <a:srcRect b="0" l="0" r="0" t="0"/>
          <a:stretch/>
        </p:blipFill>
        <p:spPr>
          <a:xfrm>
            <a:off x="0" y="0"/>
            <a:ext cx="3112200" cy="2121900"/>
          </a:xfrm>
          <a:prstGeom prst="rect">
            <a:avLst/>
          </a:prstGeom>
          <a:noFill/>
          <a:ln>
            <a:noFill/>
          </a:ln>
        </p:spPr>
      </p:pic>
      <p:pic>
        <p:nvPicPr>
          <p:cNvPr descr="A group of people standing next to a person&#10;&#10;Description generated with high confidence" id="338" name="Google Shape;338;p4"/>
          <p:cNvPicPr preferRelativeResize="0"/>
          <p:nvPr>
            <p:ph idx="3" type="pic"/>
          </p:nvPr>
        </p:nvPicPr>
        <p:blipFill rotWithShape="1">
          <a:blip r:embed="rId4">
            <a:alphaModFix/>
          </a:blip>
          <a:srcRect b="0" l="0" r="0" t="0"/>
          <a:stretch/>
        </p:blipFill>
        <p:spPr>
          <a:xfrm>
            <a:off x="3108975" y="0"/>
            <a:ext cx="3211200" cy="2121900"/>
          </a:xfrm>
          <a:prstGeom prst="rect">
            <a:avLst/>
          </a:prstGeom>
          <a:noFill/>
          <a:ln>
            <a:noFill/>
          </a:ln>
        </p:spPr>
      </p:pic>
      <p:pic>
        <p:nvPicPr>
          <p:cNvPr descr="A group of people around each other&#10;&#10;Description generated with very high confidence" id="339" name="Google Shape;339;p4"/>
          <p:cNvPicPr preferRelativeResize="0"/>
          <p:nvPr>
            <p:ph idx="4" type="pic"/>
          </p:nvPr>
        </p:nvPicPr>
        <p:blipFill rotWithShape="1">
          <a:blip r:embed="rId5">
            <a:alphaModFix/>
          </a:blip>
          <a:srcRect b="0" l="0" r="0" t="0"/>
          <a:stretch/>
        </p:blipFill>
        <p:spPr>
          <a:xfrm>
            <a:off x="6031675" y="0"/>
            <a:ext cx="3112200" cy="2121900"/>
          </a:xfrm>
          <a:prstGeom prst="rect">
            <a:avLst/>
          </a:prstGeom>
          <a:noFill/>
          <a:ln>
            <a:noFill/>
          </a:ln>
        </p:spPr>
      </p:pic>
      <p:pic>
        <p:nvPicPr>
          <p:cNvPr id="340" name="Google Shape;340;p4"/>
          <p:cNvPicPr preferRelativeResize="0"/>
          <p:nvPr>
            <p:ph idx="5" type="pic"/>
          </p:nvPr>
        </p:nvPicPr>
        <p:blipFill rotWithShape="1">
          <a:blip r:embed="rId6">
            <a:alphaModFix/>
          </a:blip>
          <a:srcRect b="0" l="0" r="-11319" t="0"/>
          <a:stretch/>
        </p:blipFill>
        <p:spPr>
          <a:xfrm>
            <a:off x="6750" y="2108725"/>
            <a:ext cx="4565100" cy="1659000"/>
          </a:xfrm>
          <a:prstGeom prst="rect">
            <a:avLst/>
          </a:prstGeom>
          <a:noFill/>
          <a:ln>
            <a:noFill/>
          </a:ln>
        </p:spPr>
      </p:pic>
      <p:pic>
        <p:nvPicPr>
          <p:cNvPr descr="A group of people sitting at a zoo&#10;&#10;Description generated with very high confidence" id="341" name="Google Shape;341;p4"/>
          <p:cNvPicPr preferRelativeResize="0"/>
          <p:nvPr>
            <p:ph idx="8" type="pic"/>
          </p:nvPr>
        </p:nvPicPr>
        <p:blipFill rotWithShape="1">
          <a:blip r:embed="rId7">
            <a:alphaModFix/>
          </a:blip>
          <a:srcRect b="0" l="-5429" r="0" t="0"/>
          <a:stretch/>
        </p:blipFill>
        <p:spPr>
          <a:xfrm>
            <a:off x="4498925" y="2108725"/>
            <a:ext cx="4644900" cy="1659000"/>
          </a:xfrm>
          <a:prstGeom prst="rect">
            <a:avLst/>
          </a:prstGeom>
          <a:noFill/>
          <a:ln>
            <a:noFill/>
          </a:ln>
        </p:spPr>
      </p:pic>
      <p:pic>
        <p:nvPicPr>
          <p:cNvPr descr="A group of people posing for a photo&#10;&#10;Description generated with very high confidence" id="342" name="Google Shape;342;p4"/>
          <p:cNvPicPr preferRelativeResize="0"/>
          <p:nvPr>
            <p:ph idx="9" type="pic"/>
          </p:nvPr>
        </p:nvPicPr>
        <p:blipFill rotWithShape="1">
          <a:blip r:embed="rId8">
            <a:alphaModFix/>
          </a:blip>
          <a:srcRect b="0" l="0" r="-1" t="0"/>
          <a:stretch/>
        </p:blipFill>
        <p:spPr>
          <a:xfrm>
            <a:off x="-45400" y="3770450"/>
            <a:ext cx="4565100" cy="3090000"/>
          </a:xfrm>
          <a:prstGeom prst="rect">
            <a:avLst/>
          </a:prstGeom>
          <a:noFill/>
          <a:ln>
            <a:noFill/>
          </a:ln>
        </p:spPr>
      </p:pic>
      <p:pic>
        <p:nvPicPr>
          <p:cNvPr descr="A group of people posing for a photo&#10;&#10;Description generated with very high confidence" id="343" name="Google Shape;343;p4"/>
          <p:cNvPicPr preferRelativeResize="0"/>
          <p:nvPr>
            <p:ph idx="13" type="pic"/>
          </p:nvPr>
        </p:nvPicPr>
        <p:blipFill rotWithShape="1">
          <a:blip r:embed="rId9">
            <a:alphaModFix/>
          </a:blip>
          <a:srcRect b="0" l="0" r="0" t="0"/>
          <a:stretch/>
        </p:blipFill>
        <p:spPr>
          <a:xfrm>
            <a:off x="4499100" y="3767850"/>
            <a:ext cx="4644900" cy="3090000"/>
          </a:xfrm>
          <a:prstGeom prst="rect">
            <a:avLst/>
          </a:prstGeom>
          <a:noFill/>
          <a:ln>
            <a:noFill/>
          </a:ln>
        </p:spPr>
      </p:pic>
      <p:sp>
        <p:nvSpPr>
          <p:cNvPr id="344" name="Google Shape;344;p4"/>
          <p:cNvSpPr/>
          <p:nvPr/>
        </p:nvSpPr>
        <p:spPr>
          <a:xfrm>
            <a:off x="2791150" y="1291975"/>
            <a:ext cx="3444900" cy="3444900"/>
          </a:xfrm>
          <a:prstGeom prst="ellipse">
            <a:avLst/>
          </a:prstGeom>
          <a:solidFill>
            <a:srgbClr val="FFFFFF"/>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345" name="Google Shape;345;p4"/>
          <p:cNvPicPr preferRelativeResize="0"/>
          <p:nvPr/>
        </p:nvPicPr>
        <p:blipFill rotWithShape="1">
          <a:blip r:embed="rId10">
            <a:alphaModFix/>
          </a:blip>
          <a:srcRect b="0" l="0" r="0" t="0"/>
          <a:stretch/>
        </p:blipFill>
        <p:spPr>
          <a:xfrm>
            <a:off x="2995513" y="2570433"/>
            <a:ext cx="3036175" cy="88798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5"/>
          <p:cNvPicPr preferRelativeResize="0"/>
          <p:nvPr>
            <p:ph idx="7" type="pic"/>
          </p:nvPr>
        </p:nvPicPr>
        <p:blipFill rotWithShape="1">
          <a:blip r:embed="rId3">
            <a:alphaModFix/>
          </a:blip>
          <a:srcRect b="0" l="0" r="0" t="0"/>
          <a:stretch/>
        </p:blipFill>
        <p:spPr>
          <a:xfrm>
            <a:off x="-1925" y="0"/>
            <a:ext cx="3181461" cy="2386484"/>
          </a:xfrm>
          <a:prstGeom prst="rect">
            <a:avLst/>
          </a:prstGeom>
          <a:noFill/>
          <a:ln>
            <a:noFill/>
          </a:ln>
        </p:spPr>
      </p:pic>
      <p:sp>
        <p:nvSpPr>
          <p:cNvPr id="351" name="Google Shape;351;p5"/>
          <p:cNvSpPr/>
          <p:nvPr/>
        </p:nvSpPr>
        <p:spPr>
          <a:xfrm>
            <a:off x="0" y="2386484"/>
            <a:ext cx="3179536" cy="681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chemeClr val="lt1"/>
                </a:solidFill>
                <a:latin typeface="Arial"/>
                <a:ea typeface="Arial"/>
                <a:cs typeface="Arial"/>
                <a:sym typeface="Arial"/>
              </a:rPr>
              <a:t>Hogar Semillas de Jesus</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chemeClr val="lt1"/>
                </a:solidFill>
                <a:latin typeface="Arial"/>
                <a:ea typeface="Arial"/>
                <a:cs typeface="Arial"/>
                <a:sym typeface="Arial"/>
              </a:rPr>
              <a:t>Urubamba, Peru</a:t>
            </a:r>
            <a:endParaRPr b="1" i="0" sz="1200" u="none" cap="none" strike="noStrike">
              <a:solidFill>
                <a:srgbClr val="000000"/>
              </a:solidFill>
              <a:latin typeface="Arial"/>
              <a:ea typeface="Arial"/>
              <a:cs typeface="Arial"/>
              <a:sym typeface="Arial"/>
            </a:endParaRPr>
          </a:p>
        </p:txBody>
      </p:sp>
      <p:pic>
        <p:nvPicPr>
          <p:cNvPr id="352" name="Google Shape;352;p5"/>
          <p:cNvPicPr preferRelativeResize="0"/>
          <p:nvPr>
            <p:ph idx="4" type="pic"/>
          </p:nvPr>
        </p:nvPicPr>
        <p:blipFill rotWithShape="1">
          <a:blip r:embed="rId4">
            <a:alphaModFix/>
          </a:blip>
          <a:srcRect b="0" l="0" r="0" t="0"/>
          <a:stretch/>
        </p:blipFill>
        <p:spPr>
          <a:xfrm>
            <a:off x="0" y="3104853"/>
            <a:ext cx="3179536" cy="1933526"/>
          </a:xfrm>
          <a:prstGeom prst="rect">
            <a:avLst/>
          </a:prstGeom>
          <a:noFill/>
          <a:ln>
            <a:noFill/>
          </a:ln>
        </p:spPr>
      </p:pic>
      <p:sp>
        <p:nvSpPr>
          <p:cNvPr id="353" name="Google Shape;353;p5"/>
          <p:cNvSpPr/>
          <p:nvPr/>
        </p:nvSpPr>
        <p:spPr>
          <a:xfrm>
            <a:off x="-19964" y="5038379"/>
            <a:ext cx="3199500" cy="681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chemeClr val="lt1"/>
                </a:solidFill>
                <a:latin typeface="Arial"/>
                <a:ea typeface="Arial"/>
                <a:cs typeface="Arial"/>
                <a:sym typeface="Arial"/>
              </a:rPr>
              <a:t>Tender Loving Care Orphanage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200" u="none" cap="none" strike="noStrike">
                <a:solidFill>
                  <a:schemeClr val="lt1"/>
                </a:solidFill>
                <a:latin typeface="Arial"/>
                <a:ea typeface="Arial"/>
                <a:cs typeface="Arial"/>
                <a:sym typeface="Arial"/>
              </a:rPr>
              <a:t>Hyderabad, India</a:t>
            </a:r>
            <a:endParaRPr b="1" i="0" sz="1200" u="none" cap="none" strike="noStrike">
              <a:solidFill>
                <a:srgbClr val="000000"/>
              </a:solidFill>
              <a:latin typeface="Arial"/>
              <a:ea typeface="Arial"/>
              <a:cs typeface="Arial"/>
              <a:sym typeface="Arial"/>
            </a:endParaRPr>
          </a:p>
        </p:txBody>
      </p:sp>
      <p:sp>
        <p:nvSpPr>
          <p:cNvPr id="354" name="Google Shape;354;p5"/>
          <p:cNvSpPr txBox="1"/>
          <p:nvPr/>
        </p:nvSpPr>
        <p:spPr>
          <a:xfrm>
            <a:off x="3643952" y="1751001"/>
            <a:ext cx="4594748" cy="32008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baseline="30000" i="0" lang="en-US" sz="2400" u="none" cap="none" strike="noStrike">
                <a:solidFill>
                  <a:srgbClr val="9FCE66"/>
                </a:solidFill>
                <a:latin typeface="Arial"/>
                <a:ea typeface="Arial"/>
                <a:cs typeface="Arial"/>
                <a:sym typeface="Arial"/>
              </a:rPr>
              <a:t>22 Children Providing: </a:t>
            </a:r>
            <a:endParaRPr b="1" i="0" sz="2400" u="none" cap="none" strike="noStrike">
              <a:solidFill>
                <a:srgbClr val="9FCE66"/>
              </a:solidFill>
              <a:latin typeface="Arial"/>
              <a:ea typeface="Arial"/>
              <a:cs typeface="Arial"/>
              <a:sym typeface="Arial"/>
            </a:endParaRPr>
          </a:p>
          <a:p>
            <a:pPr indent="-168275" lvl="0" marL="227013" marR="0" rtl="0" algn="l">
              <a:lnSpc>
                <a:spcPct val="100000"/>
              </a:lnSpc>
              <a:spcBef>
                <a:spcPts val="0"/>
              </a:spcBef>
              <a:spcAft>
                <a:spcPts val="0"/>
              </a:spcAft>
              <a:buClr>
                <a:srgbClr val="54270E"/>
              </a:buClr>
              <a:buSzPts val="1200"/>
              <a:buFont typeface="Arial"/>
              <a:buChar char="•"/>
            </a:pPr>
            <a:r>
              <a:rPr b="0" i="0" lang="en-US" sz="1200" u="none" cap="none" strike="noStrike">
                <a:solidFill>
                  <a:srgbClr val="54270E"/>
                </a:solidFill>
                <a:latin typeface="Arial"/>
                <a:ea typeface="Arial"/>
                <a:cs typeface="Arial"/>
                <a:sym typeface="Arial"/>
              </a:rPr>
              <a:t>Food, vital staff, education, utilities, household supplies, and healthcare</a:t>
            </a:r>
            <a:endParaRPr b="0" i="0" sz="1200" u="none" cap="none" strike="noStrike">
              <a:solidFill>
                <a:srgbClr val="000000"/>
              </a:solidFill>
              <a:latin typeface="Arial"/>
              <a:ea typeface="Arial"/>
              <a:cs typeface="Arial"/>
              <a:sym typeface="Arial"/>
            </a:endParaRPr>
          </a:p>
          <a:p>
            <a:pPr indent="-115888" lvl="0" marL="344488" marR="0" rtl="0" algn="l">
              <a:lnSpc>
                <a:spcPct val="100000"/>
              </a:lnSpc>
              <a:spcBef>
                <a:spcPts val="0"/>
              </a:spcBef>
              <a:spcAft>
                <a:spcPts val="0"/>
              </a:spcAft>
              <a:buClr>
                <a:srgbClr val="54270E"/>
              </a:buClr>
              <a:buSzPts val="1800"/>
              <a:buFont typeface="Arial"/>
              <a:buNone/>
            </a:pPr>
            <a:r>
              <a:t/>
            </a:r>
            <a:endParaRPr b="0" baseline="30000" i="0" sz="2000" u="none" cap="none" strike="noStrike">
              <a:solidFill>
                <a:srgbClr val="54270E"/>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baseline="30000" i="0" lang="en-US" sz="2400" u="none" cap="none" strike="noStrike">
                <a:solidFill>
                  <a:srgbClr val="EC1655"/>
                </a:solidFill>
                <a:latin typeface="Arial"/>
                <a:ea typeface="Arial"/>
                <a:cs typeface="Arial"/>
                <a:sym typeface="Arial"/>
              </a:rPr>
              <a:t>17 Young Women and Girls</a:t>
            </a:r>
            <a:r>
              <a:rPr b="1" i="0" lang="en-US" sz="2400" u="none" cap="none" strike="noStrike">
                <a:solidFill>
                  <a:srgbClr val="EC1655"/>
                </a:solidFill>
                <a:latin typeface="Arial"/>
                <a:ea typeface="Arial"/>
                <a:cs typeface="Arial"/>
                <a:sym typeface="Arial"/>
              </a:rPr>
              <a:t> </a:t>
            </a:r>
            <a:r>
              <a:rPr b="1" baseline="30000" i="0" lang="en-US" sz="2400" u="none" cap="none" strike="noStrike">
                <a:solidFill>
                  <a:srgbClr val="EC1655"/>
                </a:solidFill>
                <a:latin typeface="Arial"/>
                <a:ea typeface="Arial"/>
                <a:cs typeface="Arial"/>
                <a:sym typeface="Arial"/>
              </a:rPr>
              <a:t>Providing: </a:t>
            </a:r>
            <a:endParaRPr b="1" i="0" sz="2400" u="none" cap="none" strike="noStrike">
              <a:solidFill>
                <a:srgbClr val="EC1655"/>
              </a:solidFill>
              <a:latin typeface="Arial"/>
              <a:ea typeface="Arial"/>
              <a:cs typeface="Arial"/>
              <a:sym typeface="Arial"/>
            </a:endParaRPr>
          </a:p>
          <a:p>
            <a:pPr indent="-168275" lvl="0" marL="227013" marR="0" rtl="0" algn="l">
              <a:lnSpc>
                <a:spcPct val="100000"/>
              </a:lnSpc>
              <a:spcBef>
                <a:spcPts val="0"/>
              </a:spcBef>
              <a:spcAft>
                <a:spcPts val="0"/>
              </a:spcAft>
              <a:buClr>
                <a:srgbClr val="54270E"/>
              </a:buClr>
              <a:buSzPts val="1200"/>
              <a:buFont typeface="Arial"/>
              <a:buChar char="•"/>
            </a:pPr>
            <a:r>
              <a:rPr b="0" i="0" lang="en-US" sz="1200" u="none" cap="none" strike="noStrike">
                <a:solidFill>
                  <a:srgbClr val="54270E"/>
                </a:solidFill>
                <a:latin typeface="Arial"/>
                <a:ea typeface="Arial"/>
                <a:cs typeface="Arial"/>
                <a:sym typeface="Arial"/>
              </a:rPr>
              <a:t>Education, living expenses, food and water, building maintenance, and safe transportation to and from school to combat human-trafficking</a:t>
            </a:r>
            <a:endParaRPr b="0" i="0" sz="1200" u="none" cap="none" strike="noStrike">
              <a:solidFill>
                <a:srgbClr val="000000"/>
              </a:solidFill>
              <a:latin typeface="Arial"/>
              <a:ea typeface="Arial"/>
              <a:cs typeface="Arial"/>
              <a:sym typeface="Arial"/>
            </a:endParaRPr>
          </a:p>
          <a:p>
            <a:pPr indent="-115888" lvl="0" marL="344488" marR="0" rtl="0" algn="l">
              <a:lnSpc>
                <a:spcPct val="100000"/>
              </a:lnSpc>
              <a:spcBef>
                <a:spcPts val="0"/>
              </a:spcBef>
              <a:spcAft>
                <a:spcPts val="0"/>
              </a:spcAft>
              <a:buClr>
                <a:srgbClr val="54270E"/>
              </a:buClr>
              <a:buSzPts val="2000"/>
              <a:buFont typeface="Arial"/>
              <a:buNone/>
            </a:pPr>
            <a:r>
              <a:t/>
            </a:r>
            <a:endParaRPr b="0" baseline="30000" i="0" sz="2000" u="none" cap="none" strike="noStrike">
              <a:solidFill>
                <a:srgbClr val="54270E"/>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baseline="30000" i="0" lang="en-US" sz="2400" u="none" cap="none" strike="noStrike">
                <a:solidFill>
                  <a:schemeClr val="accent1"/>
                </a:solidFill>
                <a:latin typeface="Arial"/>
                <a:ea typeface="Arial"/>
                <a:cs typeface="Arial"/>
                <a:sym typeface="Arial"/>
              </a:rPr>
              <a:t>10 Higher Education Grants:</a:t>
            </a:r>
            <a:endParaRPr b="1" i="0" sz="2400" u="none" cap="none" strike="noStrike">
              <a:solidFill>
                <a:schemeClr val="accent1"/>
              </a:solidFill>
              <a:latin typeface="Arial"/>
              <a:ea typeface="Arial"/>
              <a:cs typeface="Arial"/>
              <a:sym typeface="Arial"/>
            </a:endParaRPr>
          </a:p>
          <a:p>
            <a:pPr indent="-168275" lvl="0" marL="227013" marR="0" rtl="0" algn="l">
              <a:lnSpc>
                <a:spcPct val="100000"/>
              </a:lnSpc>
              <a:spcBef>
                <a:spcPts val="0"/>
              </a:spcBef>
              <a:spcAft>
                <a:spcPts val="0"/>
              </a:spcAft>
              <a:buClr>
                <a:srgbClr val="54270E"/>
              </a:buClr>
              <a:buSzPts val="1200"/>
              <a:buFont typeface="Arial"/>
              <a:buChar char="•"/>
            </a:pPr>
            <a:r>
              <a:rPr b="0" i="0" lang="en-US" sz="1200" u="none" cap="none" strike="noStrike">
                <a:solidFill>
                  <a:schemeClr val="dk1"/>
                </a:solidFill>
                <a:latin typeface="Arial"/>
                <a:ea typeface="Arial"/>
                <a:cs typeface="Arial"/>
                <a:sym typeface="Arial"/>
              </a:rPr>
              <a:t>Providing full scholarships to trade schools and universities for children who would never otherwise have had the opportunity to further their education. </a:t>
            </a:r>
            <a:endParaRPr b="0" baseline="30000" i="0" sz="1200" u="none" cap="none" strike="noStrike">
              <a:solidFill>
                <a:schemeClr val="dk1"/>
              </a:solidFill>
              <a:latin typeface="Arial"/>
              <a:ea typeface="Arial"/>
              <a:cs typeface="Arial"/>
              <a:sym typeface="Arial"/>
            </a:endParaRPr>
          </a:p>
          <a:p>
            <a:pPr indent="-215900" lvl="0" marL="444500" marR="0" rtl="0" algn="l">
              <a:lnSpc>
                <a:spcPct val="100000"/>
              </a:lnSpc>
              <a:spcBef>
                <a:spcPts val="0"/>
              </a:spcBef>
              <a:spcAft>
                <a:spcPts val="0"/>
              </a:spcAft>
              <a:buClr>
                <a:srgbClr val="54270E"/>
              </a:buClr>
              <a:buSzPts val="2000"/>
              <a:buFont typeface="Arial"/>
              <a:buNone/>
            </a:pPr>
            <a:r>
              <a:t/>
            </a:r>
            <a:endParaRPr b="0" baseline="30000" i="0" sz="2000" u="none" cap="none" strike="noStrike">
              <a:solidFill>
                <a:srgbClr val="54270E"/>
              </a:solidFill>
              <a:latin typeface="Lato"/>
              <a:ea typeface="Lato"/>
              <a:cs typeface="Lato"/>
              <a:sym typeface="Lato"/>
            </a:endParaRPr>
          </a:p>
        </p:txBody>
      </p:sp>
      <p:sp>
        <p:nvSpPr>
          <p:cNvPr id="355" name="Google Shape;355;p5"/>
          <p:cNvSpPr txBox="1"/>
          <p:nvPr/>
        </p:nvSpPr>
        <p:spPr>
          <a:xfrm>
            <a:off x="3643952" y="4992785"/>
            <a:ext cx="4808445"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Since 2011, NuttZo has contributed $100,000 as well as covers all overhead expenses so that 100% of donations go to the children.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PLB has raised over $500,000.</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1200"/>
              </a:spcAft>
              <a:buClr>
                <a:srgbClr val="000000"/>
              </a:buClr>
              <a:buSzPts val="1200"/>
              <a:buFont typeface="Arial"/>
              <a:buNone/>
            </a:pPr>
            <a:r>
              <a:rPr b="1" i="0" lang="en-US" sz="1200" u="none" cap="none" strike="noStrike">
                <a:solidFill>
                  <a:schemeClr val="dk1"/>
                </a:solidFill>
                <a:latin typeface="Arial"/>
                <a:ea typeface="Arial"/>
                <a:cs typeface="Arial"/>
                <a:sym typeface="Arial"/>
              </a:rPr>
              <a:t>Annual PLB Voluntour trips to Peru - NuttZo leads a team of 10-15 people to Peru every year to help maintain the children's home.</a:t>
            </a:r>
            <a:endParaRPr b="0" i="0" sz="1400" u="none" cap="none" strike="noStrike">
              <a:solidFill>
                <a:schemeClr val="accent6"/>
              </a:solidFill>
              <a:latin typeface="Arial"/>
              <a:ea typeface="Arial"/>
              <a:cs typeface="Arial"/>
              <a:sym typeface="Arial"/>
            </a:endParaRPr>
          </a:p>
        </p:txBody>
      </p:sp>
      <p:sp>
        <p:nvSpPr>
          <p:cNvPr id="356" name="Google Shape;356;p5"/>
          <p:cNvSpPr/>
          <p:nvPr/>
        </p:nvSpPr>
        <p:spPr>
          <a:xfrm>
            <a:off x="-19964" y="5758249"/>
            <a:ext cx="3199500" cy="109975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Visit the PLB Website: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sng" cap="none" strike="noStrike">
                <a:solidFill>
                  <a:schemeClr val="lt1"/>
                </a:solidFill>
                <a:latin typeface="Arial"/>
                <a:ea typeface="Arial"/>
                <a:cs typeface="Arial"/>
                <a:sym typeface="Arial"/>
                <a:hlinkClick r:id="rId5">
                  <a:extLst>
                    <a:ext uri="{A12FA001-AC4F-418D-AE19-62706E023703}">
                      <ahyp:hlinkClr val="tx"/>
                    </a:ext>
                  </a:extLst>
                </a:hlinkClick>
              </a:rPr>
              <a:t>projectleftbehind.org</a:t>
            </a:r>
            <a:endParaRPr b="1" i="0" sz="1200" u="none" cap="none" strike="noStrike">
              <a:solidFill>
                <a:schemeClr val="lt1"/>
              </a:solidFill>
              <a:latin typeface="Arial"/>
              <a:ea typeface="Arial"/>
              <a:cs typeface="Arial"/>
              <a:sym typeface="Arial"/>
            </a:endParaRPr>
          </a:p>
        </p:txBody>
      </p:sp>
      <p:pic>
        <p:nvPicPr>
          <p:cNvPr descr="A picture containing text, sign, dishware&#10;&#10;Description automatically generated" id="357" name="Google Shape;357;p5"/>
          <p:cNvPicPr preferRelativeResize="0"/>
          <p:nvPr/>
        </p:nvPicPr>
        <p:blipFill rotWithShape="1">
          <a:blip r:embed="rId6">
            <a:alphaModFix/>
          </a:blip>
          <a:srcRect b="0" l="0" r="0" t="0"/>
          <a:stretch/>
        </p:blipFill>
        <p:spPr>
          <a:xfrm>
            <a:off x="3643953" y="495699"/>
            <a:ext cx="4594748" cy="9510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A group of people performing on a counter&#10;&#10;Description automatically generated" id="362" name="Google Shape;362;p10"/>
          <p:cNvPicPr preferRelativeResize="0"/>
          <p:nvPr/>
        </p:nvPicPr>
        <p:blipFill rotWithShape="1">
          <a:blip r:embed="rId3">
            <a:alphaModFix/>
          </a:blip>
          <a:srcRect b="0" l="0" r="0" t="0"/>
          <a:stretch/>
        </p:blipFill>
        <p:spPr>
          <a:xfrm>
            <a:off x="4345764" y="0"/>
            <a:ext cx="5014665" cy="3599729"/>
          </a:xfrm>
          <a:prstGeom prst="rect">
            <a:avLst/>
          </a:prstGeom>
          <a:noFill/>
          <a:ln>
            <a:noFill/>
          </a:ln>
        </p:spPr>
      </p:pic>
      <p:pic>
        <p:nvPicPr>
          <p:cNvPr descr="A group of people standing in front of a building&#10;&#10;Description automatically generated" id="363" name="Google Shape;363;p10"/>
          <p:cNvPicPr preferRelativeResize="0"/>
          <p:nvPr/>
        </p:nvPicPr>
        <p:blipFill rotWithShape="1">
          <a:blip r:embed="rId4">
            <a:alphaModFix/>
          </a:blip>
          <a:srcRect b="0" l="0" r="0" t="0"/>
          <a:stretch/>
        </p:blipFill>
        <p:spPr>
          <a:xfrm>
            <a:off x="2042985" y="-15521"/>
            <a:ext cx="4941230" cy="2614991"/>
          </a:xfrm>
          <a:prstGeom prst="rect">
            <a:avLst/>
          </a:prstGeom>
          <a:noFill/>
          <a:ln>
            <a:noFill/>
          </a:ln>
        </p:spPr>
      </p:pic>
      <p:pic>
        <p:nvPicPr>
          <p:cNvPr descr="A group of people riding on the back of a truck&#10;&#10;Description automatically generated" id="364" name="Google Shape;364;p10"/>
          <p:cNvPicPr preferRelativeResize="0"/>
          <p:nvPr/>
        </p:nvPicPr>
        <p:blipFill rotWithShape="1">
          <a:blip r:embed="rId5">
            <a:alphaModFix/>
          </a:blip>
          <a:srcRect b="0" l="0" r="0" t="0"/>
          <a:stretch/>
        </p:blipFill>
        <p:spPr>
          <a:xfrm>
            <a:off x="3270913" y="3599729"/>
            <a:ext cx="6089516" cy="3431781"/>
          </a:xfrm>
          <a:prstGeom prst="rect">
            <a:avLst/>
          </a:prstGeom>
          <a:noFill/>
          <a:ln>
            <a:noFill/>
          </a:ln>
        </p:spPr>
      </p:pic>
      <p:pic>
        <p:nvPicPr>
          <p:cNvPr descr="A group of people posing for the camera&#10;&#10;Description automatically generated" id="365" name="Google Shape;365;p10"/>
          <p:cNvPicPr preferRelativeResize="0"/>
          <p:nvPr/>
        </p:nvPicPr>
        <p:blipFill rotWithShape="1">
          <a:blip r:embed="rId6">
            <a:alphaModFix/>
          </a:blip>
          <a:srcRect b="0" l="0" r="0" t="0"/>
          <a:stretch/>
        </p:blipFill>
        <p:spPr>
          <a:xfrm>
            <a:off x="-175" y="3466916"/>
            <a:ext cx="3406414" cy="3706178"/>
          </a:xfrm>
          <a:prstGeom prst="rect">
            <a:avLst/>
          </a:prstGeom>
          <a:noFill/>
          <a:ln>
            <a:noFill/>
          </a:ln>
        </p:spPr>
      </p:pic>
      <p:pic>
        <p:nvPicPr>
          <p:cNvPr descr="A group of people standing in a room&#10;&#10;Description automatically generated" id="366" name="Google Shape;366;p10"/>
          <p:cNvPicPr preferRelativeResize="0"/>
          <p:nvPr/>
        </p:nvPicPr>
        <p:blipFill rotWithShape="1">
          <a:blip r:embed="rId7">
            <a:alphaModFix/>
          </a:blip>
          <a:srcRect b="0" l="0" r="0" t="0"/>
          <a:stretch/>
        </p:blipFill>
        <p:spPr>
          <a:xfrm>
            <a:off x="-63524" y="-15521"/>
            <a:ext cx="3733255" cy="3706178"/>
          </a:xfrm>
          <a:prstGeom prst="rect">
            <a:avLst/>
          </a:prstGeom>
          <a:noFill/>
          <a:ln>
            <a:noFill/>
          </a:ln>
        </p:spPr>
      </p:pic>
      <p:sp>
        <p:nvSpPr>
          <p:cNvPr id="367" name="Google Shape;367;p10"/>
          <p:cNvSpPr/>
          <p:nvPr/>
        </p:nvSpPr>
        <p:spPr>
          <a:xfrm>
            <a:off x="2705373" y="1629136"/>
            <a:ext cx="3733255" cy="3599729"/>
          </a:xfrm>
          <a:prstGeom prst="ellipse">
            <a:avLst/>
          </a:prstGeom>
          <a:solidFill>
            <a:srgbClr val="FFFFFF"/>
          </a:solid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368" name="Google Shape;368;p10"/>
          <p:cNvSpPr txBox="1"/>
          <p:nvPr/>
        </p:nvSpPr>
        <p:spPr>
          <a:xfrm>
            <a:off x="2737047" y="3211608"/>
            <a:ext cx="3669906" cy="16927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We are proud and humbled </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to be doing our part to support essential workers and those on the front-line of the current COVID-19 crisis. </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accent2"/>
                </a:solidFill>
                <a:latin typeface="Arial"/>
                <a:ea typeface="Arial"/>
                <a:cs typeface="Arial"/>
                <a:sym typeface="Arial"/>
              </a:rPr>
              <a:t>35K Bold BiteZ snack bars </a:t>
            </a:r>
            <a:endParaRPr b="1" i="0" sz="1400" u="none" cap="none" strike="noStrike">
              <a:solidFill>
                <a:schemeClr val="accent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accent2"/>
                </a:solidFill>
                <a:latin typeface="Arial"/>
                <a:ea typeface="Arial"/>
                <a:cs typeface="Arial"/>
                <a:sym typeface="Arial"/>
              </a:rPr>
              <a:t>Over 85 front-line facilities</a:t>
            </a:r>
            <a:endParaRPr b="1" i="0"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drawing of a face&#10;&#10;Description automatically generated" id="369" name="Google Shape;369;p10"/>
          <p:cNvPicPr preferRelativeResize="0"/>
          <p:nvPr/>
        </p:nvPicPr>
        <p:blipFill rotWithShape="1">
          <a:blip r:embed="rId8">
            <a:alphaModFix/>
          </a:blip>
          <a:srcRect b="3975" l="0" r="0" t="0"/>
          <a:stretch/>
        </p:blipFill>
        <p:spPr>
          <a:xfrm>
            <a:off x="3411892" y="2346535"/>
            <a:ext cx="2320216" cy="769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descr="A person sitting on a counter&#10;&#10;Description automatically generated" id="374" name="Google Shape;374;p14"/>
          <p:cNvPicPr preferRelativeResize="0"/>
          <p:nvPr/>
        </p:nvPicPr>
        <p:blipFill rotWithShape="1">
          <a:blip r:embed="rId3">
            <a:alphaModFix/>
          </a:blip>
          <a:srcRect b="0" l="0" r="0" t="0"/>
          <a:stretch/>
        </p:blipFill>
        <p:spPr>
          <a:xfrm>
            <a:off x="4572000" y="5016309"/>
            <a:ext cx="1893726" cy="1841692"/>
          </a:xfrm>
          <a:prstGeom prst="rect">
            <a:avLst/>
          </a:prstGeom>
          <a:noFill/>
          <a:ln>
            <a:noFill/>
          </a:ln>
        </p:spPr>
      </p:pic>
      <p:pic>
        <p:nvPicPr>
          <p:cNvPr descr="A picture containing person, table, food, cake&#10;&#10;Description automatically generated" id="375" name="Google Shape;375;p14"/>
          <p:cNvPicPr preferRelativeResize="0"/>
          <p:nvPr/>
        </p:nvPicPr>
        <p:blipFill rotWithShape="1">
          <a:blip r:embed="rId4">
            <a:alphaModFix/>
          </a:blip>
          <a:srcRect b="0" l="0" r="0" t="0"/>
          <a:stretch/>
        </p:blipFill>
        <p:spPr>
          <a:xfrm>
            <a:off x="6432503" y="4876800"/>
            <a:ext cx="2711497" cy="1981200"/>
          </a:xfrm>
          <a:prstGeom prst="rect">
            <a:avLst/>
          </a:prstGeom>
          <a:noFill/>
          <a:ln>
            <a:noFill/>
          </a:ln>
        </p:spPr>
      </p:pic>
      <p:pic>
        <p:nvPicPr>
          <p:cNvPr descr="A picture containing person, person, sitting, front&#10;&#10;Description automatically generated" id="376" name="Google Shape;376;p14"/>
          <p:cNvPicPr preferRelativeResize="0"/>
          <p:nvPr/>
        </p:nvPicPr>
        <p:blipFill rotWithShape="1">
          <a:blip r:embed="rId5">
            <a:alphaModFix/>
          </a:blip>
          <a:srcRect b="0" l="0" r="0" t="0"/>
          <a:stretch/>
        </p:blipFill>
        <p:spPr>
          <a:xfrm>
            <a:off x="4572000" y="2971800"/>
            <a:ext cx="1857787" cy="2044508"/>
          </a:xfrm>
          <a:prstGeom prst="rect">
            <a:avLst/>
          </a:prstGeom>
          <a:noFill/>
          <a:ln>
            <a:noFill/>
          </a:ln>
        </p:spPr>
      </p:pic>
      <p:pic>
        <p:nvPicPr>
          <p:cNvPr descr="A picture containing outdoor, grass, person, ball&#10;&#10;Description automatically generated" id="377" name="Google Shape;377;p14"/>
          <p:cNvPicPr preferRelativeResize="0"/>
          <p:nvPr/>
        </p:nvPicPr>
        <p:blipFill rotWithShape="1">
          <a:blip r:embed="rId6">
            <a:alphaModFix/>
          </a:blip>
          <a:srcRect b="0" l="0" r="0" t="0"/>
          <a:stretch/>
        </p:blipFill>
        <p:spPr>
          <a:xfrm>
            <a:off x="6429787" y="2971801"/>
            <a:ext cx="2714214" cy="2044508"/>
          </a:xfrm>
          <a:prstGeom prst="rect">
            <a:avLst/>
          </a:prstGeom>
          <a:noFill/>
          <a:ln>
            <a:noFill/>
          </a:ln>
        </p:spPr>
      </p:pic>
      <p:sp>
        <p:nvSpPr>
          <p:cNvPr id="378" name="Google Shape;378;p14"/>
          <p:cNvSpPr txBox="1"/>
          <p:nvPr>
            <p:ph idx="1" type="body"/>
          </p:nvPr>
        </p:nvSpPr>
        <p:spPr>
          <a:xfrm>
            <a:off x="495122" y="1868478"/>
            <a:ext cx="3615106" cy="476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600"/>
              <a:buNone/>
            </a:pPr>
            <a:r>
              <a:rPr b="0" lang="en-US" sz="1400">
                <a:solidFill>
                  <a:srgbClr val="FFFFFF"/>
                </a:solidFill>
                <a:latin typeface="Arial"/>
                <a:ea typeface="Arial"/>
                <a:cs typeface="Arial"/>
                <a:sym typeface="Arial"/>
              </a:rPr>
              <a:t>We are the nut-butter </a:t>
            </a:r>
            <a:r>
              <a:rPr b="0" i="1" lang="en-US" sz="1400">
                <a:solidFill>
                  <a:srgbClr val="FFFFFF"/>
                </a:solidFill>
                <a:latin typeface="Arial"/>
                <a:ea typeface="Arial"/>
                <a:cs typeface="Arial"/>
                <a:sym typeface="Arial"/>
              </a:rPr>
              <a:t>for all!  </a:t>
            </a:r>
            <a:r>
              <a:rPr b="0" lang="en-US" sz="1400">
                <a:solidFill>
                  <a:srgbClr val="FFFFFF"/>
                </a:solidFill>
                <a:latin typeface="Arial"/>
                <a:ea typeface="Arial"/>
                <a:cs typeface="Arial"/>
                <a:sym typeface="Arial"/>
              </a:rPr>
              <a:t>We are the original mixed nut and seed butter with a </a:t>
            </a:r>
            <a:br>
              <a:rPr b="0" lang="en-US" sz="1400">
                <a:solidFill>
                  <a:srgbClr val="FFFFFF"/>
                </a:solidFill>
                <a:latin typeface="Arial"/>
                <a:ea typeface="Arial"/>
                <a:cs typeface="Arial"/>
                <a:sym typeface="Arial"/>
              </a:rPr>
            </a:br>
            <a:r>
              <a:rPr b="0" lang="en-US" sz="1400">
                <a:solidFill>
                  <a:srgbClr val="FFFFFF"/>
                </a:solidFill>
                <a:latin typeface="Arial"/>
                <a:ea typeface="Arial"/>
                <a:cs typeface="Arial"/>
                <a:sym typeface="Arial"/>
              </a:rPr>
              <a:t>cult following of 22-45 year-old active, </a:t>
            </a:r>
            <a:br>
              <a:rPr b="0" lang="en-US" sz="1400">
                <a:solidFill>
                  <a:srgbClr val="FFFFFF"/>
                </a:solidFill>
                <a:latin typeface="Arial"/>
                <a:ea typeface="Arial"/>
                <a:cs typeface="Arial"/>
                <a:sym typeface="Arial"/>
              </a:rPr>
            </a:br>
            <a:r>
              <a:rPr b="0" lang="en-US" sz="1400">
                <a:solidFill>
                  <a:srgbClr val="FFFFFF"/>
                </a:solidFill>
                <a:latin typeface="Arial"/>
                <a:ea typeface="Arial"/>
                <a:cs typeface="Arial"/>
                <a:sym typeface="Arial"/>
              </a:rPr>
              <a:t>health-conscious consumers concerned </a:t>
            </a:r>
            <a:br>
              <a:rPr b="0" lang="en-US" sz="1400">
                <a:solidFill>
                  <a:srgbClr val="FFFFFF"/>
                </a:solidFill>
                <a:latin typeface="Arial"/>
                <a:ea typeface="Arial"/>
                <a:cs typeface="Arial"/>
                <a:sym typeface="Arial"/>
              </a:rPr>
            </a:br>
            <a:r>
              <a:rPr b="0" lang="en-US" sz="1400">
                <a:solidFill>
                  <a:srgbClr val="FFFFFF"/>
                </a:solidFill>
                <a:latin typeface="Arial"/>
                <a:ea typeface="Arial"/>
                <a:cs typeface="Arial"/>
                <a:sym typeface="Arial"/>
              </a:rPr>
              <a:t>with clean eating. </a:t>
            </a:r>
            <a:br>
              <a:rPr b="0" lang="en-US" sz="1400">
                <a:solidFill>
                  <a:srgbClr val="FFFFFF"/>
                </a:solidFill>
                <a:latin typeface="Arial"/>
                <a:ea typeface="Arial"/>
                <a:cs typeface="Arial"/>
                <a:sym typeface="Arial"/>
              </a:rPr>
            </a:br>
            <a:br>
              <a:rPr b="0" lang="en-US" sz="1400">
                <a:solidFill>
                  <a:srgbClr val="FFFFFF"/>
                </a:solidFill>
                <a:latin typeface="Arial"/>
                <a:ea typeface="Arial"/>
                <a:cs typeface="Arial"/>
                <a:sym typeface="Arial"/>
              </a:rPr>
            </a:br>
            <a:r>
              <a:rPr lang="en-US" sz="1400">
                <a:solidFill>
                  <a:schemeClr val="dk1"/>
                </a:solidFill>
                <a:latin typeface="Arial"/>
                <a:ea typeface="Arial"/>
                <a:cs typeface="Arial"/>
                <a:sym typeface="Arial"/>
              </a:rPr>
              <a:t>THIS INCLUDES:</a:t>
            </a:r>
            <a:endParaRPr i="1" sz="1400">
              <a:solidFill>
                <a:schemeClr val="dk1"/>
              </a:solidFill>
              <a:latin typeface="Arial"/>
              <a:ea typeface="Arial"/>
              <a:cs typeface="Arial"/>
              <a:sym typeface="Arial"/>
            </a:endParaRPr>
          </a:p>
          <a:p>
            <a:pPr indent="-311150" lvl="0" marL="457200" rtl="0" algn="l">
              <a:lnSpc>
                <a:spcPct val="100000"/>
              </a:lnSpc>
              <a:spcBef>
                <a:spcPts val="800"/>
              </a:spcBef>
              <a:spcAft>
                <a:spcPts val="0"/>
              </a:spcAft>
              <a:buClr>
                <a:schemeClr val="dk1"/>
              </a:buClr>
              <a:buSzPts val="1300"/>
              <a:buFont typeface="Lato"/>
              <a:buChar char="●"/>
            </a:pPr>
            <a:r>
              <a:rPr lang="en-US" sz="1400">
                <a:solidFill>
                  <a:schemeClr val="dk1"/>
                </a:solidFill>
                <a:latin typeface="Arial"/>
                <a:ea typeface="Arial"/>
                <a:cs typeface="Arial"/>
                <a:sym typeface="Arial"/>
              </a:rPr>
              <a:t>Millennial moms </a:t>
            </a:r>
            <a:endParaRPr sz="1400">
              <a:solidFill>
                <a:schemeClr val="dk1"/>
              </a:solidFill>
              <a:latin typeface="Arial"/>
              <a:ea typeface="Arial"/>
              <a:cs typeface="Arial"/>
              <a:sym typeface="Arial"/>
            </a:endParaRPr>
          </a:p>
          <a:p>
            <a:pPr indent="-311150" lvl="0" marL="457200" rtl="0" algn="l">
              <a:lnSpc>
                <a:spcPct val="100000"/>
              </a:lnSpc>
              <a:spcBef>
                <a:spcPts val="0"/>
              </a:spcBef>
              <a:spcAft>
                <a:spcPts val="0"/>
              </a:spcAft>
              <a:buClr>
                <a:schemeClr val="dk1"/>
              </a:buClr>
              <a:buSzPts val="1300"/>
              <a:buFont typeface="Lato"/>
              <a:buChar char="●"/>
            </a:pPr>
            <a:r>
              <a:rPr lang="en-US" sz="1400">
                <a:solidFill>
                  <a:schemeClr val="dk1"/>
                </a:solidFill>
                <a:latin typeface="Arial"/>
                <a:ea typeface="Arial"/>
                <a:cs typeface="Arial"/>
                <a:sym typeface="Arial"/>
              </a:rPr>
              <a:t>Healthy snackers and foodies </a:t>
            </a:r>
            <a:endParaRPr sz="1400">
              <a:solidFill>
                <a:schemeClr val="dk1"/>
              </a:solidFill>
              <a:latin typeface="Arial"/>
              <a:ea typeface="Arial"/>
              <a:cs typeface="Arial"/>
              <a:sym typeface="Arial"/>
            </a:endParaRPr>
          </a:p>
          <a:p>
            <a:pPr indent="-311150" lvl="0" marL="457200" rtl="0" algn="l">
              <a:lnSpc>
                <a:spcPct val="100000"/>
              </a:lnSpc>
              <a:spcBef>
                <a:spcPts val="0"/>
              </a:spcBef>
              <a:spcAft>
                <a:spcPts val="0"/>
              </a:spcAft>
              <a:buClr>
                <a:schemeClr val="dk1"/>
              </a:buClr>
              <a:buSzPts val="1300"/>
              <a:buFont typeface="Lato"/>
              <a:buChar char="●"/>
            </a:pPr>
            <a:r>
              <a:rPr lang="en-US" sz="1400">
                <a:solidFill>
                  <a:schemeClr val="dk1"/>
                </a:solidFill>
                <a:latin typeface="Arial"/>
                <a:ea typeface="Arial"/>
                <a:cs typeface="Arial"/>
                <a:sym typeface="Arial"/>
              </a:rPr>
              <a:t>Outdoors enthusiasts + </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adventure seekers </a:t>
            </a:r>
            <a:endParaRPr sz="1400">
              <a:solidFill>
                <a:schemeClr val="dk1"/>
              </a:solidFill>
              <a:latin typeface="Arial"/>
              <a:ea typeface="Arial"/>
              <a:cs typeface="Arial"/>
              <a:sym typeface="Arial"/>
            </a:endParaRPr>
          </a:p>
          <a:p>
            <a:pPr indent="-311150" lvl="0" marL="457200" rtl="0" algn="l">
              <a:lnSpc>
                <a:spcPct val="100000"/>
              </a:lnSpc>
              <a:spcBef>
                <a:spcPts val="0"/>
              </a:spcBef>
              <a:spcAft>
                <a:spcPts val="0"/>
              </a:spcAft>
              <a:buClr>
                <a:schemeClr val="dk1"/>
              </a:buClr>
              <a:buSzPts val="1300"/>
              <a:buFont typeface="Lato"/>
              <a:buChar char="●"/>
            </a:pPr>
            <a:r>
              <a:rPr lang="en-US" sz="1400">
                <a:solidFill>
                  <a:schemeClr val="dk1"/>
                </a:solidFill>
                <a:latin typeface="Arial"/>
                <a:ea typeface="Arial"/>
                <a:cs typeface="Arial"/>
                <a:sym typeface="Arial"/>
              </a:rPr>
              <a:t>Athletes and exercisers </a:t>
            </a:r>
            <a:endParaRPr sz="1400">
              <a:solidFill>
                <a:schemeClr val="dk1"/>
              </a:solidFill>
              <a:latin typeface="Arial"/>
              <a:ea typeface="Arial"/>
              <a:cs typeface="Arial"/>
              <a:sym typeface="Arial"/>
            </a:endParaRPr>
          </a:p>
          <a:p>
            <a:pPr indent="-311150" lvl="0" marL="457200" rtl="0" algn="l">
              <a:lnSpc>
                <a:spcPct val="100000"/>
              </a:lnSpc>
              <a:spcBef>
                <a:spcPts val="0"/>
              </a:spcBef>
              <a:spcAft>
                <a:spcPts val="0"/>
              </a:spcAft>
              <a:buClr>
                <a:schemeClr val="dk1"/>
              </a:buClr>
              <a:buSzPts val="1300"/>
              <a:buFont typeface="Lato"/>
              <a:buChar char="●"/>
            </a:pPr>
            <a:r>
              <a:rPr lang="en-US" sz="1400">
                <a:solidFill>
                  <a:schemeClr val="dk1"/>
                </a:solidFill>
                <a:latin typeface="Arial"/>
                <a:ea typeface="Arial"/>
                <a:cs typeface="Arial"/>
                <a:sym typeface="Arial"/>
              </a:rPr>
              <a:t>Vegan, Paleo, Gluten-Free, Vegetarian + Keto communities </a:t>
            </a:r>
            <a:endParaRPr sz="1400">
              <a:solidFill>
                <a:schemeClr val="dk1"/>
              </a:solidFill>
              <a:latin typeface="Arial"/>
              <a:ea typeface="Arial"/>
              <a:cs typeface="Arial"/>
              <a:sym typeface="Arial"/>
            </a:endParaRPr>
          </a:p>
          <a:p>
            <a:pPr indent="0" lvl="0" marL="0" rtl="0" algn="l">
              <a:lnSpc>
                <a:spcPct val="100000"/>
              </a:lnSpc>
              <a:spcBef>
                <a:spcPts val="1400"/>
              </a:spcBef>
              <a:spcAft>
                <a:spcPts val="0"/>
              </a:spcAft>
              <a:buSzPts val="3600"/>
              <a:buNone/>
            </a:pPr>
            <a:r>
              <a:rPr b="0" lang="en-US" sz="1400">
                <a:solidFill>
                  <a:srgbClr val="FFFFFF"/>
                </a:solidFill>
                <a:latin typeface="Arial"/>
                <a:ea typeface="Arial"/>
                <a:cs typeface="Arial"/>
                <a:sym typeface="Arial"/>
              </a:rPr>
              <a:t>NuttZo Fanatics love to fuel  their bodies with NuttZo’s mixed nut and seed butter because it’s high in protein and  healthy fats - and low in sugar.</a:t>
            </a:r>
            <a:endParaRPr b="0" sz="1400">
              <a:solidFill>
                <a:srgbClr val="FFFFFF"/>
              </a:solidFill>
              <a:latin typeface="Arial"/>
              <a:ea typeface="Arial"/>
              <a:cs typeface="Arial"/>
              <a:sym typeface="Arial"/>
            </a:endParaRPr>
          </a:p>
        </p:txBody>
      </p:sp>
      <p:pic>
        <p:nvPicPr>
          <p:cNvPr descr="A person taking a selfie&#10;&#10;Description automatically generated" id="379" name="Google Shape;379;p14"/>
          <p:cNvPicPr preferRelativeResize="0"/>
          <p:nvPr/>
        </p:nvPicPr>
        <p:blipFill rotWithShape="1">
          <a:blip r:embed="rId7">
            <a:alphaModFix/>
          </a:blip>
          <a:srcRect b="0" l="0" r="0" t="0"/>
          <a:stretch/>
        </p:blipFill>
        <p:spPr>
          <a:xfrm>
            <a:off x="6724931" y="0"/>
            <a:ext cx="2419069" cy="2994270"/>
          </a:xfrm>
          <a:prstGeom prst="rect">
            <a:avLst/>
          </a:prstGeom>
          <a:noFill/>
          <a:ln>
            <a:noFill/>
          </a:ln>
        </p:spPr>
      </p:pic>
      <p:pic>
        <p:nvPicPr>
          <p:cNvPr descr="A picture containing person, indoor, sitting, eating&#10;&#10;Description automatically generated" id="380" name="Google Shape;380;p14"/>
          <p:cNvPicPr preferRelativeResize="0"/>
          <p:nvPr/>
        </p:nvPicPr>
        <p:blipFill rotWithShape="1">
          <a:blip r:embed="rId8">
            <a:alphaModFix/>
          </a:blip>
          <a:srcRect b="0" l="0" r="0" t="0"/>
          <a:stretch/>
        </p:blipFill>
        <p:spPr>
          <a:xfrm>
            <a:off x="4572000" y="0"/>
            <a:ext cx="2397719" cy="2994271"/>
          </a:xfrm>
          <a:prstGeom prst="rect">
            <a:avLst/>
          </a:prstGeom>
          <a:noFill/>
          <a:ln>
            <a:noFill/>
          </a:ln>
        </p:spPr>
      </p:pic>
      <p:sp>
        <p:nvSpPr>
          <p:cNvPr id="381" name="Google Shape;381;p14"/>
          <p:cNvSpPr/>
          <p:nvPr/>
        </p:nvSpPr>
        <p:spPr>
          <a:xfrm>
            <a:off x="495122" y="1536622"/>
            <a:ext cx="1803900" cy="71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descr="A picture containing text, tableware, plate, dishware&#10;&#10;Description automatically generated" id="382" name="Google Shape;382;p14"/>
          <p:cNvPicPr preferRelativeResize="0"/>
          <p:nvPr/>
        </p:nvPicPr>
        <p:blipFill rotWithShape="1">
          <a:blip r:embed="rId9">
            <a:alphaModFix/>
          </a:blip>
          <a:srcRect b="0" l="0" r="0" t="0"/>
          <a:stretch/>
        </p:blipFill>
        <p:spPr>
          <a:xfrm>
            <a:off x="467529" y="332264"/>
            <a:ext cx="2485983" cy="11021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3">
      <a:dk1>
        <a:srgbClr val="54270E"/>
      </a:dk1>
      <a:lt1>
        <a:srgbClr val="FFFFFF"/>
      </a:lt1>
      <a:dk2>
        <a:srgbClr val="F38B20"/>
      </a:dk2>
      <a:lt2>
        <a:srgbClr val="E7E6E6"/>
      </a:lt2>
      <a:accent1>
        <a:srgbClr val="6FCEF5"/>
      </a:accent1>
      <a:accent2>
        <a:srgbClr val="EC1655"/>
      </a:accent2>
      <a:accent3>
        <a:srgbClr val="7C4199"/>
      </a:accent3>
      <a:accent4>
        <a:srgbClr val="9FCE66"/>
      </a:accent4>
      <a:accent5>
        <a:srgbClr val="1E3262"/>
      </a:accent5>
      <a:accent6>
        <a:srgbClr val="6E1844"/>
      </a:accent6>
      <a:hlink>
        <a:srgbClr val="28AD8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3">
      <a:dk1>
        <a:srgbClr val="54270E"/>
      </a:dk1>
      <a:lt1>
        <a:srgbClr val="FFFFFF"/>
      </a:lt1>
      <a:dk2>
        <a:srgbClr val="F38B20"/>
      </a:dk2>
      <a:lt2>
        <a:srgbClr val="E7E6E6"/>
      </a:lt2>
      <a:accent1>
        <a:srgbClr val="6FCEF5"/>
      </a:accent1>
      <a:accent2>
        <a:srgbClr val="EC1655"/>
      </a:accent2>
      <a:accent3>
        <a:srgbClr val="7C4199"/>
      </a:accent3>
      <a:accent4>
        <a:srgbClr val="9FCE66"/>
      </a:accent4>
      <a:accent5>
        <a:srgbClr val="1E3262"/>
      </a:accent5>
      <a:accent6>
        <a:srgbClr val="6E1844"/>
      </a:accent6>
      <a:hlink>
        <a:srgbClr val="28AD8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2017-05-01T01:22:47Z</dcterms:created>
  <dc:creator>Lisa Harris</dc:creator>
</cp:coreProperties>
</file>