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2" r:id="rId14"/>
    <p:sldId id="267" r:id="rId15"/>
    <p:sldId id="268" r:id="rId16"/>
    <p:sldId id="269" r:id="rId17"/>
    <p:sldId id="270" r:id="rId18"/>
    <p:sldId id="273" r:id="rId19"/>
    <p:sldId id="274" r:id="rId20"/>
  </p:sldIdLst>
  <p:sldSz cx="8001000" cy="10287000"/>
  <p:notesSz cx="8001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672" y="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6265" y="3188971"/>
            <a:ext cx="6757670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92530" y="5760721"/>
            <a:ext cx="55651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3752" y="271458"/>
            <a:ext cx="5292090" cy="415498"/>
          </a:xfrm>
        </p:spPr>
        <p:txBody>
          <a:bodyPr lIns="0" tIns="0" rIns="0" bIns="0"/>
          <a:lstStyle>
            <a:lvl1pPr>
              <a:defRPr sz="27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3752" y="271458"/>
            <a:ext cx="5292090" cy="415498"/>
          </a:xfrm>
        </p:spPr>
        <p:txBody>
          <a:bodyPr lIns="0" tIns="0" rIns="0" bIns="0"/>
          <a:lstStyle>
            <a:lvl1pPr>
              <a:defRPr sz="27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97511" y="2366011"/>
            <a:ext cx="34583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94353" y="2366011"/>
            <a:ext cx="34583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3752" y="271458"/>
            <a:ext cx="5292090" cy="415498"/>
          </a:xfrm>
        </p:spPr>
        <p:txBody>
          <a:bodyPr lIns="0" tIns="0" rIns="0" bIns="0"/>
          <a:lstStyle>
            <a:lvl1pPr>
              <a:defRPr sz="27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949565" cy="10287000"/>
          </a:xfrm>
          <a:custGeom>
            <a:avLst/>
            <a:gdLst/>
            <a:ahLst/>
            <a:cxnLst/>
            <a:rect l="l" t="t" r="r" b="b"/>
            <a:pathLst>
              <a:path w="7949565" h="10287000">
                <a:moveTo>
                  <a:pt x="7949045" y="0"/>
                </a:moveTo>
                <a:lnTo>
                  <a:pt x="0" y="0"/>
                </a:lnTo>
                <a:lnTo>
                  <a:pt x="0" y="10286999"/>
                </a:lnTo>
                <a:lnTo>
                  <a:pt x="7949045" y="10286999"/>
                </a:lnTo>
                <a:lnTo>
                  <a:pt x="79490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258784" y="1378584"/>
            <a:ext cx="952500" cy="655320"/>
          </a:xfrm>
          <a:custGeom>
            <a:avLst/>
            <a:gdLst/>
            <a:ahLst/>
            <a:cxnLst/>
            <a:rect l="l" t="t" r="r" b="b"/>
            <a:pathLst>
              <a:path w="952500" h="655319">
                <a:moveTo>
                  <a:pt x="526389" y="611276"/>
                </a:moveTo>
                <a:lnTo>
                  <a:pt x="521703" y="607555"/>
                </a:lnTo>
                <a:lnTo>
                  <a:pt x="500240" y="607555"/>
                </a:lnTo>
                <a:lnTo>
                  <a:pt x="466877" y="597687"/>
                </a:lnTo>
                <a:lnTo>
                  <a:pt x="439102" y="573087"/>
                </a:lnTo>
                <a:lnTo>
                  <a:pt x="415150" y="538111"/>
                </a:lnTo>
                <a:lnTo>
                  <a:pt x="393268" y="497078"/>
                </a:lnTo>
                <a:lnTo>
                  <a:pt x="371690" y="454342"/>
                </a:lnTo>
                <a:lnTo>
                  <a:pt x="348653" y="414235"/>
                </a:lnTo>
                <a:lnTo>
                  <a:pt x="322414" y="381114"/>
                </a:lnTo>
                <a:lnTo>
                  <a:pt x="316572" y="377037"/>
                </a:lnTo>
                <a:lnTo>
                  <a:pt x="291185" y="359308"/>
                </a:lnTo>
                <a:lnTo>
                  <a:pt x="332930" y="344157"/>
                </a:lnTo>
                <a:lnTo>
                  <a:pt x="369290" y="319874"/>
                </a:lnTo>
                <a:lnTo>
                  <a:pt x="398030" y="286270"/>
                </a:lnTo>
                <a:lnTo>
                  <a:pt x="416928" y="243166"/>
                </a:lnTo>
                <a:lnTo>
                  <a:pt x="423722" y="190385"/>
                </a:lnTo>
                <a:lnTo>
                  <a:pt x="418731" y="137820"/>
                </a:lnTo>
                <a:lnTo>
                  <a:pt x="404139" y="94272"/>
                </a:lnTo>
                <a:lnTo>
                  <a:pt x="380530" y="59423"/>
                </a:lnTo>
                <a:lnTo>
                  <a:pt x="371868" y="52260"/>
                </a:lnTo>
                <a:lnTo>
                  <a:pt x="361175" y="43434"/>
                </a:lnTo>
                <a:lnTo>
                  <a:pt x="361175" y="192252"/>
                </a:lnTo>
                <a:lnTo>
                  <a:pt x="353085" y="240461"/>
                </a:lnTo>
                <a:lnTo>
                  <a:pt x="330428" y="278511"/>
                </a:lnTo>
                <a:lnTo>
                  <a:pt x="295668" y="306070"/>
                </a:lnTo>
                <a:lnTo>
                  <a:pt x="251282" y="322846"/>
                </a:lnTo>
                <a:lnTo>
                  <a:pt x="199732" y="328510"/>
                </a:lnTo>
                <a:lnTo>
                  <a:pt x="60680" y="328510"/>
                </a:lnTo>
                <a:lnTo>
                  <a:pt x="60680" y="52260"/>
                </a:lnTo>
                <a:lnTo>
                  <a:pt x="204393" y="52260"/>
                </a:lnTo>
                <a:lnTo>
                  <a:pt x="259765" y="58762"/>
                </a:lnTo>
                <a:lnTo>
                  <a:pt x="303530" y="77343"/>
                </a:lnTo>
                <a:lnTo>
                  <a:pt x="335292" y="106680"/>
                </a:lnTo>
                <a:lnTo>
                  <a:pt x="354647" y="145440"/>
                </a:lnTo>
                <a:lnTo>
                  <a:pt x="361175" y="192252"/>
                </a:lnTo>
                <a:lnTo>
                  <a:pt x="361175" y="43434"/>
                </a:lnTo>
                <a:lnTo>
                  <a:pt x="348449" y="32905"/>
                </a:lnTo>
                <a:lnTo>
                  <a:pt x="308495" y="14401"/>
                </a:lnTo>
                <a:lnTo>
                  <a:pt x="261213" y="3543"/>
                </a:lnTo>
                <a:lnTo>
                  <a:pt x="207200" y="0"/>
                </a:lnTo>
                <a:lnTo>
                  <a:pt x="3746" y="0"/>
                </a:lnTo>
                <a:lnTo>
                  <a:pt x="0" y="4660"/>
                </a:lnTo>
                <a:lnTo>
                  <a:pt x="127" y="649668"/>
                </a:lnTo>
                <a:lnTo>
                  <a:pt x="3746" y="653275"/>
                </a:lnTo>
                <a:lnTo>
                  <a:pt x="56946" y="653275"/>
                </a:lnTo>
                <a:lnTo>
                  <a:pt x="60553" y="649668"/>
                </a:lnTo>
                <a:lnTo>
                  <a:pt x="60680" y="377037"/>
                </a:lnTo>
                <a:lnTo>
                  <a:pt x="195072" y="377037"/>
                </a:lnTo>
                <a:lnTo>
                  <a:pt x="256552" y="397637"/>
                </a:lnTo>
                <a:lnTo>
                  <a:pt x="299974" y="449135"/>
                </a:lnTo>
                <a:lnTo>
                  <a:pt x="334937" y="516089"/>
                </a:lnTo>
                <a:lnTo>
                  <a:pt x="352259" y="550532"/>
                </a:lnTo>
                <a:lnTo>
                  <a:pt x="392582" y="611695"/>
                </a:lnTo>
                <a:lnTo>
                  <a:pt x="448500" y="649668"/>
                </a:lnTo>
                <a:lnTo>
                  <a:pt x="485317" y="655142"/>
                </a:lnTo>
                <a:lnTo>
                  <a:pt x="493356" y="654977"/>
                </a:lnTo>
                <a:lnTo>
                  <a:pt x="526389" y="646747"/>
                </a:lnTo>
                <a:lnTo>
                  <a:pt x="526389" y="611276"/>
                </a:lnTo>
                <a:close/>
              </a:path>
              <a:path w="952500" h="655319">
                <a:moveTo>
                  <a:pt x="951941" y="208114"/>
                </a:moveTo>
                <a:lnTo>
                  <a:pt x="946340" y="203441"/>
                </a:lnTo>
                <a:lnTo>
                  <a:pt x="891273" y="203441"/>
                </a:lnTo>
                <a:lnTo>
                  <a:pt x="888492" y="205320"/>
                </a:lnTo>
                <a:lnTo>
                  <a:pt x="884745" y="210908"/>
                </a:lnTo>
                <a:lnTo>
                  <a:pt x="758761" y="388239"/>
                </a:lnTo>
                <a:lnTo>
                  <a:pt x="633704" y="206248"/>
                </a:lnTo>
                <a:lnTo>
                  <a:pt x="629958" y="203441"/>
                </a:lnTo>
                <a:lnTo>
                  <a:pt x="572096" y="203441"/>
                </a:lnTo>
                <a:lnTo>
                  <a:pt x="565556" y="208114"/>
                </a:lnTo>
                <a:lnTo>
                  <a:pt x="722350" y="426504"/>
                </a:lnTo>
                <a:lnTo>
                  <a:pt x="565556" y="648614"/>
                </a:lnTo>
                <a:lnTo>
                  <a:pt x="571157" y="653288"/>
                </a:lnTo>
                <a:lnTo>
                  <a:pt x="626237" y="653288"/>
                </a:lnTo>
                <a:lnTo>
                  <a:pt x="629958" y="650481"/>
                </a:lnTo>
                <a:lnTo>
                  <a:pt x="758761" y="464769"/>
                </a:lnTo>
                <a:lnTo>
                  <a:pt x="884745" y="646747"/>
                </a:lnTo>
                <a:lnTo>
                  <a:pt x="887552" y="650481"/>
                </a:lnTo>
                <a:lnTo>
                  <a:pt x="890346" y="653288"/>
                </a:lnTo>
                <a:lnTo>
                  <a:pt x="897813" y="653288"/>
                </a:lnTo>
                <a:lnTo>
                  <a:pt x="946340" y="653288"/>
                </a:lnTo>
                <a:lnTo>
                  <a:pt x="951941" y="648614"/>
                </a:lnTo>
                <a:lnTo>
                  <a:pt x="948207" y="643026"/>
                </a:lnTo>
                <a:lnTo>
                  <a:pt x="796086" y="426504"/>
                </a:lnTo>
                <a:lnTo>
                  <a:pt x="948207" y="213715"/>
                </a:lnTo>
                <a:lnTo>
                  <a:pt x="951941" y="2081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282570" y="1372980"/>
            <a:ext cx="478155" cy="664845"/>
          </a:xfrm>
          <a:custGeom>
            <a:avLst/>
            <a:gdLst/>
            <a:ahLst/>
            <a:cxnLst/>
            <a:rect l="l" t="t" r="r" b="b"/>
            <a:pathLst>
              <a:path w="478154" h="664844">
                <a:moveTo>
                  <a:pt x="237055" y="0"/>
                </a:moveTo>
                <a:lnTo>
                  <a:pt x="179208" y="4725"/>
                </a:lnTo>
                <a:lnTo>
                  <a:pt x="129766" y="18153"/>
                </a:lnTo>
                <a:lnTo>
                  <a:pt x="88908" y="39154"/>
                </a:lnTo>
                <a:lnTo>
                  <a:pt x="56816" y="66605"/>
                </a:lnTo>
                <a:lnTo>
                  <a:pt x="33670" y="99378"/>
                </a:lnTo>
                <a:lnTo>
                  <a:pt x="19650" y="136347"/>
                </a:lnTo>
                <a:lnTo>
                  <a:pt x="14936" y="176385"/>
                </a:lnTo>
                <a:lnTo>
                  <a:pt x="18515" y="215653"/>
                </a:lnTo>
                <a:lnTo>
                  <a:pt x="44663" y="274588"/>
                </a:lnTo>
                <a:lnTo>
                  <a:pt x="90629" y="312658"/>
                </a:lnTo>
                <a:lnTo>
                  <a:pt x="149807" y="336183"/>
                </a:lnTo>
                <a:lnTo>
                  <a:pt x="215591" y="351485"/>
                </a:lnTo>
                <a:lnTo>
                  <a:pt x="248896" y="358028"/>
                </a:lnTo>
                <a:lnTo>
                  <a:pt x="281375" y="364886"/>
                </a:lnTo>
                <a:lnTo>
                  <a:pt x="340553" y="382708"/>
                </a:lnTo>
                <a:lnTo>
                  <a:pt x="386520" y="411271"/>
                </a:lnTo>
                <a:lnTo>
                  <a:pt x="412668" y="456899"/>
                </a:lnTo>
                <a:lnTo>
                  <a:pt x="416246" y="488086"/>
                </a:lnTo>
                <a:lnTo>
                  <a:pt x="408713" y="529932"/>
                </a:lnTo>
                <a:lnTo>
                  <a:pt x="386889" y="564114"/>
                </a:lnTo>
                <a:lnTo>
                  <a:pt x="351940" y="589693"/>
                </a:lnTo>
                <a:lnTo>
                  <a:pt x="305032" y="605729"/>
                </a:lnTo>
                <a:lnTo>
                  <a:pt x="247329" y="611284"/>
                </a:lnTo>
                <a:lnTo>
                  <a:pt x="177605" y="602877"/>
                </a:lnTo>
                <a:lnTo>
                  <a:pt x="123379" y="582108"/>
                </a:lnTo>
                <a:lnTo>
                  <a:pt x="83575" y="555650"/>
                </a:lnTo>
                <a:lnTo>
                  <a:pt x="42940" y="512362"/>
                </a:lnTo>
                <a:lnTo>
                  <a:pt x="39212" y="506764"/>
                </a:lnTo>
                <a:lnTo>
                  <a:pt x="35484" y="505829"/>
                </a:lnTo>
                <a:lnTo>
                  <a:pt x="28938" y="511427"/>
                </a:lnTo>
                <a:lnTo>
                  <a:pt x="5611" y="533819"/>
                </a:lnTo>
                <a:lnTo>
                  <a:pt x="0" y="538482"/>
                </a:lnTo>
                <a:lnTo>
                  <a:pt x="0" y="543158"/>
                </a:lnTo>
                <a:lnTo>
                  <a:pt x="2818" y="547821"/>
                </a:lnTo>
                <a:lnTo>
                  <a:pt x="35095" y="587191"/>
                </a:lnTo>
                <a:lnTo>
                  <a:pt x="67672" y="613847"/>
                </a:lnTo>
                <a:lnTo>
                  <a:pt x="113005" y="638793"/>
                </a:lnTo>
                <a:lnTo>
                  <a:pt x="172442" y="657257"/>
                </a:lnTo>
                <a:lnTo>
                  <a:pt x="247329" y="664472"/>
                </a:lnTo>
                <a:lnTo>
                  <a:pt x="308581" y="659643"/>
                </a:lnTo>
                <a:lnTo>
                  <a:pt x="360366" y="645949"/>
                </a:lnTo>
                <a:lnTo>
                  <a:pt x="402699" y="624582"/>
                </a:lnTo>
                <a:lnTo>
                  <a:pt x="435597" y="596735"/>
                </a:lnTo>
                <a:lnTo>
                  <a:pt x="459075" y="563599"/>
                </a:lnTo>
                <a:lnTo>
                  <a:pt x="473150" y="526367"/>
                </a:lnTo>
                <a:lnTo>
                  <a:pt x="477838" y="486229"/>
                </a:lnTo>
                <a:lnTo>
                  <a:pt x="473836" y="444661"/>
                </a:lnTo>
                <a:lnTo>
                  <a:pt x="444758" y="383086"/>
                </a:lnTo>
                <a:lnTo>
                  <a:pt x="394116" y="344150"/>
                </a:lnTo>
                <a:lnTo>
                  <a:pt x="329751" y="320523"/>
                </a:lnTo>
                <a:lnTo>
                  <a:pt x="224629" y="297751"/>
                </a:lnTo>
                <a:lnTo>
                  <a:pt x="191221" y="289873"/>
                </a:lnTo>
                <a:lnTo>
                  <a:pt x="132738" y="268189"/>
                </a:lnTo>
                <a:lnTo>
                  <a:pt x="91897" y="232491"/>
                </a:lnTo>
                <a:lnTo>
                  <a:pt x="76542" y="175450"/>
                </a:lnTo>
                <a:lnTo>
                  <a:pt x="83051" y="138007"/>
                </a:lnTo>
                <a:lnTo>
                  <a:pt x="102641" y="104599"/>
                </a:lnTo>
                <a:lnTo>
                  <a:pt x="135402" y="77686"/>
                </a:lnTo>
                <a:lnTo>
                  <a:pt x="181423" y="59733"/>
                </a:lnTo>
                <a:lnTo>
                  <a:pt x="240796" y="53201"/>
                </a:lnTo>
                <a:lnTo>
                  <a:pt x="316768" y="64427"/>
                </a:lnTo>
                <a:lnTo>
                  <a:pt x="369119" y="90525"/>
                </a:lnTo>
                <a:lnTo>
                  <a:pt x="401170" y="120123"/>
                </a:lnTo>
                <a:lnTo>
                  <a:pt x="416246" y="141848"/>
                </a:lnTo>
                <a:lnTo>
                  <a:pt x="419052" y="146524"/>
                </a:lnTo>
                <a:lnTo>
                  <a:pt x="423715" y="147446"/>
                </a:lnTo>
                <a:lnTo>
                  <a:pt x="429313" y="143719"/>
                </a:lnTo>
                <a:lnTo>
                  <a:pt x="465720" y="119456"/>
                </a:lnTo>
                <a:lnTo>
                  <a:pt x="464785" y="114780"/>
                </a:lnTo>
                <a:lnTo>
                  <a:pt x="431799" y="69815"/>
                </a:lnTo>
                <a:lnTo>
                  <a:pt x="361490" y="22880"/>
                </a:lnTo>
                <a:lnTo>
                  <a:pt x="306854" y="6398"/>
                </a:lnTo>
                <a:lnTo>
                  <a:pt x="2370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872396" y="1582028"/>
            <a:ext cx="391160" cy="455930"/>
          </a:xfrm>
          <a:custGeom>
            <a:avLst/>
            <a:gdLst/>
            <a:ahLst/>
            <a:cxnLst/>
            <a:rect l="l" t="t" r="r" b="b"/>
            <a:pathLst>
              <a:path w="391160" h="455930">
                <a:moveTo>
                  <a:pt x="349043" y="0"/>
                </a:moveTo>
                <a:lnTo>
                  <a:pt x="296764" y="0"/>
                </a:lnTo>
                <a:lnTo>
                  <a:pt x="293036" y="3727"/>
                </a:lnTo>
                <a:lnTo>
                  <a:pt x="293036" y="268773"/>
                </a:lnTo>
                <a:lnTo>
                  <a:pt x="287848" y="300244"/>
                </a:lnTo>
                <a:lnTo>
                  <a:pt x="272133" y="336420"/>
                </a:lnTo>
                <a:lnTo>
                  <a:pt x="245667" y="370580"/>
                </a:lnTo>
                <a:lnTo>
                  <a:pt x="208228" y="396004"/>
                </a:lnTo>
                <a:lnTo>
                  <a:pt x="159591" y="405972"/>
                </a:lnTo>
                <a:lnTo>
                  <a:pt x="118888" y="399978"/>
                </a:lnTo>
                <a:lnTo>
                  <a:pt x="86671" y="380420"/>
                </a:lnTo>
                <a:lnTo>
                  <a:pt x="65479" y="344941"/>
                </a:lnTo>
                <a:lnTo>
                  <a:pt x="57851" y="291179"/>
                </a:lnTo>
                <a:lnTo>
                  <a:pt x="57851" y="4662"/>
                </a:lnTo>
                <a:lnTo>
                  <a:pt x="54136" y="0"/>
                </a:lnTo>
                <a:lnTo>
                  <a:pt x="3727" y="0"/>
                </a:lnTo>
                <a:lnTo>
                  <a:pt x="0" y="3727"/>
                </a:lnTo>
                <a:lnTo>
                  <a:pt x="0" y="297712"/>
                </a:lnTo>
                <a:lnTo>
                  <a:pt x="6070" y="355323"/>
                </a:lnTo>
                <a:lnTo>
                  <a:pt x="23921" y="399589"/>
                </a:lnTo>
                <a:lnTo>
                  <a:pt x="53016" y="430821"/>
                </a:lnTo>
                <a:lnTo>
                  <a:pt x="92816" y="449332"/>
                </a:lnTo>
                <a:lnTo>
                  <a:pt x="142784" y="455433"/>
                </a:lnTo>
                <a:lnTo>
                  <a:pt x="199569" y="447792"/>
                </a:lnTo>
                <a:lnTo>
                  <a:pt x="244278" y="427202"/>
                </a:lnTo>
                <a:lnTo>
                  <a:pt x="277437" y="397163"/>
                </a:lnTo>
                <a:lnTo>
                  <a:pt x="299569" y="361175"/>
                </a:lnTo>
                <a:lnTo>
                  <a:pt x="299569" y="379839"/>
                </a:lnTo>
                <a:lnTo>
                  <a:pt x="303858" y="411540"/>
                </a:lnTo>
                <a:lnTo>
                  <a:pt x="316372" y="433969"/>
                </a:lnTo>
                <a:lnTo>
                  <a:pt x="336584" y="447300"/>
                </a:lnTo>
                <a:lnTo>
                  <a:pt x="363967" y="451705"/>
                </a:lnTo>
                <a:lnTo>
                  <a:pt x="376860" y="450873"/>
                </a:lnTo>
                <a:lnTo>
                  <a:pt x="385202" y="448551"/>
                </a:lnTo>
                <a:lnTo>
                  <a:pt x="389694" y="445004"/>
                </a:lnTo>
                <a:lnTo>
                  <a:pt x="391035" y="440496"/>
                </a:lnTo>
                <a:lnTo>
                  <a:pt x="391035" y="407830"/>
                </a:lnTo>
                <a:lnTo>
                  <a:pt x="387295" y="405972"/>
                </a:lnTo>
                <a:lnTo>
                  <a:pt x="381710" y="405024"/>
                </a:lnTo>
                <a:lnTo>
                  <a:pt x="367736" y="399429"/>
                </a:lnTo>
                <a:lnTo>
                  <a:pt x="358838" y="388934"/>
                </a:lnTo>
                <a:lnTo>
                  <a:pt x="354142" y="374587"/>
                </a:lnTo>
                <a:lnTo>
                  <a:pt x="352771" y="357434"/>
                </a:lnTo>
                <a:lnTo>
                  <a:pt x="352771" y="4662"/>
                </a:lnTo>
                <a:lnTo>
                  <a:pt x="3490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336203" y="1517630"/>
            <a:ext cx="431800" cy="744855"/>
          </a:xfrm>
          <a:custGeom>
            <a:avLst/>
            <a:gdLst/>
            <a:ahLst/>
            <a:cxnLst/>
            <a:rect l="l" t="t" r="r" b="b"/>
            <a:pathLst>
              <a:path w="431800" h="744855">
                <a:moveTo>
                  <a:pt x="207194" y="58799"/>
                </a:moveTo>
                <a:lnTo>
                  <a:pt x="159435" y="64045"/>
                </a:lnTo>
                <a:lnTo>
                  <a:pt x="116291" y="79297"/>
                </a:lnTo>
                <a:lnTo>
                  <a:pt x="79574" y="103831"/>
                </a:lnTo>
                <a:lnTo>
                  <a:pt x="51102" y="136919"/>
                </a:lnTo>
                <a:lnTo>
                  <a:pt x="32687" y="177837"/>
                </a:lnTo>
                <a:lnTo>
                  <a:pt x="26146" y="225859"/>
                </a:lnTo>
                <a:lnTo>
                  <a:pt x="33713" y="275666"/>
                </a:lnTo>
                <a:lnTo>
                  <a:pt x="50991" y="312180"/>
                </a:lnTo>
                <a:lnTo>
                  <a:pt x="69845" y="336095"/>
                </a:lnTo>
                <a:lnTo>
                  <a:pt x="82140" y="348108"/>
                </a:lnTo>
                <a:lnTo>
                  <a:pt x="57410" y="357413"/>
                </a:lnTo>
                <a:lnTo>
                  <a:pt x="37579" y="372842"/>
                </a:lnTo>
                <a:lnTo>
                  <a:pt x="24396" y="394567"/>
                </a:lnTo>
                <a:lnTo>
                  <a:pt x="19612" y="422767"/>
                </a:lnTo>
                <a:lnTo>
                  <a:pt x="27514" y="455258"/>
                </a:lnTo>
                <a:lnTo>
                  <a:pt x="45739" y="476200"/>
                </a:lnTo>
                <a:lnTo>
                  <a:pt x="66068" y="488392"/>
                </a:lnTo>
                <a:lnTo>
                  <a:pt x="80282" y="494633"/>
                </a:lnTo>
                <a:lnTo>
                  <a:pt x="61042" y="504005"/>
                </a:lnTo>
                <a:lnTo>
                  <a:pt x="34189" y="523443"/>
                </a:lnTo>
                <a:lnTo>
                  <a:pt x="10312" y="556707"/>
                </a:lnTo>
                <a:lnTo>
                  <a:pt x="0" y="607556"/>
                </a:lnTo>
                <a:lnTo>
                  <a:pt x="5436" y="647533"/>
                </a:lnTo>
                <a:lnTo>
                  <a:pt x="50170" y="708349"/>
                </a:lnTo>
                <a:lnTo>
                  <a:pt x="90295" y="728257"/>
                </a:lnTo>
                <a:lnTo>
                  <a:pt x="142810" y="740543"/>
                </a:lnTo>
                <a:lnTo>
                  <a:pt x="208129" y="744742"/>
                </a:lnTo>
                <a:lnTo>
                  <a:pt x="275994" y="739925"/>
                </a:lnTo>
                <a:lnTo>
                  <a:pt x="329834" y="726113"/>
                </a:lnTo>
                <a:lnTo>
                  <a:pt x="370403" y="704264"/>
                </a:lnTo>
                <a:lnTo>
                  <a:pt x="379113" y="695281"/>
                </a:lnTo>
                <a:lnTo>
                  <a:pt x="205324" y="695281"/>
                </a:lnTo>
                <a:lnTo>
                  <a:pt x="138973" y="689404"/>
                </a:lnTo>
                <a:lnTo>
                  <a:pt x="93096" y="672066"/>
                </a:lnTo>
                <a:lnTo>
                  <a:pt x="66468" y="643702"/>
                </a:lnTo>
                <a:lnTo>
                  <a:pt x="57864" y="604750"/>
                </a:lnTo>
                <a:lnTo>
                  <a:pt x="65243" y="565792"/>
                </a:lnTo>
                <a:lnTo>
                  <a:pt x="86098" y="537330"/>
                </a:lnTo>
                <a:lnTo>
                  <a:pt x="118501" y="519715"/>
                </a:lnTo>
                <a:lnTo>
                  <a:pt x="160526" y="513297"/>
                </a:lnTo>
                <a:lnTo>
                  <a:pt x="384613" y="513297"/>
                </a:lnTo>
                <a:lnTo>
                  <a:pt x="352856" y="490160"/>
                </a:lnTo>
                <a:lnTo>
                  <a:pt x="306856" y="474601"/>
                </a:lnTo>
                <a:lnTo>
                  <a:pt x="252927" y="469435"/>
                </a:lnTo>
                <a:lnTo>
                  <a:pt x="163332" y="469435"/>
                </a:lnTo>
                <a:lnTo>
                  <a:pt x="127282" y="467495"/>
                </a:lnTo>
                <a:lnTo>
                  <a:pt x="98934" y="460216"/>
                </a:lnTo>
                <a:lnTo>
                  <a:pt x="80385" y="445412"/>
                </a:lnTo>
                <a:lnTo>
                  <a:pt x="73736" y="420896"/>
                </a:lnTo>
                <a:lnTo>
                  <a:pt x="78111" y="400225"/>
                </a:lnTo>
                <a:lnTo>
                  <a:pt x="89834" y="385674"/>
                </a:lnTo>
                <a:lnTo>
                  <a:pt x="106805" y="377071"/>
                </a:lnTo>
                <a:lnTo>
                  <a:pt x="126924" y="374241"/>
                </a:lnTo>
                <a:lnTo>
                  <a:pt x="297371" y="374241"/>
                </a:lnTo>
                <a:lnTo>
                  <a:pt x="298860" y="373724"/>
                </a:lnTo>
                <a:lnTo>
                  <a:pt x="335866" y="349395"/>
                </a:lnTo>
                <a:lnTo>
                  <a:pt x="341048" y="343445"/>
                </a:lnTo>
                <a:lnTo>
                  <a:pt x="207194" y="343445"/>
                </a:lnTo>
                <a:lnTo>
                  <a:pt x="158021" y="335177"/>
                </a:lnTo>
                <a:lnTo>
                  <a:pt x="118997" y="311597"/>
                </a:lnTo>
                <a:lnTo>
                  <a:pt x="93272" y="274545"/>
                </a:lnTo>
                <a:lnTo>
                  <a:pt x="83997" y="225859"/>
                </a:lnTo>
                <a:lnTo>
                  <a:pt x="93418" y="177560"/>
                </a:lnTo>
                <a:lnTo>
                  <a:pt x="119464" y="140460"/>
                </a:lnTo>
                <a:lnTo>
                  <a:pt x="158810" y="116660"/>
                </a:lnTo>
                <a:lnTo>
                  <a:pt x="208129" y="108260"/>
                </a:lnTo>
                <a:lnTo>
                  <a:pt x="338158" y="108260"/>
                </a:lnTo>
                <a:lnTo>
                  <a:pt x="333184" y="103597"/>
                </a:lnTo>
                <a:lnTo>
                  <a:pt x="364771" y="98301"/>
                </a:lnTo>
                <a:lnTo>
                  <a:pt x="395481" y="84346"/>
                </a:lnTo>
                <a:lnTo>
                  <a:pt x="403572" y="75593"/>
                </a:lnTo>
                <a:lnTo>
                  <a:pt x="283723" y="75593"/>
                </a:lnTo>
                <a:lnTo>
                  <a:pt x="275835" y="72575"/>
                </a:lnTo>
                <a:lnTo>
                  <a:pt x="259808" y="66846"/>
                </a:lnTo>
                <a:lnTo>
                  <a:pt x="236606" y="61292"/>
                </a:lnTo>
                <a:lnTo>
                  <a:pt x="207194" y="58799"/>
                </a:lnTo>
                <a:close/>
              </a:path>
              <a:path w="431800" h="744855">
                <a:moveTo>
                  <a:pt x="384613" y="513297"/>
                </a:moveTo>
                <a:lnTo>
                  <a:pt x="254785" y="513297"/>
                </a:lnTo>
                <a:lnTo>
                  <a:pt x="299118" y="518838"/>
                </a:lnTo>
                <a:lnTo>
                  <a:pt x="332953" y="535227"/>
                </a:lnTo>
                <a:lnTo>
                  <a:pt x="354539" y="562115"/>
                </a:lnTo>
                <a:lnTo>
                  <a:pt x="362123" y="599152"/>
                </a:lnTo>
                <a:lnTo>
                  <a:pt x="356388" y="633519"/>
                </a:lnTo>
                <a:lnTo>
                  <a:pt x="338647" y="660405"/>
                </a:lnTo>
                <a:lnTo>
                  <a:pt x="308093" y="679721"/>
                </a:lnTo>
                <a:lnTo>
                  <a:pt x="263921" y="691376"/>
                </a:lnTo>
                <a:lnTo>
                  <a:pt x="205324" y="695281"/>
                </a:lnTo>
                <a:lnTo>
                  <a:pt x="379113" y="695281"/>
                </a:lnTo>
                <a:lnTo>
                  <a:pt x="398450" y="675338"/>
                </a:lnTo>
                <a:lnTo>
                  <a:pt x="414728" y="640293"/>
                </a:lnTo>
                <a:lnTo>
                  <a:pt x="419987" y="600087"/>
                </a:lnTo>
                <a:lnTo>
                  <a:pt x="411751" y="552813"/>
                </a:lnTo>
                <a:lnTo>
                  <a:pt x="388598" y="516200"/>
                </a:lnTo>
                <a:lnTo>
                  <a:pt x="384613" y="513297"/>
                </a:lnTo>
                <a:close/>
              </a:path>
              <a:path w="431800" h="744855">
                <a:moveTo>
                  <a:pt x="297371" y="374241"/>
                </a:moveTo>
                <a:lnTo>
                  <a:pt x="126924" y="374241"/>
                </a:lnTo>
                <a:lnTo>
                  <a:pt x="135812" y="378487"/>
                </a:lnTo>
                <a:lnTo>
                  <a:pt x="153183" y="385093"/>
                </a:lnTo>
                <a:lnTo>
                  <a:pt x="177726" y="391173"/>
                </a:lnTo>
                <a:lnTo>
                  <a:pt x="208129" y="393841"/>
                </a:lnTo>
                <a:lnTo>
                  <a:pt x="255633" y="388721"/>
                </a:lnTo>
                <a:lnTo>
                  <a:pt x="297371" y="374241"/>
                </a:lnTo>
                <a:close/>
              </a:path>
              <a:path w="431800" h="744855">
                <a:moveTo>
                  <a:pt x="338158" y="108260"/>
                </a:moveTo>
                <a:lnTo>
                  <a:pt x="208129" y="108260"/>
                </a:lnTo>
                <a:lnTo>
                  <a:pt x="257193" y="116791"/>
                </a:lnTo>
                <a:lnTo>
                  <a:pt x="296900" y="140811"/>
                </a:lnTo>
                <a:lnTo>
                  <a:pt x="323486" y="177955"/>
                </a:lnTo>
                <a:lnTo>
                  <a:pt x="333184" y="225859"/>
                </a:lnTo>
                <a:lnTo>
                  <a:pt x="323471" y="274545"/>
                </a:lnTo>
                <a:lnTo>
                  <a:pt x="296783" y="311597"/>
                </a:lnTo>
                <a:lnTo>
                  <a:pt x="256799" y="335177"/>
                </a:lnTo>
                <a:lnTo>
                  <a:pt x="207194" y="343445"/>
                </a:lnTo>
                <a:lnTo>
                  <a:pt x="341048" y="343445"/>
                </a:lnTo>
                <a:lnTo>
                  <a:pt x="364707" y="316279"/>
                </a:lnTo>
                <a:lnTo>
                  <a:pt x="383437" y="274918"/>
                </a:lnTo>
                <a:lnTo>
                  <a:pt x="390113" y="225859"/>
                </a:lnTo>
                <a:lnTo>
                  <a:pt x="383318" y="178537"/>
                </a:lnTo>
                <a:lnTo>
                  <a:pt x="367250" y="142678"/>
                </a:lnTo>
                <a:lnTo>
                  <a:pt x="348381" y="117844"/>
                </a:lnTo>
                <a:lnTo>
                  <a:pt x="338158" y="108260"/>
                </a:lnTo>
                <a:close/>
              </a:path>
              <a:path w="431800" h="744855">
                <a:moveTo>
                  <a:pt x="387321" y="0"/>
                </a:moveTo>
                <a:lnTo>
                  <a:pt x="384515" y="2792"/>
                </a:lnTo>
                <a:lnTo>
                  <a:pt x="382645" y="11196"/>
                </a:lnTo>
                <a:lnTo>
                  <a:pt x="375457" y="34385"/>
                </a:lnTo>
                <a:lnTo>
                  <a:pt x="358731" y="55995"/>
                </a:lnTo>
                <a:lnTo>
                  <a:pt x="329232" y="71305"/>
                </a:lnTo>
                <a:lnTo>
                  <a:pt x="283723" y="75593"/>
                </a:lnTo>
                <a:lnTo>
                  <a:pt x="403572" y="75593"/>
                </a:lnTo>
                <a:lnTo>
                  <a:pt x="419542" y="58319"/>
                </a:lnTo>
                <a:lnTo>
                  <a:pt x="431183" y="16807"/>
                </a:lnTo>
                <a:lnTo>
                  <a:pt x="431183" y="14001"/>
                </a:lnTo>
                <a:lnTo>
                  <a:pt x="429313" y="5598"/>
                </a:lnTo>
                <a:lnTo>
                  <a:pt x="419987" y="4662"/>
                </a:lnTo>
                <a:lnTo>
                  <a:pt x="394776" y="935"/>
                </a:lnTo>
                <a:lnTo>
                  <a:pt x="3873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4822442" y="1576430"/>
            <a:ext cx="394970" cy="461645"/>
          </a:xfrm>
          <a:custGeom>
            <a:avLst/>
            <a:gdLst/>
            <a:ahLst/>
            <a:cxnLst/>
            <a:rect l="l" t="t" r="r" b="b"/>
            <a:pathLst>
              <a:path w="394970" h="461644">
                <a:moveTo>
                  <a:pt x="323168" y="50382"/>
                </a:moveTo>
                <a:lnTo>
                  <a:pt x="188517" y="50382"/>
                </a:lnTo>
                <a:lnTo>
                  <a:pt x="235502" y="56480"/>
                </a:lnTo>
                <a:lnTo>
                  <a:pt x="269713" y="75353"/>
                </a:lnTo>
                <a:lnTo>
                  <a:pt x="290625" y="107874"/>
                </a:lnTo>
                <a:lnTo>
                  <a:pt x="297712" y="154915"/>
                </a:lnTo>
                <a:lnTo>
                  <a:pt x="297712" y="227716"/>
                </a:lnTo>
                <a:lnTo>
                  <a:pt x="170787" y="227716"/>
                </a:lnTo>
                <a:lnTo>
                  <a:pt x="107154" y="232874"/>
                </a:lnTo>
                <a:lnTo>
                  <a:pt x="59065" y="247930"/>
                </a:lnTo>
                <a:lnTo>
                  <a:pt x="25713" y="272260"/>
                </a:lnTo>
                <a:lnTo>
                  <a:pt x="6294" y="305237"/>
                </a:lnTo>
                <a:lnTo>
                  <a:pt x="0" y="346238"/>
                </a:lnTo>
                <a:lnTo>
                  <a:pt x="6070" y="385773"/>
                </a:lnTo>
                <a:lnTo>
                  <a:pt x="23921" y="417691"/>
                </a:lnTo>
                <a:lnTo>
                  <a:pt x="53016" y="441321"/>
                </a:lnTo>
                <a:lnTo>
                  <a:pt x="92816" y="455992"/>
                </a:lnTo>
                <a:lnTo>
                  <a:pt x="142784" y="461031"/>
                </a:lnTo>
                <a:lnTo>
                  <a:pt x="206585" y="451246"/>
                </a:lnTo>
                <a:lnTo>
                  <a:pt x="252797" y="426848"/>
                </a:lnTo>
                <a:lnTo>
                  <a:pt x="265190" y="414363"/>
                </a:lnTo>
                <a:lnTo>
                  <a:pt x="155850" y="414363"/>
                </a:lnTo>
                <a:lnTo>
                  <a:pt x="116176" y="409421"/>
                </a:lnTo>
                <a:lnTo>
                  <a:pt x="86208" y="395119"/>
                </a:lnTo>
                <a:lnTo>
                  <a:pt x="67264" y="372241"/>
                </a:lnTo>
                <a:lnTo>
                  <a:pt x="60656" y="341575"/>
                </a:lnTo>
                <a:lnTo>
                  <a:pt x="67890" y="311198"/>
                </a:lnTo>
                <a:lnTo>
                  <a:pt x="89123" y="288959"/>
                </a:lnTo>
                <a:lnTo>
                  <a:pt x="123655" y="275295"/>
                </a:lnTo>
                <a:lnTo>
                  <a:pt x="170787" y="270644"/>
                </a:lnTo>
                <a:lnTo>
                  <a:pt x="356499" y="270644"/>
                </a:lnTo>
                <a:lnTo>
                  <a:pt x="356499" y="156785"/>
                </a:lnTo>
                <a:lnTo>
                  <a:pt x="351902" y="109200"/>
                </a:lnTo>
                <a:lnTo>
                  <a:pt x="338076" y="70094"/>
                </a:lnTo>
                <a:lnTo>
                  <a:pt x="323168" y="50382"/>
                </a:lnTo>
                <a:close/>
              </a:path>
              <a:path w="394970" h="461644">
                <a:moveTo>
                  <a:pt x="356578" y="363967"/>
                </a:moveTo>
                <a:lnTo>
                  <a:pt x="303310" y="363967"/>
                </a:lnTo>
                <a:lnTo>
                  <a:pt x="303310" y="388243"/>
                </a:lnTo>
                <a:lnTo>
                  <a:pt x="308267" y="419111"/>
                </a:lnTo>
                <a:lnTo>
                  <a:pt x="321972" y="440619"/>
                </a:lnTo>
                <a:lnTo>
                  <a:pt x="342675" y="453205"/>
                </a:lnTo>
                <a:lnTo>
                  <a:pt x="368630" y="457303"/>
                </a:lnTo>
                <a:lnTo>
                  <a:pt x="381771" y="456325"/>
                </a:lnTo>
                <a:lnTo>
                  <a:pt x="389748" y="453683"/>
                </a:lnTo>
                <a:lnTo>
                  <a:pt x="393699" y="449818"/>
                </a:lnTo>
                <a:lnTo>
                  <a:pt x="394763" y="445172"/>
                </a:lnTo>
                <a:lnTo>
                  <a:pt x="394763" y="413428"/>
                </a:lnTo>
                <a:lnTo>
                  <a:pt x="390100" y="411570"/>
                </a:lnTo>
                <a:lnTo>
                  <a:pt x="385437" y="410635"/>
                </a:lnTo>
                <a:lnTo>
                  <a:pt x="372252" y="406083"/>
                </a:lnTo>
                <a:lnTo>
                  <a:pt x="363267" y="396633"/>
                </a:lnTo>
                <a:lnTo>
                  <a:pt x="358133" y="382284"/>
                </a:lnTo>
                <a:lnTo>
                  <a:pt x="356578" y="363967"/>
                </a:lnTo>
                <a:close/>
              </a:path>
              <a:path w="394970" h="461644">
                <a:moveTo>
                  <a:pt x="356499" y="270644"/>
                </a:moveTo>
                <a:lnTo>
                  <a:pt x="297712" y="270644"/>
                </a:lnTo>
                <a:lnTo>
                  <a:pt x="297712" y="293036"/>
                </a:lnTo>
                <a:lnTo>
                  <a:pt x="291165" y="311993"/>
                </a:lnTo>
                <a:lnTo>
                  <a:pt x="268431" y="353700"/>
                </a:lnTo>
                <a:lnTo>
                  <a:pt x="224872" y="395406"/>
                </a:lnTo>
                <a:lnTo>
                  <a:pt x="155850" y="414363"/>
                </a:lnTo>
                <a:lnTo>
                  <a:pt x="265190" y="414363"/>
                </a:lnTo>
                <a:lnTo>
                  <a:pt x="284135" y="395276"/>
                </a:lnTo>
                <a:lnTo>
                  <a:pt x="303310" y="363967"/>
                </a:lnTo>
                <a:lnTo>
                  <a:pt x="356578" y="363967"/>
                </a:lnTo>
                <a:lnTo>
                  <a:pt x="356499" y="270644"/>
                </a:lnTo>
                <a:close/>
              </a:path>
              <a:path w="394970" h="461644">
                <a:moveTo>
                  <a:pt x="189452" y="0"/>
                </a:moveTo>
                <a:lnTo>
                  <a:pt x="130962" y="6293"/>
                </a:lnTo>
                <a:lnTo>
                  <a:pt x="84611" y="23920"/>
                </a:lnTo>
                <a:lnTo>
                  <a:pt x="50893" y="50999"/>
                </a:lnTo>
                <a:lnTo>
                  <a:pt x="30301" y="85649"/>
                </a:lnTo>
                <a:lnTo>
                  <a:pt x="23327" y="125989"/>
                </a:lnTo>
                <a:lnTo>
                  <a:pt x="23794" y="140554"/>
                </a:lnTo>
                <a:lnTo>
                  <a:pt x="26362" y="157134"/>
                </a:lnTo>
                <a:lnTo>
                  <a:pt x="32779" y="170741"/>
                </a:lnTo>
                <a:lnTo>
                  <a:pt x="44797" y="176385"/>
                </a:lnTo>
                <a:lnTo>
                  <a:pt x="82127" y="176385"/>
                </a:lnTo>
                <a:lnTo>
                  <a:pt x="84919" y="173580"/>
                </a:lnTo>
                <a:lnTo>
                  <a:pt x="83062" y="167982"/>
                </a:lnTo>
                <a:lnTo>
                  <a:pt x="81544" y="161447"/>
                </a:lnTo>
                <a:lnTo>
                  <a:pt x="80029" y="153514"/>
                </a:lnTo>
                <a:lnTo>
                  <a:pt x="78864" y="144881"/>
                </a:lnTo>
                <a:lnTo>
                  <a:pt x="78399" y="136250"/>
                </a:lnTo>
                <a:lnTo>
                  <a:pt x="85499" y="101573"/>
                </a:lnTo>
                <a:lnTo>
                  <a:pt x="106508" y="74418"/>
                </a:lnTo>
                <a:lnTo>
                  <a:pt x="140992" y="56712"/>
                </a:lnTo>
                <a:lnTo>
                  <a:pt x="188517" y="50382"/>
                </a:lnTo>
                <a:lnTo>
                  <a:pt x="323168" y="50382"/>
                </a:lnTo>
                <a:lnTo>
                  <a:pt x="314971" y="39543"/>
                </a:lnTo>
                <a:lnTo>
                  <a:pt x="282533" y="17626"/>
                </a:lnTo>
                <a:lnTo>
                  <a:pt x="240710" y="4419"/>
                </a:lnTo>
                <a:lnTo>
                  <a:pt x="189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5292799" y="1576421"/>
            <a:ext cx="290830" cy="455930"/>
          </a:xfrm>
          <a:custGeom>
            <a:avLst/>
            <a:gdLst/>
            <a:ahLst/>
            <a:cxnLst/>
            <a:rect l="l" t="t" r="r" b="b"/>
            <a:pathLst>
              <a:path w="290829" h="455930">
                <a:moveTo>
                  <a:pt x="235185" y="0"/>
                </a:moveTo>
                <a:lnTo>
                  <a:pt x="179391" y="9041"/>
                </a:lnTo>
                <a:lnTo>
                  <a:pt x="137423" y="33132"/>
                </a:lnTo>
                <a:lnTo>
                  <a:pt x="108405" y="67722"/>
                </a:lnTo>
                <a:lnTo>
                  <a:pt x="91465" y="108260"/>
                </a:lnTo>
                <a:lnTo>
                  <a:pt x="91465" y="72801"/>
                </a:lnTo>
                <a:lnTo>
                  <a:pt x="85997" y="40747"/>
                </a:lnTo>
                <a:lnTo>
                  <a:pt x="71517" y="19366"/>
                </a:lnTo>
                <a:lnTo>
                  <a:pt x="50911" y="7433"/>
                </a:lnTo>
                <a:lnTo>
                  <a:pt x="27068" y="3727"/>
                </a:lnTo>
                <a:lnTo>
                  <a:pt x="15359" y="4443"/>
                </a:lnTo>
                <a:lnTo>
                  <a:pt x="6885" y="6646"/>
                </a:lnTo>
                <a:lnTo>
                  <a:pt x="1736" y="10423"/>
                </a:lnTo>
                <a:lnTo>
                  <a:pt x="0" y="15859"/>
                </a:lnTo>
                <a:lnTo>
                  <a:pt x="0" y="48525"/>
                </a:lnTo>
                <a:lnTo>
                  <a:pt x="6533" y="50395"/>
                </a:lnTo>
                <a:lnTo>
                  <a:pt x="9338" y="50395"/>
                </a:lnTo>
                <a:lnTo>
                  <a:pt x="23845" y="55590"/>
                </a:lnTo>
                <a:lnTo>
                  <a:pt x="33017" y="65332"/>
                </a:lnTo>
                <a:lnTo>
                  <a:pt x="37814" y="79273"/>
                </a:lnTo>
                <a:lnTo>
                  <a:pt x="39199" y="97064"/>
                </a:lnTo>
                <a:lnTo>
                  <a:pt x="39199" y="451705"/>
                </a:lnTo>
                <a:lnTo>
                  <a:pt x="42940" y="455433"/>
                </a:lnTo>
                <a:lnTo>
                  <a:pt x="95193" y="455433"/>
                </a:lnTo>
                <a:lnTo>
                  <a:pt x="97986" y="450770"/>
                </a:lnTo>
                <a:lnTo>
                  <a:pt x="97986" y="198791"/>
                </a:lnTo>
                <a:lnTo>
                  <a:pt x="102735" y="160095"/>
                </a:lnTo>
                <a:lnTo>
                  <a:pt x="117160" y="121264"/>
                </a:lnTo>
                <a:lnTo>
                  <a:pt x="141531" y="87316"/>
                </a:lnTo>
                <a:lnTo>
                  <a:pt x="176115" y="63267"/>
                </a:lnTo>
                <a:lnTo>
                  <a:pt x="221183" y="54136"/>
                </a:lnTo>
                <a:lnTo>
                  <a:pt x="234514" y="54748"/>
                </a:lnTo>
                <a:lnTo>
                  <a:pt x="245220" y="56234"/>
                </a:lnTo>
                <a:lnTo>
                  <a:pt x="253474" y="58070"/>
                </a:lnTo>
                <a:lnTo>
                  <a:pt x="259448" y="59734"/>
                </a:lnTo>
                <a:lnTo>
                  <a:pt x="265059" y="61592"/>
                </a:lnTo>
                <a:lnTo>
                  <a:pt x="268786" y="59734"/>
                </a:lnTo>
                <a:lnTo>
                  <a:pt x="271579" y="54136"/>
                </a:lnTo>
                <a:lnTo>
                  <a:pt x="290244" y="12131"/>
                </a:lnTo>
                <a:lnTo>
                  <a:pt x="288386" y="9338"/>
                </a:lnTo>
                <a:lnTo>
                  <a:pt x="281853" y="7468"/>
                </a:lnTo>
                <a:lnTo>
                  <a:pt x="274691" y="5117"/>
                </a:lnTo>
                <a:lnTo>
                  <a:pt x="264466" y="2682"/>
                </a:lnTo>
                <a:lnTo>
                  <a:pt x="251268" y="772"/>
                </a:lnTo>
                <a:lnTo>
                  <a:pt x="2351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8001000" cy="947419"/>
          </a:xfrm>
          <a:custGeom>
            <a:avLst/>
            <a:gdLst/>
            <a:ahLst/>
            <a:cxnLst/>
            <a:rect l="l" t="t" r="r" b="b"/>
            <a:pathLst>
              <a:path w="8001000" h="947419">
                <a:moveTo>
                  <a:pt x="8001000" y="0"/>
                </a:moveTo>
                <a:lnTo>
                  <a:pt x="0" y="0"/>
                </a:lnTo>
                <a:lnTo>
                  <a:pt x="0" y="947293"/>
                </a:lnTo>
                <a:lnTo>
                  <a:pt x="8001000" y="947293"/>
                </a:lnTo>
                <a:lnTo>
                  <a:pt x="8001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3752" y="271457"/>
            <a:ext cx="5292090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7510" y="2366011"/>
            <a:ext cx="71551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03068" y="9566911"/>
            <a:ext cx="25440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97510" y="9566911"/>
            <a:ext cx="182854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724144" y="9566911"/>
            <a:ext cx="182854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97">
        <a:defRPr>
          <a:latin typeface="+mn-lt"/>
          <a:ea typeface="+mn-ea"/>
          <a:cs typeface="+mn-cs"/>
        </a:defRPr>
      </a:lvl2pPr>
      <a:lvl3pPr marL="914394">
        <a:defRPr>
          <a:latin typeface="+mn-lt"/>
          <a:ea typeface="+mn-ea"/>
          <a:cs typeface="+mn-cs"/>
        </a:defRPr>
      </a:lvl3pPr>
      <a:lvl4pPr marL="1371591">
        <a:defRPr>
          <a:latin typeface="+mn-lt"/>
          <a:ea typeface="+mn-ea"/>
          <a:cs typeface="+mn-cs"/>
        </a:defRPr>
      </a:lvl4pPr>
      <a:lvl5pPr marL="1828789">
        <a:defRPr>
          <a:latin typeface="+mn-lt"/>
          <a:ea typeface="+mn-ea"/>
          <a:cs typeface="+mn-cs"/>
        </a:defRPr>
      </a:lvl5pPr>
      <a:lvl6pPr marL="2285986">
        <a:defRPr>
          <a:latin typeface="+mn-lt"/>
          <a:ea typeface="+mn-ea"/>
          <a:cs typeface="+mn-cs"/>
        </a:defRPr>
      </a:lvl6pPr>
      <a:lvl7pPr marL="2743183">
        <a:defRPr>
          <a:latin typeface="+mn-lt"/>
          <a:ea typeface="+mn-ea"/>
          <a:cs typeface="+mn-cs"/>
        </a:defRPr>
      </a:lvl7pPr>
      <a:lvl8pPr marL="3200380">
        <a:defRPr>
          <a:latin typeface="+mn-lt"/>
          <a:ea typeface="+mn-ea"/>
          <a:cs typeface="+mn-cs"/>
        </a:defRPr>
      </a:lvl8pPr>
      <a:lvl9pPr marL="365757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97">
        <a:defRPr>
          <a:latin typeface="+mn-lt"/>
          <a:ea typeface="+mn-ea"/>
          <a:cs typeface="+mn-cs"/>
        </a:defRPr>
      </a:lvl2pPr>
      <a:lvl3pPr marL="914394">
        <a:defRPr>
          <a:latin typeface="+mn-lt"/>
          <a:ea typeface="+mn-ea"/>
          <a:cs typeface="+mn-cs"/>
        </a:defRPr>
      </a:lvl3pPr>
      <a:lvl4pPr marL="1371591">
        <a:defRPr>
          <a:latin typeface="+mn-lt"/>
          <a:ea typeface="+mn-ea"/>
          <a:cs typeface="+mn-cs"/>
        </a:defRPr>
      </a:lvl4pPr>
      <a:lvl5pPr marL="1828789">
        <a:defRPr>
          <a:latin typeface="+mn-lt"/>
          <a:ea typeface="+mn-ea"/>
          <a:cs typeface="+mn-cs"/>
        </a:defRPr>
      </a:lvl5pPr>
      <a:lvl6pPr marL="2285986">
        <a:defRPr>
          <a:latin typeface="+mn-lt"/>
          <a:ea typeface="+mn-ea"/>
          <a:cs typeface="+mn-cs"/>
        </a:defRPr>
      </a:lvl6pPr>
      <a:lvl7pPr marL="2743183">
        <a:defRPr>
          <a:latin typeface="+mn-lt"/>
          <a:ea typeface="+mn-ea"/>
          <a:cs typeface="+mn-cs"/>
        </a:defRPr>
      </a:lvl7pPr>
      <a:lvl8pPr marL="3200380">
        <a:defRPr>
          <a:latin typeface="+mn-lt"/>
          <a:ea typeface="+mn-ea"/>
          <a:cs typeface="+mn-cs"/>
        </a:defRPr>
      </a:lvl8pPr>
      <a:lvl9pPr marL="365757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hyperlink" Target="http://www.RxSugar.com/" TargetMode="Externa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xSugar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xSugar.com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hyperlink" Target="http://www.RxSugar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hyperlink" Target="http://www.RxSugar.com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hyperlink" Target="http://www.RxSugar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xSugar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xSugar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xSugar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xSugar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xSugar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8538" y="1399740"/>
            <a:ext cx="139700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56043" y="3526755"/>
            <a:ext cx="2437379" cy="25263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spcBef>
                <a:spcPts val="110"/>
              </a:spcBef>
            </a:pPr>
            <a:r>
              <a:rPr lang="en-US" sz="1550" dirty="0">
                <a:solidFill>
                  <a:schemeClr val="bg1"/>
                </a:solidFill>
                <a:latin typeface="Myriad Pro Light"/>
                <a:cs typeface="Myriad Pro Light"/>
              </a:rPr>
              <a:t>Grovara Deck 2023 </a:t>
            </a:r>
            <a:endParaRPr sz="1550" dirty="0">
              <a:solidFill>
                <a:schemeClr val="bg1"/>
              </a:solidFill>
              <a:latin typeface="Myriad Pro Light"/>
              <a:cs typeface="Myriad Pro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83987" y="4133038"/>
            <a:ext cx="581660" cy="0"/>
          </a:xfrm>
          <a:custGeom>
            <a:avLst/>
            <a:gdLst/>
            <a:ahLst/>
            <a:cxnLst/>
            <a:rect l="l" t="t" r="r" b="b"/>
            <a:pathLst>
              <a:path w="581660">
                <a:moveTo>
                  <a:pt x="0" y="0"/>
                </a:moveTo>
                <a:lnTo>
                  <a:pt x="581072" y="0"/>
                </a:lnTo>
              </a:path>
            </a:pathLst>
          </a:custGeom>
          <a:ln w="129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756042" y="9999048"/>
            <a:ext cx="121729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b="1" spc="-20" dirty="0">
                <a:solidFill>
                  <a:srgbClr val="FFFFFF"/>
                </a:solidFill>
                <a:latin typeface="Tahoma"/>
                <a:cs typeface="Tahoma"/>
                <a:hlinkClick r:id="rId2"/>
              </a:rPr>
              <a:t>www.RxSugar.com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02542" y="9999048"/>
            <a:ext cx="690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b="1" spc="-10" dirty="0">
                <a:solidFill>
                  <a:srgbClr val="FFFFFF"/>
                </a:solidFill>
                <a:latin typeface="Tahoma"/>
                <a:cs typeface="Tahoma"/>
              </a:rPr>
              <a:t>@RxSugar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081577" y="10041809"/>
            <a:ext cx="400050" cy="118110"/>
            <a:chOff x="4081577" y="10041809"/>
            <a:chExt cx="400050" cy="11811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63308" y="10041813"/>
              <a:ext cx="118040" cy="1180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2509" y="10041809"/>
              <a:ext cx="117898" cy="1180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81577" y="10041816"/>
              <a:ext cx="118027" cy="118027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16804" y="6273531"/>
            <a:ext cx="6699884" cy="1816100"/>
            <a:chOff x="616804" y="6273531"/>
            <a:chExt cx="6699884" cy="181610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11882" y="6509148"/>
              <a:ext cx="1104707" cy="14640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44978" y="6489113"/>
              <a:ext cx="1271501" cy="1505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00830" y="7596433"/>
              <a:ext cx="1003151" cy="4764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6804" y="6274602"/>
              <a:ext cx="832961" cy="145806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7272" y="6274602"/>
              <a:ext cx="862411" cy="150966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53714" y="6274599"/>
              <a:ext cx="895405" cy="156737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49778" y="6274599"/>
              <a:ext cx="923845" cy="16171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57621" y="6274599"/>
              <a:ext cx="952411" cy="16665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85164" y="6273531"/>
              <a:ext cx="975644" cy="170716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26434" y="6275666"/>
              <a:ext cx="987088" cy="172718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63649" y="6755917"/>
              <a:ext cx="200268" cy="129421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73158" y="6342662"/>
              <a:ext cx="1797977" cy="174678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344958" y="7185118"/>
              <a:ext cx="1270" cy="211454"/>
            </a:xfrm>
            <a:custGeom>
              <a:avLst/>
              <a:gdLst/>
              <a:ahLst/>
              <a:cxnLst/>
              <a:rect l="l" t="t" r="r" b="b"/>
              <a:pathLst>
                <a:path w="1270" h="211454">
                  <a:moveTo>
                    <a:pt x="1104" y="0"/>
                  </a:moveTo>
                  <a:lnTo>
                    <a:pt x="0" y="0"/>
                  </a:lnTo>
                  <a:lnTo>
                    <a:pt x="0" y="211454"/>
                  </a:lnTo>
                  <a:lnTo>
                    <a:pt x="1104" y="211454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68921" y="9175483"/>
          <a:ext cx="6635115" cy="395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5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42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8-50009-17314-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0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6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16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oz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3401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9.30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lb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065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3.82 x 2.5 x 6.5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7.5 x 7.75 x 7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2</a:t>
                      </a:r>
                      <a:r>
                        <a:rPr sz="800" spc="-4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Years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646997" y="8872829"/>
            <a:ext cx="64833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86199" y="8894945"/>
            <a:ext cx="18180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 DIMENSIONS</a:t>
            </a:r>
            <a:r>
              <a:rPr sz="800" b="1" spc="254" dirty="0">
                <a:solidFill>
                  <a:srgbClr val="231F20"/>
                </a:solidFill>
                <a:latin typeface="Myriad Pro"/>
                <a:cs typeface="Myriad Pro"/>
              </a:rPr>
              <a:t>  </a:t>
            </a: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DIMENSIONS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6141" y="9002352"/>
            <a:ext cx="5194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SHELF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LIFE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25151" y="8879242"/>
            <a:ext cx="6350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</a:t>
            </a:r>
            <a:r>
              <a:rPr sz="800" b="1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14745" y="8913147"/>
            <a:ext cx="52324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PACK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6444" y="9002352"/>
            <a:ext cx="21462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25" dirty="0">
                <a:solidFill>
                  <a:srgbClr val="231F20"/>
                </a:solidFill>
                <a:latin typeface="Myriad Pro"/>
                <a:cs typeface="Myriad Pro"/>
              </a:rPr>
              <a:t>UPC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4926" y="1114808"/>
            <a:ext cx="6671309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500" b="1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20" dirty="0">
                <a:solidFill>
                  <a:srgbClr val="231F20"/>
                </a:solidFill>
                <a:latin typeface="Myriad Pro"/>
                <a:cs typeface="Myriad Pro"/>
              </a:rPr>
              <a:t>World’s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Best</a:t>
            </a:r>
            <a:r>
              <a:rPr sz="1500" b="1" spc="-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Tasting,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Non-GMO,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Plant-based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Sugar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Syrup</a:t>
            </a:r>
            <a:endParaRPr sz="1500">
              <a:latin typeface="Myriad Pro"/>
              <a:cs typeface="Myriad Pr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552700" y="245059"/>
            <a:ext cx="12096206" cy="4289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8269">
              <a:spcBef>
                <a:spcPts val="105"/>
              </a:spcBef>
            </a:pPr>
            <a:r>
              <a:rPr spc="35" dirty="0">
                <a:latin typeface="Cambria"/>
                <a:cs typeface="Cambria"/>
              </a:rPr>
              <a:t>RxSu</a:t>
            </a:r>
            <a:r>
              <a:rPr spc="30" dirty="0">
                <a:latin typeface="Cambria"/>
                <a:cs typeface="Cambria"/>
              </a:rPr>
              <a:t>g</a:t>
            </a:r>
            <a:r>
              <a:rPr spc="35" dirty="0">
                <a:latin typeface="Cambria"/>
                <a:cs typeface="Cambria"/>
              </a:rPr>
              <a:t>a</a:t>
            </a:r>
            <a:r>
              <a:rPr spc="195" dirty="0">
                <a:latin typeface="Cambria"/>
                <a:cs typeface="Cambria"/>
              </a:rPr>
              <a:t>r</a:t>
            </a:r>
            <a:r>
              <a:rPr sz="825" spc="52" baseline="146464" dirty="0">
                <a:latin typeface="Cambria"/>
                <a:cs typeface="Cambria"/>
              </a:rPr>
              <a:t>®</a:t>
            </a:r>
            <a:r>
              <a:rPr sz="825" spc="322" baseline="146464" dirty="0">
                <a:latin typeface="Cambria"/>
                <a:cs typeface="Cambria"/>
              </a:rPr>
              <a:t>  </a:t>
            </a:r>
            <a:r>
              <a:rPr spc="110" dirty="0"/>
              <a:t>Organic</a:t>
            </a:r>
            <a:r>
              <a:rPr spc="25" dirty="0"/>
              <a:t> </a:t>
            </a:r>
            <a:r>
              <a:rPr spc="110" dirty="0"/>
              <a:t>Hazelnut</a:t>
            </a:r>
            <a:r>
              <a:rPr spc="30" dirty="0"/>
              <a:t> </a:t>
            </a:r>
            <a:r>
              <a:rPr spc="160" dirty="0"/>
              <a:t>Syrup</a:t>
            </a:r>
            <a:endParaRPr dirty="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1748" y="1712016"/>
            <a:ext cx="2379345" cy="1868587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Delicious &amp; 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Tastes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Better</a:t>
            </a:r>
            <a:r>
              <a:rPr sz="1200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Than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Sugar!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Paleo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Primal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Non-GMO</a:t>
            </a:r>
            <a:r>
              <a:rPr sz="1200" spc="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Project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Verified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Gluten/Grain</a:t>
            </a:r>
            <a:r>
              <a:rPr sz="1200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Free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</a:t>
            </a:r>
            <a:endParaRPr sz="1200" dirty="0">
              <a:latin typeface="Myriad Pro"/>
              <a:cs typeface="Myriad Pro"/>
            </a:endParaRPr>
          </a:p>
          <a:p>
            <a:pPr marL="12700" marR="198754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Vegan,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FODMAP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Net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Carbs,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Glycemic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Blood Sugar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Suitable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People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with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Diabetes</a:t>
            </a:r>
            <a:endParaRPr sz="1200" dirty="0">
              <a:latin typeface="Myriad Pro"/>
              <a:cs typeface="Myriad Pr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86199" y="1571269"/>
            <a:ext cx="2687955" cy="207890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Functional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Convenient</a:t>
            </a:r>
            <a:endParaRPr sz="1200" dirty="0">
              <a:latin typeface="Myriad Pro"/>
              <a:cs typeface="Myriad Pro"/>
            </a:endParaRPr>
          </a:p>
          <a:p>
            <a:pPr marL="12700" marR="507362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Treat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Everyday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Use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Ideal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Coffee/Tea,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Water,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Shakes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 Baking &amp;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Cooking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Use on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Cereal,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Granola,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Yogurt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artificial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flavors,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colors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preservatives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Dissolves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easily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Caramelizes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and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browns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Aftertaste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Mouthfee</a:t>
            </a:r>
            <a:endParaRPr sz="1200" dirty="0">
              <a:latin typeface="Myriad Pro"/>
              <a:cs typeface="Myriad Pr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5332" y="3667848"/>
            <a:ext cx="2879965" cy="503657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846" y="3667169"/>
            <a:ext cx="2878074" cy="503798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52593" y="9588766"/>
            <a:ext cx="6696075" cy="6059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ctr">
              <a:spcBef>
                <a:spcPts val="85"/>
              </a:spcBef>
            </a:pP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Here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at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RxSugar</a:t>
            </a:r>
            <a:r>
              <a:rPr sz="975" baseline="34188" dirty="0">
                <a:solidFill>
                  <a:srgbClr val="231F20"/>
                </a:solidFill>
                <a:latin typeface="Myriad Pro"/>
                <a:cs typeface="Myriad Pro"/>
              </a:rPr>
              <a:t>®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Mission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to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Make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World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Sweet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Healthy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as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call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it:</a:t>
            </a:r>
            <a:r>
              <a:rPr sz="1150" spc="39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SWEALTHY</a:t>
            </a:r>
            <a:r>
              <a:rPr sz="975" b="1" spc="-15" baseline="34188" dirty="0">
                <a:solidFill>
                  <a:srgbClr val="231F20"/>
                </a:solidFill>
                <a:latin typeface="Myriad Pro"/>
                <a:cs typeface="Myriad Pro"/>
              </a:rPr>
              <a:t>™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!</a:t>
            </a:r>
            <a:endParaRPr sz="1150">
              <a:latin typeface="Myriad Pro"/>
              <a:cs typeface="Myriad Pro"/>
            </a:endParaRPr>
          </a:p>
          <a:p>
            <a:pPr marL="4445" algn="ctr">
              <a:spcBef>
                <a:spcPts val="520"/>
              </a:spcBef>
            </a:pP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  <a:hlinkClick r:id="rId4"/>
              </a:rPr>
              <a:t>www.RxSugar.com</a:t>
            </a:r>
            <a:endParaRPr sz="115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68921" y="9175483"/>
          <a:ext cx="6635115" cy="395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5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42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8-50009-17312-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6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6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16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oz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3401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9.30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lb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065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3.82 x 2.5 x 6.5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7.5 x 7.75 x 7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2</a:t>
                      </a:r>
                      <a:r>
                        <a:rPr sz="800" spc="-4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Years</a:t>
                      </a:r>
                      <a:endParaRPr sz="800" dirty="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662310" y="8851713"/>
            <a:ext cx="64833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71205" y="8851713"/>
            <a:ext cx="18180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 DIMENSIONS</a:t>
            </a:r>
            <a:r>
              <a:rPr sz="800" b="1" spc="254" dirty="0">
                <a:solidFill>
                  <a:srgbClr val="231F20"/>
                </a:solidFill>
                <a:latin typeface="Myriad Pro"/>
                <a:cs typeface="Myriad Pro"/>
              </a:rPr>
              <a:t>  </a:t>
            </a: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DIMENSIONS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6141" y="9002352"/>
            <a:ext cx="5194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SHELF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LIFE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11009" y="8872829"/>
            <a:ext cx="6350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</a:t>
            </a:r>
            <a:r>
              <a:rPr sz="800" b="1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43029" y="8897840"/>
            <a:ext cx="52324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PACK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6444" y="9002352"/>
            <a:ext cx="21462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25" dirty="0">
                <a:solidFill>
                  <a:srgbClr val="231F20"/>
                </a:solidFill>
                <a:latin typeface="Myriad Pro"/>
                <a:cs typeface="Myriad Pro"/>
              </a:rPr>
              <a:t>UPC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4926" y="1114808"/>
            <a:ext cx="6671309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500" b="1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20" dirty="0">
                <a:solidFill>
                  <a:srgbClr val="231F20"/>
                </a:solidFill>
                <a:latin typeface="Myriad Pro"/>
                <a:cs typeface="Myriad Pro"/>
              </a:rPr>
              <a:t>World’s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Best</a:t>
            </a:r>
            <a:r>
              <a:rPr sz="1500" b="1" spc="-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Tasting,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Non-GMO,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Plant-based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Sugar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Syrup</a:t>
            </a:r>
            <a:endParaRPr sz="1500">
              <a:latin typeface="Myriad Pro"/>
              <a:cs typeface="Myriad Pr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354661" y="252891"/>
            <a:ext cx="12096206" cy="4289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spcBef>
                <a:spcPts val="105"/>
              </a:spcBef>
            </a:pPr>
            <a:r>
              <a:rPr spc="35" dirty="0">
                <a:latin typeface="Cambria"/>
                <a:cs typeface="Cambria"/>
              </a:rPr>
              <a:t>RxSu</a:t>
            </a:r>
            <a:r>
              <a:rPr spc="30" dirty="0">
                <a:latin typeface="Cambria"/>
                <a:cs typeface="Cambria"/>
              </a:rPr>
              <a:t>g</a:t>
            </a:r>
            <a:r>
              <a:rPr spc="35" dirty="0">
                <a:latin typeface="Cambria"/>
                <a:cs typeface="Cambria"/>
              </a:rPr>
              <a:t>a</a:t>
            </a:r>
            <a:r>
              <a:rPr spc="195" dirty="0">
                <a:latin typeface="Cambria"/>
                <a:cs typeface="Cambria"/>
              </a:rPr>
              <a:t>r</a:t>
            </a:r>
            <a:r>
              <a:rPr sz="825" spc="52" baseline="146464" dirty="0">
                <a:latin typeface="Cambria"/>
                <a:cs typeface="Cambria"/>
              </a:rPr>
              <a:t>®</a:t>
            </a:r>
            <a:r>
              <a:rPr sz="825" spc="315" baseline="146464" dirty="0">
                <a:latin typeface="Cambria"/>
                <a:cs typeface="Cambria"/>
              </a:rPr>
              <a:t>  </a:t>
            </a:r>
            <a:r>
              <a:rPr spc="110" dirty="0"/>
              <a:t>Organic</a:t>
            </a:r>
            <a:r>
              <a:rPr spc="20" dirty="0"/>
              <a:t> </a:t>
            </a:r>
            <a:r>
              <a:rPr spc="110" dirty="0"/>
              <a:t>Cinnamon</a:t>
            </a:r>
            <a:r>
              <a:rPr spc="20" dirty="0"/>
              <a:t> </a:t>
            </a:r>
            <a:r>
              <a:rPr spc="160" dirty="0"/>
              <a:t>Syrup</a:t>
            </a:r>
            <a:endParaRPr dirty="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7280" y="1718971"/>
            <a:ext cx="2379345" cy="1868587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Delicious &amp; 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Tastes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Better</a:t>
            </a:r>
            <a:r>
              <a:rPr sz="1200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Than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Sugar!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Paleo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Primal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Non-GMO</a:t>
            </a:r>
            <a:r>
              <a:rPr sz="1200" spc="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Project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Verified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Gluten/Grain</a:t>
            </a:r>
            <a:r>
              <a:rPr sz="1200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Free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</a:t>
            </a:r>
            <a:endParaRPr sz="1200" dirty="0">
              <a:latin typeface="Myriad Pro"/>
              <a:cs typeface="Myriad Pro"/>
            </a:endParaRPr>
          </a:p>
          <a:p>
            <a:pPr marL="12700" marR="198754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Vegan,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FODMAP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Net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Carbs,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Glycemic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Blood Sugar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Suitable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People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with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Diabetes</a:t>
            </a:r>
            <a:endParaRPr sz="1200" dirty="0">
              <a:latin typeface="Myriad Pro"/>
              <a:cs typeface="Myriad Pr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15977" y="1551751"/>
            <a:ext cx="2687955" cy="207890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Functional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Convenient</a:t>
            </a:r>
            <a:endParaRPr sz="1200" dirty="0">
              <a:latin typeface="Myriad Pro"/>
              <a:cs typeface="Myriad Pro"/>
            </a:endParaRPr>
          </a:p>
          <a:p>
            <a:pPr marL="12700" marR="507362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Treat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Everyday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Use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Ideal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Coffee/Tea,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Water,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Shakes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 Baking &amp;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Cooking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Use on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Cereal,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Granola,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Yogurt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artificial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flavors,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colors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preservatives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Dissolves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easily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Caramelizes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and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browns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Aftertaste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Mouthfee</a:t>
            </a:r>
            <a:endParaRPr sz="1200" dirty="0">
              <a:latin typeface="Myriad Pro"/>
              <a:cs typeface="Myriad Pr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5332" y="3667848"/>
            <a:ext cx="2879965" cy="503657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846" y="3667169"/>
            <a:ext cx="2878074" cy="503798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52593" y="9588766"/>
            <a:ext cx="6696075" cy="6059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ctr">
              <a:spcBef>
                <a:spcPts val="85"/>
              </a:spcBef>
            </a:pP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Here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at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RxSugar</a:t>
            </a:r>
            <a:r>
              <a:rPr sz="975" baseline="34188" dirty="0">
                <a:solidFill>
                  <a:srgbClr val="231F20"/>
                </a:solidFill>
                <a:latin typeface="Myriad Pro"/>
                <a:cs typeface="Myriad Pro"/>
              </a:rPr>
              <a:t>®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Mission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to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Make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World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Sweet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Healthy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as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call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it:</a:t>
            </a:r>
            <a:r>
              <a:rPr sz="1150" spc="39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SWEALTHY</a:t>
            </a:r>
            <a:r>
              <a:rPr sz="975" b="1" spc="-15" baseline="34188" dirty="0">
                <a:solidFill>
                  <a:srgbClr val="231F20"/>
                </a:solidFill>
                <a:latin typeface="Myriad Pro"/>
                <a:cs typeface="Myriad Pro"/>
              </a:rPr>
              <a:t>™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!</a:t>
            </a:r>
            <a:endParaRPr sz="1150">
              <a:latin typeface="Myriad Pro"/>
              <a:cs typeface="Myriad Pro"/>
            </a:endParaRPr>
          </a:p>
          <a:p>
            <a:pPr marL="4445" algn="ctr">
              <a:spcBef>
                <a:spcPts val="520"/>
              </a:spcBef>
            </a:pP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  <a:hlinkClick r:id="rId4"/>
              </a:rPr>
              <a:t>www.RxSugar.com</a:t>
            </a:r>
            <a:endParaRPr sz="115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F7F50E6-C463-A1DF-7361-ACC99FE0B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04" y="4152900"/>
            <a:ext cx="6986393" cy="3505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834D88-F9A3-8A29-670E-7F9472D7208E}"/>
              </a:ext>
            </a:extLst>
          </p:cNvPr>
          <p:cNvSpPr txBox="1"/>
          <p:nvPr/>
        </p:nvSpPr>
        <p:spPr>
          <a:xfrm>
            <a:off x="1981199" y="29337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Top 5 Best Sellers</a:t>
            </a:r>
            <a:r>
              <a:rPr lang="en-US" dirty="0">
                <a:solidFill>
                  <a:schemeClr val="bg1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4234898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D88F4-0DCD-CDBB-2220-5098D421B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14300"/>
            <a:ext cx="7239000" cy="830997"/>
          </a:xfrm>
        </p:spPr>
        <p:txBody>
          <a:bodyPr/>
          <a:lstStyle/>
          <a:p>
            <a:r>
              <a:rPr lang="en-US" dirty="0"/>
              <a:t>Allulose Pricing Compared to Main Competitor: Wholesome Sweeteners </a:t>
            </a:r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21303509-26C3-0F43-E8A1-91C34629D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6" y="1790700"/>
            <a:ext cx="8001000" cy="421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09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FEC1D00-9BEC-4419-1EE8-62AAE5FF3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314700"/>
            <a:ext cx="7467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96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676B719-51C1-2DA8-4B42-8F5DB4F36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6" y="3009900"/>
            <a:ext cx="7537489" cy="391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27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36709A1-E1DE-73BB-0464-7D9CC0D01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2" y="2933701"/>
            <a:ext cx="7529176" cy="385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26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F8ED877E-986B-7C12-18B3-40D04E73B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4" y="2628900"/>
            <a:ext cx="6648792" cy="350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67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F8EB9F8-D56B-1EA7-32C0-206CB5D69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29" y="2552700"/>
            <a:ext cx="6655142" cy="345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39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63CF82B-5818-44E9-B8B3-E82957426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8" y="2628900"/>
            <a:ext cx="6693244" cy="34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95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68921" y="9175483"/>
          <a:ext cx="6635115" cy="395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5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42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8-50009-17304-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1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6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16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oz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3401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6.60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lb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3.75 x 3.75 x 6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3017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11.38 x 7.5 x 6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2</a:t>
                      </a:r>
                      <a:r>
                        <a:rPr sz="800" spc="-4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Years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679811" y="8896127"/>
            <a:ext cx="64833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09484" y="8889488"/>
            <a:ext cx="18180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 DIMENSIONS</a:t>
            </a:r>
            <a:r>
              <a:rPr sz="800" b="1" spc="254" dirty="0">
                <a:solidFill>
                  <a:srgbClr val="231F20"/>
                </a:solidFill>
                <a:latin typeface="Myriad Pro"/>
                <a:cs typeface="Myriad Pro"/>
              </a:rPr>
              <a:t>  </a:t>
            </a: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DIMENSIONS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6141" y="9002352"/>
            <a:ext cx="5194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SHELF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LIFE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72313" y="8875817"/>
            <a:ext cx="6350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</a:t>
            </a:r>
            <a:r>
              <a:rPr sz="800" b="1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36717" y="8875817"/>
            <a:ext cx="52324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PACK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6444" y="9002352"/>
            <a:ext cx="21462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25" dirty="0">
                <a:solidFill>
                  <a:srgbClr val="231F20"/>
                </a:solidFill>
                <a:latin typeface="Myriad Pro"/>
                <a:cs typeface="Myriad Pro"/>
              </a:rPr>
              <a:t>UPC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4926" y="1114808"/>
            <a:ext cx="6671309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500" b="1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20" dirty="0">
                <a:solidFill>
                  <a:srgbClr val="231F20"/>
                </a:solidFill>
                <a:latin typeface="Myriad Pro"/>
                <a:cs typeface="Myriad Pro"/>
              </a:rPr>
              <a:t>World’s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Best</a:t>
            </a:r>
            <a:r>
              <a:rPr sz="1500" b="1" spc="-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Tasting,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Non-GMO,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Plant-based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Sugar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Syrup</a:t>
            </a:r>
            <a:endParaRPr sz="1500">
              <a:latin typeface="Myriad Pro"/>
              <a:cs typeface="Myriad Pr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28900" y="281236"/>
            <a:ext cx="12096206" cy="4289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17827">
              <a:spcBef>
                <a:spcPts val="105"/>
              </a:spcBef>
            </a:pPr>
            <a:r>
              <a:rPr spc="35" dirty="0">
                <a:latin typeface="Cambria"/>
                <a:cs typeface="Cambria"/>
              </a:rPr>
              <a:t>RxSu</a:t>
            </a:r>
            <a:r>
              <a:rPr spc="30" dirty="0">
                <a:latin typeface="Cambria"/>
                <a:cs typeface="Cambria"/>
              </a:rPr>
              <a:t>g</a:t>
            </a:r>
            <a:r>
              <a:rPr spc="35" dirty="0">
                <a:latin typeface="Cambria"/>
                <a:cs typeface="Cambria"/>
              </a:rPr>
              <a:t>a</a:t>
            </a:r>
            <a:r>
              <a:rPr spc="195" dirty="0">
                <a:latin typeface="Cambria"/>
                <a:cs typeface="Cambria"/>
              </a:rPr>
              <a:t>r</a:t>
            </a:r>
            <a:r>
              <a:rPr sz="825" spc="52" baseline="146464" dirty="0">
                <a:latin typeface="Cambria"/>
                <a:cs typeface="Cambria"/>
              </a:rPr>
              <a:t>®</a:t>
            </a:r>
            <a:r>
              <a:rPr sz="825" spc="315" baseline="146464" dirty="0">
                <a:latin typeface="Cambria"/>
                <a:cs typeface="Cambria"/>
              </a:rPr>
              <a:t>  </a:t>
            </a:r>
            <a:r>
              <a:rPr spc="75" dirty="0"/>
              <a:t>One</a:t>
            </a:r>
            <a:r>
              <a:rPr spc="20" dirty="0"/>
              <a:t> </a:t>
            </a:r>
            <a:r>
              <a:rPr spc="80" dirty="0"/>
              <a:t>Pound</a:t>
            </a:r>
            <a:r>
              <a:rPr spc="20" dirty="0"/>
              <a:t> </a:t>
            </a:r>
            <a:r>
              <a:rPr spc="135" dirty="0"/>
              <a:t>Canister</a:t>
            </a:r>
            <a:endParaRPr dirty="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6849" y="1630547"/>
            <a:ext cx="2379345" cy="1868587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Delicious &amp; 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Tastes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Better</a:t>
            </a:r>
            <a:r>
              <a:rPr sz="1200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Than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Sugar!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Paleo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Primal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Non-GMO</a:t>
            </a:r>
            <a:r>
              <a:rPr sz="1200" spc="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Project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Verified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Gluten/Grain</a:t>
            </a:r>
            <a:r>
              <a:rPr sz="1200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Free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</a:t>
            </a:r>
            <a:endParaRPr sz="1200" dirty="0">
              <a:latin typeface="Myriad Pro"/>
              <a:cs typeface="Myriad Pro"/>
            </a:endParaRPr>
          </a:p>
          <a:p>
            <a:pPr marL="12700" marR="198754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Vegan,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FODMAP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Net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Carbs,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Glycemic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Blood Sugar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Suitable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People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with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Diabetes</a:t>
            </a:r>
            <a:endParaRPr sz="1200" dirty="0">
              <a:latin typeface="Myriad Pro"/>
              <a:cs typeface="Myriad Pr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82616" y="1358444"/>
            <a:ext cx="2687955" cy="207890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Functional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Convenient</a:t>
            </a:r>
            <a:endParaRPr sz="1200" dirty="0">
              <a:latin typeface="Myriad Pro"/>
              <a:cs typeface="Myriad Pro"/>
            </a:endParaRPr>
          </a:p>
          <a:p>
            <a:pPr marL="12700" marR="507362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Treat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Everyday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Use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Ideal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Coffee/Tea,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Water,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Shakes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 Baking &amp;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Cooking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Use on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Cereal,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Granola,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Yogurt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artificial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flavors,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colors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preservatives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Dissolves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easily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Caramelizes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and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browns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Aftertaste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Mouthfee</a:t>
            </a:r>
            <a:endParaRPr sz="1200" dirty="0">
              <a:latin typeface="Myriad Pro"/>
              <a:cs typeface="Myriad Pr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840" y="3748319"/>
            <a:ext cx="3364592" cy="4928794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4393591" y="3695240"/>
            <a:ext cx="2004060" cy="2910205"/>
            <a:chOff x="4393591" y="3695239"/>
            <a:chExt cx="2004060" cy="2910205"/>
          </a:xfrm>
        </p:grpSpPr>
        <p:sp>
          <p:nvSpPr>
            <p:cNvPr id="15" name="object 15"/>
            <p:cNvSpPr/>
            <p:nvPr/>
          </p:nvSpPr>
          <p:spPr>
            <a:xfrm>
              <a:off x="4393591" y="3695239"/>
              <a:ext cx="2004060" cy="2910205"/>
            </a:xfrm>
            <a:custGeom>
              <a:avLst/>
              <a:gdLst/>
              <a:ahLst/>
              <a:cxnLst/>
              <a:rect l="l" t="t" r="r" b="b"/>
              <a:pathLst>
                <a:path w="2004060" h="2910204">
                  <a:moveTo>
                    <a:pt x="2003869" y="0"/>
                  </a:moveTo>
                  <a:lnTo>
                    <a:pt x="660" y="0"/>
                  </a:lnTo>
                  <a:lnTo>
                    <a:pt x="0" y="2910014"/>
                  </a:lnTo>
                  <a:lnTo>
                    <a:pt x="2003196" y="2910014"/>
                  </a:lnTo>
                  <a:lnTo>
                    <a:pt x="20038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31221" y="4396892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61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31221" y="4866542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07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31221" y="5051101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431221" y="5694383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31221" y="5533550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431221" y="5372751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31221" y="5211925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691887" y="5855196"/>
              <a:ext cx="1669414" cy="0"/>
            </a:xfrm>
            <a:custGeom>
              <a:avLst/>
              <a:gdLst/>
              <a:ahLst/>
              <a:cxnLst/>
              <a:rect l="l" t="t" r="r" b="b"/>
              <a:pathLst>
                <a:path w="1669414">
                  <a:moveTo>
                    <a:pt x="0" y="0"/>
                  </a:moveTo>
                  <a:lnTo>
                    <a:pt x="1669033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430702" y="6057658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61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431238" y="6423246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429118" y="4475188"/>
            <a:ext cx="935990" cy="10900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600" b="1" spc="85" dirty="0">
                <a:solidFill>
                  <a:srgbClr val="231F20"/>
                </a:solidFill>
                <a:latin typeface="Arial"/>
                <a:cs typeface="Arial"/>
              </a:rPr>
              <a:t>Amount</a:t>
            </a:r>
            <a:r>
              <a:rPr sz="600" b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b="1" spc="85" dirty="0">
                <a:solidFill>
                  <a:srgbClr val="231F20"/>
                </a:solidFill>
                <a:latin typeface="Arial"/>
                <a:cs typeface="Arial"/>
              </a:rPr>
              <a:t>per</a:t>
            </a:r>
            <a:r>
              <a:rPr sz="600" b="1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b="1" spc="60" dirty="0">
                <a:solidFill>
                  <a:srgbClr val="231F20"/>
                </a:solidFill>
                <a:latin typeface="Arial"/>
                <a:cs typeface="Arial"/>
              </a:rPr>
              <a:t>serving</a:t>
            </a:r>
            <a:endParaRPr sz="600">
              <a:latin typeface="Arial"/>
              <a:cs typeface="Arial"/>
            </a:endParaRPr>
          </a:p>
        </p:txBody>
      </p:sp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4393247" y="3695200"/>
          <a:ext cx="2003425" cy="2907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1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675">
                <a:tc gridSpan="2">
                  <a:txBody>
                    <a:bodyPr/>
                    <a:lstStyle/>
                    <a:p>
                      <a:pPr marL="30480">
                        <a:lnSpc>
                          <a:spcPts val="2290"/>
                        </a:lnSpc>
                      </a:pPr>
                      <a:r>
                        <a:rPr sz="2100" b="1" u="sng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Arial"/>
                          <a:cs typeface="Arial"/>
                        </a:rPr>
                        <a:t>Nutrition</a:t>
                      </a:r>
                      <a:r>
                        <a:rPr sz="2100" b="1" u="sng" spc="-125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u="sng" spc="-10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Arial"/>
                          <a:cs typeface="Arial"/>
                        </a:rPr>
                        <a:t>Facts</a:t>
                      </a:r>
                      <a:r>
                        <a:rPr sz="2100" b="1" u="sng" spc="525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endParaRPr sz="2100">
                        <a:latin typeface="Arial"/>
                        <a:cs typeface="Arial"/>
                      </a:endParaRPr>
                    </a:p>
                    <a:p>
                      <a:pPr marL="47625">
                        <a:lnSpc>
                          <a:spcPts val="121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45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servings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per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container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47625">
                        <a:lnSpc>
                          <a:spcPts val="1210"/>
                        </a:lnSpc>
                      </a:pP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Serving</a:t>
                      </a:r>
                      <a:r>
                        <a:rPr sz="1100" b="1" spc="1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Size</a:t>
                      </a:r>
                      <a:r>
                        <a:rPr sz="1100" b="1" spc="2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2.5</a:t>
                      </a:r>
                      <a:r>
                        <a:rPr sz="1100" b="1" spc="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Tsp.</a:t>
                      </a:r>
                      <a:r>
                        <a:rPr sz="1100" b="1" spc="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(10g)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26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1700" b="1" spc="1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Calories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61925" marB="0">
                    <a:lnL w="3175">
                      <a:solidFill>
                        <a:srgbClr val="231F2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23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79375" marB="0">
                    <a:lnR w="3175">
                      <a:solidFill>
                        <a:srgbClr val="231F2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600" b="1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600" b="1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Daily</a:t>
                      </a:r>
                      <a:r>
                        <a:rPr sz="600" b="1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Value*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6040" marB="0">
                    <a:lnR w="3175">
                      <a:solidFill>
                        <a:srgbClr val="231F2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6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Total</a:t>
                      </a:r>
                      <a:r>
                        <a:rPr sz="800" b="1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Fat</a:t>
                      </a:r>
                      <a:r>
                        <a:rPr sz="800" b="1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3175">
                      <a:solidFill>
                        <a:srgbClr val="231F2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b="1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R w="3175">
                      <a:solidFill>
                        <a:srgbClr val="231F2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6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Sodium</a:t>
                      </a:r>
                      <a:r>
                        <a:rPr sz="800" b="1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0mg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3175">
                      <a:solidFill>
                        <a:srgbClr val="231F2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32384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800" b="1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R w="3175">
                      <a:solidFill>
                        <a:srgbClr val="231F2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6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Total</a:t>
                      </a:r>
                      <a:r>
                        <a:rPr sz="800" b="1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Carbohydrate</a:t>
                      </a:r>
                      <a:r>
                        <a:rPr sz="800" b="1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10g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3175">
                      <a:solidFill>
                        <a:srgbClr val="231F2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32384" algn="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800" b="1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R w="3175">
                      <a:solidFill>
                        <a:srgbClr val="231F2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70610">
                <a:tc gridSpan="2"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800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Total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Sugars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0g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47625" marR="32384" indent="261620">
                        <a:lnSpc>
                          <a:spcPct val="123800"/>
                        </a:lnSpc>
                        <a:tabLst>
                          <a:tab pos="1789430" algn="l"/>
                        </a:tabLst>
                      </a:pPr>
                      <a:r>
                        <a:rPr sz="8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Includes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0g 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Added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Sugars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800" b="1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0% 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Protein</a:t>
                      </a:r>
                      <a:r>
                        <a:rPr sz="800" b="1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0g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8265" marR="73660" indent="-48260">
                        <a:lnSpc>
                          <a:spcPct val="102299"/>
                        </a:lnSpc>
                        <a:buChar char="*"/>
                        <a:tabLst>
                          <a:tab pos="92710" algn="l"/>
                        </a:tabLst>
                      </a:pP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Not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significant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source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saturated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fat,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fat,</a:t>
                      </a:r>
                      <a:r>
                        <a:rPr sz="600" spc="5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cholesterol,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dietary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fiber,</a:t>
                      </a:r>
                      <a:r>
                        <a:rPr sz="6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vitamin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D,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calcium,</a:t>
                      </a:r>
                      <a:r>
                        <a:rPr sz="6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iron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600" spc="5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potassium.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92075" indent="-52705">
                        <a:lnSpc>
                          <a:spcPct val="100000"/>
                        </a:lnSpc>
                        <a:spcBef>
                          <a:spcPts val="520"/>
                        </a:spcBef>
                        <a:buChar char="*"/>
                        <a:tabLst>
                          <a:tab pos="92710" algn="l"/>
                        </a:tabLst>
                      </a:pP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%DV</a:t>
                      </a:r>
                      <a:r>
                        <a:rPr sz="600" spc="1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sz="6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6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Daily</a:t>
                      </a:r>
                      <a:r>
                        <a:rPr sz="6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Value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8" name="object 28"/>
          <p:cNvGrpSpPr/>
          <p:nvPr/>
        </p:nvGrpSpPr>
        <p:grpSpPr>
          <a:xfrm>
            <a:off x="4391711" y="7494754"/>
            <a:ext cx="2003425" cy="621030"/>
            <a:chOff x="4391711" y="7494754"/>
            <a:chExt cx="2003425" cy="621030"/>
          </a:xfrm>
        </p:grpSpPr>
        <p:sp>
          <p:nvSpPr>
            <p:cNvPr id="29" name="object 29"/>
            <p:cNvSpPr/>
            <p:nvPr/>
          </p:nvSpPr>
          <p:spPr>
            <a:xfrm>
              <a:off x="4392383" y="7495428"/>
              <a:ext cx="2002155" cy="619760"/>
            </a:xfrm>
            <a:custGeom>
              <a:avLst/>
              <a:gdLst/>
              <a:ahLst/>
              <a:cxnLst/>
              <a:rect l="l" t="t" r="r" b="b"/>
              <a:pathLst>
                <a:path w="2002154" h="619759">
                  <a:moveTo>
                    <a:pt x="2001774" y="0"/>
                  </a:moveTo>
                  <a:lnTo>
                    <a:pt x="1193" y="0"/>
                  </a:lnTo>
                  <a:lnTo>
                    <a:pt x="0" y="619645"/>
                  </a:lnTo>
                  <a:lnTo>
                    <a:pt x="2000592" y="619645"/>
                  </a:lnTo>
                  <a:lnTo>
                    <a:pt x="20017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391710" y="7494765"/>
              <a:ext cx="2003425" cy="621030"/>
            </a:xfrm>
            <a:custGeom>
              <a:avLst/>
              <a:gdLst/>
              <a:ahLst/>
              <a:cxnLst/>
              <a:rect l="l" t="t" r="r" b="b"/>
              <a:pathLst>
                <a:path w="2003425" h="621029">
                  <a:moveTo>
                    <a:pt x="2003120" y="1346"/>
                  </a:moveTo>
                  <a:lnTo>
                    <a:pt x="2001774" y="1346"/>
                  </a:lnTo>
                  <a:lnTo>
                    <a:pt x="2000592" y="619645"/>
                  </a:lnTo>
                  <a:lnTo>
                    <a:pt x="2001939" y="619645"/>
                  </a:lnTo>
                  <a:lnTo>
                    <a:pt x="2003120" y="1346"/>
                  </a:lnTo>
                  <a:close/>
                </a:path>
                <a:path w="2003425" h="621029">
                  <a:moveTo>
                    <a:pt x="2003120" y="0"/>
                  </a:moveTo>
                  <a:lnTo>
                    <a:pt x="1193" y="0"/>
                  </a:lnTo>
                  <a:lnTo>
                    <a:pt x="1193" y="1270"/>
                  </a:lnTo>
                  <a:lnTo>
                    <a:pt x="596" y="1270"/>
                  </a:lnTo>
                  <a:lnTo>
                    <a:pt x="596" y="619760"/>
                  </a:lnTo>
                  <a:lnTo>
                    <a:pt x="0" y="619760"/>
                  </a:lnTo>
                  <a:lnTo>
                    <a:pt x="0" y="621030"/>
                  </a:lnTo>
                  <a:lnTo>
                    <a:pt x="2001939" y="621030"/>
                  </a:lnTo>
                  <a:lnTo>
                    <a:pt x="2001939" y="619760"/>
                  </a:lnTo>
                  <a:lnTo>
                    <a:pt x="1930" y="619760"/>
                  </a:lnTo>
                  <a:lnTo>
                    <a:pt x="1930" y="1270"/>
                  </a:lnTo>
                  <a:lnTo>
                    <a:pt x="2003120" y="1270"/>
                  </a:lnTo>
                  <a:lnTo>
                    <a:pt x="200312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427914" y="7874847"/>
              <a:ext cx="1920239" cy="0"/>
            </a:xfrm>
            <a:custGeom>
              <a:avLst/>
              <a:gdLst/>
              <a:ahLst/>
              <a:cxnLst/>
              <a:rect l="l" t="t" r="r" b="b"/>
              <a:pathLst>
                <a:path w="1920239">
                  <a:moveTo>
                    <a:pt x="0" y="0"/>
                  </a:moveTo>
                  <a:lnTo>
                    <a:pt x="1919909" y="0"/>
                  </a:lnTo>
                </a:path>
              </a:pathLst>
            </a:custGeom>
            <a:ln w="421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375899" y="6625083"/>
            <a:ext cx="2015489" cy="14665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050" b="1" spc="-229" dirty="0">
                <a:solidFill>
                  <a:srgbClr val="231F20"/>
                </a:solidFill>
                <a:latin typeface="Arial"/>
                <a:cs typeface="Arial"/>
              </a:rPr>
              <a:t>INGREDIENT:</a:t>
            </a:r>
            <a:r>
              <a:rPr sz="105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>
                <a:solidFill>
                  <a:srgbClr val="231F20"/>
                </a:solidFill>
                <a:latin typeface="Arial"/>
                <a:cs typeface="Arial"/>
              </a:rPr>
              <a:t>ALLULOSE</a:t>
            </a:r>
            <a:endParaRPr sz="100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1150">
              <a:latin typeface="Arial"/>
              <a:cs typeface="Arial"/>
            </a:endParaRPr>
          </a:p>
          <a:p>
            <a:pPr marL="12700" marR="5080">
              <a:lnSpc>
                <a:spcPct val="105700"/>
              </a:lnSpc>
            </a:pPr>
            <a:r>
              <a:rPr sz="1050" spc="-295" dirty="0">
                <a:solidFill>
                  <a:srgbClr val="231F20"/>
                </a:solidFill>
                <a:latin typeface="Arial"/>
                <a:cs typeface="Arial"/>
              </a:rPr>
              <a:t>MANUFACTURED</a:t>
            </a:r>
            <a:r>
              <a:rPr sz="105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32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5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270" dirty="0">
                <a:solidFill>
                  <a:srgbClr val="231F20"/>
                </a:solidFill>
                <a:latin typeface="Arial"/>
                <a:cs typeface="Arial"/>
              </a:rPr>
              <a:t>NUTRISHUS</a:t>
            </a:r>
            <a:r>
              <a:rPr sz="105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290" dirty="0">
                <a:solidFill>
                  <a:srgbClr val="231F20"/>
                </a:solidFill>
                <a:latin typeface="Arial"/>
                <a:cs typeface="Arial"/>
              </a:rPr>
              <a:t>BRANDS</a:t>
            </a:r>
            <a:r>
              <a:rPr sz="105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150" dirty="0">
                <a:solidFill>
                  <a:srgbClr val="231F20"/>
                </a:solidFill>
                <a:latin typeface="Arial"/>
                <a:cs typeface="Arial"/>
              </a:rPr>
              <a:t>INC.</a:t>
            </a:r>
            <a:r>
              <a:rPr sz="1050" spc="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240" dirty="0">
                <a:solidFill>
                  <a:srgbClr val="231F20"/>
                </a:solidFill>
                <a:latin typeface="Arial"/>
                <a:cs typeface="Arial"/>
              </a:rPr>
              <a:t>ATLANTA,</a:t>
            </a:r>
            <a:r>
              <a:rPr sz="10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340" dirty="0">
                <a:solidFill>
                  <a:srgbClr val="231F20"/>
                </a:solidFill>
                <a:latin typeface="Arial"/>
                <a:cs typeface="Arial"/>
              </a:rPr>
              <a:t>GA</a:t>
            </a:r>
            <a:r>
              <a:rPr sz="10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30309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 marL="52705">
              <a:tabLst>
                <a:tab pos="1715759" algn="l"/>
              </a:tabLst>
            </a:pPr>
            <a:r>
              <a:rPr sz="1050" spc="-35" dirty="0">
                <a:solidFill>
                  <a:srgbClr val="231F20"/>
                </a:solidFill>
                <a:latin typeface="Arial"/>
                <a:cs typeface="Arial"/>
              </a:rPr>
              <a:t>Total</a:t>
            </a:r>
            <a:r>
              <a:rPr sz="105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Carbs/Serving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50" spc="-25" dirty="0">
                <a:solidFill>
                  <a:srgbClr val="231F20"/>
                </a:solidFill>
                <a:latin typeface="Arial"/>
                <a:cs typeface="Arial"/>
              </a:rPr>
              <a:t>10g</a:t>
            </a:r>
            <a:endParaRPr sz="1050">
              <a:latin typeface="Arial"/>
              <a:cs typeface="Arial"/>
            </a:endParaRPr>
          </a:p>
          <a:p>
            <a:pPr marL="52069">
              <a:spcBef>
                <a:spcPts val="25"/>
              </a:spcBef>
              <a:tabLst>
                <a:tab pos="1685278" algn="l"/>
              </a:tabLst>
            </a:pP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Less:</a:t>
            </a:r>
            <a:r>
              <a:rPr sz="105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231F20"/>
                </a:solidFill>
                <a:latin typeface="Arial"/>
                <a:cs typeface="Arial"/>
              </a:rPr>
              <a:t>Allulose</a:t>
            </a:r>
            <a:r>
              <a:rPr sz="105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231F20"/>
                </a:solidFill>
                <a:latin typeface="Arial"/>
                <a:cs typeface="Arial"/>
              </a:rPr>
              <a:t>Carbs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50" spc="-20" dirty="0">
                <a:solidFill>
                  <a:srgbClr val="231F20"/>
                </a:solidFill>
                <a:latin typeface="Arial"/>
                <a:cs typeface="Arial"/>
              </a:rPr>
              <a:t>(10g)</a:t>
            </a:r>
            <a:endParaRPr sz="1050">
              <a:latin typeface="Arial"/>
              <a:cs typeface="Arial"/>
            </a:endParaRPr>
          </a:p>
          <a:p>
            <a:pPr marL="50800">
              <a:spcBef>
                <a:spcPts val="340"/>
              </a:spcBef>
              <a:tabLst>
                <a:tab pos="1743064" algn="l"/>
              </a:tabLst>
            </a:pPr>
            <a:r>
              <a:rPr sz="1250" b="1" dirty="0">
                <a:solidFill>
                  <a:srgbClr val="231F20"/>
                </a:solidFill>
                <a:latin typeface="Arial"/>
                <a:cs typeface="Arial"/>
              </a:rPr>
              <a:t>Total</a:t>
            </a:r>
            <a:r>
              <a:rPr sz="1250" b="1" spc="8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250" b="1" spc="70" dirty="0">
                <a:solidFill>
                  <a:srgbClr val="231F20"/>
                </a:solidFill>
                <a:latin typeface="Arial"/>
                <a:cs typeface="Arial"/>
              </a:rPr>
              <a:t>Net</a:t>
            </a:r>
            <a:r>
              <a:rPr sz="1250" b="1" spc="85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250" b="1" spc="-20" dirty="0">
                <a:solidFill>
                  <a:srgbClr val="231F20"/>
                </a:solidFill>
                <a:latin typeface="Arial"/>
                <a:cs typeface="Arial"/>
              </a:rPr>
              <a:t>Carbs</a:t>
            </a:r>
            <a:r>
              <a:rPr sz="125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250" b="1" spc="45" dirty="0">
                <a:solidFill>
                  <a:srgbClr val="231F20"/>
                </a:solidFill>
                <a:latin typeface="Arial"/>
                <a:cs typeface="Arial"/>
              </a:rPr>
              <a:t>0g</a:t>
            </a:r>
            <a:endParaRPr sz="12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79056" y="8160446"/>
            <a:ext cx="2017395" cy="3866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spcBef>
                <a:spcPts val="135"/>
              </a:spcBef>
            </a:pPr>
            <a:r>
              <a:rPr sz="600" spc="-40" dirty="0">
                <a:latin typeface="Arial"/>
                <a:cs typeface="Arial"/>
              </a:rPr>
              <a:t>Allulose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is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80" dirty="0">
                <a:latin typeface="Arial"/>
                <a:cs typeface="Arial"/>
              </a:rPr>
              <a:t>a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plant-</a:t>
            </a:r>
            <a:r>
              <a:rPr sz="600" spc="-40" dirty="0">
                <a:latin typeface="Arial"/>
                <a:cs typeface="Arial"/>
              </a:rPr>
              <a:t>based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55" dirty="0">
                <a:latin typeface="Arial"/>
                <a:cs typeface="Arial"/>
              </a:rPr>
              <a:t>sugar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and,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per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the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70" dirty="0">
                <a:latin typeface="Arial"/>
                <a:cs typeface="Arial"/>
              </a:rPr>
              <a:t>FDA,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is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different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from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other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sugars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in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that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it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is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not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metabolized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by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the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65" dirty="0">
                <a:latin typeface="Arial"/>
                <a:cs typeface="Arial"/>
              </a:rPr>
              <a:t>human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body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in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the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spc="-65" dirty="0">
                <a:latin typeface="Arial"/>
                <a:cs typeface="Arial"/>
              </a:rPr>
              <a:t>same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60" dirty="0">
                <a:latin typeface="Arial"/>
                <a:cs typeface="Arial"/>
              </a:rPr>
              <a:t>way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60" dirty="0">
                <a:latin typeface="Arial"/>
                <a:cs typeface="Arial"/>
              </a:rPr>
              <a:t>as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table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sugar.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It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40" dirty="0">
                <a:latin typeface="Arial"/>
                <a:cs typeface="Arial"/>
              </a:rPr>
              <a:t>produces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only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80" dirty="0">
                <a:latin typeface="Arial"/>
                <a:cs typeface="Arial"/>
              </a:rPr>
              <a:t>a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negligible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increase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in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blood</a:t>
            </a:r>
            <a:r>
              <a:rPr sz="600" dirty="0">
                <a:latin typeface="Arial"/>
                <a:cs typeface="Arial"/>
              </a:rPr>
              <a:t> </a:t>
            </a:r>
            <a:r>
              <a:rPr sz="600" spc="-40" dirty="0">
                <a:latin typeface="Arial"/>
                <a:cs typeface="Arial"/>
              </a:rPr>
              <a:t>glucose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or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insulin</a:t>
            </a:r>
            <a:r>
              <a:rPr sz="6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levels.</a:t>
            </a:r>
            <a:endParaRPr sz="6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709486" y="7566190"/>
            <a:ext cx="535940" cy="544195"/>
          </a:xfrm>
          <a:custGeom>
            <a:avLst/>
            <a:gdLst/>
            <a:ahLst/>
            <a:cxnLst/>
            <a:rect l="l" t="t" r="r" b="b"/>
            <a:pathLst>
              <a:path w="535940" h="544195">
                <a:moveTo>
                  <a:pt x="445655" y="395020"/>
                </a:moveTo>
                <a:lnTo>
                  <a:pt x="303682" y="225209"/>
                </a:lnTo>
                <a:lnTo>
                  <a:pt x="418439" y="149567"/>
                </a:lnTo>
                <a:lnTo>
                  <a:pt x="418223" y="149174"/>
                </a:lnTo>
                <a:lnTo>
                  <a:pt x="338404" y="149136"/>
                </a:lnTo>
                <a:lnTo>
                  <a:pt x="336867" y="149656"/>
                </a:lnTo>
                <a:lnTo>
                  <a:pt x="222834" y="224840"/>
                </a:lnTo>
                <a:lnTo>
                  <a:pt x="220586" y="226123"/>
                </a:lnTo>
                <a:lnTo>
                  <a:pt x="220586" y="149352"/>
                </a:lnTo>
                <a:lnTo>
                  <a:pt x="125806" y="149352"/>
                </a:lnTo>
                <a:lnTo>
                  <a:pt x="125806" y="395439"/>
                </a:lnTo>
                <a:lnTo>
                  <a:pt x="220599" y="395439"/>
                </a:lnTo>
                <a:lnTo>
                  <a:pt x="220599" y="280758"/>
                </a:lnTo>
                <a:lnTo>
                  <a:pt x="221183" y="280555"/>
                </a:lnTo>
                <a:lnTo>
                  <a:pt x="318439" y="394665"/>
                </a:lnTo>
                <a:lnTo>
                  <a:pt x="319417" y="395185"/>
                </a:lnTo>
                <a:lnTo>
                  <a:pt x="445655" y="395020"/>
                </a:lnTo>
                <a:close/>
              </a:path>
              <a:path w="535940" h="544195">
                <a:moveTo>
                  <a:pt x="535851" y="280098"/>
                </a:moveTo>
                <a:lnTo>
                  <a:pt x="530707" y="218122"/>
                </a:lnTo>
                <a:lnTo>
                  <a:pt x="507263" y="149491"/>
                </a:lnTo>
                <a:lnTo>
                  <a:pt x="497128" y="132372"/>
                </a:lnTo>
                <a:lnTo>
                  <a:pt x="497128" y="272008"/>
                </a:lnTo>
                <a:lnTo>
                  <a:pt x="492366" y="318808"/>
                </a:lnTo>
                <a:lnTo>
                  <a:pt x="478942" y="362419"/>
                </a:lnTo>
                <a:lnTo>
                  <a:pt x="457771" y="401891"/>
                </a:lnTo>
                <a:lnTo>
                  <a:pt x="429768" y="436295"/>
                </a:lnTo>
                <a:lnTo>
                  <a:pt x="395859" y="464693"/>
                </a:lnTo>
                <a:lnTo>
                  <a:pt x="356958" y="486130"/>
                </a:lnTo>
                <a:lnTo>
                  <a:pt x="313994" y="499656"/>
                </a:lnTo>
                <a:lnTo>
                  <a:pt x="267868" y="504355"/>
                </a:lnTo>
                <a:lnTo>
                  <a:pt x="221780" y="499592"/>
                </a:lnTo>
                <a:lnTo>
                  <a:pt x="178828" y="486003"/>
                </a:lnTo>
                <a:lnTo>
                  <a:pt x="139941" y="464515"/>
                </a:lnTo>
                <a:lnTo>
                  <a:pt x="106045" y="436079"/>
                </a:lnTo>
                <a:lnTo>
                  <a:pt x="78079" y="401624"/>
                </a:lnTo>
                <a:lnTo>
                  <a:pt x="56972" y="362115"/>
                </a:lnTo>
                <a:lnTo>
                  <a:pt x="43649" y="318465"/>
                </a:lnTo>
                <a:lnTo>
                  <a:pt x="39039" y="271627"/>
                </a:lnTo>
                <a:lnTo>
                  <a:pt x="43751" y="224866"/>
                </a:lnTo>
                <a:lnTo>
                  <a:pt x="57175" y="181279"/>
                </a:lnTo>
                <a:lnTo>
                  <a:pt x="78359" y="141820"/>
                </a:lnTo>
                <a:lnTo>
                  <a:pt x="106387" y="107442"/>
                </a:lnTo>
                <a:lnTo>
                  <a:pt x="140347" y="79070"/>
                </a:lnTo>
                <a:lnTo>
                  <a:pt x="179285" y="57670"/>
                </a:lnTo>
                <a:lnTo>
                  <a:pt x="222300" y="44170"/>
                </a:lnTo>
                <a:lnTo>
                  <a:pt x="268452" y="39509"/>
                </a:lnTo>
                <a:lnTo>
                  <a:pt x="314477" y="44310"/>
                </a:lnTo>
                <a:lnTo>
                  <a:pt x="357352" y="57912"/>
                </a:lnTo>
                <a:lnTo>
                  <a:pt x="396163" y="79387"/>
                </a:lnTo>
                <a:lnTo>
                  <a:pt x="429983" y="107784"/>
                </a:lnTo>
                <a:lnTo>
                  <a:pt x="457923" y="142189"/>
                </a:lnTo>
                <a:lnTo>
                  <a:pt x="479031" y="181660"/>
                </a:lnTo>
                <a:lnTo>
                  <a:pt x="492404" y="225234"/>
                </a:lnTo>
                <a:lnTo>
                  <a:pt x="497128" y="272008"/>
                </a:lnTo>
                <a:lnTo>
                  <a:pt x="497128" y="132372"/>
                </a:lnTo>
                <a:lnTo>
                  <a:pt x="488454" y="117716"/>
                </a:lnTo>
                <a:lnTo>
                  <a:pt x="461733" y="84289"/>
                </a:lnTo>
                <a:lnTo>
                  <a:pt x="430974" y="56134"/>
                </a:lnTo>
                <a:lnTo>
                  <a:pt x="405714" y="39509"/>
                </a:lnTo>
                <a:lnTo>
                  <a:pt x="396227" y="33261"/>
                </a:lnTo>
                <a:lnTo>
                  <a:pt x="357492" y="15659"/>
                </a:lnTo>
                <a:lnTo>
                  <a:pt x="315937" y="4381"/>
                </a:lnTo>
                <a:lnTo>
                  <a:pt x="271678" y="0"/>
                </a:lnTo>
                <a:lnTo>
                  <a:pt x="261632" y="76"/>
                </a:lnTo>
                <a:lnTo>
                  <a:pt x="205282" y="7556"/>
                </a:lnTo>
                <a:lnTo>
                  <a:pt x="151777" y="27038"/>
                </a:lnTo>
                <a:lnTo>
                  <a:pt x="112280" y="50838"/>
                </a:lnTo>
                <a:lnTo>
                  <a:pt x="77419" y="81191"/>
                </a:lnTo>
                <a:lnTo>
                  <a:pt x="52336" y="110947"/>
                </a:lnTo>
                <a:lnTo>
                  <a:pt x="32029" y="143332"/>
                </a:lnTo>
                <a:lnTo>
                  <a:pt x="16522" y="178358"/>
                </a:lnTo>
                <a:lnTo>
                  <a:pt x="5867" y="216039"/>
                </a:lnTo>
                <a:lnTo>
                  <a:pt x="342" y="261556"/>
                </a:lnTo>
                <a:lnTo>
                  <a:pt x="0" y="263779"/>
                </a:lnTo>
                <a:lnTo>
                  <a:pt x="0" y="280098"/>
                </a:lnTo>
                <a:lnTo>
                  <a:pt x="647" y="288048"/>
                </a:lnTo>
                <a:lnTo>
                  <a:pt x="927" y="292036"/>
                </a:lnTo>
                <a:lnTo>
                  <a:pt x="14084" y="358876"/>
                </a:lnTo>
                <a:lnTo>
                  <a:pt x="43611" y="420039"/>
                </a:lnTo>
                <a:lnTo>
                  <a:pt x="70878" y="455790"/>
                </a:lnTo>
                <a:lnTo>
                  <a:pt x="102654" y="485787"/>
                </a:lnTo>
                <a:lnTo>
                  <a:pt x="138887" y="510044"/>
                </a:lnTo>
                <a:lnTo>
                  <a:pt x="179552" y="528535"/>
                </a:lnTo>
                <a:lnTo>
                  <a:pt x="223304" y="540067"/>
                </a:lnTo>
                <a:lnTo>
                  <a:pt x="251904" y="543128"/>
                </a:lnTo>
                <a:lnTo>
                  <a:pt x="258724" y="543661"/>
                </a:lnTo>
                <a:lnTo>
                  <a:pt x="260019" y="543979"/>
                </a:lnTo>
                <a:lnTo>
                  <a:pt x="276098" y="543979"/>
                </a:lnTo>
                <a:lnTo>
                  <a:pt x="323037" y="538099"/>
                </a:lnTo>
                <a:lnTo>
                  <a:pt x="388721" y="514680"/>
                </a:lnTo>
                <a:lnTo>
                  <a:pt x="452640" y="468795"/>
                </a:lnTo>
                <a:lnTo>
                  <a:pt x="480758" y="437197"/>
                </a:lnTo>
                <a:lnTo>
                  <a:pt x="503542" y="401434"/>
                </a:lnTo>
                <a:lnTo>
                  <a:pt x="520979" y="361530"/>
                </a:lnTo>
                <a:lnTo>
                  <a:pt x="532231" y="317296"/>
                </a:lnTo>
                <a:lnTo>
                  <a:pt x="535355" y="290347"/>
                </a:lnTo>
                <a:lnTo>
                  <a:pt x="535851" y="2800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07663" y="6902356"/>
            <a:ext cx="539673" cy="547674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6709519" y="8228135"/>
            <a:ext cx="536575" cy="544195"/>
          </a:xfrm>
          <a:custGeom>
            <a:avLst/>
            <a:gdLst/>
            <a:ahLst/>
            <a:cxnLst/>
            <a:rect l="l" t="t" r="r" b="b"/>
            <a:pathLst>
              <a:path w="536575" h="544195">
                <a:moveTo>
                  <a:pt x="267976" y="0"/>
                </a:moveTo>
                <a:lnTo>
                  <a:pt x="219811" y="4383"/>
                </a:lnTo>
                <a:lnTo>
                  <a:pt x="174475" y="17020"/>
                </a:lnTo>
                <a:lnTo>
                  <a:pt x="132726" y="37141"/>
                </a:lnTo>
                <a:lnTo>
                  <a:pt x="95322" y="63979"/>
                </a:lnTo>
                <a:lnTo>
                  <a:pt x="63019" y="96764"/>
                </a:lnTo>
                <a:lnTo>
                  <a:pt x="36576" y="134727"/>
                </a:lnTo>
                <a:lnTo>
                  <a:pt x="16750" y="177099"/>
                </a:lnTo>
                <a:lnTo>
                  <a:pt x="4299" y="223111"/>
                </a:lnTo>
                <a:lnTo>
                  <a:pt x="0" y="271779"/>
                </a:lnTo>
                <a:lnTo>
                  <a:pt x="68" y="272986"/>
                </a:lnTo>
                <a:lnTo>
                  <a:pt x="4299" y="320879"/>
                </a:lnTo>
                <a:lnTo>
                  <a:pt x="16750" y="366890"/>
                </a:lnTo>
                <a:lnTo>
                  <a:pt x="36576" y="409261"/>
                </a:lnTo>
                <a:lnTo>
                  <a:pt x="63019" y="447222"/>
                </a:lnTo>
                <a:lnTo>
                  <a:pt x="95322" y="480004"/>
                </a:lnTo>
                <a:lnTo>
                  <a:pt x="132726" y="506840"/>
                </a:lnTo>
                <a:lnTo>
                  <a:pt x="174475" y="526960"/>
                </a:lnTo>
                <a:lnTo>
                  <a:pt x="219811" y="539596"/>
                </a:lnTo>
                <a:lnTo>
                  <a:pt x="267976" y="543979"/>
                </a:lnTo>
                <a:lnTo>
                  <a:pt x="316144" y="539596"/>
                </a:lnTo>
                <a:lnTo>
                  <a:pt x="361483" y="526960"/>
                </a:lnTo>
                <a:lnTo>
                  <a:pt x="366937" y="524332"/>
                </a:lnTo>
                <a:lnTo>
                  <a:pt x="319043" y="524332"/>
                </a:lnTo>
                <a:lnTo>
                  <a:pt x="280535" y="519225"/>
                </a:lnTo>
                <a:lnTo>
                  <a:pt x="242369" y="504577"/>
                </a:lnTo>
                <a:lnTo>
                  <a:pt x="206022" y="481402"/>
                </a:lnTo>
                <a:lnTo>
                  <a:pt x="172970" y="450708"/>
                </a:lnTo>
                <a:lnTo>
                  <a:pt x="144692" y="413509"/>
                </a:lnTo>
                <a:lnTo>
                  <a:pt x="122664" y="370814"/>
                </a:lnTo>
                <a:lnTo>
                  <a:pt x="108364" y="323636"/>
                </a:lnTo>
                <a:lnTo>
                  <a:pt x="103270" y="272986"/>
                </a:lnTo>
                <a:lnTo>
                  <a:pt x="108200" y="222339"/>
                </a:lnTo>
                <a:lnTo>
                  <a:pt x="122102" y="175161"/>
                </a:lnTo>
                <a:lnTo>
                  <a:pt x="143637" y="132465"/>
                </a:lnTo>
                <a:lnTo>
                  <a:pt x="171470" y="95262"/>
                </a:lnTo>
                <a:lnTo>
                  <a:pt x="204264" y="64565"/>
                </a:lnTo>
                <a:lnTo>
                  <a:pt x="240681" y="41386"/>
                </a:lnTo>
                <a:lnTo>
                  <a:pt x="279387" y="26736"/>
                </a:lnTo>
                <a:lnTo>
                  <a:pt x="319043" y="21628"/>
                </a:lnTo>
                <a:lnTo>
                  <a:pt x="371044" y="21628"/>
                </a:lnTo>
                <a:lnTo>
                  <a:pt x="361483" y="17020"/>
                </a:lnTo>
                <a:lnTo>
                  <a:pt x="316144" y="4383"/>
                </a:lnTo>
                <a:lnTo>
                  <a:pt x="267976" y="0"/>
                </a:lnTo>
                <a:close/>
              </a:path>
              <a:path w="536575" h="544195">
                <a:moveTo>
                  <a:pt x="495827" y="469925"/>
                </a:moveTo>
                <a:lnTo>
                  <a:pt x="486403" y="469925"/>
                </a:lnTo>
                <a:lnTo>
                  <a:pt x="481793" y="471144"/>
                </a:lnTo>
                <a:lnTo>
                  <a:pt x="472801" y="476072"/>
                </a:lnTo>
                <a:lnTo>
                  <a:pt x="469296" y="479577"/>
                </a:lnTo>
                <a:lnTo>
                  <a:pt x="464267" y="488708"/>
                </a:lnTo>
                <a:lnTo>
                  <a:pt x="463010" y="493483"/>
                </a:lnTo>
                <a:lnTo>
                  <a:pt x="463010" y="503364"/>
                </a:lnTo>
                <a:lnTo>
                  <a:pt x="486251" y="526922"/>
                </a:lnTo>
                <a:lnTo>
                  <a:pt x="495979" y="526922"/>
                </a:lnTo>
                <a:lnTo>
                  <a:pt x="500627" y="525691"/>
                </a:lnTo>
                <a:lnTo>
                  <a:pt x="506217" y="522541"/>
                </a:lnTo>
                <a:lnTo>
                  <a:pt x="487000" y="522541"/>
                </a:lnTo>
                <a:lnTo>
                  <a:pt x="483076" y="521474"/>
                </a:lnTo>
                <a:lnTo>
                  <a:pt x="467340" y="494245"/>
                </a:lnTo>
                <a:lnTo>
                  <a:pt x="468407" y="490219"/>
                </a:lnTo>
                <a:lnTo>
                  <a:pt x="472687" y="482498"/>
                </a:lnTo>
                <a:lnTo>
                  <a:pt x="475646" y="479513"/>
                </a:lnTo>
                <a:lnTo>
                  <a:pt x="483215" y="475360"/>
                </a:lnTo>
                <a:lnTo>
                  <a:pt x="487114" y="474319"/>
                </a:lnTo>
                <a:lnTo>
                  <a:pt x="506217" y="474319"/>
                </a:lnTo>
                <a:lnTo>
                  <a:pt x="500424" y="471144"/>
                </a:lnTo>
                <a:lnTo>
                  <a:pt x="495827" y="469925"/>
                </a:lnTo>
                <a:close/>
              </a:path>
              <a:path w="536575" h="544195">
                <a:moveTo>
                  <a:pt x="371044" y="21628"/>
                </a:moveTo>
                <a:lnTo>
                  <a:pt x="319043" y="21628"/>
                </a:lnTo>
                <a:lnTo>
                  <a:pt x="358451" y="27097"/>
                </a:lnTo>
                <a:lnTo>
                  <a:pt x="396494" y="42613"/>
                </a:lnTo>
                <a:lnTo>
                  <a:pt x="431974" y="66839"/>
                </a:lnTo>
                <a:lnTo>
                  <a:pt x="463692" y="98436"/>
                </a:lnTo>
                <a:lnTo>
                  <a:pt x="490449" y="136066"/>
                </a:lnTo>
                <a:lnTo>
                  <a:pt x="511045" y="178392"/>
                </a:lnTo>
                <a:lnTo>
                  <a:pt x="524282" y="224076"/>
                </a:lnTo>
                <a:lnTo>
                  <a:pt x="528961" y="271779"/>
                </a:lnTo>
                <a:lnTo>
                  <a:pt x="526040" y="310511"/>
                </a:lnTo>
                <a:lnTo>
                  <a:pt x="517537" y="348276"/>
                </a:lnTo>
                <a:lnTo>
                  <a:pt x="503843" y="384277"/>
                </a:lnTo>
                <a:lnTo>
                  <a:pt x="485349" y="417715"/>
                </a:lnTo>
                <a:lnTo>
                  <a:pt x="450645" y="460901"/>
                </a:lnTo>
                <a:lnTo>
                  <a:pt x="409635" y="494603"/>
                </a:lnTo>
                <a:lnTo>
                  <a:pt x="364905" y="516515"/>
                </a:lnTo>
                <a:lnTo>
                  <a:pt x="319043" y="524332"/>
                </a:lnTo>
                <a:lnTo>
                  <a:pt x="366937" y="524332"/>
                </a:lnTo>
                <a:lnTo>
                  <a:pt x="403234" y="506840"/>
                </a:lnTo>
                <a:lnTo>
                  <a:pt x="440640" y="480004"/>
                </a:lnTo>
                <a:lnTo>
                  <a:pt x="472944" y="447222"/>
                </a:lnTo>
                <a:lnTo>
                  <a:pt x="499388" y="409261"/>
                </a:lnTo>
                <a:lnTo>
                  <a:pt x="519214" y="366890"/>
                </a:lnTo>
                <a:lnTo>
                  <a:pt x="531665" y="320879"/>
                </a:lnTo>
                <a:lnTo>
                  <a:pt x="535896" y="272986"/>
                </a:lnTo>
                <a:lnTo>
                  <a:pt x="535965" y="271779"/>
                </a:lnTo>
                <a:lnTo>
                  <a:pt x="531665" y="223111"/>
                </a:lnTo>
                <a:lnTo>
                  <a:pt x="519214" y="177099"/>
                </a:lnTo>
                <a:lnTo>
                  <a:pt x="499388" y="134727"/>
                </a:lnTo>
                <a:lnTo>
                  <a:pt x="472944" y="96764"/>
                </a:lnTo>
                <a:lnTo>
                  <a:pt x="440640" y="63979"/>
                </a:lnTo>
                <a:lnTo>
                  <a:pt x="403234" y="37141"/>
                </a:lnTo>
                <a:lnTo>
                  <a:pt x="371044" y="21628"/>
                </a:lnTo>
                <a:close/>
              </a:path>
              <a:path w="536575" h="544195">
                <a:moveTo>
                  <a:pt x="506217" y="474319"/>
                </a:moveTo>
                <a:lnTo>
                  <a:pt x="495077" y="474319"/>
                </a:lnTo>
                <a:lnTo>
                  <a:pt x="498976" y="475360"/>
                </a:lnTo>
                <a:lnTo>
                  <a:pt x="506571" y="479513"/>
                </a:lnTo>
                <a:lnTo>
                  <a:pt x="509530" y="482498"/>
                </a:lnTo>
                <a:lnTo>
                  <a:pt x="513797" y="490219"/>
                </a:lnTo>
                <a:lnTo>
                  <a:pt x="514695" y="493648"/>
                </a:lnTo>
                <a:lnTo>
                  <a:pt x="514807" y="502780"/>
                </a:lnTo>
                <a:lnTo>
                  <a:pt x="513797" y="506602"/>
                </a:lnTo>
                <a:lnTo>
                  <a:pt x="509631" y="514235"/>
                </a:lnTo>
                <a:lnTo>
                  <a:pt x="506710" y="517207"/>
                </a:lnTo>
                <a:lnTo>
                  <a:pt x="499154" y="521474"/>
                </a:lnTo>
                <a:lnTo>
                  <a:pt x="495217" y="522541"/>
                </a:lnTo>
                <a:lnTo>
                  <a:pt x="506217" y="522541"/>
                </a:lnTo>
                <a:lnTo>
                  <a:pt x="509530" y="520674"/>
                </a:lnTo>
                <a:lnTo>
                  <a:pt x="513010" y="517143"/>
                </a:lnTo>
                <a:lnTo>
                  <a:pt x="515461" y="512610"/>
                </a:lnTo>
                <a:lnTo>
                  <a:pt x="517950" y="508076"/>
                </a:lnTo>
                <a:lnTo>
                  <a:pt x="519182" y="503364"/>
                </a:lnTo>
                <a:lnTo>
                  <a:pt x="519182" y="493483"/>
                </a:lnTo>
                <a:lnTo>
                  <a:pt x="517925" y="488708"/>
                </a:lnTo>
                <a:lnTo>
                  <a:pt x="512921" y="479577"/>
                </a:lnTo>
                <a:lnTo>
                  <a:pt x="509416" y="476072"/>
                </a:lnTo>
                <a:lnTo>
                  <a:pt x="506217" y="474319"/>
                </a:lnTo>
                <a:close/>
              </a:path>
              <a:path w="536575" h="544195">
                <a:moveTo>
                  <a:pt x="493401" y="481583"/>
                </a:moveTo>
                <a:lnTo>
                  <a:pt x="478478" y="481583"/>
                </a:lnTo>
                <a:lnTo>
                  <a:pt x="478478" y="514413"/>
                </a:lnTo>
                <a:lnTo>
                  <a:pt x="483698" y="514413"/>
                </a:lnTo>
                <a:lnTo>
                  <a:pt x="483698" y="500468"/>
                </a:lnTo>
                <a:lnTo>
                  <a:pt x="495710" y="500468"/>
                </a:lnTo>
                <a:lnTo>
                  <a:pt x="495319" y="500227"/>
                </a:lnTo>
                <a:lnTo>
                  <a:pt x="494176" y="499744"/>
                </a:lnTo>
                <a:lnTo>
                  <a:pt x="496970" y="499516"/>
                </a:lnTo>
                <a:lnTo>
                  <a:pt x="499217" y="498525"/>
                </a:lnTo>
                <a:lnTo>
                  <a:pt x="501669" y="495934"/>
                </a:lnTo>
                <a:lnTo>
                  <a:pt x="483698" y="495934"/>
                </a:lnTo>
                <a:lnTo>
                  <a:pt x="483698" y="486028"/>
                </a:lnTo>
                <a:lnTo>
                  <a:pt x="502167" y="486028"/>
                </a:lnTo>
                <a:lnTo>
                  <a:pt x="500894" y="484162"/>
                </a:lnTo>
                <a:lnTo>
                  <a:pt x="499560" y="483095"/>
                </a:lnTo>
                <a:lnTo>
                  <a:pt x="496157" y="481863"/>
                </a:lnTo>
                <a:lnTo>
                  <a:pt x="493401" y="481583"/>
                </a:lnTo>
                <a:close/>
              </a:path>
              <a:path w="536575" h="544195">
                <a:moveTo>
                  <a:pt x="495710" y="500468"/>
                </a:moveTo>
                <a:lnTo>
                  <a:pt x="488600" y="500468"/>
                </a:lnTo>
                <a:lnTo>
                  <a:pt x="490010" y="500849"/>
                </a:lnTo>
                <a:lnTo>
                  <a:pt x="490950" y="501611"/>
                </a:lnTo>
                <a:lnTo>
                  <a:pt x="492329" y="502615"/>
                </a:lnTo>
                <a:lnTo>
                  <a:pt x="494150" y="505180"/>
                </a:lnTo>
                <a:lnTo>
                  <a:pt x="496423" y="509231"/>
                </a:lnTo>
                <a:lnTo>
                  <a:pt x="499281" y="514413"/>
                </a:lnTo>
                <a:lnTo>
                  <a:pt x="505656" y="514413"/>
                </a:lnTo>
                <a:lnTo>
                  <a:pt x="499827" y="504951"/>
                </a:lnTo>
                <a:lnTo>
                  <a:pt x="498227" y="502780"/>
                </a:lnTo>
                <a:lnTo>
                  <a:pt x="496246" y="500799"/>
                </a:lnTo>
                <a:lnTo>
                  <a:pt x="495710" y="500468"/>
                </a:lnTo>
                <a:close/>
              </a:path>
              <a:path w="536575" h="544195">
                <a:moveTo>
                  <a:pt x="502167" y="486028"/>
                </a:moveTo>
                <a:lnTo>
                  <a:pt x="492182" y="486028"/>
                </a:lnTo>
                <a:lnTo>
                  <a:pt x="493934" y="486206"/>
                </a:lnTo>
                <a:lnTo>
                  <a:pt x="495827" y="486968"/>
                </a:lnTo>
                <a:lnTo>
                  <a:pt x="496563" y="487552"/>
                </a:lnTo>
                <a:lnTo>
                  <a:pt x="497630" y="489076"/>
                </a:lnTo>
                <a:lnTo>
                  <a:pt x="497897" y="489953"/>
                </a:lnTo>
                <a:lnTo>
                  <a:pt x="497897" y="492442"/>
                </a:lnTo>
                <a:lnTo>
                  <a:pt x="497338" y="493648"/>
                </a:lnTo>
                <a:lnTo>
                  <a:pt x="496213" y="494603"/>
                </a:lnTo>
                <a:lnTo>
                  <a:pt x="495141" y="495477"/>
                </a:lnTo>
                <a:lnTo>
                  <a:pt x="493071" y="495934"/>
                </a:lnTo>
                <a:lnTo>
                  <a:pt x="501669" y="495934"/>
                </a:lnTo>
                <a:lnTo>
                  <a:pt x="502583" y="494969"/>
                </a:lnTo>
                <a:lnTo>
                  <a:pt x="503434" y="492886"/>
                </a:lnTo>
                <a:lnTo>
                  <a:pt x="503414" y="488708"/>
                </a:lnTo>
                <a:lnTo>
                  <a:pt x="502926" y="487171"/>
                </a:lnTo>
                <a:lnTo>
                  <a:pt x="502167" y="486028"/>
                </a:lnTo>
                <a:close/>
              </a:path>
              <a:path w="536575" h="544195">
                <a:moveTo>
                  <a:pt x="270465" y="148907"/>
                </a:moveTo>
                <a:lnTo>
                  <a:pt x="190671" y="148907"/>
                </a:lnTo>
                <a:lnTo>
                  <a:pt x="190671" y="401180"/>
                </a:lnTo>
                <a:lnTo>
                  <a:pt x="240150" y="401180"/>
                </a:lnTo>
                <a:lnTo>
                  <a:pt x="240150" y="202590"/>
                </a:lnTo>
                <a:lnTo>
                  <a:pt x="285396" y="202590"/>
                </a:lnTo>
                <a:lnTo>
                  <a:pt x="270465" y="148907"/>
                </a:lnTo>
                <a:close/>
              </a:path>
              <a:path w="536575" h="544195">
                <a:moveTo>
                  <a:pt x="285396" y="202590"/>
                </a:moveTo>
                <a:lnTo>
                  <a:pt x="240150" y="202590"/>
                </a:lnTo>
                <a:lnTo>
                  <a:pt x="292398" y="401180"/>
                </a:lnTo>
                <a:lnTo>
                  <a:pt x="343719" y="401180"/>
                </a:lnTo>
                <a:lnTo>
                  <a:pt x="364884" y="321005"/>
                </a:lnTo>
                <a:lnTo>
                  <a:pt x="318331" y="321005"/>
                </a:lnTo>
                <a:lnTo>
                  <a:pt x="285396" y="202590"/>
                </a:lnTo>
                <a:close/>
              </a:path>
              <a:path w="536575" h="544195">
                <a:moveTo>
                  <a:pt x="445636" y="202590"/>
                </a:moveTo>
                <a:lnTo>
                  <a:pt x="396144" y="202590"/>
                </a:lnTo>
                <a:lnTo>
                  <a:pt x="396144" y="401180"/>
                </a:lnTo>
                <a:lnTo>
                  <a:pt x="445636" y="401180"/>
                </a:lnTo>
                <a:lnTo>
                  <a:pt x="445636" y="202590"/>
                </a:lnTo>
                <a:close/>
              </a:path>
              <a:path w="536575" h="544195">
                <a:moveTo>
                  <a:pt x="445636" y="148907"/>
                </a:moveTo>
                <a:lnTo>
                  <a:pt x="365664" y="148907"/>
                </a:lnTo>
                <a:lnTo>
                  <a:pt x="318331" y="321005"/>
                </a:lnTo>
                <a:lnTo>
                  <a:pt x="364884" y="321005"/>
                </a:lnTo>
                <a:lnTo>
                  <a:pt x="396144" y="202590"/>
                </a:lnTo>
                <a:lnTo>
                  <a:pt x="445636" y="202590"/>
                </a:lnTo>
                <a:lnTo>
                  <a:pt x="445636" y="148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6709493" y="6242220"/>
            <a:ext cx="536575" cy="544195"/>
            <a:chOff x="6709492" y="6242220"/>
            <a:chExt cx="536575" cy="544195"/>
          </a:xfrm>
        </p:grpSpPr>
        <p:sp>
          <p:nvSpPr>
            <p:cNvPr id="38" name="object 38"/>
            <p:cNvSpPr/>
            <p:nvPr/>
          </p:nvSpPr>
          <p:spPr>
            <a:xfrm>
              <a:off x="6709492" y="6242229"/>
              <a:ext cx="536575" cy="544195"/>
            </a:xfrm>
            <a:custGeom>
              <a:avLst/>
              <a:gdLst/>
              <a:ahLst/>
              <a:cxnLst/>
              <a:rect l="l" t="t" r="r" b="b"/>
              <a:pathLst>
                <a:path w="536575" h="544195">
                  <a:moveTo>
                    <a:pt x="268008" y="0"/>
                  </a:moveTo>
                  <a:lnTo>
                    <a:pt x="219896" y="4390"/>
                  </a:lnTo>
                  <a:lnTo>
                    <a:pt x="174588" y="17044"/>
                  </a:lnTo>
                  <a:lnTo>
                    <a:pt x="132845" y="37189"/>
                  </a:lnTo>
                  <a:lnTo>
                    <a:pt x="95432" y="64050"/>
                  </a:lnTo>
                  <a:lnTo>
                    <a:pt x="63111" y="96853"/>
                  </a:lnTo>
                  <a:lnTo>
                    <a:pt x="36644" y="134823"/>
                  </a:lnTo>
                  <a:lnTo>
                    <a:pt x="16794" y="177186"/>
                  </a:lnTo>
                  <a:lnTo>
                    <a:pt x="4325" y="223168"/>
                  </a:lnTo>
                  <a:lnTo>
                    <a:pt x="0" y="271995"/>
                  </a:lnTo>
                  <a:lnTo>
                    <a:pt x="4325" y="320823"/>
                  </a:lnTo>
                  <a:lnTo>
                    <a:pt x="16794" y="366805"/>
                  </a:lnTo>
                  <a:lnTo>
                    <a:pt x="36644" y="409168"/>
                  </a:lnTo>
                  <a:lnTo>
                    <a:pt x="63111" y="447138"/>
                  </a:lnTo>
                  <a:lnTo>
                    <a:pt x="95432" y="479941"/>
                  </a:lnTo>
                  <a:lnTo>
                    <a:pt x="132845" y="506801"/>
                  </a:lnTo>
                  <a:lnTo>
                    <a:pt x="174588" y="526946"/>
                  </a:lnTo>
                  <a:lnTo>
                    <a:pt x="219896" y="539601"/>
                  </a:lnTo>
                  <a:lnTo>
                    <a:pt x="268008" y="543991"/>
                  </a:lnTo>
                  <a:lnTo>
                    <a:pt x="316119" y="539601"/>
                  </a:lnTo>
                  <a:lnTo>
                    <a:pt x="361428" y="526946"/>
                  </a:lnTo>
                  <a:lnTo>
                    <a:pt x="394319" y="511073"/>
                  </a:lnTo>
                  <a:lnTo>
                    <a:pt x="268008" y="511073"/>
                  </a:lnTo>
                  <a:lnTo>
                    <a:pt x="220591" y="506207"/>
                  </a:lnTo>
                  <a:lnTo>
                    <a:pt x="176398" y="492255"/>
                  </a:lnTo>
                  <a:lnTo>
                    <a:pt x="136384" y="470186"/>
                  </a:lnTo>
                  <a:lnTo>
                    <a:pt x="101504" y="440969"/>
                  </a:lnTo>
                  <a:lnTo>
                    <a:pt x="72713" y="405572"/>
                  </a:lnTo>
                  <a:lnTo>
                    <a:pt x="50966" y="364965"/>
                  </a:lnTo>
                  <a:lnTo>
                    <a:pt x="37218" y="320117"/>
                  </a:lnTo>
                  <a:lnTo>
                    <a:pt x="32423" y="271995"/>
                  </a:lnTo>
                  <a:lnTo>
                    <a:pt x="37218" y="223866"/>
                  </a:lnTo>
                  <a:lnTo>
                    <a:pt x="50966" y="179013"/>
                  </a:lnTo>
                  <a:lnTo>
                    <a:pt x="72713" y="138403"/>
                  </a:lnTo>
                  <a:lnTo>
                    <a:pt x="101504" y="103006"/>
                  </a:lnTo>
                  <a:lnTo>
                    <a:pt x="136384" y="73789"/>
                  </a:lnTo>
                  <a:lnTo>
                    <a:pt x="176398" y="51721"/>
                  </a:lnTo>
                  <a:lnTo>
                    <a:pt x="220591" y="37771"/>
                  </a:lnTo>
                  <a:lnTo>
                    <a:pt x="268008" y="32905"/>
                  </a:lnTo>
                  <a:lnTo>
                    <a:pt x="394293" y="32905"/>
                  </a:lnTo>
                  <a:lnTo>
                    <a:pt x="361428" y="17044"/>
                  </a:lnTo>
                  <a:lnTo>
                    <a:pt x="316119" y="4390"/>
                  </a:lnTo>
                  <a:lnTo>
                    <a:pt x="268008" y="0"/>
                  </a:lnTo>
                  <a:close/>
                </a:path>
                <a:path w="536575" h="544195">
                  <a:moveTo>
                    <a:pt x="394293" y="32905"/>
                  </a:moveTo>
                  <a:lnTo>
                    <a:pt x="268008" y="32905"/>
                  </a:lnTo>
                  <a:lnTo>
                    <a:pt x="315424" y="37771"/>
                  </a:lnTo>
                  <a:lnTo>
                    <a:pt x="359615" y="51721"/>
                  </a:lnTo>
                  <a:lnTo>
                    <a:pt x="399627" y="73789"/>
                  </a:lnTo>
                  <a:lnTo>
                    <a:pt x="434505" y="103006"/>
                  </a:lnTo>
                  <a:lnTo>
                    <a:pt x="463293" y="138403"/>
                  </a:lnTo>
                  <a:lnTo>
                    <a:pt x="485038" y="179013"/>
                  </a:lnTo>
                  <a:lnTo>
                    <a:pt x="498785" y="223866"/>
                  </a:lnTo>
                  <a:lnTo>
                    <a:pt x="503580" y="271995"/>
                  </a:lnTo>
                  <a:lnTo>
                    <a:pt x="498785" y="320117"/>
                  </a:lnTo>
                  <a:lnTo>
                    <a:pt x="485038" y="364965"/>
                  </a:lnTo>
                  <a:lnTo>
                    <a:pt x="463293" y="405572"/>
                  </a:lnTo>
                  <a:lnTo>
                    <a:pt x="434505" y="440969"/>
                  </a:lnTo>
                  <a:lnTo>
                    <a:pt x="399627" y="470186"/>
                  </a:lnTo>
                  <a:lnTo>
                    <a:pt x="359615" y="492255"/>
                  </a:lnTo>
                  <a:lnTo>
                    <a:pt x="315424" y="506207"/>
                  </a:lnTo>
                  <a:lnTo>
                    <a:pt x="268008" y="511073"/>
                  </a:lnTo>
                  <a:lnTo>
                    <a:pt x="394319" y="511073"/>
                  </a:lnTo>
                  <a:lnTo>
                    <a:pt x="440583" y="479941"/>
                  </a:lnTo>
                  <a:lnTo>
                    <a:pt x="472905" y="447138"/>
                  </a:lnTo>
                  <a:lnTo>
                    <a:pt x="499371" y="409168"/>
                  </a:lnTo>
                  <a:lnTo>
                    <a:pt x="519221" y="366805"/>
                  </a:lnTo>
                  <a:lnTo>
                    <a:pt x="531690" y="320823"/>
                  </a:lnTo>
                  <a:lnTo>
                    <a:pt x="536016" y="271995"/>
                  </a:lnTo>
                  <a:lnTo>
                    <a:pt x="531690" y="223168"/>
                  </a:lnTo>
                  <a:lnTo>
                    <a:pt x="519221" y="177186"/>
                  </a:lnTo>
                  <a:lnTo>
                    <a:pt x="499371" y="134823"/>
                  </a:lnTo>
                  <a:lnTo>
                    <a:pt x="472905" y="96853"/>
                  </a:lnTo>
                  <a:lnTo>
                    <a:pt x="440583" y="64050"/>
                  </a:lnTo>
                  <a:lnTo>
                    <a:pt x="403170" y="37189"/>
                  </a:lnTo>
                  <a:lnTo>
                    <a:pt x="394293" y="329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35798" y="6347960"/>
              <a:ext cx="283887" cy="24090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6709486" y="6242227"/>
              <a:ext cx="536575" cy="544195"/>
            </a:xfrm>
            <a:custGeom>
              <a:avLst/>
              <a:gdLst/>
              <a:ahLst/>
              <a:cxnLst/>
              <a:rect l="l" t="t" r="r" b="b"/>
              <a:pathLst>
                <a:path w="536575" h="544195">
                  <a:moveTo>
                    <a:pt x="321792" y="435152"/>
                  </a:moveTo>
                  <a:lnTo>
                    <a:pt x="314998" y="412940"/>
                  </a:lnTo>
                  <a:lnTo>
                    <a:pt x="307695" y="435152"/>
                  </a:lnTo>
                  <a:lnTo>
                    <a:pt x="321792" y="435152"/>
                  </a:lnTo>
                  <a:close/>
                </a:path>
                <a:path w="536575" h="544195">
                  <a:moveTo>
                    <a:pt x="536016" y="271995"/>
                  </a:moveTo>
                  <a:lnTo>
                    <a:pt x="531685" y="223164"/>
                  </a:lnTo>
                  <a:lnTo>
                    <a:pt x="519226" y="177190"/>
                  </a:lnTo>
                  <a:lnTo>
                    <a:pt x="503580" y="143802"/>
                  </a:lnTo>
                  <a:lnTo>
                    <a:pt x="503580" y="271995"/>
                  </a:lnTo>
                  <a:lnTo>
                    <a:pt x="502259" y="297434"/>
                  </a:lnTo>
                  <a:lnTo>
                    <a:pt x="498373" y="322097"/>
                  </a:lnTo>
                  <a:lnTo>
                    <a:pt x="492061" y="345871"/>
                  </a:lnTo>
                  <a:lnTo>
                    <a:pt x="483476" y="368592"/>
                  </a:lnTo>
                  <a:lnTo>
                    <a:pt x="397586" y="368592"/>
                  </a:lnTo>
                  <a:lnTo>
                    <a:pt x="397586" y="455053"/>
                  </a:lnTo>
                  <a:lnTo>
                    <a:pt x="397217" y="456641"/>
                  </a:lnTo>
                  <a:lnTo>
                    <a:pt x="395211" y="459422"/>
                  </a:lnTo>
                  <a:lnTo>
                    <a:pt x="393661" y="460108"/>
                  </a:lnTo>
                  <a:lnTo>
                    <a:pt x="390144" y="460108"/>
                  </a:lnTo>
                  <a:lnTo>
                    <a:pt x="389597" y="459943"/>
                  </a:lnTo>
                  <a:lnTo>
                    <a:pt x="388962" y="459752"/>
                  </a:lnTo>
                  <a:lnTo>
                    <a:pt x="388835" y="459714"/>
                  </a:lnTo>
                  <a:lnTo>
                    <a:pt x="386410" y="458114"/>
                  </a:lnTo>
                  <a:lnTo>
                    <a:pt x="385127" y="456831"/>
                  </a:lnTo>
                  <a:lnTo>
                    <a:pt x="359549" y="422529"/>
                  </a:lnTo>
                  <a:lnTo>
                    <a:pt x="359448" y="453783"/>
                  </a:lnTo>
                  <a:lnTo>
                    <a:pt x="358978" y="455790"/>
                  </a:lnTo>
                  <a:lnTo>
                    <a:pt x="356781" y="458952"/>
                  </a:lnTo>
                  <a:lnTo>
                    <a:pt x="355092" y="459752"/>
                  </a:lnTo>
                  <a:lnTo>
                    <a:pt x="350545" y="459752"/>
                  </a:lnTo>
                  <a:lnTo>
                    <a:pt x="348869" y="458952"/>
                  </a:lnTo>
                  <a:lnTo>
                    <a:pt x="346671" y="455790"/>
                  </a:lnTo>
                  <a:lnTo>
                    <a:pt x="346202" y="453783"/>
                  </a:lnTo>
                  <a:lnTo>
                    <a:pt x="346290" y="403631"/>
                  </a:lnTo>
                  <a:lnTo>
                    <a:pt x="346608" y="402209"/>
                  </a:lnTo>
                  <a:lnTo>
                    <a:pt x="348653" y="399211"/>
                  </a:lnTo>
                  <a:lnTo>
                    <a:pt x="350227" y="398424"/>
                  </a:lnTo>
                  <a:lnTo>
                    <a:pt x="353682" y="398424"/>
                  </a:lnTo>
                  <a:lnTo>
                    <a:pt x="354901" y="398780"/>
                  </a:lnTo>
                  <a:lnTo>
                    <a:pt x="357098" y="400113"/>
                  </a:lnTo>
                  <a:lnTo>
                    <a:pt x="358254" y="401243"/>
                  </a:lnTo>
                  <a:lnTo>
                    <a:pt x="384263" y="436105"/>
                  </a:lnTo>
                  <a:lnTo>
                    <a:pt x="384340" y="404482"/>
                  </a:lnTo>
                  <a:lnTo>
                    <a:pt x="384822" y="402361"/>
                  </a:lnTo>
                  <a:lnTo>
                    <a:pt x="387007" y="399211"/>
                  </a:lnTo>
                  <a:lnTo>
                    <a:pt x="388569" y="398424"/>
                  </a:lnTo>
                  <a:lnTo>
                    <a:pt x="388721" y="398348"/>
                  </a:lnTo>
                  <a:lnTo>
                    <a:pt x="393255" y="398348"/>
                  </a:lnTo>
                  <a:lnTo>
                    <a:pt x="394881" y="399122"/>
                  </a:lnTo>
                  <a:lnTo>
                    <a:pt x="397154" y="402361"/>
                  </a:lnTo>
                  <a:lnTo>
                    <a:pt x="397548" y="404063"/>
                  </a:lnTo>
                  <a:lnTo>
                    <a:pt x="397586" y="455053"/>
                  </a:lnTo>
                  <a:lnTo>
                    <a:pt x="397586" y="368592"/>
                  </a:lnTo>
                  <a:lnTo>
                    <a:pt x="340995" y="368592"/>
                  </a:lnTo>
                  <a:lnTo>
                    <a:pt x="340995" y="455523"/>
                  </a:lnTo>
                  <a:lnTo>
                    <a:pt x="340410" y="456971"/>
                  </a:lnTo>
                  <a:lnTo>
                    <a:pt x="337921" y="459346"/>
                  </a:lnTo>
                  <a:lnTo>
                    <a:pt x="336334" y="459943"/>
                  </a:lnTo>
                  <a:lnTo>
                    <a:pt x="332663" y="459943"/>
                  </a:lnTo>
                  <a:lnTo>
                    <a:pt x="325678" y="447738"/>
                  </a:lnTo>
                  <a:lnTo>
                    <a:pt x="303872" y="447738"/>
                  </a:lnTo>
                  <a:lnTo>
                    <a:pt x="301218" y="455764"/>
                  </a:lnTo>
                  <a:lnTo>
                    <a:pt x="300329" y="457314"/>
                  </a:lnTo>
                  <a:lnTo>
                    <a:pt x="298145" y="459422"/>
                  </a:lnTo>
                  <a:lnTo>
                    <a:pt x="296875" y="459943"/>
                  </a:lnTo>
                  <a:lnTo>
                    <a:pt x="293535" y="459943"/>
                  </a:lnTo>
                  <a:lnTo>
                    <a:pt x="292011" y="459333"/>
                  </a:lnTo>
                  <a:lnTo>
                    <a:pt x="289636" y="456869"/>
                  </a:lnTo>
                  <a:lnTo>
                    <a:pt x="289115" y="455523"/>
                  </a:lnTo>
                  <a:lnTo>
                    <a:pt x="289179" y="451231"/>
                  </a:lnTo>
                  <a:lnTo>
                    <a:pt x="289661" y="449427"/>
                  </a:lnTo>
                  <a:lnTo>
                    <a:pt x="299275" y="422935"/>
                  </a:lnTo>
                  <a:lnTo>
                    <a:pt x="301713" y="416229"/>
                  </a:lnTo>
                  <a:lnTo>
                    <a:pt x="306120" y="404063"/>
                  </a:lnTo>
                  <a:lnTo>
                    <a:pt x="307505" y="401828"/>
                  </a:lnTo>
                  <a:lnTo>
                    <a:pt x="310832" y="398983"/>
                  </a:lnTo>
                  <a:lnTo>
                    <a:pt x="312877" y="398272"/>
                  </a:lnTo>
                  <a:lnTo>
                    <a:pt x="317601" y="398272"/>
                  </a:lnTo>
                  <a:lnTo>
                    <a:pt x="319595" y="398945"/>
                  </a:lnTo>
                  <a:lnTo>
                    <a:pt x="321271" y="400304"/>
                  </a:lnTo>
                  <a:lnTo>
                    <a:pt x="322973" y="401650"/>
                  </a:lnTo>
                  <a:lnTo>
                    <a:pt x="340220" y="449427"/>
                  </a:lnTo>
                  <a:lnTo>
                    <a:pt x="340995" y="455523"/>
                  </a:lnTo>
                  <a:lnTo>
                    <a:pt x="340995" y="368592"/>
                  </a:lnTo>
                  <a:lnTo>
                    <a:pt x="287185" y="368592"/>
                  </a:lnTo>
                  <a:lnTo>
                    <a:pt x="287185" y="428840"/>
                  </a:lnTo>
                  <a:lnTo>
                    <a:pt x="287185" y="440588"/>
                  </a:lnTo>
                  <a:lnTo>
                    <a:pt x="284657" y="447509"/>
                  </a:lnTo>
                  <a:lnTo>
                    <a:pt x="274612" y="458038"/>
                  </a:lnTo>
                  <a:lnTo>
                    <a:pt x="267868" y="460768"/>
                  </a:lnTo>
                  <a:lnTo>
                    <a:pt x="251345" y="460768"/>
                  </a:lnTo>
                  <a:lnTo>
                    <a:pt x="250037" y="460197"/>
                  </a:lnTo>
                  <a:lnTo>
                    <a:pt x="247281" y="459003"/>
                  </a:lnTo>
                  <a:lnTo>
                    <a:pt x="244563" y="457822"/>
                  </a:lnTo>
                  <a:lnTo>
                    <a:pt x="234035" y="446024"/>
                  </a:lnTo>
                  <a:lnTo>
                    <a:pt x="231406" y="438442"/>
                  </a:lnTo>
                  <a:lnTo>
                    <a:pt x="231394" y="419341"/>
                  </a:lnTo>
                  <a:lnTo>
                    <a:pt x="234086" y="411657"/>
                  </a:lnTo>
                  <a:lnTo>
                    <a:pt x="244868" y="400215"/>
                  </a:lnTo>
                  <a:lnTo>
                    <a:pt x="247611" y="399135"/>
                  </a:lnTo>
                  <a:lnTo>
                    <a:pt x="249085" y="398551"/>
                  </a:lnTo>
                  <a:lnTo>
                    <a:pt x="252107" y="397357"/>
                  </a:lnTo>
                  <a:lnTo>
                    <a:pt x="267246" y="397357"/>
                  </a:lnTo>
                  <a:lnTo>
                    <a:pt x="272364" y="398627"/>
                  </a:lnTo>
                  <a:lnTo>
                    <a:pt x="280822" y="403669"/>
                  </a:lnTo>
                  <a:lnTo>
                    <a:pt x="282930" y="406552"/>
                  </a:lnTo>
                  <a:lnTo>
                    <a:pt x="282816" y="411835"/>
                  </a:lnTo>
                  <a:lnTo>
                    <a:pt x="282371" y="413016"/>
                  </a:lnTo>
                  <a:lnTo>
                    <a:pt x="280098" y="415594"/>
                  </a:lnTo>
                  <a:lnTo>
                    <a:pt x="278765" y="416229"/>
                  </a:lnTo>
                  <a:lnTo>
                    <a:pt x="276212" y="416229"/>
                  </a:lnTo>
                  <a:lnTo>
                    <a:pt x="273989" y="415277"/>
                  </a:lnTo>
                  <a:lnTo>
                    <a:pt x="267068" y="411378"/>
                  </a:lnTo>
                  <a:lnTo>
                    <a:pt x="263829" y="410400"/>
                  </a:lnTo>
                  <a:lnTo>
                    <a:pt x="256209" y="410400"/>
                  </a:lnTo>
                  <a:lnTo>
                    <a:pt x="252590" y="412051"/>
                  </a:lnTo>
                  <a:lnTo>
                    <a:pt x="247269" y="418592"/>
                  </a:lnTo>
                  <a:lnTo>
                    <a:pt x="245986" y="422935"/>
                  </a:lnTo>
                  <a:lnTo>
                    <a:pt x="245960" y="434644"/>
                  </a:lnTo>
                  <a:lnTo>
                    <a:pt x="247269" y="439166"/>
                  </a:lnTo>
                  <a:lnTo>
                    <a:pt x="252628" y="446024"/>
                  </a:lnTo>
                  <a:lnTo>
                    <a:pt x="256209" y="447738"/>
                  </a:lnTo>
                  <a:lnTo>
                    <a:pt x="264248" y="447738"/>
                  </a:lnTo>
                  <a:lnTo>
                    <a:pt x="267119" y="446633"/>
                  </a:lnTo>
                  <a:lnTo>
                    <a:pt x="271437" y="442290"/>
                  </a:lnTo>
                  <a:lnTo>
                    <a:pt x="272567" y="439356"/>
                  </a:lnTo>
                  <a:lnTo>
                    <a:pt x="272630" y="435686"/>
                  </a:lnTo>
                  <a:lnTo>
                    <a:pt x="264668" y="435686"/>
                  </a:lnTo>
                  <a:lnTo>
                    <a:pt x="262280" y="435178"/>
                  </a:lnTo>
                  <a:lnTo>
                    <a:pt x="259219" y="433120"/>
                  </a:lnTo>
                  <a:lnTo>
                    <a:pt x="258457" y="431520"/>
                  </a:lnTo>
                  <a:lnTo>
                    <a:pt x="258457" y="427189"/>
                  </a:lnTo>
                  <a:lnTo>
                    <a:pt x="259219" y="425577"/>
                  </a:lnTo>
                  <a:lnTo>
                    <a:pt x="262305" y="423468"/>
                  </a:lnTo>
                  <a:lnTo>
                    <a:pt x="264680" y="422935"/>
                  </a:lnTo>
                  <a:lnTo>
                    <a:pt x="281139" y="422935"/>
                  </a:lnTo>
                  <a:lnTo>
                    <a:pt x="283540" y="423659"/>
                  </a:lnTo>
                  <a:lnTo>
                    <a:pt x="286448" y="426516"/>
                  </a:lnTo>
                  <a:lnTo>
                    <a:pt x="287185" y="428840"/>
                  </a:lnTo>
                  <a:lnTo>
                    <a:pt x="287185" y="368592"/>
                  </a:lnTo>
                  <a:lnTo>
                    <a:pt x="226656" y="368592"/>
                  </a:lnTo>
                  <a:lnTo>
                    <a:pt x="226656" y="455053"/>
                  </a:lnTo>
                  <a:lnTo>
                    <a:pt x="225996" y="456399"/>
                  </a:lnTo>
                  <a:lnTo>
                    <a:pt x="222859" y="458482"/>
                  </a:lnTo>
                  <a:lnTo>
                    <a:pt x="220446" y="459003"/>
                  </a:lnTo>
                  <a:lnTo>
                    <a:pt x="198043" y="459003"/>
                  </a:lnTo>
                  <a:lnTo>
                    <a:pt x="195656" y="458393"/>
                  </a:lnTo>
                  <a:lnTo>
                    <a:pt x="193065" y="455993"/>
                  </a:lnTo>
                  <a:lnTo>
                    <a:pt x="192430" y="453783"/>
                  </a:lnTo>
                  <a:lnTo>
                    <a:pt x="192493" y="404799"/>
                  </a:lnTo>
                  <a:lnTo>
                    <a:pt x="193014" y="402894"/>
                  </a:lnTo>
                  <a:lnTo>
                    <a:pt x="193128" y="402539"/>
                  </a:lnTo>
                  <a:lnTo>
                    <a:pt x="195859" y="399821"/>
                  </a:lnTo>
                  <a:lnTo>
                    <a:pt x="198259" y="399135"/>
                  </a:lnTo>
                  <a:lnTo>
                    <a:pt x="219989" y="399135"/>
                  </a:lnTo>
                  <a:lnTo>
                    <a:pt x="222377" y="399656"/>
                  </a:lnTo>
                  <a:lnTo>
                    <a:pt x="225564" y="401764"/>
                  </a:lnTo>
                  <a:lnTo>
                    <a:pt x="226364" y="403377"/>
                  </a:lnTo>
                  <a:lnTo>
                    <a:pt x="226364" y="407670"/>
                  </a:lnTo>
                  <a:lnTo>
                    <a:pt x="225577" y="409232"/>
                  </a:lnTo>
                  <a:lnTo>
                    <a:pt x="222415" y="411314"/>
                  </a:lnTo>
                  <a:lnTo>
                    <a:pt x="220014" y="411835"/>
                  </a:lnTo>
                  <a:lnTo>
                    <a:pt x="205867" y="411835"/>
                  </a:lnTo>
                  <a:lnTo>
                    <a:pt x="205867" y="422529"/>
                  </a:lnTo>
                  <a:lnTo>
                    <a:pt x="218516" y="422529"/>
                  </a:lnTo>
                  <a:lnTo>
                    <a:pt x="220916" y="423049"/>
                  </a:lnTo>
                  <a:lnTo>
                    <a:pt x="224078" y="425132"/>
                  </a:lnTo>
                  <a:lnTo>
                    <a:pt x="224764" y="426516"/>
                  </a:lnTo>
                  <a:lnTo>
                    <a:pt x="224866" y="430999"/>
                  </a:lnTo>
                  <a:lnTo>
                    <a:pt x="224078" y="432574"/>
                  </a:lnTo>
                  <a:lnTo>
                    <a:pt x="220916" y="434644"/>
                  </a:lnTo>
                  <a:lnTo>
                    <a:pt x="218516" y="435152"/>
                  </a:lnTo>
                  <a:lnTo>
                    <a:pt x="205867" y="435152"/>
                  </a:lnTo>
                  <a:lnTo>
                    <a:pt x="205867" y="446379"/>
                  </a:lnTo>
                  <a:lnTo>
                    <a:pt x="220446" y="446379"/>
                  </a:lnTo>
                  <a:lnTo>
                    <a:pt x="222859" y="446900"/>
                  </a:lnTo>
                  <a:lnTo>
                    <a:pt x="225996" y="448983"/>
                  </a:lnTo>
                  <a:lnTo>
                    <a:pt x="226568" y="450126"/>
                  </a:lnTo>
                  <a:lnTo>
                    <a:pt x="226656" y="455053"/>
                  </a:lnTo>
                  <a:lnTo>
                    <a:pt x="226656" y="368592"/>
                  </a:lnTo>
                  <a:lnTo>
                    <a:pt x="188531" y="368592"/>
                  </a:lnTo>
                  <a:lnTo>
                    <a:pt x="188531" y="405345"/>
                  </a:lnTo>
                  <a:lnTo>
                    <a:pt x="188417" y="406552"/>
                  </a:lnTo>
                  <a:lnTo>
                    <a:pt x="169532" y="456399"/>
                  </a:lnTo>
                  <a:lnTo>
                    <a:pt x="165087" y="460197"/>
                  </a:lnTo>
                  <a:lnTo>
                    <a:pt x="161899" y="460197"/>
                  </a:lnTo>
                  <a:lnTo>
                    <a:pt x="139052" y="409232"/>
                  </a:lnTo>
                  <a:lnTo>
                    <a:pt x="138303" y="403377"/>
                  </a:lnTo>
                  <a:lnTo>
                    <a:pt x="138950" y="401764"/>
                  </a:lnTo>
                  <a:lnTo>
                    <a:pt x="141592" y="399211"/>
                  </a:lnTo>
                  <a:lnTo>
                    <a:pt x="143268" y="398551"/>
                  </a:lnTo>
                  <a:lnTo>
                    <a:pt x="146710" y="398551"/>
                  </a:lnTo>
                  <a:lnTo>
                    <a:pt x="147904" y="399008"/>
                  </a:lnTo>
                  <a:lnTo>
                    <a:pt x="149771" y="400786"/>
                  </a:lnTo>
                  <a:lnTo>
                    <a:pt x="150634" y="402297"/>
                  </a:lnTo>
                  <a:lnTo>
                    <a:pt x="163842" y="438442"/>
                  </a:lnTo>
                  <a:lnTo>
                    <a:pt x="175552" y="404482"/>
                  </a:lnTo>
                  <a:lnTo>
                    <a:pt x="176174" y="402539"/>
                  </a:lnTo>
                  <a:lnTo>
                    <a:pt x="177076" y="400888"/>
                  </a:lnTo>
                  <a:lnTo>
                    <a:pt x="179082" y="399021"/>
                  </a:lnTo>
                  <a:lnTo>
                    <a:pt x="180403" y="398551"/>
                  </a:lnTo>
                  <a:lnTo>
                    <a:pt x="184073" y="398551"/>
                  </a:lnTo>
                  <a:lnTo>
                    <a:pt x="185648" y="399122"/>
                  </a:lnTo>
                  <a:lnTo>
                    <a:pt x="187985" y="401370"/>
                  </a:lnTo>
                  <a:lnTo>
                    <a:pt x="188442" y="402539"/>
                  </a:lnTo>
                  <a:lnTo>
                    <a:pt x="188531" y="405345"/>
                  </a:lnTo>
                  <a:lnTo>
                    <a:pt x="188531" y="368592"/>
                  </a:lnTo>
                  <a:lnTo>
                    <a:pt x="52539" y="368592"/>
                  </a:lnTo>
                  <a:lnTo>
                    <a:pt x="43942" y="345871"/>
                  </a:lnTo>
                  <a:lnTo>
                    <a:pt x="37642" y="322097"/>
                  </a:lnTo>
                  <a:lnTo>
                    <a:pt x="33743" y="297434"/>
                  </a:lnTo>
                  <a:lnTo>
                    <a:pt x="32423" y="271995"/>
                  </a:lnTo>
                  <a:lnTo>
                    <a:pt x="37223" y="223875"/>
                  </a:lnTo>
                  <a:lnTo>
                    <a:pt x="50965" y="179019"/>
                  </a:lnTo>
                  <a:lnTo>
                    <a:pt x="72720" y="138417"/>
                  </a:lnTo>
                  <a:lnTo>
                    <a:pt x="101511" y="103009"/>
                  </a:lnTo>
                  <a:lnTo>
                    <a:pt x="136385" y="73799"/>
                  </a:lnTo>
                  <a:lnTo>
                    <a:pt x="176403" y="51727"/>
                  </a:lnTo>
                  <a:lnTo>
                    <a:pt x="220586" y="37769"/>
                  </a:lnTo>
                  <a:lnTo>
                    <a:pt x="268008" y="32905"/>
                  </a:lnTo>
                  <a:lnTo>
                    <a:pt x="315429" y="37769"/>
                  </a:lnTo>
                  <a:lnTo>
                    <a:pt x="359613" y="51727"/>
                  </a:lnTo>
                  <a:lnTo>
                    <a:pt x="399630" y="73799"/>
                  </a:lnTo>
                  <a:lnTo>
                    <a:pt x="434505" y="103009"/>
                  </a:lnTo>
                  <a:lnTo>
                    <a:pt x="463296" y="138417"/>
                  </a:lnTo>
                  <a:lnTo>
                    <a:pt x="485038" y="179019"/>
                  </a:lnTo>
                  <a:lnTo>
                    <a:pt x="498779" y="223875"/>
                  </a:lnTo>
                  <a:lnTo>
                    <a:pt x="503580" y="271995"/>
                  </a:lnTo>
                  <a:lnTo>
                    <a:pt x="503580" y="143802"/>
                  </a:lnTo>
                  <a:lnTo>
                    <a:pt x="472909" y="96850"/>
                  </a:lnTo>
                  <a:lnTo>
                    <a:pt x="440588" y="64046"/>
                  </a:lnTo>
                  <a:lnTo>
                    <a:pt x="403174" y="37185"/>
                  </a:lnTo>
                  <a:lnTo>
                    <a:pt x="361429" y="17043"/>
                  </a:lnTo>
                  <a:lnTo>
                    <a:pt x="316115" y="4394"/>
                  </a:lnTo>
                  <a:lnTo>
                    <a:pt x="268008" y="0"/>
                  </a:lnTo>
                  <a:lnTo>
                    <a:pt x="219900" y="4394"/>
                  </a:lnTo>
                  <a:lnTo>
                    <a:pt x="174586" y="17043"/>
                  </a:lnTo>
                  <a:lnTo>
                    <a:pt x="132842" y="37185"/>
                  </a:lnTo>
                  <a:lnTo>
                    <a:pt x="95427" y="64046"/>
                  </a:lnTo>
                  <a:lnTo>
                    <a:pt x="63106" y="96850"/>
                  </a:lnTo>
                  <a:lnTo>
                    <a:pt x="36639" y="134823"/>
                  </a:lnTo>
                  <a:lnTo>
                    <a:pt x="16789" y="177190"/>
                  </a:lnTo>
                  <a:lnTo>
                    <a:pt x="4330" y="223164"/>
                  </a:lnTo>
                  <a:lnTo>
                    <a:pt x="0" y="271995"/>
                  </a:lnTo>
                  <a:lnTo>
                    <a:pt x="1143" y="297218"/>
                  </a:lnTo>
                  <a:lnTo>
                    <a:pt x="9982" y="345617"/>
                  </a:lnTo>
                  <a:lnTo>
                    <a:pt x="37477" y="410565"/>
                  </a:lnTo>
                  <a:lnTo>
                    <a:pt x="63982" y="448170"/>
                  </a:lnTo>
                  <a:lnTo>
                    <a:pt x="96253" y="480644"/>
                  </a:lnTo>
                  <a:lnTo>
                    <a:pt x="133540" y="507212"/>
                  </a:lnTo>
                  <a:lnTo>
                    <a:pt x="175094" y="527138"/>
                  </a:lnTo>
                  <a:lnTo>
                    <a:pt x="220167" y="539661"/>
                  </a:lnTo>
                  <a:lnTo>
                    <a:pt x="268008" y="543991"/>
                  </a:lnTo>
                  <a:lnTo>
                    <a:pt x="315849" y="539661"/>
                  </a:lnTo>
                  <a:lnTo>
                    <a:pt x="360921" y="527138"/>
                  </a:lnTo>
                  <a:lnTo>
                    <a:pt x="402463" y="507212"/>
                  </a:lnTo>
                  <a:lnTo>
                    <a:pt x="439750" y="480644"/>
                  </a:lnTo>
                  <a:lnTo>
                    <a:pt x="460146" y="460108"/>
                  </a:lnTo>
                  <a:lnTo>
                    <a:pt x="472020" y="448170"/>
                  </a:lnTo>
                  <a:lnTo>
                    <a:pt x="498525" y="410565"/>
                  </a:lnTo>
                  <a:lnTo>
                    <a:pt x="504342" y="398348"/>
                  </a:lnTo>
                  <a:lnTo>
                    <a:pt x="504812" y="397357"/>
                  </a:lnTo>
                  <a:lnTo>
                    <a:pt x="518515" y="368592"/>
                  </a:lnTo>
                  <a:lnTo>
                    <a:pt x="526021" y="345617"/>
                  </a:lnTo>
                  <a:lnTo>
                    <a:pt x="531507" y="321792"/>
                  </a:lnTo>
                  <a:lnTo>
                    <a:pt x="534873" y="297218"/>
                  </a:lnTo>
                  <a:lnTo>
                    <a:pt x="536016" y="27199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object 4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33638" y="3689387"/>
            <a:ext cx="688011" cy="50644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22788" y="4327086"/>
            <a:ext cx="709295" cy="472071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75022" y="5580245"/>
            <a:ext cx="605378" cy="544004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05496" y="4918281"/>
            <a:ext cx="544004" cy="543991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652593" y="9588766"/>
            <a:ext cx="6696075" cy="6059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ctr">
              <a:spcBef>
                <a:spcPts val="85"/>
              </a:spcBef>
            </a:pP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Here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at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RxSugar</a:t>
            </a:r>
            <a:r>
              <a:rPr sz="975" baseline="34188" dirty="0">
                <a:solidFill>
                  <a:srgbClr val="231F20"/>
                </a:solidFill>
                <a:latin typeface="Myriad Pro"/>
                <a:cs typeface="Myriad Pro"/>
              </a:rPr>
              <a:t>®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Mission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to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Make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World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Sweet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Healthy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as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call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it:</a:t>
            </a:r>
            <a:r>
              <a:rPr sz="1150" spc="39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SWEALTHY</a:t>
            </a:r>
            <a:r>
              <a:rPr sz="975" b="1" spc="-15" baseline="34188" dirty="0">
                <a:solidFill>
                  <a:srgbClr val="231F20"/>
                </a:solidFill>
                <a:latin typeface="Myriad Pro"/>
                <a:cs typeface="Myriad Pro"/>
              </a:rPr>
              <a:t>™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!</a:t>
            </a:r>
            <a:endParaRPr sz="1150">
              <a:latin typeface="Myriad Pro"/>
              <a:cs typeface="Myriad Pro"/>
            </a:endParaRPr>
          </a:p>
          <a:p>
            <a:pPr marL="4445" algn="ctr">
              <a:spcBef>
                <a:spcPts val="520"/>
              </a:spcBef>
            </a:pP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  <a:hlinkClick r:id="rId9"/>
              </a:rPr>
              <a:t>www.RxSugar.com</a:t>
            </a:r>
            <a:endParaRPr sz="115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68921" y="9175483"/>
          <a:ext cx="6635115" cy="395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5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42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8-50009-17303-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4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6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11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oz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004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4.7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lb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2.75 x 4 x 5.75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04139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8.875 x 3.75 x 6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2</a:t>
                      </a:r>
                      <a:r>
                        <a:rPr sz="800" spc="-4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Years</a:t>
                      </a:r>
                      <a:endParaRPr sz="800" dirty="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662310" y="8872829"/>
            <a:ext cx="64833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02681" y="8882988"/>
            <a:ext cx="18180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 DIMENSIONS</a:t>
            </a:r>
            <a:r>
              <a:rPr sz="800" b="1" spc="254" dirty="0">
                <a:solidFill>
                  <a:srgbClr val="231F20"/>
                </a:solidFill>
                <a:latin typeface="Myriad Pro"/>
                <a:cs typeface="Myriad Pro"/>
              </a:rPr>
              <a:t>  </a:t>
            </a: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DIMENSIONS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6242" y="9002352"/>
            <a:ext cx="5194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SHELF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LIFE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26228" y="8913468"/>
            <a:ext cx="6350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</a:t>
            </a:r>
            <a:r>
              <a:rPr sz="800" b="1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12896" y="8890633"/>
            <a:ext cx="52324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PACK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6546" y="9002352"/>
            <a:ext cx="21462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25" dirty="0">
                <a:solidFill>
                  <a:srgbClr val="231F20"/>
                </a:solidFill>
                <a:latin typeface="Myriad Pro"/>
                <a:cs typeface="Myriad Pro"/>
              </a:rPr>
              <a:t>UPC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4926" y="1114808"/>
            <a:ext cx="6671309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500" b="1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20" dirty="0">
                <a:solidFill>
                  <a:srgbClr val="231F20"/>
                </a:solidFill>
                <a:latin typeface="Myriad Pro"/>
                <a:cs typeface="Myriad Pro"/>
              </a:rPr>
              <a:t>World’s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Best</a:t>
            </a:r>
            <a:r>
              <a:rPr sz="1500" b="1" spc="-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Tasting,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Non-GMO,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Plant-based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Sugar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Syrup</a:t>
            </a:r>
            <a:endParaRPr sz="1500" dirty="0">
              <a:latin typeface="Myriad Pro"/>
              <a:cs typeface="Myriad Pr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26228" y="271933"/>
            <a:ext cx="12096206" cy="4289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2418">
              <a:spcBef>
                <a:spcPts val="105"/>
              </a:spcBef>
            </a:pPr>
            <a:r>
              <a:rPr spc="35" dirty="0">
                <a:latin typeface="Cambria"/>
                <a:cs typeface="Cambria"/>
              </a:rPr>
              <a:t>RxSu</a:t>
            </a:r>
            <a:r>
              <a:rPr spc="30" dirty="0">
                <a:latin typeface="Cambria"/>
                <a:cs typeface="Cambria"/>
              </a:rPr>
              <a:t>g</a:t>
            </a:r>
            <a:r>
              <a:rPr spc="35" dirty="0">
                <a:latin typeface="Cambria"/>
                <a:cs typeface="Cambria"/>
              </a:rPr>
              <a:t>a</a:t>
            </a:r>
            <a:r>
              <a:rPr spc="195" dirty="0">
                <a:latin typeface="Cambria"/>
                <a:cs typeface="Cambria"/>
              </a:rPr>
              <a:t>r</a:t>
            </a:r>
            <a:r>
              <a:rPr sz="825" spc="52" baseline="146464" dirty="0">
                <a:latin typeface="Cambria"/>
                <a:cs typeface="Cambria"/>
              </a:rPr>
              <a:t>®</a:t>
            </a:r>
            <a:r>
              <a:rPr sz="825" spc="307" baseline="146464" dirty="0">
                <a:latin typeface="Cambria"/>
                <a:cs typeface="Cambria"/>
              </a:rPr>
              <a:t>  </a:t>
            </a:r>
            <a:r>
              <a:rPr spc="135" dirty="0"/>
              <a:t>Swealthy</a:t>
            </a:r>
            <a:r>
              <a:rPr spc="-35" dirty="0"/>
              <a:t> </a:t>
            </a:r>
            <a:r>
              <a:rPr spc="215" dirty="0"/>
              <a:t>Stix</a:t>
            </a:r>
            <a:r>
              <a:rPr spc="30" dirty="0"/>
              <a:t> </a:t>
            </a:r>
            <a:r>
              <a:rPr spc="135" dirty="0"/>
              <a:t>Carton</a:t>
            </a:r>
            <a:endParaRPr dirty="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2593" y="1686440"/>
            <a:ext cx="2405380" cy="1868587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Delicious &amp; 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Tastes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Better</a:t>
            </a:r>
            <a:r>
              <a:rPr sz="1200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Than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Sugar!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Paleo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Primal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Non-GMO</a:t>
            </a:r>
            <a:r>
              <a:rPr sz="1200" spc="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Project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Verified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Gluten/Grain</a:t>
            </a:r>
            <a:r>
              <a:rPr sz="1200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Free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</a:t>
            </a:r>
            <a:endParaRPr sz="1200" dirty="0">
              <a:latin typeface="Myriad Pro"/>
              <a:cs typeface="Myriad Pro"/>
            </a:endParaRPr>
          </a:p>
          <a:p>
            <a:pPr marL="12700" marR="224153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Vegan,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FODMAP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Net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Carbs,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Glycemic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Blood Sugar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Suitable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People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with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Diabetes</a:t>
            </a:r>
            <a:endParaRPr sz="1200" dirty="0">
              <a:latin typeface="Myriad Pro"/>
              <a:cs typeface="Myriad Pr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27904" y="1657177"/>
            <a:ext cx="3131820" cy="143154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Functional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Convenient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Consume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Direct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to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Mouth or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with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3-5 oz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of</a:t>
            </a:r>
            <a:r>
              <a:rPr sz="1200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Water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 Artificial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Flavors,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Colors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Preservatives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Dissolves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Easily</a:t>
            </a:r>
            <a:endParaRPr sz="1200" dirty="0">
              <a:latin typeface="Myriad Pro"/>
              <a:cs typeface="Myriad Pro"/>
            </a:endParaRPr>
          </a:p>
          <a:p>
            <a:pPr marL="12700" marR="1973568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Aftertaste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Mouthfeel</a:t>
            </a:r>
            <a:endParaRPr sz="1200" dirty="0">
              <a:latin typeface="Myriad Pro"/>
              <a:cs typeface="Myriad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75125" y="3121440"/>
            <a:ext cx="197548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b="1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b="1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r>
              <a:rPr b="1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b="1" spc="-10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b="1" spc="-8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b="1" spc="-10" dirty="0">
                <a:solidFill>
                  <a:srgbClr val="231F20"/>
                </a:solidFill>
                <a:latin typeface="Myriad Pro"/>
                <a:cs typeface="Myriad Pro"/>
              </a:rPr>
              <a:t>Treat!</a:t>
            </a:r>
            <a:endParaRPr>
              <a:latin typeface="Myriad Pro"/>
              <a:cs typeface="Myriad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709486" y="7566190"/>
            <a:ext cx="535940" cy="544195"/>
          </a:xfrm>
          <a:custGeom>
            <a:avLst/>
            <a:gdLst/>
            <a:ahLst/>
            <a:cxnLst/>
            <a:rect l="l" t="t" r="r" b="b"/>
            <a:pathLst>
              <a:path w="535940" h="544195">
                <a:moveTo>
                  <a:pt x="445655" y="395020"/>
                </a:moveTo>
                <a:lnTo>
                  <a:pt x="303682" y="225209"/>
                </a:lnTo>
                <a:lnTo>
                  <a:pt x="418439" y="149567"/>
                </a:lnTo>
                <a:lnTo>
                  <a:pt x="418223" y="149174"/>
                </a:lnTo>
                <a:lnTo>
                  <a:pt x="338404" y="149136"/>
                </a:lnTo>
                <a:lnTo>
                  <a:pt x="336867" y="149656"/>
                </a:lnTo>
                <a:lnTo>
                  <a:pt x="222834" y="224840"/>
                </a:lnTo>
                <a:lnTo>
                  <a:pt x="220586" y="226123"/>
                </a:lnTo>
                <a:lnTo>
                  <a:pt x="220586" y="149352"/>
                </a:lnTo>
                <a:lnTo>
                  <a:pt x="125806" y="149352"/>
                </a:lnTo>
                <a:lnTo>
                  <a:pt x="125806" y="395439"/>
                </a:lnTo>
                <a:lnTo>
                  <a:pt x="220599" y="395439"/>
                </a:lnTo>
                <a:lnTo>
                  <a:pt x="220599" y="280758"/>
                </a:lnTo>
                <a:lnTo>
                  <a:pt x="221183" y="280555"/>
                </a:lnTo>
                <a:lnTo>
                  <a:pt x="318439" y="394665"/>
                </a:lnTo>
                <a:lnTo>
                  <a:pt x="319417" y="395185"/>
                </a:lnTo>
                <a:lnTo>
                  <a:pt x="445655" y="395020"/>
                </a:lnTo>
                <a:close/>
              </a:path>
              <a:path w="535940" h="544195">
                <a:moveTo>
                  <a:pt x="535851" y="280098"/>
                </a:moveTo>
                <a:lnTo>
                  <a:pt x="530707" y="218122"/>
                </a:lnTo>
                <a:lnTo>
                  <a:pt x="507263" y="149491"/>
                </a:lnTo>
                <a:lnTo>
                  <a:pt x="497128" y="132372"/>
                </a:lnTo>
                <a:lnTo>
                  <a:pt x="497128" y="272008"/>
                </a:lnTo>
                <a:lnTo>
                  <a:pt x="492366" y="318808"/>
                </a:lnTo>
                <a:lnTo>
                  <a:pt x="478942" y="362419"/>
                </a:lnTo>
                <a:lnTo>
                  <a:pt x="457771" y="401891"/>
                </a:lnTo>
                <a:lnTo>
                  <a:pt x="429768" y="436295"/>
                </a:lnTo>
                <a:lnTo>
                  <a:pt x="395859" y="464693"/>
                </a:lnTo>
                <a:lnTo>
                  <a:pt x="356958" y="486130"/>
                </a:lnTo>
                <a:lnTo>
                  <a:pt x="313994" y="499656"/>
                </a:lnTo>
                <a:lnTo>
                  <a:pt x="267868" y="504355"/>
                </a:lnTo>
                <a:lnTo>
                  <a:pt x="221780" y="499592"/>
                </a:lnTo>
                <a:lnTo>
                  <a:pt x="178828" y="486003"/>
                </a:lnTo>
                <a:lnTo>
                  <a:pt x="139941" y="464515"/>
                </a:lnTo>
                <a:lnTo>
                  <a:pt x="106045" y="436079"/>
                </a:lnTo>
                <a:lnTo>
                  <a:pt x="78079" y="401624"/>
                </a:lnTo>
                <a:lnTo>
                  <a:pt x="56972" y="362115"/>
                </a:lnTo>
                <a:lnTo>
                  <a:pt x="43649" y="318465"/>
                </a:lnTo>
                <a:lnTo>
                  <a:pt x="39039" y="271627"/>
                </a:lnTo>
                <a:lnTo>
                  <a:pt x="43751" y="224866"/>
                </a:lnTo>
                <a:lnTo>
                  <a:pt x="57175" y="181279"/>
                </a:lnTo>
                <a:lnTo>
                  <a:pt x="78359" y="141820"/>
                </a:lnTo>
                <a:lnTo>
                  <a:pt x="106387" y="107442"/>
                </a:lnTo>
                <a:lnTo>
                  <a:pt x="140347" y="79070"/>
                </a:lnTo>
                <a:lnTo>
                  <a:pt x="179285" y="57670"/>
                </a:lnTo>
                <a:lnTo>
                  <a:pt x="222300" y="44170"/>
                </a:lnTo>
                <a:lnTo>
                  <a:pt x="268452" y="39509"/>
                </a:lnTo>
                <a:lnTo>
                  <a:pt x="314477" y="44310"/>
                </a:lnTo>
                <a:lnTo>
                  <a:pt x="357352" y="57912"/>
                </a:lnTo>
                <a:lnTo>
                  <a:pt x="396163" y="79387"/>
                </a:lnTo>
                <a:lnTo>
                  <a:pt x="429983" y="107784"/>
                </a:lnTo>
                <a:lnTo>
                  <a:pt x="457923" y="142189"/>
                </a:lnTo>
                <a:lnTo>
                  <a:pt x="479031" y="181660"/>
                </a:lnTo>
                <a:lnTo>
                  <a:pt x="492404" y="225234"/>
                </a:lnTo>
                <a:lnTo>
                  <a:pt x="497128" y="272008"/>
                </a:lnTo>
                <a:lnTo>
                  <a:pt x="497128" y="132372"/>
                </a:lnTo>
                <a:lnTo>
                  <a:pt x="488454" y="117716"/>
                </a:lnTo>
                <a:lnTo>
                  <a:pt x="461733" y="84289"/>
                </a:lnTo>
                <a:lnTo>
                  <a:pt x="430974" y="56134"/>
                </a:lnTo>
                <a:lnTo>
                  <a:pt x="405714" y="39509"/>
                </a:lnTo>
                <a:lnTo>
                  <a:pt x="396227" y="33261"/>
                </a:lnTo>
                <a:lnTo>
                  <a:pt x="357492" y="15659"/>
                </a:lnTo>
                <a:lnTo>
                  <a:pt x="315937" y="4381"/>
                </a:lnTo>
                <a:lnTo>
                  <a:pt x="271678" y="0"/>
                </a:lnTo>
                <a:lnTo>
                  <a:pt x="261632" y="76"/>
                </a:lnTo>
                <a:lnTo>
                  <a:pt x="205282" y="7556"/>
                </a:lnTo>
                <a:lnTo>
                  <a:pt x="151777" y="27038"/>
                </a:lnTo>
                <a:lnTo>
                  <a:pt x="112280" y="50838"/>
                </a:lnTo>
                <a:lnTo>
                  <a:pt x="77419" y="81191"/>
                </a:lnTo>
                <a:lnTo>
                  <a:pt x="52336" y="110947"/>
                </a:lnTo>
                <a:lnTo>
                  <a:pt x="32029" y="143332"/>
                </a:lnTo>
                <a:lnTo>
                  <a:pt x="16522" y="178358"/>
                </a:lnTo>
                <a:lnTo>
                  <a:pt x="5867" y="216039"/>
                </a:lnTo>
                <a:lnTo>
                  <a:pt x="342" y="261556"/>
                </a:lnTo>
                <a:lnTo>
                  <a:pt x="0" y="263779"/>
                </a:lnTo>
                <a:lnTo>
                  <a:pt x="0" y="280098"/>
                </a:lnTo>
                <a:lnTo>
                  <a:pt x="647" y="288048"/>
                </a:lnTo>
                <a:lnTo>
                  <a:pt x="927" y="292036"/>
                </a:lnTo>
                <a:lnTo>
                  <a:pt x="14084" y="358876"/>
                </a:lnTo>
                <a:lnTo>
                  <a:pt x="43611" y="420039"/>
                </a:lnTo>
                <a:lnTo>
                  <a:pt x="70878" y="455790"/>
                </a:lnTo>
                <a:lnTo>
                  <a:pt x="102654" y="485787"/>
                </a:lnTo>
                <a:lnTo>
                  <a:pt x="138887" y="510044"/>
                </a:lnTo>
                <a:lnTo>
                  <a:pt x="179552" y="528535"/>
                </a:lnTo>
                <a:lnTo>
                  <a:pt x="223304" y="540067"/>
                </a:lnTo>
                <a:lnTo>
                  <a:pt x="251904" y="543128"/>
                </a:lnTo>
                <a:lnTo>
                  <a:pt x="258724" y="543661"/>
                </a:lnTo>
                <a:lnTo>
                  <a:pt x="260019" y="543979"/>
                </a:lnTo>
                <a:lnTo>
                  <a:pt x="276098" y="543979"/>
                </a:lnTo>
                <a:lnTo>
                  <a:pt x="323037" y="538099"/>
                </a:lnTo>
                <a:lnTo>
                  <a:pt x="388721" y="514680"/>
                </a:lnTo>
                <a:lnTo>
                  <a:pt x="452640" y="468795"/>
                </a:lnTo>
                <a:lnTo>
                  <a:pt x="480758" y="437197"/>
                </a:lnTo>
                <a:lnTo>
                  <a:pt x="503542" y="401434"/>
                </a:lnTo>
                <a:lnTo>
                  <a:pt x="520979" y="361530"/>
                </a:lnTo>
                <a:lnTo>
                  <a:pt x="532231" y="317296"/>
                </a:lnTo>
                <a:lnTo>
                  <a:pt x="535355" y="290347"/>
                </a:lnTo>
                <a:lnTo>
                  <a:pt x="535851" y="2800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07663" y="6902356"/>
            <a:ext cx="539673" cy="54767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6709519" y="8228135"/>
            <a:ext cx="536575" cy="544195"/>
          </a:xfrm>
          <a:custGeom>
            <a:avLst/>
            <a:gdLst/>
            <a:ahLst/>
            <a:cxnLst/>
            <a:rect l="l" t="t" r="r" b="b"/>
            <a:pathLst>
              <a:path w="536575" h="544195">
                <a:moveTo>
                  <a:pt x="267976" y="0"/>
                </a:moveTo>
                <a:lnTo>
                  <a:pt x="219811" y="4383"/>
                </a:lnTo>
                <a:lnTo>
                  <a:pt x="174475" y="17020"/>
                </a:lnTo>
                <a:lnTo>
                  <a:pt x="132726" y="37141"/>
                </a:lnTo>
                <a:lnTo>
                  <a:pt x="95322" y="63979"/>
                </a:lnTo>
                <a:lnTo>
                  <a:pt x="63019" y="96764"/>
                </a:lnTo>
                <a:lnTo>
                  <a:pt x="36576" y="134727"/>
                </a:lnTo>
                <a:lnTo>
                  <a:pt x="16750" y="177099"/>
                </a:lnTo>
                <a:lnTo>
                  <a:pt x="4299" y="223111"/>
                </a:lnTo>
                <a:lnTo>
                  <a:pt x="0" y="271779"/>
                </a:lnTo>
                <a:lnTo>
                  <a:pt x="68" y="272986"/>
                </a:lnTo>
                <a:lnTo>
                  <a:pt x="4299" y="320879"/>
                </a:lnTo>
                <a:lnTo>
                  <a:pt x="16750" y="366890"/>
                </a:lnTo>
                <a:lnTo>
                  <a:pt x="36576" y="409261"/>
                </a:lnTo>
                <a:lnTo>
                  <a:pt x="63019" y="447222"/>
                </a:lnTo>
                <a:lnTo>
                  <a:pt x="95322" y="480004"/>
                </a:lnTo>
                <a:lnTo>
                  <a:pt x="132726" y="506840"/>
                </a:lnTo>
                <a:lnTo>
                  <a:pt x="174475" y="526960"/>
                </a:lnTo>
                <a:lnTo>
                  <a:pt x="219811" y="539596"/>
                </a:lnTo>
                <a:lnTo>
                  <a:pt x="267976" y="543979"/>
                </a:lnTo>
                <a:lnTo>
                  <a:pt x="316144" y="539596"/>
                </a:lnTo>
                <a:lnTo>
                  <a:pt x="361483" y="526960"/>
                </a:lnTo>
                <a:lnTo>
                  <a:pt x="366937" y="524332"/>
                </a:lnTo>
                <a:lnTo>
                  <a:pt x="319043" y="524332"/>
                </a:lnTo>
                <a:lnTo>
                  <a:pt x="280535" y="519225"/>
                </a:lnTo>
                <a:lnTo>
                  <a:pt x="242369" y="504577"/>
                </a:lnTo>
                <a:lnTo>
                  <a:pt x="206022" y="481402"/>
                </a:lnTo>
                <a:lnTo>
                  <a:pt x="172970" y="450708"/>
                </a:lnTo>
                <a:lnTo>
                  <a:pt x="144692" y="413509"/>
                </a:lnTo>
                <a:lnTo>
                  <a:pt x="122664" y="370814"/>
                </a:lnTo>
                <a:lnTo>
                  <a:pt x="108364" y="323636"/>
                </a:lnTo>
                <a:lnTo>
                  <a:pt x="103270" y="272986"/>
                </a:lnTo>
                <a:lnTo>
                  <a:pt x="108200" y="222339"/>
                </a:lnTo>
                <a:lnTo>
                  <a:pt x="122102" y="175161"/>
                </a:lnTo>
                <a:lnTo>
                  <a:pt x="143637" y="132465"/>
                </a:lnTo>
                <a:lnTo>
                  <a:pt x="171470" y="95262"/>
                </a:lnTo>
                <a:lnTo>
                  <a:pt x="204264" y="64565"/>
                </a:lnTo>
                <a:lnTo>
                  <a:pt x="240681" y="41386"/>
                </a:lnTo>
                <a:lnTo>
                  <a:pt x="279387" y="26736"/>
                </a:lnTo>
                <a:lnTo>
                  <a:pt x="319043" y="21628"/>
                </a:lnTo>
                <a:lnTo>
                  <a:pt x="371044" y="21628"/>
                </a:lnTo>
                <a:lnTo>
                  <a:pt x="361483" y="17020"/>
                </a:lnTo>
                <a:lnTo>
                  <a:pt x="316144" y="4383"/>
                </a:lnTo>
                <a:lnTo>
                  <a:pt x="267976" y="0"/>
                </a:lnTo>
                <a:close/>
              </a:path>
              <a:path w="536575" h="544195">
                <a:moveTo>
                  <a:pt x="495827" y="469925"/>
                </a:moveTo>
                <a:lnTo>
                  <a:pt x="486403" y="469925"/>
                </a:lnTo>
                <a:lnTo>
                  <a:pt x="481793" y="471144"/>
                </a:lnTo>
                <a:lnTo>
                  <a:pt x="472801" y="476072"/>
                </a:lnTo>
                <a:lnTo>
                  <a:pt x="469296" y="479577"/>
                </a:lnTo>
                <a:lnTo>
                  <a:pt x="464267" y="488708"/>
                </a:lnTo>
                <a:lnTo>
                  <a:pt x="463010" y="493483"/>
                </a:lnTo>
                <a:lnTo>
                  <a:pt x="463010" y="503364"/>
                </a:lnTo>
                <a:lnTo>
                  <a:pt x="486251" y="526922"/>
                </a:lnTo>
                <a:lnTo>
                  <a:pt x="495979" y="526922"/>
                </a:lnTo>
                <a:lnTo>
                  <a:pt x="500627" y="525691"/>
                </a:lnTo>
                <a:lnTo>
                  <a:pt x="506217" y="522541"/>
                </a:lnTo>
                <a:lnTo>
                  <a:pt x="487000" y="522541"/>
                </a:lnTo>
                <a:lnTo>
                  <a:pt x="483076" y="521474"/>
                </a:lnTo>
                <a:lnTo>
                  <a:pt x="467340" y="494245"/>
                </a:lnTo>
                <a:lnTo>
                  <a:pt x="468407" y="490219"/>
                </a:lnTo>
                <a:lnTo>
                  <a:pt x="472687" y="482498"/>
                </a:lnTo>
                <a:lnTo>
                  <a:pt x="475646" y="479513"/>
                </a:lnTo>
                <a:lnTo>
                  <a:pt x="483215" y="475360"/>
                </a:lnTo>
                <a:lnTo>
                  <a:pt x="487114" y="474319"/>
                </a:lnTo>
                <a:lnTo>
                  <a:pt x="506217" y="474319"/>
                </a:lnTo>
                <a:lnTo>
                  <a:pt x="500424" y="471144"/>
                </a:lnTo>
                <a:lnTo>
                  <a:pt x="495827" y="469925"/>
                </a:lnTo>
                <a:close/>
              </a:path>
              <a:path w="536575" h="544195">
                <a:moveTo>
                  <a:pt x="371044" y="21628"/>
                </a:moveTo>
                <a:lnTo>
                  <a:pt x="319043" y="21628"/>
                </a:lnTo>
                <a:lnTo>
                  <a:pt x="358451" y="27097"/>
                </a:lnTo>
                <a:lnTo>
                  <a:pt x="396494" y="42613"/>
                </a:lnTo>
                <a:lnTo>
                  <a:pt x="431974" y="66839"/>
                </a:lnTo>
                <a:lnTo>
                  <a:pt x="463692" y="98436"/>
                </a:lnTo>
                <a:lnTo>
                  <a:pt x="490449" y="136066"/>
                </a:lnTo>
                <a:lnTo>
                  <a:pt x="511045" y="178392"/>
                </a:lnTo>
                <a:lnTo>
                  <a:pt x="524282" y="224076"/>
                </a:lnTo>
                <a:lnTo>
                  <a:pt x="528961" y="271779"/>
                </a:lnTo>
                <a:lnTo>
                  <a:pt x="526040" y="310511"/>
                </a:lnTo>
                <a:lnTo>
                  <a:pt x="517537" y="348276"/>
                </a:lnTo>
                <a:lnTo>
                  <a:pt x="503843" y="384277"/>
                </a:lnTo>
                <a:lnTo>
                  <a:pt x="485349" y="417715"/>
                </a:lnTo>
                <a:lnTo>
                  <a:pt x="450645" y="460901"/>
                </a:lnTo>
                <a:lnTo>
                  <a:pt x="409635" y="494603"/>
                </a:lnTo>
                <a:lnTo>
                  <a:pt x="364905" y="516515"/>
                </a:lnTo>
                <a:lnTo>
                  <a:pt x="319043" y="524332"/>
                </a:lnTo>
                <a:lnTo>
                  <a:pt x="366937" y="524332"/>
                </a:lnTo>
                <a:lnTo>
                  <a:pt x="403234" y="506840"/>
                </a:lnTo>
                <a:lnTo>
                  <a:pt x="440640" y="480004"/>
                </a:lnTo>
                <a:lnTo>
                  <a:pt x="472944" y="447222"/>
                </a:lnTo>
                <a:lnTo>
                  <a:pt x="499388" y="409261"/>
                </a:lnTo>
                <a:lnTo>
                  <a:pt x="519214" y="366890"/>
                </a:lnTo>
                <a:lnTo>
                  <a:pt x="531665" y="320879"/>
                </a:lnTo>
                <a:lnTo>
                  <a:pt x="535896" y="272986"/>
                </a:lnTo>
                <a:lnTo>
                  <a:pt x="535965" y="271779"/>
                </a:lnTo>
                <a:lnTo>
                  <a:pt x="531665" y="223111"/>
                </a:lnTo>
                <a:lnTo>
                  <a:pt x="519214" y="177099"/>
                </a:lnTo>
                <a:lnTo>
                  <a:pt x="499388" y="134727"/>
                </a:lnTo>
                <a:lnTo>
                  <a:pt x="472944" y="96764"/>
                </a:lnTo>
                <a:lnTo>
                  <a:pt x="440640" y="63979"/>
                </a:lnTo>
                <a:lnTo>
                  <a:pt x="403234" y="37141"/>
                </a:lnTo>
                <a:lnTo>
                  <a:pt x="371044" y="21628"/>
                </a:lnTo>
                <a:close/>
              </a:path>
              <a:path w="536575" h="544195">
                <a:moveTo>
                  <a:pt x="506217" y="474319"/>
                </a:moveTo>
                <a:lnTo>
                  <a:pt x="495077" y="474319"/>
                </a:lnTo>
                <a:lnTo>
                  <a:pt x="498976" y="475360"/>
                </a:lnTo>
                <a:lnTo>
                  <a:pt x="506571" y="479513"/>
                </a:lnTo>
                <a:lnTo>
                  <a:pt x="509530" y="482498"/>
                </a:lnTo>
                <a:lnTo>
                  <a:pt x="513797" y="490219"/>
                </a:lnTo>
                <a:lnTo>
                  <a:pt x="514695" y="493648"/>
                </a:lnTo>
                <a:lnTo>
                  <a:pt x="514807" y="502780"/>
                </a:lnTo>
                <a:lnTo>
                  <a:pt x="513797" y="506602"/>
                </a:lnTo>
                <a:lnTo>
                  <a:pt x="509631" y="514235"/>
                </a:lnTo>
                <a:lnTo>
                  <a:pt x="506710" y="517207"/>
                </a:lnTo>
                <a:lnTo>
                  <a:pt x="499154" y="521474"/>
                </a:lnTo>
                <a:lnTo>
                  <a:pt x="495217" y="522541"/>
                </a:lnTo>
                <a:lnTo>
                  <a:pt x="506217" y="522541"/>
                </a:lnTo>
                <a:lnTo>
                  <a:pt x="509530" y="520674"/>
                </a:lnTo>
                <a:lnTo>
                  <a:pt x="513010" y="517143"/>
                </a:lnTo>
                <a:lnTo>
                  <a:pt x="515461" y="512610"/>
                </a:lnTo>
                <a:lnTo>
                  <a:pt x="517950" y="508076"/>
                </a:lnTo>
                <a:lnTo>
                  <a:pt x="519182" y="503364"/>
                </a:lnTo>
                <a:lnTo>
                  <a:pt x="519182" y="493483"/>
                </a:lnTo>
                <a:lnTo>
                  <a:pt x="517925" y="488708"/>
                </a:lnTo>
                <a:lnTo>
                  <a:pt x="512921" y="479577"/>
                </a:lnTo>
                <a:lnTo>
                  <a:pt x="509416" y="476072"/>
                </a:lnTo>
                <a:lnTo>
                  <a:pt x="506217" y="474319"/>
                </a:lnTo>
                <a:close/>
              </a:path>
              <a:path w="536575" h="544195">
                <a:moveTo>
                  <a:pt x="493401" y="481583"/>
                </a:moveTo>
                <a:lnTo>
                  <a:pt x="478478" y="481583"/>
                </a:lnTo>
                <a:lnTo>
                  <a:pt x="478478" y="514413"/>
                </a:lnTo>
                <a:lnTo>
                  <a:pt x="483698" y="514413"/>
                </a:lnTo>
                <a:lnTo>
                  <a:pt x="483698" y="500468"/>
                </a:lnTo>
                <a:lnTo>
                  <a:pt x="495710" y="500468"/>
                </a:lnTo>
                <a:lnTo>
                  <a:pt x="495319" y="500227"/>
                </a:lnTo>
                <a:lnTo>
                  <a:pt x="494176" y="499744"/>
                </a:lnTo>
                <a:lnTo>
                  <a:pt x="496970" y="499516"/>
                </a:lnTo>
                <a:lnTo>
                  <a:pt x="499217" y="498525"/>
                </a:lnTo>
                <a:lnTo>
                  <a:pt x="501669" y="495934"/>
                </a:lnTo>
                <a:lnTo>
                  <a:pt x="483698" y="495934"/>
                </a:lnTo>
                <a:lnTo>
                  <a:pt x="483698" y="486028"/>
                </a:lnTo>
                <a:lnTo>
                  <a:pt x="502167" y="486028"/>
                </a:lnTo>
                <a:lnTo>
                  <a:pt x="500894" y="484162"/>
                </a:lnTo>
                <a:lnTo>
                  <a:pt x="499560" y="483095"/>
                </a:lnTo>
                <a:lnTo>
                  <a:pt x="496157" y="481863"/>
                </a:lnTo>
                <a:lnTo>
                  <a:pt x="493401" y="481583"/>
                </a:lnTo>
                <a:close/>
              </a:path>
              <a:path w="536575" h="544195">
                <a:moveTo>
                  <a:pt x="495710" y="500468"/>
                </a:moveTo>
                <a:lnTo>
                  <a:pt x="488600" y="500468"/>
                </a:lnTo>
                <a:lnTo>
                  <a:pt x="490010" y="500849"/>
                </a:lnTo>
                <a:lnTo>
                  <a:pt x="490950" y="501611"/>
                </a:lnTo>
                <a:lnTo>
                  <a:pt x="492329" y="502615"/>
                </a:lnTo>
                <a:lnTo>
                  <a:pt x="494150" y="505180"/>
                </a:lnTo>
                <a:lnTo>
                  <a:pt x="496423" y="509231"/>
                </a:lnTo>
                <a:lnTo>
                  <a:pt x="499281" y="514413"/>
                </a:lnTo>
                <a:lnTo>
                  <a:pt x="505656" y="514413"/>
                </a:lnTo>
                <a:lnTo>
                  <a:pt x="499827" y="504951"/>
                </a:lnTo>
                <a:lnTo>
                  <a:pt x="498227" y="502780"/>
                </a:lnTo>
                <a:lnTo>
                  <a:pt x="496246" y="500799"/>
                </a:lnTo>
                <a:lnTo>
                  <a:pt x="495710" y="500468"/>
                </a:lnTo>
                <a:close/>
              </a:path>
              <a:path w="536575" h="544195">
                <a:moveTo>
                  <a:pt x="502167" y="486028"/>
                </a:moveTo>
                <a:lnTo>
                  <a:pt x="492182" y="486028"/>
                </a:lnTo>
                <a:lnTo>
                  <a:pt x="493934" y="486206"/>
                </a:lnTo>
                <a:lnTo>
                  <a:pt x="495827" y="486968"/>
                </a:lnTo>
                <a:lnTo>
                  <a:pt x="496563" y="487552"/>
                </a:lnTo>
                <a:lnTo>
                  <a:pt x="497630" y="489076"/>
                </a:lnTo>
                <a:lnTo>
                  <a:pt x="497897" y="489953"/>
                </a:lnTo>
                <a:lnTo>
                  <a:pt x="497897" y="492442"/>
                </a:lnTo>
                <a:lnTo>
                  <a:pt x="497338" y="493648"/>
                </a:lnTo>
                <a:lnTo>
                  <a:pt x="496213" y="494603"/>
                </a:lnTo>
                <a:lnTo>
                  <a:pt x="495141" y="495477"/>
                </a:lnTo>
                <a:lnTo>
                  <a:pt x="493071" y="495934"/>
                </a:lnTo>
                <a:lnTo>
                  <a:pt x="501669" y="495934"/>
                </a:lnTo>
                <a:lnTo>
                  <a:pt x="502583" y="494969"/>
                </a:lnTo>
                <a:lnTo>
                  <a:pt x="503434" y="492886"/>
                </a:lnTo>
                <a:lnTo>
                  <a:pt x="503414" y="488708"/>
                </a:lnTo>
                <a:lnTo>
                  <a:pt x="502926" y="487171"/>
                </a:lnTo>
                <a:lnTo>
                  <a:pt x="502167" y="486028"/>
                </a:lnTo>
                <a:close/>
              </a:path>
              <a:path w="536575" h="544195">
                <a:moveTo>
                  <a:pt x="270465" y="148907"/>
                </a:moveTo>
                <a:lnTo>
                  <a:pt x="190671" y="148907"/>
                </a:lnTo>
                <a:lnTo>
                  <a:pt x="190671" y="401180"/>
                </a:lnTo>
                <a:lnTo>
                  <a:pt x="240150" y="401180"/>
                </a:lnTo>
                <a:lnTo>
                  <a:pt x="240150" y="202590"/>
                </a:lnTo>
                <a:lnTo>
                  <a:pt x="285396" y="202590"/>
                </a:lnTo>
                <a:lnTo>
                  <a:pt x="270465" y="148907"/>
                </a:lnTo>
                <a:close/>
              </a:path>
              <a:path w="536575" h="544195">
                <a:moveTo>
                  <a:pt x="285396" y="202590"/>
                </a:moveTo>
                <a:lnTo>
                  <a:pt x="240150" y="202590"/>
                </a:lnTo>
                <a:lnTo>
                  <a:pt x="292398" y="401180"/>
                </a:lnTo>
                <a:lnTo>
                  <a:pt x="343719" y="401180"/>
                </a:lnTo>
                <a:lnTo>
                  <a:pt x="364884" y="321005"/>
                </a:lnTo>
                <a:lnTo>
                  <a:pt x="318331" y="321005"/>
                </a:lnTo>
                <a:lnTo>
                  <a:pt x="285396" y="202590"/>
                </a:lnTo>
                <a:close/>
              </a:path>
              <a:path w="536575" h="544195">
                <a:moveTo>
                  <a:pt x="445636" y="202590"/>
                </a:moveTo>
                <a:lnTo>
                  <a:pt x="396144" y="202590"/>
                </a:lnTo>
                <a:lnTo>
                  <a:pt x="396144" y="401180"/>
                </a:lnTo>
                <a:lnTo>
                  <a:pt x="445636" y="401180"/>
                </a:lnTo>
                <a:lnTo>
                  <a:pt x="445636" y="202590"/>
                </a:lnTo>
                <a:close/>
              </a:path>
              <a:path w="536575" h="544195">
                <a:moveTo>
                  <a:pt x="445636" y="148907"/>
                </a:moveTo>
                <a:lnTo>
                  <a:pt x="365664" y="148907"/>
                </a:lnTo>
                <a:lnTo>
                  <a:pt x="318331" y="321005"/>
                </a:lnTo>
                <a:lnTo>
                  <a:pt x="364884" y="321005"/>
                </a:lnTo>
                <a:lnTo>
                  <a:pt x="396144" y="202590"/>
                </a:lnTo>
                <a:lnTo>
                  <a:pt x="445636" y="202590"/>
                </a:lnTo>
                <a:lnTo>
                  <a:pt x="445636" y="148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6709493" y="6242220"/>
            <a:ext cx="536575" cy="544195"/>
            <a:chOff x="6709492" y="6242220"/>
            <a:chExt cx="536575" cy="544195"/>
          </a:xfrm>
        </p:grpSpPr>
        <p:sp>
          <p:nvSpPr>
            <p:cNvPr id="18" name="object 18"/>
            <p:cNvSpPr/>
            <p:nvPr/>
          </p:nvSpPr>
          <p:spPr>
            <a:xfrm>
              <a:off x="6709492" y="6242229"/>
              <a:ext cx="536575" cy="544195"/>
            </a:xfrm>
            <a:custGeom>
              <a:avLst/>
              <a:gdLst/>
              <a:ahLst/>
              <a:cxnLst/>
              <a:rect l="l" t="t" r="r" b="b"/>
              <a:pathLst>
                <a:path w="536575" h="544195">
                  <a:moveTo>
                    <a:pt x="268008" y="0"/>
                  </a:moveTo>
                  <a:lnTo>
                    <a:pt x="219896" y="4390"/>
                  </a:lnTo>
                  <a:lnTo>
                    <a:pt x="174588" y="17044"/>
                  </a:lnTo>
                  <a:lnTo>
                    <a:pt x="132845" y="37189"/>
                  </a:lnTo>
                  <a:lnTo>
                    <a:pt x="95432" y="64050"/>
                  </a:lnTo>
                  <a:lnTo>
                    <a:pt x="63111" y="96853"/>
                  </a:lnTo>
                  <a:lnTo>
                    <a:pt x="36644" y="134823"/>
                  </a:lnTo>
                  <a:lnTo>
                    <a:pt x="16794" y="177186"/>
                  </a:lnTo>
                  <a:lnTo>
                    <a:pt x="4325" y="223168"/>
                  </a:lnTo>
                  <a:lnTo>
                    <a:pt x="0" y="271995"/>
                  </a:lnTo>
                  <a:lnTo>
                    <a:pt x="4325" y="320823"/>
                  </a:lnTo>
                  <a:lnTo>
                    <a:pt x="16794" y="366805"/>
                  </a:lnTo>
                  <a:lnTo>
                    <a:pt x="36644" y="409168"/>
                  </a:lnTo>
                  <a:lnTo>
                    <a:pt x="63111" y="447138"/>
                  </a:lnTo>
                  <a:lnTo>
                    <a:pt x="95432" y="479941"/>
                  </a:lnTo>
                  <a:lnTo>
                    <a:pt x="132845" y="506801"/>
                  </a:lnTo>
                  <a:lnTo>
                    <a:pt x="174588" y="526946"/>
                  </a:lnTo>
                  <a:lnTo>
                    <a:pt x="219896" y="539601"/>
                  </a:lnTo>
                  <a:lnTo>
                    <a:pt x="268008" y="543991"/>
                  </a:lnTo>
                  <a:lnTo>
                    <a:pt x="316119" y="539601"/>
                  </a:lnTo>
                  <a:lnTo>
                    <a:pt x="361428" y="526946"/>
                  </a:lnTo>
                  <a:lnTo>
                    <a:pt x="394319" y="511073"/>
                  </a:lnTo>
                  <a:lnTo>
                    <a:pt x="268008" y="511073"/>
                  </a:lnTo>
                  <a:lnTo>
                    <a:pt x="220591" y="506207"/>
                  </a:lnTo>
                  <a:lnTo>
                    <a:pt x="176398" y="492255"/>
                  </a:lnTo>
                  <a:lnTo>
                    <a:pt x="136384" y="470186"/>
                  </a:lnTo>
                  <a:lnTo>
                    <a:pt x="101504" y="440969"/>
                  </a:lnTo>
                  <a:lnTo>
                    <a:pt x="72713" y="405572"/>
                  </a:lnTo>
                  <a:lnTo>
                    <a:pt x="50966" y="364965"/>
                  </a:lnTo>
                  <a:lnTo>
                    <a:pt x="37218" y="320117"/>
                  </a:lnTo>
                  <a:lnTo>
                    <a:pt x="32423" y="271995"/>
                  </a:lnTo>
                  <a:lnTo>
                    <a:pt x="37218" y="223866"/>
                  </a:lnTo>
                  <a:lnTo>
                    <a:pt x="50966" y="179013"/>
                  </a:lnTo>
                  <a:lnTo>
                    <a:pt x="72713" y="138403"/>
                  </a:lnTo>
                  <a:lnTo>
                    <a:pt x="101504" y="103006"/>
                  </a:lnTo>
                  <a:lnTo>
                    <a:pt x="136384" y="73789"/>
                  </a:lnTo>
                  <a:lnTo>
                    <a:pt x="176398" y="51721"/>
                  </a:lnTo>
                  <a:lnTo>
                    <a:pt x="220591" y="37771"/>
                  </a:lnTo>
                  <a:lnTo>
                    <a:pt x="268008" y="32905"/>
                  </a:lnTo>
                  <a:lnTo>
                    <a:pt x="394293" y="32905"/>
                  </a:lnTo>
                  <a:lnTo>
                    <a:pt x="361428" y="17044"/>
                  </a:lnTo>
                  <a:lnTo>
                    <a:pt x="316119" y="4390"/>
                  </a:lnTo>
                  <a:lnTo>
                    <a:pt x="268008" y="0"/>
                  </a:lnTo>
                  <a:close/>
                </a:path>
                <a:path w="536575" h="544195">
                  <a:moveTo>
                    <a:pt x="394293" y="32905"/>
                  </a:moveTo>
                  <a:lnTo>
                    <a:pt x="268008" y="32905"/>
                  </a:lnTo>
                  <a:lnTo>
                    <a:pt x="315424" y="37771"/>
                  </a:lnTo>
                  <a:lnTo>
                    <a:pt x="359615" y="51721"/>
                  </a:lnTo>
                  <a:lnTo>
                    <a:pt x="399627" y="73789"/>
                  </a:lnTo>
                  <a:lnTo>
                    <a:pt x="434505" y="103006"/>
                  </a:lnTo>
                  <a:lnTo>
                    <a:pt x="463293" y="138403"/>
                  </a:lnTo>
                  <a:lnTo>
                    <a:pt x="485038" y="179013"/>
                  </a:lnTo>
                  <a:lnTo>
                    <a:pt x="498785" y="223866"/>
                  </a:lnTo>
                  <a:lnTo>
                    <a:pt x="503580" y="271995"/>
                  </a:lnTo>
                  <a:lnTo>
                    <a:pt x="498785" y="320117"/>
                  </a:lnTo>
                  <a:lnTo>
                    <a:pt x="485038" y="364965"/>
                  </a:lnTo>
                  <a:lnTo>
                    <a:pt x="463293" y="405572"/>
                  </a:lnTo>
                  <a:lnTo>
                    <a:pt x="434505" y="440969"/>
                  </a:lnTo>
                  <a:lnTo>
                    <a:pt x="399627" y="470186"/>
                  </a:lnTo>
                  <a:lnTo>
                    <a:pt x="359615" y="492255"/>
                  </a:lnTo>
                  <a:lnTo>
                    <a:pt x="315424" y="506207"/>
                  </a:lnTo>
                  <a:lnTo>
                    <a:pt x="268008" y="511073"/>
                  </a:lnTo>
                  <a:lnTo>
                    <a:pt x="394319" y="511073"/>
                  </a:lnTo>
                  <a:lnTo>
                    <a:pt x="440583" y="479941"/>
                  </a:lnTo>
                  <a:lnTo>
                    <a:pt x="472905" y="447138"/>
                  </a:lnTo>
                  <a:lnTo>
                    <a:pt x="499371" y="409168"/>
                  </a:lnTo>
                  <a:lnTo>
                    <a:pt x="519221" y="366805"/>
                  </a:lnTo>
                  <a:lnTo>
                    <a:pt x="531690" y="320823"/>
                  </a:lnTo>
                  <a:lnTo>
                    <a:pt x="536016" y="271995"/>
                  </a:lnTo>
                  <a:lnTo>
                    <a:pt x="531690" y="223168"/>
                  </a:lnTo>
                  <a:lnTo>
                    <a:pt x="519221" y="177186"/>
                  </a:lnTo>
                  <a:lnTo>
                    <a:pt x="499371" y="134823"/>
                  </a:lnTo>
                  <a:lnTo>
                    <a:pt x="472905" y="96853"/>
                  </a:lnTo>
                  <a:lnTo>
                    <a:pt x="440583" y="64050"/>
                  </a:lnTo>
                  <a:lnTo>
                    <a:pt x="403170" y="37189"/>
                  </a:lnTo>
                  <a:lnTo>
                    <a:pt x="394293" y="329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5798" y="6347960"/>
              <a:ext cx="283887" cy="24090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709486" y="6242227"/>
              <a:ext cx="536575" cy="544195"/>
            </a:xfrm>
            <a:custGeom>
              <a:avLst/>
              <a:gdLst/>
              <a:ahLst/>
              <a:cxnLst/>
              <a:rect l="l" t="t" r="r" b="b"/>
              <a:pathLst>
                <a:path w="536575" h="544195">
                  <a:moveTo>
                    <a:pt x="321792" y="435152"/>
                  </a:moveTo>
                  <a:lnTo>
                    <a:pt x="314998" y="412940"/>
                  </a:lnTo>
                  <a:lnTo>
                    <a:pt x="307695" y="435152"/>
                  </a:lnTo>
                  <a:lnTo>
                    <a:pt x="321792" y="435152"/>
                  </a:lnTo>
                  <a:close/>
                </a:path>
                <a:path w="536575" h="544195">
                  <a:moveTo>
                    <a:pt x="536016" y="271995"/>
                  </a:moveTo>
                  <a:lnTo>
                    <a:pt x="531685" y="223164"/>
                  </a:lnTo>
                  <a:lnTo>
                    <a:pt x="519226" y="177190"/>
                  </a:lnTo>
                  <a:lnTo>
                    <a:pt x="503580" y="143802"/>
                  </a:lnTo>
                  <a:lnTo>
                    <a:pt x="503580" y="271995"/>
                  </a:lnTo>
                  <a:lnTo>
                    <a:pt x="502259" y="297434"/>
                  </a:lnTo>
                  <a:lnTo>
                    <a:pt x="498373" y="322097"/>
                  </a:lnTo>
                  <a:lnTo>
                    <a:pt x="492061" y="345871"/>
                  </a:lnTo>
                  <a:lnTo>
                    <a:pt x="483476" y="368592"/>
                  </a:lnTo>
                  <a:lnTo>
                    <a:pt x="397586" y="368592"/>
                  </a:lnTo>
                  <a:lnTo>
                    <a:pt x="397586" y="455053"/>
                  </a:lnTo>
                  <a:lnTo>
                    <a:pt x="397217" y="456641"/>
                  </a:lnTo>
                  <a:lnTo>
                    <a:pt x="395211" y="459422"/>
                  </a:lnTo>
                  <a:lnTo>
                    <a:pt x="393661" y="460108"/>
                  </a:lnTo>
                  <a:lnTo>
                    <a:pt x="390144" y="460108"/>
                  </a:lnTo>
                  <a:lnTo>
                    <a:pt x="389597" y="459943"/>
                  </a:lnTo>
                  <a:lnTo>
                    <a:pt x="388962" y="459752"/>
                  </a:lnTo>
                  <a:lnTo>
                    <a:pt x="388835" y="459714"/>
                  </a:lnTo>
                  <a:lnTo>
                    <a:pt x="386410" y="458114"/>
                  </a:lnTo>
                  <a:lnTo>
                    <a:pt x="385127" y="456831"/>
                  </a:lnTo>
                  <a:lnTo>
                    <a:pt x="359549" y="422529"/>
                  </a:lnTo>
                  <a:lnTo>
                    <a:pt x="359448" y="453783"/>
                  </a:lnTo>
                  <a:lnTo>
                    <a:pt x="358978" y="455790"/>
                  </a:lnTo>
                  <a:lnTo>
                    <a:pt x="356781" y="458952"/>
                  </a:lnTo>
                  <a:lnTo>
                    <a:pt x="355092" y="459752"/>
                  </a:lnTo>
                  <a:lnTo>
                    <a:pt x="350545" y="459752"/>
                  </a:lnTo>
                  <a:lnTo>
                    <a:pt x="348869" y="458952"/>
                  </a:lnTo>
                  <a:lnTo>
                    <a:pt x="346671" y="455790"/>
                  </a:lnTo>
                  <a:lnTo>
                    <a:pt x="346202" y="453783"/>
                  </a:lnTo>
                  <a:lnTo>
                    <a:pt x="346290" y="403631"/>
                  </a:lnTo>
                  <a:lnTo>
                    <a:pt x="346608" y="402209"/>
                  </a:lnTo>
                  <a:lnTo>
                    <a:pt x="348653" y="399211"/>
                  </a:lnTo>
                  <a:lnTo>
                    <a:pt x="350227" y="398424"/>
                  </a:lnTo>
                  <a:lnTo>
                    <a:pt x="353682" y="398424"/>
                  </a:lnTo>
                  <a:lnTo>
                    <a:pt x="354901" y="398780"/>
                  </a:lnTo>
                  <a:lnTo>
                    <a:pt x="357098" y="400113"/>
                  </a:lnTo>
                  <a:lnTo>
                    <a:pt x="358254" y="401243"/>
                  </a:lnTo>
                  <a:lnTo>
                    <a:pt x="384263" y="436105"/>
                  </a:lnTo>
                  <a:lnTo>
                    <a:pt x="384340" y="404482"/>
                  </a:lnTo>
                  <a:lnTo>
                    <a:pt x="384822" y="402361"/>
                  </a:lnTo>
                  <a:lnTo>
                    <a:pt x="387007" y="399211"/>
                  </a:lnTo>
                  <a:lnTo>
                    <a:pt x="388569" y="398424"/>
                  </a:lnTo>
                  <a:lnTo>
                    <a:pt x="388721" y="398348"/>
                  </a:lnTo>
                  <a:lnTo>
                    <a:pt x="393255" y="398348"/>
                  </a:lnTo>
                  <a:lnTo>
                    <a:pt x="394881" y="399122"/>
                  </a:lnTo>
                  <a:lnTo>
                    <a:pt x="397154" y="402361"/>
                  </a:lnTo>
                  <a:lnTo>
                    <a:pt x="397548" y="404063"/>
                  </a:lnTo>
                  <a:lnTo>
                    <a:pt x="397586" y="455053"/>
                  </a:lnTo>
                  <a:lnTo>
                    <a:pt x="397586" y="368592"/>
                  </a:lnTo>
                  <a:lnTo>
                    <a:pt x="340995" y="368592"/>
                  </a:lnTo>
                  <a:lnTo>
                    <a:pt x="340995" y="455523"/>
                  </a:lnTo>
                  <a:lnTo>
                    <a:pt x="340410" y="456971"/>
                  </a:lnTo>
                  <a:lnTo>
                    <a:pt x="337921" y="459346"/>
                  </a:lnTo>
                  <a:lnTo>
                    <a:pt x="336334" y="459943"/>
                  </a:lnTo>
                  <a:lnTo>
                    <a:pt x="332663" y="459943"/>
                  </a:lnTo>
                  <a:lnTo>
                    <a:pt x="325678" y="447738"/>
                  </a:lnTo>
                  <a:lnTo>
                    <a:pt x="303872" y="447738"/>
                  </a:lnTo>
                  <a:lnTo>
                    <a:pt x="301218" y="455764"/>
                  </a:lnTo>
                  <a:lnTo>
                    <a:pt x="300329" y="457314"/>
                  </a:lnTo>
                  <a:lnTo>
                    <a:pt x="298145" y="459422"/>
                  </a:lnTo>
                  <a:lnTo>
                    <a:pt x="296875" y="459943"/>
                  </a:lnTo>
                  <a:lnTo>
                    <a:pt x="293535" y="459943"/>
                  </a:lnTo>
                  <a:lnTo>
                    <a:pt x="292011" y="459333"/>
                  </a:lnTo>
                  <a:lnTo>
                    <a:pt x="289636" y="456869"/>
                  </a:lnTo>
                  <a:lnTo>
                    <a:pt x="289115" y="455523"/>
                  </a:lnTo>
                  <a:lnTo>
                    <a:pt x="289179" y="451231"/>
                  </a:lnTo>
                  <a:lnTo>
                    <a:pt x="289661" y="449427"/>
                  </a:lnTo>
                  <a:lnTo>
                    <a:pt x="299275" y="422935"/>
                  </a:lnTo>
                  <a:lnTo>
                    <a:pt x="301713" y="416229"/>
                  </a:lnTo>
                  <a:lnTo>
                    <a:pt x="306120" y="404063"/>
                  </a:lnTo>
                  <a:lnTo>
                    <a:pt x="307505" y="401828"/>
                  </a:lnTo>
                  <a:lnTo>
                    <a:pt x="310832" y="398983"/>
                  </a:lnTo>
                  <a:lnTo>
                    <a:pt x="312877" y="398272"/>
                  </a:lnTo>
                  <a:lnTo>
                    <a:pt x="317601" y="398272"/>
                  </a:lnTo>
                  <a:lnTo>
                    <a:pt x="319595" y="398945"/>
                  </a:lnTo>
                  <a:lnTo>
                    <a:pt x="321271" y="400304"/>
                  </a:lnTo>
                  <a:lnTo>
                    <a:pt x="322973" y="401650"/>
                  </a:lnTo>
                  <a:lnTo>
                    <a:pt x="340220" y="449427"/>
                  </a:lnTo>
                  <a:lnTo>
                    <a:pt x="340995" y="455523"/>
                  </a:lnTo>
                  <a:lnTo>
                    <a:pt x="340995" y="368592"/>
                  </a:lnTo>
                  <a:lnTo>
                    <a:pt x="287185" y="368592"/>
                  </a:lnTo>
                  <a:lnTo>
                    <a:pt x="287185" y="428840"/>
                  </a:lnTo>
                  <a:lnTo>
                    <a:pt x="287185" y="440588"/>
                  </a:lnTo>
                  <a:lnTo>
                    <a:pt x="284657" y="447509"/>
                  </a:lnTo>
                  <a:lnTo>
                    <a:pt x="274612" y="458038"/>
                  </a:lnTo>
                  <a:lnTo>
                    <a:pt x="267868" y="460768"/>
                  </a:lnTo>
                  <a:lnTo>
                    <a:pt x="251345" y="460768"/>
                  </a:lnTo>
                  <a:lnTo>
                    <a:pt x="250037" y="460197"/>
                  </a:lnTo>
                  <a:lnTo>
                    <a:pt x="247281" y="459003"/>
                  </a:lnTo>
                  <a:lnTo>
                    <a:pt x="244563" y="457822"/>
                  </a:lnTo>
                  <a:lnTo>
                    <a:pt x="234035" y="446024"/>
                  </a:lnTo>
                  <a:lnTo>
                    <a:pt x="231406" y="438442"/>
                  </a:lnTo>
                  <a:lnTo>
                    <a:pt x="231394" y="419341"/>
                  </a:lnTo>
                  <a:lnTo>
                    <a:pt x="234086" y="411657"/>
                  </a:lnTo>
                  <a:lnTo>
                    <a:pt x="244868" y="400215"/>
                  </a:lnTo>
                  <a:lnTo>
                    <a:pt x="247611" y="399135"/>
                  </a:lnTo>
                  <a:lnTo>
                    <a:pt x="249085" y="398551"/>
                  </a:lnTo>
                  <a:lnTo>
                    <a:pt x="252107" y="397357"/>
                  </a:lnTo>
                  <a:lnTo>
                    <a:pt x="267246" y="397357"/>
                  </a:lnTo>
                  <a:lnTo>
                    <a:pt x="272364" y="398627"/>
                  </a:lnTo>
                  <a:lnTo>
                    <a:pt x="280822" y="403669"/>
                  </a:lnTo>
                  <a:lnTo>
                    <a:pt x="282930" y="406552"/>
                  </a:lnTo>
                  <a:lnTo>
                    <a:pt x="282816" y="411835"/>
                  </a:lnTo>
                  <a:lnTo>
                    <a:pt x="282371" y="413016"/>
                  </a:lnTo>
                  <a:lnTo>
                    <a:pt x="280098" y="415594"/>
                  </a:lnTo>
                  <a:lnTo>
                    <a:pt x="278765" y="416229"/>
                  </a:lnTo>
                  <a:lnTo>
                    <a:pt x="276212" y="416229"/>
                  </a:lnTo>
                  <a:lnTo>
                    <a:pt x="273989" y="415277"/>
                  </a:lnTo>
                  <a:lnTo>
                    <a:pt x="267068" y="411378"/>
                  </a:lnTo>
                  <a:lnTo>
                    <a:pt x="263829" y="410400"/>
                  </a:lnTo>
                  <a:lnTo>
                    <a:pt x="256209" y="410400"/>
                  </a:lnTo>
                  <a:lnTo>
                    <a:pt x="252590" y="412051"/>
                  </a:lnTo>
                  <a:lnTo>
                    <a:pt x="247269" y="418592"/>
                  </a:lnTo>
                  <a:lnTo>
                    <a:pt x="245986" y="422935"/>
                  </a:lnTo>
                  <a:lnTo>
                    <a:pt x="245960" y="434644"/>
                  </a:lnTo>
                  <a:lnTo>
                    <a:pt x="247269" y="439166"/>
                  </a:lnTo>
                  <a:lnTo>
                    <a:pt x="252628" y="446024"/>
                  </a:lnTo>
                  <a:lnTo>
                    <a:pt x="256209" y="447738"/>
                  </a:lnTo>
                  <a:lnTo>
                    <a:pt x="264248" y="447738"/>
                  </a:lnTo>
                  <a:lnTo>
                    <a:pt x="267119" y="446633"/>
                  </a:lnTo>
                  <a:lnTo>
                    <a:pt x="271437" y="442290"/>
                  </a:lnTo>
                  <a:lnTo>
                    <a:pt x="272567" y="439356"/>
                  </a:lnTo>
                  <a:lnTo>
                    <a:pt x="272630" y="435686"/>
                  </a:lnTo>
                  <a:lnTo>
                    <a:pt x="264668" y="435686"/>
                  </a:lnTo>
                  <a:lnTo>
                    <a:pt x="262280" y="435178"/>
                  </a:lnTo>
                  <a:lnTo>
                    <a:pt x="259219" y="433120"/>
                  </a:lnTo>
                  <a:lnTo>
                    <a:pt x="258457" y="431520"/>
                  </a:lnTo>
                  <a:lnTo>
                    <a:pt x="258457" y="427189"/>
                  </a:lnTo>
                  <a:lnTo>
                    <a:pt x="259219" y="425577"/>
                  </a:lnTo>
                  <a:lnTo>
                    <a:pt x="262305" y="423468"/>
                  </a:lnTo>
                  <a:lnTo>
                    <a:pt x="264680" y="422935"/>
                  </a:lnTo>
                  <a:lnTo>
                    <a:pt x="281139" y="422935"/>
                  </a:lnTo>
                  <a:lnTo>
                    <a:pt x="283540" y="423659"/>
                  </a:lnTo>
                  <a:lnTo>
                    <a:pt x="286448" y="426516"/>
                  </a:lnTo>
                  <a:lnTo>
                    <a:pt x="287185" y="428840"/>
                  </a:lnTo>
                  <a:lnTo>
                    <a:pt x="287185" y="368592"/>
                  </a:lnTo>
                  <a:lnTo>
                    <a:pt x="226656" y="368592"/>
                  </a:lnTo>
                  <a:lnTo>
                    <a:pt x="226656" y="455053"/>
                  </a:lnTo>
                  <a:lnTo>
                    <a:pt x="225996" y="456399"/>
                  </a:lnTo>
                  <a:lnTo>
                    <a:pt x="222859" y="458482"/>
                  </a:lnTo>
                  <a:lnTo>
                    <a:pt x="220446" y="459003"/>
                  </a:lnTo>
                  <a:lnTo>
                    <a:pt x="198043" y="459003"/>
                  </a:lnTo>
                  <a:lnTo>
                    <a:pt x="195656" y="458393"/>
                  </a:lnTo>
                  <a:lnTo>
                    <a:pt x="193065" y="455993"/>
                  </a:lnTo>
                  <a:lnTo>
                    <a:pt x="192430" y="453783"/>
                  </a:lnTo>
                  <a:lnTo>
                    <a:pt x="192493" y="404799"/>
                  </a:lnTo>
                  <a:lnTo>
                    <a:pt x="193014" y="402894"/>
                  </a:lnTo>
                  <a:lnTo>
                    <a:pt x="193128" y="402539"/>
                  </a:lnTo>
                  <a:lnTo>
                    <a:pt x="195859" y="399821"/>
                  </a:lnTo>
                  <a:lnTo>
                    <a:pt x="198259" y="399135"/>
                  </a:lnTo>
                  <a:lnTo>
                    <a:pt x="219989" y="399135"/>
                  </a:lnTo>
                  <a:lnTo>
                    <a:pt x="222377" y="399656"/>
                  </a:lnTo>
                  <a:lnTo>
                    <a:pt x="225564" y="401764"/>
                  </a:lnTo>
                  <a:lnTo>
                    <a:pt x="226364" y="403377"/>
                  </a:lnTo>
                  <a:lnTo>
                    <a:pt x="226364" y="407670"/>
                  </a:lnTo>
                  <a:lnTo>
                    <a:pt x="225577" y="409232"/>
                  </a:lnTo>
                  <a:lnTo>
                    <a:pt x="222415" y="411314"/>
                  </a:lnTo>
                  <a:lnTo>
                    <a:pt x="220014" y="411835"/>
                  </a:lnTo>
                  <a:lnTo>
                    <a:pt x="205867" y="411835"/>
                  </a:lnTo>
                  <a:lnTo>
                    <a:pt x="205867" y="422529"/>
                  </a:lnTo>
                  <a:lnTo>
                    <a:pt x="218516" y="422529"/>
                  </a:lnTo>
                  <a:lnTo>
                    <a:pt x="220916" y="423049"/>
                  </a:lnTo>
                  <a:lnTo>
                    <a:pt x="224078" y="425132"/>
                  </a:lnTo>
                  <a:lnTo>
                    <a:pt x="224764" y="426516"/>
                  </a:lnTo>
                  <a:lnTo>
                    <a:pt x="224866" y="430999"/>
                  </a:lnTo>
                  <a:lnTo>
                    <a:pt x="224078" y="432574"/>
                  </a:lnTo>
                  <a:lnTo>
                    <a:pt x="220916" y="434644"/>
                  </a:lnTo>
                  <a:lnTo>
                    <a:pt x="218516" y="435152"/>
                  </a:lnTo>
                  <a:lnTo>
                    <a:pt x="205867" y="435152"/>
                  </a:lnTo>
                  <a:lnTo>
                    <a:pt x="205867" y="446379"/>
                  </a:lnTo>
                  <a:lnTo>
                    <a:pt x="220446" y="446379"/>
                  </a:lnTo>
                  <a:lnTo>
                    <a:pt x="222859" y="446900"/>
                  </a:lnTo>
                  <a:lnTo>
                    <a:pt x="225996" y="448983"/>
                  </a:lnTo>
                  <a:lnTo>
                    <a:pt x="226568" y="450126"/>
                  </a:lnTo>
                  <a:lnTo>
                    <a:pt x="226656" y="455053"/>
                  </a:lnTo>
                  <a:lnTo>
                    <a:pt x="226656" y="368592"/>
                  </a:lnTo>
                  <a:lnTo>
                    <a:pt x="188531" y="368592"/>
                  </a:lnTo>
                  <a:lnTo>
                    <a:pt x="188531" y="405345"/>
                  </a:lnTo>
                  <a:lnTo>
                    <a:pt x="188417" y="406552"/>
                  </a:lnTo>
                  <a:lnTo>
                    <a:pt x="169532" y="456399"/>
                  </a:lnTo>
                  <a:lnTo>
                    <a:pt x="165087" y="460197"/>
                  </a:lnTo>
                  <a:lnTo>
                    <a:pt x="161899" y="460197"/>
                  </a:lnTo>
                  <a:lnTo>
                    <a:pt x="139052" y="409232"/>
                  </a:lnTo>
                  <a:lnTo>
                    <a:pt x="138303" y="403377"/>
                  </a:lnTo>
                  <a:lnTo>
                    <a:pt x="138950" y="401764"/>
                  </a:lnTo>
                  <a:lnTo>
                    <a:pt x="141592" y="399211"/>
                  </a:lnTo>
                  <a:lnTo>
                    <a:pt x="143268" y="398551"/>
                  </a:lnTo>
                  <a:lnTo>
                    <a:pt x="146710" y="398551"/>
                  </a:lnTo>
                  <a:lnTo>
                    <a:pt x="147904" y="399008"/>
                  </a:lnTo>
                  <a:lnTo>
                    <a:pt x="149771" y="400786"/>
                  </a:lnTo>
                  <a:lnTo>
                    <a:pt x="150634" y="402297"/>
                  </a:lnTo>
                  <a:lnTo>
                    <a:pt x="163842" y="438442"/>
                  </a:lnTo>
                  <a:lnTo>
                    <a:pt x="175552" y="404482"/>
                  </a:lnTo>
                  <a:lnTo>
                    <a:pt x="176174" y="402539"/>
                  </a:lnTo>
                  <a:lnTo>
                    <a:pt x="177076" y="400888"/>
                  </a:lnTo>
                  <a:lnTo>
                    <a:pt x="179082" y="399021"/>
                  </a:lnTo>
                  <a:lnTo>
                    <a:pt x="180403" y="398551"/>
                  </a:lnTo>
                  <a:lnTo>
                    <a:pt x="184073" y="398551"/>
                  </a:lnTo>
                  <a:lnTo>
                    <a:pt x="185648" y="399122"/>
                  </a:lnTo>
                  <a:lnTo>
                    <a:pt x="187985" y="401370"/>
                  </a:lnTo>
                  <a:lnTo>
                    <a:pt x="188442" y="402539"/>
                  </a:lnTo>
                  <a:lnTo>
                    <a:pt x="188531" y="405345"/>
                  </a:lnTo>
                  <a:lnTo>
                    <a:pt x="188531" y="368592"/>
                  </a:lnTo>
                  <a:lnTo>
                    <a:pt x="52539" y="368592"/>
                  </a:lnTo>
                  <a:lnTo>
                    <a:pt x="43942" y="345871"/>
                  </a:lnTo>
                  <a:lnTo>
                    <a:pt x="37642" y="322097"/>
                  </a:lnTo>
                  <a:lnTo>
                    <a:pt x="33743" y="297434"/>
                  </a:lnTo>
                  <a:lnTo>
                    <a:pt x="32423" y="271995"/>
                  </a:lnTo>
                  <a:lnTo>
                    <a:pt x="37223" y="223875"/>
                  </a:lnTo>
                  <a:lnTo>
                    <a:pt x="50965" y="179019"/>
                  </a:lnTo>
                  <a:lnTo>
                    <a:pt x="72720" y="138417"/>
                  </a:lnTo>
                  <a:lnTo>
                    <a:pt x="101511" y="103009"/>
                  </a:lnTo>
                  <a:lnTo>
                    <a:pt x="136385" y="73799"/>
                  </a:lnTo>
                  <a:lnTo>
                    <a:pt x="176403" y="51727"/>
                  </a:lnTo>
                  <a:lnTo>
                    <a:pt x="220586" y="37769"/>
                  </a:lnTo>
                  <a:lnTo>
                    <a:pt x="268008" y="32905"/>
                  </a:lnTo>
                  <a:lnTo>
                    <a:pt x="315429" y="37769"/>
                  </a:lnTo>
                  <a:lnTo>
                    <a:pt x="359613" y="51727"/>
                  </a:lnTo>
                  <a:lnTo>
                    <a:pt x="399630" y="73799"/>
                  </a:lnTo>
                  <a:lnTo>
                    <a:pt x="434505" y="103009"/>
                  </a:lnTo>
                  <a:lnTo>
                    <a:pt x="463296" y="138417"/>
                  </a:lnTo>
                  <a:lnTo>
                    <a:pt x="485038" y="179019"/>
                  </a:lnTo>
                  <a:lnTo>
                    <a:pt x="498779" y="223875"/>
                  </a:lnTo>
                  <a:lnTo>
                    <a:pt x="503580" y="271995"/>
                  </a:lnTo>
                  <a:lnTo>
                    <a:pt x="503580" y="143802"/>
                  </a:lnTo>
                  <a:lnTo>
                    <a:pt x="472909" y="96850"/>
                  </a:lnTo>
                  <a:lnTo>
                    <a:pt x="440588" y="64046"/>
                  </a:lnTo>
                  <a:lnTo>
                    <a:pt x="403174" y="37185"/>
                  </a:lnTo>
                  <a:lnTo>
                    <a:pt x="361429" y="17043"/>
                  </a:lnTo>
                  <a:lnTo>
                    <a:pt x="316115" y="4394"/>
                  </a:lnTo>
                  <a:lnTo>
                    <a:pt x="268008" y="0"/>
                  </a:lnTo>
                  <a:lnTo>
                    <a:pt x="219900" y="4394"/>
                  </a:lnTo>
                  <a:lnTo>
                    <a:pt x="174586" y="17043"/>
                  </a:lnTo>
                  <a:lnTo>
                    <a:pt x="132842" y="37185"/>
                  </a:lnTo>
                  <a:lnTo>
                    <a:pt x="95427" y="64046"/>
                  </a:lnTo>
                  <a:lnTo>
                    <a:pt x="63106" y="96850"/>
                  </a:lnTo>
                  <a:lnTo>
                    <a:pt x="36639" y="134823"/>
                  </a:lnTo>
                  <a:lnTo>
                    <a:pt x="16789" y="177190"/>
                  </a:lnTo>
                  <a:lnTo>
                    <a:pt x="4330" y="223164"/>
                  </a:lnTo>
                  <a:lnTo>
                    <a:pt x="0" y="271995"/>
                  </a:lnTo>
                  <a:lnTo>
                    <a:pt x="1143" y="297218"/>
                  </a:lnTo>
                  <a:lnTo>
                    <a:pt x="9982" y="345617"/>
                  </a:lnTo>
                  <a:lnTo>
                    <a:pt x="37477" y="410565"/>
                  </a:lnTo>
                  <a:lnTo>
                    <a:pt x="63982" y="448170"/>
                  </a:lnTo>
                  <a:lnTo>
                    <a:pt x="96253" y="480644"/>
                  </a:lnTo>
                  <a:lnTo>
                    <a:pt x="133540" y="507212"/>
                  </a:lnTo>
                  <a:lnTo>
                    <a:pt x="175094" y="527138"/>
                  </a:lnTo>
                  <a:lnTo>
                    <a:pt x="220167" y="539661"/>
                  </a:lnTo>
                  <a:lnTo>
                    <a:pt x="268008" y="543991"/>
                  </a:lnTo>
                  <a:lnTo>
                    <a:pt x="315849" y="539661"/>
                  </a:lnTo>
                  <a:lnTo>
                    <a:pt x="360921" y="527138"/>
                  </a:lnTo>
                  <a:lnTo>
                    <a:pt x="402463" y="507212"/>
                  </a:lnTo>
                  <a:lnTo>
                    <a:pt x="439750" y="480644"/>
                  </a:lnTo>
                  <a:lnTo>
                    <a:pt x="460146" y="460108"/>
                  </a:lnTo>
                  <a:lnTo>
                    <a:pt x="472020" y="448170"/>
                  </a:lnTo>
                  <a:lnTo>
                    <a:pt x="498525" y="410565"/>
                  </a:lnTo>
                  <a:lnTo>
                    <a:pt x="504342" y="398348"/>
                  </a:lnTo>
                  <a:lnTo>
                    <a:pt x="504812" y="397357"/>
                  </a:lnTo>
                  <a:lnTo>
                    <a:pt x="518515" y="368592"/>
                  </a:lnTo>
                  <a:lnTo>
                    <a:pt x="526021" y="345617"/>
                  </a:lnTo>
                  <a:lnTo>
                    <a:pt x="531507" y="321792"/>
                  </a:lnTo>
                  <a:lnTo>
                    <a:pt x="534873" y="297218"/>
                  </a:lnTo>
                  <a:lnTo>
                    <a:pt x="536016" y="27199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33638" y="3689387"/>
            <a:ext cx="688011" cy="50644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22788" y="4327086"/>
            <a:ext cx="709295" cy="47207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9819" y="3815264"/>
            <a:ext cx="3605922" cy="4873765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4393591" y="3695240"/>
            <a:ext cx="2004060" cy="2910205"/>
            <a:chOff x="4393591" y="3695239"/>
            <a:chExt cx="2004060" cy="2910205"/>
          </a:xfrm>
        </p:grpSpPr>
        <p:sp>
          <p:nvSpPr>
            <p:cNvPr id="25" name="object 25"/>
            <p:cNvSpPr/>
            <p:nvPr/>
          </p:nvSpPr>
          <p:spPr>
            <a:xfrm>
              <a:off x="4393591" y="3695239"/>
              <a:ext cx="2004060" cy="2910205"/>
            </a:xfrm>
            <a:custGeom>
              <a:avLst/>
              <a:gdLst/>
              <a:ahLst/>
              <a:cxnLst/>
              <a:rect l="l" t="t" r="r" b="b"/>
              <a:pathLst>
                <a:path w="2004060" h="2910204">
                  <a:moveTo>
                    <a:pt x="2003869" y="0"/>
                  </a:moveTo>
                  <a:lnTo>
                    <a:pt x="660" y="0"/>
                  </a:lnTo>
                  <a:lnTo>
                    <a:pt x="0" y="2910014"/>
                  </a:lnTo>
                  <a:lnTo>
                    <a:pt x="2003196" y="2910014"/>
                  </a:lnTo>
                  <a:lnTo>
                    <a:pt x="20038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431221" y="4396893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61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431221" y="4866543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07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31221" y="5051101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31221" y="5694383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31221" y="5533551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431221" y="5372751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431221" y="5211925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691887" y="5855196"/>
              <a:ext cx="1669414" cy="0"/>
            </a:xfrm>
            <a:custGeom>
              <a:avLst/>
              <a:gdLst/>
              <a:ahLst/>
              <a:cxnLst/>
              <a:rect l="l" t="t" r="r" b="b"/>
              <a:pathLst>
                <a:path w="1669414">
                  <a:moveTo>
                    <a:pt x="0" y="0"/>
                  </a:moveTo>
                  <a:lnTo>
                    <a:pt x="1669033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430702" y="6057658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61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31238" y="6423246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429118" y="4475188"/>
            <a:ext cx="935990" cy="10900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600" b="1" spc="85" dirty="0">
                <a:solidFill>
                  <a:srgbClr val="231F20"/>
                </a:solidFill>
                <a:latin typeface="Arial"/>
                <a:cs typeface="Arial"/>
              </a:rPr>
              <a:t>Amount</a:t>
            </a:r>
            <a:r>
              <a:rPr sz="600" b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b="1" spc="85" dirty="0">
                <a:solidFill>
                  <a:srgbClr val="231F20"/>
                </a:solidFill>
                <a:latin typeface="Arial"/>
                <a:cs typeface="Arial"/>
              </a:rPr>
              <a:t>per</a:t>
            </a:r>
            <a:r>
              <a:rPr sz="600" b="1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b="1" spc="60" dirty="0">
                <a:solidFill>
                  <a:srgbClr val="231F20"/>
                </a:solidFill>
                <a:latin typeface="Arial"/>
                <a:cs typeface="Arial"/>
              </a:rPr>
              <a:t>serving</a:t>
            </a:r>
            <a:endParaRPr sz="600">
              <a:latin typeface="Arial"/>
              <a:cs typeface="Arial"/>
            </a:endParaRPr>
          </a:p>
        </p:txBody>
      </p: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4393246" y="3695200"/>
          <a:ext cx="2003425" cy="2907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1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675">
                <a:tc gridSpan="2">
                  <a:txBody>
                    <a:bodyPr/>
                    <a:lstStyle/>
                    <a:p>
                      <a:pPr marL="30480">
                        <a:lnSpc>
                          <a:spcPts val="2290"/>
                        </a:lnSpc>
                      </a:pPr>
                      <a:r>
                        <a:rPr sz="2100" b="1" u="sng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Arial"/>
                          <a:cs typeface="Arial"/>
                        </a:rPr>
                        <a:t>Nutrition</a:t>
                      </a:r>
                      <a:r>
                        <a:rPr sz="2100" b="1" u="sng" spc="-135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u="sng" spc="-20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Arial"/>
                          <a:cs typeface="Arial"/>
                        </a:rPr>
                        <a:t>Facts</a:t>
                      </a:r>
                      <a:r>
                        <a:rPr sz="2100" b="1" u="sng" spc="525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endParaRPr sz="2100">
                        <a:latin typeface="Arial"/>
                        <a:cs typeface="Arial"/>
                      </a:endParaRPr>
                    </a:p>
                    <a:p>
                      <a:pPr marL="47625">
                        <a:lnSpc>
                          <a:spcPts val="121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servings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per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container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47625">
                        <a:lnSpc>
                          <a:spcPts val="1210"/>
                        </a:lnSpc>
                      </a:pP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Serving</a:t>
                      </a:r>
                      <a:r>
                        <a:rPr sz="1100" b="1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Size</a:t>
                      </a:r>
                      <a:r>
                        <a:rPr sz="1100" b="1" spc="2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100" b="1" spc="1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Packet</a:t>
                      </a:r>
                      <a:r>
                        <a:rPr sz="1100" b="1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(10g)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26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1700" b="1" spc="1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Calories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61925" marB="0">
                    <a:lnL w="3175">
                      <a:solidFill>
                        <a:srgbClr val="231F2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23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79375" marB="0">
                    <a:lnR w="3175">
                      <a:solidFill>
                        <a:srgbClr val="231F2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600" b="1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600" b="1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Daily</a:t>
                      </a:r>
                      <a:r>
                        <a:rPr sz="600" b="1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Value*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6040" marB="0">
                    <a:lnR w="3175">
                      <a:solidFill>
                        <a:srgbClr val="231F2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6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Total</a:t>
                      </a:r>
                      <a:r>
                        <a:rPr sz="800" b="1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Fat</a:t>
                      </a:r>
                      <a:r>
                        <a:rPr sz="800" b="1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3175">
                      <a:solidFill>
                        <a:srgbClr val="231F2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32384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b="1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R w="3175">
                      <a:solidFill>
                        <a:srgbClr val="231F2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6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Sodium</a:t>
                      </a:r>
                      <a:r>
                        <a:rPr sz="800" b="1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0mg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3175">
                      <a:solidFill>
                        <a:srgbClr val="231F2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32384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800" b="1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R w="3175">
                      <a:solidFill>
                        <a:srgbClr val="231F2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6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Total</a:t>
                      </a:r>
                      <a:r>
                        <a:rPr sz="800" b="1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Carbohydrate</a:t>
                      </a:r>
                      <a:r>
                        <a:rPr sz="800" b="1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10g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3175">
                      <a:solidFill>
                        <a:srgbClr val="231F2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32384" algn="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800" b="1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R w="3175">
                      <a:solidFill>
                        <a:srgbClr val="231F2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70610">
                <a:tc gridSpan="2"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800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Total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Sugars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0g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47625" marR="32384" indent="261620">
                        <a:lnSpc>
                          <a:spcPct val="123800"/>
                        </a:lnSpc>
                        <a:tabLst>
                          <a:tab pos="1789430" algn="l"/>
                        </a:tabLst>
                      </a:pPr>
                      <a:r>
                        <a:rPr sz="8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Includes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0g 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Added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Sugars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800" b="1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0% 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Protein</a:t>
                      </a:r>
                      <a:r>
                        <a:rPr sz="800" b="1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0g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8265" marR="73660" indent="-48260">
                        <a:lnSpc>
                          <a:spcPct val="102299"/>
                        </a:lnSpc>
                      </a:pP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sz="6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Not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6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significant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source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6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saturated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fat,</a:t>
                      </a:r>
                      <a:r>
                        <a:rPr sz="6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fat,</a:t>
                      </a:r>
                      <a:r>
                        <a:rPr sz="600" spc="5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cholesterol,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dietary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fiber,</a:t>
                      </a:r>
                      <a:r>
                        <a:rPr sz="6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vitamin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D,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calcium,</a:t>
                      </a:r>
                      <a:r>
                        <a:rPr sz="6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iron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600" spc="5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potassium.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sz="6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%DV</a:t>
                      </a:r>
                      <a:r>
                        <a:rPr sz="600" spc="1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sz="6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6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Daily</a:t>
                      </a:r>
                      <a:r>
                        <a:rPr sz="6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Value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8" name="object 38"/>
          <p:cNvGrpSpPr/>
          <p:nvPr/>
        </p:nvGrpSpPr>
        <p:grpSpPr>
          <a:xfrm>
            <a:off x="4391711" y="7494754"/>
            <a:ext cx="2003425" cy="621030"/>
            <a:chOff x="4391711" y="7494754"/>
            <a:chExt cx="2003425" cy="621030"/>
          </a:xfrm>
        </p:grpSpPr>
        <p:sp>
          <p:nvSpPr>
            <p:cNvPr id="39" name="object 39"/>
            <p:cNvSpPr/>
            <p:nvPr/>
          </p:nvSpPr>
          <p:spPr>
            <a:xfrm>
              <a:off x="4392383" y="7495428"/>
              <a:ext cx="2002155" cy="619760"/>
            </a:xfrm>
            <a:custGeom>
              <a:avLst/>
              <a:gdLst/>
              <a:ahLst/>
              <a:cxnLst/>
              <a:rect l="l" t="t" r="r" b="b"/>
              <a:pathLst>
                <a:path w="2002154" h="619759">
                  <a:moveTo>
                    <a:pt x="2001786" y="0"/>
                  </a:moveTo>
                  <a:lnTo>
                    <a:pt x="1193" y="0"/>
                  </a:lnTo>
                  <a:lnTo>
                    <a:pt x="0" y="619645"/>
                  </a:lnTo>
                  <a:lnTo>
                    <a:pt x="2000580" y="619645"/>
                  </a:lnTo>
                  <a:lnTo>
                    <a:pt x="2001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391710" y="7494765"/>
              <a:ext cx="2003425" cy="621030"/>
            </a:xfrm>
            <a:custGeom>
              <a:avLst/>
              <a:gdLst/>
              <a:ahLst/>
              <a:cxnLst/>
              <a:rect l="l" t="t" r="r" b="b"/>
              <a:pathLst>
                <a:path w="2003425" h="621029">
                  <a:moveTo>
                    <a:pt x="2003120" y="1346"/>
                  </a:moveTo>
                  <a:lnTo>
                    <a:pt x="2001774" y="1346"/>
                  </a:lnTo>
                  <a:lnTo>
                    <a:pt x="2000592" y="619645"/>
                  </a:lnTo>
                  <a:lnTo>
                    <a:pt x="2001939" y="619645"/>
                  </a:lnTo>
                  <a:lnTo>
                    <a:pt x="2003120" y="1346"/>
                  </a:lnTo>
                  <a:close/>
                </a:path>
                <a:path w="2003425" h="621029">
                  <a:moveTo>
                    <a:pt x="2003120" y="0"/>
                  </a:moveTo>
                  <a:lnTo>
                    <a:pt x="1193" y="0"/>
                  </a:lnTo>
                  <a:lnTo>
                    <a:pt x="1193" y="1270"/>
                  </a:lnTo>
                  <a:lnTo>
                    <a:pt x="596" y="1270"/>
                  </a:lnTo>
                  <a:lnTo>
                    <a:pt x="596" y="619760"/>
                  </a:lnTo>
                  <a:lnTo>
                    <a:pt x="0" y="619760"/>
                  </a:lnTo>
                  <a:lnTo>
                    <a:pt x="0" y="621030"/>
                  </a:lnTo>
                  <a:lnTo>
                    <a:pt x="2001939" y="621030"/>
                  </a:lnTo>
                  <a:lnTo>
                    <a:pt x="2001939" y="619760"/>
                  </a:lnTo>
                  <a:lnTo>
                    <a:pt x="1930" y="619760"/>
                  </a:lnTo>
                  <a:lnTo>
                    <a:pt x="1930" y="1270"/>
                  </a:lnTo>
                  <a:lnTo>
                    <a:pt x="2003120" y="1270"/>
                  </a:lnTo>
                  <a:lnTo>
                    <a:pt x="200312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427914" y="7874847"/>
              <a:ext cx="1920239" cy="0"/>
            </a:xfrm>
            <a:custGeom>
              <a:avLst/>
              <a:gdLst/>
              <a:ahLst/>
              <a:cxnLst/>
              <a:rect l="l" t="t" r="r" b="b"/>
              <a:pathLst>
                <a:path w="1920239">
                  <a:moveTo>
                    <a:pt x="0" y="0"/>
                  </a:moveTo>
                  <a:lnTo>
                    <a:pt x="1919909" y="0"/>
                  </a:lnTo>
                </a:path>
              </a:pathLst>
            </a:custGeom>
            <a:ln w="421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4375899" y="6625083"/>
            <a:ext cx="2015489" cy="1472967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198754">
              <a:lnSpc>
                <a:spcPts val="1080"/>
              </a:lnSpc>
              <a:spcBef>
                <a:spcPts val="315"/>
              </a:spcBef>
            </a:pPr>
            <a:r>
              <a:rPr sz="1050" b="1" spc="-229" dirty="0">
                <a:solidFill>
                  <a:srgbClr val="231F20"/>
                </a:solidFill>
                <a:latin typeface="Arial"/>
                <a:cs typeface="Arial"/>
              </a:rPr>
              <a:t>INGREDIENT:</a:t>
            </a:r>
            <a:r>
              <a:rPr sz="105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35" dirty="0">
                <a:solidFill>
                  <a:srgbClr val="231F20"/>
                </a:solidFill>
                <a:latin typeface="Arial"/>
                <a:cs typeface="Arial"/>
              </a:rPr>
              <a:t>ALLULOSE,</a:t>
            </a:r>
            <a:r>
              <a:rPr sz="10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65" dirty="0">
                <a:solidFill>
                  <a:srgbClr val="231F20"/>
                </a:solidFill>
                <a:latin typeface="Arial"/>
                <a:cs typeface="Arial"/>
              </a:rPr>
              <a:t>NATURAL</a:t>
            </a:r>
            <a:r>
              <a:rPr sz="10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20" dirty="0">
                <a:solidFill>
                  <a:srgbClr val="231F20"/>
                </a:solidFill>
                <a:latin typeface="Arial"/>
                <a:cs typeface="Arial"/>
              </a:rPr>
              <a:t>FLAVOR,</a:t>
            </a:r>
            <a:r>
              <a:rPr sz="1000" spc="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35" dirty="0">
                <a:solidFill>
                  <a:srgbClr val="231F20"/>
                </a:solidFill>
                <a:latin typeface="Arial"/>
                <a:cs typeface="Arial"/>
              </a:rPr>
              <a:t>MALIC</a:t>
            </a:r>
            <a:r>
              <a:rPr sz="10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15" dirty="0">
                <a:solidFill>
                  <a:srgbClr val="231F20"/>
                </a:solidFill>
                <a:latin typeface="Arial"/>
                <a:cs typeface="Arial"/>
              </a:rPr>
              <a:t>ACID,</a:t>
            </a:r>
            <a:r>
              <a:rPr sz="10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25" dirty="0">
                <a:solidFill>
                  <a:srgbClr val="231F20"/>
                </a:solidFill>
                <a:latin typeface="Arial"/>
                <a:cs typeface="Arial"/>
              </a:rPr>
              <a:t>CITRIC</a:t>
            </a:r>
            <a:r>
              <a:rPr sz="10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ACID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5700"/>
              </a:lnSpc>
              <a:spcBef>
                <a:spcPts val="265"/>
              </a:spcBef>
            </a:pPr>
            <a:r>
              <a:rPr sz="1050" spc="-295" dirty="0">
                <a:solidFill>
                  <a:srgbClr val="231F20"/>
                </a:solidFill>
                <a:latin typeface="Arial"/>
                <a:cs typeface="Arial"/>
              </a:rPr>
              <a:t>MANUFACTURED</a:t>
            </a:r>
            <a:r>
              <a:rPr sz="105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32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5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270" dirty="0">
                <a:solidFill>
                  <a:srgbClr val="231F20"/>
                </a:solidFill>
                <a:latin typeface="Arial"/>
                <a:cs typeface="Arial"/>
              </a:rPr>
              <a:t>NUTRISHUS</a:t>
            </a:r>
            <a:r>
              <a:rPr sz="105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290" dirty="0">
                <a:solidFill>
                  <a:srgbClr val="231F20"/>
                </a:solidFill>
                <a:latin typeface="Arial"/>
                <a:cs typeface="Arial"/>
              </a:rPr>
              <a:t>BRANDS</a:t>
            </a:r>
            <a:r>
              <a:rPr sz="105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150" dirty="0">
                <a:solidFill>
                  <a:srgbClr val="231F20"/>
                </a:solidFill>
                <a:latin typeface="Arial"/>
                <a:cs typeface="Arial"/>
              </a:rPr>
              <a:t>INC.</a:t>
            </a:r>
            <a:r>
              <a:rPr sz="1050" spc="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240" dirty="0">
                <a:solidFill>
                  <a:srgbClr val="231F20"/>
                </a:solidFill>
                <a:latin typeface="Arial"/>
                <a:cs typeface="Arial"/>
              </a:rPr>
              <a:t>ATLANTA,</a:t>
            </a:r>
            <a:r>
              <a:rPr sz="10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340" dirty="0">
                <a:solidFill>
                  <a:srgbClr val="231F20"/>
                </a:solidFill>
                <a:latin typeface="Arial"/>
                <a:cs typeface="Arial"/>
              </a:rPr>
              <a:t>GA</a:t>
            </a:r>
            <a:r>
              <a:rPr sz="10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30309</a:t>
            </a:r>
            <a:endParaRPr sz="105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1400">
              <a:latin typeface="Arial"/>
              <a:cs typeface="Arial"/>
            </a:endParaRPr>
          </a:p>
          <a:p>
            <a:pPr marL="52705">
              <a:tabLst>
                <a:tab pos="1715759" algn="l"/>
              </a:tabLst>
            </a:pPr>
            <a:r>
              <a:rPr sz="1050" spc="-35" dirty="0">
                <a:solidFill>
                  <a:srgbClr val="231F20"/>
                </a:solidFill>
                <a:latin typeface="Arial"/>
                <a:cs typeface="Arial"/>
              </a:rPr>
              <a:t>Total</a:t>
            </a:r>
            <a:r>
              <a:rPr sz="105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Carbs/Serving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50" spc="-25" dirty="0">
                <a:solidFill>
                  <a:srgbClr val="231F20"/>
                </a:solidFill>
                <a:latin typeface="Arial"/>
                <a:cs typeface="Arial"/>
              </a:rPr>
              <a:t>10g</a:t>
            </a:r>
            <a:endParaRPr sz="1050">
              <a:latin typeface="Arial"/>
              <a:cs typeface="Arial"/>
            </a:endParaRPr>
          </a:p>
          <a:p>
            <a:pPr marL="52069">
              <a:spcBef>
                <a:spcPts val="25"/>
              </a:spcBef>
              <a:tabLst>
                <a:tab pos="1684645" algn="l"/>
              </a:tabLst>
            </a:pP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Less:</a:t>
            </a:r>
            <a:r>
              <a:rPr sz="105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231F20"/>
                </a:solidFill>
                <a:latin typeface="Arial"/>
                <a:cs typeface="Arial"/>
              </a:rPr>
              <a:t>Allulose</a:t>
            </a:r>
            <a:r>
              <a:rPr sz="105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231F20"/>
                </a:solidFill>
                <a:latin typeface="Arial"/>
                <a:cs typeface="Arial"/>
              </a:rPr>
              <a:t>Carbs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50" spc="-20" dirty="0">
                <a:solidFill>
                  <a:srgbClr val="231F20"/>
                </a:solidFill>
                <a:latin typeface="Arial"/>
                <a:cs typeface="Arial"/>
              </a:rPr>
              <a:t>(10g)</a:t>
            </a:r>
            <a:endParaRPr sz="1050">
              <a:latin typeface="Arial"/>
              <a:cs typeface="Arial"/>
            </a:endParaRPr>
          </a:p>
          <a:p>
            <a:pPr marL="50800">
              <a:spcBef>
                <a:spcPts val="340"/>
              </a:spcBef>
              <a:tabLst>
                <a:tab pos="1743064" algn="l"/>
              </a:tabLst>
            </a:pPr>
            <a:r>
              <a:rPr sz="1250" b="1" dirty="0">
                <a:solidFill>
                  <a:srgbClr val="231F20"/>
                </a:solidFill>
                <a:latin typeface="Arial"/>
                <a:cs typeface="Arial"/>
              </a:rPr>
              <a:t>Total</a:t>
            </a:r>
            <a:r>
              <a:rPr sz="1250" b="1" spc="8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250" b="1" spc="70" dirty="0">
                <a:solidFill>
                  <a:srgbClr val="231F20"/>
                </a:solidFill>
                <a:latin typeface="Arial"/>
                <a:cs typeface="Arial"/>
              </a:rPr>
              <a:t>Net</a:t>
            </a:r>
            <a:r>
              <a:rPr sz="1250" b="1" spc="85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250" b="1" spc="-20" dirty="0">
                <a:solidFill>
                  <a:srgbClr val="231F20"/>
                </a:solidFill>
                <a:latin typeface="Arial"/>
                <a:cs typeface="Arial"/>
              </a:rPr>
              <a:t>Carbs</a:t>
            </a:r>
            <a:r>
              <a:rPr sz="125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250" b="1" spc="45" dirty="0">
                <a:solidFill>
                  <a:srgbClr val="231F20"/>
                </a:solidFill>
                <a:latin typeface="Arial"/>
                <a:cs typeface="Arial"/>
              </a:rPr>
              <a:t>0g</a:t>
            </a:r>
            <a:endParaRPr sz="12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379056" y="8160446"/>
            <a:ext cx="2017395" cy="3866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spcBef>
                <a:spcPts val="135"/>
              </a:spcBef>
            </a:pPr>
            <a:r>
              <a:rPr sz="600" spc="-40" dirty="0">
                <a:latin typeface="Arial"/>
                <a:cs typeface="Arial"/>
              </a:rPr>
              <a:t>Allulose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is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80" dirty="0">
                <a:latin typeface="Arial"/>
                <a:cs typeface="Arial"/>
              </a:rPr>
              <a:t>a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plant-</a:t>
            </a:r>
            <a:r>
              <a:rPr sz="600" spc="-40" dirty="0">
                <a:latin typeface="Arial"/>
                <a:cs typeface="Arial"/>
              </a:rPr>
              <a:t>based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55" dirty="0">
                <a:latin typeface="Arial"/>
                <a:cs typeface="Arial"/>
              </a:rPr>
              <a:t>sugar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and,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per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the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70" dirty="0">
                <a:latin typeface="Arial"/>
                <a:cs typeface="Arial"/>
              </a:rPr>
              <a:t>FDA,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is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different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from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other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sugars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in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that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it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is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not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metabolized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by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the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65" dirty="0">
                <a:latin typeface="Arial"/>
                <a:cs typeface="Arial"/>
              </a:rPr>
              <a:t>human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body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in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the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spc="-65" dirty="0">
                <a:latin typeface="Arial"/>
                <a:cs typeface="Arial"/>
              </a:rPr>
              <a:t>same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60" dirty="0">
                <a:latin typeface="Arial"/>
                <a:cs typeface="Arial"/>
              </a:rPr>
              <a:t>way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60" dirty="0">
                <a:latin typeface="Arial"/>
                <a:cs typeface="Arial"/>
              </a:rPr>
              <a:t>as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table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sugar.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It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40" dirty="0">
                <a:latin typeface="Arial"/>
                <a:cs typeface="Arial"/>
              </a:rPr>
              <a:t>produces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only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80" dirty="0">
                <a:latin typeface="Arial"/>
                <a:cs typeface="Arial"/>
              </a:rPr>
              <a:t>a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negligible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increase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in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blood</a:t>
            </a:r>
            <a:r>
              <a:rPr sz="600" dirty="0">
                <a:latin typeface="Arial"/>
                <a:cs typeface="Arial"/>
              </a:rPr>
              <a:t> </a:t>
            </a:r>
            <a:r>
              <a:rPr sz="600" spc="-40" dirty="0">
                <a:latin typeface="Arial"/>
                <a:cs typeface="Arial"/>
              </a:rPr>
              <a:t>glucose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or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insulin</a:t>
            </a:r>
            <a:r>
              <a:rPr sz="6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levels.</a:t>
            </a:r>
            <a:endParaRPr sz="600">
              <a:latin typeface="Arial"/>
              <a:cs typeface="Arial"/>
            </a:endParaRPr>
          </a:p>
        </p:txBody>
      </p:sp>
      <p:pic>
        <p:nvPicPr>
          <p:cNvPr id="44" name="object 4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75022" y="5580245"/>
            <a:ext cx="605378" cy="544004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05496" y="4918281"/>
            <a:ext cx="544004" cy="543991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652593" y="9588766"/>
            <a:ext cx="6696075" cy="6059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ctr">
              <a:spcBef>
                <a:spcPts val="85"/>
              </a:spcBef>
            </a:pP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Here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at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RxSugar</a:t>
            </a:r>
            <a:r>
              <a:rPr sz="975" baseline="34188" dirty="0">
                <a:solidFill>
                  <a:srgbClr val="231F20"/>
                </a:solidFill>
                <a:latin typeface="Myriad Pro"/>
                <a:cs typeface="Myriad Pro"/>
              </a:rPr>
              <a:t>®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Mission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to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Make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World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Sweet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Healthy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as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call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it:</a:t>
            </a:r>
            <a:r>
              <a:rPr sz="1150" spc="39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SWEALTHY</a:t>
            </a:r>
            <a:r>
              <a:rPr sz="975" b="1" spc="-15" baseline="34188" dirty="0">
                <a:solidFill>
                  <a:srgbClr val="231F20"/>
                </a:solidFill>
                <a:latin typeface="Myriad Pro"/>
                <a:cs typeface="Myriad Pro"/>
              </a:rPr>
              <a:t>™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!</a:t>
            </a:r>
            <a:endParaRPr sz="1150">
              <a:latin typeface="Myriad Pro"/>
              <a:cs typeface="Myriad Pro"/>
            </a:endParaRPr>
          </a:p>
          <a:p>
            <a:pPr marL="4445" algn="ctr">
              <a:spcBef>
                <a:spcPts val="520"/>
              </a:spcBef>
            </a:pP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  <a:hlinkClick r:id="rId9"/>
              </a:rPr>
              <a:t>www.RxSugar.com</a:t>
            </a:r>
            <a:endParaRPr sz="115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001000" cy="947419"/>
          </a:xfrm>
          <a:custGeom>
            <a:avLst/>
            <a:gdLst/>
            <a:ahLst/>
            <a:cxnLst/>
            <a:rect l="l" t="t" r="r" b="b"/>
            <a:pathLst>
              <a:path w="8001000" h="947419">
                <a:moveTo>
                  <a:pt x="8001000" y="0"/>
                </a:moveTo>
                <a:lnTo>
                  <a:pt x="0" y="0"/>
                </a:lnTo>
                <a:lnTo>
                  <a:pt x="0" y="947293"/>
                </a:lnTo>
                <a:lnTo>
                  <a:pt x="8001000" y="947293"/>
                </a:lnTo>
                <a:lnTo>
                  <a:pt x="80010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68921" y="9175483"/>
          <a:ext cx="6635115" cy="395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5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42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8-50009-17305-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8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6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11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oz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004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4.7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lb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2.75 x 4 x 5.75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04139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8.875 x 3.75 x 6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2</a:t>
                      </a:r>
                      <a:r>
                        <a:rPr sz="800" spc="-4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Years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616338" y="8873150"/>
            <a:ext cx="64833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11455" y="8895656"/>
            <a:ext cx="18180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 DIMENSIONS</a:t>
            </a:r>
            <a:r>
              <a:rPr sz="800" b="1" spc="254" dirty="0">
                <a:solidFill>
                  <a:srgbClr val="231F20"/>
                </a:solidFill>
                <a:latin typeface="Myriad Pro"/>
                <a:cs typeface="Myriad Pro"/>
              </a:rPr>
              <a:t>  </a:t>
            </a: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DIMENSIONS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6242" y="9002352"/>
            <a:ext cx="5194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SHELF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LIFE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06833" y="8873150"/>
            <a:ext cx="6350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</a:t>
            </a:r>
            <a:r>
              <a:rPr sz="800" b="1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63885" y="8890669"/>
            <a:ext cx="52324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PACK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6546" y="9002352"/>
            <a:ext cx="21462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25" dirty="0">
                <a:solidFill>
                  <a:srgbClr val="231F20"/>
                </a:solidFill>
                <a:latin typeface="Myriad Pro"/>
                <a:cs typeface="Myriad Pro"/>
              </a:rPr>
              <a:t>UPC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4926" y="1114808"/>
            <a:ext cx="6671309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500" b="1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20" dirty="0">
                <a:solidFill>
                  <a:srgbClr val="231F20"/>
                </a:solidFill>
                <a:latin typeface="Myriad Pro"/>
                <a:cs typeface="Myriad Pro"/>
              </a:rPr>
              <a:t>World’s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Best</a:t>
            </a:r>
            <a:r>
              <a:rPr sz="1500" b="1" spc="-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Tasting,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Non-GMO,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Plant-based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Sugar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Syrup</a:t>
            </a:r>
            <a:endParaRPr sz="1500">
              <a:latin typeface="Myriad Pro"/>
              <a:cs typeface="Myriad Pro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706833" y="250524"/>
            <a:ext cx="12096206" cy="4289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2258">
              <a:spcBef>
                <a:spcPts val="105"/>
              </a:spcBef>
            </a:pPr>
            <a:r>
              <a:rPr spc="35" dirty="0">
                <a:latin typeface="Cambria"/>
                <a:cs typeface="Cambria"/>
              </a:rPr>
              <a:t>RxSu</a:t>
            </a:r>
            <a:r>
              <a:rPr spc="30" dirty="0">
                <a:latin typeface="Cambria"/>
                <a:cs typeface="Cambria"/>
              </a:rPr>
              <a:t>g</a:t>
            </a:r>
            <a:r>
              <a:rPr spc="35" dirty="0">
                <a:latin typeface="Cambria"/>
                <a:cs typeface="Cambria"/>
              </a:rPr>
              <a:t>a</a:t>
            </a:r>
            <a:r>
              <a:rPr spc="195" dirty="0">
                <a:latin typeface="Cambria"/>
                <a:cs typeface="Cambria"/>
              </a:rPr>
              <a:t>r</a:t>
            </a:r>
            <a:r>
              <a:rPr sz="825" spc="52" baseline="146464" dirty="0">
                <a:latin typeface="Cambria"/>
                <a:cs typeface="Cambria"/>
              </a:rPr>
              <a:t>®</a:t>
            </a:r>
            <a:r>
              <a:rPr sz="825" spc="307" baseline="146464" dirty="0">
                <a:latin typeface="Cambria"/>
                <a:cs typeface="Cambria"/>
              </a:rPr>
              <a:t>  </a:t>
            </a:r>
            <a:r>
              <a:rPr spc="310" dirty="0"/>
              <a:t>30</a:t>
            </a:r>
            <a:r>
              <a:rPr spc="25" dirty="0"/>
              <a:t> </a:t>
            </a:r>
            <a:r>
              <a:rPr spc="220" dirty="0"/>
              <a:t>Stick</a:t>
            </a:r>
            <a:r>
              <a:rPr spc="15" dirty="0"/>
              <a:t> </a:t>
            </a:r>
            <a:r>
              <a:rPr spc="185" dirty="0"/>
              <a:t>Pack</a:t>
            </a:r>
            <a:r>
              <a:rPr spc="15" dirty="0"/>
              <a:t> </a:t>
            </a:r>
            <a:r>
              <a:rPr spc="135" dirty="0"/>
              <a:t>Carton</a:t>
            </a:r>
            <a:endParaRPr dirty="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1849" y="1702959"/>
            <a:ext cx="2379345" cy="1868587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Delicious &amp; 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Tastes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Better</a:t>
            </a:r>
            <a:r>
              <a:rPr sz="1200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Than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Sugar!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Paleo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Primal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Non-GMO</a:t>
            </a:r>
            <a:r>
              <a:rPr sz="1200" spc="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Project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Verified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Gluten/Grain</a:t>
            </a:r>
            <a:r>
              <a:rPr sz="1200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Free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</a:t>
            </a:r>
            <a:endParaRPr sz="1200" dirty="0">
              <a:latin typeface="Myriad Pro"/>
              <a:cs typeface="Myriad Pro"/>
            </a:endParaRPr>
          </a:p>
          <a:p>
            <a:pPr marL="12700" marR="198754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Vegan,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FODMAP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Net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Carbs,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Glycemic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Blood Sugar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Suitable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People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with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Diabetes</a:t>
            </a:r>
            <a:endParaRPr sz="1200" dirty="0">
              <a:latin typeface="Myriad Pro"/>
              <a:cs typeface="Myriad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47844" y="1572971"/>
            <a:ext cx="2687955" cy="207890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Functional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Convenient</a:t>
            </a:r>
            <a:endParaRPr sz="1200" dirty="0">
              <a:latin typeface="Myriad Pro"/>
              <a:cs typeface="Myriad Pro"/>
            </a:endParaRPr>
          </a:p>
          <a:p>
            <a:pPr marL="12700" marR="507362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Treat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Everyday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Use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Ideal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Coffee/Tea,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Water,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Shakes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 Baking &amp;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Cooking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Use on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Cereal,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Granola,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Yogurt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artificial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flavors,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colors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preservatives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Dissolves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easily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Caramelizes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and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browns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Aftertaste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Mouthfee</a:t>
            </a:r>
            <a:endParaRPr sz="1200" dirty="0">
              <a:latin typeface="Myriad Pro"/>
              <a:cs typeface="Myriad Pro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283" y="3836842"/>
            <a:ext cx="3578825" cy="4843084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4393591" y="3695240"/>
            <a:ext cx="2004060" cy="2910205"/>
            <a:chOff x="4393591" y="3695239"/>
            <a:chExt cx="2004060" cy="2910205"/>
          </a:xfrm>
        </p:grpSpPr>
        <p:sp>
          <p:nvSpPr>
            <p:cNvPr id="16" name="object 16"/>
            <p:cNvSpPr/>
            <p:nvPr/>
          </p:nvSpPr>
          <p:spPr>
            <a:xfrm>
              <a:off x="4393591" y="3695239"/>
              <a:ext cx="2004060" cy="2910205"/>
            </a:xfrm>
            <a:custGeom>
              <a:avLst/>
              <a:gdLst/>
              <a:ahLst/>
              <a:cxnLst/>
              <a:rect l="l" t="t" r="r" b="b"/>
              <a:pathLst>
                <a:path w="2004060" h="2910204">
                  <a:moveTo>
                    <a:pt x="2003869" y="0"/>
                  </a:moveTo>
                  <a:lnTo>
                    <a:pt x="660" y="0"/>
                  </a:lnTo>
                  <a:lnTo>
                    <a:pt x="0" y="2910014"/>
                  </a:lnTo>
                  <a:lnTo>
                    <a:pt x="2003196" y="2910014"/>
                  </a:lnTo>
                  <a:lnTo>
                    <a:pt x="20038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31221" y="4396893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61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31221" y="4866543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07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431221" y="5051101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31221" y="5694383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431221" y="5533551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31221" y="5372751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31221" y="5211925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691887" y="5855196"/>
              <a:ext cx="1669414" cy="0"/>
            </a:xfrm>
            <a:custGeom>
              <a:avLst/>
              <a:gdLst/>
              <a:ahLst/>
              <a:cxnLst/>
              <a:rect l="l" t="t" r="r" b="b"/>
              <a:pathLst>
                <a:path w="1669414">
                  <a:moveTo>
                    <a:pt x="0" y="0"/>
                  </a:moveTo>
                  <a:lnTo>
                    <a:pt x="1669033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430702" y="6057658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61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431238" y="6423246"/>
              <a:ext cx="1929764" cy="0"/>
            </a:xfrm>
            <a:custGeom>
              <a:avLst/>
              <a:gdLst/>
              <a:ahLst/>
              <a:cxnLst/>
              <a:rect l="l" t="t" r="r" b="b"/>
              <a:pathLst>
                <a:path w="1929764">
                  <a:moveTo>
                    <a:pt x="0" y="0"/>
                  </a:moveTo>
                  <a:lnTo>
                    <a:pt x="1929688" y="0"/>
                  </a:lnTo>
                </a:path>
              </a:pathLst>
            </a:custGeom>
            <a:ln w="48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429118" y="4475188"/>
            <a:ext cx="935990" cy="10900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600" b="1" spc="85" dirty="0">
                <a:solidFill>
                  <a:srgbClr val="231F20"/>
                </a:solidFill>
                <a:latin typeface="Arial"/>
                <a:cs typeface="Arial"/>
              </a:rPr>
              <a:t>Amount</a:t>
            </a:r>
            <a:r>
              <a:rPr sz="600" b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b="1" spc="85" dirty="0">
                <a:solidFill>
                  <a:srgbClr val="231F20"/>
                </a:solidFill>
                <a:latin typeface="Arial"/>
                <a:cs typeface="Arial"/>
              </a:rPr>
              <a:t>per</a:t>
            </a:r>
            <a:r>
              <a:rPr sz="600" b="1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00" b="1" spc="60" dirty="0">
                <a:solidFill>
                  <a:srgbClr val="231F20"/>
                </a:solidFill>
                <a:latin typeface="Arial"/>
                <a:cs typeface="Arial"/>
              </a:rPr>
              <a:t>serving</a:t>
            </a:r>
            <a:endParaRPr sz="600">
              <a:latin typeface="Arial"/>
              <a:cs typeface="Arial"/>
            </a:endParaRPr>
          </a:p>
        </p:txBody>
      </p:sp>
      <p:graphicFrame>
        <p:nvGraphicFramePr>
          <p:cNvPr id="28" name="object 28"/>
          <p:cNvGraphicFramePr>
            <a:graphicFrameLocks noGrp="1"/>
          </p:cNvGraphicFramePr>
          <p:nvPr/>
        </p:nvGraphicFramePr>
        <p:xfrm>
          <a:off x="4393246" y="3695200"/>
          <a:ext cx="2003425" cy="2907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1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675">
                <a:tc gridSpan="2">
                  <a:txBody>
                    <a:bodyPr/>
                    <a:lstStyle/>
                    <a:p>
                      <a:pPr marL="30480">
                        <a:lnSpc>
                          <a:spcPts val="2290"/>
                        </a:lnSpc>
                      </a:pPr>
                      <a:r>
                        <a:rPr sz="2100" b="1" u="sng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Arial"/>
                          <a:cs typeface="Arial"/>
                        </a:rPr>
                        <a:t>Nutrition</a:t>
                      </a:r>
                      <a:r>
                        <a:rPr sz="2100" b="1" u="sng" spc="-125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u="sng" spc="-10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Arial"/>
                          <a:cs typeface="Arial"/>
                        </a:rPr>
                        <a:t>Facts</a:t>
                      </a:r>
                      <a:r>
                        <a:rPr sz="2100" b="1" u="sng" spc="525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endParaRPr sz="2100">
                        <a:latin typeface="Arial"/>
                        <a:cs typeface="Arial"/>
                      </a:endParaRPr>
                    </a:p>
                    <a:p>
                      <a:pPr marL="47625">
                        <a:lnSpc>
                          <a:spcPts val="121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servings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per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container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47625">
                        <a:lnSpc>
                          <a:spcPts val="1210"/>
                        </a:lnSpc>
                      </a:pP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Serving</a:t>
                      </a:r>
                      <a:r>
                        <a:rPr sz="1100" b="1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Size</a:t>
                      </a:r>
                      <a:r>
                        <a:rPr sz="1100" b="1" spc="2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100" b="1" spc="1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Packet</a:t>
                      </a:r>
                      <a:r>
                        <a:rPr sz="1100" b="1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(10g)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26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1700" b="1" spc="1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Calories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61925" marB="0">
                    <a:lnL w="3175">
                      <a:solidFill>
                        <a:srgbClr val="231F2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23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79375" marB="0">
                    <a:lnR w="3175">
                      <a:solidFill>
                        <a:srgbClr val="231F2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600" b="1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600" b="1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Daily</a:t>
                      </a:r>
                      <a:r>
                        <a:rPr sz="600" b="1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Value*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6040" marB="0">
                    <a:lnR w="3175">
                      <a:solidFill>
                        <a:srgbClr val="231F2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6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Total</a:t>
                      </a:r>
                      <a:r>
                        <a:rPr sz="800" b="1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Fat</a:t>
                      </a:r>
                      <a:r>
                        <a:rPr sz="800" b="1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3175">
                      <a:solidFill>
                        <a:srgbClr val="231F2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b="1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R w="3175">
                      <a:solidFill>
                        <a:srgbClr val="231F2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6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Sodium</a:t>
                      </a:r>
                      <a:r>
                        <a:rPr sz="800" b="1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0mg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3175">
                      <a:solidFill>
                        <a:srgbClr val="231F2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32384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800" b="1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R w="3175">
                      <a:solidFill>
                        <a:srgbClr val="231F2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6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Total</a:t>
                      </a:r>
                      <a:r>
                        <a:rPr sz="800" b="1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Carbohydrate</a:t>
                      </a:r>
                      <a:r>
                        <a:rPr sz="800" b="1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10g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3175">
                      <a:solidFill>
                        <a:srgbClr val="231F2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32384" algn="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800" b="1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3%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R w="3175">
                      <a:solidFill>
                        <a:srgbClr val="231F2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70610">
                <a:tc gridSpan="2"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800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Total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Sugars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0g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47625" marR="32384" indent="261620">
                        <a:lnSpc>
                          <a:spcPct val="123800"/>
                        </a:lnSpc>
                        <a:tabLst>
                          <a:tab pos="1789430" algn="l"/>
                        </a:tabLst>
                      </a:pPr>
                      <a:r>
                        <a:rPr sz="8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Includes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0g 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Added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Sugars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800" b="1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0% 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Protein</a:t>
                      </a:r>
                      <a:r>
                        <a:rPr sz="800" b="1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0g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8265" marR="73660" indent="-48260">
                        <a:lnSpc>
                          <a:spcPct val="102299"/>
                        </a:lnSpc>
                      </a:pP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sz="6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Not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6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significant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source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6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saturated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fat,</a:t>
                      </a:r>
                      <a:r>
                        <a:rPr sz="6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fat,</a:t>
                      </a:r>
                      <a:r>
                        <a:rPr sz="600" spc="5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cholesterol,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dietary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fiber,</a:t>
                      </a:r>
                      <a:r>
                        <a:rPr sz="6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vitamin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D,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calcium,</a:t>
                      </a:r>
                      <a:r>
                        <a:rPr sz="6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iron</a:t>
                      </a:r>
                      <a:r>
                        <a:rPr sz="6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600" spc="5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potassium.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sz="6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%DV</a:t>
                      </a:r>
                      <a:r>
                        <a:rPr sz="600" spc="1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sz="6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6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Daily</a:t>
                      </a:r>
                      <a:r>
                        <a:rPr sz="6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Value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9" name="object 29"/>
          <p:cNvGrpSpPr/>
          <p:nvPr/>
        </p:nvGrpSpPr>
        <p:grpSpPr>
          <a:xfrm>
            <a:off x="4391711" y="7494754"/>
            <a:ext cx="2003425" cy="621030"/>
            <a:chOff x="4391711" y="7494754"/>
            <a:chExt cx="2003425" cy="621030"/>
          </a:xfrm>
        </p:grpSpPr>
        <p:sp>
          <p:nvSpPr>
            <p:cNvPr id="30" name="object 30"/>
            <p:cNvSpPr/>
            <p:nvPr/>
          </p:nvSpPr>
          <p:spPr>
            <a:xfrm>
              <a:off x="4392383" y="7495428"/>
              <a:ext cx="2002155" cy="619760"/>
            </a:xfrm>
            <a:custGeom>
              <a:avLst/>
              <a:gdLst/>
              <a:ahLst/>
              <a:cxnLst/>
              <a:rect l="l" t="t" r="r" b="b"/>
              <a:pathLst>
                <a:path w="2002154" h="619759">
                  <a:moveTo>
                    <a:pt x="2001774" y="0"/>
                  </a:moveTo>
                  <a:lnTo>
                    <a:pt x="1193" y="0"/>
                  </a:lnTo>
                  <a:lnTo>
                    <a:pt x="0" y="619645"/>
                  </a:lnTo>
                  <a:lnTo>
                    <a:pt x="2000592" y="619645"/>
                  </a:lnTo>
                  <a:lnTo>
                    <a:pt x="20017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391710" y="7494765"/>
              <a:ext cx="2003425" cy="621030"/>
            </a:xfrm>
            <a:custGeom>
              <a:avLst/>
              <a:gdLst/>
              <a:ahLst/>
              <a:cxnLst/>
              <a:rect l="l" t="t" r="r" b="b"/>
              <a:pathLst>
                <a:path w="2003425" h="621029">
                  <a:moveTo>
                    <a:pt x="2003120" y="1346"/>
                  </a:moveTo>
                  <a:lnTo>
                    <a:pt x="2001774" y="1346"/>
                  </a:lnTo>
                  <a:lnTo>
                    <a:pt x="2000592" y="619645"/>
                  </a:lnTo>
                  <a:lnTo>
                    <a:pt x="2001939" y="619645"/>
                  </a:lnTo>
                  <a:lnTo>
                    <a:pt x="2003120" y="1346"/>
                  </a:lnTo>
                  <a:close/>
                </a:path>
                <a:path w="2003425" h="621029">
                  <a:moveTo>
                    <a:pt x="2003120" y="0"/>
                  </a:moveTo>
                  <a:lnTo>
                    <a:pt x="1193" y="0"/>
                  </a:lnTo>
                  <a:lnTo>
                    <a:pt x="1193" y="1270"/>
                  </a:lnTo>
                  <a:lnTo>
                    <a:pt x="596" y="1270"/>
                  </a:lnTo>
                  <a:lnTo>
                    <a:pt x="596" y="619760"/>
                  </a:lnTo>
                  <a:lnTo>
                    <a:pt x="0" y="619760"/>
                  </a:lnTo>
                  <a:lnTo>
                    <a:pt x="0" y="621030"/>
                  </a:lnTo>
                  <a:lnTo>
                    <a:pt x="2001939" y="621030"/>
                  </a:lnTo>
                  <a:lnTo>
                    <a:pt x="2001939" y="619760"/>
                  </a:lnTo>
                  <a:lnTo>
                    <a:pt x="1930" y="619760"/>
                  </a:lnTo>
                  <a:lnTo>
                    <a:pt x="1930" y="1270"/>
                  </a:lnTo>
                  <a:lnTo>
                    <a:pt x="2003120" y="1270"/>
                  </a:lnTo>
                  <a:lnTo>
                    <a:pt x="200312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427914" y="7874847"/>
              <a:ext cx="1920239" cy="0"/>
            </a:xfrm>
            <a:custGeom>
              <a:avLst/>
              <a:gdLst/>
              <a:ahLst/>
              <a:cxnLst/>
              <a:rect l="l" t="t" r="r" b="b"/>
              <a:pathLst>
                <a:path w="1920239">
                  <a:moveTo>
                    <a:pt x="0" y="0"/>
                  </a:moveTo>
                  <a:lnTo>
                    <a:pt x="1919909" y="0"/>
                  </a:lnTo>
                </a:path>
              </a:pathLst>
            </a:custGeom>
            <a:ln w="421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375899" y="6625083"/>
            <a:ext cx="2015489" cy="14665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050" b="1" spc="-229" dirty="0">
                <a:solidFill>
                  <a:srgbClr val="231F20"/>
                </a:solidFill>
                <a:latin typeface="Arial"/>
                <a:cs typeface="Arial"/>
              </a:rPr>
              <a:t>INGREDIENT:</a:t>
            </a:r>
            <a:r>
              <a:rPr sz="105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30" dirty="0">
                <a:solidFill>
                  <a:srgbClr val="231F20"/>
                </a:solidFill>
                <a:latin typeface="Arial"/>
                <a:cs typeface="Arial"/>
              </a:rPr>
              <a:t>ALLULOSE</a:t>
            </a:r>
            <a:endParaRPr sz="100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1150">
              <a:latin typeface="Arial"/>
              <a:cs typeface="Arial"/>
            </a:endParaRPr>
          </a:p>
          <a:p>
            <a:pPr marL="12700" marR="5080">
              <a:lnSpc>
                <a:spcPct val="105700"/>
              </a:lnSpc>
            </a:pPr>
            <a:r>
              <a:rPr sz="1050" spc="-295" dirty="0">
                <a:solidFill>
                  <a:srgbClr val="231F20"/>
                </a:solidFill>
                <a:latin typeface="Arial"/>
                <a:cs typeface="Arial"/>
              </a:rPr>
              <a:t>MANUFACTURED</a:t>
            </a:r>
            <a:r>
              <a:rPr sz="105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32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5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270" dirty="0">
                <a:solidFill>
                  <a:srgbClr val="231F20"/>
                </a:solidFill>
                <a:latin typeface="Arial"/>
                <a:cs typeface="Arial"/>
              </a:rPr>
              <a:t>NUTRISHUS</a:t>
            </a:r>
            <a:r>
              <a:rPr sz="105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290" dirty="0">
                <a:solidFill>
                  <a:srgbClr val="231F20"/>
                </a:solidFill>
                <a:latin typeface="Arial"/>
                <a:cs typeface="Arial"/>
              </a:rPr>
              <a:t>BRANDS</a:t>
            </a:r>
            <a:r>
              <a:rPr sz="105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150" dirty="0">
                <a:solidFill>
                  <a:srgbClr val="231F20"/>
                </a:solidFill>
                <a:latin typeface="Arial"/>
                <a:cs typeface="Arial"/>
              </a:rPr>
              <a:t>INC.</a:t>
            </a:r>
            <a:r>
              <a:rPr sz="1050" spc="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240" dirty="0">
                <a:solidFill>
                  <a:srgbClr val="231F20"/>
                </a:solidFill>
                <a:latin typeface="Arial"/>
                <a:cs typeface="Arial"/>
              </a:rPr>
              <a:t>ATLANTA,</a:t>
            </a:r>
            <a:r>
              <a:rPr sz="10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340" dirty="0">
                <a:solidFill>
                  <a:srgbClr val="231F20"/>
                </a:solidFill>
                <a:latin typeface="Arial"/>
                <a:cs typeface="Arial"/>
              </a:rPr>
              <a:t>GA</a:t>
            </a:r>
            <a:r>
              <a:rPr sz="10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30309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 marL="52705">
              <a:tabLst>
                <a:tab pos="1715759" algn="l"/>
              </a:tabLst>
            </a:pPr>
            <a:r>
              <a:rPr sz="1050" spc="-35" dirty="0">
                <a:solidFill>
                  <a:srgbClr val="231F20"/>
                </a:solidFill>
                <a:latin typeface="Arial"/>
                <a:cs typeface="Arial"/>
              </a:rPr>
              <a:t>Total</a:t>
            </a:r>
            <a:r>
              <a:rPr sz="105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Carbs/Serving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50" spc="-25" dirty="0">
                <a:solidFill>
                  <a:srgbClr val="231F20"/>
                </a:solidFill>
                <a:latin typeface="Arial"/>
                <a:cs typeface="Arial"/>
              </a:rPr>
              <a:t>10g</a:t>
            </a:r>
            <a:endParaRPr sz="1050">
              <a:latin typeface="Arial"/>
              <a:cs typeface="Arial"/>
            </a:endParaRPr>
          </a:p>
          <a:p>
            <a:pPr marL="52069">
              <a:spcBef>
                <a:spcPts val="25"/>
              </a:spcBef>
              <a:tabLst>
                <a:tab pos="1685278" algn="l"/>
              </a:tabLst>
            </a:pP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Less:</a:t>
            </a:r>
            <a:r>
              <a:rPr sz="105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25" dirty="0">
                <a:solidFill>
                  <a:srgbClr val="231F20"/>
                </a:solidFill>
                <a:latin typeface="Arial"/>
                <a:cs typeface="Arial"/>
              </a:rPr>
              <a:t>Allulose</a:t>
            </a:r>
            <a:r>
              <a:rPr sz="105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50" spc="-20" dirty="0">
                <a:solidFill>
                  <a:srgbClr val="231F20"/>
                </a:solidFill>
                <a:latin typeface="Arial"/>
                <a:cs typeface="Arial"/>
              </a:rPr>
              <a:t>Carbs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50" spc="-20" dirty="0">
                <a:solidFill>
                  <a:srgbClr val="231F20"/>
                </a:solidFill>
                <a:latin typeface="Arial"/>
                <a:cs typeface="Arial"/>
              </a:rPr>
              <a:t>(10g)</a:t>
            </a:r>
            <a:endParaRPr sz="1050">
              <a:latin typeface="Arial"/>
              <a:cs typeface="Arial"/>
            </a:endParaRPr>
          </a:p>
          <a:p>
            <a:pPr marL="50800">
              <a:spcBef>
                <a:spcPts val="340"/>
              </a:spcBef>
              <a:tabLst>
                <a:tab pos="1743064" algn="l"/>
              </a:tabLst>
            </a:pPr>
            <a:r>
              <a:rPr sz="1250" b="1" dirty="0">
                <a:solidFill>
                  <a:srgbClr val="231F20"/>
                </a:solidFill>
                <a:latin typeface="Arial"/>
                <a:cs typeface="Arial"/>
              </a:rPr>
              <a:t>Total</a:t>
            </a:r>
            <a:r>
              <a:rPr sz="1250" b="1" spc="8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250" b="1" spc="70" dirty="0">
                <a:solidFill>
                  <a:srgbClr val="231F20"/>
                </a:solidFill>
                <a:latin typeface="Arial"/>
                <a:cs typeface="Arial"/>
              </a:rPr>
              <a:t>Net</a:t>
            </a:r>
            <a:r>
              <a:rPr sz="1250" b="1" spc="85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250" b="1" spc="-20" dirty="0">
                <a:solidFill>
                  <a:srgbClr val="231F20"/>
                </a:solidFill>
                <a:latin typeface="Arial"/>
                <a:cs typeface="Arial"/>
              </a:rPr>
              <a:t>Carbs</a:t>
            </a:r>
            <a:r>
              <a:rPr sz="125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250" b="1" spc="45" dirty="0">
                <a:solidFill>
                  <a:srgbClr val="231F20"/>
                </a:solidFill>
                <a:latin typeface="Arial"/>
                <a:cs typeface="Arial"/>
              </a:rPr>
              <a:t>0g</a:t>
            </a:r>
            <a:endParaRPr sz="12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79056" y="8160446"/>
            <a:ext cx="2017395" cy="3866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spcBef>
                <a:spcPts val="135"/>
              </a:spcBef>
            </a:pPr>
            <a:r>
              <a:rPr sz="600" spc="-40" dirty="0">
                <a:latin typeface="Arial"/>
                <a:cs typeface="Arial"/>
              </a:rPr>
              <a:t>Allulose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is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80" dirty="0">
                <a:latin typeface="Arial"/>
                <a:cs typeface="Arial"/>
              </a:rPr>
              <a:t>a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plant-</a:t>
            </a:r>
            <a:r>
              <a:rPr sz="600" spc="-40" dirty="0">
                <a:latin typeface="Arial"/>
                <a:cs typeface="Arial"/>
              </a:rPr>
              <a:t>based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55" dirty="0">
                <a:latin typeface="Arial"/>
                <a:cs typeface="Arial"/>
              </a:rPr>
              <a:t>sugar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and,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per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the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70" dirty="0">
                <a:latin typeface="Arial"/>
                <a:cs typeface="Arial"/>
              </a:rPr>
              <a:t>FDA,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is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different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from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other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sugars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in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that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it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is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not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metabolized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by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the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65" dirty="0">
                <a:latin typeface="Arial"/>
                <a:cs typeface="Arial"/>
              </a:rPr>
              <a:t>human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body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in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the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spc="-65" dirty="0">
                <a:latin typeface="Arial"/>
                <a:cs typeface="Arial"/>
              </a:rPr>
              <a:t>same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60" dirty="0">
                <a:latin typeface="Arial"/>
                <a:cs typeface="Arial"/>
              </a:rPr>
              <a:t>way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60" dirty="0">
                <a:latin typeface="Arial"/>
                <a:cs typeface="Arial"/>
              </a:rPr>
              <a:t>as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table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sugar.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It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40" dirty="0">
                <a:latin typeface="Arial"/>
                <a:cs typeface="Arial"/>
              </a:rPr>
              <a:t>produces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only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80" dirty="0">
                <a:latin typeface="Arial"/>
                <a:cs typeface="Arial"/>
              </a:rPr>
              <a:t>a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negligible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45" dirty="0">
                <a:latin typeface="Arial"/>
                <a:cs typeface="Arial"/>
              </a:rPr>
              <a:t>increase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in</a:t>
            </a:r>
            <a:r>
              <a:rPr sz="600" spc="500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blood</a:t>
            </a:r>
            <a:r>
              <a:rPr sz="600" dirty="0">
                <a:latin typeface="Arial"/>
                <a:cs typeface="Arial"/>
              </a:rPr>
              <a:t> </a:t>
            </a:r>
            <a:r>
              <a:rPr sz="600" spc="-40" dirty="0">
                <a:latin typeface="Arial"/>
                <a:cs typeface="Arial"/>
              </a:rPr>
              <a:t>glucose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or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35" dirty="0">
                <a:latin typeface="Arial"/>
                <a:cs typeface="Arial"/>
              </a:rPr>
              <a:t>insulin</a:t>
            </a:r>
            <a:r>
              <a:rPr sz="6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levels.</a:t>
            </a:r>
            <a:endParaRPr sz="6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709486" y="7566190"/>
            <a:ext cx="535940" cy="544195"/>
          </a:xfrm>
          <a:custGeom>
            <a:avLst/>
            <a:gdLst/>
            <a:ahLst/>
            <a:cxnLst/>
            <a:rect l="l" t="t" r="r" b="b"/>
            <a:pathLst>
              <a:path w="535940" h="544195">
                <a:moveTo>
                  <a:pt x="445655" y="395020"/>
                </a:moveTo>
                <a:lnTo>
                  <a:pt x="303682" y="225209"/>
                </a:lnTo>
                <a:lnTo>
                  <a:pt x="418439" y="149567"/>
                </a:lnTo>
                <a:lnTo>
                  <a:pt x="418223" y="149174"/>
                </a:lnTo>
                <a:lnTo>
                  <a:pt x="338404" y="149136"/>
                </a:lnTo>
                <a:lnTo>
                  <a:pt x="336867" y="149656"/>
                </a:lnTo>
                <a:lnTo>
                  <a:pt x="222834" y="224840"/>
                </a:lnTo>
                <a:lnTo>
                  <a:pt x="220586" y="226123"/>
                </a:lnTo>
                <a:lnTo>
                  <a:pt x="220586" y="149352"/>
                </a:lnTo>
                <a:lnTo>
                  <a:pt x="125806" y="149352"/>
                </a:lnTo>
                <a:lnTo>
                  <a:pt x="125806" y="395439"/>
                </a:lnTo>
                <a:lnTo>
                  <a:pt x="220599" y="395439"/>
                </a:lnTo>
                <a:lnTo>
                  <a:pt x="220599" y="280758"/>
                </a:lnTo>
                <a:lnTo>
                  <a:pt x="221183" y="280555"/>
                </a:lnTo>
                <a:lnTo>
                  <a:pt x="318439" y="394665"/>
                </a:lnTo>
                <a:lnTo>
                  <a:pt x="319417" y="395185"/>
                </a:lnTo>
                <a:lnTo>
                  <a:pt x="445655" y="395020"/>
                </a:lnTo>
                <a:close/>
              </a:path>
              <a:path w="535940" h="544195">
                <a:moveTo>
                  <a:pt x="535851" y="280098"/>
                </a:moveTo>
                <a:lnTo>
                  <a:pt x="530707" y="218122"/>
                </a:lnTo>
                <a:lnTo>
                  <a:pt x="507263" y="149491"/>
                </a:lnTo>
                <a:lnTo>
                  <a:pt x="497128" y="132372"/>
                </a:lnTo>
                <a:lnTo>
                  <a:pt x="497128" y="272008"/>
                </a:lnTo>
                <a:lnTo>
                  <a:pt x="492366" y="318808"/>
                </a:lnTo>
                <a:lnTo>
                  <a:pt x="478942" y="362419"/>
                </a:lnTo>
                <a:lnTo>
                  <a:pt x="457771" y="401891"/>
                </a:lnTo>
                <a:lnTo>
                  <a:pt x="429768" y="436295"/>
                </a:lnTo>
                <a:lnTo>
                  <a:pt x="395859" y="464693"/>
                </a:lnTo>
                <a:lnTo>
                  <a:pt x="356958" y="486130"/>
                </a:lnTo>
                <a:lnTo>
                  <a:pt x="313994" y="499656"/>
                </a:lnTo>
                <a:lnTo>
                  <a:pt x="267868" y="504355"/>
                </a:lnTo>
                <a:lnTo>
                  <a:pt x="221780" y="499592"/>
                </a:lnTo>
                <a:lnTo>
                  <a:pt x="178828" y="486003"/>
                </a:lnTo>
                <a:lnTo>
                  <a:pt x="139941" y="464515"/>
                </a:lnTo>
                <a:lnTo>
                  <a:pt x="106045" y="436079"/>
                </a:lnTo>
                <a:lnTo>
                  <a:pt x="78079" y="401624"/>
                </a:lnTo>
                <a:lnTo>
                  <a:pt x="56972" y="362115"/>
                </a:lnTo>
                <a:lnTo>
                  <a:pt x="43649" y="318465"/>
                </a:lnTo>
                <a:lnTo>
                  <a:pt x="39039" y="271627"/>
                </a:lnTo>
                <a:lnTo>
                  <a:pt x="43751" y="224866"/>
                </a:lnTo>
                <a:lnTo>
                  <a:pt x="57175" y="181279"/>
                </a:lnTo>
                <a:lnTo>
                  <a:pt x="78359" y="141820"/>
                </a:lnTo>
                <a:lnTo>
                  <a:pt x="106387" y="107442"/>
                </a:lnTo>
                <a:lnTo>
                  <a:pt x="140347" y="79070"/>
                </a:lnTo>
                <a:lnTo>
                  <a:pt x="179285" y="57670"/>
                </a:lnTo>
                <a:lnTo>
                  <a:pt x="222300" y="44170"/>
                </a:lnTo>
                <a:lnTo>
                  <a:pt x="268452" y="39509"/>
                </a:lnTo>
                <a:lnTo>
                  <a:pt x="314477" y="44310"/>
                </a:lnTo>
                <a:lnTo>
                  <a:pt x="357352" y="57912"/>
                </a:lnTo>
                <a:lnTo>
                  <a:pt x="396163" y="79387"/>
                </a:lnTo>
                <a:lnTo>
                  <a:pt x="429983" y="107784"/>
                </a:lnTo>
                <a:lnTo>
                  <a:pt x="457923" y="142189"/>
                </a:lnTo>
                <a:lnTo>
                  <a:pt x="479031" y="181660"/>
                </a:lnTo>
                <a:lnTo>
                  <a:pt x="492404" y="225234"/>
                </a:lnTo>
                <a:lnTo>
                  <a:pt x="497128" y="272008"/>
                </a:lnTo>
                <a:lnTo>
                  <a:pt x="497128" y="132372"/>
                </a:lnTo>
                <a:lnTo>
                  <a:pt x="488454" y="117716"/>
                </a:lnTo>
                <a:lnTo>
                  <a:pt x="461733" y="84289"/>
                </a:lnTo>
                <a:lnTo>
                  <a:pt x="430974" y="56134"/>
                </a:lnTo>
                <a:lnTo>
                  <a:pt x="405714" y="39509"/>
                </a:lnTo>
                <a:lnTo>
                  <a:pt x="396227" y="33261"/>
                </a:lnTo>
                <a:lnTo>
                  <a:pt x="357492" y="15659"/>
                </a:lnTo>
                <a:lnTo>
                  <a:pt x="315937" y="4381"/>
                </a:lnTo>
                <a:lnTo>
                  <a:pt x="271678" y="0"/>
                </a:lnTo>
                <a:lnTo>
                  <a:pt x="261632" y="76"/>
                </a:lnTo>
                <a:lnTo>
                  <a:pt x="205282" y="7556"/>
                </a:lnTo>
                <a:lnTo>
                  <a:pt x="151777" y="27038"/>
                </a:lnTo>
                <a:lnTo>
                  <a:pt x="112280" y="50838"/>
                </a:lnTo>
                <a:lnTo>
                  <a:pt x="77419" y="81191"/>
                </a:lnTo>
                <a:lnTo>
                  <a:pt x="52336" y="110947"/>
                </a:lnTo>
                <a:lnTo>
                  <a:pt x="32029" y="143332"/>
                </a:lnTo>
                <a:lnTo>
                  <a:pt x="16522" y="178358"/>
                </a:lnTo>
                <a:lnTo>
                  <a:pt x="5867" y="216039"/>
                </a:lnTo>
                <a:lnTo>
                  <a:pt x="342" y="261556"/>
                </a:lnTo>
                <a:lnTo>
                  <a:pt x="0" y="263779"/>
                </a:lnTo>
                <a:lnTo>
                  <a:pt x="0" y="280098"/>
                </a:lnTo>
                <a:lnTo>
                  <a:pt x="647" y="288048"/>
                </a:lnTo>
                <a:lnTo>
                  <a:pt x="927" y="292036"/>
                </a:lnTo>
                <a:lnTo>
                  <a:pt x="14084" y="358876"/>
                </a:lnTo>
                <a:lnTo>
                  <a:pt x="43611" y="420039"/>
                </a:lnTo>
                <a:lnTo>
                  <a:pt x="70878" y="455790"/>
                </a:lnTo>
                <a:lnTo>
                  <a:pt x="102654" y="485787"/>
                </a:lnTo>
                <a:lnTo>
                  <a:pt x="138887" y="510044"/>
                </a:lnTo>
                <a:lnTo>
                  <a:pt x="179552" y="528535"/>
                </a:lnTo>
                <a:lnTo>
                  <a:pt x="223304" y="540067"/>
                </a:lnTo>
                <a:lnTo>
                  <a:pt x="251904" y="543128"/>
                </a:lnTo>
                <a:lnTo>
                  <a:pt x="258724" y="543661"/>
                </a:lnTo>
                <a:lnTo>
                  <a:pt x="260019" y="543979"/>
                </a:lnTo>
                <a:lnTo>
                  <a:pt x="276098" y="543979"/>
                </a:lnTo>
                <a:lnTo>
                  <a:pt x="323037" y="538099"/>
                </a:lnTo>
                <a:lnTo>
                  <a:pt x="388721" y="514680"/>
                </a:lnTo>
                <a:lnTo>
                  <a:pt x="452640" y="468795"/>
                </a:lnTo>
                <a:lnTo>
                  <a:pt x="480758" y="437197"/>
                </a:lnTo>
                <a:lnTo>
                  <a:pt x="503542" y="401434"/>
                </a:lnTo>
                <a:lnTo>
                  <a:pt x="520979" y="361530"/>
                </a:lnTo>
                <a:lnTo>
                  <a:pt x="532231" y="317296"/>
                </a:lnTo>
                <a:lnTo>
                  <a:pt x="535355" y="290347"/>
                </a:lnTo>
                <a:lnTo>
                  <a:pt x="535851" y="28009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07663" y="6902356"/>
            <a:ext cx="539673" cy="547674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6709519" y="8228135"/>
            <a:ext cx="536575" cy="544195"/>
          </a:xfrm>
          <a:custGeom>
            <a:avLst/>
            <a:gdLst/>
            <a:ahLst/>
            <a:cxnLst/>
            <a:rect l="l" t="t" r="r" b="b"/>
            <a:pathLst>
              <a:path w="536575" h="544195">
                <a:moveTo>
                  <a:pt x="267976" y="0"/>
                </a:moveTo>
                <a:lnTo>
                  <a:pt x="219811" y="4383"/>
                </a:lnTo>
                <a:lnTo>
                  <a:pt x="174475" y="17020"/>
                </a:lnTo>
                <a:lnTo>
                  <a:pt x="132726" y="37141"/>
                </a:lnTo>
                <a:lnTo>
                  <a:pt x="95322" y="63979"/>
                </a:lnTo>
                <a:lnTo>
                  <a:pt x="63019" y="96764"/>
                </a:lnTo>
                <a:lnTo>
                  <a:pt x="36576" y="134727"/>
                </a:lnTo>
                <a:lnTo>
                  <a:pt x="16750" y="177099"/>
                </a:lnTo>
                <a:lnTo>
                  <a:pt x="4299" y="223111"/>
                </a:lnTo>
                <a:lnTo>
                  <a:pt x="0" y="271779"/>
                </a:lnTo>
                <a:lnTo>
                  <a:pt x="68" y="272986"/>
                </a:lnTo>
                <a:lnTo>
                  <a:pt x="4299" y="320879"/>
                </a:lnTo>
                <a:lnTo>
                  <a:pt x="16750" y="366890"/>
                </a:lnTo>
                <a:lnTo>
                  <a:pt x="36576" y="409261"/>
                </a:lnTo>
                <a:lnTo>
                  <a:pt x="63019" y="447222"/>
                </a:lnTo>
                <a:lnTo>
                  <a:pt x="95322" y="480004"/>
                </a:lnTo>
                <a:lnTo>
                  <a:pt x="132726" y="506840"/>
                </a:lnTo>
                <a:lnTo>
                  <a:pt x="174475" y="526960"/>
                </a:lnTo>
                <a:lnTo>
                  <a:pt x="219811" y="539596"/>
                </a:lnTo>
                <a:lnTo>
                  <a:pt x="267976" y="543979"/>
                </a:lnTo>
                <a:lnTo>
                  <a:pt x="316144" y="539596"/>
                </a:lnTo>
                <a:lnTo>
                  <a:pt x="361483" y="526960"/>
                </a:lnTo>
                <a:lnTo>
                  <a:pt x="366937" y="524332"/>
                </a:lnTo>
                <a:lnTo>
                  <a:pt x="319043" y="524332"/>
                </a:lnTo>
                <a:lnTo>
                  <a:pt x="280535" y="519225"/>
                </a:lnTo>
                <a:lnTo>
                  <a:pt x="242369" y="504577"/>
                </a:lnTo>
                <a:lnTo>
                  <a:pt x="206022" y="481402"/>
                </a:lnTo>
                <a:lnTo>
                  <a:pt x="172970" y="450708"/>
                </a:lnTo>
                <a:lnTo>
                  <a:pt x="144692" y="413509"/>
                </a:lnTo>
                <a:lnTo>
                  <a:pt x="122664" y="370814"/>
                </a:lnTo>
                <a:lnTo>
                  <a:pt x="108364" y="323636"/>
                </a:lnTo>
                <a:lnTo>
                  <a:pt x="103270" y="272986"/>
                </a:lnTo>
                <a:lnTo>
                  <a:pt x="108200" y="222339"/>
                </a:lnTo>
                <a:lnTo>
                  <a:pt x="122102" y="175161"/>
                </a:lnTo>
                <a:lnTo>
                  <a:pt x="143637" y="132465"/>
                </a:lnTo>
                <a:lnTo>
                  <a:pt x="171470" y="95262"/>
                </a:lnTo>
                <a:lnTo>
                  <a:pt x="204264" y="64565"/>
                </a:lnTo>
                <a:lnTo>
                  <a:pt x="240681" y="41386"/>
                </a:lnTo>
                <a:lnTo>
                  <a:pt x="279387" y="26736"/>
                </a:lnTo>
                <a:lnTo>
                  <a:pt x="319043" y="21628"/>
                </a:lnTo>
                <a:lnTo>
                  <a:pt x="371044" y="21628"/>
                </a:lnTo>
                <a:lnTo>
                  <a:pt x="361483" y="17020"/>
                </a:lnTo>
                <a:lnTo>
                  <a:pt x="316144" y="4383"/>
                </a:lnTo>
                <a:lnTo>
                  <a:pt x="267976" y="0"/>
                </a:lnTo>
                <a:close/>
              </a:path>
              <a:path w="536575" h="544195">
                <a:moveTo>
                  <a:pt x="495827" y="469925"/>
                </a:moveTo>
                <a:lnTo>
                  <a:pt x="486403" y="469925"/>
                </a:lnTo>
                <a:lnTo>
                  <a:pt x="481793" y="471144"/>
                </a:lnTo>
                <a:lnTo>
                  <a:pt x="472801" y="476072"/>
                </a:lnTo>
                <a:lnTo>
                  <a:pt x="469296" y="479577"/>
                </a:lnTo>
                <a:lnTo>
                  <a:pt x="464267" y="488708"/>
                </a:lnTo>
                <a:lnTo>
                  <a:pt x="463010" y="493483"/>
                </a:lnTo>
                <a:lnTo>
                  <a:pt x="463010" y="503364"/>
                </a:lnTo>
                <a:lnTo>
                  <a:pt x="486251" y="526922"/>
                </a:lnTo>
                <a:lnTo>
                  <a:pt x="495979" y="526922"/>
                </a:lnTo>
                <a:lnTo>
                  <a:pt x="500627" y="525691"/>
                </a:lnTo>
                <a:lnTo>
                  <a:pt x="506217" y="522541"/>
                </a:lnTo>
                <a:lnTo>
                  <a:pt x="487000" y="522541"/>
                </a:lnTo>
                <a:lnTo>
                  <a:pt x="483076" y="521474"/>
                </a:lnTo>
                <a:lnTo>
                  <a:pt x="467340" y="494245"/>
                </a:lnTo>
                <a:lnTo>
                  <a:pt x="468407" y="490219"/>
                </a:lnTo>
                <a:lnTo>
                  <a:pt x="472687" y="482498"/>
                </a:lnTo>
                <a:lnTo>
                  <a:pt x="475646" y="479513"/>
                </a:lnTo>
                <a:lnTo>
                  <a:pt x="483215" y="475360"/>
                </a:lnTo>
                <a:lnTo>
                  <a:pt x="487114" y="474319"/>
                </a:lnTo>
                <a:lnTo>
                  <a:pt x="506217" y="474319"/>
                </a:lnTo>
                <a:lnTo>
                  <a:pt x="500424" y="471144"/>
                </a:lnTo>
                <a:lnTo>
                  <a:pt x="495827" y="469925"/>
                </a:lnTo>
                <a:close/>
              </a:path>
              <a:path w="536575" h="544195">
                <a:moveTo>
                  <a:pt x="371044" y="21628"/>
                </a:moveTo>
                <a:lnTo>
                  <a:pt x="319043" y="21628"/>
                </a:lnTo>
                <a:lnTo>
                  <a:pt x="358451" y="27097"/>
                </a:lnTo>
                <a:lnTo>
                  <a:pt x="396494" y="42613"/>
                </a:lnTo>
                <a:lnTo>
                  <a:pt x="431974" y="66839"/>
                </a:lnTo>
                <a:lnTo>
                  <a:pt x="463692" y="98436"/>
                </a:lnTo>
                <a:lnTo>
                  <a:pt x="490449" y="136066"/>
                </a:lnTo>
                <a:lnTo>
                  <a:pt x="511045" y="178392"/>
                </a:lnTo>
                <a:lnTo>
                  <a:pt x="524282" y="224076"/>
                </a:lnTo>
                <a:lnTo>
                  <a:pt x="528961" y="271779"/>
                </a:lnTo>
                <a:lnTo>
                  <a:pt x="526040" y="310511"/>
                </a:lnTo>
                <a:lnTo>
                  <a:pt x="517537" y="348276"/>
                </a:lnTo>
                <a:lnTo>
                  <a:pt x="503843" y="384277"/>
                </a:lnTo>
                <a:lnTo>
                  <a:pt x="485349" y="417715"/>
                </a:lnTo>
                <a:lnTo>
                  <a:pt x="450645" y="460901"/>
                </a:lnTo>
                <a:lnTo>
                  <a:pt x="409635" y="494603"/>
                </a:lnTo>
                <a:lnTo>
                  <a:pt x="364905" y="516515"/>
                </a:lnTo>
                <a:lnTo>
                  <a:pt x="319043" y="524332"/>
                </a:lnTo>
                <a:lnTo>
                  <a:pt x="366937" y="524332"/>
                </a:lnTo>
                <a:lnTo>
                  <a:pt x="403234" y="506840"/>
                </a:lnTo>
                <a:lnTo>
                  <a:pt x="440640" y="480004"/>
                </a:lnTo>
                <a:lnTo>
                  <a:pt x="472944" y="447222"/>
                </a:lnTo>
                <a:lnTo>
                  <a:pt x="499388" y="409261"/>
                </a:lnTo>
                <a:lnTo>
                  <a:pt x="519214" y="366890"/>
                </a:lnTo>
                <a:lnTo>
                  <a:pt x="531665" y="320879"/>
                </a:lnTo>
                <a:lnTo>
                  <a:pt x="535896" y="272986"/>
                </a:lnTo>
                <a:lnTo>
                  <a:pt x="535965" y="271779"/>
                </a:lnTo>
                <a:lnTo>
                  <a:pt x="531665" y="223111"/>
                </a:lnTo>
                <a:lnTo>
                  <a:pt x="519214" y="177099"/>
                </a:lnTo>
                <a:lnTo>
                  <a:pt x="499388" y="134727"/>
                </a:lnTo>
                <a:lnTo>
                  <a:pt x="472944" y="96764"/>
                </a:lnTo>
                <a:lnTo>
                  <a:pt x="440640" y="63979"/>
                </a:lnTo>
                <a:lnTo>
                  <a:pt x="403234" y="37141"/>
                </a:lnTo>
                <a:lnTo>
                  <a:pt x="371044" y="21628"/>
                </a:lnTo>
                <a:close/>
              </a:path>
              <a:path w="536575" h="544195">
                <a:moveTo>
                  <a:pt x="506217" y="474319"/>
                </a:moveTo>
                <a:lnTo>
                  <a:pt x="495077" y="474319"/>
                </a:lnTo>
                <a:lnTo>
                  <a:pt x="498976" y="475360"/>
                </a:lnTo>
                <a:lnTo>
                  <a:pt x="506571" y="479513"/>
                </a:lnTo>
                <a:lnTo>
                  <a:pt x="509530" y="482498"/>
                </a:lnTo>
                <a:lnTo>
                  <a:pt x="513797" y="490219"/>
                </a:lnTo>
                <a:lnTo>
                  <a:pt x="514695" y="493648"/>
                </a:lnTo>
                <a:lnTo>
                  <a:pt x="514807" y="502780"/>
                </a:lnTo>
                <a:lnTo>
                  <a:pt x="513797" y="506602"/>
                </a:lnTo>
                <a:lnTo>
                  <a:pt x="509631" y="514235"/>
                </a:lnTo>
                <a:lnTo>
                  <a:pt x="506710" y="517207"/>
                </a:lnTo>
                <a:lnTo>
                  <a:pt x="499154" y="521474"/>
                </a:lnTo>
                <a:lnTo>
                  <a:pt x="495217" y="522541"/>
                </a:lnTo>
                <a:lnTo>
                  <a:pt x="506217" y="522541"/>
                </a:lnTo>
                <a:lnTo>
                  <a:pt x="509530" y="520674"/>
                </a:lnTo>
                <a:lnTo>
                  <a:pt x="513010" y="517143"/>
                </a:lnTo>
                <a:lnTo>
                  <a:pt x="515461" y="512610"/>
                </a:lnTo>
                <a:lnTo>
                  <a:pt x="517950" y="508076"/>
                </a:lnTo>
                <a:lnTo>
                  <a:pt x="519182" y="503364"/>
                </a:lnTo>
                <a:lnTo>
                  <a:pt x="519182" y="493483"/>
                </a:lnTo>
                <a:lnTo>
                  <a:pt x="517925" y="488708"/>
                </a:lnTo>
                <a:lnTo>
                  <a:pt x="512921" y="479577"/>
                </a:lnTo>
                <a:lnTo>
                  <a:pt x="509416" y="476072"/>
                </a:lnTo>
                <a:lnTo>
                  <a:pt x="506217" y="474319"/>
                </a:lnTo>
                <a:close/>
              </a:path>
              <a:path w="536575" h="544195">
                <a:moveTo>
                  <a:pt x="493401" y="481583"/>
                </a:moveTo>
                <a:lnTo>
                  <a:pt x="478478" y="481583"/>
                </a:lnTo>
                <a:lnTo>
                  <a:pt x="478478" y="514413"/>
                </a:lnTo>
                <a:lnTo>
                  <a:pt x="483698" y="514413"/>
                </a:lnTo>
                <a:lnTo>
                  <a:pt x="483698" y="500468"/>
                </a:lnTo>
                <a:lnTo>
                  <a:pt x="495710" y="500468"/>
                </a:lnTo>
                <a:lnTo>
                  <a:pt x="495319" y="500227"/>
                </a:lnTo>
                <a:lnTo>
                  <a:pt x="494176" y="499744"/>
                </a:lnTo>
                <a:lnTo>
                  <a:pt x="496970" y="499516"/>
                </a:lnTo>
                <a:lnTo>
                  <a:pt x="499217" y="498525"/>
                </a:lnTo>
                <a:lnTo>
                  <a:pt x="501669" y="495934"/>
                </a:lnTo>
                <a:lnTo>
                  <a:pt x="483698" y="495934"/>
                </a:lnTo>
                <a:lnTo>
                  <a:pt x="483698" y="486028"/>
                </a:lnTo>
                <a:lnTo>
                  <a:pt x="502167" y="486028"/>
                </a:lnTo>
                <a:lnTo>
                  <a:pt x="500894" y="484162"/>
                </a:lnTo>
                <a:lnTo>
                  <a:pt x="499560" y="483095"/>
                </a:lnTo>
                <a:lnTo>
                  <a:pt x="496157" y="481863"/>
                </a:lnTo>
                <a:lnTo>
                  <a:pt x="493401" y="481583"/>
                </a:lnTo>
                <a:close/>
              </a:path>
              <a:path w="536575" h="544195">
                <a:moveTo>
                  <a:pt x="495710" y="500468"/>
                </a:moveTo>
                <a:lnTo>
                  <a:pt x="488600" y="500468"/>
                </a:lnTo>
                <a:lnTo>
                  <a:pt x="490010" y="500849"/>
                </a:lnTo>
                <a:lnTo>
                  <a:pt x="490950" y="501611"/>
                </a:lnTo>
                <a:lnTo>
                  <a:pt x="492329" y="502615"/>
                </a:lnTo>
                <a:lnTo>
                  <a:pt x="494150" y="505180"/>
                </a:lnTo>
                <a:lnTo>
                  <a:pt x="496423" y="509231"/>
                </a:lnTo>
                <a:lnTo>
                  <a:pt x="499281" y="514413"/>
                </a:lnTo>
                <a:lnTo>
                  <a:pt x="505656" y="514413"/>
                </a:lnTo>
                <a:lnTo>
                  <a:pt x="499827" y="504951"/>
                </a:lnTo>
                <a:lnTo>
                  <a:pt x="498227" y="502780"/>
                </a:lnTo>
                <a:lnTo>
                  <a:pt x="496246" y="500799"/>
                </a:lnTo>
                <a:lnTo>
                  <a:pt x="495710" y="500468"/>
                </a:lnTo>
                <a:close/>
              </a:path>
              <a:path w="536575" h="544195">
                <a:moveTo>
                  <a:pt x="502167" y="486028"/>
                </a:moveTo>
                <a:lnTo>
                  <a:pt x="492182" y="486028"/>
                </a:lnTo>
                <a:lnTo>
                  <a:pt x="493934" y="486206"/>
                </a:lnTo>
                <a:lnTo>
                  <a:pt x="495827" y="486968"/>
                </a:lnTo>
                <a:lnTo>
                  <a:pt x="496563" y="487552"/>
                </a:lnTo>
                <a:lnTo>
                  <a:pt x="497630" y="489076"/>
                </a:lnTo>
                <a:lnTo>
                  <a:pt x="497897" y="489953"/>
                </a:lnTo>
                <a:lnTo>
                  <a:pt x="497897" y="492442"/>
                </a:lnTo>
                <a:lnTo>
                  <a:pt x="497338" y="493648"/>
                </a:lnTo>
                <a:lnTo>
                  <a:pt x="496213" y="494603"/>
                </a:lnTo>
                <a:lnTo>
                  <a:pt x="495141" y="495477"/>
                </a:lnTo>
                <a:lnTo>
                  <a:pt x="493071" y="495934"/>
                </a:lnTo>
                <a:lnTo>
                  <a:pt x="501669" y="495934"/>
                </a:lnTo>
                <a:lnTo>
                  <a:pt x="502583" y="494969"/>
                </a:lnTo>
                <a:lnTo>
                  <a:pt x="503434" y="492886"/>
                </a:lnTo>
                <a:lnTo>
                  <a:pt x="503414" y="488708"/>
                </a:lnTo>
                <a:lnTo>
                  <a:pt x="502926" y="487171"/>
                </a:lnTo>
                <a:lnTo>
                  <a:pt x="502167" y="486028"/>
                </a:lnTo>
                <a:close/>
              </a:path>
              <a:path w="536575" h="544195">
                <a:moveTo>
                  <a:pt x="270465" y="148907"/>
                </a:moveTo>
                <a:lnTo>
                  <a:pt x="190671" y="148907"/>
                </a:lnTo>
                <a:lnTo>
                  <a:pt x="190671" y="401180"/>
                </a:lnTo>
                <a:lnTo>
                  <a:pt x="240150" y="401180"/>
                </a:lnTo>
                <a:lnTo>
                  <a:pt x="240150" y="202590"/>
                </a:lnTo>
                <a:lnTo>
                  <a:pt x="285396" y="202590"/>
                </a:lnTo>
                <a:lnTo>
                  <a:pt x="270465" y="148907"/>
                </a:lnTo>
                <a:close/>
              </a:path>
              <a:path w="536575" h="544195">
                <a:moveTo>
                  <a:pt x="285396" y="202590"/>
                </a:moveTo>
                <a:lnTo>
                  <a:pt x="240150" y="202590"/>
                </a:lnTo>
                <a:lnTo>
                  <a:pt x="292398" y="401180"/>
                </a:lnTo>
                <a:lnTo>
                  <a:pt x="343719" y="401180"/>
                </a:lnTo>
                <a:lnTo>
                  <a:pt x="364884" y="321005"/>
                </a:lnTo>
                <a:lnTo>
                  <a:pt x="318331" y="321005"/>
                </a:lnTo>
                <a:lnTo>
                  <a:pt x="285396" y="202590"/>
                </a:lnTo>
                <a:close/>
              </a:path>
              <a:path w="536575" h="544195">
                <a:moveTo>
                  <a:pt x="445636" y="202590"/>
                </a:moveTo>
                <a:lnTo>
                  <a:pt x="396144" y="202590"/>
                </a:lnTo>
                <a:lnTo>
                  <a:pt x="396144" y="401180"/>
                </a:lnTo>
                <a:lnTo>
                  <a:pt x="445636" y="401180"/>
                </a:lnTo>
                <a:lnTo>
                  <a:pt x="445636" y="202590"/>
                </a:lnTo>
                <a:close/>
              </a:path>
              <a:path w="536575" h="544195">
                <a:moveTo>
                  <a:pt x="445636" y="148907"/>
                </a:moveTo>
                <a:lnTo>
                  <a:pt x="365664" y="148907"/>
                </a:lnTo>
                <a:lnTo>
                  <a:pt x="318331" y="321005"/>
                </a:lnTo>
                <a:lnTo>
                  <a:pt x="364884" y="321005"/>
                </a:lnTo>
                <a:lnTo>
                  <a:pt x="396144" y="202590"/>
                </a:lnTo>
                <a:lnTo>
                  <a:pt x="445636" y="202590"/>
                </a:lnTo>
                <a:lnTo>
                  <a:pt x="445636" y="1489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6709493" y="6242220"/>
            <a:ext cx="536575" cy="544195"/>
            <a:chOff x="6709492" y="6242220"/>
            <a:chExt cx="536575" cy="544195"/>
          </a:xfrm>
        </p:grpSpPr>
        <p:sp>
          <p:nvSpPr>
            <p:cNvPr id="39" name="object 39"/>
            <p:cNvSpPr/>
            <p:nvPr/>
          </p:nvSpPr>
          <p:spPr>
            <a:xfrm>
              <a:off x="6709492" y="6242229"/>
              <a:ext cx="536575" cy="544195"/>
            </a:xfrm>
            <a:custGeom>
              <a:avLst/>
              <a:gdLst/>
              <a:ahLst/>
              <a:cxnLst/>
              <a:rect l="l" t="t" r="r" b="b"/>
              <a:pathLst>
                <a:path w="536575" h="544195">
                  <a:moveTo>
                    <a:pt x="268008" y="0"/>
                  </a:moveTo>
                  <a:lnTo>
                    <a:pt x="219896" y="4390"/>
                  </a:lnTo>
                  <a:lnTo>
                    <a:pt x="174588" y="17044"/>
                  </a:lnTo>
                  <a:lnTo>
                    <a:pt x="132845" y="37189"/>
                  </a:lnTo>
                  <a:lnTo>
                    <a:pt x="95432" y="64050"/>
                  </a:lnTo>
                  <a:lnTo>
                    <a:pt x="63111" y="96853"/>
                  </a:lnTo>
                  <a:lnTo>
                    <a:pt x="36644" y="134823"/>
                  </a:lnTo>
                  <a:lnTo>
                    <a:pt x="16794" y="177186"/>
                  </a:lnTo>
                  <a:lnTo>
                    <a:pt x="4325" y="223168"/>
                  </a:lnTo>
                  <a:lnTo>
                    <a:pt x="0" y="271995"/>
                  </a:lnTo>
                  <a:lnTo>
                    <a:pt x="4325" y="320823"/>
                  </a:lnTo>
                  <a:lnTo>
                    <a:pt x="16794" y="366805"/>
                  </a:lnTo>
                  <a:lnTo>
                    <a:pt x="36644" y="409168"/>
                  </a:lnTo>
                  <a:lnTo>
                    <a:pt x="63111" y="447138"/>
                  </a:lnTo>
                  <a:lnTo>
                    <a:pt x="95432" y="479941"/>
                  </a:lnTo>
                  <a:lnTo>
                    <a:pt x="132845" y="506801"/>
                  </a:lnTo>
                  <a:lnTo>
                    <a:pt x="174588" y="526946"/>
                  </a:lnTo>
                  <a:lnTo>
                    <a:pt x="219896" y="539601"/>
                  </a:lnTo>
                  <a:lnTo>
                    <a:pt x="268008" y="543991"/>
                  </a:lnTo>
                  <a:lnTo>
                    <a:pt x="316119" y="539601"/>
                  </a:lnTo>
                  <a:lnTo>
                    <a:pt x="361428" y="526946"/>
                  </a:lnTo>
                  <a:lnTo>
                    <a:pt x="394319" y="511073"/>
                  </a:lnTo>
                  <a:lnTo>
                    <a:pt x="268008" y="511073"/>
                  </a:lnTo>
                  <a:lnTo>
                    <a:pt x="220591" y="506207"/>
                  </a:lnTo>
                  <a:lnTo>
                    <a:pt x="176398" y="492255"/>
                  </a:lnTo>
                  <a:lnTo>
                    <a:pt x="136384" y="470186"/>
                  </a:lnTo>
                  <a:lnTo>
                    <a:pt x="101504" y="440969"/>
                  </a:lnTo>
                  <a:lnTo>
                    <a:pt x="72713" y="405572"/>
                  </a:lnTo>
                  <a:lnTo>
                    <a:pt x="50966" y="364965"/>
                  </a:lnTo>
                  <a:lnTo>
                    <a:pt x="37218" y="320117"/>
                  </a:lnTo>
                  <a:lnTo>
                    <a:pt x="32423" y="271995"/>
                  </a:lnTo>
                  <a:lnTo>
                    <a:pt x="37218" y="223866"/>
                  </a:lnTo>
                  <a:lnTo>
                    <a:pt x="50966" y="179013"/>
                  </a:lnTo>
                  <a:lnTo>
                    <a:pt x="72713" y="138403"/>
                  </a:lnTo>
                  <a:lnTo>
                    <a:pt x="101504" y="103006"/>
                  </a:lnTo>
                  <a:lnTo>
                    <a:pt x="136384" y="73789"/>
                  </a:lnTo>
                  <a:lnTo>
                    <a:pt x="176398" y="51721"/>
                  </a:lnTo>
                  <a:lnTo>
                    <a:pt x="220591" y="37771"/>
                  </a:lnTo>
                  <a:lnTo>
                    <a:pt x="268008" y="32905"/>
                  </a:lnTo>
                  <a:lnTo>
                    <a:pt x="394293" y="32905"/>
                  </a:lnTo>
                  <a:lnTo>
                    <a:pt x="361428" y="17044"/>
                  </a:lnTo>
                  <a:lnTo>
                    <a:pt x="316119" y="4390"/>
                  </a:lnTo>
                  <a:lnTo>
                    <a:pt x="268008" y="0"/>
                  </a:lnTo>
                  <a:close/>
                </a:path>
                <a:path w="536575" h="544195">
                  <a:moveTo>
                    <a:pt x="394293" y="32905"/>
                  </a:moveTo>
                  <a:lnTo>
                    <a:pt x="268008" y="32905"/>
                  </a:lnTo>
                  <a:lnTo>
                    <a:pt x="315424" y="37771"/>
                  </a:lnTo>
                  <a:lnTo>
                    <a:pt x="359615" y="51721"/>
                  </a:lnTo>
                  <a:lnTo>
                    <a:pt x="399627" y="73789"/>
                  </a:lnTo>
                  <a:lnTo>
                    <a:pt x="434505" y="103006"/>
                  </a:lnTo>
                  <a:lnTo>
                    <a:pt x="463293" y="138403"/>
                  </a:lnTo>
                  <a:lnTo>
                    <a:pt x="485038" y="179013"/>
                  </a:lnTo>
                  <a:lnTo>
                    <a:pt x="498785" y="223866"/>
                  </a:lnTo>
                  <a:lnTo>
                    <a:pt x="503580" y="271995"/>
                  </a:lnTo>
                  <a:lnTo>
                    <a:pt x="498785" y="320117"/>
                  </a:lnTo>
                  <a:lnTo>
                    <a:pt x="485038" y="364965"/>
                  </a:lnTo>
                  <a:lnTo>
                    <a:pt x="463293" y="405572"/>
                  </a:lnTo>
                  <a:lnTo>
                    <a:pt x="434505" y="440969"/>
                  </a:lnTo>
                  <a:lnTo>
                    <a:pt x="399627" y="470186"/>
                  </a:lnTo>
                  <a:lnTo>
                    <a:pt x="359615" y="492255"/>
                  </a:lnTo>
                  <a:lnTo>
                    <a:pt x="315424" y="506207"/>
                  </a:lnTo>
                  <a:lnTo>
                    <a:pt x="268008" y="511073"/>
                  </a:lnTo>
                  <a:lnTo>
                    <a:pt x="394319" y="511073"/>
                  </a:lnTo>
                  <a:lnTo>
                    <a:pt x="440583" y="479941"/>
                  </a:lnTo>
                  <a:lnTo>
                    <a:pt x="472905" y="447138"/>
                  </a:lnTo>
                  <a:lnTo>
                    <a:pt x="499371" y="409168"/>
                  </a:lnTo>
                  <a:lnTo>
                    <a:pt x="519221" y="366805"/>
                  </a:lnTo>
                  <a:lnTo>
                    <a:pt x="531690" y="320823"/>
                  </a:lnTo>
                  <a:lnTo>
                    <a:pt x="536016" y="271995"/>
                  </a:lnTo>
                  <a:lnTo>
                    <a:pt x="531690" y="223168"/>
                  </a:lnTo>
                  <a:lnTo>
                    <a:pt x="519221" y="177186"/>
                  </a:lnTo>
                  <a:lnTo>
                    <a:pt x="499371" y="134823"/>
                  </a:lnTo>
                  <a:lnTo>
                    <a:pt x="472905" y="96853"/>
                  </a:lnTo>
                  <a:lnTo>
                    <a:pt x="440583" y="64050"/>
                  </a:lnTo>
                  <a:lnTo>
                    <a:pt x="403170" y="37189"/>
                  </a:lnTo>
                  <a:lnTo>
                    <a:pt x="394293" y="329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35798" y="6347960"/>
              <a:ext cx="283887" cy="240908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709486" y="6242227"/>
              <a:ext cx="536575" cy="544195"/>
            </a:xfrm>
            <a:custGeom>
              <a:avLst/>
              <a:gdLst/>
              <a:ahLst/>
              <a:cxnLst/>
              <a:rect l="l" t="t" r="r" b="b"/>
              <a:pathLst>
                <a:path w="536575" h="544195">
                  <a:moveTo>
                    <a:pt x="321792" y="435152"/>
                  </a:moveTo>
                  <a:lnTo>
                    <a:pt x="314998" y="412940"/>
                  </a:lnTo>
                  <a:lnTo>
                    <a:pt x="307695" y="435152"/>
                  </a:lnTo>
                  <a:lnTo>
                    <a:pt x="321792" y="435152"/>
                  </a:lnTo>
                  <a:close/>
                </a:path>
                <a:path w="536575" h="544195">
                  <a:moveTo>
                    <a:pt x="536016" y="271995"/>
                  </a:moveTo>
                  <a:lnTo>
                    <a:pt x="531685" y="223164"/>
                  </a:lnTo>
                  <a:lnTo>
                    <a:pt x="519226" y="177190"/>
                  </a:lnTo>
                  <a:lnTo>
                    <a:pt x="503580" y="143802"/>
                  </a:lnTo>
                  <a:lnTo>
                    <a:pt x="503580" y="271995"/>
                  </a:lnTo>
                  <a:lnTo>
                    <a:pt x="502259" y="297434"/>
                  </a:lnTo>
                  <a:lnTo>
                    <a:pt x="498373" y="322097"/>
                  </a:lnTo>
                  <a:lnTo>
                    <a:pt x="492061" y="345871"/>
                  </a:lnTo>
                  <a:lnTo>
                    <a:pt x="483476" y="368592"/>
                  </a:lnTo>
                  <a:lnTo>
                    <a:pt x="397586" y="368592"/>
                  </a:lnTo>
                  <a:lnTo>
                    <a:pt x="397586" y="455053"/>
                  </a:lnTo>
                  <a:lnTo>
                    <a:pt x="397217" y="456641"/>
                  </a:lnTo>
                  <a:lnTo>
                    <a:pt x="395211" y="459422"/>
                  </a:lnTo>
                  <a:lnTo>
                    <a:pt x="393661" y="460108"/>
                  </a:lnTo>
                  <a:lnTo>
                    <a:pt x="390144" y="460108"/>
                  </a:lnTo>
                  <a:lnTo>
                    <a:pt x="389597" y="459943"/>
                  </a:lnTo>
                  <a:lnTo>
                    <a:pt x="388962" y="459752"/>
                  </a:lnTo>
                  <a:lnTo>
                    <a:pt x="388835" y="459714"/>
                  </a:lnTo>
                  <a:lnTo>
                    <a:pt x="386410" y="458114"/>
                  </a:lnTo>
                  <a:lnTo>
                    <a:pt x="385127" y="456831"/>
                  </a:lnTo>
                  <a:lnTo>
                    <a:pt x="359549" y="422529"/>
                  </a:lnTo>
                  <a:lnTo>
                    <a:pt x="359448" y="453783"/>
                  </a:lnTo>
                  <a:lnTo>
                    <a:pt x="358978" y="455790"/>
                  </a:lnTo>
                  <a:lnTo>
                    <a:pt x="356781" y="458952"/>
                  </a:lnTo>
                  <a:lnTo>
                    <a:pt x="355092" y="459752"/>
                  </a:lnTo>
                  <a:lnTo>
                    <a:pt x="350545" y="459752"/>
                  </a:lnTo>
                  <a:lnTo>
                    <a:pt x="348869" y="458952"/>
                  </a:lnTo>
                  <a:lnTo>
                    <a:pt x="346671" y="455790"/>
                  </a:lnTo>
                  <a:lnTo>
                    <a:pt x="346202" y="453783"/>
                  </a:lnTo>
                  <a:lnTo>
                    <a:pt x="346290" y="403631"/>
                  </a:lnTo>
                  <a:lnTo>
                    <a:pt x="346608" y="402209"/>
                  </a:lnTo>
                  <a:lnTo>
                    <a:pt x="348653" y="399211"/>
                  </a:lnTo>
                  <a:lnTo>
                    <a:pt x="350227" y="398424"/>
                  </a:lnTo>
                  <a:lnTo>
                    <a:pt x="353682" y="398424"/>
                  </a:lnTo>
                  <a:lnTo>
                    <a:pt x="354901" y="398780"/>
                  </a:lnTo>
                  <a:lnTo>
                    <a:pt x="357098" y="400113"/>
                  </a:lnTo>
                  <a:lnTo>
                    <a:pt x="358254" y="401243"/>
                  </a:lnTo>
                  <a:lnTo>
                    <a:pt x="384263" y="436105"/>
                  </a:lnTo>
                  <a:lnTo>
                    <a:pt x="384340" y="404482"/>
                  </a:lnTo>
                  <a:lnTo>
                    <a:pt x="384822" y="402361"/>
                  </a:lnTo>
                  <a:lnTo>
                    <a:pt x="387007" y="399211"/>
                  </a:lnTo>
                  <a:lnTo>
                    <a:pt x="388569" y="398424"/>
                  </a:lnTo>
                  <a:lnTo>
                    <a:pt x="388721" y="398348"/>
                  </a:lnTo>
                  <a:lnTo>
                    <a:pt x="393255" y="398348"/>
                  </a:lnTo>
                  <a:lnTo>
                    <a:pt x="394881" y="399122"/>
                  </a:lnTo>
                  <a:lnTo>
                    <a:pt x="397154" y="402361"/>
                  </a:lnTo>
                  <a:lnTo>
                    <a:pt x="397548" y="404063"/>
                  </a:lnTo>
                  <a:lnTo>
                    <a:pt x="397586" y="455053"/>
                  </a:lnTo>
                  <a:lnTo>
                    <a:pt x="397586" y="368592"/>
                  </a:lnTo>
                  <a:lnTo>
                    <a:pt x="340995" y="368592"/>
                  </a:lnTo>
                  <a:lnTo>
                    <a:pt x="340995" y="455523"/>
                  </a:lnTo>
                  <a:lnTo>
                    <a:pt x="340410" y="456971"/>
                  </a:lnTo>
                  <a:lnTo>
                    <a:pt x="337921" y="459346"/>
                  </a:lnTo>
                  <a:lnTo>
                    <a:pt x="336334" y="459943"/>
                  </a:lnTo>
                  <a:lnTo>
                    <a:pt x="332663" y="459943"/>
                  </a:lnTo>
                  <a:lnTo>
                    <a:pt x="325678" y="447738"/>
                  </a:lnTo>
                  <a:lnTo>
                    <a:pt x="303872" y="447738"/>
                  </a:lnTo>
                  <a:lnTo>
                    <a:pt x="301218" y="455764"/>
                  </a:lnTo>
                  <a:lnTo>
                    <a:pt x="300329" y="457314"/>
                  </a:lnTo>
                  <a:lnTo>
                    <a:pt x="298145" y="459422"/>
                  </a:lnTo>
                  <a:lnTo>
                    <a:pt x="296875" y="459943"/>
                  </a:lnTo>
                  <a:lnTo>
                    <a:pt x="293535" y="459943"/>
                  </a:lnTo>
                  <a:lnTo>
                    <a:pt x="292011" y="459333"/>
                  </a:lnTo>
                  <a:lnTo>
                    <a:pt x="289636" y="456869"/>
                  </a:lnTo>
                  <a:lnTo>
                    <a:pt x="289115" y="455523"/>
                  </a:lnTo>
                  <a:lnTo>
                    <a:pt x="289179" y="451231"/>
                  </a:lnTo>
                  <a:lnTo>
                    <a:pt x="289661" y="449427"/>
                  </a:lnTo>
                  <a:lnTo>
                    <a:pt x="299275" y="422935"/>
                  </a:lnTo>
                  <a:lnTo>
                    <a:pt x="301713" y="416229"/>
                  </a:lnTo>
                  <a:lnTo>
                    <a:pt x="306120" y="404063"/>
                  </a:lnTo>
                  <a:lnTo>
                    <a:pt x="307505" y="401828"/>
                  </a:lnTo>
                  <a:lnTo>
                    <a:pt x="310832" y="398983"/>
                  </a:lnTo>
                  <a:lnTo>
                    <a:pt x="312877" y="398272"/>
                  </a:lnTo>
                  <a:lnTo>
                    <a:pt x="317601" y="398272"/>
                  </a:lnTo>
                  <a:lnTo>
                    <a:pt x="319595" y="398945"/>
                  </a:lnTo>
                  <a:lnTo>
                    <a:pt x="321271" y="400304"/>
                  </a:lnTo>
                  <a:lnTo>
                    <a:pt x="322973" y="401650"/>
                  </a:lnTo>
                  <a:lnTo>
                    <a:pt x="340220" y="449427"/>
                  </a:lnTo>
                  <a:lnTo>
                    <a:pt x="340995" y="455523"/>
                  </a:lnTo>
                  <a:lnTo>
                    <a:pt x="340995" y="368592"/>
                  </a:lnTo>
                  <a:lnTo>
                    <a:pt x="287185" y="368592"/>
                  </a:lnTo>
                  <a:lnTo>
                    <a:pt x="287185" y="428840"/>
                  </a:lnTo>
                  <a:lnTo>
                    <a:pt x="287185" y="440588"/>
                  </a:lnTo>
                  <a:lnTo>
                    <a:pt x="284657" y="447509"/>
                  </a:lnTo>
                  <a:lnTo>
                    <a:pt x="274612" y="458038"/>
                  </a:lnTo>
                  <a:lnTo>
                    <a:pt x="267868" y="460768"/>
                  </a:lnTo>
                  <a:lnTo>
                    <a:pt x="251345" y="460768"/>
                  </a:lnTo>
                  <a:lnTo>
                    <a:pt x="250037" y="460197"/>
                  </a:lnTo>
                  <a:lnTo>
                    <a:pt x="247281" y="459003"/>
                  </a:lnTo>
                  <a:lnTo>
                    <a:pt x="244563" y="457822"/>
                  </a:lnTo>
                  <a:lnTo>
                    <a:pt x="234035" y="446024"/>
                  </a:lnTo>
                  <a:lnTo>
                    <a:pt x="231406" y="438442"/>
                  </a:lnTo>
                  <a:lnTo>
                    <a:pt x="231394" y="419341"/>
                  </a:lnTo>
                  <a:lnTo>
                    <a:pt x="234086" y="411657"/>
                  </a:lnTo>
                  <a:lnTo>
                    <a:pt x="244868" y="400215"/>
                  </a:lnTo>
                  <a:lnTo>
                    <a:pt x="247611" y="399135"/>
                  </a:lnTo>
                  <a:lnTo>
                    <a:pt x="249085" y="398551"/>
                  </a:lnTo>
                  <a:lnTo>
                    <a:pt x="252107" y="397357"/>
                  </a:lnTo>
                  <a:lnTo>
                    <a:pt x="267246" y="397357"/>
                  </a:lnTo>
                  <a:lnTo>
                    <a:pt x="272364" y="398627"/>
                  </a:lnTo>
                  <a:lnTo>
                    <a:pt x="280822" y="403669"/>
                  </a:lnTo>
                  <a:lnTo>
                    <a:pt x="282930" y="406552"/>
                  </a:lnTo>
                  <a:lnTo>
                    <a:pt x="282816" y="411835"/>
                  </a:lnTo>
                  <a:lnTo>
                    <a:pt x="282371" y="413016"/>
                  </a:lnTo>
                  <a:lnTo>
                    <a:pt x="280098" y="415594"/>
                  </a:lnTo>
                  <a:lnTo>
                    <a:pt x="278765" y="416229"/>
                  </a:lnTo>
                  <a:lnTo>
                    <a:pt x="276212" y="416229"/>
                  </a:lnTo>
                  <a:lnTo>
                    <a:pt x="273989" y="415277"/>
                  </a:lnTo>
                  <a:lnTo>
                    <a:pt x="267068" y="411378"/>
                  </a:lnTo>
                  <a:lnTo>
                    <a:pt x="263829" y="410400"/>
                  </a:lnTo>
                  <a:lnTo>
                    <a:pt x="256209" y="410400"/>
                  </a:lnTo>
                  <a:lnTo>
                    <a:pt x="252590" y="412051"/>
                  </a:lnTo>
                  <a:lnTo>
                    <a:pt x="247269" y="418592"/>
                  </a:lnTo>
                  <a:lnTo>
                    <a:pt x="245986" y="422935"/>
                  </a:lnTo>
                  <a:lnTo>
                    <a:pt x="245960" y="434644"/>
                  </a:lnTo>
                  <a:lnTo>
                    <a:pt x="247269" y="439166"/>
                  </a:lnTo>
                  <a:lnTo>
                    <a:pt x="252628" y="446024"/>
                  </a:lnTo>
                  <a:lnTo>
                    <a:pt x="256209" y="447738"/>
                  </a:lnTo>
                  <a:lnTo>
                    <a:pt x="264248" y="447738"/>
                  </a:lnTo>
                  <a:lnTo>
                    <a:pt x="267119" y="446633"/>
                  </a:lnTo>
                  <a:lnTo>
                    <a:pt x="271437" y="442290"/>
                  </a:lnTo>
                  <a:lnTo>
                    <a:pt x="272567" y="439356"/>
                  </a:lnTo>
                  <a:lnTo>
                    <a:pt x="272630" y="435686"/>
                  </a:lnTo>
                  <a:lnTo>
                    <a:pt x="264668" y="435686"/>
                  </a:lnTo>
                  <a:lnTo>
                    <a:pt x="262280" y="435178"/>
                  </a:lnTo>
                  <a:lnTo>
                    <a:pt x="259219" y="433120"/>
                  </a:lnTo>
                  <a:lnTo>
                    <a:pt x="258457" y="431520"/>
                  </a:lnTo>
                  <a:lnTo>
                    <a:pt x="258457" y="427189"/>
                  </a:lnTo>
                  <a:lnTo>
                    <a:pt x="259219" y="425577"/>
                  </a:lnTo>
                  <a:lnTo>
                    <a:pt x="262305" y="423468"/>
                  </a:lnTo>
                  <a:lnTo>
                    <a:pt x="264680" y="422935"/>
                  </a:lnTo>
                  <a:lnTo>
                    <a:pt x="281139" y="422935"/>
                  </a:lnTo>
                  <a:lnTo>
                    <a:pt x="283540" y="423659"/>
                  </a:lnTo>
                  <a:lnTo>
                    <a:pt x="286448" y="426516"/>
                  </a:lnTo>
                  <a:lnTo>
                    <a:pt x="287185" y="428840"/>
                  </a:lnTo>
                  <a:lnTo>
                    <a:pt x="287185" y="368592"/>
                  </a:lnTo>
                  <a:lnTo>
                    <a:pt x="226656" y="368592"/>
                  </a:lnTo>
                  <a:lnTo>
                    <a:pt x="226656" y="455053"/>
                  </a:lnTo>
                  <a:lnTo>
                    <a:pt x="225996" y="456399"/>
                  </a:lnTo>
                  <a:lnTo>
                    <a:pt x="222859" y="458482"/>
                  </a:lnTo>
                  <a:lnTo>
                    <a:pt x="220446" y="459003"/>
                  </a:lnTo>
                  <a:lnTo>
                    <a:pt x="198043" y="459003"/>
                  </a:lnTo>
                  <a:lnTo>
                    <a:pt x="195656" y="458393"/>
                  </a:lnTo>
                  <a:lnTo>
                    <a:pt x="193065" y="455993"/>
                  </a:lnTo>
                  <a:lnTo>
                    <a:pt x="192430" y="453783"/>
                  </a:lnTo>
                  <a:lnTo>
                    <a:pt x="192493" y="404799"/>
                  </a:lnTo>
                  <a:lnTo>
                    <a:pt x="193014" y="402894"/>
                  </a:lnTo>
                  <a:lnTo>
                    <a:pt x="193128" y="402539"/>
                  </a:lnTo>
                  <a:lnTo>
                    <a:pt x="195859" y="399821"/>
                  </a:lnTo>
                  <a:lnTo>
                    <a:pt x="198259" y="399135"/>
                  </a:lnTo>
                  <a:lnTo>
                    <a:pt x="219989" y="399135"/>
                  </a:lnTo>
                  <a:lnTo>
                    <a:pt x="222377" y="399656"/>
                  </a:lnTo>
                  <a:lnTo>
                    <a:pt x="225564" y="401764"/>
                  </a:lnTo>
                  <a:lnTo>
                    <a:pt x="226364" y="403377"/>
                  </a:lnTo>
                  <a:lnTo>
                    <a:pt x="226364" y="407670"/>
                  </a:lnTo>
                  <a:lnTo>
                    <a:pt x="225577" y="409232"/>
                  </a:lnTo>
                  <a:lnTo>
                    <a:pt x="222415" y="411314"/>
                  </a:lnTo>
                  <a:lnTo>
                    <a:pt x="220014" y="411835"/>
                  </a:lnTo>
                  <a:lnTo>
                    <a:pt x="205867" y="411835"/>
                  </a:lnTo>
                  <a:lnTo>
                    <a:pt x="205867" y="422529"/>
                  </a:lnTo>
                  <a:lnTo>
                    <a:pt x="218516" y="422529"/>
                  </a:lnTo>
                  <a:lnTo>
                    <a:pt x="220916" y="423049"/>
                  </a:lnTo>
                  <a:lnTo>
                    <a:pt x="224078" y="425132"/>
                  </a:lnTo>
                  <a:lnTo>
                    <a:pt x="224764" y="426516"/>
                  </a:lnTo>
                  <a:lnTo>
                    <a:pt x="224866" y="430999"/>
                  </a:lnTo>
                  <a:lnTo>
                    <a:pt x="224078" y="432574"/>
                  </a:lnTo>
                  <a:lnTo>
                    <a:pt x="220916" y="434644"/>
                  </a:lnTo>
                  <a:lnTo>
                    <a:pt x="218516" y="435152"/>
                  </a:lnTo>
                  <a:lnTo>
                    <a:pt x="205867" y="435152"/>
                  </a:lnTo>
                  <a:lnTo>
                    <a:pt x="205867" y="446379"/>
                  </a:lnTo>
                  <a:lnTo>
                    <a:pt x="220446" y="446379"/>
                  </a:lnTo>
                  <a:lnTo>
                    <a:pt x="222859" y="446900"/>
                  </a:lnTo>
                  <a:lnTo>
                    <a:pt x="225996" y="448983"/>
                  </a:lnTo>
                  <a:lnTo>
                    <a:pt x="226568" y="450126"/>
                  </a:lnTo>
                  <a:lnTo>
                    <a:pt x="226656" y="455053"/>
                  </a:lnTo>
                  <a:lnTo>
                    <a:pt x="226656" y="368592"/>
                  </a:lnTo>
                  <a:lnTo>
                    <a:pt x="188531" y="368592"/>
                  </a:lnTo>
                  <a:lnTo>
                    <a:pt x="188531" y="405345"/>
                  </a:lnTo>
                  <a:lnTo>
                    <a:pt x="188417" y="406552"/>
                  </a:lnTo>
                  <a:lnTo>
                    <a:pt x="169532" y="456399"/>
                  </a:lnTo>
                  <a:lnTo>
                    <a:pt x="165087" y="460197"/>
                  </a:lnTo>
                  <a:lnTo>
                    <a:pt x="161899" y="460197"/>
                  </a:lnTo>
                  <a:lnTo>
                    <a:pt x="139052" y="409232"/>
                  </a:lnTo>
                  <a:lnTo>
                    <a:pt x="138303" y="403377"/>
                  </a:lnTo>
                  <a:lnTo>
                    <a:pt x="138950" y="401764"/>
                  </a:lnTo>
                  <a:lnTo>
                    <a:pt x="141592" y="399211"/>
                  </a:lnTo>
                  <a:lnTo>
                    <a:pt x="143268" y="398551"/>
                  </a:lnTo>
                  <a:lnTo>
                    <a:pt x="146710" y="398551"/>
                  </a:lnTo>
                  <a:lnTo>
                    <a:pt x="147904" y="399008"/>
                  </a:lnTo>
                  <a:lnTo>
                    <a:pt x="149771" y="400786"/>
                  </a:lnTo>
                  <a:lnTo>
                    <a:pt x="150634" y="402297"/>
                  </a:lnTo>
                  <a:lnTo>
                    <a:pt x="163842" y="438442"/>
                  </a:lnTo>
                  <a:lnTo>
                    <a:pt x="175552" y="404482"/>
                  </a:lnTo>
                  <a:lnTo>
                    <a:pt x="176174" y="402539"/>
                  </a:lnTo>
                  <a:lnTo>
                    <a:pt x="177076" y="400888"/>
                  </a:lnTo>
                  <a:lnTo>
                    <a:pt x="179082" y="399021"/>
                  </a:lnTo>
                  <a:lnTo>
                    <a:pt x="180403" y="398551"/>
                  </a:lnTo>
                  <a:lnTo>
                    <a:pt x="184073" y="398551"/>
                  </a:lnTo>
                  <a:lnTo>
                    <a:pt x="185648" y="399122"/>
                  </a:lnTo>
                  <a:lnTo>
                    <a:pt x="187985" y="401370"/>
                  </a:lnTo>
                  <a:lnTo>
                    <a:pt x="188442" y="402539"/>
                  </a:lnTo>
                  <a:lnTo>
                    <a:pt x="188531" y="405345"/>
                  </a:lnTo>
                  <a:lnTo>
                    <a:pt x="188531" y="368592"/>
                  </a:lnTo>
                  <a:lnTo>
                    <a:pt x="52539" y="368592"/>
                  </a:lnTo>
                  <a:lnTo>
                    <a:pt x="43942" y="345871"/>
                  </a:lnTo>
                  <a:lnTo>
                    <a:pt x="37642" y="322097"/>
                  </a:lnTo>
                  <a:lnTo>
                    <a:pt x="33743" y="297434"/>
                  </a:lnTo>
                  <a:lnTo>
                    <a:pt x="32423" y="271995"/>
                  </a:lnTo>
                  <a:lnTo>
                    <a:pt x="37223" y="223875"/>
                  </a:lnTo>
                  <a:lnTo>
                    <a:pt x="50965" y="179019"/>
                  </a:lnTo>
                  <a:lnTo>
                    <a:pt x="72720" y="138417"/>
                  </a:lnTo>
                  <a:lnTo>
                    <a:pt x="101511" y="103009"/>
                  </a:lnTo>
                  <a:lnTo>
                    <a:pt x="136385" y="73799"/>
                  </a:lnTo>
                  <a:lnTo>
                    <a:pt x="176403" y="51727"/>
                  </a:lnTo>
                  <a:lnTo>
                    <a:pt x="220586" y="37769"/>
                  </a:lnTo>
                  <a:lnTo>
                    <a:pt x="268008" y="32905"/>
                  </a:lnTo>
                  <a:lnTo>
                    <a:pt x="315429" y="37769"/>
                  </a:lnTo>
                  <a:lnTo>
                    <a:pt x="359613" y="51727"/>
                  </a:lnTo>
                  <a:lnTo>
                    <a:pt x="399630" y="73799"/>
                  </a:lnTo>
                  <a:lnTo>
                    <a:pt x="434505" y="103009"/>
                  </a:lnTo>
                  <a:lnTo>
                    <a:pt x="463296" y="138417"/>
                  </a:lnTo>
                  <a:lnTo>
                    <a:pt x="485038" y="179019"/>
                  </a:lnTo>
                  <a:lnTo>
                    <a:pt x="498779" y="223875"/>
                  </a:lnTo>
                  <a:lnTo>
                    <a:pt x="503580" y="271995"/>
                  </a:lnTo>
                  <a:lnTo>
                    <a:pt x="503580" y="143802"/>
                  </a:lnTo>
                  <a:lnTo>
                    <a:pt x="472909" y="96850"/>
                  </a:lnTo>
                  <a:lnTo>
                    <a:pt x="440588" y="64046"/>
                  </a:lnTo>
                  <a:lnTo>
                    <a:pt x="403174" y="37185"/>
                  </a:lnTo>
                  <a:lnTo>
                    <a:pt x="361429" y="17043"/>
                  </a:lnTo>
                  <a:lnTo>
                    <a:pt x="316115" y="4394"/>
                  </a:lnTo>
                  <a:lnTo>
                    <a:pt x="268008" y="0"/>
                  </a:lnTo>
                  <a:lnTo>
                    <a:pt x="219900" y="4394"/>
                  </a:lnTo>
                  <a:lnTo>
                    <a:pt x="174586" y="17043"/>
                  </a:lnTo>
                  <a:lnTo>
                    <a:pt x="132842" y="37185"/>
                  </a:lnTo>
                  <a:lnTo>
                    <a:pt x="95427" y="64046"/>
                  </a:lnTo>
                  <a:lnTo>
                    <a:pt x="63106" y="96850"/>
                  </a:lnTo>
                  <a:lnTo>
                    <a:pt x="36639" y="134823"/>
                  </a:lnTo>
                  <a:lnTo>
                    <a:pt x="16789" y="177190"/>
                  </a:lnTo>
                  <a:lnTo>
                    <a:pt x="4330" y="223164"/>
                  </a:lnTo>
                  <a:lnTo>
                    <a:pt x="0" y="271995"/>
                  </a:lnTo>
                  <a:lnTo>
                    <a:pt x="1143" y="297218"/>
                  </a:lnTo>
                  <a:lnTo>
                    <a:pt x="9982" y="345617"/>
                  </a:lnTo>
                  <a:lnTo>
                    <a:pt x="37477" y="410565"/>
                  </a:lnTo>
                  <a:lnTo>
                    <a:pt x="63982" y="448170"/>
                  </a:lnTo>
                  <a:lnTo>
                    <a:pt x="96253" y="480644"/>
                  </a:lnTo>
                  <a:lnTo>
                    <a:pt x="133540" y="507212"/>
                  </a:lnTo>
                  <a:lnTo>
                    <a:pt x="175094" y="527138"/>
                  </a:lnTo>
                  <a:lnTo>
                    <a:pt x="220167" y="539661"/>
                  </a:lnTo>
                  <a:lnTo>
                    <a:pt x="268008" y="543991"/>
                  </a:lnTo>
                  <a:lnTo>
                    <a:pt x="315849" y="539661"/>
                  </a:lnTo>
                  <a:lnTo>
                    <a:pt x="360921" y="527138"/>
                  </a:lnTo>
                  <a:lnTo>
                    <a:pt x="402463" y="507212"/>
                  </a:lnTo>
                  <a:lnTo>
                    <a:pt x="439750" y="480644"/>
                  </a:lnTo>
                  <a:lnTo>
                    <a:pt x="460146" y="460108"/>
                  </a:lnTo>
                  <a:lnTo>
                    <a:pt x="472020" y="448170"/>
                  </a:lnTo>
                  <a:lnTo>
                    <a:pt x="498525" y="410565"/>
                  </a:lnTo>
                  <a:lnTo>
                    <a:pt x="504342" y="398348"/>
                  </a:lnTo>
                  <a:lnTo>
                    <a:pt x="504812" y="397357"/>
                  </a:lnTo>
                  <a:lnTo>
                    <a:pt x="518515" y="368592"/>
                  </a:lnTo>
                  <a:lnTo>
                    <a:pt x="526021" y="345617"/>
                  </a:lnTo>
                  <a:lnTo>
                    <a:pt x="531507" y="321792"/>
                  </a:lnTo>
                  <a:lnTo>
                    <a:pt x="534873" y="297218"/>
                  </a:lnTo>
                  <a:lnTo>
                    <a:pt x="536016" y="27199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object 4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33638" y="3689387"/>
            <a:ext cx="688011" cy="506440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22788" y="4327086"/>
            <a:ext cx="709295" cy="472071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75022" y="5580245"/>
            <a:ext cx="605378" cy="544004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05496" y="4918281"/>
            <a:ext cx="544004" cy="543991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652593" y="9588766"/>
            <a:ext cx="6696075" cy="6059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ctr">
              <a:spcBef>
                <a:spcPts val="85"/>
              </a:spcBef>
            </a:pP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Here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at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RxSugar</a:t>
            </a:r>
            <a:r>
              <a:rPr sz="975" baseline="34188" dirty="0">
                <a:solidFill>
                  <a:srgbClr val="231F20"/>
                </a:solidFill>
                <a:latin typeface="Myriad Pro"/>
                <a:cs typeface="Myriad Pro"/>
              </a:rPr>
              <a:t>®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Mission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to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Make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World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Sweet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Healthy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as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call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it:</a:t>
            </a:r>
            <a:r>
              <a:rPr sz="1150" spc="39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SWEALTHY</a:t>
            </a:r>
            <a:r>
              <a:rPr sz="975" b="1" spc="-15" baseline="34188" dirty="0">
                <a:solidFill>
                  <a:srgbClr val="231F20"/>
                </a:solidFill>
                <a:latin typeface="Myriad Pro"/>
                <a:cs typeface="Myriad Pro"/>
              </a:rPr>
              <a:t>™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!</a:t>
            </a:r>
            <a:endParaRPr sz="1150">
              <a:latin typeface="Myriad Pro"/>
              <a:cs typeface="Myriad Pro"/>
            </a:endParaRPr>
          </a:p>
          <a:p>
            <a:pPr marL="4445" algn="ctr">
              <a:spcBef>
                <a:spcPts val="520"/>
              </a:spcBef>
            </a:pP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  <a:hlinkClick r:id="rId9"/>
              </a:rPr>
              <a:t>www.RxSugar.com</a:t>
            </a:r>
            <a:endParaRPr sz="115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68921" y="9175483"/>
          <a:ext cx="6635115" cy="395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5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42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8-50009-17308-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9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6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16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oz</a:t>
                      </a:r>
                      <a:endParaRPr sz="800" dirty="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3401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9.30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lb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065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3.82 x 2.5 x 6.5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7.5 x 7.75 x 7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2</a:t>
                      </a:r>
                      <a:r>
                        <a:rPr sz="800" spc="-4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Years</a:t>
                      </a:r>
                      <a:endParaRPr sz="800" dirty="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662310" y="8872829"/>
            <a:ext cx="64833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05150" y="8872828"/>
            <a:ext cx="18180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 DIMENSIONS</a:t>
            </a:r>
            <a:r>
              <a:rPr sz="800" b="1" spc="254" dirty="0">
                <a:solidFill>
                  <a:srgbClr val="231F20"/>
                </a:solidFill>
                <a:latin typeface="Myriad Pro"/>
                <a:cs typeface="Myriad Pro"/>
              </a:rPr>
              <a:t>  </a:t>
            </a: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DIMENSIONS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6141" y="9002352"/>
            <a:ext cx="5194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SHELF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LIFE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69655" y="8907599"/>
            <a:ext cx="6350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</a:t>
            </a:r>
            <a:r>
              <a:rPr sz="800" b="1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36717" y="8890669"/>
            <a:ext cx="52324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PACK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6444" y="9002352"/>
            <a:ext cx="21462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25" dirty="0">
                <a:solidFill>
                  <a:srgbClr val="231F20"/>
                </a:solidFill>
                <a:latin typeface="Myriad Pro"/>
                <a:cs typeface="Myriad Pro"/>
              </a:rPr>
              <a:t>UPC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4926" y="1114808"/>
            <a:ext cx="6671309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500" b="1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20" dirty="0">
                <a:solidFill>
                  <a:srgbClr val="231F20"/>
                </a:solidFill>
                <a:latin typeface="Myriad Pro"/>
                <a:cs typeface="Myriad Pro"/>
              </a:rPr>
              <a:t>World’s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Best</a:t>
            </a:r>
            <a:r>
              <a:rPr sz="1500" b="1" spc="-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Tasting,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Non-GMO,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Plant-based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Sugar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Syrup</a:t>
            </a:r>
            <a:endParaRPr sz="1500">
              <a:latin typeface="Myriad Pro"/>
              <a:cs typeface="Myriad Pr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65225" y="307238"/>
            <a:ext cx="12096206" cy="4289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1788">
              <a:spcBef>
                <a:spcPts val="105"/>
              </a:spcBef>
            </a:pPr>
            <a:r>
              <a:rPr spc="35" dirty="0">
                <a:latin typeface="Cambria"/>
                <a:cs typeface="Cambria"/>
              </a:rPr>
              <a:t>RxSu</a:t>
            </a:r>
            <a:r>
              <a:rPr spc="30" dirty="0">
                <a:latin typeface="Cambria"/>
                <a:cs typeface="Cambria"/>
              </a:rPr>
              <a:t>g</a:t>
            </a:r>
            <a:r>
              <a:rPr spc="35" dirty="0">
                <a:latin typeface="Cambria"/>
                <a:cs typeface="Cambria"/>
              </a:rPr>
              <a:t>a</a:t>
            </a:r>
            <a:r>
              <a:rPr spc="195" dirty="0">
                <a:latin typeface="Cambria"/>
                <a:cs typeface="Cambria"/>
              </a:rPr>
              <a:t>r</a:t>
            </a:r>
            <a:r>
              <a:rPr sz="825" spc="52" baseline="146464" dirty="0">
                <a:latin typeface="Cambria"/>
                <a:cs typeface="Cambria"/>
              </a:rPr>
              <a:t>®</a:t>
            </a:r>
            <a:r>
              <a:rPr sz="825" spc="307" baseline="146464" dirty="0">
                <a:latin typeface="Cambria"/>
                <a:cs typeface="Cambria"/>
              </a:rPr>
              <a:t>  </a:t>
            </a:r>
            <a:r>
              <a:rPr spc="110" dirty="0"/>
              <a:t>Organic</a:t>
            </a:r>
            <a:r>
              <a:rPr spc="20" dirty="0"/>
              <a:t> </a:t>
            </a:r>
            <a:r>
              <a:rPr spc="110" dirty="0"/>
              <a:t>Liquid</a:t>
            </a:r>
            <a:r>
              <a:rPr spc="15" dirty="0"/>
              <a:t> </a:t>
            </a:r>
            <a:r>
              <a:rPr spc="145" dirty="0"/>
              <a:t>Sugar</a:t>
            </a:r>
            <a:endParaRPr dirty="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4926" y="1669843"/>
            <a:ext cx="2379345" cy="1868587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Delicious &amp; 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Tastes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Better</a:t>
            </a:r>
            <a:r>
              <a:rPr sz="1200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Than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Sugar!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Paleo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Primal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Non-GMO</a:t>
            </a:r>
            <a:r>
              <a:rPr sz="1200" spc="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Project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Verified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Gluten/Grain</a:t>
            </a:r>
            <a:r>
              <a:rPr sz="1200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Free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</a:t>
            </a:r>
            <a:endParaRPr sz="1200" dirty="0">
              <a:latin typeface="Myriad Pro"/>
              <a:cs typeface="Myriad Pro"/>
            </a:endParaRPr>
          </a:p>
          <a:p>
            <a:pPr marL="12700" marR="198754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Vegan,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FODMAP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Net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Carbs,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Glycemic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Blood Sugar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Suitable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People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with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Diabetes</a:t>
            </a:r>
            <a:endParaRPr sz="1200" dirty="0">
              <a:latin typeface="Myriad Pro"/>
              <a:cs typeface="Myriad Pr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87342" y="1559713"/>
            <a:ext cx="2687955" cy="207890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Functional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Convenient</a:t>
            </a:r>
            <a:endParaRPr sz="1200" dirty="0">
              <a:latin typeface="Myriad Pro"/>
              <a:cs typeface="Myriad Pro"/>
            </a:endParaRPr>
          </a:p>
          <a:p>
            <a:pPr marL="12700" marR="507362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Treat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Everyday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Use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Ideal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Coffee/Tea,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Water,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Shakes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 Baking &amp;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Cooking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Use on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Cereal,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Granola,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Yogurt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artificial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flavors,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colors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preservatives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Dissolves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easily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Caramelizes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and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browns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Aftertaste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Mouthfee</a:t>
            </a:r>
            <a:endParaRPr sz="1200" dirty="0">
              <a:latin typeface="Myriad Pro"/>
              <a:cs typeface="Myriad Pr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5332" y="3667848"/>
            <a:ext cx="2879965" cy="503657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846" y="3667169"/>
            <a:ext cx="2878074" cy="503798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52593" y="9588766"/>
            <a:ext cx="6696075" cy="6059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ctr">
              <a:spcBef>
                <a:spcPts val="85"/>
              </a:spcBef>
            </a:pP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Here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at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RxSugar</a:t>
            </a:r>
            <a:r>
              <a:rPr sz="975" baseline="34188" dirty="0">
                <a:solidFill>
                  <a:srgbClr val="231F20"/>
                </a:solidFill>
                <a:latin typeface="Myriad Pro"/>
                <a:cs typeface="Myriad Pro"/>
              </a:rPr>
              <a:t>®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Mission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to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Make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World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Sweet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Healthy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as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call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it:</a:t>
            </a:r>
            <a:r>
              <a:rPr sz="1150" spc="39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SWEALTHY</a:t>
            </a:r>
            <a:r>
              <a:rPr sz="975" b="1" spc="-15" baseline="34188" dirty="0">
                <a:solidFill>
                  <a:srgbClr val="231F20"/>
                </a:solidFill>
                <a:latin typeface="Myriad Pro"/>
                <a:cs typeface="Myriad Pro"/>
              </a:rPr>
              <a:t>™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!</a:t>
            </a:r>
            <a:endParaRPr sz="1150">
              <a:latin typeface="Myriad Pro"/>
              <a:cs typeface="Myriad Pro"/>
            </a:endParaRPr>
          </a:p>
          <a:p>
            <a:pPr marL="4445" algn="ctr">
              <a:spcBef>
                <a:spcPts val="520"/>
              </a:spcBef>
            </a:pP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  <a:hlinkClick r:id="rId4"/>
              </a:rPr>
              <a:t>www.RxSugar.com</a:t>
            </a:r>
            <a:endParaRPr sz="115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68921" y="9175483"/>
          <a:ext cx="6635115" cy="395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5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42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8-50009-17309-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6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6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16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oz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3401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9.30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lb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065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3.82 x 2.5 x 6.5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7.5 x 7.75 x 7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2</a:t>
                      </a:r>
                      <a:r>
                        <a:rPr sz="800" spc="-4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Years</a:t>
                      </a:r>
                      <a:endParaRPr sz="800" dirty="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677379" y="8906755"/>
            <a:ext cx="64833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23318" y="8872829"/>
            <a:ext cx="18180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 DIMENSIONS</a:t>
            </a:r>
            <a:r>
              <a:rPr sz="800" b="1" spc="254" dirty="0">
                <a:solidFill>
                  <a:srgbClr val="231F20"/>
                </a:solidFill>
                <a:latin typeface="Myriad Pro"/>
                <a:cs typeface="Myriad Pro"/>
              </a:rPr>
              <a:t>  </a:t>
            </a: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DIMENSIONS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6141" y="9002352"/>
            <a:ext cx="5194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SHELF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LIFE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0779" y="8890669"/>
            <a:ext cx="6350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</a:t>
            </a:r>
            <a:r>
              <a:rPr sz="800" b="1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36717" y="8906756"/>
            <a:ext cx="52324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PACK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6444" y="9002352"/>
            <a:ext cx="21462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25" dirty="0">
                <a:solidFill>
                  <a:srgbClr val="231F20"/>
                </a:solidFill>
                <a:latin typeface="Myriad Pro"/>
                <a:cs typeface="Myriad Pro"/>
              </a:rPr>
              <a:t>UPC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4926" y="1114808"/>
            <a:ext cx="6671309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500" b="1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20" dirty="0">
                <a:solidFill>
                  <a:srgbClr val="231F20"/>
                </a:solidFill>
                <a:latin typeface="Myriad Pro"/>
                <a:cs typeface="Myriad Pro"/>
              </a:rPr>
              <a:t>World’s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Best</a:t>
            </a:r>
            <a:r>
              <a:rPr sz="1500" b="1" spc="-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Tasting,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Non-GMO,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Plant-based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Sugar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Syrup</a:t>
            </a:r>
            <a:endParaRPr sz="1500">
              <a:latin typeface="Myriad Pro"/>
              <a:cs typeface="Myriad Pr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94290" y="271457"/>
            <a:ext cx="12096206" cy="4289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8909">
              <a:spcBef>
                <a:spcPts val="105"/>
              </a:spcBef>
            </a:pPr>
            <a:r>
              <a:rPr spc="35" dirty="0">
                <a:latin typeface="Cambria"/>
                <a:cs typeface="Cambria"/>
              </a:rPr>
              <a:t>RxSu</a:t>
            </a:r>
            <a:r>
              <a:rPr spc="30" dirty="0">
                <a:latin typeface="Cambria"/>
                <a:cs typeface="Cambria"/>
              </a:rPr>
              <a:t>g</a:t>
            </a:r>
            <a:r>
              <a:rPr spc="35" dirty="0">
                <a:latin typeface="Cambria"/>
                <a:cs typeface="Cambria"/>
              </a:rPr>
              <a:t>a</a:t>
            </a:r>
            <a:r>
              <a:rPr spc="195" dirty="0">
                <a:latin typeface="Cambria"/>
                <a:cs typeface="Cambria"/>
              </a:rPr>
              <a:t>r</a:t>
            </a:r>
            <a:r>
              <a:rPr sz="825" spc="52" baseline="146464" dirty="0">
                <a:latin typeface="Cambria"/>
                <a:cs typeface="Cambria"/>
              </a:rPr>
              <a:t>®</a:t>
            </a:r>
            <a:r>
              <a:rPr sz="825" spc="307" baseline="146464" dirty="0">
                <a:latin typeface="Cambria"/>
                <a:cs typeface="Cambria"/>
              </a:rPr>
              <a:t>  </a:t>
            </a:r>
            <a:r>
              <a:rPr spc="110" dirty="0"/>
              <a:t>Organic</a:t>
            </a:r>
            <a:r>
              <a:rPr spc="20" dirty="0"/>
              <a:t> </a:t>
            </a:r>
            <a:r>
              <a:rPr spc="135" dirty="0"/>
              <a:t>Pancake</a:t>
            </a:r>
            <a:r>
              <a:rPr spc="15" dirty="0"/>
              <a:t> </a:t>
            </a:r>
            <a:r>
              <a:rPr spc="160" dirty="0"/>
              <a:t>Syrup</a:t>
            </a:r>
            <a:endParaRPr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9096" y="1643616"/>
            <a:ext cx="2379345" cy="1868587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Delicious &amp; 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Tastes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Better</a:t>
            </a:r>
            <a:r>
              <a:rPr sz="1200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Than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Sugar!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Paleo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Primal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Non-GMO</a:t>
            </a:r>
            <a:r>
              <a:rPr sz="1200" spc="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Project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Verified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Gluten/Grain</a:t>
            </a:r>
            <a:r>
              <a:rPr sz="1200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Free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</a:t>
            </a:r>
            <a:endParaRPr sz="1200" dirty="0">
              <a:latin typeface="Myriad Pro"/>
              <a:cs typeface="Myriad Pro"/>
            </a:endParaRPr>
          </a:p>
          <a:p>
            <a:pPr marL="12700" marR="198754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Vegan,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FODMAP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Net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Carbs,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Glycemic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Blood Sugar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Suitable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People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with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Diabetes</a:t>
            </a:r>
            <a:endParaRPr sz="1200" dirty="0">
              <a:latin typeface="Myriad Pro"/>
              <a:cs typeface="Myriad Pr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91336" y="1439980"/>
            <a:ext cx="2687955" cy="207890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Functional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Convenient</a:t>
            </a:r>
            <a:endParaRPr sz="1200" dirty="0">
              <a:latin typeface="Myriad Pro"/>
              <a:cs typeface="Myriad Pro"/>
            </a:endParaRPr>
          </a:p>
          <a:p>
            <a:pPr marL="12700" marR="507362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Treat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Everyday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Use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Ideal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Coffee/Tea,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Water,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Shakes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 Baking &amp;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Cooking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Use on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Cereal,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Granola,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Yogurt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artificial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flavors,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colors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preservatives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Dissolves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easily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Caramelizes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and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browns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Aftertaste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Mouthfee</a:t>
            </a:r>
            <a:endParaRPr sz="1200" dirty="0">
              <a:latin typeface="Myriad Pro"/>
              <a:cs typeface="Myriad Pr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5332" y="3667848"/>
            <a:ext cx="2879965" cy="503657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846" y="3667169"/>
            <a:ext cx="2878074" cy="503798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52593" y="9588766"/>
            <a:ext cx="6696075" cy="6059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ctr">
              <a:spcBef>
                <a:spcPts val="85"/>
              </a:spcBef>
            </a:pP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Here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at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RxSugar</a:t>
            </a:r>
            <a:r>
              <a:rPr sz="975" baseline="34188" dirty="0">
                <a:solidFill>
                  <a:srgbClr val="231F20"/>
                </a:solidFill>
                <a:latin typeface="Myriad Pro"/>
                <a:cs typeface="Myriad Pro"/>
              </a:rPr>
              <a:t>®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Mission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to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Make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World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Sweet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Healthy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as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call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it:</a:t>
            </a:r>
            <a:r>
              <a:rPr sz="1150" spc="39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SWEALTHY</a:t>
            </a:r>
            <a:r>
              <a:rPr sz="975" b="1" spc="-15" baseline="34188" dirty="0">
                <a:solidFill>
                  <a:srgbClr val="231F20"/>
                </a:solidFill>
                <a:latin typeface="Myriad Pro"/>
                <a:cs typeface="Myriad Pro"/>
              </a:rPr>
              <a:t>™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!</a:t>
            </a:r>
            <a:endParaRPr sz="1150">
              <a:latin typeface="Myriad Pro"/>
              <a:cs typeface="Myriad Pro"/>
            </a:endParaRPr>
          </a:p>
          <a:p>
            <a:pPr marL="4445" algn="ctr">
              <a:spcBef>
                <a:spcPts val="520"/>
              </a:spcBef>
            </a:pP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  <a:hlinkClick r:id="rId4"/>
              </a:rPr>
              <a:t>www.RxSugar.com</a:t>
            </a:r>
            <a:endParaRPr sz="115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68921" y="9175483"/>
          <a:ext cx="6635115" cy="395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5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42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8-50009-17310-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2</a:t>
                      </a:r>
                      <a:endParaRPr sz="800" dirty="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6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16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oz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3401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9.30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lb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065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3.82 x 2.5 x 6.5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7.5 x 7.75 x 7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2</a:t>
                      </a:r>
                      <a:r>
                        <a:rPr sz="800" spc="-4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Years</a:t>
                      </a:r>
                      <a:endParaRPr sz="800" dirty="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662310" y="8879242"/>
            <a:ext cx="64833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34390" y="8839746"/>
            <a:ext cx="18180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 DIMENSIONS</a:t>
            </a:r>
            <a:r>
              <a:rPr sz="800" b="1" spc="254" dirty="0">
                <a:solidFill>
                  <a:srgbClr val="231F20"/>
                </a:solidFill>
                <a:latin typeface="Myriad Pro"/>
                <a:cs typeface="Myriad Pro"/>
              </a:rPr>
              <a:t>  </a:t>
            </a: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DIMENSIONS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6141" y="9002352"/>
            <a:ext cx="5194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SHELF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LIFE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20101" y="8894908"/>
            <a:ext cx="6350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</a:t>
            </a:r>
            <a:r>
              <a:rPr sz="800" b="1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82584" y="8872829"/>
            <a:ext cx="47269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PACK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6444" y="9002352"/>
            <a:ext cx="21462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25" dirty="0">
                <a:solidFill>
                  <a:srgbClr val="231F20"/>
                </a:solidFill>
                <a:latin typeface="Myriad Pro"/>
                <a:cs typeface="Myriad Pro"/>
              </a:rPr>
              <a:t>UPC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4926" y="1114808"/>
            <a:ext cx="6671309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500" b="1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20" dirty="0">
                <a:solidFill>
                  <a:srgbClr val="231F20"/>
                </a:solidFill>
                <a:latin typeface="Myriad Pro"/>
                <a:cs typeface="Myriad Pro"/>
              </a:rPr>
              <a:t>World’s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Best</a:t>
            </a:r>
            <a:r>
              <a:rPr sz="1500" b="1" spc="-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Tasting,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Non-GMO,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Plant-based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Sugar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Syrup</a:t>
            </a:r>
            <a:endParaRPr sz="1500">
              <a:latin typeface="Myriad Pro"/>
              <a:cs typeface="Myriad Pr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265883" y="266728"/>
            <a:ext cx="12096206" cy="4289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625">
              <a:spcBef>
                <a:spcPts val="105"/>
              </a:spcBef>
            </a:pPr>
            <a:r>
              <a:rPr spc="35" dirty="0">
                <a:latin typeface="Cambria"/>
                <a:cs typeface="Cambria"/>
              </a:rPr>
              <a:t>RxSu</a:t>
            </a:r>
            <a:r>
              <a:rPr spc="30" dirty="0">
                <a:latin typeface="Cambria"/>
                <a:cs typeface="Cambria"/>
              </a:rPr>
              <a:t>g</a:t>
            </a:r>
            <a:r>
              <a:rPr spc="35" dirty="0">
                <a:latin typeface="Cambria"/>
                <a:cs typeface="Cambria"/>
              </a:rPr>
              <a:t>a</a:t>
            </a:r>
            <a:r>
              <a:rPr spc="195" dirty="0">
                <a:latin typeface="Cambria"/>
                <a:cs typeface="Cambria"/>
              </a:rPr>
              <a:t>r</a:t>
            </a:r>
            <a:r>
              <a:rPr sz="825" spc="52" baseline="146464" dirty="0">
                <a:latin typeface="Cambria"/>
                <a:cs typeface="Cambria"/>
              </a:rPr>
              <a:t>®</a:t>
            </a:r>
            <a:r>
              <a:rPr sz="825" spc="315" baseline="146464" dirty="0">
                <a:latin typeface="Cambria"/>
                <a:cs typeface="Cambria"/>
              </a:rPr>
              <a:t>  </a:t>
            </a:r>
            <a:r>
              <a:rPr spc="110" dirty="0"/>
              <a:t>Organic</a:t>
            </a:r>
            <a:r>
              <a:rPr spc="30" dirty="0"/>
              <a:t> </a:t>
            </a:r>
            <a:r>
              <a:rPr spc="100" dirty="0"/>
              <a:t>Chocolate</a:t>
            </a:r>
            <a:r>
              <a:rPr spc="20" dirty="0"/>
              <a:t> </a:t>
            </a:r>
            <a:r>
              <a:rPr spc="160" dirty="0"/>
              <a:t>Syrup</a:t>
            </a:r>
            <a:endParaRPr dirty="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6707" y="1624492"/>
            <a:ext cx="2379345" cy="1868587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Delicious &amp; 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Tastes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Better</a:t>
            </a:r>
            <a:r>
              <a:rPr sz="1200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Than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Sugar!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Paleo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Primal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Non-GMO</a:t>
            </a:r>
            <a:r>
              <a:rPr sz="1200" spc="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Project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Verified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Gluten/Grain</a:t>
            </a:r>
            <a:r>
              <a:rPr sz="1200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Free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</a:t>
            </a:r>
            <a:endParaRPr sz="1200" dirty="0">
              <a:latin typeface="Myriad Pro"/>
              <a:cs typeface="Myriad Pro"/>
            </a:endParaRPr>
          </a:p>
          <a:p>
            <a:pPr marL="12700" marR="198754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Vegan,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FODMAP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Net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Carbs,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Glycemic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Blood Sugar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Suitable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People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with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Diabetes</a:t>
            </a:r>
            <a:endParaRPr sz="1200" dirty="0">
              <a:latin typeface="Myriad Pro"/>
              <a:cs typeface="Myriad Pr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80685" y="1519334"/>
            <a:ext cx="2687955" cy="207890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Functional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Convenient</a:t>
            </a:r>
            <a:endParaRPr sz="1200" dirty="0">
              <a:latin typeface="Myriad Pro"/>
              <a:cs typeface="Myriad Pro"/>
            </a:endParaRPr>
          </a:p>
          <a:p>
            <a:pPr marL="12700" marR="507362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Treat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Everyday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Use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Ideal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Coffee/Tea,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Water,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Shakes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 Baking &amp;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Cooking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Use on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Cereal,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Granola,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Yogurt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artificial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flavors,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colors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preservatives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Dissolves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easily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Caramelizes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and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browns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Aftertaste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Mouthfee</a:t>
            </a:r>
            <a:endParaRPr sz="1200" dirty="0">
              <a:latin typeface="Myriad Pro"/>
              <a:cs typeface="Myriad Pr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5332" y="3667848"/>
            <a:ext cx="2879965" cy="503657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846" y="3667169"/>
            <a:ext cx="2878074" cy="503798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52593" y="9588766"/>
            <a:ext cx="6696075" cy="6059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ctr">
              <a:spcBef>
                <a:spcPts val="85"/>
              </a:spcBef>
            </a:pP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Here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at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RxSugar</a:t>
            </a:r>
            <a:r>
              <a:rPr sz="975" baseline="34188" dirty="0">
                <a:solidFill>
                  <a:srgbClr val="231F20"/>
                </a:solidFill>
                <a:latin typeface="Myriad Pro"/>
                <a:cs typeface="Myriad Pro"/>
              </a:rPr>
              <a:t>®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Mission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to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Make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World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Sweet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Healthy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as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call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it:</a:t>
            </a:r>
            <a:r>
              <a:rPr sz="1150" spc="39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SWEALTHY</a:t>
            </a:r>
            <a:r>
              <a:rPr sz="975" b="1" spc="-15" baseline="34188" dirty="0">
                <a:solidFill>
                  <a:srgbClr val="231F20"/>
                </a:solidFill>
                <a:latin typeface="Myriad Pro"/>
                <a:cs typeface="Myriad Pro"/>
              </a:rPr>
              <a:t>™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!</a:t>
            </a:r>
            <a:endParaRPr sz="1150" dirty="0">
              <a:latin typeface="Myriad Pro"/>
              <a:cs typeface="Myriad Pro"/>
            </a:endParaRPr>
          </a:p>
          <a:p>
            <a:pPr marL="4445" algn="ctr">
              <a:spcBef>
                <a:spcPts val="520"/>
              </a:spcBef>
            </a:pP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  <a:hlinkClick r:id="rId4"/>
              </a:rPr>
              <a:t>www.RxSugar.com</a:t>
            </a:r>
            <a:endParaRPr sz="115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68921" y="9175483"/>
          <a:ext cx="6635115" cy="395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5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42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8-50009-17313-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3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6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16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oz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3401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9.30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lb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065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3.82 x 2.5 x 6.5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7.5 x 7.75 x 7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2</a:t>
                      </a:r>
                      <a:r>
                        <a:rPr sz="800" spc="-4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Years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662310" y="8894633"/>
            <a:ext cx="64833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34390" y="8869942"/>
            <a:ext cx="18180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 DIMENSIONS</a:t>
            </a:r>
            <a:r>
              <a:rPr sz="800" b="1" spc="254" dirty="0">
                <a:solidFill>
                  <a:srgbClr val="231F20"/>
                </a:solidFill>
                <a:latin typeface="Myriad Pro"/>
                <a:cs typeface="Myriad Pro"/>
              </a:rPr>
              <a:t>  </a:t>
            </a: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DIMENSIONS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6141" y="9002352"/>
            <a:ext cx="5194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SHELF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LIFE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18694" y="8894633"/>
            <a:ext cx="6350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</a:t>
            </a:r>
            <a:r>
              <a:rPr sz="800" b="1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41327" y="8872829"/>
            <a:ext cx="52324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PACK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6444" y="9002352"/>
            <a:ext cx="21462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25" dirty="0">
                <a:solidFill>
                  <a:srgbClr val="231F20"/>
                </a:solidFill>
                <a:latin typeface="Myriad Pro"/>
                <a:cs typeface="Myriad Pro"/>
              </a:rPr>
              <a:t>UPC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4926" y="1114808"/>
            <a:ext cx="6671309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500" b="1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20" dirty="0">
                <a:solidFill>
                  <a:srgbClr val="231F20"/>
                </a:solidFill>
                <a:latin typeface="Myriad Pro"/>
                <a:cs typeface="Myriad Pro"/>
              </a:rPr>
              <a:t>World’s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Best</a:t>
            </a:r>
            <a:r>
              <a:rPr sz="1500" b="1" spc="-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Tasting,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Non-GMO,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Plant-based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Sugar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Syrup</a:t>
            </a:r>
            <a:endParaRPr sz="1500">
              <a:latin typeface="Myriad Pro"/>
              <a:cs typeface="Myriad Pr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76500" y="272301"/>
            <a:ext cx="12096206" cy="4289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5894">
              <a:spcBef>
                <a:spcPts val="105"/>
              </a:spcBef>
            </a:pPr>
            <a:r>
              <a:rPr spc="35" dirty="0">
                <a:latin typeface="Cambria"/>
                <a:cs typeface="Cambria"/>
              </a:rPr>
              <a:t>RxSu</a:t>
            </a:r>
            <a:r>
              <a:rPr spc="30" dirty="0">
                <a:latin typeface="Cambria"/>
                <a:cs typeface="Cambria"/>
              </a:rPr>
              <a:t>g</a:t>
            </a:r>
            <a:r>
              <a:rPr spc="35" dirty="0">
                <a:latin typeface="Cambria"/>
                <a:cs typeface="Cambria"/>
              </a:rPr>
              <a:t>a</a:t>
            </a:r>
            <a:r>
              <a:rPr spc="195" dirty="0">
                <a:latin typeface="Cambria"/>
                <a:cs typeface="Cambria"/>
              </a:rPr>
              <a:t>r</a:t>
            </a:r>
            <a:r>
              <a:rPr sz="825" spc="52" baseline="146464" dirty="0">
                <a:latin typeface="Cambria"/>
                <a:cs typeface="Cambria"/>
              </a:rPr>
              <a:t>®</a:t>
            </a:r>
            <a:r>
              <a:rPr sz="825" spc="315" baseline="146464" dirty="0">
                <a:latin typeface="Cambria"/>
                <a:cs typeface="Cambria"/>
              </a:rPr>
              <a:t>  </a:t>
            </a:r>
            <a:r>
              <a:rPr spc="110" dirty="0"/>
              <a:t>Organic</a:t>
            </a:r>
            <a:r>
              <a:rPr spc="30" dirty="0"/>
              <a:t> </a:t>
            </a:r>
            <a:r>
              <a:rPr spc="114" dirty="0"/>
              <a:t>Caramel</a:t>
            </a:r>
            <a:r>
              <a:rPr spc="25" dirty="0"/>
              <a:t> </a:t>
            </a:r>
            <a:r>
              <a:rPr spc="160" dirty="0"/>
              <a:t>Syrup</a:t>
            </a:r>
            <a:endParaRPr dirty="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2593" y="1609540"/>
            <a:ext cx="2379345" cy="1868587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Delicious &amp; 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Tastes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Better</a:t>
            </a:r>
            <a:r>
              <a:rPr sz="1200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Than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Sugar!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Paleo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Primal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Non-GMO</a:t>
            </a:r>
            <a:r>
              <a:rPr sz="1200" spc="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Project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Verified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Gluten/Grain</a:t>
            </a:r>
            <a:r>
              <a:rPr sz="1200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Free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</a:t>
            </a:r>
            <a:endParaRPr sz="1200" dirty="0">
              <a:latin typeface="Myriad Pro"/>
              <a:cs typeface="Myriad Pro"/>
            </a:endParaRPr>
          </a:p>
          <a:p>
            <a:pPr marL="12700" marR="198754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Vegan,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FODMAP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Net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Carbs,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Glycemic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Blood Sugar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Suitable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People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with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Diabetes</a:t>
            </a:r>
            <a:endParaRPr sz="1200" dirty="0">
              <a:latin typeface="Myriad Pro"/>
              <a:cs typeface="Myriad Pr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09801" y="1502381"/>
            <a:ext cx="2687955" cy="207890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Functional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Convenient</a:t>
            </a:r>
            <a:endParaRPr sz="1200" dirty="0">
              <a:latin typeface="Myriad Pro"/>
              <a:cs typeface="Myriad Pro"/>
            </a:endParaRPr>
          </a:p>
          <a:p>
            <a:pPr marL="12700" marR="507362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Treat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Everyday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Use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Ideal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Coffee/Tea,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Water,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Shakes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 Baking &amp;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Cooking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Use on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Cereal,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Granola,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Yogurt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artificial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flavors,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colors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preservatives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Dissolves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easily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Caramelizes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and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browns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Aftertaste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Mouthfee</a:t>
            </a:r>
            <a:endParaRPr sz="1200" dirty="0">
              <a:latin typeface="Myriad Pro"/>
              <a:cs typeface="Myriad Pr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5332" y="3667848"/>
            <a:ext cx="2879965" cy="503657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846" y="3667169"/>
            <a:ext cx="2878074" cy="503798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52593" y="9588766"/>
            <a:ext cx="6696075" cy="6059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ctr">
              <a:spcBef>
                <a:spcPts val="85"/>
              </a:spcBef>
            </a:pP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Here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at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RxSugar</a:t>
            </a:r>
            <a:r>
              <a:rPr sz="975" baseline="34188" dirty="0">
                <a:solidFill>
                  <a:srgbClr val="231F20"/>
                </a:solidFill>
                <a:latin typeface="Myriad Pro"/>
                <a:cs typeface="Myriad Pro"/>
              </a:rPr>
              <a:t>®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Mission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to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Make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World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Sweet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Healthy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as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call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it:</a:t>
            </a:r>
            <a:r>
              <a:rPr sz="1150" spc="39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SWEALTHY</a:t>
            </a:r>
            <a:r>
              <a:rPr sz="975" b="1" spc="-15" baseline="34188" dirty="0">
                <a:solidFill>
                  <a:srgbClr val="231F20"/>
                </a:solidFill>
                <a:latin typeface="Myriad Pro"/>
                <a:cs typeface="Myriad Pro"/>
              </a:rPr>
              <a:t>™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!</a:t>
            </a:r>
            <a:endParaRPr sz="1150">
              <a:latin typeface="Myriad Pro"/>
              <a:cs typeface="Myriad Pro"/>
            </a:endParaRPr>
          </a:p>
          <a:p>
            <a:pPr marL="4445" algn="ctr">
              <a:spcBef>
                <a:spcPts val="520"/>
              </a:spcBef>
            </a:pP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  <a:hlinkClick r:id="rId4"/>
              </a:rPr>
              <a:t>www.RxSugar.com</a:t>
            </a:r>
            <a:endParaRPr sz="115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68921" y="9175483"/>
          <a:ext cx="6635115" cy="395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5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42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8-50009-17302-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7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6</a:t>
                      </a:r>
                      <a:endParaRPr sz="800" dirty="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16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oz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3401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9.30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lb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065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3.82 x 2.5 x 6.5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621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7.5 x 7.75 x 7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2</a:t>
                      </a:r>
                      <a:r>
                        <a:rPr sz="800" spc="-4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Years</a:t>
                      </a:r>
                      <a:endParaRPr sz="800" dirty="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711944" y="8897840"/>
            <a:ext cx="64833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47066" y="8897839"/>
            <a:ext cx="18180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 DIMENSIONS</a:t>
            </a:r>
            <a:r>
              <a:rPr sz="800" b="1" spc="254" dirty="0">
                <a:solidFill>
                  <a:srgbClr val="231F20"/>
                </a:solidFill>
                <a:latin typeface="Myriad Pro"/>
                <a:cs typeface="Myriad Pro"/>
              </a:rPr>
              <a:t>  </a:t>
            </a: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DIMENSIONS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6141" y="9002352"/>
            <a:ext cx="5194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SHELF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LIFE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53087" y="8907599"/>
            <a:ext cx="6350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UNIT</a:t>
            </a:r>
            <a:r>
              <a:rPr sz="800" b="1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Myriad Pro"/>
                <a:cs typeface="Myriad Pro"/>
              </a:rPr>
              <a:t>WEIGHT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15737" y="8884276"/>
            <a:ext cx="52324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Myriad Pro"/>
                <a:cs typeface="Myriad Pro"/>
              </a:rPr>
              <a:t>CASE</a:t>
            </a:r>
            <a:r>
              <a:rPr sz="800" b="1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00" b="1" spc="-20" dirty="0">
                <a:solidFill>
                  <a:srgbClr val="231F20"/>
                </a:solidFill>
                <a:latin typeface="Myriad Pro"/>
                <a:cs typeface="Myriad Pro"/>
              </a:rPr>
              <a:t>PACK</a:t>
            </a:r>
            <a:endParaRPr sz="800" dirty="0">
              <a:latin typeface="Myriad Pro"/>
              <a:cs typeface="Myriad Pr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6444" y="9002352"/>
            <a:ext cx="21462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25" dirty="0">
                <a:solidFill>
                  <a:srgbClr val="231F20"/>
                </a:solidFill>
                <a:latin typeface="Myriad Pro"/>
                <a:cs typeface="Myriad Pro"/>
              </a:rPr>
              <a:t>UPC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4926" y="1114808"/>
            <a:ext cx="6671309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500" b="1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20" dirty="0">
                <a:solidFill>
                  <a:srgbClr val="231F20"/>
                </a:solidFill>
                <a:latin typeface="Myriad Pro"/>
                <a:cs typeface="Myriad Pro"/>
              </a:rPr>
              <a:t>World’s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Best</a:t>
            </a:r>
            <a:r>
              <a:rPr sz="1500" b="1" spc="-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Tasting,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Non-GMO,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Plant-based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Sugar</a:t>
            </a:r>
            <a:r>
              <a:rPr sz="1500" b="1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500" b="1" spc="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Myriad Pro"/>
                <a:cs typeface="Myriad Pro"/>
              </a:rPr>
              <a:t>Syrup</a:t>
            </a:r>
            <a:endParaRPr sz="1500">
              <a:latin typeface="Myriad Pro"/>
              <a:cs typeface="Myriad Pr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354661" y="265896"/>
            <a:ext cx="12096206" cy="4289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7338">
              <a:spcBef>
                <a:spcPts val="105"/>
              </a:spcBef>
            </a:pPr>
            <a:r>
              <a:rPr spc="35" dirty="0">
                <a:latin typeface="Cambria"/>
                <a:cs typeface="Cambria"/>
              </a:rPr>
              <a:t>RxSu</a:t>
            </a:r>
            <a:r>
              <a:rPr spc="30" dirty="0">
                <a:latin typeface="Cambria"/>
                <a:cs typeface="Cambria"/>
              </a:rPr>
              <a:t>g</a:t>
            </a:r>
            <a:r>
              <a:rPr spc="35" dirty="0">
                <a:latin typeface="Cambria"/>
                <a:cs typeface="Cambria"/>
              </a:rPr>
              <a:t>a</a:t>
            </a:r>
            <a:r>
              <a:rPr spc="195" dirty="0">
                <a:latin typeface="Cambria"/>
                <a:cs typeface="Cambria"/>
              </a:rPr>
              <a:t>r</a:t>
            </a:r>
            <a:r>
              <a:rPr sz="825" spc="52" baseline="146464" dirty="0">
                <a:latin typeface="Cambria"/>
                <a:cs typeface="Cambria"/>
              </a:rPr>
              <a:t>®</a:t>
            </a:r>
            <a:r>
              <a:rPr sz="825" spc="315" baseline="146464" dirty="0">
                <a:latin typeface="Cambria"/>
                <a:cs typeface="Cambria"/>
              </a:rPr>
              <a:t>  </a:t>
            </a:r>
            <a:r>
              <a:rPr spc="110" dirty="0"/>
              <a:t>Organic</a:t>
            </a:r>
            <a:r>
              <a:rPr spc="-65" dirty="0"/>
              <a:t> </a:t>
            </a:r>
            <a:r>
              <a:rPr spc="75" dirty="0"/>
              <a:t>Vanilla</a:t>
            </a:r>
            <a:r>
              <a:rPr spc="20" dirty="0"/>
              <a:t> </a:t>
            </a:r>
            <a:r>
              <a:rPr spc="160" dirty="0"/>
              <a:t>Syrup</a:t>
            </a:r>
            <a:endParaRPr dirty="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0443" y="1674288"/>
            <a:ext cx="2379345" cy="1868587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Delicious &amp; 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Tastes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Better</a:t>
            </a:r>
            <a:r>
              <a:rPr sz="1200" spc="-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Than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Sugar!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Keto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Certified,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Paleo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Primal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Non-GMO</a:t>
            </a:r>
            <a:r>
              <a:rPr sz="1200" spc="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Project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Verified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Gluten/Grain</a:t>
            </a:r>
            <a:r>
              <a:rPr sz="1200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Free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</a:t>
            </a:r>
            <a:endParaRPr sz="1200" dirty="0">
              <a:latin typeface="Myriad Pro"/>
              <a:cs typeface="Myriad Pro"/>
            </a:endParaRPr>
          </a:p>
          <a:p>
            <a:pPr marL="12700" marR="198754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Vegan,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FODMAP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r>
              <a:rPr sz="12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Certified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Net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Carbs,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Glycemic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Blood Sugar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Friendly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Suitable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People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with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Diabetes</a:t>
            </a:r>
            <a:endParaRPr sz="1200" dirty="0">
              <a:latin typeface="Myriad Pro"/>
              <a:cs typeface="Myriad Pr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45788" y="1502381"/>
            <a:ext cx="2687955" cy="207890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spcBef>
                <a:spcPts val="259"/>
              </a:spcBef>
            </a:pP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Functional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b="1" spc="-10" dirty="0">
                <a:solidFill>
                  <a:srgbClr val="231F20"/>
                </a:solidFill>
                <a:latin typeface="Myriad Pro"/>
                <a:cs typeface="Myriad Pro"/>
              </a:rPr>
              <a:t> Convenient</a:t>
            </a:r>
            <a:endParaRPr sz="1200" dirty="0">
              <a:latin typeface="Myriad Pro"/>
              <a:cs typeface="Myriad Pro"/>
            </a:endParaRPr>
          </a:p>
          <a:p>
            <a:pPr marL="12700" marR="507362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Sweet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Treat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Everyday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Use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Ideal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Coffee/Tea,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Water,</a:t>
            </a:r>
            <a:r>
              <a:rPr sz="12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Shakes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for Baking &amp;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Cooking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5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Use on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Cereal,</a:t>
            </a:r>
            <a:r>
              <a:rPr sz="1200" spc="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Granola,</a:t>
            </a:r>
            <a:r>
              <a:rPr sz="1200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Yogurt</a:t>
            </a:r>
            <a:endParaRPr sz="1200" dirty="0">
              <a:latin typeface="Myriad Pro"/>
              <a:cs typeface="Myriad Pro"/>
            </a:endParaRPr>
          </a:p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No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artificial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flavors,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colors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 preservatives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Dissolves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easily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0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Caramelizes</a:t>
            </a:r>
            <a:r>
              <a:rPr sz="12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and</a:t>
            </a:r>
            <a:r>
              <a:rPr sz="12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browns</a:t>
            </a:r>
            <a:endParaRPr sz="1200" dirty="0">
              <a:latin typeface="Myriad Pro"/>
              <a:cs typeface="Myriad Pro"/>
            </a:endParaRPr>
          </a:p>
          <a:p>
            <a:pPr marL="12700">
              <a:spcBef>
                <a:spcPts val="165"/>
              </a:spcBef>
            </a:pP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Zero</a:t>
            </a:r>
            <a:r>
              <a:rPr sz="12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Aftertaste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dirty="0">
                <a:solidFill>
                  <a:srgbClr val="231F20"/>
                </a:solidFill>
                <a:latin typeface="Myriad Pro"/>
                <a:cs typeface="Myriad Pro"/>
              </a:rPr>
              <a:t>Perfect</a:t>
            </a:r>
            <a:r>
              <a:rPr sz="12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yriad Pro"/>
                <a:cs typeface="Myriad Pro"/>
              </a:rPr>
              <a:t>Mouthfee</a:t>
            </a:r>
            <a:endParaRPr sz="1200" dirty="0">
              <a:latin typeface="Myriad Pro"/>
              <a:cs typeface="Myriad Pr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5332" y="3667848"/>
            <a:ext cx="2879965" cy="503657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846" y="3667169"/>
            <a:ext cx="2878074" cy="503798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52593" y="9588766"/>
            <a:ext cx="6696075" cy="6059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ctr">
              <a:spcBef>
                <a:spcPts val="85"/>
              </a:spcBef>
            </a:pP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Here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at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RxSugar</a:t>
            </a:r>
            <a:r>
              <a:rPr sz="975" baseline="34188" dirty="0">
                <a:solidFill>
                  <a:srgbClr val="231F20"/>
                </a:solidFill>
                <a:latin typeface="Myriad Pro"/>
                <a:cs typeface="Myriad Pro"/>
              </a:rPr>
              <a:t>®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are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Mission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to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Make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the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World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Sweet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150" i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i="1" dirty="0">
                <a:solidFill>
                  <a:srgbClr val="231F20"/>
                </a:solidFill>
                <a:latin typeface="Arial"/>
                <a:cs typeface="Arial"/>
              </a:rPr>
              <a:t>Healthy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,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or</a:t>
            </a:r>
            <a:r>
              <a:rPr sz="1150" spc="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as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we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call</a:t>
            </a:r>
            <a:r>
              <a:rPr sz="1150" spc="1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dirty="0">
                <a:solidFill>
                  <a:srgbClr val="231F20"/>
                </a:solidFill>
                <a:latin typeface="Myriad Pro"/>
                <a:cs typeface="Myriad Pro"/>
              </a:rPr>
              <a:t>it:</a:t>
            </a:r>
            <a:r>
              <a:rPr sz="1150" spc="39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SWEALTHY</a:t>
            </a:r>
            <a:r>
              <a:rPr sz="975" b="1" spc="-15" baseline="34188" dirty="0">
                <a:solidFill>
                  <a:srgbClr val="231F20"/>
                </a:solidFill>
                <a:latin typeface="Myriad Pro"/>
                <a:cs typeface="Myriad Pro"/>
              </a:rPr>
              <a:t>™</a:t>
            </a: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</a:rPr>
              <a:t>!</a:t>
            </a:r>
            <a:endParaRPr sz="1150">
              <a:latin typeface="Myriad Pro"/>
              <a:cs typeface="Myriad Pro"/>
            </a:endParaRPr>
          </a:p>
          <a:p>
            <a:pPr marL="4445" algn="ctr">
              <a:spcBef>
                <a:spcPts val="520"/>
              </a:spcBef>
            </a:pPr>
            <a:r>
              <a:rPr sz="1150" b="1" spc="-10" dirty="0">
                <a:solidFill>
                  <a:srgbClr val="231F20"/>
                </a:solidFill>
                <a:latin typeface="Myriad Pro"/>
                <a:cs typeface="Myriad Pro"/>
                <a:hlinkClick r:id="rId4"/>
              </a:rPr>
              <a:t>www.RxSugar.com</a:t>
            </a:r>
            <a:endParaRPr sz="115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</TotalTime>
  <Words>2218</Words>
  <Application>Microsoft Office PowerPoint</Application>
  <PresentationFormat>Custom</PresentationFormat>
  <Paragraphs>431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</vt:lpstr>
      <vt:lpstr>Myriad Pro</vt:lpstr>
      <vt:lpstr>Myriad Pro Light</vt:lpstr>
      <vt:lpstr>Tahoma</vt:lpstr>
      <vt:lpstr>Times New Roman</vt:lpstr>
      <vt:lpstr>Office Theme</vt:lpstr>
      <vt:lpstr>PowerPoint Presentation</vt:lpstr>
      <vt:lpstr>RxSugar®  One Pound Canister</vt:lpstr>
      <vt:lpstr>RxSugar®  Swealthy Stix Carton</vt:lpstr>
      <vt:lpstr>RxSugar®  30 Stick Pack Carton</vt:lpstr>
      <vt:lpstr>RxSugar®  Organic Liquid Sugar</vt:lpstr>
      <vt:lpstr>RxSugar®  Organic Pancake Syrup</vt:lpstr>
      <vt:lpstr>RxSugar®  Organic Chocolate Syrup</vt:lpstr>
      <vt:lpstr>RxSugar®  Organic Caramel Syrup</vt:lpstr>
      <vt:lpstr>RxSugar®  Organic Vanilla Syrup</vt:lpstr>
      <vt:lpstr>RxSugar®  Organic Hazelnut Syrup</vt:lpstr>
      <vt:lpstr>RxSugar®  Organic Cinnamon Syrup</vt:lpstr>
      <vt:lpstr>PowerPoint Presentation</vt:lpstr>
      <vt:lpstr>Allulose Pricing Compared to Main Competitor: Wholesome Sweeteners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RxSugar-Summary-SellSheet-2022-Q4</dc:title>
  <dc:creator>Cassie Blair</dc:creator>
  <cp:lastModifiedBy>Cassie Blair</cp:lastModifiedBy>
  <cp:revision>1</cp:revision>
  <dcterms:created xsi:type="dcterms:W3CDTF">2023-04-11T16:31:50Z</dcterms:created>
  <dcterms:modified xsi:type="dcterms:W3CDTF">2023-04-11T17:43:22Z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2022-11-09T00:00:00Z</vt:filetime>
  </property>
  <property fmtid="{D5CDD505-2E9C-101B-9397-08002B2CF9AE}" pid="3" name="Creator">
    <vt:lpwstr>Adobe Illustrator 26.5 (Macintosh)</vt:lpwstr>
  </property>
  <property fmtid="{D5CDD505-2E9C-101B-9397-08002B2CF9AE}" pid="4" name="LastSaved">
    <vt:filetime>2023-04-11T00:00:00Z</vt:filetime>
  </property>
  <property fmtid="{D5CDD505-2E9C-101B-9397-08002B2CF9AE}" pid="5" name="Producer">
    <vt:lpwstr>Adobe PDF library 16.07</vt:lpwstr>
  </property>
</Properties>
</file>