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Franklin Gothic" panose="020B0604020202020204" charset="0"/>
      <p:bold r:id="rId22"/>
    </p:embeddedFont>
    <p:embeddedFont>
      <p:font typeface="Montserrat" panose="00000500000000000000" pitchFamily="2" charset="0"/>
      <p:regular r:id="rId23"/>
      <p:bold r:id="rId24"/>
      <p:italic r:id="rId25"/>
      <p:boldItalic r:id="rId26"/>
    </p:embeddedFont>
    <p:embeddedFont>
      <p:font typeface="Montserrat Light" panose="00000400000000000000" pitchFamily="2" charset="0"/>
      <p:regular r:id="rId27"/>
      <p:bold r:id="rId28"/>
      <p:italic r:id="rId29"/>
      <p:boldItalic r:id="rId30"/>
    </p:embeddedFont>
    <p:embeddedFont>
      <p:font typeface="Montserrat Medium" panose="00000600000000000000" pitchFamily="2" charset="0"/>
      <p:regular r:id="rId31"/>
      <p:bold r:id="rId32"/>
      <p:italic r:id="rId33"/>
      <p:boldItalic r:id="rId34"/>
    </p:embeddedFont>
    <p:embeddedFont>
      <p:font typeface="Montserrat SemiBold" panose="00000700000000000000" pitchFamily="2" charset="0"/>
      <p:regular r:id="rId35"/>
      <p:bold r:id="rId36"/>
      <p:italic r:id="rId37"/>
      <p:boldItalic r:id="rId38"/>
    </p:embeddedFont>
    <p:embeddedFont>
      <p:font typeface="Montserrat Thin" panose="00000300000000000000" pitchFamily="2"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gR6zFfbDL+Z24cLVoRGWL7WPDJS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2.fntdata"/><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font" Target="fonts/font2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font" Target="fonts/font29.fntdata"/><Relationship Id="rId20" Type="http://schemas.openxmlformats.org/officeDocument/2006/relationships/font" Target="fonts/font3.fntdata"/><Relationship Id="rId41"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3CB4E5"/>
            </a:solidFill>
            <a:ln>
              <a:noFill/>
            </a:ln>
            <a:effectLst>
              <a:outerShdw blurRad="50800" dist="38100" dir="2700000" algn="tl" rotWithShape="0">
                <a:prstClr val="black">
                  <a:alpha val="40000"/>
                </a:prstClr>
              </a:outerShdw>
            </a:effectLst>
          </c:spPr>
          <c:invertIfNegative val="0"/>
          <c:dLbls>
            <c:dLbl>
              <c:idx val="7"/>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29-4A28-81F0-B92A396998A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ontserrat SemiBold" panose="000007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Sheet1!$D$12:$D$19</c:f>
              <c:strCache>
                <c:ptCount val="8"/>
                <c:pt idx="0">
                  <c:v>Packaging/Brand</c:v>
                </c:pt>
                <c:pt idx="1">
                  <c:v>Nut-Free</c:v>
                </c:pt>
                <c:pt idx="2">
                  <c:v>Vegan</c:v>
                </c:pt>
                <c:pt idx="3">
                  <c:v>Gluten Free</c:v>
                </c:pt>
                <c:pt idx="4">
                  <c:v>Free From Allergens</c:v>
                </c:pt>
                <c:pt idx="5">
                  <c:v>Flavors/Taste</c:v>
                </c:pt>
                <c:pt idx="6">
                  <c:v>Packed with Seeds</c:v>
                </c:pt>
                <c:pt idx="7">
                  <c:v>Low Sugar</c:v>
                </c:pt>
              </c:strCache>
            </c:strRef>
          </c:cat>
          <c:val>
            <c:numRef>
              <c:f>Sheet1!$E$12:$E$19</c:f>
              <c:numCache>
                <c:formatCode>0%</c:formatCode>
                <c:ptCount val="8"/>
                <c:pt idx="0">
                  <c:v>0.23</c:v>
                </c:pt>
                <c:pt idx="1">
                  <c:v>0.35</c:v>
                </c:pt>
                <c:pt idx="2">
                  <c:v>0.4</c:v>
                </c:pt>
                <c:pt idx="3">
                  <c:v>0.4</c:v>
                </c:pt>
                <c:pt idx="4">
                  <c:v>0.42</c:v>
                </c:pt>
                <c:pt idx="5">
                  <c:v>0.61</c:v>
                </c:pt>
                <c:pt idx="6">
                  <c:v>0.7</c:v>
                </c:pt>
                <c:pt idx="7">
                  <c:v>0.72</c:v>
                </c:pt>
              </c:numCache>
            </c:numRef>
          </c:val>
          <c:extLst>
            <c:ext xmlns:c16="http://schemas.microsoft.com/office/drawing/2014/chart" uri="{C3380CC4-5D6E-409C-BE32-E72D297353CC}">
              <c16:uniqueId val="{00000000-8129-4A28-81F0-B92A396998AF}"/>
            </c:ext>
          </c:extLst>
        </c:ser>
        <c:dLbls>
          <c:showLegendKey val="0"/>
          <c:showVal val="0"/>
          <c:showCatName val="0"/>
          <c:showSerName val="0"/>
          <c:showPercent val="0"/>
          <c:showBubbleSize val="0"/>
        </c:dLbls>
        <c:gapWidth val="182"/>
        <c:axId val="1056019423"/>
        <c:axId val="1056018175"/>
      </c:barChart>
      <c:catAx>
        <c:axId val="10560194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ontserrat SemiBold" panose="00000700000000000000" pitchFamily="2" charset="0"/>
                <a:ea typeface="+mn-ea"/>
                <a:cs typeface="+mn-cs"/>
              </a:defRPr>
            </a:pPr>
            <a:endParaRPr lang="en-US"/>
          </a:p>
        </c:txPr>
        <c:crossAx val="1056018175"/>
        <c:crosses val="autoZero"/>
        <c:auto val="1"/>
        <c:lblAlgn val="ctr"/>
        <c:lblOffset val="100"/>
        <c:noMultiLvlLbl val="0"/>
      </c:catAx>
      <c:valAx>
        <c:axId val="1056018175"/>
        <c:scaling>
          <c:orientation val="minMax"/>
        </c:scaling>
        <c:delete val="1"/>
        <c:axPos val="b"/>
        <c:numFmt formatCode="0%" sourceLinked="1"/>
        <c:majorTickMark val="none"/>
        <c:minorTickMark val="none"/>
        <c:tickLblPos val="nextTo"/>
        <c:crossAx val="1056019423"/>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ontserrat SemiBold" panose="000007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-Good </a:t>
            </a: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0:notes"/>
          <p:cNvSpPr>
            <a:spLocks noGrp="1" noRot="1" noChangeAspect="1"/>
          </p:cNvSpPr>
          <p:nvPr>
            <p:ph type="sldImg" idx="2"/>
          </p:nvPr>
        </p:nvSpPr>
        <p:spPr>
          <a:xfrm>
            <a:off x="485775" y="733425"/>
            <a:ext cx="6505575" cy="36591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10:notes"/>
          <p:cNvSpPr txBox="1">
            <a:spLocks noGrp="1"/>
          </p:cNvSpPr>
          <p:nvPr>
            <p:ph type="body" idx="1"/>
          </p:nvPr>
        </p:nvSpPr>
        <p:spPr>
          <a:xfrm>
            <a:off x="747776" y="4636580"/>
            <a:ext cx="5982208" cy="4392549"/>
          </a:xfrm>
          <a:prstGeom prst="rect">
            <a:avLst/>
          </a:prstGeom>
          <a:noFill/>
          <a:ln>
            <a:noFill/>
          </a:ln>
        </p:spPr>
        <p:txBody>
          <a:bodyPr spcFirstLastPara="1" wrap="square" lIns="98475" tIns="98475" rIns="98475" bIns="98475" anchor="t" anchorCtr="0">
            <a:noAutofit/>
          </a:bodyPr>
          <a:lstStyle/>
          <a:p>
            <a:pPr marL="161766" lvl="0" indent="0" algn="l" rtl="0">
              <a:spcBef>
                <a:spcPts val="0"/>
              </a:spcBef>
              <a:spcAft>
                <a:spcPts val="0"/>
              </a:spcAft>
              <a:buClr>
                <a:schemeClr val="dk1"/>
              </a:buClr>
              <a:buSzPts val="1200"/>
              <a:buFont typeface="Calibri"/>
              <a:buNone/>
            </a:pPr>
            <a:endParaRPr>
              <a:solidFill>
                <a:srgbClr val="262626"/>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4" name="Google Shape;31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363636"/>
                </a:solidFill>
                <a:latin typeface="Franklin Gothic"/>
                <a:ea typeface="Franklin Gothic"/>
                <a:cs typeface="Franklin Gothic"/>
                <a:sym typeface="Franklin Gothic"/>
              </a:rPr>
              <a:t>Packaged sunflower seeds are beneficial in promoting heart health, reducing inflammation, treating diabetes, slowing down the aging process, preventing cancer, and decreasing cholesterol. The vitamin E content of the seeds helps in reducing the risk of developing osteoarthritis and atherosclerosis. Furthermore, these seeds contain magnesium, which helps prevent migraines and headaches, reduce hypertension, relax nerves, and avoid muscle spasm. Additionally, vitamin B1 and electrolytes present in the product help in boosting energy. The growing trend of a healthy diet and increasing awareness about the product's health benefits are expected to boost the market growth in the upcoming years.</a:t>
            </a:r>
            <a:endParaRPr/>
          </a:p>
        </p:txBody>
      </p:sp>
      <p:sp>
        <p:nvSpPr>
          <p:cNvPr id="325" name="Google Shape;32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13: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150+ Locations </a:t>
            </a:r>
            <a:endParaRPr/>
          </a:p>
          <a:p>
            <a:pPr marL="0" lvl="0" indent="0" algn="l" rtl="0">
              <a:spcBef>
                <a:spcPts val="0"/>
              </a:spcBef>
              <a:spcAft>
                <a:spcPts val="0"/>
              </a:spcAft>
              <a:buNone/>
            </a:pPr>
            <a:r>
              <a:rPr lang="en-US" sz="900">
                <a:solidFill>
                  <a:schemeClr val="dk1"/>
                </a:solidFill>
                <a:latin typeface="Calibri"/>
                <a:ea typeface="Calibri"/>
                <a:cs typeface="Calibri"/>
                <a:sym typeface="Calibri"/>
              </a:rPr>
              <a:t>(9/18 Launch)</a:t>
            </a:r>
            <a:endParaRPr sz="105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14: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158750" lvl="0" indent="0" algn="l" rtl="0">
              <a:spcBef>
                <a:spcPts val="0"/>
              </a:spcBef>
              <a:spcAft>
                <a:spcPts val="0"/>
              </a:spcAft>
              <a:buClr>
                <a:schemeClr val="dk1"/>
              </a:buClr>
              <a:buSzPts val="1100"/>
              <a:buFont typeface="Calibri"/>
              <a:buNone/>
            </a:pPr>
            <a:endParaRPr sz="1200">
              <a:solidFill>
                <a:srgbClr val="262626"/>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-Good </a:t>
            </a:r>
            <a:endParaRPr/>
          </a:p>
        </p:txBody>
      </p:sp>
      <p:sp>
        <p:nvSpPr>
          <p:cNvPr id="390" name="Google Shape;39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-Changed bold some </a:t>
            </a: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32" name="Google Shape;13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a:spLocks noGrp="1" noRot="1" noChangeAspect="1"/>
          </p:cNvSpPr>
          <p:nvPr>
            <p:ph type="sldImg" idx="2"/>
          </p:nvPr>
        </p:nvSpPr>
        <p:spPr>
          <a:xfrm>
            <a:off x="485775" y="733425"/>
            <a:ext cx="6505575" cy="36591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5:notes"/>
          <p:cNvSpPr txBox="1">
            <a:spLocks noGrp="1"/>
          </p:cNvSpPr>
          <p:nvPr>
            <p:ph type="body" idx="1"/>
          </p:nvPr>
        </p:nvSpPr>
        <p:spPr>
          <a:xfrm>
            <a:off x="747776" y="4636580"/>
            <a:ext cx="5982208" cy="4392549"/>
          </a:xfrm>
          <a:prstGeom prst="rect">
            <a:avLst/>
          </a:prstGeom>
          <a:noFill/>
          <a:ln>
            <a:noFill/>
          </a:ln>
        </p:spPr>
        <p:txBody>
          <a:bodyPr spcFirstLastPara="1" wrap="square" lIns="98475" tIns="98475" rIns="98475" bIns="98475" anchor="t" anchorCtr="0">
            <a:noAutofit/>
          </a:bodyPr>
          <a:lstStyle/>
          <a:p>
            <a:pPr marL="161766" lvl="0" indent="0" algn="l" rtl="0">
              <a:spcBef>
                <a:spcPts val="0"/>
              </a:spcBef>
              <a:spcAft>
                <a:spcPts val="0"/>
              </a:spcAft>
              <a:buClr>
                <a:schemeClr val="dk1"/>
              </a:buClr>
              <a:buSzPts val="1200"/>
              <a:buFont typeface="Calibri"/>
              <a:buNone/>
            </a:pPr>
            <a:endParaRPr>
              <a:solidFill>
                <a:srgbClr val="262626"/>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81" name="Google Shape;18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8" name="Google Shape;2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9" name="Google Shape;21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9: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pPr marL="158750" lvl="0" indent="0" algn="l" rtl="0">
              <a:spcBef>
                <a:spcPts val="0"/>
              </a:spcBef>
              <a:spcAft>
                <a:spcPts val="0"/>
              </a:spcAft>
              <a:buClr>
                <a:schemeClr val="dk1"/>
              </a:buClr>
              <a:buSzPts val="1100"/>
              <a:buFont typeface="Calibri"/>
              <a:buNone/>
            </a:pPr>
            <a:endParaRPr sz="1200">
              <a:solidFill>
                <a:srgbClr val="262626"/>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TOM@BLAKESSEEDBASED.COM"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8.png"/><Relationship Id="rId3" Type="http://schemas.openxmlformats.org/officeDocument/2006/relationships/image" Target="../media/image54.jp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7.png"/><Relationship Id="rId2" Type="http://schemas.openxmlformats.org/officeDocument/2006/relationships/notesSlide" Target="../notesSlides/notesSlide13.xml"/><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jpg"/><Relationship Id="rId5" Type="http://schemas.openxmlformats.org/officeDocument/2006/relationships/image" Target="../media/image56.png"/><Relationship Id="rId15" Type="http://schemas.openxmlformats.org/officeDocument/2006/relationships/image" Target="../media/image65.png"/><Relationship Id="rId10" Type="http://schemas.openxmlformats.org/officeDocument/2006/relationships/image" Target="../media/image61.png"/><Relationship Id="rId19" Type="http://schemas.openxmlformats.org/officeDocument/2006/relationships/image" Target="../media/image69.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9.png"/><Relationship Id="rId3" Type="http://schemas.openxmlformats.org/officeDocument/2006/relationships/image" Target="../media/image70.png"/><Relationship Id="rId7" Type="http://schemas.openxmlformats.org/officeDocument/2006/relationships/image" Target="../media/image74.jpg"/><Relationship Id="rId12"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1.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0.png"/></Relationships>
</file>

<file path=ppt/slides/_rels/slide1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png"/><Relationship Id="rId7"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mailto:BLAKE@BLAKESSEEDBASED.COM" TargetMode="Externa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ww.foodallergy.org/" TargetMode="External"/><Relationship Id="rId4" Type="http://schemas.openxmlformats.org/officeDocument/2006/relationships/hyperlink" Target="https://www.fooddive.com/news/food-allergies-affect-1-in-4-consumers-study-says/58021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0.png"/><Relationship Id="rId5" Type="http://schemas.openxmlformats.org/officeDocument/2006/relationships/image" Target="../media/image15.png"/><Relationship Id="rId10" Type="http://schemas.openxmlformats.org/officeDocument/2006/relationships/image" Target="../media/image20.jpg"/><Relationship Id="rId4" Type="http://schemas.openxmlformats.org/officeDocument/2006/relationships/image" Target="../media/image14.png"/><Relationship Id="rId9"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jp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descr="Grovara | LinkedIn"/>
          <p:cNvPicPr preferRelativeResize="0"/>
          <p:nvPr/>
        </p:nvPicPr>
        <p:blipFill rotWithShape="1">
          <a:blip r:embed="rId3">
            <a:alphaModFix/>
          </a:blip>
          <a:srcRect/>
          <a:stretch/>
        </p:blipFill>
        <p:spPr>
          <a:xfrm>
            <a:off x="1018155" y="16313"/>
            <a:ext cx="3448158" cy="3448158"/>
          </a:xfrm>
          <a:prstGeom prst="rect">
            <a:avLst/>
          </a:prstGeom>
          <a:noFill/>
          <a:ln>
            <a:noFill/>
          </a:ln>
        </p:spPr>
      </p:pic>
      <p:pic>
        <p:nvPicPr>
          <p:cNvPr id="90" name="Google Shape;90;p1"/>
          <p:cNvPicPr preferRelativeResize="0"/>
          <p:nvPr/>
        </p:nvPicPr>
        <p:blipFill rotWithShape="1">
          <a:blip r:embed="rId4">
            <a:alphaModFix/>
          </a:blip>
          <a:srcRect b="33740"/>
          <a:stretch/>
        </p:blipFill>
        <p:spPr>
          <a:xfrm>
            <a:off x="2977" y="2462541"/>
            <a:ext cx="12189023" cy="4395459"/>
          </a:xfrm>
          <a:prstGeom prst="rect">
            <a:avLst/>
          </a:prstGeom>
          <a:noFill/>
          <a:ln>
            <a:noFill/>
          </a:ln>
        </p:spPr>
      </p:pic>
      <p:pic>
        <p:nvPicPr>
          <p:cNvPr id="91" name="Google Shape;91;p1"/>
          <p:cNvPicPr preferRelativeResize="0"/>
          <p:nvPr/>
        </p:nvPicPr>
        <p:blipFill rotWithShape="1">
          <a:blip r:embed="rId5">
            <a:alphaModFix/>
          </a:blip>
          <a:srcRect/>
          <a:stretch/>
        </p:blipFill>
        <p:spPr>
          <a:xfrm>
            <a:off x="5122306" y="-506056"/>
            <a:ext cx="8142911" cy="4071456"/>
          </a:xfrm>
          <a:prstGeom prst="rect">
            <a:avLst/>
          </a:prstGeom>
          <a:noFill/>
          <a:ln>
            <a:noFill/>
          </a:ln>
        </p:spPr>
      </p:pic>
      <p:sp>
        <p:nvSpPr>
          <p:cNvPr id="92" name="Google Shape;92;p1"/>
          <p:cNvSpPr txBox="1"/>
          <p:nvPr/>
        </p:nvSpPr>
        <p:spPr>
          <a:xfrm>
            <a:off x="3035124" y="2995708"/>
            <a:ext cx="6121743"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Montserrat"/>
                <a:ea typeface="Montserrat"/>
                <a:cs typeface="Montserrat"/>
                <a:sym typeface="Montserrat"/>
              </a:rPr>
              <a:t>TOM KLOSS, DIRECTOR OF SALES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TOM@BLAKESSEEDBASED.COM</a:t>
            </a:r>
            <a:r>
              <a:rPr lang="en-US" sz="1800" b="0" i="0" u="none" strike="noStrike" cap="none">
                <a:solidFill>
                  <a:schemeClr val="dk1"/>
                </a:solidFill>
                <a:latin typeface="Montserrat"/>
                <a:ea typeface="Montserrat"/>
                <a:cs typeface="Montserrat"/>
                <a:sym typeface="Montserrat"/>
              </a:rPr>
              <a:t> | 847-370-8927</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Montserrat"/>
                <a:ea typeface="Montserrat"/>
                <a:cs typeface="Montserrat"/>
                <a:sym typeface="Montserrat"/>
              </a:rPr>
              <a:t>WWW.BLAKESSEEDBASED.COM</a:t>
            </a:r>
            <a:endParaRPr sz="1800" b="0" i="0" u="none" strike="noStrike" cap="none">
              <a:solidFill>
                <a:schemeClr val="dk1"/>
              </a:solidFill>
              <a:latin typeface="Montserrat"/>
              <a:ea typeface="Montserrat"/>
              <a:cs typeface="Montserrat"/>
              <a:sym typeface="Montserrat"/>
            </a:endParaRPr>
          </a:p>
        </p:txBody>
      </p:sp>
      <p:sp>
        <p:nvSpPr>
          <p:cNvPr id="93" name="Google Shape;93;p1"/>
          <p:cNvSpPr txBox="1"/>
          <p:nvPr/>
        </p:nvSpPr>
        <p:spPr>
          <a:xfrm>
            <a:off x="4662256" y="6627812"/>
            <a:ext cx="2867487"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0" i="0" u="none" strike="noStrike" cap="none">
                <a:solidFill>
                  <a:schemeClr val="dk1"/>
                </a:solidFill>
                <a:latin typeface="Calibri"/>
                <a:ea typeface="Calibri"/>
                <a:cs typeface="Calibri"/>
                <a:sym typeface="Calibri"/>
              </a:rPr>
              <a:t>© 2021 Blake’s Seed Based. All Rights Reserved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grpSp>
        <p:nvGrpSpPr>
          <p:cNvPr id="290" name="Google Shape;290;p10"/>
          <p:cNvGrpSpPr/>
          <p:nvPr/>
        </p:nvGrpSpPr>
        <p:grpSpPr>
          <a:xfrm>
            <a:off x="452177" y="1723378"/>
            <a:ext cx="4801322" cy="1545635"/>
            <a:chOff x="452177" y="1723378"/>
            <a:chExt cx="4801322" cy="1545635"/>
          </a:xfrm>
        </p:grpSpPr>
        <p:sp>
          <p:nvSpPr>
            <p:cNvPr id="291" name="Google Shape;291;p10"/>
            <p:cNvSpPr txBox="1"/>
            <p:nvPr/>
          </p:nvSpPr>
          <p:spPr>
            <a:xfrm>
              <a:off x="452177" y="1723378"/>
              <a:ext cx="4801322" cy="369332"/>
            </a:xfrm>
            <a:prstGeom prst="rect">
              <a:avLst/>
            </a:prstGeom>
            <a:solidFill>
              <a:srgbClr val="21B3E8"/>
            </a:solidFill>
            <a:ln w="9525" cap="flat" cmpd="sng">
              <a:solidFill>
                <a:srgbClr val="21B3E8"/>
              </a:solidFill>
              <a:prstDash val="solid"/>
              <a:round/>
              <a:headEnd type="none" w="sm" len="sm"/>
              <a:tailEnd type="none" w="sm" len="sm"/>
            </a:ln>
          </p:spPr>
          <p:txBody>
            <a:bodyPr spcFirstLastPara="1" wrap="square" lIns="182875" tIns="0" rIns="0" bIns="0" anchor="ctr" anchorCtr="0">
              <a:noAutofit/>
            </a:bodyPr>
            <a:lstStyle/>
            <a:p>
              <a:pPr marL="0" marR="0" lvl="0" indent="0" algn="l" rtl="0">
                <a:lnSpc>
                  <a:spcPct val="100000"/>
                </a:lnSpc>
                <a:spcBef>
                  <a:spcPts val="0"/>
                </a:spcBef>
                <a:spcAft>
                  <a:spcPts val="0"/>
                </a:spcAft>
                <a:buClr>
                  <a:srgbClr val="F2F2F2"/>
                </a:buClr>
                <a:buSzPts val="1800"/>
                <a:buFont typeface="Calibri"/>
                <a:buNone/>
              </a:pPr>
              <a:r>
                <a:rPr lang="en-US" sz="1800" b="1" i="0" u="none" strike="noStrike" cap="none">
                  <a:solidFill>
                    <a:srgbClr val="F2F2F2"/>
                  </a:solidFill>
                  <a:latin typeface="Calibri"/>
                  <a:ea typeface="Calibri"/>
                  <a:cs typeface="Calibri"/>
                  <a:sym typeface="Calibri"/>
                </a:rPr>
                <a:t>Insights &amp; Opportunities</a:t>
              </a:r>
              <a:endParaRPr sz="1800">
                <a:solidFill>
                  <a:schemeClr val="dk1"/>
                </a:solidFill>
                <a:latin typeface="Calibri"/>
                <a:ea typeface="Calibri"/>
                <a:cs typeface="Calibri"/>
                <a:sym typeface="Calibri"/>
              </a:endParaRPr>
            </a:p>
          </p:txBody>
        </p:sp>
        <p:sp>
          <p:nvSpPr>
            <p:cNvPr id="292" name="Google Shape;292;p10"/>
            <p:cNvSpPr txBox="1"/>
            <p:nvPr/>
          </p:nvSpPr>
          <p:spPr>
            <a:xfrm>
              <a:off x="452177" y="2099462"/>
              <a:ext cx="4801322" cy="1169551"/>
            </a:xfrm>
            <a:prstGeom prst="rect">
              <a:avLst/>
            </a:prstGeom>
            <a:noFill/>
            <a:ln w="12700" cap="flat" cmpd="sng">
              <a:solidFill>
                <a:srgbClr val="21B3E8"/>
              </a:solidFill>
              <a:prstDash val="solid"/>
              <a:miter lim="800000"/>
              <a:headEnd type="none" w="sm" len="sm"/>
              <a:tailEnd type="none" w="sm" len="sm"/>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100MM people directly/indirectly impacted </a:t>
              </a:r>
              <a:br>
                <a:rPr lang="en-US" sz="1400" b="0" i="0" u="none" strike="noStrike" cap="none">
                  <a:solidFill>
                    <a:srgbClr val="000000"/>
                  </a:solidFill>
                  <a:latin typeface="Calibri"/>
                  <a:ea typeface="Calibri"/>
                  <a:cs typeface="Calibri"/>
                  <a:sym typeface="Calibri"/>
                </a:rPr>
              </a:br>
              <a:r>
                <a:rPr lang="en-US" sz="1400" b="0" i="0" u="none" strike="noStrike" cap="none">
                  <a:solidFill>
                    <a:srgbClr val="000000"/>
                  </a:solidFill>
                  <a:latin typeface="Calibri"/>
                  <a:ea typeface="Calibri"/>
                  <a:cs typeface="Calibri"/>
                  <a:sym typeface="Calibri"/>
                </a:rPr>
                <a:t>by food allergies.</a:t>
              </a:r>
              <a:endParaRPr sz="180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Lack of snacking options for these individuals.</a:t>
              </a:r>
              <a:endParaRPr sz="180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00"/>
                <a:buFont typeface="Arial"/>
                <a:buChar char="•"/>
              </a:pPr>
              <a:r>
                <a:rPr lang="en-US" sz="1400" b="1" i="0" u="none" strike="noStrike" cap="none">
                  <a:solidFill>
                    <a:srgbClr val="000000"/>
                  </a:solidFill>
                  <a:latin typeface="Calibri"/>
                  <a:ea typeface="Calibri"/>
                  <a:cs typeface="Calibri"/>
                  <a:sym typeface="Calibri"/>
                </a:rPr>
                <a:t>Blake’s Seed Based </a:t>
              </a:r>
              <a:r>
                <a:rPr lang="en-US" sz="1400" b="0" i="0" u="none" strike="noStrike" cap="none">
                  <a:solidFill>
                    <a:srgbClr val="000000"/>
                  </a:solidFill>
                  <a:latin typeface="Calibri"/>
                  <a:ea typeface="Calibri"/>
                  <a:cs typeface="Calibri"/>
                  <a:sym typeface="Calibri"/>
                </a:rPr>
                <a:t>makes healthy, great tasting snacks that everyone can eat because they’re Allergy Friendly.</a:t>
              </a:r>
              <a:endParaRPr sz="1800">
                <a:solidFill>
                  <a:schemeClr val="dk1"/>
                </a:solidFill>
                <a:latin typeface="Calibri"/>
                <a:ea typeface="Calibri"/>
                <a:cs typeface="Calibri"/>
                <a:sym typeface="Calibri"/>
              </a:endParaRPr>
            </a:p>
          </p:txBody>
        </p:sp>
      </p:grpSp>
      <p:sp>
        <p:nvSpPr>
          <p:cNvPr id="293" name="Google Shape;293;p10"/>
          <p:cNvSpPr txBox="1"/>
          <p:nvPr/>
        </p:nvSpPr>
        <p:spPr>
          <a:xfrm>
            <a:off x="5259418" y="1113239"/>
            <a:ext cx="666625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Montserrat"/>
              <a:buNone/>
            </a:pPr>
            <a:r>
              <a:rPr lang="en-US" sz="2800" b="1" i="0" u="none" strike="noStrike" cap="none">
                <a:solidFill>
                  <a:srgbClr val="000000"/>
                </a:solidFill>
                <a:latin typeface="Montserrat"/>
                <a:ea typeface="Montserrat"/>
                <a:cs typeface="Montserrat"/>
                <a:sym typeface="Montserrat"/>
              </a:rPr>
              <a:t>Snack Bars</a:t>
            </a:r>
            <a:endParaRPr sz="1800">
              <a:solidFill>
                <a:schemeClr val="dk1"/>
              </a:solidFill>
              <a:latin typeface="Calibri"/>
              <a:ea typeface="Calibri"/>
              <a:cs typeface="Calibri"/>
              <a:sym typeface="Calibri"/>
            </a:endParaRPr>
          </a:p>
        </p:txBody>
      </p:sp>
      <p:sp>
        <p:nvSpPr>
          <p:cNvPr id="294" name="Google Shape;294;p10"/>
          <p:cNvSpPr/>
          <p:nvPr/>
        </p:nvSpPr>
        <p:spPr>
          <a:xfrm>
            <a:off x="6005246" y="2520449"/>
            <a:ext cx="199025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E494A"/>
              </a:buClr>
              <a:buSzPts val="1800"/>
              <a:buFont typeface="Montserrat"/>
              <a:buNone/>
            </a:pPr>
            <a:r>
              <a:rPr lang="en-US" sz="1800" b="1">
                <a:solidFill>
                  <a:srgbClr val="EE494A"/>
                </a:solidFill>
                <a:latin typeface="Montserrat"/>
                <a:ea typeface="Montserrat"/>
                <a:cs typeface="Montserrat"/>
                <a:sym typeface="Montserrat"/>
              </a:rPr>
              <a:t>1) RASPBERRY</a:t>
            </a:r>
            <a:endParaRPr sz="1800">
              <a:solidFill>
                <a:schemeClr val="dk1"/>
              </a:solidFill>
              <a:latin typeface="Calibri"/>
              <a:ea typeface="Calibri"/>
              <a:cs typeface="Calibri"/>
              <a:sym typeface="Calibri"/>
            </a:endParaRPr>
          </a:p>
        </p:txBody>
      </p:sp>
      <p:sp>
        <p:nvSpPr>
          <p:cNvPr id="295" name="Google Shape;295;p10"/>
          <p:cNvSpPr/>
          <p:nvPr/>
        </p:nvSpPr>
        <p:spPr>
          <a:xfrm>
            <a:off x="6005246" y="3833589"/>
            <a:ext cx="195055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53C21"/>
              </a:buClr>
              <a:buSzPts val="1800"/>
              <a:buFont typeface="Montserrat"/>
              <a:buNone/>
            </a:pPr>
            <a:r>
              <a:rPr lang="en-US" sz="1800" b="1">
                <a:solidFill>
                  <a:srgbClr val="653C21"/>
                </a:solidFill>
                <a:latin typeface="Montserrat"/>
                <a:ea typeface="Montserrat"/>
                <a:cs typeface="Montserrat"/>
                <a:sym typeface="Montserrat"/>
              </a:rPr>
              <a:t>2) S’MORES</a:t>
            </a:r>
            <a:endParaRPr sz="1800">
              <a:solidFill>
                <a:schemeClr val="dk1"/>
              </a:solidFill>
              <a:latin typeface="Calibri"/>
              <a:ea typeface="Calibri"/>
              <a:cs typeface="Calibri"/>
              <a:sym typeface="Calibri"/>
            </a:endParaRPr>
          </a:p>
        </p:txBody>
      </p:sp>
      <p:grpSp>
        <p:nvGrpSpPr>
          <p:cNvPr id="296" name="Google Shape;296;p10"/>
          <p:cNvGrpSpPr/>
          <p:nvPr/>
        </p:nvGrpSpPr>
        <p:grpSpPr>
          <a:xfrm>
            <a:off x="452177" y="3269013"/>
            <a:ext cx="4801322" cy="1545635"/>
            <a:chOff x="452177" y="1723378"/>
            <a:chExt cx="4801322" cy="1545635"/>
          </a:xfrm>
        </p:grpSpPr>
        <p:sp>
          <p:nvSpPr>
            <p:cNvPr id="297" name="Google Shape;297;p10"/>
            <p:cNvSpPr txBox="1"/>
            <p:nvPr/>
          </p:nvSpPr>
          <p:spPr>
            <a:xfrm>
              <a:off x="452177" y="1723378"/>
              <a:ext cx="4801322" cy="369332"/>
            </a:xfrm>
            <a:prstGeom prst="rect">
              <a:avLst/>
            </a:prstGeom>
            <a:solidFill>
              <a:srgbClr val="21B3E8"/>
            </a:solidFill>
            <a:ln w="9525" cap="flat" cmpd="sng">
              <a:solidFill>
                <a:srgbClr val="21B3E8"/>
              </a:solidFill>
              <a:prstDash val="solid"/>
              <a:round/>
              <a:headEnd type="none" w="sm" len="sm"/>
              <a:tailEnd type="none" w="sm" len="sm"/>
            </a:ln>
          </p:spPr>
          <p:txBody>
            <a:bodyPr spcFirstLastPara="1" wrap="square" lIns="182875" tIns="0" rIns="0" bIns="0" anchor="ctr" anchorCtr="0">
              <a:noAutofit/>
            </a:bodyPr>
            <a:lstStyle/>
            <a:p>
              <a:pPr marL="0" marR="0" lvl="0" indent="0" algn="l" rtl="0">
                <a:lnSpc>
                  <a:spcPct val="100000"/>
                </a:lnSpc>
                <a:spcBef>
                  <a:spcPts val="0"/>
                </a:spcBef>
                <a:spcAft>
                  <a:spcPts val="0"/>
                </a:spcAft>
                <a:buClr>
                  <a:srgbClr val="F2F2F2"/>
                </a:buClr>
                <a:buSzPts val="1800"/>
                <a:buFont typeface="Calibri"/>
                <a:buNone/>
              </a:pPr>
              <a:r>
                <a:rPr lang="en-US" sz="1800" b="1" i="0" u="none" strike="noStrike" cap="none">
                  <a:solidFill>
                    <a:srgbClr val="F2F2F2"/>
                  </a:solidFill>
                  <a:latin typeface="Calibri"/>
                  <a:ea typeface="Calibri"/>
                  <a:cs typeface="Calibri"/>
                  <a:sym typeface="Calibri"/>
                </a:rPr>
                <a:t>Consumer Benefits</a:t>
              </a:r>
              <a:endParaRPr sz="1800">
                <a:solidFill>
                  <a:schemeClr val="dk1"/>
                </a:solidFill>
                <a:latin typeface="Calibri"/>
                <a:ea typeface="Calibri"/>
                <a:cs typeface="Calibri"/>
                <a:sym typeface="Calibri"/>
              </a:endParaRPr>
            </a:p>
          </p:txBody>
        </p:sp>
        <p:sp>
          <p:nvSpPr>
            <p:cNvPr id="298" name="Google Shape;298;p10"/>
            <p:cNvSpPr txBox="1"/>
            <p:nvPr/>
          </p:nvSpPr>
          <p:spPr>
            <a:xfrm>
              <a:off x="452177" y="2099462"/>
              <a:ext cx="4801322" cy="1169551"/>
            </a:xfrm>
            <a:prstGeom prst="rect">
              <a:avLst/>
            </a:prstGeom>
            <a:noFill/>
            <a:ln w="12700" cap="flat" cmpd="sng">
              <a:solidFill>
                <a:srgbClr val="21B3E8"/>
              </a:solidFill>
              <a:prstDash val="solid"/>
              <a:miter lim="800000"/>
              <a:headEnd type="none" w="sm" len="sm"/>
              <a:tailEnd type="none" w="sm" len="sm"/>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a:solidFill>
                    <a:srgbClr val="000000"/>
                  </a:solidFill>
                  <a:latin typeface="Calibri"/>
                  <a:ea typeface="Calibri"/>
                  <a:cs typeface="Calibri"/>
                  <a:sym typeface="Calibri"/>
                </a:rPr>
                <a:t>Snack Bars made from Seeds, Fruit + Chocolate</a:t>
              </a:r>
              <a:endParaRPr sz="14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Vegan, Non-GMO and Top 8 Allergen-Free. (free from: peanuts, tree nuts, milk, eggs, soy, wheat, fish, shellfish)</a:t>
              </a:r>
              <a:endParaRPr sz="180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Certified</a:t>
              </a:r>
              <a:r>
                <a:rPr lang="en-US" sz="1400">
                  <a:solidFill>
                    <a:srgbClr val="000000"/>
                  </a:solidFill>
                  <a:latin typeface="Calibri"/>
                  <a:ea typeface="Calibri"/>
                  <a:cs typeface="Calibri"/>
                  <a:sym typeface="Calibri"/>
                </a:rPr>
                <a:t> Nut-Free and Gluten-Free facility</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grpSp>
        <p:nvGrpSpPr>
          <p:cNvPr id="299" name="Google Shape;299;p10"/>
          <p:cNvGrpSpPr/>
          <p:nvPr/>
        </p:nvGrpSpPr>
        <p:grpSpPr>
          <a:xfrm>
            <a:off x="452177" y="4575092"/>
            <a:ext cx="4801322" cy="1114748"/>
            <a:chOff x="452177" y="1723378"/>
            <a:chExt cx="4801322" cy="1114748"/>
          </a:xfrm>
        </p:grpSpPr>
        <p:sp>
          <p:nvSpPr>
            <p:cNvPr id="300" name="Google Shape;300;p10"/>
            <p:cNvSpPr txBox="1"/>
            <p:nvPr/>
          </p:nvSpPr>
          <p:spPr>
            <a:xfrm>
              <a:off x="452177" y="1723378"/>
              <a:ext cx="4801322" cy="369332"/>
            </a:xfrm>
            <a:prstGeom prst="rect">
              <a:avLst/>
            </a:prstGeom>
            <a:solidFill>
              <a:srgbClr val="21B3E8"/>
            </a:solidFill>
            <a:ln w="9525" cap="flat" cmpd="sng">
              <a:solidFill>
                <a:srgbClr val="21B3E8"/>
              </a:solidFill>
              <a:prstDash val="solid"/>
              <a:round/>
              <a:headEnd type="none" w="sm" len="sm"/>
              <a:tailEnd type="none" w="sm" len="sm"/>
            </a:ln>
          </p:spPr>
          <p:txBody>
            <a:bodyPr spcFirstLastPara="1" wrap="square" lIns="182875" tIns="0" rIns="0" bIns="0" anchor="ctr" anchorCtr="0">
              <a:noAutofit/>
            </a:bodyPr>
            <a:lstStyle/>
            <a:p>
              <a:pPr marL="0" marR="0" lvl="0" indent="0" algn="l" rtl="0">
                <a:lnSpc>
                  <a:spcPct val="100000"/>
                </a:lnSpc>
                <a:spcBef>
                  <a:spcPts val="0"/>
                </a:spcBef>
                <a:spcAft>
                  <a:spcPts val="0"/>
                </a:spcAft>
                <a:buClr>
                  <a:srgbClr val="F2F2F2"/>
                </a:buClr>
                <a:buSzPts val="1800"/>
                <a:buFont typeface="Calibri"/>
                <a:buNone/>
              </a:pPr>
              <a:r>
                <a:rPr lang="en-US" sz="1800" b="1" i="0" u="none" strike="noStrike" cap="none">
                  <a:solidFill>
                    <a:srgbClr val="F2F2F2"/>
                  </a:solidFill>
                  <a:latin typeface="Calibri"/>
                  <a:ea typeface="Calibri"/>
                  <a:cs typeface="Calibri"/>
                  <a:sym typeface="Calibri"/>
                </a:rPr>
                <a:t>Launch Details</a:t>
              </a:r>
              <a:endParaRPr sz="1800">
                <a:solidFill>
                  <a:schemeClr val="dk1"/>
                </a:solidFill>
                <a:latin typeface="Calibri"/>
                <a:ea typeface="Calibri"/>
                <a:cs typeface="Calibri"/>
                <a:sym typeface="Calibri"/>
              </a:endParaRPr>
            </a:p>
          </p:txBody>
        </p:sp>
        <p:sp>
          <p:nvSpPr>
            <p:cNvPr id="301" name="Google Shape;301;p10"/>
            <p:cNvSpPr txBox="1"/>
            <p:nvPr/>
          </p:nvSpPr>
          <p:spPr>
            <a:xfrm>
              <a:off x="452177" y="2099462"/>
              <a:ext cx="4801322" cy="738664"/>
            </a:xfrm>
            <a:prstGeom prst="rect">
              <a:avLst/>
            </a:prstGeom>
            <a:noFill/>
            <a:ln w="12700" cap="flat" cmpd="sng">
              <a:solidFill>
                <a:srgbClr val="21B3E8"/>
              </a:solidFill>
              <a:prstDash val="solid"/>
              <a:miter lim="800000"/>
              <a:headEnd type="none" w="sm" len="sm"/>
              <a:tailEnd type="none" w="sm" len="sm"/>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400"/>
                <a:buFont typeface="Arial"/>
                <a:buChar char="•"/>
              </a:pPr>
              <a:r>
                <a:rPr lang="en-US" sz="1400" b="1" i="0" u="none" strike="noStrike" cap="none">
                  <a:solidFill>
                    <a:srgbClr val="000000"/>
                  </a:solidFill>
                  <a:latin typeface="Calibri"/>
                  <a:ea typeface="Calibri"/>
                  <a:cs typeface="Calibri"/>
                  <a:sym typeface="Calibri"/>
                </a:rPr>
                <a:t>Size: </a:t>
              </a:r>
              <a:r>
                <a:rPr lang="en-US" sz="1400">
                  <a:solidFill>
                    <a:srgbClr val="000000"/>
                  </a:solidFill>
                  <a:latin typeface="Calibri"/>
                  <a:ea typeface="Calibri"/>
                  <a:cs typeface="Calibri"/>
                  <a:sym typeface="Calibri"/>
                </a:rPr>
                <a:t>12 Pack (Individual bars) or 5 Pack (multicount)</a:t>
              </a:r>
              <a:endParaRPr sz="1400" b="1"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00"/>
                <a:buFont typeface="Arial"/>
                <a:buChar char="•"/>
              </a:pPr>
              <a:r>
                <a:rPr lang="en-US" sz="1400" b="1" i="0" u="none" strike="noStrike" cap="none">
                  <a:solidFill>
                    <a:srgbClr val="000000"/>
                  </a:solidFill>
                  <a:latin typeface="Calibri"/>
                  <a:ea typeface="Calibri"/>
                  <a:cs typeface="Calibri"/>
                  <a:sym typeface="Calibri"/>
                </a:rPr>
                <a:t>SRP: </a:t>
              </a:r>
              <a:r>
                <a:rPr lang="en-US" sz="1400" b="0" i="0" u="none" strike="noStrike" cap="none">
                  <a:solidFill>
                    <a:srgbClr val="000000"/>
                  </a:solidFill>
                  <a:latin typeface="Calibri"/>
                  <a:ea typeface="Calibri"/>
                  <a:cs typeface="Calibri"/>
                  <a:sym typeface="Calibri"/>
                </a:rPr>
                <a:t>$1.99 Per Bar or $7.99 for 5 Pack. </a:t>
              </a:r>
              <a:endParaRPr sz="180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00"/>
                <a:buFont typeface="Arial"/>
                <a:buChar char="•"/>
              </a:pPr>
              <a:r>
                <a:rPr lang="en-US" sz="1400" b="1" i="0" u="none" strike="noStrike" cap="none">
                  <a:solidFill>
                    <a:srgbClr val="000000"/>
                  </a:solidFill>
                  <a:latin typeface="Calibri"/>
                  <a:ea typeface="Calibri"/>
                  <a:cs typeface="Calibri"/>
                  <a:sym typeface="Calibri"/>
                </a:rPr>
                <a:t>Shelving: </a:t>
              </a:r>
              <a:r>
                <a:rPr lang="en-US" sz="1400" b="0" i="0" u="none" strike="noStrike" cap="none">
                  <a:solidFill>
                    <a:srgbClr val="000000"/>
                  </a:solidFill>
                  <a:latin typeface="Calibri"/>
                  <a:ea typeface="Calibri"/>
                  <a:cs typeface="Calibri"/>
                  <a:sym typeface="Calibri"/>
                </a:rPr>
                <a:t>Nutrition and Health Bars</a:t>
              </a:r>
              <a:endParaRPr sz="1800">
                <a:solidFill>
                  <a:schemeClr val="dk1"/>
                </a:solidFill>
                <a:latin typeface="Calibri"/>
                <a:ea typeface="Calibri"/>
                <a:cs typeface="Calibri"/>
                <a:sym typeface="Calibri"/>
              </a:endParaRPr>
            </a:p>
          </p:txBody>
        </p:sp>
      </p:grpSp>
      <p:sp>
        <p:nvSpPr>
          <p:cNvPr id="302" name="Google Shape;302;p10"/>
          <p:cNvSpPr/>
          <p:nvPr/>
        </p:nvSpPr>
        <p:spPr>
          <a:xfrm>
            <a:off x="5546278" y="4998609"/>
            <a:ext cx="278444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7298C6"/>
              </a:buClr>
              <a:buSzPts val="1800"/>
              <a:buFont typeface="Montserrat"/>
              <a:buNone/>
            </a:pPr>
            <a:r>
              <a:rPr lang="en-US" sz="1800" b="1" dirty="0">
                <a:solidFill>
                  <a:srgbClr val="7298C6"/>
                </a:solidFill>
                <a:latin typeface="Montserrat"/>
                <a:ea typeface="Montserrat"/>
                <a:cs typeface="Montserrat"/>
                <a:sym typeface="Montserrat"/>
              </a:rPr>
              <a:t>3) BLUEBERRY</a:t>
            </a:r>
            <a:endParaRPr sz="1800" dirty="0">
              <a:solidFill>
                <a:schemeClr val="dk1"/>
              </a:solidFill>
              <a:latin typeface="Calibri"/>
              <a:ea typeface="Calibri"/>
              <a:cs typeface="Calibri"/>
              <a:sym typeface="Calibri"/>
            </a:endParaRPr>
          </a:p>
          <a:p>
            <a:pPr marL="0" marR="0" lvl="0" indent="0" algn="ctr" rtl="0">
              <a:spcBef>
                <a:spcPts val="0"/>
              </a:spcBef>
              <a:spcAft>
                <a:spcPts val="0"/>
              </a:spcAft>
              <a:buClr>
                <a:srgbClr val="7298C6"/>
              </a:buClr>
              <a:buSzPts val="1800"/>
              <a:buFont typeface="Montserrat"/>
              <a:buNone/>
            </a:pPr>
            <a:r>
              <a:rPr lang="en-US" sz="1800" b="1" dirty="0">
                <a:solidFill>
                  <a:srgbClr val="7298C6"/>
                </a:solidFill>
                <a:latin typeface="Montserrat"/>
                <a:ea typeface="Montserrat"/>
                <a:cs typeface="Montserrat"/>
                <a:sym typeface="Montserrat"/>
              </a:rPr>
              <a:t>    LEMON</a:t>
            </a:r>
            <a:endParaRPr sz="1800" dirty="0">
              <a:solidFill>
                <a:schemeClr val="dk1"/>
              </a:solidFill>
              <a:latin typeface="Calibri"/>
              <a:ea typeface="Calibri"/>
              <a:cs typeface="Calibri"/>
              <a:sym typeface="Calibri"/>
            </a:endParaRPr>
          </a:p>
        </p:txBody>
      </p:sp>
      <p:pic>
        <p:nvPicPr>
          <p:cNvPr id="304" name="Google Shape;304;p10" descr="A picture containing food, fruit&#10;&#10;Description automatically generated"/>
          <p:cNvPicPr preferRelativeResize="0"/>
          <p:nvPr/>
        </p:nvPicPr>
        <p:blipFill rotWithShape="1">
          <a:blip r:embed="rId3">
            <a:alphaModFix/>
          </a:blip>
          <a:srcRect/>
          <a:stretch/>
        </p:blipFill>
        <p:spPr>
          <a:xfrm>
            <a:off x="7826297" y="4513521"/>
            <a:ext cx="3987269" cy="1687071"/>
          </a:xfrm>
          <a:prstGeom prst="rect">
            <a:avLst/>
          </a:prstGeom>
          <a:noFill/>
          <a:ln>
            <a:noFill/>
          </a:ln>
        </p:spPr>
      </p:pic>
      <p:sp>
        <p:nvSpPr>
          <p:cNvPr id="306" name="Google Shape;306;p10"/>
          <p:cNvSpPr txBox="1"/>
          <p:nvPr/>
        </p:nvSpPr>
        <p:spPr>
          <a:xfrm>
            <a:off x="85725" y="444215"/>
            <a:ext cx="1202055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Montserrat"/>
              <a:buNone/>
            </a:pPr>
            <a:r>
              <a:rPr lang="en-US" sz="2800" b="1" i="0" u="none" strike="noStrike" cap="none">
                <a:solidFill>
                  <a:srgbClr val="000000"/>
                </a:solidFill>
                <a:latin typeface="Montserrat"/>
                <a:ea typeface="Montserrat"/>
                <a:cs typeface="Montserrat"/>
                <a:sym typeface="Montserrat"/>
              </a:rPr>
              <a:t>WHY BLAKE’S SEED BASED</a:t>
            </a:r>
            <a:endParaRPr sz="1800">
              <a:solidFill>
                <a:schemeClr val="dk1"/>
              </a:solidFill>
              <a:latin typeface="Calibri"/>
              <a:ea typeface="Calibri"/>
              <a:cs typeface="Calibri"/>
              <a:sym typeface="Calibri"/>
            </a:endParaRPr>
          </a:p>
        </p:txBody>
      </p:sp>
      <p:sp>
        <p:nvSpPr>
          <p:cNvPr id="307" name="Google Shape;307;p10"/>
          <p:cNvSpPr txBox="1"/>
          <p:nvPr/>
        </p:nvSpPr>
        <p:spPr>
          <a:xfrm>
            <a:off x="7776936" y="1514495"/>
            <a:ext cx="205018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57070"/>
              </a:buClr>
              <a:buSzPts val="1200"/>
              <a:buFont typeface="Montserrat Light"/>
              <a:buNone/>
            </a:pPr>
            <a:r>
              <a:rPr lang="en-US" sz="1200" i="1">
                <a:solidFill>
                  <a:srgbClr val="757070"/>
                </a:solidFill>
                <a:latin typeface="Montserrat Light"/>
                <a:ea typeface="Montserrat Light"/>
                <a:cs typeface="Montserrat Light"/>
                <a:sym typeface="Montserrat Light"/>
              </a:rPr>
              <a:t>IN ORDER OF RANK</a:t>
            </a:r>
            <a:endParaRPr sz="1800">
              <a:solidFill>
                <a:schemeClr val="dk1"/>
              </a:solidFill>
              <a:latin typeface="Calibri"/>
              <a:ea typeface="Calibri"/>
              <a:cs typeface="Calibri"/>
              <a:sym typeface="Calibri"/>
            </a:endParaRPr>
          </a:p>
        </p:txBody>
      </p:sp>
      <p:sp>
        <p:nvSpPr>
          <p:cNvPr id="308" name="Google Shape;308;p10"/>
          <p:cNvSpPr txBox="1"/>
          <p:nvPr/>
        </p:nvSpPr>
        <p:spPr>
          <a:xfrm>
            <a:off x="4571503" y="6599673"/>
            <a:ext cx="2867487"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050"/>
              <a:buFont typeface="Calibri"/>
              <a:buNone/>
            </a:pPr>
            <a:r>
              <a:rPr lang="en-US" sz="1050">
                <a:solidFill>
                  <a:schemeClr val="dk1"/>
                </a:solidFill>
                <a:latin typeface="Calibri"/>
                <a:ea typeface="Calibri"/>
                <a:cs typeface="Calibri"/>
                <a:sym typeface="Calibri"/>
              </a:rPr>
              <a:t>© 2021 Blake’s Seed Based. All Rights Reserved</a:t>
            </a:r>
            <a:endParaRPr sz="1800">
              <a:solidFill>
                <a:schemeClr val="dk1"/>
              </a:solidFill>
              <a:latin typeface="Calibri"/>
              <a:ea typeface="Calibri"/>
              <a:cs typeface="Calibri"/>
              <a:sym typeface="Calibri"/>
            </a:endParaRPr>
          </a:p>
        </p:txBody>
      </p:sp>
      <p:pic>
        <p:nvPicPr>
          <p:cNvPr id="309" name="Google Shape;309;p10" descr="A close up of a sign&#10;&#10;Description automatically generated"/>
          <p:cNvPicPr preferRelativeResize="0"/>
          <p:nvPr/>
        </p:nvPicPr>
        <p:blipFill rotWithShape="1">
          <a:blip r:embed="rId4">
            <a:alphaModFix/>
          </a:blip>
          <a:srcRect/>
          <a:stretch/>
        </p:blipFill>
        <p:spPr>
          <a:xfrm>
            <a:off x="192811" y="6409155"/>
            <a:ext cx="1039265" cy="519633"/>
          </a:xfrm>
          <a:prstGeom prst="rect">
            <a:avLst/>
          </a:prstGeom>
          <a:noFill/>
          <a:ln>
            <a:noFill/>
          </a:ln>
        </p:spPr>
      </p:pic>
      <p:sp>
        <p:nvSpPr>
          <p:cNvPr id="310" name="Google Shape;310;p10"/>
          <p:cNvSpPr txBox="1">
            <a:spLocks noGrp="1"/>
          </p:cNvSpPr>
          <p:nvPr>
            <p:ph type="sldNum" idx="12"/>
          </p:nvPr>
        </p:nvSpPr>
        <p:spPr>
          <a:xfrm>
            <a:off x="9182470" y="645461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
        <p:nvSpPr>
          <p:cNvPr id="311" name="Google Shape;311;p10"/>
          <p:cNvSpPr/>
          <p:nvPr/>
        </p:nvSpPr>
        <p:spPr>
          <a:xfrm>
            <a:off x="251534" y="258886"/>
            <a:ext cx="11674136" cy="6150269"/>
          </a:xfrm>
          <a:prstGeom prst="rect">
            <a:avLst/>
          </a:prstGeom>
          <a:noFill/>
          <a:ln w="57150" cap="flat" cmpd="sng">
            <a:solidFill>
              <a:srgbClr val="3CB4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660A3E5-B11C-4F80-B951-445BC79DB54D}"/>
              </a:ext>
            </a:extLst>
          </p:cNvPr>
          <p:cNvPicPr>
            <a:picLocks noChangeAspect="1"/>
          </p:cNvPicPr>
          <p:nvPr/>
        </p:nvPicPr>
        <p:blipFill>
          <a:blip r:embed="rId5"/>
          <a:stretch>
            <a:fillRect/>
          </a:stretch>
        </p:blipFill>
        <p:spPr>
          <a:xfrm>
            <a:off x="7726165" y="1692932"/>
            <a:ext cx="4061012" cy="1774669"/>
          </a:xfrm>
          <a:prstGeom prst="rect">
            <a:avLst/>
          </a:prstGeom>
        </p:spPr>
      </p:pic>
      <p:pic>
        <p:nvPicPr>
          <p:cNvPr id="3" name="Picture 2">
            <a:extLst>
              <a:ext uri="{FF2B5EF4-FFF2-40B4-BE49-F238E27FC236}">
                <a16:creationId xmlns:a16="http://schemas.microsoft.com/office/drawing/2014/main" id="{92DED715-1F25-4294-92F3-23B9725A5EB3}"/>
              </a:ext>
            </a:extLst>
          </p:cNvPr>
          <p:cNvPicPr>
            <a:picLocks noChangeAspect="1"/>
          </p:cNvPicPr>
          <p:nvPr/>
        </p:nvPicPr>
        <p:blipFill>
          <a:blip r:embed="rId6"/>
          <a:stretch>
            <a:fillRect/>
          </a:stretch>
        </p:blipFill>
        <p:spPr>
          <a:xfrm>
            <a:off x="7726165" y="3037901"/>
            <a:ext cx="4061012" cy="17747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11"/>
          <p:cNvPicPr preferRelativeResize="0"/>
          <p:nvPr/>
        </p:nvPicPr>
        <p:blipFill rotWithShape="1">
          <a:blip r:embed="rId3">
            <a:alphaModFix/>
          </a:blip>
          <a:srcRect/>
          <a:stretch/>
        </p:blipFill>
        <p:spPr>
          <a:xfrm>
            <a:off x="1337705" y="943889"/>
            <a:ext cx="9277744" cy="4970221"/>
          </a:xfrm>
          <a:prstGeom prst="rect">
            <a:avLst/>
          </a:prstGeom>
          <a:noFill/>
          <a:ln>
            <a:noFill/>
          </a:ln>
        </p:spPr>
      </p:pic>
      <p:sp>
        <p:nvSpPr>
          <p:cNvPr id="317" name="Google Shape;317;p11"/>
          <p:cNvSpPr txBox="1"/>
          <p:nvPr/>
        </p:nvSpPr>
        <p:spPr>
          <a:xfrm>
            <a:off x="2817413" y="316114"/>
            <a:ext cx="873222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Montserrat"/>
              <a:buNone/>
            </a:pPr>
            <a:r>
              <a:rPr lang="en-US" sz="2800" b="1">
                <a:solidFill>
                  <a:schemeClr val="dk1"/>
                </a:solidFill>
                <a:latin typeface="Montserrat"/>
                <a:ea typeface="Montserrat"/>
                <a:cs typeface="Montserrat"/>
                <a:sym typeface="Montserrat"/>
              </a:rPr>
              <a:t>SNACK BAR COMPETITION</a:t>
            </a:r>
            <a:endParaRPr sz="1800">
              <a:solidFill>
                <a:schemeClr val="dk1"/>
              </a:solidFill>
              <a:latin typeface="Calibri"/>
              <a:ea typeface="Calibri"/>
              <a:cs typeface="Calibri"/>
              <a:sym typeface="Calibri"/>
            </a:endParaRPr>
          </a:p>
        </p:txBody>
      </p:sp>
      <p:sp>
        <p:nvSpPr>
          <p:cNvPr id="318" name="Google Shape;318;p11"/>
          <p:cNvSpPr txBox="1"/>
          <p:nvPr/>
        </p:nvSpPr>
        <p:spPr>
          <a:xfrm>
            <a:off x="4571503" y="6599673"/>
            <a:ext cx="2867487"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050"/>
              <a:buFont typeface="Calibri"/>
              <a:buNone/>
            </a:pPr>
            <a:r>
              <a:rPr lang="en-US" sz="1050">
                <a:solidFill>
                  <a:schemeClr val="dk1"/>
                </a:solidFill>
                <a:latin typeface="Calibri"/>
                <a:ea typeface="Calibri"/>
                <a:cs typeface="Calibri"/>
                <a:sym typeface="Calibri"/>
              </a:rPr>
              <a:t>© 2021 Blake’s Seed Based. All Rights Reserved</a:t>
            </a:r>
            <a:endParaRPr sz="1800">
              <a:solidFill>
                <a:schemeClr val="dk1"/>
              </a:solidFill>
              <a:latin typeface="Calibri"/>
              <a:ea typeface="Calibri"/>
              <a:cs typeface="Calibri"/>
              <a:sym typeface="Calibri"/>
            </a:endParaRPr>
          </a:p>
        </p:txBody>
      </p:sp>
      <p:pic>
        <p:nvPicPr>
          <p:cNvPr id="319" name="Google Shape;319;p11" descr="A close up of a sign&#10;&#10;Description automatically generated"/>
          <p:cNvPicPr preferRelativeResize="0"/>
          <p:nvPr/>
        </p:nvPicPr>
        <p:blipFill rotWithShape="1">
          <a:blip r:embed="rId4">
            <a:alphaModFix/>
          </a:blip>
          <a:srcRect/>
          <a:stretch/>
        </p:blipFill>
        <p:spPr>
          <a:xfrm>
            <a:off x="192811" y="6409155"/>
            <a:ext cx="1039265" cy="519633"/>
          </a:xfrm>
          <a:prstGeom prst="rect">
            <a:avLst/>
          </a:prstGeom>
          <a:noFill/>
          <a:ln>
            <a:noFill/>
          </a:ln>
        </p:spPr>
      </p:pic>
      <p:sp>
        <p:nvSpPr>
          <p:cNvPr id="320" name="Google Shape;320;p11"/>
          <p:cNvSpPr txBox="1">
            <a:spLocks noGrp="1"/>
          </p:cNvSpPr>
          <p:nvPr>
            <p:ph type="sldNum" idx="12"/>
          </p:nvPr>
        </p:nvSpPr>
        <p:spPr>
          <a:xfrm>
            <a:off x="9182470" y="645461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
        <p:nvSpPr>
          <p:cNvPr id="321" name="Google Shape;321;p11"/>
          <p:cNvSpPr/>
          <p:nvPr/>
        </p:nvSpPr>
        <p:spPr>
          <a:xfrm>
            <a:off x="251534" y="258886"/>
            <a:ext cx="11674136" cy="6150269"/>
          </a:xfrm>
          <a:prstGeom prst="rect">
            <a:avLst/>
          </a:prstGeom>
          <a:noFill/>
          <a:ln w="57150" cap="flat" cmpd="sng">
            <a:solidFill>
              <a:srgbClr val="3CB4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2"/>
          <p:cNvSpPr txBox="1"/>
          <p:nvPr/>
        </p:nvSpPr>
        <p:spPr>
          <a:xfrm>
            <a:off x="356570" y="873061"/>
            <a:ext cx="9487270" cy="2060508"/>
          </a:xfrm>
          <a:prstGeom prst="rect">
            <a:avLst/>
          </a:prstGeom>
          <a:noFill/>
          <a:ln>
            <a:noFill/>
          </a:ln>
        </p:spPr>
        <p:txBody>
          <a:bodyPr spcFirstLastPara="1" wrap="square" lIns="548625" tIns="0" rIns="822950" bIns="0" anchor="ctr" anchorCtr="0">
            <a:noAutofit/>
          </a:bodyPr>
          <a:lstStyle/>
          <a:p>
            <a:pPr marL="0" marR="0" lvl="0" indent="0" algn="l" rtl="0">
              <a:lnSpc>
                <a:spcPct val="100000"/>
              </a:lnSpc>
              <a:spcBef>
                <a:spcPts val="0"/>
              </a:spcBef>
              <a:spcAft>
                <a:spcPts val="0"/>
              </a:spcAft>
              <a:buNone/>
            </a:pPr>
            <a:r>
              <a:rPr lang="en-US" sz="1800" b="1" i="0" u="sng" strike="noStrike" cap="none">
                <a:solidFill>
                  <a:srgbClr val="00B0F0"/>
                </a:solidFill>
                <a:latin typeface="Montserrat"/>
                <a:ea typeface="Montserrat"/>
                <a:cs typeface="Montserrat"/>
                <a:sym typeface="Montserrat"/>
              </a:rPr>
              <a:t>Product Launch Details</a:t>
            </a:r>
            <a:endParaRPr sz="1800" b="1">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1400" b="1">
                <a:solidFill>
                  <a:srgbClr val="000000"/>
                </a:solidFill>
                <a:latin typeface="Montserrat"/>
                <a:ea typeface="Montserrat"/>
                <a:cs typeface="Montserrat"/>
                <a:sym typeface="Montserrat"/>
              </a:rPr>
              <a:t>Product: </a:t>
            </a:r>
            <a:r>
              <a:rPr lang="en-US" sz="1400">
                <a:solidFill>
                  <a:srgbClr val="000000"/>
                </a:solidFill>
                <a:latin typeface="Montserrat"/>
                <a:ea typeface="Montserrat"/>
                <a:cs typeface="Montserrat"/>
                <a:sym typeface="Montserrat"/>
              </a:rPr>
              <a:t>Roasted Sunflower Seeds </a:t>
            </a:r>
            <a:endParaRPr/>
          </a:p>
          <a:p>
            <a:pPr marL="0" marR="0" lvl="0" indent="0" algn="l" rtl="0">
              <a:lnSpc>
                <a:spcPct val="100000"/>
              </a:lnSpc>
              <a:spcBef>
                <a:spcPts val="0"/>
              </a:spcBef>
              <a:spcAft>
                <a:spcPts val="0"/>
              </a:spcAft>
              <a:buNone/>
            </a:pPr>
            <a:r>
              <a:rPr lang="en-US" sz="1400" b="1">
                <a:solidFill>
                  <a:srgbClr val="000000"/>
                </a:solidFill>
                <a:latin typeface="Montserrat"/>
                <a:ea typeface="Montserrat"/>
                <a:cs typeface="Montserrat"/>
                <a:sym typeface="Montserrat"/>
              </a:rPr>
              <a:t>Flavors: </a:t>
            </a:r>
            <a:endParaRPr/>
          </a:p>
          <a:p>
            <a:pPr marL="0" marR="0" lvl="0" indent="0" algn="l" rtl="0">
              <a:lnSpc>
                <a:spcPct val="100000"/>
              </a:lnSpc>
              <a:spcBef>
                <a:spcPts val="0"/>
              </a:spcBef>
              <a:spcAft>
                <a:spcPts val="0"/>
              </a:spcAft>
              <a:buNone/>
            </a:pPr>
            <a:r>
              <a:rPr lang="en-US" sz="1400" b="1">
                <a:solidFill>
                  <a:srgbClr val="000000"/>
                </a:solidFill>
                <a:latin typeface="Montserrat"/>
                <a:ea typeface="Montserrat"/>
                <a:cs typeface="Montserrat"/>
                <a:sym typeface="Montserrat"/>
              </a:rPr>
              <a:t>	2022 Q1 Launch: </a:t>
            </a:r>
            <a:r>
              <a:rPr lang="en-US" sz="1400" b="1">
                <a:solidFill>
                  <a:srgbClr val="FF9999"/>
                </a:solidFill>
                <a:latin typeface="Montserrat"/>
                <a:ea typeface="Montserrat"/>
                <a:cs typeface="Montserrat"/>
                <a:sym typeface="Montserrat"/>
              </a:rPr>
              <a:t>HIMALAYAN SEA SALT </a:t>
            </a:r>
            <a:r>
              <a:rPr lang="en-US" sz="1400" b="1">
                <a:solidFill>
                  <a:srgbClr val="000000"/>
                </a:solidFill>
                <a:latin typeface="Montserrat"/>
                <a:ea typeface="Montserrat"/>
                <a:cs typeface="Montserrat"/>
                <a:sym typeface="Montserrat"/>
              </a:rPr>
              <a:t>+ </a:t>
            </a:r>
            <a:r>
              <a:rPr lang="en-US" sz="1400" b="1">
                <a:solidFill>
                  <a:srgbClr val="BF9000"/>
                </a:solidFill>
                <a:latin typeface="Montserrat"/>
                <a:ea typeface="Montserrat"/>
                <a:cs typeface="Montserrat"/>
                <a:sym typeface="Montserrat"/>
              </a:rPr>
              <a:t>HONEY ROASTED </a:t>
            </a:r>
            <a:r>
              <a:rPr lang="en-US" sz="1400" b="1">
                <a:solidFill>
                  <a:srgbClr val="000000"/>
                </a:solidFill>
                <a:latin typeface="Montserrat"/>
                <a:ea typeface="Montserrat"/>
                <a:cs typeface="Montserrat"/>
                <a:sym typeface="Montserrat"/>
              </a:rPr>
              <a:t>+ </a:t>
            </a:r>
            <a:r>
              <a:rPr lang="en-US" sz="1400" b="1">
                <a:solidFill>
                  <a:srgbClr val="C00000"/>
                </a:solidFill>
                <a:latin typeface="Montserrat"/>
                <a:ea typeface="Montserrat"/>
                <a:cs typeface="Montserrat"/>
                <a:sym typeface="Montserrat"/>
              </a:rPr>
              <a:t>SPICY</a:t>
            </a:r>
            <a:endParaRPr/>
          </a:p>
          <a:p>
            <a:pPr marL="0" marR="0" lvl="0" indent="0" algn="l" rtl="0">
              <a:lnSpc>
                <a:spcPct val="100000"/>
              </a:lnSpc>
              <a:spcBef>
                <a:spcPts val="0"/>
              </a:spcBef>
              <a:spcAft>
                <a:spcPts val="0"/>
              </a:spcAft>
              <a:buNone/>
            </a:pPr>
            <a:r>
              <a:rPr lang="en-US" sz="1400" b="1">
                <a:solidFill>
                  <a:schemeClr val="dk1"/>
                </a:solidFill>
                <a:latin typeface="Montserrat"/>
                <a:ea typeface="Montserrat"/>
                <a:cs typeface="Montserrat"/>
                <a:sym typeface="Montserrat"/>
              </a:rPr>
              <a:t>	2022 Q2 Launch:</a:t>
            </a:r>
            <a:r>
              <a:rPr lang="en-US" sz="1400" b="1">
                <a:solidFill>
                  <a:srgbClr val="990000"/>
                </a:solidFill>
                <a:latin typeface="Montserrat"/>
                <a:ea typeface="Montserrat"/>
                <a:cs typeface="Montserrat"/>
                <a:sym typeface="Montserrat"/>
              </a:rPr>
              <a:t> BBQ </a:t>
            </a:r>
            <a:r>
              <a:rPr lang="en-US" sz="1400" b="1">
                <a:solidFill>
                  <a:srgbClr val="C00000"/>
                </a:solidFill>
                <a:latin typeface="Montserrat"/>
                <a:ea typeface="Montserrat"/>
                <a:cs typeface="Montserrat"/>
                <a:sym typeface="Montserrat"/>
              </a:rPr>
              <a:t>+ </a:t>
            </a:r>
            <a:r>
              <a:rPr lang="en-US" sz="1400" b="1">
                <a:solidFill>
                  <a:srgbClr val="996633"/>
                </a:solidFill>
                <a:latin typeface="Montserrat"/>
                <a:ea typeface="Montserrat"/>
                <a:cs typeface="Montserrat"/>
                <a:sym typeface="Montserrat"/>
              </a:rPr>
              <a:t>CHOCOLATE</a:t>
            </a:r>
            <a:endParaRPr/>
          </a:p>
          <a:p>
            <a:pPr marL="0" marR="0" lvl="0" indent="0" algn="l" rtl="0">
              <a:lnSpc>
                <a:spcPct val="100000"/>
              </a:lnSpc>
              <a:spcBef>
                <a:spcPts val="0"/>
              </a:spcBef>
              <a:spcAft>
                <a:spcPts val="0"/>
              </a:spcAft>
              <a:buNone/>
            </a:pPr>
            <a:r>
              <a:rPr lang="en-US" sz="1400" b="1">
                <a:solidFill>
                  <a:srgbClr val="000000"/>
                </a:solidFill>
                <a:latin typeface="Montserrat"/>
                <a:ea typeface="Montserrat"/>
                <a:cs typeface="Montserrat"/>
                <a:sym typeface="Montserrat"/>
              </a:rPr>
              <a:t>Pack Size:</a:t>
            </a:r>
            <a:r>
              <a:rPr lang="en-US" sz="1400">
                <a:solidFill>
                  <a:srgbClr val="000000"/>
                </a:solidFill>
                <a:latin typeface="Montserrat"/>
                <a:ea typeface="Montserrat"/>
                <a:cs typeface="Montserrat"/>
                <a:sym typeface="Montserrat"/>
              </a:rPr>
              <a:t> 1.2oz seed pouches - 6ct and 12ct box</a:t>
            </a:r>
            <a:endParaRPr/>
          </a:p>
          <a:p>
            <a:pPr marL="0" marR="0" lvl="0" indent="0" algn="l" rtl="0">
              <a:spcBef>
                <a:spcPts val="0"/>
              </a:spcBef>
              <a:spcAft>
                <a:spcPts val="0"/>
              </a:spcAft>
              <a:buNone/>
            </a:pPr>
            <a:r>
              <a:rPr lang="en-US" sz="1400" b="1" i="0" u="none" strike="noStrike" cap="none">
                <a:solidFill>
                  <a:srgbClr val="000000"/>
                </a:solidFill>
                <a:latin typeface="Montserrat"/>
                <a:ea typeface="Montserrat"/>
                <a:cs typeface="Montserrat"/>
                <a:sym typeface="Montserrat"/>
              </a:rPr>
              <a:t>Timing: </a:t>
            </a:r>
            <a:r>
              <a:rPr lang="en-US" sz="1400" i="0" u="none" strike="noStrike" cap="none">
                <a:solidFill>
                  <a:srgbClr val="000000"/>
                </a:solidFill>
                <a:latin typeface="Montserrat"/>
                <a:ea typeface="Montserrat"/>
                <a:cs typeface="Montserrat"/>
                <a:sym typeface="Montserrat"/>
              </a:rPr>
              <a:t>December 2021 Production</a:t>
            </a:r>
            <a:endParaRPr sz="1400" b="1" i="0" u="none" strike="noStrike" cap="none">
              <a:solidFill>
                <a:srgbClr val="000000"/>
              </a:solidFill>
              <a:latin typeface="Montserrat"/>
              <a:ea typeface="Montserrat"/>
              <a:cs typeface="Montserrat"/>
              <a:sym typeface="Montserrat"/>
            </a:endParaRPr>
          </a:p>
        </p:txBody>
      </p:sp>
      <p:sp>
        <p:nvSpPr>
          <p:cNvPr id="328" name="Google Shape;328;p12"/>
          <p:cNvSpPr txBox="1">
            <a:spLocks noGrp="1"/>
          </p:cNvSpPr>
          <p:nvPr>
            <p:ph type="sldNum" idx="12"/>
          </p:nvPr>
        </p:nvSpPr>
        <p:spPr>
          <a:xfrm>
            <a:off x="9182470" y="645461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
        <p:nvSpPr>
          <p:cNvPr id="329" name="Google Shape;329;p12"/>
          <p:cNvSpPr txBox="1"/>
          <p:nvPr/>
        </p:nvSpPr>
        <p:spPr>
          <a:xfrm>
            <a:off x="3986074" y="6627812"/>
            <a:ext cx="3543669"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dk1"/>
                </a:solidFill>
                <a:latin typeface="Calibri"/>
                <a:ea typeface="Calibri"/>
                <a:cs typeface="Calibri"/>
                <a:sym typeface="Calibri"/>
              </a:rPr>
              <a:t>© 2021 Blake’s Seed Based. All Rights Reserved</a:t>
            </a:r>
            <a:endParaRPr/>
          </a:p>
        </p:txBody>
      </p:sp>
      <p:sp>
        <p:nvSpPr>
          <p:cNvPr id="330" name="Google Shape;330;p12"/>
          <p:cNvSpPr txBox="1"/>
          <p:nvPr/>
        </p:nvSpPr>
        <p:spPr>
          <a:xfrm>
            <a:off x="-150874" y="2682024"/>
            <a:ext cx="8279008" cy="3301723"/>
          </a:xfrm>
          <a:prstGeom prst="rect">
            <a:avLst/>
          </a:prstGeom>
          <a:noFill/>
          <a:ln>
            <a:noFill/>
          </a:ln>
        </p:spPr>
        <p:txBody>
          <a:bodyPr spcFirstLastPara="1" wrap="square" lIns="548625" tIns="0" rIns="822950" bIns="0" anchor="ctr" anchorCtr="0">
            <a:noAutofit/>
          </a:bodyPr>
          <a:lstStyle/>
          <a:p>
            <a:pPr marL="0" marR="0" lvl="0" indent="0" algn="l" rtl="0">
              <a:spcBef>
                <a:spcPts val="0"/>
              </a:spcBef>
              <a:spcAft>
                <a:spcPts val="0"/>
              </a:spcAft>
              <a:buNone/>
            </a:pPr>
            <a:endParaRPr sz="1400" b="1" i="0" u="sng"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1800" b="1" i="0" u="sng" strike="noStrike" cap="none">
                <a:solidFill>
                  <a:srgbClr val="00B0F0"/>
                </a:solidFill>
                <a:latin typeface="Montserrat"/>
                <a:ea typeface="Montserrat"/>
                <a:cs typeface="Montserrat"/>
                <a:sym typeface="Montserrat"/>
              </a:rPr>
              <a:t>Why Sunflower Seeds?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a:solidFill>
                  <a:srgbClr val="000000"/>
                </a:solidFill>
                <a:latin typeface="Montserrat"/>
                <a:ea typeface="Montserrat"/>
                <a:cs typeface="Montserrat"/>
                <a:sym typeface="Montserrat"/>
              </a:rPr>
              <a:t>Global packaged sunflower seed market was </a:t>
            </a:r>
            <a:r>
              <a:rPr lang="en-US" sz="1400" b="1">
                <a:solidFill>
                  <a:srgbClr val="000000"/>
                </a:solidFill>
                <a:latin typeface="Montserrat"/>
                <a:ea typeface="Montserrat"/>
                <a:cs typeface="Montserrat"/>
                <a:sym typeface="Montserrat"/>
              </a:rPr>
              <a:t>1.1 Billion USD in 2020</a:t>
            </a:r>
            <a:r>
              <a:rPr lang="en-US" sz="1400" baseline="30000">
                <a:solidFill>
                  <a:srgbClr val="000000"/>
                </a:solidFill>
                <a:latin typeface="Montserrat"/>
                <a:ea typeface="Montserrat"/>
                <a:cs typeface="Montserrat"/>
                <a:sym typeface="Montserrat"/>
              </a:rPr>
              <a:t>1</a:t>
            </a:r>
            <a:endParaRPr sz="1400" b="1">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400"/>
              <a:buFont typeface="Arial"/>
              <a:buChar char="•"/>
            </a:pPr>
            <a:r>
              <a:rPr lang="en-US" sz="1400">
                <a:solidFill>
                  <a:srgbClr val="000000"/>
                </a:solidFill>
                <a:latin typeface="Montserrat"/>
                <a:ea typeface="Montserrat"/>
                <a:cs typeface="Montserrat"/>
                <a:sym typeface="Montserrat"/>
              </a:rPr>
              <a:t>Packages sunflower seed marketing is expected to grow at a </a:t>
            </a:r>
            <a:r>
              <a:rPr lang="en-US" sz="1400" b="1">
                <a:solidFill>
                  <a:srgbClr val="000000"/>
                </a:solidFill>
                <a:latin typeface="Montserrat"/>
                <a:ea typeface="Montserrat"/>
                <a:cs typeface="Montserrat"/>
                <a:sym typeface="Montserrat"/>
              </a:rPr>
              <a:t>compound annual growth rate of 6.9% </a:t>
            </a:r>
            <a:r>
              <a:rPr lang="en-US" sz="1400">
                <a:solidFill>
                  <a:srgbClr val="000000"/>
                </a:solidFill>
                <a:latin typeface="Montserrat"/>
                <a:ea typeface="Montserrat"/>
                <a:cs typeface="Montserrat"/>
                <a:sym typeface="Montserrat"/>
              </a:rPr>
              <a:t>from 2020 to 2027 to reach USD 1.76 Billion</a:t>
            </a:r>
            <a:r>
              <a:rPr lang="en-US" sz="1400" baseline="30000">
                <a:solidFill>
                  <a:srgbClr val="000000"/>
                </a:solidFill>
                <a:latin typeface="Montserrat"/>
                <a:ea typeface="Montserrat"/>
                <a:cs typeface="Montserrat"/>
                <a:sym typeface="Montserrat"/>
              </a:rPr>
              <a:t>1</a:t>
            </a:r>
            <a:endParaRPr/>
          </a:p>
          <a:p>
            <a:pPr marL="285750" marR="0" lvl="0" indent="-285750" algn="l" rtl="0">
              <a:lnSpc>
                <a:spcPct val="100000"/>
              </a:lnSpc>
              <a:spcBef>
                <a:spcPts val="0"/>
              </a:spcBef>
              <a:spcAft>
                <a:spcPts val="0"/>
              </a:spcAft>
              <a:buClr>
                <a:srgbClr val="000000"/>
              </a:buClr>
              <a:buSzPts val="1400"/>
              <a:buFont typeface="Arial"/>
              <a:buChar char="•"/>
            </a:pPr>
            <a:r>
              <a:rPr lang="en-US" sz="1400">
                <a:solidFill>
                  <a:srgbClr val="000000"/>
                </a:solidFill>
                <a:latin typeface="Montserrat"/>
                <a:ea typeface="Montserrat"/>
                <a:cs typeface="Montserrat"/>
                <a:sym typeface="Montserrat"/>
              </a:rPr>
              <a:t>The </a:t>
            </a:r>
            <a:r>
              <a:rPr lang="en-US" sz="1400" b="1">
                <a:solidFill>
                  <a:srgbClr val="000000"/>
                </a:solidFill>
                <a:latin typeface="Montserrat"/>
                <a:ea typeface="Montserrat"/>
                <a:cs typeface="Montserrat"/>
                <a:sym typeface="Montserrat"/>
              </a:rPr>
              <a:t>growing trend of a healthy diet</a:t>
            </a:r>
            <a:r>
              <a:rPr lang="en-US" sz="1400">
                <a:solidFill>
                  <a:srgbClr val="000000"/>
                </a:solidFill>
                <a:latin typeface="Montserrat"/>
                <a:ea typeface="Montserrat"/>
                <a:cs typeface="Montserrat"/>
                <a:sym typeface="Montserrat"/>
              </a:rPr>
              <a:t> and increasing awareness about the </a:t>
            </a:r>
            <a:r>
              <a:rPr lang="en-US" sz="1400" b="1">
                <a:solidFill>
                  <a:srgbClr val="000000"/>
                </a:solidFill>
                <a:latin typeface="Montserrat"/>
                <a:ea typeface="Montserrat"/>
                <a:cs typeface="Montserrat"/>
                <a:sym typeface="Montserrat"/>
              </a:rPr>
              <a:t>product's health benefits </a:t>
            </a:r>
            <a:r>
              <a:rPr lang="en-US" sz="1400">
                <a:solidFill>
                  <a:srgbClr val="000000"/>
                </a:solidFill>
                <a:latin typeface="Montserrat"/>
                <a:ea typeface="Montserrat"/>
                <a:cs typeface="Montserrat"/>
                <a:sym typeface="Montserrat"/>
              </a:rPr>
              <a:t>are expected to boost the market growth in the upcoming years</a:t>
            </a:r>
            <a:r>
              <a:rPr lang="en-US" sz="1400" baseline="30000">
                <a:solidFill>
                  <a:srgbClr val="000000"/>
                </a:solidFill>
                <a:latin typeface="Montserrat"/>
                <a:ea typeface="Montserrat"/>
                <a:cs typeface="Montserrat"/>
                <a:sym typeface="Montserrat"/>
              </a:rPr>
              <a:t>1</a:t>
            </a:r>
            <a:endParaRPr sz="140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1800" b="1" u="sng">
                <a:solidFill>
                  <a:srgbClr val="00B0F0"/>
                </a:solidFill>
                <a:latin typeface="Montserrat"/>
                <a:ea typeface="Montserrat"/>
                <a:cs typeface="Montserrat"/>
                <a:sym typeface="Montserrat"/>
              </a:rPr>
              <a:t>Why Blakes Roasted Sunflower Seeds?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a:solidFill>
                  <a:srgbClr val="000000"/>
                </a:solidFill>
                <a:latin typeface="Montserrat"/>
                <a:ea typeface="Montserrat"/>
                <a:cs typeface="Montserrat"/>
                <a:sym typeface="Montserrat"/>
              </a:rPr>
              <a:t>We are currently positioned in the market as a better for you/healthy snack company that leverages the nutrition of seeds</a:t>
            </a:r>
            <a:endParaRPr/>
          </a:p>
          <a:p>
            <a:pPr marL="285750" marR="0" lvl="0" indent="-285750" algn="l" rtl="0">
              <a:spcBef>
                <a:spcPts val="0"/>
              </a:spcBef>
              <a:spcAft>
                <a:spcPts val="0"/>
              </a:spcAft>
              <a:buClr>
                <a:srgbClr val="000000"/>
              </a:buClr>
              <a:buSzPts val="1400"/>
              <a:buFont typeface="Arial"/>
              <a:buChar char="•"/>
            </a:pPr>
            <a:r>
              <a:rPr lang="en-US" sz="1400">
                <a:solidFill>
                  <a:srgbClr val="000000"/>
                </a:solidFill>
                <a:latin typeface="Montserrat"/>
                <a:ea typeface="Montserrat"/>
                <a:cs typeface="Montserrat"/>
                <a:sym typeface="Montserrat"/>
              </a:rPr>
              <a:t>All of our snacks are certified vegan, gluten free, and nut Free</a:t>
            </a:r>
            <a:endParaRPr/>
          </a:p>
          <a:p>
            <a:pPr marL="285750" marR="0" lvl="0" indent="-285750" algn="l" rtl="0">
              <a:spcBef>
                <a:spcPts val="0"/>
              </a:spcBef>
              <a:spcAft>
                <a:spcPts val="0"/>
              </a:spcAft>
              <a:buClr>
                <a:srgbClr val="000000"/>
              </a:buClr>
              <a:buSzPts val="1400"/>
              <a:buFont typeface="Arial"/>
              <a:buChar char="•"/>
            </a:pPr>
            <a:r>
              <a:rPr lang="en-US" sz="1400">
                <a:solidFill>
                  <a:srgbClr val="000000"/>
                </a:solidFill>
                <a:latin typeface="Montserrat"/>
                <a:ea typeface="Montserrat"/>
                <a:cs typeface="Montserrat"/>
                <a:sym typeface="Montserrat"/>
              </a:rPr>
              <a:t>Top 9 allergy-friendly</a:t>
            </a:r>
            <a:endParaRPr/>
          </a:p>
          <a:p>
            <a:pPr marL="285750" marR="0" lvl="0" indent="-285750" algn="l" rtl="0">
              <a:lnSpc>
                <a:spcPct val="100000"/>
              </a:lnSpc>
              <a:spcBef>
                <a:spcPts val="0"/>
              </a:spcBef>
              <a:spcAft>
                <a:spcPts val="0"/>
              </a:spcAft>
              <a:buClr>
                <a:srgbClr val="000000"/>
              </a:buClr>
              <a:buSzPts val="1400"/>
              <a:buFont typeface="Arial"/>
              <a:buChar char="•"/>
            </a:pPr>
            <a:r>
              <a:rPr lang="en-US" sz="1400">
                <a:solidFill>
                  <a:srgbClr val="000000"/>
                </a:solidFill>
                <a:latin typeface="Montserrat"/>
                <a:ea typeface="Montserrat"/>
                <a:cs typeface="Montserrat"/>
                <a:sym typeface="Montserrat"/>
              </a:rPr>
              <a:t>Strong demand for our current on-the-go ready to eat healthy snacks</a:t>
            </a:r>
            <a:endParaRPr/>
          </a:p>
          <a:p>
            <a:pPr marL="285750" marR="0" lvl="0" indent="-285750" algn="l" rtl="0">
              <a:spcBef>
                <a:spcPts val="0"/>
              </a:spcBef>
              <a:spcAft>
                <a:spcPts val="0"/>
              </a:spcAft>
              <a:buClr>
                <a:srgbClr val="000000"/>
              </a:buClr>
              <a:buSzPts val="1400"/>
              <a:buFont typeface="Arial"/>
              <a:buChar char="•"/>
            </a:pPr>
            <a:r>
              <a:rPr lang="en-US" sz="1400">
                <a:solidFill>
                  <a:srgbClr val="000000"/>
                </a:solidFill>
                <a:latin typeface="Montserrat"/>
                <a:ea typeface="Montserrat"/>
                <a:cs typeface="Montserrat"/>
                <a:sym typeface="Montserrat"/>
              </a:rPr>
              <a:t>Meets the need of our explorer consumers</a:t>
            </a:r>
            <a:endParaRPr sz="1600" b="0" i="0" u="none" strike="noStrike" cap="none">
              <a:solidFill>
                <a:srgbClr val="000000"/>
              </a:solidFill>
              <a:latin typeface="Montserrat"/>
              <a:ea typeface="Montserrat"/>
              <a:cs typeface="Montserrat"/>
              <a:sym typeface="Montserrat"/>
            </a:endParaRPr>
          </a:p>
        </p:txBody>
      </p:sp>
      <p:sp>
        <p:nvSpPr>
          <p:cNvPr id="331" name="Google Shape;331;p12"/>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 name="Google Shape;332;p12"/>
          <p:cNvSpPr txBox="1"/>
          <p:nvPr/>
        </p:nvSpPr>
        <p:spPr>
          <a:xfrm>
            <a:off x="8428809" y="1132516"/>
            <a:ext cx="341439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0" strike="noStrike" cap="none">
                <a:solidFill>
                  <a:srgbClr val="000000"/>
                </a:solidFill>
                <a:latin typeface="Montserrat"/>
                <a:ea typeface="Montserrat"/>
                <a:cs typeface="Montserrat"/>
                <a:sym typeface="Montserrat"/>
              </a:rPr>
              <a:t>“Our consumers live an active lifestyle,  and we see a clear need for a healthy, great tasting snack that can be tossed in a backpack or in your pocket that will provide clean fuel and protein for our consumers adventures. Out came roasted sunflower seed pouches.” </a:t>
            </a:r>
            <a:r>
              <a:rPr lang="en-US" sz="1200">
                <a:solidFill>
                  <a:schemeClr val="dk1"/>
                </a:solidFill>
                <a:latin typeface="Montserrat"/>
                <a:ea typeface="Montserrat"/>
                <a:cs typeface="Montserrat"/>
                <a:sym typeface="Montserrat"/>
              </a:rPr>
              <a:t>– Blake</a:t>
            </a:r>
            <a:endParaRPr/>
          </a:p>
          <a:p>
            <a:pPr marL="0" marR="0" lvl="0" indent="0" algn="l" rtl="0">
              <a:lnSpc>
                <a:spcPct val="100000"/>
              </a:lnSpc>
              <a:spcBef>
                <a:spcPts val="0"/>
              </a:spcBef>
              <a:spcAft>
                <a:spcPts val="0"/>
              </a:spcAft>
              <a:buNone/>
            </a:pPr>
            <a:endParaRPr sz="1200" i="0" strike="noStrike" cap="none">
              <a:solidFill>
                <a:srgbClr val="000000"/>
              </a:solidFill>
              <a:latin typeface="Montserrat"/>
              <a:ea typeface="Montserrat"/>
              <a:cs typeface="Montserrat"/>
              <a:sym typeface="Montserrat"/>
            </a:endParaRPr>
          </a:p>
        </p:txBody>
      </p:sp>
      <p:sp>
        <p:nvSpPr>
          <p:cNvPr id="333" name="Google Shape;333;p12"/>
          <p:cNvSpPr txBox="1"/>
          <p:nvPr/>
        </p:nvSpPr>
        <p:spPr>
          <a:xfrm>
            <a:off x="7191118" y="6666284"/>
            <a:ext cx="61071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chemeClr val="dk1"/>
                </a:solidFill>
                <a:latin typeface="Calibri"/>
                <a:ea typeface="Calibri"/>
                <a:cs typeface="Calibri"/>
                <a:sym typeface="Calibri"/>
              </a:rPr>
              <a:t>1. https://www.grandviewresearch.com/industry-analysis/packaged-sunflower-seeds-market</a:t>
            </a:r>
            <a:endParaRPr/>
          </a:p>
        </p:txBody>
      </p:sp>
      <p:sp>
        <p:nvSpPr>
          <p:cNvPr id="334" name="Google Shape;334;p12"/>
          <p:cNvSpPr txBox="1"/>
          <p:nvPr/>
        </p:nvSpPr>
        <p:spPr>
          <a:xfrm>
            <a:off x="7735884" y="6038676"/>
            <a:ext cx="33938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B0F0"/>
                </a:solidFill>
                <a:latin typeface="Montserrat"/>
                <a:ea typeface="Montserrat"/>
                <a:cs typeface="Montserrat"/>
                <a:sym typeface="Montserrat"/>
              </a:rPr>
              <a:t>The perfect on the go size!</a:t>
            </a:r>
            <a:endParaRPr sz="1800">
              <a:solidFill>
                <a:schemeClr val="dk1"/>
              </a:solidFill>
              <a:latin typeface="Calibri"/>
              <a:ea typeface="Calibri"/>
              <a:cs typeface="Calibri"/>
              <a:sym typeface="Calibri"/>
            </a:endParaRPr>
          </a:p>
        </p:txBody>
      </p:sp>
      <p:pic>
        <p:nvPicPr>
          <p:cNvPr id="335" name="Google Shape;335;p12"/>
          <p:cNvPicPr preferRelativeResize="0"/>
          <p:nvPr/>
        </p:nvPicPr>
        <p:blipFill rotWithShape="1">
          <a:blip r:embed="rId3">
            <a:alphaModFix/>
          </a:blip>
          <a:srcRect/>
          <a:stretch/>
        </p:blipFill>
        <p:spPr>
          <a:xfrm rot="-10273699">
            <a:off x="10867863" y="345241"/>
            <a:ext cx="913346" cy="781152"/>
          </a:xfrm>
          <a:prstGeom prst="rect">
            <a:avLst/>
          </a:prstGeom>
          <a:noFill/>
          <a:ln>
            <a:noFill/>
          </a:ln>
        </p:spPr>
      </p:pic>
      <p:sp>
        <p:nvSpPr>
          <p:cNvPr id="336" name="Google Shape;336;p12"/>
          <p:cNvSpPr txBox="1"/>
          <p:nvPr/>
        </p:nvSpPr>
        <p:spPr>
          <a:xfrm>
            <a:off x="-373335" y="373176"/>
            <a:ext cx="12192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Montserrat"/>
              <a:buNone/>
            </a:pPr>
            <a:r>
              <a:rPr lang="en-US" sz="2800" b="1" i="0" u="none" strike="noStrike" cap="none">
                <a:solidFill>
                  <a:srgbClr val="000000"/>
                </a:solidFill>
                <a:latin typeface="Montserrat"/>
                <a:ea typeface="Montserrat"/>
                <a:cs typeface="Montserrat"/>
                <a:sym typeface="Montserrat"/>
              </a:rPr>
              <a:t>2022 NEW ITEM LAUNCH- ROASTED SEEDS</a:t>
            </a:r>
            <a:endParaRPr/>
          </a:p>
        </p:txBody>
      </p:sp>
      <p:pic>
        <p:nvPicPr>
          <p:cNvPr id="337" name="Google Shape;337;p12" descr="A picture containing text, sign&#10;&#10;Description automatically generated"/>
          <p:cNvPicPr preferRelativeResize="0"/>
          <p:nvPr/>
        </p:nvPicPr>
        <p:blipFill rotWithShape="1">
          <a:blip r:embed="rId4">
            <a:alphaModFix/>
          </a:blip>
          <a:srcRect/>
          <a:stretch/>
        </p:blipFill>
        <p:spPr>
          <a:xfrm>
            <a:off x="165003" y="6343719"/>
            <a:ext cx="1000828" cy="539466"/>
          </a:xfrm>
          <a:prstGeom prst="rect">
            <a:avLst/>
          </a:prstGeom>
          <a:noFill/>
          <a:ln>
            <a:noFill/>
          </a:ln>
        </p:spPr>
      </p:pic>
      <p:sp>
        <p:nvSpPr>
          <p:cNvPr id="338" name="Google Shape;338;p12"/>
          <p:cNvSpPr/>
          <p:nvPr/>
        </p:nvSpPr>
        <p:spPr>
          <a:xfrm>
            <a:off x="216816" y="188536"/>
            <a:ext cx="11727000" cy="6167700"/>
          </a:xfrm>
          <a:prstGeom prst="rect">
            <a:avLst/>
          </a:prstGeom>
          <a:noFill/>
          <a:ln w="25400" cap="flat" cmpd="sng">
            <a:solidFill>
              <a:srgbClr val="30B4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 name="Picture 1">
            <a:extLst>
              <a:ext uri="{FF2B5EF4-FFF2-40B4-BE49-F238E27FC236}">
                <a16:creationId xmlns:a16="http://schemas.microsoft.com/office/drawing/2014/main" id="{E670A73D-A2AC-4FD3-9A94-AC5FB58627FE}"/>
              </a:ext>
            </a:extLst>
          </p:cNvPr>
          <p:cNvPicPr>
            <a:picLocks noChangeAspect="1"/>
          </p:cNvPicPr>
          <p:nvPr/>
        </p:nvPicPr>
        <p:blipFill rotWithShape="1">
          <a:blip r:embed="rId5"/>
          <a:srcRect l="12614" t="15763" r="9477" b="18693"/>
          <a:stretch/>
        </p:blipFill>
        <p:spPr>
          <a:xfrm>
            <a:off x="8663477" y="2472590"/>
            <a:ext cx="2360726" cy="1986068"/>
          </a:xfrm>
          <a:prstGeom prst="rect">
            <a:avLst/>
          </a:prstGeom>
        </p:spPr>
      </p:pic>
      <p:pic>
        <p:nvPicPr>
          <p:cNvPr id="1026" name="Picture 2">
            <a:extLst>
              <a:ext uri="{FF2B5EF4-FFF2-40B4-BE49-F238E27FC236}">
                <a16:creationId xmlns:a16="http://schemas.microsoft.com/office/drawing/2014/main" id="{B31D5DC9-6C4E-4EB6-BF61-0E7516BCD1A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463" r="22624"/>
          <a:stretch/>
        </p:blipFill>
        <p:spPr bwMode="auto">
          <a:xfrm>
            <a:off x="8362802" y="4375842"/>
            <a:ext cx="896471" cy="16628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CD18E40-BE3D-48F5-A8E3-5453457F98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595" r="22206"/>
          <a:stretch/>
        </p:blipFill>
        <p:spPr bwMode="auto">
          <a:xfrm>
            <a:off x="9530393" y="4411737"/>
            <a:ext cx="881787" cy="16269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930F39A-4297-4747-B846-3B95D96D4E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242" r="23025"/>
          <a:stretch/>
        </p:blipFill>
        <p:spPr bwMode="auto">
          <a:xfrm>
            <a:off x="10557260" y="4393788"/>
            <a:ext cx="926750" cy="16628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13" descr="RBMM Brand Design Studio | Central Market Website"/>
          <p:cNvPicPr preferRelativeResize="0"/>
          <p:nvPr/>
        </p:nvPicPr>
        <p:blipFill rotWithShape="1">
          <a:blip r:embed="rId3">
            <a:alphaModFix/>
          </a:blip>
          <a:srcRect/>
          <a:stretch/>
        </p:blipFill>
        <p:spPr>
          <a:xfrm>
            <a:off x="7960390" y="4202910"/>
            <a:ext cx="1644041" cy="1644041"/>
          </a:xfrm>
          <a:prstGeom prst="rect">
            <a:avLst/>
          </a:prstGeom>
          <a:noFill/>
          <a:ln>
            <a:noFill/>
          </a:ln>
        </p:spPr>
      </p:pic>
      <p:pic>
        <p:nvPicPr>
          <p:cNvPr id="345" name="Google Shape;345;p13" descr="Image result for jewel osco"/>
          <p:cNvPicPr preferRelativeResize="0"/>
          <p:nvPr/>
        </p:nvPicPr>
        <p:blipFill rotWithShape="1">
          <a:blip r:embed="rId4">
            <a:alphaModFix/>
          </a:blip>
          <a:srcRect/>
          <a:stretch/>
        </p:blipFill>
        <p:spPr>
          <a:xfrm>
            <a:off x="6491193" y="3180353"/>
            <a:ext cx="1934534" cy="1321922"/>
          </a:xfrm>
          <a:prstGeom prst="rect">
            <a:avLst/>
          </a:prstGeom>
          <a:noFill/>
          <a:ln>
            <a:noFill/>
          </a:ln>
        </p:spPr>
      </p:pic>
      <p:sp>
        <p:nvSpPr>
          <p:cNvPr id="346" name="Google Shape;346;p13" descr="Image result for forbes logo"/>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47" name="Google Shape;347;p13"/>
          <p:cNvPicPr preferRelativeResize="0"/>
          <p:nvPr/>
        </p:nvPicPr>
        <p:blipFill rotWithShape="1">
          <a:blip r:embed="rId5">
            <a:alphaModFix/>
          </a:blip>
          <a:srcRect/>
          <a:stretch/>
        </p:blipFill>
        <p:spPr>
          <a:xfrm>
            <a:off x="327636" y="3459490"/>
            <a:ext cx="2268725" cy="1054957"/>
          </a:xfrm>
          <a:prstGeom prst="rect">
            <a:avLst/>
          </a:prstGeom>
          <a:noFill/>
          <a:ln>
            <a:noFill/>
          </a:ln>
        </p:spPr>
      </p:pic>
      <p:pic>
        <p:nvPicPr>
          <p:cNvPr id="348" name="Google Shape;348;p13" descr="Image result for protein bar chicago"/>
          <p:cNvPicPr preferRelativeResize="0"/>
          <p:nvPr/>
        </p:nvPicPr>
        <p:blipFill rotWithShape="1">
          <a:blip r:embed="rId6">
            <a:alphaModFix/>
          </a:blip>
          <a:srcRect/>
          <a:stretch/>
        </p:blipFill>
        <p:spPr>
          <a:xfrm>
            <a:off x="7273039" y="5900994"/>
            <a:ext cx="3199110" cy="411272"/>
          </a:xfrm>
          <a:prstGeom prst="rect">
            <a:avLst/>
          </a:prstGeom>
          <a:noFill/>
          <a:ln>
            <a:noFill/>
          </a:ln>
        </p:spPr>
      </p:pic>
      <p:pic>
        <p:nvPicPr>
          <p:cNvPr id="349" name="Google Shape;349;p13"/>
          <p:cNvPicPr preferRelativeResize="0"/>
          <p:nvPr/>
        </p:nvPicPr>
        <p:blipFill rotWithShape="1">
          <a:blip r:embed="rId7">
            <a:alphaModFix/>
          </a:blip>
          <a:srcRect t="31390" b="31305"/>
          <a:stretch/>
        </p:blipFill>
        <p:spPr>
          <a:xfrm>
            <a:off x="594086" y="5720646"/>
            <a:ext cx="1845645" cy="688509"/>
          </a:xfrm>
          <a:prstGeom prst="rect">
            <a:avLst/>
          </a:prstGeom>
          <a:noFill/>
          <a:ln>
            <a:noFill/>
          </a:ln>
        </p:spPr>
      </p:pic>
      <p:pic>
        <p:nvPicPr>
          <p:cNvPr id="350" name="Google Shape;350;p13"/>
          <p:cNvPicPr preferRelativeResize="0"/>
          <p:nvPr/>
        </p:nvPicPr>
        <p:blipFill rotWithShape="1">
          <a:blip r:embed="rId8">
            <a:alphaModFix/>
          </a:blip>
          <a:srcRect/>
          <a:stretch/>
        </p:blipFill>
        <p:spPr>
          <a:xfrm>
            <a:off x="10734346" y="3409923"/>
            <a:ext cx="1063421" cy="787830"/>
          </a:xfrm>
          <a:prstGeom prst="rect">
            <a:avLst/>
          </a:prstGeom>
          <a:noFill/>
          <a:ln>
            <a:noFill/>
          </a:ln>
        </p:spPr>
      </p:pic>
      <p:pic>
        <p:nvPicPr>
          <p:cNvPr id="351" name="Google Shape;351;p13" descr="Image result for detroit lions logo"/>
          <p:cNvPicPr preferRelativeResize="0"/>
          <p:nvPr/>
        </p:nvPicPr>
        <p:blipFill rotWithShape="1">
          <a:blip r:embed="rId9">
            <a:alphaModFix/>
          </a:blip>
          <a:srcRect l="-475" t="26528" r="475" b="26558"/>
          <a:stretch/>
        </p:blipFill>
        <p:spPr>
          <a:xfrm>
            <a:off x="9750483" y="4072352"/>
            <a:ext cx="2061455" cy="967120"/>
          </a:xfrm>
          <a:prstGeom prst="rect">
            <a:avLst/>
          </a:prstGeom>
          <a:noFill/>
          <a:ln>
            <a:noFill/>
          </a:ln>
        </p:spPr>
      </p:pic>
      <p:pic>
        <p:nvPicPr>
          <p:cNvPr id="352" name="Google Shape;352;p13" descr="Image result for wegmans loho"/>
          <p:cNvPicPr preferRelativeResize="0"/>
          <p:nvPr/>
        </p:nvPicPr>
        <p:blipFill rotWithShape="1">
          <a:blip r:embed="rId10">
            <a:alphaModFix/>
          </a:blip>
          <a:srcRect t="24209" b="33337"/>
          <a:stretch/>
        </p:blipFill>
        <p:spPr>
          <a:xfrm>
            <a:off x="8173737" y="1935740"/>
            <a:ext cx="3032499" cy="1287426"/>
          </a:xfrm>
          <a:prstGeom prst="rect">
            <a:avLst/>
          </a:prstGeom>
          <a:noFill/>
          <a:ln>
            <a:noFill/>
          </a:ln>
        </p:spPr>
      </p:pic>
      <p:pic>
        <p:nvPicPr>
          <p:cNvPr id="353" name="Google Shape;353;p13" descr="New strategies start to pay off for Sprouts Farmers Market | New Hope  Network"/>
          <p:cNvPicPr preferRelativeResize="0"/>
          <p:nvPr/>
        </p:nvPicPr>
        <p:blipFill rotWithShape="1">
          <a:blip r:embed="rId11">
            <a:alphaModFix/>
          </a:blip>
          <a:srcRect l="22735" t="20677" r="18945" b="27152"/>
          <a:stretch/>
        </p:blipFill>
        <p:spPr>
          <a:xfrm>
            <a:off x="2898157" y="3733891"/>
            <a:ext cx="3537471" cy="1644041"/>
          </a:xfrm>
          <a:prstGeom prst="rect">
            <a:avLst/>
          </a:prstGeom>
          <a:noFill/>
          <a:ln>
            <a:noFill/>
          </a:ln>
        </p:spPr>
      </p:pic>
      <p:sp>
        <p:nvSpPr>
          <p:cNvPr id="354" name="Google Shape;354;p13"/>
          <p:cNvSpPr txBox="1"/>
          <p:nvPr/>
        </p:nvSpPr>
        <p:spPr>
          <a:xfrm>
            <a:off x="161195" y="323395"/>
            <a:ext cx="1202055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Montserrat"/>
              <a:buNone/>
            </a:pPr>
            <a:r>
              <a:rPr lang="en-US" sz="2800" b="1">
                <a:solidFill>
                  <a:schemeClr val="dk1"/>
                </a:solidFill>
                <a:latin typeface="Montserrat"/>
                <a:ea typeface="Montserrat"/>
                <a:cs typeface="Montserrat"/>
                <a:sym typeface="Montserrat"/>
              </a:rPr>
              <a:t>DISTRIBUTION</a:t>
            </a:r>
            <a:endParaRPr/>
          </a:p>
        </p:txBody>
      </p:sp>
      <p:pic>
        <p:nvPicPr>
          <p:cNvPr id="355" name="Google Shape;355;p13"/>
          <p:cNvPicPr preferRelativeResize="0"/>
          <p:nvPr/>
        </p:nvPicPr>
        <p:blipFill rotWithShape="1">
          <a:blip r:embed="rId12">
            <a:alphaModFix/>
          </a:blip>
          <a:srcRect/>
          <a:stretch/>
        </p:blipFill>
        <p:spPr>
          <a:xfrm>
            <a:off x="359081" y="364304"/>
            <a:ext cx="3267796" cy="1819073"/>
          </a:xfrm>
          <a:prstGeom prst="rect">
            <a:avLst/>
          </a:prstGeom>
          <a:noFill/>
          <a:ln>
            <a:noFill/>
          </a:ln>
        </p:spPr>
      </p:pic>
      <p:pic>
        <p:nvPicPr>
          <p:cNvPr id="356" name="Google Shape;356;p13"/>
          <p:cNvPicPr preferRelativeResize="0"/>
          <p:nvPr/>
        </p:nvPicPr>
        <p:blipFill rotWithShape="1">
          <a:blip r:embed="rId13">
            <a:alphaModFix/>
          </a:blip>
          <a:srcRect/>
          <a:stretch/>
        </p:blipFill>
        <p:spPr>
          <a:xfrm>
            <a:off x="404922" y="4705642"/>
            <a:ext cx="2221303" cy="855294"/>
          </a:xfrm>
          <a:prstGeom prst="rect">
            <a:avLst/>
          </a:prstGeom>
          <a:noFill/>
          <a:ln>
            <a:noFill/>
          </a:ln>
        </p:spPr>
      </p:pic>
      <p:sp>
        <p:nvSpPr>
          <p:cNvPr id="357" name="Google Shape;357;p13"/>
          <p:cNvSpPr txBox="1"/>
          <p:nvPr/>
        </p:nvSpPr>
        <p:spPr>
          <a:xfrm>
            <a:off x="4571503" y="6599673"/>
            <a:ext cx="2867487"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dk1"/>
                </a:solidFill>
                <a:latin typeface="Calibri"/>
                <a:ea typeface="Calibri"/>
                <a:cs typeface="Calibri"/>
                <a:sym typeface="Calibri"/>
              </a:rPr>
              <a:t>© 2021 Blake’s Seed Based. All Rights Reserved</a:t>
            </a:r>
            <a:endParaRPr/>
          </a:p>
        </p:txBody>
      </p:sp>
      <p:pic>
        <p:nvPicPr>
          <p:cNvPr id="358" name="Google Shape;358;p13" descr="A close up of a sign&#10;&#10;Description automatically generated"/>
          <p:cNvPicPr preferRelativeResize="0"/>
          <p:nvPr/>
        </p:nvPicPr>
        <p:blipFill rotWithShape="1">
          <a:blip r:embed="rId14">
            <a:alphaModFix/>
          </a:blip>
          <a:srcRect/>
          <a:stretch/>
        </p:blipFill>
        <p:spPr>
          <a:xfrm>
            <a:off x="192811" y="6409155"/>
            <a:ext cx="1039265" cy="519633"/>
          </a:xfrm>
          <a:prstGeom prst="rect">
            <a:avLst/>
          </a:prstGeom>
          <a:noFill/>
          <a:ln>
            <a:noFill/>
          </a:ln>
        </p:spPr>
      </p:pic>
      <p:sp>
        <p:nvSpPr>
          <p:cNvPr id="359" name="Google Shape;359;p13"/>
          <p:cNvSpPr txBox="1">
            <a:spLocks noGrp="1"/>
          </p:cNvSpPr>
          <p:nvPr>
            <p:ph type="sldNum" idx="12"/>
          </p:nvPr>
        </p:nvSpPr>
        <p:spPr>
          <a:xfrm>
            <a:off x="9182470" y="645461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
        <p:nvSpPr>
          <p:cNvPr id="360" name="Google Shape;360;p13"/>
          <p:cNvSpPr/>
          <p:nvPr/>
        </p:nvSpPr>
        <p:spPr>
          <a:xfrm>
            <a:off x="251534" y="258886"/>
            <a:ext cx="11674136" cy="6150269"/>
          </a:xfrm>
          <a:prstGeom prst="rect">
            <a:avLst/>
          </a:prstGeom>
          <a:noFill/>
          <a:ln w="57150" cap="flat" cmpd="sng">
            <a:solidFill>
              <a:srgbClr val="3CB4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1" name="Google Shape;361;p13" descr="Partner Spotlight: Wakefern Food Corp. - CFBNJ"/>
          <p:cNvPicPr preferRelativeResize="0"/>
          <p:nvPr/>
        </p:nvPicPr>
        <p:blipFill rotWithShape="1">
          <a:blip r:embed="rId15">
            <a:alphaModFix/>
          </a:blip>
          <a:srcRect l="28922" t="26028" r="29728" b="34046"/>
          <a:stretch/>
        </p:blipFill>
        <p:spPr>
          <a:xfrm>
            <a:off x="4707255" y="876473"/>
            <a:ext cx="2731735" cy="1012791"/>
          </a:xfrm>
          <a:prstGeom prst="rect">
            <a:avLst/>
          </a:prstGeom>
          <a:noFill/>
          <a:ln>
            <a:noFill/>
          </a:ln>
        </p:spPr>
      </p:pic>
      <p:pic>
        <p:nvPicPr>
          <p:cNvPr id="362" name="Google Shape;362;p13" descr="Facebook logo and symbol, meaning, history, PNG"/>
          <p:cNvPicPr preferRelativeResize="0"/>
          <p:nvPr/>
        </p:nvPicPr>
        <p:blipFill rotWithShape="1">
          <a:blip r:embed="rId16">
            <a:alphaModFix/>
          </a:blip>
          <a:srcRect l="22418" r="18966" b="5416"/>
          <a:stretch/>
        </p:blipFill>
        <p:spPr>
          <a:xfrm>
            <a:off x="10632854" y="5080517"/>
            <a:ext cx="1146764" cy="1153260"/>
          </a:xfrm>
          <a:prstGeom prst="rect">
            <a:avLst/>
          </a:prstGeom>
          <a:noFill/>
          <a:ln>
            <a:noFill/>
          </a:ln>
        </p:spPr>
      </p:pic>
      <p:pic>
        <p:nvPicPr>
          <p:cNvPr id="363" name="Google Shape;363;p13"/>
          <p:cNvPicPr preferRelativeResize="0"/>
          <p:nvPr/>
        </p:nvPicPr>
        <p:blipFill rotWithShape="1">
          <a:blip r:embed="rId17">
            <a:alphaModFix/>
          </a:blip>
          <a:srcRect/>
          <a:stretch/>
        </p:blipFill>
        <p:spPr>
          <a:xfrm>
            <a:off x="826527" y="2286989"/>
            <a:ext cx="5999686" cy="1012791"/>
          </a:xfrm>
          <a:prstGeom prst="rect">
            <a:avLst/>
          </a:prstGeom>
          <a:noFill/>
          <a:ln>
            <a:noFill/>
          </a:ln>
        </p:spPr>
      </p:pic>
      <p:pic>
        <p:nvPicPr>
          <p:cNvPr id="364" name="Google Shape;364;p13" descr="Thrive Market - Wikipedia"/>
          <p:cNvPicPr preferRelativeResize="0"/>
          <p:nvPr/>
        </p:nvPicPr>
        <p:blipFill rotWithShape="1">
          <a:blip r:embed="rId18">
            <a:alphaModFix/>
          </a:blip>
          <a:srcRect/>
          <a:stretch/>
        </p:blipFill>
        <p:spPr>
          <a:xfrm>
            <a:off x="7954290" y="382776"/>
            <a:ext cx="3736224" cy="1827374"/>
          </a:xfrm>
          <a:prstGeom prst="rect">
            <a:avLst/>
          </a:prstGeom>
          <a:noFill/>
          <a:ln>
            <a:noFill/>
          </a:ln>
        </p:spPr>
      </p:pic>
      <p:pic>
        <p:nvPicPr>
          <p:cNvPr id="365" name="Google Shape;365;p13" descr="SnackMagic Blog"/>
          <p:cNvPicPr preferRelativeResize="0"/>
          <p:nvPr/>
        </p:nvPicPr>
        <p:blipFill rotWithShape="1">
          <a:blip r:embed="rId19">
            <a:alphaModFix/>
          </a:blip>
          <a:srcRect l="55" t="25145" r="-1" b="28690"/>
          <a:stretch/>
        </p:blipFill>
        <p:spPr>
          <a:xfrm>
            <a:off x="2786930" y="5545366"/>
            <a:ext cx="4299541" cy="6619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9"/>
        <p:cNvGrpSpPr/>
        <p:nvPr/>
      </p:nvGrpSpPr>
      <p:grpSpPr>
        <a:xfrm>
          <a:off x="0" y="0"/>
          <a:ext cx="0" cy="0"/>
          <a:chOff x="0" y="0"/>
          <a:chExt cx="0" cy="0"/>
        </a:xfrm>
      </p:grpSpPr>
      <p:pic>
        <p:nvPicPr>
          <p:cNvPr id="370" name="Google Shape;370;p14"/>
          <p:cNvPicPr preferRelativeResize="0"/>
          <p:nvPr/>
        </p:nvPicPr>
        <p:blipFill rotWithShape="1">
          <a:blip r:embed="rId3">
            <a:alphaModFix/>
          </a:blip>
          <a:srcRect/>
          <a:stretch/>
        </p:blipFill>
        <p:spPr>
          <a:xfrm>
            <a:off x="5454657" y="2333240"/>
            <a:ext cx="3968665" cy="2204814"/>
          </a:xfrm>
          <a:prstGeom prst="rect">
            <a:avLst/>
          </a:prstGeom>
          <a:noFill/>
          <a:ln>
            <a:noFill/>
          </a:ln>
        </p:spPr>
      </p:pic>
      <p:pic>
        <p:nvPicPr>
          <p:cNvPr id="371" name="Google Shape;371;p14"/>
          <p:cNvPicPr preferRelativeResize="0"/>
          <p:nvPr/>
        </p:nvPicPr>
        <p:blipFill rotWithShape="1">
          <a:blip r:embed="rId4">
            <a:alphaModFix/>
          </a:blip>
          <a:srcRect/>
          <a:stretch/>
        </p:blipFill>
        <p:spPr>
          <a:xfrm>
            <a:off x="2998414" y="3657777"/>
            <a:ext cx="3610368" cy="1805184"/>
          </a:xfrm>
          <a:prstGeom prst="rect">
            <a:avLst/>
          </a:prstGeom>
          <a:noFill/>
          <a:ln>
            <a:noFill/>
          </a:ln>
        </p:spPr>
      </p:pic>
      <p:sp>
        <p:nvSpPr>
          <p:cNvPr id="372" name="Google Shape;372;p14"/>
          <p:cNvSpPr txBox="1"/>
          <p:nvPr/>
        </p:nvSpPr>
        <p:spPr>
          <a:xfrm>
            <a:off x="5193099" y="392882"/>
            <a:ext cx="775195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Montserrat"/>
              <a:buNone/>
            </a:pPr>
            <a:r>
              <a:rPr lang="en-US" sz="2800" b="1" i="0" u="none" strike="noStrike" cap="none">
                <a:solidFill>
                  <a:srgbClr val="000000"/>
                </a:solidFill>
                <a:latin typeface="Montserrat"/>
                <a:ea typeface="Montserrat"/>
                <a:cs typeface="Montserrat"/>
                <a:sym typeface="Montserrat"/>
              </a:rPr>
              <a:t>PRESS</a:t>
            </a:r>
            <a:endParaRPr/>
          </a:p>
        </p:txBody>
      </p:sp>
      <p:pic>
        <p:nvPicPr>
          <p:cNvPr id="373" name="Google Shape;373;p14"/>
          <p:cNvPicPr preferRelativeResize="0"/>
          <p:nvPr/>
        </p:nvPicPr>
        <p:blipFill rotWithShape="1">
          <a:blip r:embed="rId5">
            <a:alphaModFix/>
          </a:blip>
          <a:srcRect/>
          <a:stretch/>
        </p:blipFill>
        <p:spPr>
          <a:xfrm>
            <a:off x="475699" y="4264269"/>
            <a:ext cx="1649833" cy="769922"/>
          </a:xfrm>
          <a:prstGeom prst="rect">
            <a:avLst/>
          </a:prstGeom>
          <a:noFill/>
          <a:ln>
            <a:noFill/>
          </a:ln>
        </p:spPr>
      </p:pic>
      <p:pic>
        <p:nvPicPr>
          <p:cNvPr id="374" name="Google Shape;374;p14"/>
          <p:cNvPicPr preferRelativeResize="0"/>
          <p:nvPr/>
        </p:nvPicPr>
        <p:blipFill rotWithShape="1">
          <a:blip r:embed="rId6">
            <a:alphaModFix/>
          </a:blip>
          <a:srcRect/>
          <a:stretch/>
        </p:blipFill>
        <p:spPr>
          <a:xfrm>
            <a:off x="9069076" y="5458491"/>
            <a:ext cx="1567442" cy="830367"/>
          </a:xfrm>
          <a:prstGeom prst="rect">
            <a:avLst/>
          </a:prstGeom>
          <a:noFill/>
          <a:ln>
            <a:noFill/>
          </a:ln>
        </p:spPr>
      </p:pic>
      <p:pic>
        <p:nvPicPr>
          <p:cNvPr id="375" name="Google Shape;375;p14"/>
          <p:cNvPicPr preferRelativeResize="0"/>
          <p:nvPr/>
        </p:nvPicPr>
        <p:blipFill rotWithShape="1">
          <a:blip r:embed="rId7">
            <a:alphaModFix/>
          </a:blip>
          <a:srcRect/>
          <a:stretch/>
        </p:blipFill>
        <p:spPr>
          <a:xfrm>
            <a:off x="1843539" y="5462961"/>
            <a:ext cx="1581652" cy="830367"/>
          </a:xfrm>
          <a:prstGeom prst="rect">
            <a:avLst/>
          </a:prstGeom>
          <a:noFill/>
          <a:ln>
            <a:noFill/>
          </a:ln>
        </p:spPr>
      </p:pic>
      <p:pic>
        <p:nvPicPr>
          <p:cNvPr id="376" name="Google Shape;376;p14"/>
          <p:cNvPicPr preferRelativeResize="0"/>
          <p:nvPr/>
        </p:nvPicPr>
        <p:blipFill rotWithShape="1">
          <a:blip r:embed="rId8">
            <a:alphaModFix/>
          </a:blip>
          <a:srcRect/>
          <a:stretch/>
        </p:blipFill>
        <p:spPr>
          <a:xfrm>
            <a:off x="5174481" y="5588166"/>
            <a:ext cx="1641944" cy="610256"/>
          </a:xfrm>
          <a:prstGeom prst="rect">
            <a:avLst/>
          </a:prstGeom>
          <a:noFill/>
          <a:ln>
            <a:noFill/>
          </a:ln>
        </p:spPr>
      </p:pic>
      <p:pic>
        <p:nvPicPr>
          <p:cNvPr id="377" name="Google Shape;377;p14"/>
          <p:cNvPicPr preferRelativeResize="0"/>
          <p:nvPr/>
        </p:nvPicPr>
        <p:blipFill rotWithShape="1">
          <a:blip r:embed="rId9">
            <a:alphaModFix/>
          </a:blip>
          <a:srcRect/>
          <a:stretch/>
        </p:blipFill>
        <p:spPr>
          <a:xfrm>
            <a:off x="6820805" y="4217860"/>
            <a:ext cx="3655092" cy="951847"/>
          </a:xfrm>
          <a:prstGeom prst="rect">
            <a:avLst/>
          </a:prstGeom>
          <a:noFill/>
          <a:ln>
            <a:noFill/>
          </a:ln>
        </p:spPr>
      </p:pic>
      <p:pic>
        <p:nvPicPr>
          <p:cNvPr id="378" name="Google Shape;378;p14"/>
          <p:cNvPicPr preferRelativeResize="0"/>
          <p:nvPr/>
        </p:nvPicPr>
        <p:blipFill rotWithShape="1">
          <a:blip r:embed="rId10">
            <a:alphaModFix/>
          </a:blip>
          <a:srcRect/>
          <a:stretch/>
        </p:blipFill>
        <p:spPr>
          <a:xfrm>
            <a:off x="885893" y="3240615"/>
            <a:ext cx="4158479" cy="326338"/>
          </a:xfrm>
          <a:prstGeom prst="rect">
            <a:avLst/>
          </a:prstGeom>
          <a:noFill/>
          <a:ln>
            <a:noFill/>
          </a:ln>
        </p:spPr>
      </p:pic>
      <p:pic>
        <p:nvPicPr>
          <p:cNvPr id="379" name="Google Shape;379;p14"/>
          <p:cNvPicPr preferRelativeResize="0"/>
          <p:nvPr/>
        </p:nvPicPr>
        <p:blipFill rotWithShape="1">
          <a:blip r:embed="rId11">
            <a:alphaModFix/>
          </a:blip>
          <a:srcRect/>
          <a:stretch/>
        </p:blipFill>
        <p:spPr>
          <a:xfrm>
            <a:off x="9750910" y="3094056"/>
            <a:ext cx="2094118" cy="1062533"/>
          </a:xfrm>
          <a:prstGeom prst="rect">
            <a:avLst/>
          </a:prstGeom>
          <a:noFill/>
          <a:ln>
            <a:noFill/>
          </a:ln>
        </p:spPr>
      </p:pic>
      <p:sp>
        <p:nvSpPr>
          <p:cNvPr id="380" name="Google Shape;380;p14"/>
          <p:cNvSpPr txBox="1"/>
          <p:nvPr/>
        </p:nvSpPr>
        <p:spPr>
          <a:xfrm>
            <a:off x="4571503" y="6599673"/>
            <a:ext cx="2867487"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dk1"/>
                </a:solidFill>
                <a:latin typeface="Calibri"/>
                <a:ea typeface="Calibri"/>
                <a:cs typeface="Calibri"/>
                <a:sym typeface="Calibri"/>
              </a:rPr>
              <a:t>© 2021 Blake’s Seed Based. All Rights Reserved</a:t>
            </a:r>
            <a:endParaRPr/>
          </a:p>
        </p:txBody>
      </p:sp>
      <p:pic>
        <p:nvPicPr>
          <p:cNvPr id="381" name="Google Shape;381;p14" descr="A close up of a sign&#10;&#10;Description automatically generated"/>
          <p:cNvPicPr preferRelativeResize="0"/>
          <p:nvPr/>
        </p:nvPicPr>
        <p:blipFill rotWithShape="1">
          <a:blip r:embed="rId12">
            <a:alphaModFix/>
          </a:blip>
          <a:srcRect/>
          <a:stretch/>
        </p:blipFill>
        <p:spPr>
          <a:xfrm>
            <a:off x="192811" y="6409155"/>
            <a:ext cx="1039265" cy="519633"/>
          </a:xfrm>
          <a:prstGeom prst="rect">
            <a:avLst/>
          </a:prstGeom>
          <a:noFill/>
          <a:ln>
            <a:noFill/>
          </a:ln>
        </p:spPr>
      </p:pic>
      <p:sp>
        <p:nvSpPr>
          <p:cNvPr id="382" name="Google Shape;382;p14"/>
          <p:cNvSpPr txBox="1">
            <a:spLocks noGrp="1"/>
          </p:cNvSpPr>
          <p:nvPr>
            <p:ph type="sldNum" idx="12"/>
          </p:nvPr>
        </p:nvSpPr>
        <p:spPr>
          <a:xfrm>
            <a:off x="9182470" y="645461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pic>
        <p:nvPicPr>
          <p:cNvPr id="383" name="Google Shape;383;p14"/>
          <p:cNvPicPr preferRelativeResize="0"/>
          <p:nvPr/>
        </p:nvPicPr>
        <p:blipFill rotWithShape="1">
          <a:blip r:embed="rId13">
            <a:alphaModFix/>
          </a:blip>
          <a:srcRect/>
          <a:stretch/>
        </p:blipFill>
        <p:spPr>
          <a:xfrm>
            <a:off x="3836000" y="1125699"/>
            <a:ext cx="4321780" cy="1634761"/>
          </a:xfrm>
          <a:prstGeom prst="rect">
            <a:avLst/>
          </a:prstGeom>
          <a:noFill/>
          <a:ln>
            <a:noFill/>
          </a:ln>
        </p:spPr>
      </p:pic>
      <p:pic>
        <p:nvPicPr>
          <p:cNvPr id="384" name="Google Shape;384;p14"/>
          <p:cNvPicPr preferRelativeResize="0"/>
          <p:nvPr/>
        </p:nvPicPr>
        <p:blipFill rotWithShape="1">
          <a:blip r:embed="rId14">
            <a:alphaModFix/>
          </a:blip>
          <a:srcRect/>
          <a:stretch/>
        </p:blipFill>
        <p:spPr>
          <a:xfrm>
            <a:off x="375868" y="1121708"/>
            <a:ext cx="3259841" cy="1697035"/>
          </a:xfrm>
          <a:prstGeom prst="rect">
            <a:avLst/>
          </a:prstGeom>
          <a:noFill/>
          <a:ln>
            <a:noFill/>
          </a:ln>
        </p:spPr>
      </p:pic>
      <p:pic>
        <p:nvPicPr>
          <p:cNvPr id="385" name="Google Shape;385;p14"/>
          <p:cNvPicPr preferRelativeResize="0"/>
          <p:nvPr/>
        </p:nvPicPr>
        <p:blipFill rotWithShape="1">
          <a:blip r:embed="rId15">
            <a:alphaModFix/>
          </a:blip>
          <a:srcRect/>
          <a:stretch/>
        </p:blipFill>
        <p:spPr>
          <a:xfrm>
            <a:off x="8157780" y="1182532"/>
            <a:ext cx="3544691" cy="1410822"/>
          </a:xfrm>
          <a:prstGeom prst="rect">
            <a:avLst/>
          </a:prstGeom>
          <a:noFill/>
          <a:ln>
            <a:noFill/>
          </a:ln>
        </p:spPr>
      </p:pic>
      <p:sp>
        <p:nvSpPr>
          <p:cNvPr id="386" name="Google Shape;386;p14"/>
          <p:cNvSpPr/>
          <p:nvPr/>
        </p:nvSpPr>
        <p:spPr>
          <a:xfrm>
            <a:off x="251534" y="258886"/>
            <a:ext cx="11674136" cy="6150269"/>
          </a:xfrm>
          <a:prstGeom prst="rect">
            <a:avLst/>
          </a:prstGeom>
          <a:noFill/>
          <a:ln w="57150" cap="flat" cmpd="sng">
            <a:solidFill>
              <a:srgbClr val="3CB4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15"/>
          <p:cNvPicPr preferRelativeResize="0"/>
          <p:nvPr/>
        </p:nvPicPr>
        <p:blipFill rotWithShape="1">
          <a:blip r:embed="rId3">
            <a:alphaModFix/>
          </a:blip>
          <a:srcRect b="33740"/>
          <a:stretch/>
        </p:blipFill>
        <p:spPr>
          <a:xfrm>
            <a:off x="2977" y="2462541"/>
            <a:ext cx="12189023" cy="4395459"/>
          </a:xfrm>
          <a:prstGeom prst="rect">
            <a:avLst/>
          </a:prstGeom>
          <a:noFill/>
          <a:ln>
            <a:noFill/>
          </a:ln>
        </p:spPr>
      </p:pic>
      <p:pic>
        <p:nvPicPr>
          <p:cNvPr id="393" name="Google Shape;393;p15"/>
          <p:cNvPicPr preferRelativeResize="0"/>
          <p:nvPr/>
        </p:nvPicPr>
        <p:blipFill rotWithShape="1">
          <a:blip r:embed="rId4">
            <a:alphaModFix/>
          </a:blip>
          <a:srcRect/>
          <a:stretch/>
        </p:blipFill>
        <p:spPr>
          <a:xfrm>
            <a:off x="6416952" y="350754"/>
            <a:ext cx="6121743" cy="2859114"/>
          </a:xfrm>
          <a:prstGeom prst="rect">
            <a:avLst/>
          </a:prstGeom>
          <a:noFill/>
          <a:ln>
            <a:noFill/>
          </a:ln>
        </p:spPr>
      </p:pic>
      <p:sp>
        <p:nvSpPr>
          <p:cNvPr id="394" name="Google Shape;394;p15"/>
          <p:cNvSpPr txBox="1"/>
          <p:nvPr/>
        </p:nvSpPr>
        <p:spPr>
          <a:xfrm>
            <a:off x="712443" y="5767950"/>
            <a:ext cx="6121743"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4400" b="1" i="0" u="none" strike="noStrike" cap="none">
                <a:solidFill>
                  <a:schemeClr val="dk1"/>
                </a:solidFill>
                <a:latin typeface="Montserrat"/>
                <a:ea typeface="Montserrat"/>
                <a:cs typeface="Montserrat"/>
                <a:sym typeface="Montserrat"/>
              </a:rPr>
              <a:t>THANK YOU!</a:t>
            </a:r>
            <a:endParaRPr sz="4400" b="0" i="0" u="none" strike="noStrike" cap="none">
              <a:solidFill>
                <a:schemeClr val="dk1"/>
              </a:solidFill>
              <a:latin typeface="Montserrat"/>
              <a:ea typeface="Montserrat"/>
              <a:cs typeface="Montserrat"/>
              <a:sym typeface="Montserrat"/>
            </a:endParaRPr>
          </a:p>
        </p:txBody>
      </p:sp>
      <p:sp>
        <p:nvSpPr>
          <p:cNvPr id="395" name="Google Shape;395;p15"/>
          <p:cNvSpPr txBox="1"/>
          <p:nvPr/>
        </p:nvSpPr>
        <p:spPr>
          <a:xfrm>
            <a:off x="4662256" y="6627812"/>
            <a:ext cx="2867487"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050"/>
              <a:buFont typeface="Calibri"/>
              <a:buNone/>
            </a:pPr>
            <a:r>
              <a:rPr lang="en-US" sz="1050">
                <a:solidFill>
                  <a:schemeClr val="dk1"/>
                </a:solidFill>
                <a:latin typeface="Calibri"/>
                <a:ea typeface="Calibri"/>
                <a:cs typeface="Calibri"/>
                <a:sym typeface="Calibri"/>
              </a:rPr>
              <a:t>© 2021 Blake’s Seed Based. All Rights Reserved</a:t>
            </a:r>
            <a:endParaRPr sz="1800">
              <a:solidFill>
                <a:schemeClr val="dk1"/>
              </a:solidFill>
              <a:latin typeface="Calibri"/>
              <a:ea typeface="Calibri"/>
              <a:cs typeface="Calibri"/>
              <a:sym typeface="Calibri"/>
            </a:endParaRPr>
          </a:p>
        </p:txBody>
      </p:sp>
      <p:sp>
        <p:nvSpPr>
          <p:cNvPr id="396" name="Google Shape;396;p15"/>
          <p:cNvSpPr txBox="1"/>
          <p:nvPr/>
        </p:nvSpPr>
        <p:spPr>
          <a:xfrm>
            <a:off x="-10842" y="43104"/>
            <a:ext cx="11852881"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a:solidFill>
                  <a:schemeClr val="dk1"/>
                </a:solidFill>
                <a:latin typeface="Montserrat"/>
                <a:ea typeface="Montserrat"/>
                <a:cs typeface="Montserrat"/>
                <a:sym typeface="Montserrat"/>
              </a:rPr>
              <a:t>CHECK OUT HOW OUR CONSUMERS </a:t>
            </a:r>
            <a:endParaRPr sz="18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1">
                <a:solidFill>
                  <a:schemeClr val="dk1"/>
                </a:solidFill>
                <a:latin typeface="Montserrat"/>
                <a:ea typeface="Montserrat"/>
                <a:cs typeface="Montserrat"/>
                <a:sym typeface="Montserrat"/>
              </a:rPr>
              <a:t>#SEEDYOURPASSION</a:t>
            </a:r>
            <a:endParaRPr sz="2800" b="1">
              <a:solidFill>
                <a:schemeClr val="dk1"/>
              </a:solidFill>
              <a:latin typeface="Montserrat"/>
              <a:ea typeface="Montserrat"/>
              <a:cs typeface="Montserrat"/>
              <a:sym typeface="Montserrat"/>
            </a:endParaRPr>
          </a:p>
        </p:txBody>
      </p:sp>
      <p:sp>
        <p:nvSpPr>
          <p:cNvPr id="397" name="Google Shape;397;p15"/>
          <p:cNvSpPr txBox="1"/>
          <p:nvPr/>
        </p:nvSpPr>
        <p:spPr>
          <a:xfrm>
            <a:off x="12125" y="1160535"/>
            <a:ext cx="6094428"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800" b="1" i="0" u="none" strike="noStrike" cap="none">
                <a:solidFill>
                  <a:schemeClr val="dk1"/>
                </a:solidFill>
                <a:latin typeface="Montserrat"/>
                <a:ea typeface="Montserrat"/>
                <a:cs typeface="Montserrat"/>
                <a:sym typeface="Montserrat"/>
              </a:rPr>
              <a:t>Check us out on social!</a:t>
            </a:r>
            <a:endParaRPr sz="18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800" b="1"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2400"/>
              <a:buFont typeface="Arial"/>
              <a:buNone/>
            </a:pPr>
            <a:r>
              <a:rPr lang="en-US" sz="2800" b="1" i="0" u="none" strike="noStrike" cap="none">
                <a:solidFill>
                  <a:schemeClr val="dk1"/>
                </a:solidFill>
                <a:latin typeface="Montserrat"/>
                <a:ea typeface="Montserrat"/>
                <a:cs typeface="Montserrat"/>
                <a:sym typeface="Montserrat"/>
              </a:rPr>
              <a:t>#SeedYourPassion</a:t>
            </a:r>
            <a:endParaRPr sz="1600" b="0" i="0" u="none" strike="noStrike" cap="none">
              <a:solidFill>
                <a:srgbClr val="000000"/>
              </a:solidFill>
              <a:latin typeface="Arial"/>
              <a:ea typeface="Arial"/>
              <a:cs typeface="Arial"/>
              <a:sym typeface="Arial"/>
            </a:endParaRPr>
          </a:p>
        </p:txBody>
      </p:sp>
      <p:sp>
        <p:nvSpPr>
          <p:cNvPr id="398" name="Google Shape;398;p15"/>
          <p:cNvSpPr txBox="1"/>
          <p:nvPr/>
        </p:nvSpPr>
        <p:spPr>
          <a:xfrm>
            <a:off x="1140117" y="4501913"/>
            <a:ext cx="60960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Montserrat"/>
              <a:buNone/>
            </a:pPr>
            <a:r>
              <a:rPr lang="en-US" sz="2800" b="1" i="0" u="none" strike="noStrike" cap="none">
                <a:solidFill>
                  <a:schemeClr val="dk1"/>
                </a:solidFill>
                <a:latin typeface="Montserrat"/>
                <a:ea typeface="Montserrat"/>
                <a:cs typeface="Montserrat"/>
                <a:sym typeface="Montserrat"/>
              </a:rPr>
              <a:t>@BlakesSeedBased</a:t>
            </a:r>
            <a:endParaRPr sz="3600">
              <a:solidFill>
                <a:schemeClr val="dk1"/>
              </a:solidFill>
              <a:latin typeface="Calibri"/>
              <a:ea typeface="Calibri"/>
              <a:cs typeface="Calibri"/>
              <a:sym typeface="Calibri"/>
            </a:endParaRPr>
          </a:p>
        </p:txBody>
      </p:sp>
      <p:pic>
        <p:nvPicPr>
          <p:cNvPr id="399" name="Google Shape;399;p15"/>
          <p:cNvPicPr preferRelativeResize="0"/>
          <p:nvPr/>
        </p:nvPicPr>
        <p:blipFill rotWithShape="1">
          <a:blip r:embed="rId5">
            <a:alphaModFix/>
          </a:blip>
          <a:srcRect/>
          <a:stretch/>
        </p:blipFill>
        <p:spPr>
          <a:xfrm>
            <a:off x="6735612" y="2002370"/>
            <a:ext cx="5295852" cy="4999085"/>
          </a:xfrm>
          <a:prstGeom prst="rect">
            <a:avLst/>
          </a:prstGeom>
          <a:noFill/>
          <a:ln>
            <a:noFill/>
          </a:ln>
        </p:spPr>
      </p:pic>
      <p:pic>
        <p:nvPicPr>
          <p:cNvPr id="400" name="Google Shape;400;p15" descr="Facebook App Logos, Icons, and Use Guidelines | Brand Resource Center"/>
          <p:cNvPicPr preferRelativeResize="0"/>
          <p:nvPr/>
        </p:nvPicPr>
        <p:blipFill rotWithShape="1">
          <a:blip r:embed="rId6">
            <a:alphaModFix/>
          </a:blip>
          <a:srcRect/>
          <a:stretch/>
        </p:blipFill>
        <p:spPr>
          <a:xfrm>
            <a:off x="2417524" y="2814997"/>
            <a:ext cx="1111618" cy="1111618"/>
          </a:xfrm>
          <a:prstGeom prst="rect">
            <a:avLst/>
          </a:prstGeom>
          <a:noFill/>
          <a:ln>
            <a:noFill/>
          </a:ln>
        </p:spPr>
      </p:pic>
      <p:pic>
        <p:nvPicPr>
          <p:cNvPr id="401" name="Google Shape;401;p15"/>
          <p:cNvPicPr preferRelativeResize="0"/>
          <p:nvPr/>
        </p:nvPicPr>
        <p:blipFill rotWithShape="1">
          <a:blip r:embed="rId7">
            <a:alphaModFix/>
          </a:blip>
          <a:srcRect/>
          <a:stretch/>
        </p:blipFill>
        <p:spPr>
          <a:xfrm>
            <a:off x="3836284" y="2779960"/>
            <a:ext cx="1244214" cy="1244214"/>
          </a:xfrm>
          <a:prstGeom prst="rect">
            <a:avLst/>
          </a:prstGeom>
          <a:noFill/>
          <a:ln>
            <a:noFill/>
          </a:ln>
        </p:spPr>
      </p:pic>
      <p:pic>
        <p:nvPicPr>
          <p:cNvPr id="402" name="Google Shape;402;p15"/>
          <p:cNvPicPr preferRelativeResize="0"/>
          <p:nvPr/>
        </p:nvPicPr>
        <p:blipFill rotWithShape="1">
          <a:blip r:embed="rId8">
            <a:alphaModFix/>
          </a:blip>
          <a:srcRect/>
          <a:stretch/>
        </p:blipFill>
        <p:spPr>
          <a:xfrm>
            <a:off x="830098" y="2761925"/>
            <a:ext cx="1280284" cy="1280284"/>
          </a:xfrm>
          <a:prstGeom prst="rect">
            <a:avLst/>
          </a:prstGeom>
          <a:noFill/>
          <a:ln>
            <a:noFill/>
          </a:ln>
        </p:spPr>
      </p:pic>
      <p:pic>
        <p:nvPicPr>
          <p:cNvPr id="403" name="Google Shape;403;p15" descr="A close up of a sign&#10;&#10;Description automatically generated"/>
          <p:cNvPicPr preferRelativeResize="0"/>
          <p:nvPr/>
        </p:nvPicPr>
        <p:blipFill rotWithShape="1">
          <a:blip r:embed="rId4">
            <a:alphaModFix/>
          </a:blip>
          <a:srcRect/>
          <a:stretch/>
        </p:blipFill>
        <p:spPr>
          <a:xfrm>
            <a:off x="192811" y="6409155"/>
            <a:ext cx="1039265" cy="5196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p:nvPr/>
        </p:nvSpPr>
        <p:spPr>
          <a:xfrm>
            <a:off x="0" y="320692"/>
            <a:ext cx="121920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00000"/>
                </a:solidFill>
                <a:latin typeface="Montserrat"/>
                <a:ea typeface="Montserrat"/>
                <a:cs typeface="Montserrat"/>
                <a:sym typeface="Montserrat"/>
              </a:rPr>
              <a:t>BLAKE’S SEED BASED STORY</a:t>
            </a:r>
            <a:endParaRPr/>
          </a:p>
        </p:txBody>
      </p:sp>
      <p:sp>
        <p:nvSpPr>
          <p:cNvPr id="100" name="Google Shape;100;p2"/>
          <p:cNvSpPr txBox="1"/>
          <p:nvPr/>
        </p:nvSpPr>
        <p:spPr>
          <a:xfrm>
            <a:off x="796806" y="2476474"/>
            <a:ext cx="6319611" cy="3239351"/>
          </a:xfrm>
          <a:prstGeom prst="rect">
            <a:avLst/>
          </a:prstGeom>
          <a:noFill/>
          <a:ln>
            <a:noFill/>
          </a:ln>
        </p:spPr>
        <p:txBody>
          <a:bodyPr spcFirstLastPara="1" wrap="square" lIns="548625" tIns="0" rIns="822950" bIns="0" anchor="ctr"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Montserrat"/>
                <a:ea typeface="Montserrat"/>
                <a:cs typeface="Montserrat"/>
                <a:sym typeface="Montserrat"/>
              </a:rPr>
              <a:t>The company was </a:t>
            </a:r>
            <a:r>
              <a:rPr lang="en-US" sz="1800" b="1" i="0" u="none" strike="noStrike" cap="none">
                <a:solidFill>
                  <a:srgbClr val="000000"/>
                </a:solidFill>
                <a:latin typeface="Montserrat"/>
                <a:ea typeface="Montserrat"/>
                <a:cs typeface="Montserrat"/>
                <a:sym typeface="Montserrat"/>
              </a:rPr>
              <a:t>started in 2018 when Blake Sorensen </a:t>
            </a:r>
            <a:r>
              <a:rPr lang="en-US" sz="1800" b="0" i="0" u="none" strike="noStrike" cap="none">
                <a:solidFill>
                  <a:srgbClr val="000000"/>
                </a:solidFill>
                <a:latin typeface="Montserrat"/>
                <a:ea typeface="Montserrat"/>
                <a:cs typeface="Montserrat"/>
                <a:sym typeface="Montserrat"/>
              </a:rPr>
              <a:t>was an MBA student at Indiana University.</a:t>
            </a:r>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a:solidFill>
                  <a:srgbClr val="000000"/>
                </a:solidFill>
                <a:latin typeface="Montserrat"/>
                <a:ea typeface="Montserrat"/>
                <a:cs typeface="Montserrat"/>
                <a:sym typeface="Montserrat"/>
              </a:rPr>
              <a:t>Growing up as an athlete with a deathly nut allergy</a:t>
            </a:r>
            <a:r>
              <a:rPr lang="en-US" sz="1800" b="0" i="0" u="none" strike="noStrike" cap="none">
                <a:solidFill>
                  <a:srgbClr val="000000"/>
                </a:solidFill>
                <a:latin typeface="Montserrat"/>
                <a:ea typeface="Montserrat"/>
                <a:cs typeface="Montserrat"/>
                <a:sym typeface="Montserrat"/>
              </a:rPr>
              <a:t>, he was frustrated with the lack of snacks available.</a:t>
            </a:r>
            <a:endParaRPr/>
          </a:p>
          <a:p>
            <a:pPr marL="285750" marR="0" lvl="0" indent="-171450" algn="l" rtl="0">
              <a:lnSpc>
                <a:spcPct val="100000"/>
              </a:lnSpc>
              <a:spcBef>
                <a:spcPts val="0"/>
              </a:spcBef>
              <a:spcAft>
                <a:spcPts val="0"/>
              </a:spcAft>
              <a:buClr>
                <a:schemeClr val="dk1"/>
              </a:buClr>
              <a:buSzPts val="1800"/>
              <a:buFont typeface="Arial"/>
              <a:buNone/>
            </a:pPr>
            <a:endParaRPr sz="1800" b="1" i="0" u="none" strike="noStrike" cap="none">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Montserrat"/>
                <a:ea typeface="Montserrat"/>
                <a:cs typeface="Montserrat"/>
                <a:sym typeface="Montserrat"/>
              </a:rPr>
              <a:t>He started making snacks in his kitchen using seeds instead of nuts and </a:t>
            </a:r>
            <a:r>
              <a:rPr lang="en-US" sz="1800" b="1" i="0" u="none" strike="noStrike" cap="none">
                <a:solidFill>
                  <a:srgbClr val="000000"/>
                </a:solidFill>
                <a:latin typeface="Montserrat"/>
                <a:ea typeface="Montserrat"/>
                <a:cs typeface="Montserrat"/>
                <a:sym typeface="Montserrat"/>
              </a:rPr>
              <a:t>quickly realized that people with and without food allergies loved them</a:t>
            </a:r>
            <a:r>
              <a:rPr lang="en-US" sz="2000" b="1" i="0" u="none" strike="noStrike" cap="none">
                <a:solidFill>
                  <a:srgbClr val="000000"/>
                </a:solidFill>
                <a:latin typeface="Montserrat"/>
                <a:ea typeface="Montserrat"/>
                <a:cs typeface="Montserrat"/>
                <a:sym typeface="Montserrat"/>
              </a:rPr>
              <a:t>.</a:t>
            </a:r>
            <a:endParaRPr/>
          </a:p>
          <a:p>
            <a:pPr marL="0" marR="0" lvl="0" indent="0" algn="ctr"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Montserrat"/>
              <a:ea typeface="Montserrat"/>
              <a:cs typeface="Montserrat"/>
              <a:sym typeface="Montserrat"/>
            </a:endParaRPr>
          </a:p>
        </p:txBody>
      </p:sp>
      <p:pic>
        <p:nvPicPr>
          <p:cNvPr id="101" name="Google Shape;101;p2" descr="A person standing next to a body of water&#10;&#10;Description automatically generated"/>
          <p:cNvPicPr preferRelativeResize="0"/>
          <p:nvPr/>
        </p:nvPicPr>
        <p:blipFill rotWithShape="1">
          <a:blip r:embed="rId3">
            <a:alphaModFix/>
          </a:blip>
          <a:srcRect l="28028" t="12083" r="29130"/>
          <a:stretch/>
        </p:blipFill>
        <p:spPr>
          <a:xfrm>
            <a:off x="6981094" y="1006355"/>
            <a:ext cx="3430195" cy="4444211"/>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7601998" y="5496022"/>
            <a:ext cx="2323709" cy="470789"/>
          </a:xfrm>
          <a:prstGeom prst="rect">
            <a:avLst/>
          </a:prstGeom>
          <a:noFill/>
          <a:ln>
            <a:noFill/>
          </a:ln>
        </p:spPr>
      </p:pic>
      <p:sp>
        <p:nvSpPr>
          <p:cNvPr id="103" name="Google Shape;103;p2"/>
          <p:cNvSpPr txBox="1">
            <a:spLocks noGrp="1"/>
          </p:cNvSpPr>
          <p:nvPr>
            <p:ph type="sldNum" idx="12"/>
          </p:nvPr>
        </p:nvSpPr>
        <p:spPr>
          <a:xfrm>
            <a:off x="9182470" y="645461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pic>
        <p:nvPicPr>
          <p:cNvPr id="104" name="Google Shape;104;p2" descr="A close up of a sign&#10;&#10;Description automatically generated"/>
          <p:cNvPicPr preferRelativeResize="0"/>
          <p:nvPr/>
        </p:nvPicPr>
        <p:blipFill rotWithShape="1">
          <a:blip r:embed="rId5">
            <a:alphaModFix/>
          </a:blip>
          <a:srcRect/>
          <a:stretch/>
        </p:blipFill>
        <p:spPr>
          <a:xfrm>
            <a:off x="192811" y="6409155"/>
            <a:ext cx="1039265" cy="519633"/>
          </a:xfrm>
          <a:prstGeom prst="rect">
            <a:avLst/>
          </a:prstGeom>
          <a:noFill/>
          <a:ln>
            <a:noFill/>
          </a:ln>
        </p:spPr>
      </p:pic>
      <p:sp>
        <p:nvSpPr>
          <p:cNvPr id="105" name="Google Shape;105;p2"/>
          <p:cNvSpPr txBox="1"/>
          <p:nvPr/>
        </p:nvSpPr>
        <p:spPr>
          <a:xfrm>
            <a:off x="5702980" y="5618455"/>
            <a:ext cx="6121743"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endParaRPr sz="1800" b="1"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Montserrat"/>
              <a:buNone/>
            </a:pPr>
            <a:r>
              <a:rPr lang="en-US" sz="1800" b="0" i="0" u="sng" strike="noStrike" cap="none">
                <a:solidFill>
                  <a:srgbClr val="000000"/>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BLAKE@BLAKESSEEDBASED.COM</a:t>
            </a:r>
            <a:r>
              <a:rPr lang="en-US" sz="1800" b="0" i="0" u="none" strike="noStrike" cap="none">
                <a:solidFill>
                  <a:srgbClr val="000000"/>
                </a:solidFill>
                <a:latin typeface="Montserrat"/>
                <a:ea typeface="Montserrat"/>
                <a:cs typeface="Montserrat"/>
                <a:sym typeface="Montserrat"/>
              </a:rPr>
              <a:t> | 952.913.8698</a:t>
            </a:r>
            <a:endParaRPr/>
          </a:p>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Montserrat"/>
              <a:ea typeface="Montserrat"/>
              <a:cs typeface="Montserrat"/>
              <a:sym typeface="Montserrat"/>
            </a:endParaRPr>
          </a:p>
        </p:txBody>
      </p:sp>
      <p:sp>
        <p:nvSpPr>
          <p:cNvPr id="106" name="Google Shape;106;p2"/>
          <p:cNvSpPr/>
          <p:nvPr/>
        </p:nvSpPr>
        <p:spPr>
          <a:xfrm>
            <a:off x="251534" y="258886"/>
            <a:ext cx="11674136" cy="6150269"/>
          </a:xfrm>
          <a:prstGeom prst="rect">
            <a:avLst/>
          </a:prstGeom>
          <a:noFill/>
          <a:ln w="57150" cap="flat" cmpd="sng">
            <a:solidFill>
              <a:srgbClr val="3CB4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txBox="1"/>
          <p:nvPr/>
        </p:nvSpPr>
        <p:spPr>
          <a:xfrm>
            <a:off x="4662256" y="6627812"/>
            <a:ext cx="2867487"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dk1"/>
                </a:solidFill>
                <a:latin typeface="Calibri"/>
                <a:ea typeface="Calibri"/>
                <a:cs typeface="Calibri"/>
                <a:sym typeface="Calibri"/>
              </a:rPr>
              <a:t>© 2021 Blake’s Seed Based. All Rights Reserved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txBox="1"/>
          <p:nvPr/>
        </p:nvSpPr>
        <p:spPr>
          <a:xfrm>
            <a:off x="3056539" y="328349"/>
            <a:ext cx="710332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Montserrat"/>
                <a:ea typeface="Montserrat"/>
                <a:cs typeface="Montserrat"/>
                <a:sym typeface="Montserrat"/>
              </a:rPr>
              <a:t>FOOD ALLERGEN MARKET</a:t>
            </a:r>
            <a:endParaRPr/>
          </a:p>
        </p:txBody>
      </p:sp>
      <p:pic>
        <p:nvPicPr>
          <p:cNvPr id="113" name="Google Shape;113;p3"/>
          <p:cNvPicPr preferRelativeResize="0"/>
          <p:nvPr/>
        </p:nvPicPr>
        <p:blipFill rotWithShape="1">
          <a:blip r:embed="rId3">
            <a:alphaModFix/>
          </a:blip>
          <a:srcRect l="34438"/>
          <a:stretch/>
        </p:blipFill>
        <p:spPr>
          <a:xfrm>
            <a:off x="6903541" y="711401"/>
            <a:ext cx="6277565" cy="5387286"/>
          </a:xfrm>
          <a:prstGeom prst="rect">
            <a:avLst/>
          </a:prstGeom>
          <a:noFill/>
          <a:ln>
            <a:noFill/>
          </a:ln>
        </p:spPr>
      </p:pic>
      <p:sp>
        <p:nvSpPr>
          <p:cNvPr id="114" name="Google Shape;114;p3"/>
          <p:cNvSpPr txBox="1"/>
          <p:nvPr/>
        </p:nvSpPr>
        <p:spPr>
          <a:xfrm>
            <a:off x="6943913" y="4354409"/>
            <a:ext cx="560632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Montserrat"/>
                <a:ea typeface="Montserrat"/>
                <a:cs typeface="Montserrat"/>
                <a:sym typeface="Montserrat"/>
              </a:rPr>
              <a:t>Top 9 Food Allergens</a:t>
            </a:r>
            <a:endParaRPr/>
          </a:p>
        </p:txBody>
      </p:sp>
      <p:sp>
        <p:nvSpPr>
          <p:cNvPr id="115" name="Google Shape;115;p3"/>
          <p:cNvSpPr txBox="1"/>
          <p:nvPr/>
        </p:nvSpPr>
        <p:spPr>
          <a:xfrm>
            <a:off x="6982144" y="1094950"/>
            <a:ext cx="24513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Montserrat"/>
                <a:ea typeface="Montserrat"/>
                <a:cs typeface="Montserrat"/>
                <a:sym typeface="Montserrat"/>
              </a:rPr>
              <a:t>$19B Annually</a:t>
            </a:r>
            <a:endParaRPr/>
          </a:p>
        </p:txBody>
      </p:sp>
      <p:sp>
        <p:nvSpPr>
          <p:cNvPr id="116" name="Google Shape;116;p3"/>
          <p:cNvSpPr/>
          <p:nvPr/>
        </p:nvSpPr>
        <p:spPr>
          <a:xfrm>
            <a:off x="6982144" y="2702575"/>
            <a:ext cx="4380613" cy="1404938"/>
          </a:xfrm>
          <a:prstGeom prst="roundRect">
            <a:avLst>
              <a:gd name="adj" fmla="val 16667"/>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400" b="1">
                <a:solidFill>
                  <a:schemeClr val="dk1"/>
                </a:solidFill>
                <a:latin typeface="Montserrat"/>
                <a:ea typeface="Montserrat"/>
                <a:cs typeface="Montserrat"/>
                <a:sym typeface="Montserrat"/>
              </a:rPr>
              <a:t>1 in 4 Americans </a:t>
            </a:r>
            <a:r>
              <a:rPr lang="en-US" sz="1400">
                <a:solidFill>
                  <a:schemeClr val="dk1"/>
                </a:solidFill>
                <a:latin typeface="Montserrat"/>
                <a:ea typeface="Montserrat"/>
                <a:cs typeface="Montserrat"/>
                <a:sym typeface="Montserrat"/>
              </a:rPr>
              <a:t>(85 million people) spend </a:t>
            </a:r>
            <a:r>
              <a:rPr lang="en-US" sz="1400" b="1">
                <a:solidFill>
                  <a:schemeClr val="dk1"/>
                </a:solidFill>
                <a:latin typeface="Montserrat"/>
                <a:ea typeface="Montserrat"/>
                <a:cs typeface="Montserrat"/>
                <a:sym typeface="Montserrat"/>
              </a:rPr>
              <a:t>$19 billion annually </a:t>
            </a:r>
            <a:r>
              <a:rPr lang="en-US" sz="1400">
                <a:solidFill>
                  <a:schemeClr val="dk1"/>
                </a:solidFill>
                <a:latin typeface="Montserrat"/>
                <a:ea typeface="Montserrat"/>
                <a:cs typeface="Montserrat"/>
                <a:sym typeface="Montserrat"/>
              </a:rPr>
              <a:t>to avoid purchasing products with the top nine allergens.</a:t>
            </a:r>
            <a:endParaRPr/>
          </a:p>
          <a:p>
            <a:pPr marL="0" marR="0" lvl="0" indent="0" algn="l" rtl="0">
              <a:spcBef>
                <a:spcPts val="0"/>
              </a:spcBef>
              <a:spcAft>
                <a:spcPts val="0"/>
              </a:spcAft>
              <a:buNone/>
            </a:pPr>
            <a:endParaRPr sz="1400" b="1">
              <a:solidFill>
                <a:schemeClr val="dk1"/>
              </a:solidFill>
              <a:latin typeface="Montserrat"/>
              <a:ea typeface="Montserrat"/>
              <a:cs typeface="Montserrat"/>
              <a:sym typeface="Montserrat"/>
            </a:endParaRPr>
          </a:p>
          <a:p>
            <a:pPr marL="0" marR="0" lvl="0" indent="0" algn="l" rtl="0">
              <a:spcBef>
                <a:spcPts val="0"/>
              </a:spcBef>
              <a:spcAft>
                <a:spcPts val="0"/>
              </a:spcAft>
              <a:buNone/>
            </a:pPr>
            <a:r>
              <a:rPr lang="en-US" sz="1400" b="1">
                <a:solidFill>
                  <a:schemeClr val="dk1"/>
                </a:solidFill>
                <a:latin typeface="Montserrat"/>
                <a:ea typeface="Montserrat"/>
                <a:cs typeface="Montserrat"/>
                <a:sym typeface="Montserrat"/>
              </a:rPr>
              <a:t>Annual growth rate </a:t>
            </a:r>
            <a:r>
              <a:rPr lang="en-US" sz="1400">
                <a:solidFill>
                  <a:schemeClr val="dk1"/>
                </a:solidFill>
                <a:latin typeface="Montserrat"/>
                <a:ea typeface="Montserrat"/>
                <a:cs typeface="Montserrat"/>
                <a:sym typeface="Montserrat"/>
              </a:rPr>
              <a:t>for the allergy-friendly food segment is </a:t>
            </a:r>
            <a:r>
              <a:rPr lang="en-US" sz="1400" b="1">
                <a:solidFill>
                  <a:schemeClr val="dk1"/>
                </a:solidFill>
                <a:latin typeface="Montserrat"/>
                <a:ea typeface="Montserrat"/>
                <a:cs typeface="Montserrat"/>
                <a:sym typeface="Montserrat"/>
              </a:rPr>
              <a:t>27%</a:t>
            </a:r>
            <a:r>
              <a:rPr lang="en-US" sz="1400">
                <a:solidFill>
                  <a:schemeClr val="dk1"/>
                </a:solidFill>
                <a:latin typeface="Montserrat"/>
                <a:ea typeface="Montserrat"/>
                <a:cs typeface="Montserrat"/>
                <a:sym typeface="Montserrat"/>
              </a:rPr>
              <a:t> (Food Dive).</a:t>
            </a:r>
            <a:endParaRPr/>
          </a:p>
          <a:p>
            <a:pPr marL="0" marR="0" lvl="0" indent="0" algn="ctr" rtl="0">
              <a:spcBef>
                <a:spcPts val="0"/>
              </a:spcBef>
              <a:spcAft>
                <a:spcPts val="0"/>
              </a:spcAft>
              <a:buNone/>
            </a:pPr>
            <a:endParaRPr sz="1400">
              <a:solidFill>
                <a:schemeClr val="dk1"/>
              </a:solidFill>
              <a:latin typeface="Montserrat"/>
              <a:ea typeface="Montserrat"/>
              <a:cs typeface="Montserrat"/>
              <a:sym typeface="Montserrat"/>
            </a:endParaRPr>
          </a:p>
        </p:txBody>
      </p:sp>
      <p:sp>
        <p:nvSpPr>
          <p:cNvPr id="117" name="Google Shape;117;p3"/>
          <p:cNvSpPr/>
          <p:nvPr/>
        </p:nvSpPr>
        <p:spPr>
          <a:xfrm>
            <a:off x="211872" y="4894362"/>
            <a:ext cx="2226770" cy="1404938"/>
          </a:xfrm>
          <a:prstGeom prst="roundRect">
            <a:avLst>
              <a:gd name="adj" fmla="val 16667"/>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endParaRPr sz="1600">
              <a:solidFill>
                <a:schemeClr val="dk1"/>
              </a:solidFill>
              <a:latin typeface="Montserrat"/>
              <a:ea typeface="Montserrat"/>
              <a:cs typeface="Montserrat"/>
              <a:sym typeface="Montserrat"/>
            </a:endParaRPr>
          </a:p>
        </p:txBody>
      </p:sp>
      <p:sp>
        <p:nvSpPr>
          <p:cNvPr id="118" name="Google Shape;118;p3"/>
          <p:cNvSpPr txBox="1"/>
          <p:nvPr/>
        </p:nvSpPr>
        <p:spPr>
          <a:xfrm>
            <a:off x="7529743" y="6402812"/>
            <a:ext cx="4435589" cy="9002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Montserrat Thin"/>
                <a:ea typeface="Montserrat Thin"/>
                <a:cs typeface="Montserrat Thin"/>
                <a:sym typeface="Montserrat Thin"/>
              </a:rPr>
              <a:t>Sources:</a:t>
            </a:r>
            <a:endParaRPr/>
          </a:p>
          <a:p>
            <a:pPr marL="0" marR="0" lvl="0" indent="0" algn="l" rtl="0">
              <a:spcBef>
                <a:spcPts val="0"/>
              </a:spcBef>
              <a:spcAft>
                <a:spcPts val="0"/>
              </a:spcAft>
              <a:buNone/>
            </a:pPr>
            <a:r>
              <a:rPr lang="en-US" sz="800" u="sng">
                <a:solidFill>
                  <a:schemeClr val="dk1"/>
                </a:solidFill>
                <a:latin typeface="Montserrat Thin"/>
                <a:ea typeface="Montserrat Thin"/>
                <a:cs typeface="Montserrat Thin"/>
                <a:sym typeface="Montserrat Thin"/>
                <a:hlinkClick r:id="rId4">
                  <a:extLst>
                    <a:ext uri="{A12FA001-AC4F-418D-AE19-62706E023703}">
                      <ahyp:hlinkClr xmlns:ahyp="http://schemas.microsoft.com/office/drawing/2018/hyperlinkcolor" val="tx"/>
                    </a:ext>
                  </a:extLst>
                </a:hlinkClick>
              </a:rPr>
              <a:t>https://www.fooddive.com/news/food-allergies-affect-1-in-4-consumers-study-says/580211/</a:t>
            </a:r>
            <a:endParaRPr sz="800">
              <a:solidFill>
                <a:schemeClr val="dk1"/>
              </a:solidFill>
              <a:latin typeface="Montserrat Thin"/>
              <a:ea typeface="Montserrat Thin"/>
              <a:cs typeface="Montserrat Thin"/>
              <a:sym typeface="Montserrat Thin"/>
            </a:endParaRPr>
          </a:p>
          <a:p>
            <a:pPr marL="0" marR="0" lvl="0" indent="0" algn="l" rtl="0">
              <a:spcBef>
                <a:spcPts val="0"/>
              </a:spcBef>
              <a:spcAft>
                <a:spcPts val="0"/>
              </a:spcAft>
              <a:buNone/>
            </a:pPr>
            <a:r>
              <a:rPr lang="en-US" sz="800" u="sng">
                <a:solidFill>
                  <a:schemeClr val="dk1"/>
                </a:solidFill>
                <a:latin typeface="Montserrat Thin"/>
                <a:ea typeface="Montserrat Thin"/>
                <a:cs typeface="Montserrat Thin"/>
                <a:sym typeface="Montserrat Thin"/>
                <a:hlinkClick r:id="rId5">
                  <a:extLst>
                    <a:ext uri="{A12FA001-AC4F-418D-AE19-62706E023703}">
                      <ahyp:hlinkClr xmlns:ahyp="http://schemas.microsoft.com/office/drawing/2018/hyperlinkcolor" val="tx"/>
                    </a:ext>
                  </a:extLst>
                </a:hlinkClick>
              </a:rPr>
              <a:t>https://www.foodallergy.org/</a:t>
            </a:r>
            <a:endParaRPr sz="800">
              <a:solidFill>
                <a:schemeClr val="dk1"/>
              </a:solidFill>
              <a:latin typeface="Montserrat Thin"/>
              <a:ea typeface="Montserrat Thin"/>
              <a:cs typeface="Montserrat Thin"/>
              <a:sym typeface="Montserrat Thin"/>
            </a:endParaRPr>
          </a:p>
          <a:p>
            <a:pPr marL="0" marR="0" lvl="0" indent="0" algn="l" rtl="0">
              <a:spcBef>
                <a:spcPts val="0"/>
              </a:spcBef>
              <a:spcAft>
                <a:spcPts val="0"/>
              </a:spcAft>
              <a:buNone/>
            </a:pPr>
            <a:endParaRPr sz="1600">
              <a:solidFill>
                <a:schemeClr val="dk1"/>
              </a:solidFill>
              <a:latin typeface="Montserrat Thin"/>
              <a:ea typeface="Montserrat Thin"/>
              <a:cs typeface="Montserrat Thin"/>
              <a:sym typeface="Montserrat Thin"/>
            </a:endParaRPr>
          </a:p>
          <a:p>
            <a:pPr marL="0" marR="0" lvl="0" indent="0" algn="l" rtl="0">
              <a:spcBef>
                <a:spcPts val="0"/>
              </a:spcBef>
              <a:spcAft>
                <a:spcPts val="0"/>
              </a:spcAft>
              <a:buNone/>
            </a:pPr>
            <a:endParaRPr sz="1050">
              <a:solidFill>
                <a:schemeClr val="dk1"/>
              </a:solidFill>
              <a:latin typeface="Montserrat Thin"/>
              <a:ea typeface="Montserrat Thin"/>
              <a:cs typeface="Montserrat Thin"/>
              <a:sym typeface="Montserrat Thin"/>
            </a:endParaRPr>
          </a:p>
        </p:txBody>
      </p:sp>
      <p:sp>
        <p:nvSpPr>
          <p:cNvPr id="119" name="Google Shape;119;p3"/>
          <p:cNvSpPr/>
          <p:nvPr/>
        </p:nvSpPr>
        <p:spPr>
          <a:xfrm>
            <a:off x="711653" y="905379"/>
            <a:ext cx="4945826" cy="5057507"/>
          </a:xfrm>
          <a:prstGeom prst="ellipse">
            <a:avLst/>
          </a:prstGeom>
          <a:solidFill>
            <a:srgbClr val="21B3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3"/>
          <p:cNvSpPr/>
          <p:nvPr/>
        </p:nvSpPr>
        <p:spPr>
          <a:xfrm>
            <a:off x="1001203" y="2454828"/>
            <a:ext cx="2523296" cy="2725783"/>
          </a:xfrm>
          <a:prstGeom prst="ellipse">
            <a:avLst/>
          </a:prstGeom>
          <a:solidFill>
            <a:srgbClr val="1F3864"/>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600" b="1">
                <a:solidFill>
                  <a:schemeClr val="lt1"/>
                </a:solidFill>
                <a:latin typeface="Montserrat"/>
                <a:ea typeface="Montserrat"/>
                <a:cs typeface="Montserrat"/>
                <a:sym typeface="Montserrat"/>
              </a:rPr>
              <a:t>32MM</a:t>
            </a:r>
            <a:r>
              <a:rPr lang="en-US" sz="1600">
                <a:solidFill>
                  <a:schemeClr val="lt1"/>
                </a:solidFill>
                <a:latin typeface="Montserrat"/>
                <a:ea typeface="Montserrat"/>
                <a:cs typeface="Montserrat"/>
                <a:sym typeface="Montserrat"/>
              </a:rPr>
              <a:t> </a:t>
            </a:r>
            <a:endParaRPr/>
          </a:p>
          <a:p>
            <a:pPr marL="0" marR="0" lvl="0" indent="0" algn="ctr" rtl="0">
              <a:spcBef>
                <a:spcPts val="0"/>
              </a:spcBef>
              <a:spcAft>
                <a:spcPts val="0"/>
              </a:spcAft>
              <a:buNone/>
            </a:pPr>
            <a:r>
              <a:rPr lang="en-US" sz="1000" b="1">
                <a:solidFill>
                  <a:schemeClr val="lt1"/>
                </a:solidFill>
                <a:latin typeface="Montserrat"/>
                <a:ea typeface="Montserrat"/>
                <a:cs typeface="Montserrat"/>
                <a:sym typeface="Montserrat"/>
              </a:rPr>
              <a:t>PEOPLE HAVE </a:t>
            </a:r>
            <a:br>
              <a:rPr lang="en-US" sz="1000" b="1">
                <a:solidFill>
                  <a:schemeClr val="lt1"/>
                </a:solidFill>
                <a:latin typeface="Montserrat"/>
                <a:ea typeface="Montserrat"/>
                <a:cs typeface="Montserrat"/>
                <a:sym typeface="Montserrat"/>
              </a:rPr>
            </a:br>
            <a:r>
              <a:rPr lang="en-US" sz="1000" b="1">
                <a:solidFill>
                  <a:schemeClr val="lt1"/>
                </a:solidFill>
                <a:latin typeface="Montserrat"/>
                <a:ea typeface="Montserrat"/>
                <a:cs typeface="Montserrat"/>
                <a:sym typeface="Montserrat"/>
              </a:rPr>
              <a:t>FOOD ALLERGIES</a:t>
            </a:r>
            <a:endParaRPr/>
          </a:p>
        </p:txBody>
      </p:sp>
      <p:sp>
        <p:nvSpPr>
          <p:cNvPr id="121" name="Google Shape;121;p3"/>
          <p:cNvSpPr txBox="1"/>
          <p:nvPr/>
        </p:nvSpPr>
        <p:spPr>
          <a:xfrm>
            <a:off x="3222372" y="1393244"/>
            <a:ext cx="2270375" cy="3677369"/>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800" b="1">
                <a:solidFill>
                  <a:schemeClr val="lt1"/>
                </a:solidFill>
                <a:latin typeface="Montserrat"/>
                <a:ea typeface="Montserrat"/>
                <a:cs typeface="Montserrat"/>
                <a:sym typeface="Montserrat"/>
              </a:rPr>
              <a:t>100MM+</a:t>
            </a:r>
            <a:endParaRPr/>
          </a:p>
          <a:p>
            <a:pPr marL="0" marR="0" lvl="0" indent="0" algn="ctr" rtl="0">
              <a:spcBef>
                <a:spcPts val="0"/>
              </a:spcBef>
              <a:spcAft>
                <a:spcPts val="0"/>
              </a:spcAft>
              <a:buNone/>
            </a:pPr>
            <a:r>
              <a:rPr lang="en-US" sz="1400" b="1">
                <a:solidFill>
                  <a:schemeClr val="lt1"/>
                </a:solidFill>
                <a:latin typeface="Montserrat"/>
                <a:ea typeface="Montserrat"/>
                <a:cs typeface="Montserrat"/>
                <a:sym typeface="Montserrat"/>
              </a:rPr>
              <a:t>INDIRECTLY AFFECTED</a:t>
            </a:r>
            <a:endParaRPr/>
          </a:p>
          <a:p>
            <a:pPr marL="0" marR="0" lvl="0" indent="0" algn="ctr" rtl="0">
              <a:spcBef>
                <a:spcPts val="0"/>
              </a:spcBef>
              <a:spcAft>
                <a:spcPts val="0"/>
              </a:spcAft>
              <a:buNone/>
            </a:pPr>
            <a:r>
              <a:rPr lang="en-US" sz="1600" b="1">
                <a:solidFill>
                  <a:schemeClr val="lt1"/>
                </a:solidFill>
                <a:latin typeface="Montserrat"/>
                <a:ea typeface="Montserrat"/>
                <a:cs typeface="Montserrat"/>
                <a:sym typeface="Montserrat"/>
              </a:rPr>
              <a:t>__________________</a:t>
            </a:r>
            <a:endParaRPr/>
          </a:p>
          <a:p>
            <a:pPr marL="0" marR="0" lvl="0" indent="0" algn="ctr" rtl="0">
              <a:spcBef>
                <a:spcPts val="0"/>
              </a:spcBef>
              <a:spcAft>
                <a:spcPts val="0"/>
              </a:spcAft>
              <a:buNone/>
            </a:pPr>
            <a:endParaRPr sz="1600" b="1">
              <a:solidFill>
                <a:schemeClr val="lt1"/>
              </a:solidFill>
              <a:latin typeface="Montserrat"/>
              <a:ea typeface="Montserrat"/>
              <a:cs typeface="Montserrat"/>
              <a:sym typeface="Montserrat"/>
            </a:endParaRPr>
          </a:p>
          <a:p>
            <a:pPr marL="742950" marR="0" lvl="1"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Montserrat"/>
                <a:ea typeface="Montserrat"/>
                <a:cs typeface="Montserrat"/>
                <a:sym typeface="Montserrat"/>
              </a:rPr>
              <a:t>Households</a:t>
            </a:r>
            <a:endParaRPr/>
          </a:p>
          <a:p>
            <a:pPr marL="742950" marR="0" lvl="1"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Montserrat"/>
                <a:ea typeface="Montserrat"/>
                <a:cs typeface="Montserrat"/>
                <a:sym typeface="Montserrat"/>
              </a:rPr>
              <a:t>Schools</a:t>
            </a:r>
            <a:endParaRPr/>
          </a:p>
          <a:p>
            <a:pPr marL="742950" marR="0" lvl="1"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Montserrat"/>
                <a:ea typeface="Montserrat"/>
                <a:cs typeface="Montserrat"/>
                <a:sym typeface="Montserrat"/>
              </a:rPr>
              <a:t>Airlines</a:t>
            </a:r>
            <a:endParaRPr/>
          </a:p>
          <a:p>
            <a:pPr marL="742950" marR="0" lvl="1" indent="-285750" algn="l" rtl="0">
              <a:spcBef>
                <a:spcPts val="0"/>
              </a:spcBef>
              <a:spcAft>
                <a:spcPts val="0"/>
              </a:spcAft>
              <a:buClr>
                <a:schemeClr val="lt1"/>
              </a:buClr>
              <a:buSzPts val="1800"/>
              <a:buFont typeface="Arial"/>
              <a:buChar char="•"/>
            </a:pPr>
            <a:r>
              <a:rPr lang="en-US" sz="1800" b="0" i="0" u="none" strike="noStrike" cap="none">
                <a:solidFill>
                  <a:schemeClr val="lt1"/>
                </a:solidFill>
                <a:latin typeface="Montserrat"/>
                <a:ea typeface="Montserrat"/>
                <a:cs typeface="Montserrat"/>
                <a:sym typeface="Montserrat"/>
              </a:rPr>
              <a:t>Offices</a:t>
            </a:r>
            <a:endParaRPr sz="3600" b="0" i="0" u="none" strike="noStrike" cap="none">
              <a:solidFill>
                <a:schemeClr val="lt1"/>
              </a:solidFill>
              <a:latin typeface="Montserrat"/>
              <a:ea typeface="Montserrat"/>
              <a:cs typeface="Montserrat"/>
              <a:sym typeface="Montserrat"/>
            </a:endParaRPr>
          </a:p>
        </p:txBody>
      </p:sp>
      <p:sp>
        <p:nvSpPr>
          <p:cNvPr id="122" name="Google Shape;122;p3"/>
          <p:cNvSpPr txBox="1"/>
          <p:nvPr/>
        </p:nvSpPr>
        <p:spPr>
          <a:xfrm>
            <a:off x="1344331" y="1562555"/>
            <a:ext cx="361993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Montserrat"/>
                <a:ea typeface="Montserrat"/>
                <a:cs typeface="Montserrat"/>
                <a:sym typeface="Montserrat"/>
              </a:rPr>
              <a:t>UNITED STATES</a:t>
            </a:r>
            <a:endParaRPr/>
          </a:p>
        </p:txBody>
      </p:sp>
      <p:sp>
        <p:nvSpPr>
          <p:cNvPr id="123" name="Google Shape;123;p3"/>
          <p:cNvSpPr/>
          <p:nvPr/>
        </p:nvSpPr>
        <p:spPr>
          <a:xfrm>
            <a:off x="6982144" y="4298260"/>
            <a:ext cx="4938947" cy="1404938"/>
          </a:xfrm>
          <a:prstGeom prst="roundRect">
            <a:avLst>
              <a:gd name="adj" fmla="val 16667"/>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400">
                <a:solidFill>
                  <a:schemeClr val="dk1"/>
                </a:solidFill>
                <a:latin typeface="Montserrat"/>
                <a:ea typeface="Montserrat"/>
                <a:cs typeface="Montserrat"/>
                <a:sym typeface="Montserrat"/>
              </a:rPr>
              <a:t>Peanuts, Tree Nuts, Wheat, Soy, Milk, Eggs, Sesame, Fish, Shellfish account for </a:t>
            </a:r>
            <a:r>
              <a:rPr lang="en-US" sz="1400" b="1">
                <a:solidFill>
                  <a:schemeClr val="dk1"/>
                </a:solidFill>
                <a:latin typeface="Montserrat"/>
                <a:ea typeface="Montserrat"/>
                <a:cs typeface="Montserrat"/>
                <a:sym typeface="Montserrat"/>
              </a:rPr>
              <a:t>90%</a:t>
            </a:r>
            <a:r>
              <a:rPr lang="en-US" sz="1400">
                <a:solidFill>
                  <a:schemeClr val="dk1"/>
                </a:solidFill>
                <a:latin typeface="Montserrat"/>
                <a:ea typeface="Montserrat"/>
                <a:cs typeface="Montserrat"/>
                <a:sym typeface="Montserrat"/>
              </a:rPr>
              <a:t> </a:t>
            </a:r>
            <a:r>
              <a:rPr lang="en-US" sz="1400" b="1">
                <a:solidFill>
                  <a:schemeClr val="dk1"/>
                </a:solidFill>
                <a:latin typeface="Montserrat"/>
                <a:ea typeface="Montserrat"/>
                <a:cs typeface="Montserrat"/>
                <a:sym typeface="Montserrat"/>
              </a:rPr>
              <a:t>of food allergies.</a:t>
            </a:r>
            <a:endParaRPr/>
          </a:p>
        </p:txBody>
      </p:sp>
      <p:pic>
        <p:nvPicPr>
          <p:cNvPr id="124" name="Google Shape;124;p3"/>
          <p:cNvPicPr preferRelativeResize="0"/>
          <p:nvPr/>
        </p:nvPicPr>
        <p:blipFill rotWithShape="1">
          <a:blip r:embed="rId6">
            <a:alphaModFix/>
          </a:blip>
          <a:srcRect/>
          <a:stretch/>
        </p:blipFill>
        <p:spPr>
          <a:xfrm>
            <a:off x="7071506" y="5253473"/>
            <a:ext cx="4038286" cy="1045827"/>
          </a:xfrm>
          <a:prstGeom prst="rect">
            <a:avLst/>
          </a:prstGeom>
          <a:noFill/>
          <a:ln>
            <a:noFill/>
          </a:ln>
        </p:spPr>
      </p:pic>
      <p:sp>
        <p:nvSpPr>
          <p:cNvPr id="125" name="Google Shape;125;p3"/>
          <p:cNvSpPr txBox="1"/>
          <p:nvPr/>
        </p:nvSpPr>
        <p:spPr>
          <a:xfrm>
            <a:off x="9222132" y="647861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3</a:t>
            </a:fld>
            <a:endParaRPr sz="1200">
              <a:solidFill>
                <a:srgbClr val="000000"/>
              </a:solidFill>
              <a:latin typeface="Calibri"/>
              <a:ea typeface="Calibri"/>
              <a:cs typeface="Calibri"/>
              <a:sym typeface="Calibri"/>
            </a:endParaRPr>
          </a:p>
        </p:txBody>
      </p:sp>
      <p:pic>
        <p:nvPicPr>
          <p:cNvPr id="126" name="Google Shape;126;p3" descr="A close up of a sign&#10;&#10;Description automatically generated"/>
          <p:cNvPicPr preferRelativeResize="0"/>
          <p:nvPr/>
        </p:nvPicPr>
        <p:blipFill rotWithShape="1">
          <a:blip r:embed="rId7">
            <a:alphaModFix/>
          </a:blip>
          <a:srcRect/>
          <a:stretch/>
        </p:blipFill>
        <p:spPr>
          <a:xfrm>
            <a:off x="192811" y="6409155"/>
            <a:ext cx="1039265" cy="519633"/>
          </a:xfrm>
          <a:prstGeom prst="rect">
            <a:avLst/>
          </a:prstGeom>
          <a:noFill/>
          <a:ln>
            <a:noFill/>
          </a:ln>
        </p:spPr>
      </p:pic>
      <p:sp>
        <p:nvSpPr>
          <p:cNvPr id="127" name="Google Shape;127;p3"/>
          <p:cNvSpPr txBox="1"/>
          <p:nvPr/>
        </p:nvSpPr>
        <p:spPr>
          <a:xfrm>
            <a:off x="4571503" y="6599673"/>
            <a:ext cx="2867487"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dk1"/>
                </a:solidFill>
                <a:latin typeface="Calibri"/>
                <a:ea typeface="Calibri"/>
                <a:cs typeface="Calibri"/>
                <a:sym typeface="Calibri"/>
              </a:rPr>
              <a:t>© 2021 Blake’s Seed Based. All Rights Reserved</a:t>
            </a:r>
            <a:endParaRPr/>
          </a:p>
        </p:txBody>
      </p:sp>
      <p:sp>
        <p:nvSpPr>
          <p:cNvPr id="128" name="Google Shape;128;p3"/>
          <p:cNvSpPr/>
          <p:nvPr/>
        </p:nvSpPr>
        <p:spPr>
          <a:xfrm>
            <a:off x="251534" y="258886"/>
            <a:ext cx="11674136" cy="6150269"/>
          </a:xfrm>
          <a:prstGeom prst="rect">
            <a:avLst/>
          </a:prstGeom>
          <a:noFill/>
          <a:ln w="57150" cap="flat" cmpd="sng">
            <a:solidFill>
              <a:srgbClr val="3CB4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4" descr="A picture containing diagram&#10;&#10;Description automatically generated"/>
          <p:cNvPicPr preferRelativeResize="0"/>
          <p:nvPr/>
        </p:nvPicPr>
        <p:blipFill rotWithShape="1">
          <a:blip r:embed="rId3">
            <a:alphaModFix/>
          </a:blip>
          <a:srcRect t="17347" r="5907"/>
          <a:stretch/>
        </p:blipFill>
        <p:spPr>
          <a:xfrm>
            <a:off x="45014" y="1042581"/>
            <a:ext cx="5751859" cy="5052612"/>
          </a:xfrm>
          <a:prstGeom prst="rect">
            <a:avLst/>
          </a:prstGeom>
          <a:noFill/>
          <a:ln>
            <a:noFill/>
          </a:ln>
        </p:spPr>
      </p:pic>
      <p:sp>
        <p:nvSpPr>
          <p:cNvPr id="135" name="Google Shape;135;p4"/>
          <p:cNvSpPr txBox="1">
            <a:spLocks noGrp="1"/>
          </p:cNvSpPr>
          <p:nvPr>
            <p:ph type="sldNum" idx="12"/>
          </p:nvPr>
        </p:nvSpPr>
        <p:spPr>
          <a:xfrm>
            <a:off x="9182470" y="645461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pic>
        <p:nvPicPr>
          <p:cNvPr id="136" name="Google Shape;136;p4" descr="A close up of a sign&#10;&#10;Description automatically generated"/>
          <p:cNvPicPr preferRelativeResize="0"/>
          <p:nvPr/>
        </p:nvPicPr>
        <p:blipFill rotWithShape="1">
          <a:blip r:embed="rId4">
            <a:alphaModFix/>
          </a:blip>
          <a:srcRect/>
          <a:stretch/>
        </p:blipFill>
        <p:spPr>
          <a:xfrm>
            <a:off x="192811" y="6409155"/>
            <a:ext cx="1039265" cy="519633"/>
          </a:xfrm>
          <a:prstGeom prst="rect">
            <a:avLst/>
          </a:prstGeom>
          <a:noFill/>
          <a:ln>
            <a:noFill/>
          </a:ln>
        </p:spPr>
      </p:pic>
      <p:sp>
        <p:nvSpPr>
          <p:cNvPr id="137" name="Google Shape;137;p4"/>
          <p:cNvSpPr/>
          <p:nvPr/>
        </p:nvSpPr>
        <p:spPr>
          <a:xfrm>
            <a:off x="251534" y="258886"/>
            <a:ext cx="11674136" cy="6150269"/>
          </a:xfrm>
          <a:prstGeom prst="rect">
            <a:avLst/>
          </a:prstGeom>
          <a:noFill/>
          <a:ln w="57150" cap="flat" cmpd="sng">
            <a:solidFill>
              <a:srgbClr val="3CB4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138" name="Google Shape;138;p4"/>
          <p:cNvSpPr txBox="1"/>
          <p:nvPr/>
        </p:nvSpPr>
        <p:spPr>
          <a:xfrm>
            <a:off x="4662256" y="6627812"/>
            <a:ext cx="3577504"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Montserrat Medium"/>
              <a:buNone/>
            </a:pPr>
            <a:r>
              <a:rPr lang="en-US" sz="1050" b="0" i="0" u="none" strike="noStrike" cap="none">
                <a:solidFill>
                  <a:srgbClr val="000000"/>
                </a:solidFill>
                <a:latin typeface="Montserrat Medium"/>
                <a:ea typeface="Montserrat Medium"/>
                <a:cs typeface="Montserrat Medium"/>
                <a:sym typeface="Montserrat Medium"/>
              </a:rPr>
              <a:t>© 2021 Blake’s Seed Based. All Rights Reserved</a:t>
            </a:r>
            <a:endParaRPr sz="1800">
              <a:solidFill>
                <a:schemeClr val="dk1"/>
              </a:solidFill>
              <a:latin typeface="Calibri"/>
              <a:ea typeface="Calibri"/>
              <a:cs typeface="Calibri"/>
              <a:sym typeface="Calibri"/>
            </a:endParaRPr>
          </a:p>
        </p:txBody>
      </p:sp>
      <p:sp>
        <p:nvSpPr>
          <p:cNvPr id="139" name="Google Shape;139;p4"/>
          <p:cNvSpPr txBox="1"/>
          <p:nvPr/>
        </p:nvSpPr>
        <p:spPr>
          <a:xfrm>
            <a:off x="308943" y="6011308"/>
            <a:ext cx="192636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Montserrat"/>
              <a:buNone/>
            </a:pPr>
            <a:r>
              <a:rPr lang="en-US" sz="1000" b="0" i="0" u="none" strike="noStrike" cap="none">
                <a:solidFill>
                  <a:srgbClr val="000000"/>
                </a:solidFill>
                <a:latin typeface="Montserrat"/>
                <a:ea typeface="Montserrat"/>
                <a:cs typeface="Montserrat"/>
                <a:sym typeface="Montserrat"/>
              </a:rPr>
              <a:t>Packed with Fiber, Omega 3’s, and Protein </a:t>
            </a:r>
            <a:endParaRPr sz="1000" b="0" i="0" u="none" strike="noStrike" cap="none">
              <a:solidFill>
                <a:srgbClr val="000000"/>
              </a:solidFill>
              <a:latin typeface="Arial"/>
              <a:ea typeface="Arial"/>
              <a:cs typeface="Arial"/>
              <a:sym typeface="Arial"/>
            </a:endParaRPr>
          </a:p>
        </p:txBody>
      </p:sp>
      <p:sp>
        <p:nvSpPr>
          <p:cNvPr id="140" name="Google Shape;140;p4"/>
          <p:cNvSpPr txBox="1"/>
          <p:nvPr/>
        </p:nvSpPr>
        <p:spPr>
          <a:xfrm>
            <a:off x="251534" y="2386954"/>
            <a:ext cx="1826630"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Montserrat"/>
              <a:buNone/>
            </a:pPr>
            <a:r>
              <a:rPr lang="en-US" sz="1050" b="0" i="0" u="none" strike="noStrike" cap="none">
                <a:solidFill>
                  <a:srgbClr val="000000"/>
                </a:solidFill>
                <a:latin typeface="Montserrat"/>
                <a:ea typeface="Montserrat"/>
                <a:cs typeface="Montserrat"/>
                <a:sym typeface="Montserrat"/>
              </a:rPr>
              <a:t>Packed with Vitamin E, B6, and Antioxidants</a:t>
            </a:r>
            <a:endParaRPr sz="1050" b="0" i="0" u="none" strike="noStrike" cap="none">
              <a:solidFill>
                <a:srgbClr val="000000"/>
              </a:solidFill>
              <a:latin typeface="Arial"/>
              <a:ea typeface="Arial"/>
              <a:cs typeface="Arial"/>
              <a:sym typeface="Arial"/>
            </a:endParaRPr>
          </a:p>
        </p:txBody>
      </p:sp>
      <p:sp>
        <p:nvSpPr>
          <p:cNvPr id="141" name="Google Shape;141;p4"/>
          <p:cNvSpPr txBox="1"/>
          <p:nvPr/>
        </p:nvSpPr>
        <p:spPr>
          <a:xfrm>
            <a:off x="5981081" y="1084157"/>
            <a:ext cx="6049908"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Montserrat"/>
                <a:ea typeface="Montserrat"/>
                <a:cs typeface="Montserrat"/>
                <a:sym typeface="Montserrat"/>
              </a:rPr>
              <a:t>“We use Seeds because they are truly superfoods. They are loaded with quality protein, healthy fats, essential vitamins and rich minerals that all help fuel our consumers adventures ” </a:t>
            </a:r>
            <a:endParaRPr sz="18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Montserrat"/>
                <a:ea typeface="Montserrat"/>
                <a:cs typeface="Montserrat"/>
                <a:sym typeface="Montserrat"/>
              </a:rPr>
              <a:t>- Blake</a:t>
            </a:r>
            <a:endParaRPr sz="1800">
              <a:solidFill>
                <a:schemeClr val="dk1"/>
              </a:solidFill>
              <a:latin typeface="Calibri"/>
              <a:ea typeface="Calibri"/>
              <a:cs typeface="Calibri"/>
              <a:sym typeface="Calibri"/>
            </a:endParaRPr>
          </a:p>
        </p:txBody>
      </p:sp>
      <p:sp>
        <p:nvSpPr>
          <p:cNvPr id="142" name="Google Shape;142;p4"/>
          <p:cNvSpPr/>
          <p:nvPr/>
        </p:nvSpPr>
        <p:spPr>
          <a:xfrm>
            <a:off x="4230658" y="2878393"/>
            <a:ext cx="1866477" cy="11012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pic>
        <p:nvPicPr>
          <p:cNvPr id="143" name="Google Shape;143;p4" descr="A picture containing diagram&#10;&#10;Description automatically generated"/>
          <p:cNvPicPr preferRelativeResize="0"/>
          <p:nvPr/>
        </p:nvPicPr>
        <p:blipFill rotWithShape="1">
          <a:blip r:embed="rId3">
            <a:alphaModFix/>
          </a:blip>
          <a:srcRect l="70128" t="52754" r="5620" b="37365"/>
          <a:stretch/>
        </p:blipFill>
        <p:spPr>
          <a:xfrm>
            <a:off x="4230658" y="3142339"/>
            <a:ext cx="1710964" cy="697143"/>
          </a:xfrm>
          <a:prstGeom prst="rect">
            <a:avLst/>
          </a:prstGeom>
          <a:noFill/>
          <a:ln>
            <a:noFill/>
          </a:ln>
        </p:spPr>
      </p:pic>
      <p:sp>
        <p:nvSpPr>
          <p:cNvPr id="144" name="Google Shape;144;p4"/>
          <p:cNvSpPr txBox="1"/>
          <p:nvPr/>
        </p:nvSpPr>
        <p:spPr>
          <a:xfrm>
            <a:off x="5054393" y="3839482"/>
            <a:ext cx="1343398"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Montserrat"/>
              <a:buNone/>
            </a:pPr>
            <a:r>
              <a:rPr lang="en-US" sz="1000" b="0" i="0" u="none" strike="noStrike" cap="none">
                <a:solidFill>
                  <a:srgbClr val="000000"/>
                </a:solidFill>
                <a:latin typeface="Montserrat"/>
                <a:ea typeface="Montserrat"/>
                <a:cs typeface="Montserrat"/>
                <a:sym typeface="Montserrat"/>
              </a:rPr>
              <a:t>Packed with Iron, Zinc and Magnesium </a:t>
            </a:r>
            <a:endParaRPr sz="1000" b="0" i="0" u="none" strike="noStrike" cap="none">
              <a:solidFill>
                <a:srgbClr val="000000"/>
              </a:solidFill>
              <a:latin typeface="Arial"/>
              <a:ea typeface="Arial"/>
              <a:cs typeface="Arial"/>
              <a:sym typeface="Arial"/>
            </a:endParaRPr>
          </a:p>
        </p:txBody>
      </p:sp>
      <p:sp>
        <p:nvSpPr>
          <p:cNvPr id="145" name="Google Shape;145;p4"/>
          <p:cNvSpPr txBox="1"/>
          <p:nvPr/>
        </p:nvSpPr>
        <p:spPr>
          <a:xfrm>
            <a:off x="146215" y="412207"/>
            <a:ext cx="1219199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Montserrat"/>
              <a:buNone/>
            </a:pPr>
            <a:r>
              <a:rPr lang="en-US" sz="2800" b="1" i="0" u="none" strike="noStrike" cap="none">
                <a:solidFill>
                  <a:srgbClr val="000000"/>
                </a:solidFill>
                <a:latin typeface="Montserrat"/>
                <a:ea typeface="Montserrat"/>
                <a:cs typeface="Montserrat"/>
                <a:sym typeface="Montserrat"/>
              </a:rPr>
              <a:t>SNACKS FULED BY SEEDS</a:t>
            </a:r>
            <a:endParaRPr sz="1800">
              <a:solidFill>
                <a:schemeClr val="dk1"/>
              </a:solidFill>
              <a:latin typeface="Calibri"/>
              <a:ea typeface="Calibri"/>
              <a:cs typeface="Calibri"/>
              <a:sym typeface="Calibri"/>
            </a:endParaRPr>
          </a:p>
        </p:txBody>
      </p:sp>
      <p:graphicFrame>
        <p:nvGraphicFramePr>
          <p:cNvPr id="146" name="Google Shape;146;p4"/>
          <p:cNvGraphicFramePr/>
          <p:nvPr/>
        </p:nvGraphicFramePr>
        <p:xfrm>
          <a:off x="6523253" y="3490910"/>
          <a:ext cx="5179175" cy="2868717"/>
        </p:xfrm>
        <a:graphic>
          <a:graphicData uri="http://schemas.openxmlformats.org/drawingml/2006/chart">
            <c:chart xmlns:c="http://schemas.openxmlformats.org/drawingml/2006/chart" xmlns:r="http://schemas.openxmlformats.org/officeDocument/2006/relationships" r:id="rId5"/>
          </a:graphicData>
        </a:graphic>
      </p:graphicFrame>
      <p:sp>
        <p:nvSpPr>
          <p:cNvPr id="147" name="Google Shape;147;p4"/>
          <p:cNvSpPr txBox="1"/>
          <p:nvPr/>
        </p:nvSpPr>
        <p:spPr>
          <a:xfrm>
            <a:off x="6753317" y="2971277"/>
            <a:ext cx="485830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Montserrat"/>
              <a:buNone/>
            </a:pPr>
            <a:r>
              <a:rPr lang="en-US" sz="1400" b="1" i="0" u="none" strike="noStrike" cap="none">
                <a:solidFill>
                  <a:srgbClr val="000000"/>
                </a:solidFill>
                <a:latin typeface="Montserrat"/>
                <a:ea typeface="Montserrat"/>
                <a:cs typeface="Montserrat"/>
                <a:sym typeface="Montserrat"/>
              </a:rPr>
              <a:t>TOP ATTRIBUTES CONSUMERS LIKE ABOUT BLAKE’S SEED BASED</a:t>
            </a:r>
            <a:endParaRPr sz="1400" b="1" i="0" u="none" strike="noStrike" cap="none">
              <a:solidFill>
                <a:srgbClr val="000000"/>
              </a:solidFill>
              <a:latin typeface="Arial"/>
              <a:ea typeface="Arial"/>
              <a:cs typeface="Arial"/>
              <a:sym typeface="Arial"/>
            </a:endParaRPr>
          </a:p>
        </p:txBody>
      </p:sp>
      <p:sp>
        <p:nvSpPr>
          <p:cNvPr id="148" name="Google Shape;148;p4"/>
          <p:cNvSpPr/>
          <p:nvPr/>
        </p:nvSpPr>
        <p:spPr>
          <a:xfrm>
            <a:off x="6545229" y="2878393"/>
            <a:ext cx="5254555" cy="3420430"/>
          </a:xfrm>
          <a:prstGeom prst="rect">
            <a:avLst/>
          </a:prstGeom>
          <a:noFill/>
          <a:ln w="57150" cap="flat" cmpd="sng">
            <a:solidFill>
              <a:srgbClr val="3CB4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149" name="Google Shape;149;p4"/>
          <p:cNvSpPr txBox="1"/>
          <p:nvPr/>
        </p:nvSpPr>
        <p:spPr>
          <a:xfrm>
            <a:off x="9323535" y="6111336"/>
            <a:ext cx="6096000" cy="200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Montserrat"/>
              <a:buNone/>
            </a:pPr>
            <a:r>
              <a:rPr lang="en-US" sz="700" b="0" i="0" u="none" strike="noStrike" cap="none">
                <a:solidFill>
                  <a:srgbClr val="000000"/>
                </a:solidFill>
                <a:latin typeface="Montserrat"/>
                <a:ea typeface="Montserrat"/>
                <a:cs typeface="Montserrat"/>
                <a:sym typeface="Montserrat"/>
              </a:rPr>
              <a:t>Source: Social Nature Campaign – Survey Aug 2021</a:t>
            </a: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5"/>
          <p:cNvPicPr preferRelativeResize="0"/>
          <p:nvPr/>
        </p:nvPicPr>
        <p:blipFill rotWithShape="1">
          <a:blip r:embed="rId3">
            <a:alphaModFix/>
          </a:blip>
          <a:srcRect/>
          <a:stretch/>
        </p:blipFill>
        <p:spPr>
          <a:xfrm>
            <a:off x="9041390" y="1622787"/>
            <a:ext cx="2638127" cy="2638127"/>
          </a:xfrm>
          <a:prstGeom prst="rect">
            <a:avLst/>
          </a:prstGeom>
          <a:noFill/>
          <a:ln>
            <a:noFill/>
          </a:ln>
        </p:spPr>
      </p:pic>
      <p:sp>
        <p:nvSpPr>
          <p:cNvPr id="156" name="Google Shape;156;p5"/>
          <p:cNvSpPr txBox="1">
            <a:spLocks noGrp="1"/>
          </p:cNvSpPr>
          <p:nvPr>
            <p:ph type="sldNum" idx="12"/>
          </p:nvPr>
        </p:nvSpPr>
        <p:spPr>
          <a:xfrm>
            <a:off x="9255989" y="648196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a:t>
            </a:fld>
            <a:endParaRPr sz="1200" b="0" i="0" u="none" strike="noStrike" cap="none">
              <a:solidFill>
                <a:srgbClr val="888888"/>
              </a:solidFill>
              <a:latin typeface="Calibri"/>
              <a:ea typeface="Calibri"/>
              <a:cs typeface="Calibri"/>
              <a:sym typeface="Calibri"/>
            </a:endParaRPr>
          </a:p>
        </p:txBody>
      </p:sp>
      <p:grpSp>
        <p:nvGrpSpPr>
          <p:cNvPr id="157" name="Google Shape;157;p5"/>
          <p:cNvGrpSpPr/>
          <p:nvPr/>
        </p:nvGrpSpPr>
        <p:grpSpPr>
          <a:xfrm>
            <a:off x="467225" y="969449"/>
            <a:ext cx="4801322" cy="1869294"/>
            <a:chOff x="452177" y="1723378"/>
            <a:chExt cx="4801322" cy="1391747"/>
          </a:xfrm>
        </p:grpSpPr>
        <p:sp>
          <p:nvSpPr>
            <p:cNvPr id="158" name="Google Shape;158;p5"/>
            <p:cNvSpPr txBox="1"/>
            <p:nvPr/>
          </p:nvSpPr>
          <p:spPr>
            <a:xfrm>
              <a:off x="452177" y="1723378"/>
              <a:ext cx="4801322" cy="369332"/>
            </a:xfrm>
            <a:prstGeom prst="rect">
              <a:avLst/>
            </a:prstGeom>
            <a:solidFill>
              <a:srgbClr val="21B3E8"/>
            </a:solidFill>
            <a:ln w="9525" cap="flat" cmpd="sng">
              <a:solidFill>
                <a:srgbClr val="21B3E8"/>
              </a:solidFill>
              <a:prstDash val="solid"/>
              <a:round/>
              <a:headEnd type="none" w="sm" len="sm"/>
              <a:tailEnd type="none" w="sm" len="sm"/>
            </a:ln>
          </p:spPr>
          <p:txBody>
            <a:bodyPr spcFirstLastPara="1" wrap="square" lIns="182875" tIns="0" rIns="0" bIns="0" anchor="ctr" anchorCtr="0">
              <a:noAutofit/>
            </a:bodyPr>
            <a:lstStyle/>
            <a:p>
              <a:pPr marL="0" marR="0" lvl="0" indent="0" algn="l" rtl="0">
                <a:lnSpc>
                  <a:spcPct val="100000"/>
                </a:lnSpc>
                <a:spcBef>
                  <a:spcPts val="0"/>
                </a:spcBef>
                <a:spcAft>
                  <a:spcPts val="0"/>
                </a:spcAft>
                <a:buClr>
                  <a:srgbClr val="F2F2F2"/>
                </a:buClr>
                <a:buSzPts val="1800"/>
                <a:buFont typeface="Montserrat SemiBold"/>
                <a:buNone/>
              </a:pPr>
              <a:r>
                <a:rPr lang="en-US" sz="1800" b="1" u="none" strike="noStrike" cap="none">
                  <a:solidFill>
                    <a:srgbClr val="F2F2F2"/>
                  </a:solidFill>
                  <a:latin typeface="Montserrat SemiBold"/>
                  <a:ea typeface="Montserrat SemiBold"/>
                  <a:cs typeface="Montserrat SemiBold"/>
                  <a:sym typeface="Montserrat SemiBold"/>
                </a:rPr>
                <a:t>Insights &amp; Opportunities</a:t>
              </a:r>
              <a:endParaRPr sz="1800">
                <a:solidFill>
                  <a:schemeClr val="dk1"/>
                </a:solidFill>
                <a:latin typeface="Calibri"/>
                <a:ea typeface="Calibri"/>
                <a:cs typeface="Calibri"/>
                <a:sym typeface="Calibri"/>
              </a:endParaRPr>
            </a:p>
          </p:txBody>
        </p:sp>
        <p:sp>
          <p:nvSpPr>
            <p:cNvPr id="159" name="Google Shape;159;p5"/>
            <p:cNvSpPr txBox="1"/>
            <p:nvPr/>
          </p:nvSpPr>
          <p:spPr>
            <a:xfrm>
              <a:off x="452177" y="2099462"/>
              <a:ext cx="4801322" cy="1015663"/>
            </a:xfrm>
            <a:prstGeom prst="rect">
              <a:avLst/>
            </a:prstGeom>
            <a:noFill/>
            <a:ln w="12700" cap="flat" cmpd="sng">
              <a:solidFill>
                <a:srgbClr val="21B3E8"/>
              </a:solidFill>
              <a:prstDash val="solid"/>
              <a:miter lim="800000"/>
              <a:headEnd type="none" w="sm" len="sm"/>
              <a:tailEnd type="none" w="sm" len="sm"/>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solidFill>
                    <a:srgbClr val="000000"/>
                  </a:solidFill>
                  <a:latin typeface="Montserrat"/>
                  <a:ea typeface="Montserrat"/>
                  <a:cs typeface="Montserrat"/>
                  <a:sym typeface="Montserrat"/>
                </a:rPr>
                <a:t>100MM people directly/indirectly impacted by food allergies allergies.</a:t>
              </a:r>
              <a:endParaRPr sz="180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solidFill>
                    <a:srgbClr val="000000"/>
                  </a:solidFill>
                  <a:latin typeface="Montserrat"/>
                  <a:ea typeface="Montserrat"/>
                  <a:cs typeface="Montserrat"/>
                  <a:sym typeface="Montserrat"/>
                </a:rPr>
                <a:t>Lack of snacking options for these individuals.</a:t>
              </a:r>
              <a:endParaRPr sz="180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solidFill>
                    <a:srgbClr val="000000"/>
                  </a:solidFill>
                  <a:latin typeface="Montserrat"/>
                  <a:ea typeface="Montserrat"/>
                  <a:cs typeface="Montserrat"/>
                  <a:sym typeface="Montserrat"/>
                </a:rPr>
                <a:t>Blake’s Seed Based makes healthy, great tasting snacks that everyone can eat because they’re Allergy Friendly.</a:t>
              </a:r>
              <a:endParaRPr sz="1800">
                <a:solidFill>
                  <a:schemeClr val="dk1"/>
                </a:solidFill>
                <a:latin typeface="Calibri"/>
                <a:ea typeface="Calibri"/>
                <a:cs typeface="Calibri"/>
                <a:sym typeface="Calibri"/>
              </a:endParaRPr>
            </a:p>
          </p:txBody>
        </p:sp>
      </p:grpSp>
      <p:grpSp>
        <p:nvGrpSpPr>
          <p:cNvPr id="160" name="Google Shape;160;p5"/>
          <p:cNvGrpSpPr/>
          <p:nvPr/>
        </p:nvGrpSpPr>
        <p:grpSpPr>
          <a:xfrm>
            <a:off x="473426" y="2623495"/>
            <a:ext cx="4801322" cy="1821065"/>
            <a:chOff x="452177" y="1663392"/>
            <a:chExt cx="4801322" cy="1821065"/>
          </a:xfrm>
        </p:grpSpPr>
        <p:sp>
          <p:nvSpPr>
            <p:cNvPr id="161" name="Google Shape;161;p5"/>
            <p:cNvSpPr txBox="1"/>
            <p:nvPr/>
          </p:nvSpPr>
          <p:spPr>
            <a:xfrm>
              <a:off x="452177" y="1663392"/>
              <a:ext cx="4801322" cy="363264"/>
            </a:xfrm>
            <a:prstGeom prst="rect">
              <a:avLst/>
            </a:prstGeom>
            <a:solidFill>
              <a:srgbClr val="21B3E8"/>
            </a:solidFill>
            <a:ln w="9525" cap="flat" cmpd="sng">
              <a:solidFill>
                <a:srgbClr val="21B3E8"/>
              </a:solidFill>
              <a:prstDash val="solid"/>
              <a:round/>
              <a:headEnd type="none" w="sm" len="sm"/>
              <a:tailEnd type="none" w="sm" len="sm"/>
            </a:ln>
          </p:spPr>
          <p:txBody>
            <a:bodyPr spcFirstLastPara="1" wrap="square" lIns="182875" tIns="0" rIns="0" bIns="0" anchor="ctr" anchorCtr="0">
              <a:noAutofit/>
            </a:bodyPr>
            <a:lstStyle/>
            <a:p>
              <a:pPr marL="0" marR="0" lvl="0" indent="0" algn="l" rtl="0">
                <a:lnSpc>
                  <a:spcPct val="100000"/>
                </a:lnSpc>
                <a:spcBef>
                  <a:spcPts val="0"/>
                </a:spcBef>
                <a:spcAft>
                  <a:spcPts val="0"/>
                </a:spcAft>
                <a:buClr>
                  <a:srgbClr val="F2F2F2"/>
                </a:buClr>
                <a:buSzPts val="1800"/>
                <a:buFont typeface="Montserrat SemiBold"/>
                <a:buNone/>
              </a:pPr>
              <a:r>
                <a:rPr lang="en-US" sz="1800" b="1" u="none" strike="noStrike" cap="none">
                  <a:solidFill>
                    <a:srgbClr val="F2F2F2"/>
                  </a:solidFill>
                  <a:latin typeface="Montserrat SemiBold"/>
                  <a:ea typeface="Montserrat SemiBold"/>
                  <a:cs typeface="Montserrat SemiBold"/>
                  <a:sym typeface="Montserrat SemiBold"/>
                </a:rPr>
                <a:t>Consumer Benefits</a:t>
              </a:r>
              <a:endParaRPr sz="1800">
                <a:solidFill>
                  <a:schemeClr val="dk1"/>
                </a:solidFill>
                <a:latin typeface="Calibri"/>
                <a:ea typeface="Calibri"/>
                <a:cs typeface="Calibri"/>
                <a:sym typeface="Calibri"/>
              </a:endParaRPr>
            </a:p>
          </p:txBody>
        </p:sp>
        <p:sp>
          <p:nvSpPr>
            <p:cNvPr id="162" name="Google Shape;162;p5"/>
            <p:cNvSpPr txBox="1"/>
            <p:nvPr/>
          </p:nvSpPr>
          <p:spPr>
            <a:xfrm>
              <a:off x="452177" y="2099462"/>
              <a:ext cx="4801322" cy="1384995"/>
            </a:xfrm>
            <a:prstGeom prst="rect">
              <a:avLst/>
            </a:prstGeom>
            <a:noFill/>
            <a:ln w="12700" cap="flat" cmpd="sng">
              <a:solidFill>
                <a:srgbClr val="21B3E8"/>
              </a:solidFill>
              <a:prstDash val="solid"/>
              <a:miter lim="800000"/>
              <a:headEnd type="none" w="sm" len="sm"/>
              <a:tailEnd type="none" w="sm" len="sm"/>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200"/>
                <a:buFont typeface="Arial"/>
                <a:buChar char="•"/>
              </a:pPr>
              <a:r>
                <a:rPr lang="en-US" sz="1200">
                  <a:solidFill>
                    <a:srgbClr val="000000"/>
                  </a:solidFill>
                  <a:latin typeface="Montserrat"/>
                  <a:ea typeface="Montserrat"/>
                  <a:cs typeface="Montserrat"/>
                  <a:sym typeface="Montserrat"/>
                </a:rPr>
                <a:t>Rice Crispy Treats</a:t>
              </a:r>
              <a:r>
                <a:rPr lang="en-US" sz="1200" u="none" strike="noStrike" cap="none">
                  <a:solidFill>
                    <a:srgbClr val="000000"/>
                  </a:solidFill>
                  <a:latin typeface="Montserrat"/>
                  <a:ea typeface="Montserrat"/>
                  <a:cs typeface="Montserrat"/>
                  <a:sym typeface="Montserrat"/>
                </a:rPr>
                <a:t> made from Crispy Rice, Vegan marshmallow, Seeds and Fruit or Chocolate</a:t>
              </a:r>
              <a:endParaRPr sz="180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n-US" sz="1200">
                  <a:solidFill>
                    <a:srgbClr val="000000"/>
                  </a:solidFill>
                  <a:latin typeface="Montserrat"/>
                  <a:ea typeface="Montserrat"/>
                  <a:cs typeface="Montserrat"/>
                  <a:sym typeface="Montserrat"/>
                </a:rPr>
                <a:t>Only 90 calories, low sugar</a:t>
              </a:r>
              <a:endParaRPr sz="1200" u="none" strike="noStrike" cap="none">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solidFill>
                    <a:srgbClr val="000000"/>
                  </a:solidFill>
                  <a:latin typeface="Montserrat"/>
                  <a:ea typeface="Montserrat"/>
                  <a:cs typeface="Montserrat"/>
                  <a:sym typeface="Montserrat"/>
                </a:rPr>
                <a:t>One of first Vegan Rice Crispy Treats on the market</a:t>
              </a:r>
              <a:endParaRPr sz="180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n-US" sz="1200" u="none" strike="noStrike" cap="none">
                  <a:solidFill>
                    <a:srgbClr val="000000"/>
                  </a:solidFill>
                  <a:latin typeface="Montserrat"/>
                  <a:ea typeface="Montserrat"/>
                  <a:cs typeface="Montserrat"/>
                  <a:sym typeface="Montserrat"/>
                </a:rPr>
                <a:t>Vegan, Non-GMO and Top 8 Allergen-Free. (free from: peanuts, tree nuts, milk, eggs, soy, wheat, fish, shellfish)</a:t>
              </a:r>
              <a:endParaRPr sz="180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n-US" sz="1200">
                  <a:solidFill>
                    <a:srgbClr val="000000"/>
                  </a:solidFill>
                  <a:latin typeface="Montserrat"/>
                  <a:ea typeface="Montserrat"/>
                  <a:cs typeface="Montserrat"/>
                  <a:sym typeface="Montserrat"/>
                </a:rPr>
                <a:t>Certified Nut-Free and Gluten-Free facility</a:t>
              </a:r>
              <a:endParaRPr sz="1200" u="none" strike="noStrike" cap="none">
                <a:solidFill>
                  <a:srgbClr val="000000"/>
                </a:solidFill>
                <a:latin typeface="Montserrat"/>
                <a:ea typeface="Montserrat"/>
                <a:cs typeface="Montserrat"/>
                <a:sym typeface="Montserrat"/>
              </a:endParaRPr>
            </a:p>
          </p:txBody>
        </p:sp>
      </p:grpSp>
      <p:grpSp>
        <p:nvGrpSpPr>
          <p:cNvPr id="163" name="Google Shape;163;p5"/>
          <p:cNvGrpSpPr/>
          <p:nvPr/>
        </p:nvGrpSpPr>
        <p:grpSpPr>
          <a:xfrm>
            <a:off x="467225" y="4629943"/>
            <a:ext cx="4801322" cy="837749"/>
            <a:chOff x="452177" y="1723378"/>
            <a:chExt cx="4801322" cy="837749"/>
          </a:xfrm>
        </p:grpSpPr>
        <p:sp>
          <p:nvSpPr>
            <p:cNvPr id="164" name="Google Shape;164;p5"/>
            <p:cNvSpPr txBox="1"/>
            <p:nvPr/>
          </p:nvSpPr>
          <p:spPr>
            <a:xfrm>
              <a:off x="452177" y="1723378"/>
              <a:ext cx="4801322" cy="369332"/>
            </a:xfrm>
            <a:prstGeom prst="rect">
              <a:avLst/>
            </a:prstGeom>
            <a:solidFill>
              <a:srgbClr val="21B3E8"/>
            </a:solidFill>
            <a:ln w="9525" cap="flat" cmpd="sng">
              <a:solidFill>
                <a:srgbClr val="21B3E8"/>
              </a:solidFill>
              <a:prstDash val="solid"/>
              <a:round/>
              <a:headEnd type="none" w="sm" len="sm"/>
              <a:tailEnd type="none" w="sm" len="sm"/>
            </a:ln>
          </p:spPr>
          <p:txBody>
            <a:bodyPr spcFirstLastPara="1" wrap="square" lIns="182875" tIns="0" rIns="0" bIns="0" anchor="ctr" anchorCtr="0">
              <a:noAutofit/>
            </a:bodyPr>
            <a:lstStyle/>
            <a:p>
              <a:pPr marL="0" marR="0" lvl="0" indent="0" algn="l" rtl="0">
                <a:lnSpc>
                  <a:spcPct val="100000"/>
                </a:lnSpc>
                <a:spcBef>
                  <a:spcPts val="0"/>
                </a:spcBef>
                <a:spcAft>
                  <a:spcPts val="0"/>
                </a:spcAft>
                <a:buClr>
                  <a:srgbClr val="F2F2F2"/>
                </a:buClr>
                <a:buSzPts val="1800"/>
                <a:buFont typeface="Montserrat SemiBold"/>
                <a:buNone/>
              </a:pPr>
              <a:r>
                <a:rPr lang="en-US" sz="1800" b="1" u="none" strike="noStrike" cap="none">
                  <a:solidFill>
                    <a:srgbClr val="F2F2F2"/>
                  </a:solidFill>
                  <a:latin typeface="Montserrat SemiBold"/>
                  <a:ea typeface="Montserrat SemiBold"/>
                  <a:cs typeface="Montserrat SemiBold"/>
                  <a:sym typeface="Montserrat SemiBold"/>
                </a:rPr>
                <a:t>Launch Details</a:t>
              </a:r>
              <a:endParaRPr sz="1800">
                <a:solidFill>
                  <a:schemeClr val="dk1"/>
                </a:solidFill>
                <a:latin typeface="Calibri"/>
                <a:ea typeface="Calibri"/>
                <a:cs typeface="Calibri"/>
                <a:sym typeface="Calibri"/>
              </a:endParaRPr>
            </a:p>
          </p:txBody>
        </p:sp>
        <p:sp>
          <p:nvSpPr>
            <p:cNvPr id="165" name="Google Shape;165;p5"/>
            <p:cNvSpPr txBox="1"/>
            <p:nvPr/>
          </p:nvSpPr>
          <p:spPr>
            <a:xfrm>
              <a:off x="452177" y="2099462"/>
              <a:ext cx="4801322" cy="461665"/>
            </a:xfrm>
            <a:prstGeom prst="rect">
              <a:avLst/>
            </a:prstGeom>
            <a:noFill/>
            <a:ln w="12700" cap="flat" cmpd="sng">
              <a:solidFill>
                <a:srgbClr val="21B3E8"/>
              </a:solidFill>
              <a:prstDash val="solid"/>
              <a:miter lim="800000"/>
              <a:headEnd type="none" w="sm" len="sm"/>
              <a:tailEnd type="none" w="sm" len="sm"/>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200"/>
                <a:buFont typeface="Arial"/>
                <a:buChar char="•"/>
              </a:pPr>
              <a:r>
                <a:rPr lang="en-US" sz="1200" b="1" u="none" strike="noStrike" cap="none">
                  <a:solidFill>
                    <a:srgbClr val="000000"/>
                  </a:solidFill>
                  <a:latin typeface="Montserrat"/>
                  <a:ea typeface="Montserrat"/>
                  <a:cs typeface="Montserrat"/>
                  <a:sym typeface="Montserrat"/>
                </a:rPr>
                <a:t>Size: </a:t>
              </a:r>
              <a:r>
                <a:rPr lang="en-US" sz="1200" u="none" strike="noStrike" cap="none">
                  <a:solidFill>
                    <a:srgbClr val="000000"/>
                  </a:solidFill>
                  <a:latin typeface="Montserrat"/>
                  <a:ea typeface="Montserrat"/>
                  <a:cs typeface="Montserrat"/>
                  <a:sym typeface="Montserrat"/>
                </a:rPr>
                <a:t>6 Pack (multicount)</a:t>
              </a:r>
              <a:endParaRPr sz="1200">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200"/>
                <a:buFont typeface="Arial"/>
                <a:buChar char="•"/>
              </a:pPr>
              <a:r>
                <a:rPr lang="en-US" sz="1200" b="1" u="none" strike="noStrike" cap="none">
                  <a:solidFill>
                    <a:srgbClr val="000000"/>
                  </a:solidFill>
                  <a:latin typeface="Montserrat"/>
                  <a:ea typeface="Montserrat"/>
                  <a:cs typeface="Montserrat"/>
                  <a:sym typeface="Montserrat"/>
                </a:rPr>
                <a:t>Brand New: </a:t>
              </a:r>
              <a:r>
                <a:rPr lang="en-US" sz="1200" u="none" strike="noStrike" cap="none">
                  <a:solidFill>
                    <a:srgbClr val="000000"/>
                  </a:solidFill>
                  <a:latin typeface="Montserrat"/>
                  <a:ea typeface="Montserrat"/>
                  <a:cs typeface="Montserrat"/>
                  <a:sym typeface="Montserrat"/>
                </a:rPr>
                <a:t>New to the market in 2021</a:t>
              </a:r>
              <a:endParaRPr sz="1800">
                <a:solidFill>
                  <a:schemeClr val="dk1"/>
                </a:solidFill>
                <a:latin typeface="Calibri"/>
                <a:ea typeface="Calibri"/>
                <a:cs typeface="Calibri"/>
                <a:sym typeface="Calibri"/>
              </a:endParaRPr>
            </a:p>
          </p:txBody>
        </p:sp>
      </p:grpSp>
      <p:sp>
        <p:nvSpPr>
          <p:cNvPr id="166" name="Google Shape;166;p5"/>
          <p:cNvSpPr txBox="1"/>
          <p:nvPr/>
        </p:nvSpPr>
        <p:spPr>
          <a:xfrm>
            <a:off x="1" y="379746"/>
            <a:ext cx="1219199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Montserrat"/>
              <a:buNone/>
            </a:pPr>
            <a:r>
              <a:rPr lang="en-US" sz="2800" b="1">
                <a:solidFill>
                  <a:schemeClr val="dk1"/>
                </a:solidFill>
                <a:latin typeface="Montserrat"/>
                <a:ea typeface="Montserrat"/>
                <a:cs typeface="Montserrat"/>
                <a:sym typeface="Montserrat"/>
              </a:rPr>
              <a:t>WHY BLAKE’S SEED BASED</a:t>
            </a:r>
            <a:endParaRPr sz="1800">
              <a:solidFill>
                <a:schemeClr val="dk1"/>
              </a:solidFill>
              <a:latin typeface="Calibri"/>
              <a:ea typeface="Calibri"/>
              <a:cs typeface="Calibri"/>
              <a:sym typeface="Calibri"/>
            </a:endParaRPr>
          </a:p>
        </p:txBody>
      </p:sp>
      <p:sp>
        <p:nvSpPr>
          <p:cNvPr id="167" name="Google Shape;167;p5"/>
          <p:cNvSpPr txBox="1"/>
          <p:nvPr/>
        </p:nvSpPr>
        <p:spPr>
          <a:xfrm>
            <a:off x="7138224" y="1042347"/>
            <a:ext cx="352359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171616"/>
              </a:buClr>
              <a:buSzPts val="2400"/>
              <a:buFont typeface="Montserrat"/>
              <a:buNone/>
            </a:pPr>
            <a:r>
              <a:rPr lang="en-US" sz="2400" b="1">
                <a:solidFill>
                  <a:srgbClr val="171616"/>
                </a:solidFill>
                <a:latin typeface="Montserrat"/>
                <a:ea typeface="Montserrat"/>
                <a:cs typeface="Montserrat"/>
                <a:sym typeface="Montserrat"/>
              </a:rPr>
              <a:t>Rice Crispy Treats</a:t>
            </a:r>
            <a:endParaRPr sz="1800">
              <a:solidFill>
                <a:schemeClr val="dk1"/>
              </a:solidFill>
              <a:latin typeface="Calibri"/>
              <a:ea typeface="Calibri"/>
              <a:cs typeface="Calibri"/>
              <a:sym typeface="Calibri"/>
            </a:endParaRPr>
          </a:p>
        </p:txBody>
      </p:sp>
      <p:sp>
        <p:nvSpPr>
          <p:cNvPr id="168" name="Google Shape;168;p5"/>
          <p:cNvSpPr txBox="1"/>
          <p:nvPr/>
        </p:nvSpPr>
        <p:spPr>
          <a:xfrm>
            <a:off x="7932019" y="1424440"/>
            <a:ext cx="205018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57070"/>
              </a:buClr>
              <a:buSzPts val="1200"/>
              <a:buFont typeface="Montserrat Light"/>
              <a:buNone/>
            </a:pPr>
            <a:r>
              <a:rPr lang="en-US" sz="1200" i="1">
                <a:solidFill>
                  <a:srgbClr val="757070"/>
                </a:solidFill>
                <a:latin typeface="Montserrat Light"/>
                <a:ea typeface="Montserrat Light"/>
                <a:cs typeface="Montserrat Light"/>
                <a:sym typeface="Montserrat Light"/>
              </a:rPr>
              <a:t>IN ORDER OF RANK</a:t>
            </a:r>
            <a:endParaRPr sz="1800">
              <a:solidFill>
                <a:schemeClr val="dk1"/>
              </a:solidFill>
              <a:latin typeface="Calibri"/>
              <a:ea typeface="Calibri"/>
              <a:cs typeface="Calibri"/>
              <a:sym typeface="Calibri"/>
            </a:endParaRPr>
          </a:p>
        </p:txBody>
      </p:sp>
      <p:sp>
        <p:nvSpPr>
          <p:cNvPr id="169" name="Google Shape;169;p5"/>
          <p:cNvSpPr txBox="1"/>
          <p:nvPr/>
        </p:nvSpPr>
        <p:spPr>
          <a:xfrm>
            <a:off x="6352349" y="3857272"/>
            <a:ext cx="31051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653C21"/>
              </a:buClr>
              <a:buSzPts val="1400"/>
              <a:buFont typeface="Montserrat"/>
              <a:buNone/>
            </a:pPr>
            <a:r>
              <a:rPr lang="en-US" sz="1400" b="1" dirty="0">
                <a:solidFill>
                  <a:srgbClr val="653C21"/>
                </a:solidFill>
                <a:latin typeface="Montserrat"/>
                <a:ea typeface="Montserrat"/>
                <a:cs typeface="Montserrat"/>
                <a:sym typeface="Montserrat"/>
              </a:rPr>
              <a:t>3)  Chocolate Chip</a:t>
            </a:r>
            <a:endParaRPr sz="1800" dirty="0">
              <a:solidFill>
                <a:schemeClr val="dk1"/>
              </a:solidFill>
              <a:latin typeface="Calibri"/>
              <a:ea typeface="Calibri"/>
              <a:cs typeface="Calibri"/>
              <a:sym typeface="Calibri"/>
            </a:endParaRPr>
          </a:p>
        </p:txBody>
      </p:sp>
      <p:sp>
        <p:nvSpPr>
          <p:cNvPr id="170" name="Google Shape;170;p5"/>
          <p:cNvSpPr txBox="1"/>
          <p:nvPr/>
        </p:nvSpPr>
        <p:spPr>
          <a:xfrm>
            <a:off x="9479930" y="3798019"/>
            <a:ext cx="31051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EE494A"/>
              </a:buClr>
              <a:buSzPts val="1400"/>
              <a:buFont typeface="Montserrat"/>
              <a:buNone/>
            </a:pPr>
            <a:r>
              <a:rPr lang="en-US" sz="1400" b="1">
                <a:solidFill>
                  <a:srgbClr val="EE494A"/>
                </a:solidFill>
                <a:latin typeface="Montserrat"/>
                <a:ea typeface="Montserrat"/>
                <a:cs typeface="Montserrat"/>
                <a:sym typeface="Montserrat"/>
              </a:rPr>
              <a:t>4)  Strawberry</a:t>
            </a:r>
            <a:endParaRPr sz="1800">
              <a:solidFill>
                <a:schemeClr val="dk1"/>
              </a:solidFill>
              <a:latin typeface="Calibri"/>
              <a:ea typeface="Calibri"/>
              <a:cs typeface="Calibri"/>
              <a:sym typeface="Calibri"/>
            </a:endParaRPr>
          </a:p>
        </p:txBody>
      </p:sp>
      <p:sp>
        <p:nvSpPr>
          <p:cNvPr id="172" name="Google Shape;172;p5"/>
          <p:cNvSpPr txBox="1"/>
          <p:nvPr/>
        </p:nvSpPr>
        <p:spPr>
          <a:xfrm>
            <a:off x="9357136" y="2028748"/>
            <a:ext cx="31051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1B3E8"/>
              </a:buClr>
              <a:buSzPts val="1800"/>
              <a:buFont typeface="Montserrat"/>
              <a:buNone/>
            </a:pPr>
            <a:r>
              <a:rPr lang="en-US" sz="1800" b="1">
                <a:solidFill>
                  <a:srgbClr val="21B3E8"/>
                </a:solidFill>
                <a:latin typeface="Montserrat"/>
                <a:ea typeface="Montserrat"/>
                <a:cs typeface="Montserrat"/>
                <a:sym typeface="Montserrat"/>
              </a:rPr>
              <a:t>2</a:t>
            </a:r>
            <a:r>
              <a:rPr lang="en-US" sz="1400" b="1">
                <a:solidFill>
                  <a:srgbClr val="21B3E8"/>
                </a:solidFill>
                <a:latin typeface="Montserrat"/>
                <a:ea typeface="Montserrat"/>
                <a:cs typeface="Montserrat"/>
                <a:sym typeface="Montserrat"/>
              </a:rPr>
              <a:t>)  Birthday Cake</a:t>
            </a:r>
            <a:endParaRPr sz="1800">
              <a:solidFill>
                <a:schemeClr val="dk1"/>
              </a:solidFill>
              <a:latin typeface="Calibri"/>
              <a:ea typeface="Calibri"/>
              <a:cs typeface="Calibri"/>
              <a:sym typeface="Calibri"/>
            </a:endParaRPr>
          </a:p>
        </p:txBody>
      </p:sp>
      <p:sp>
        <p:nvSpPr>
          <p:cNvPr id="173" name="Google Shape;173;p5"/>
          <p:cNvSpPr txBox="1"/>
          <p:nvPr/>
        </p:nvSpPr>
        <p:spPr>
          <a:xfrm>
            <a:off x="1483609" y="5869455"/>
            <a:ext cx="981723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Montserrat"/>
              <a:buNone/>
            </a:pPr>
            <a:r>
              <a:rPr lang="en-US" sz="1600">
                <a:solidFill>
                  <a:schemeClr val="dk1"/>
                </a:solidFill>
                <a:latin typeface="Montserrat"/>
                <a:ea typeface="Montserrat"/>
                <a:cs typeface="Montserrat"/>
                <a:sym typeface="Montserrat"/>
              </a:rPr>
              <a:t>“</a:t>
            </a:r>
            <a:r>
              <a:rPr lang="en-US" sz="1600" i="1">
                <a:solidFill>
                  <a:schemeClr val="dk1"/>
                </a:solidFill>
                <a:latin typeface="Montserrat"/>
                <a:ea typeface="Montserrat"/>
                <a:cs typeface="Montserrat"/>
                <a:sym typeface="Montserrat"/>
              </a:rPr>
              <a:t>I have tried many rice crispy treat alternatives – Annies, Made Good, Smash Crispy, and Blake’s.  Blake’s is BY FAR the best.  It is so delicious.  And it is dairy free and gelatin free.  -</a:t>
            </a:r>
            <a:r>
              <a:rPr lang="en-US" sz="1600">
                <a:solidFill>
                  <a:schemeClr val="dk1"/>
                </a:solidFill>
                <a:latin typeface="Montserrat"/>
                <a:ea typeface="Montserrat"/>
                <a:cs typeface="Montserrat"/>
                <a:sym typeface="Montserrat"/>
              </a:rPr>
              <a:t>Emily from Michigan</a:t>
            </a:r>
            <a:endParaRPr sz="1800">
              <a:solidFill>
                <a:schemeClr val="dk1"/>
              </a:solidFill>
              <a:latin typeface="Calibri"/>
              <a:ea typeface="Calibri"/>
              <a:cs typeface="Calibri"/>
              <a:sym typeface="Calibri"/>
            </a:endParaRPr>
          </a:p>
        </p:txBody>
      </p:sp>
      <p:sp>
        <p:nvSpPr>
          <p:cNvPr id="174" name="Google Shape;174;p5"/>
          <p:cNvSpPr txBox="1"/>
          <p:nvPr/>
        </p:nvSpPr>
        <p:spPr>
          <a:xfrm>
            <a:off x="6546070" y="2027711"/>
            <a:ext cx="31051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800"/>
              <a:buFont typeface="Montserrat"/>
              <a:buNone/>
            </a:pPr>
            <a:r>
              <a:rPr lang="en-US" sz="1800" b="1" dirty="0">
                <a:solidFill>
                  <a:schemeClr val="accent1"/>
                </a:solidFill>
                <a:latin typeface="Montserrat"/>
                <a:ea typeface="Montserrat"/>
                <a:cs typeface="Montserrat"/>
                <a:sym typeface="Montserrat"/>
              </a:rPr>
              <a:t>1</a:t>
            </a:r>
            <a:r>
              <a:rPr lang="en-US" sz="1400" b="1" dirty="0">
                <a:solidFill>
                  <a:schemeClr val="accent1"/>
                </a:solidFill>
                <a:latin typeface="Montserrat"/>
                <a:ea typeface="Montserrat"/>
                <a:cs typeface="Montserrat"/>
                <a:sym typeface="Montserrat"/>
              </a:rPr>
              <a:t>)  Original</a:t>
            </a:r>
            <a:endParaRPr sz="1800" dirty="0">
              <a:solidFill>
                <a:schemeClr val="dk1"/>
              </a:solidFill>
              <a:latin typeface="Calibri"/>
              <a:ea typeface="Calibri"/>
              <a:cs typeface="Calibri"/>
              <a:sym typeface="Calibri"/>
            </a:endParaRPr>
          </a:p>
        </p:txBody>
      </p:sp>
      <p:sp>
        <p:nvSpPr>
          <p:cNvPr id="175" name="Google Shape;175;p5"/>
          <p:cNvSpPr/>
          <p:nvPr/>
        </p:nvSpPr>
        <p:spPr>
          <a:xfrm>
            <a:off x="251534" y="258886"/>
            <a:ext cx="11674136" cy="6150269"/>
          </a:xfrm>
          <a:prstGeom prst="rect">
            <a:avLst/>
          </a:prstGeom>
          <a:noFill/>
          <a:ln w="57150" cap="flat" cmpd="sng">
            <a:solidFill>
              <a:srgbClr val="3CB4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76" name="Google Shape;176;p5" descr="A close up of a sign&#10;&#10;Description automatically generated"/>
          <p:cNvPicPr preferRelativeResize="0"/>
          <p:nvPr/>
        </p:nvPicPr>
        <p:blipFill rotWithShape="1">
          <a:blip r:embed="rId4">
            <a:alphaModFix/>
          </a:blip>
          <a:srcRect/>
          <a:stretch/>
        </p:blipFill>
        <p:spPr>
          <a:xfrm>
            <a:off x="192811" y="6409155"/>
            <a:ext cx="1039265" cy="519633"/>
          </a:xfrm>
          <a:prstGeom prst="rect">
            <a:avLst/>
          </a:prstGeom>
          <a:noFill/>
          <a:ln>
            <a:noFill/>
          </a:ln>
        </p:spPr>
      </p:pic>
      <p:sp>
        <p:nvSpPr>
          <p:cNvPr id="177" name="Google Shape;177;p5"/>
          <p:cNvSpPr txBox="1"/>
          <p:nvPr/>
        </p:nvSpPr>
        <p:spPr>
          <a:xfrm>
            <a:off x="4662256" y="6627812"/>
            <a:ext cx="2867487"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050"/>
              <a:buFont typeface="Calibri"/>
              <a:buNone/>
            </a:pPr>
            <a:r>
              <a:rPr lang="en-US" sz="1050">
                <a:solidFill>
                  <a:schemeClr val="dk1"/>
                </a:solidFill>
                <a:latin typeface="Calibri"/>
                <a:ea typeface="Calibri"/>
                <a:cs typeface="Calibri"/>
                <a:sym typeface="Calibri"/>
              </a:rPr>
              <a:t>© 2021 Blake’s Seed Based. All Rights Reserved</a:t>
            </a:r>
            <a:endParaRPr sz="1800">
              <a:solidFill>
                <a:schemeClr val="dk1"/>
              </a:solidFill>
              <a:latin typeface="Calibri"/>
              <a:ea typeface="Calibri"/>
              <a:cs typeface="Calibri"/>
              <a:sym typeface="Calibri"/>
            </a:endParaRPr>
          </a:p>
        </p:txBody>
      </p:sp>
      <p:pic>
        <p:nvPicPr>
          <p:cNvPr id="178" name="Google Shape;178;p5"/>
          <p:cNvPicPr preferRelativeResize="0"/>
          <p:nvPr/>
        </p:nvPicPr>
        <p:blipFill rotWithShape="1">
          <a:blip r:embed="rId5">
            <a:alphaModFix/>
          </a:blip>
          <a:srcRect t="10384" b="11759"/>
          <a:stretch/>
        </p:blipFill>
        <p:spPr>
          <a:xfrm>
            <a:off x="6007090" y="1922372"/>
            <a:ext cx="2723726" cy="2064249"/>
          </a:xfrm>
          <a:prstGeom prst="rect">
            <a:avLst/>
          </a:prstGeom>
          <a:noFill/>
          <a:ln>
            <a:noFill/>
          </a:ln>
        </p:spPr>
      </p:pic>
      <p:pic>
        <p:nvPicPr>
          <p:cNvPr id="2" name="Picture 1">
            <a:extLst>
              <a:ext uri="{FF2B5EF4-FFF2-40B4-BE49-F238E27FC236}">
                <a16:creationId xmlns:a16="http://schemas.microsoft.com/office/drawing/2014/main" id="{04004DD2-299E-444E-82FC-5CB37B4F1840}"/>
              </a:ext>
            </a:extLst>
          </p:cNvPr>
          <p:cNvPicPr>
            <a:picLocks noChangeAspect="1"/>
          </p:cNvPicPr>
          <p:nvPr/>
        </p:nvPicPr>
        <p:blipFill rotWithShape="1">
          <a:blip r:embed="rId6"/>
          <a:srcRect t="26542" b="29305"/>
          <a:stretch/>
        </p:blipFill>
        <p:spPr>
          <a:xfrm>
            <a:off x="9032133" y="4175249"/>
            <a:ext cx="2626708" cy="1159785"/>
          </a:xfrm>
          <a:prstGeom prst="rect">
            <a:avLst/>
          </a:prstGeom>
        </p:spPr>
      </p:pic>
      <p:pic>
        <p:nvPicPr>
          <p:cNvPr id="3" name="Picture 2">
            <a:extLst>
              <a:ext uri="{FF2B5EF4-FFF2-40B4-BE49-F238E27FC236}">
                <a16:creationId xmlns:a16="http://schemas.microsoft.com/office/drawing/2014/main" id="{6F34942D-838E-40F0-8ABB-18349D332965}"/>
              </a:ext>
            </a:extLst>
          </p:cNvPr>
          <p:cNvPicPr>
            <a:picLocks noChangeAspect="1"/>
          </p:cNvPicPr>
          <p:nvPr/>
        </p:nvPicPr>
        <p:blipFill rotWithShape="1">
          <a:blip r:embed="rId7"/>
          <a:srcRect t="26542" b="27661"/>
          <a:stretch/>
        </p:blipFill>
        <p:spPr>
          <a:xfrm>
            <a:off x="6009168" y="4203341"/>
            <a:ext cx="2638126" cy="12081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6"/>
          <p:cNvSpPr/>
          <p:nvPr/>
        </p:nvSpPr>
        <p:spPr>
          <a:xfrm>
            <a:off x="216816" y="188536"/>
            <a:ext cx="11726945" cy="6167814"/>
          </a:xfrm>
          <a:prstGeom prst="rect">
            <a:avLst/>
          </a:prstGeom>
          <a:noFill/>
          <a:ln w="25400" cap="flat" cmpd="sng">
            <a:solidFill>
              <a:srgbClr val="30B4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84" name="Google Shape;184;p6"/>
          <p:cNvPicPr preferRelativeResize="0"/>
          <p:nvPr/>
        </p:nvPicPr>
        <p:blipFill rotWithShape="1">
          <a:blip r:embed="rId3">
            <a:alphaModFix/>
          </a:blip>
          <a:srcRect l="20529" t="4884" r="19607" b="10057"/>
          <a:stretch/>
        </p:blipFill>
        <p:spPr>
          <a:xfrm>
            <a:off x="9350599" y="3591387"/>
            <a:ext cx="1972386" cy="2730117"/>
          </a:xfrm>
          <a:prstGeom prst="rect">
            <a:avLst/>
          </a:prstGeom>
          <a:noFill/>
          <a:ln>
            <a:noFill/>
          </a:ln>
        </p:spPr>
      </p:pic>
      <p:pic>
        <p:nvPicPr>
          <p:cNvPr id="185" name="Google Shape;185;p6"/>
          <p:cNvPicPr preferRelativeResize="0"/>
          <p:nvPr/>
        </p:nvPicPr>
        <p:blipFill rotWithShape="1">
          <a:blip r:embed="rId4">
            <a:alphaModFix/>
          </a:blip>
          <a:srcRect/>
          <a:stretch/>
        </p:blipFill>
        <p:spPr>
          <a:xfrm>
            <a:off x="3778283" y="938772"/>
            <a:ext cx="1626180" cy="2467589"/>
          </a:xfrm>
          <a:prstGeom prst="rect">
            <a:avLst/>
          </a:prstGeom>
          <a:noFill/>
          <a:ln>
            <a:noFill/>
          </a:ln>
        </p:spPr>
      </p:pic>
      <p:pic>
        <p:nvPicPr>
          <p:cNvPr id="186" name="Google Shape;186;p6"/>
          <p:cNvPicPr preferRelativeResize="0"/>
          <p:nvPr/>
        </p:nvPicPr>
        <p:blipFill rotWithShape="1">
          <a:blip r:embed="rId5">
            <a:alphaModFix/>
          </a:blip>
          <a:srcRect b="4688"/>
          <a:stretch/>
        </p:blipFill>
        <p:spPr>
          <a:xfrm>
            <a:off x="3046074" y="3591387"/>
            <a:ext cx="2973720" cy="2726420"/>
          </a:xfrm>
          <a:prstGeom prst="rect">
            <a:avLst/>
          </a:prstGeom>
          <a:noFill/>
          <a:ln>
            <a:noFill/>
          </a:ln>
        </p:spPr>
      </p:pic>
      <p:sp>
        <p:nvSpPr>
          <p:cNvPr id="187" name="Google Shape;187;p6"/>
          <p:cNvSpPr/>
          <p:nvPr/>
        </p:nvSpPr>
        <p:spPr>
          <a:xfrm>
            <a:off x="6652183"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6"/>
          <p:cNvSpPr/>
          <p:nvPr/>
        </p:nvSpPr>
        <p:spPr>
          <a:xfrm>
            <a:off x="6804583" y="35814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 name="Google Shape;189;p6"/>
          <p:cNvSpPr txBox="1"/>
          <p:nvPr/>
        </p:nvSpPr>
        <p:spPr>
          <a:xfrm>
            <a:off x="165003" y="245535"/>
            <a:ext cx="1186199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RICE CRISPY TREAT FLAVORS: INGREDIENTS AND NUTRITION</a:t>
            </a:r>
            <a:endParaRPr sz="2800" b="0" i="0" u="none" strike="noStrike" cap="none">
              <a:solidFill>
                <a:srgbClr val="000000"/>
              </a:solidFill>
              <a:latin typeface="Arial"/>
              <a:ea typeface="Arial"/>
              <a:cs typeface="Arial"/>
              <a:sym typeface="Arial"/>
            </a:endParaRPr>
          </a:p>
        </p:txBody>
      </p:sp>
      <p:cxnSp>
        <p:nvCxnSpPr>
          <p:cNvPr id="190" name="Google Shape;190;p6"/>
          <p:cNvCxnSpPr/>
          <p:nvPr/>
        </p:nvCxnSpPr>
        <p:spPr>
          <a:xfrm>
            <a:off x="6073749" y="1200293"/>
            <a:ext cx="0" cy="4914373"/>
          </a:xfrm>
          <a:prstGeom prst="straightConnector1">
            <a:avLst/>
          </a:prstGeom>
          <a:noFill/>
          <a:ln w="9525" cap="flat" cmpd="sng">
            <a:solidFill>
              <a:srgbClr val="30B4E7"/>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191" name="Google Shape;191;p6"/>
          <p:cNvCxnSpPr/>
          <p:nvPr/>
        </p:nvCxnSpPr>
        <p:spPr>
          <a:xfrm rot="10800000">
            <a:off x="1041512" y="3465331"/>
            <a:ext cx="10552725" cy="0"/>
          </a:xfrm>
          <a:prstGeom prst="straightConnector1">
            <a:avLst/>
          </a:prstGeom>
          <a:noFill/>
          <a:ln w="9525" cap="flat" cmpd="sng">
            <a:solidFill>
              <a:srgbClr val="30B4E7"/>
            </a:solidFill>
            <a:prstDash val="solid"/>
            <a:round/>
            <a:headEnd type="none" w="sm" len="sm"/>
            <a:tailEnd type="none" w="sm" len="sm"/>
          </a:ln>
          <a:effectLst>
            <a:outerShdw blurRad="50800" dist="38100" dir="2700000" algn="tl" rotWithShape="0">
              <a:srgbClr val="000000">
                <a:alpha val="40000"/>
              </a:srgbClr>
            </a:outerShdw>
          </a:effectLst>
        </p:spPr>
      </p:cxnSp>
      <p:pic>
        <p:nvPicPr>
          <p:cNvPr id="192" name="Google Shape;192;p6"/>
          <p:cNvPicPr preferRelativeResize="0"/>
          <p:nvPr/>
        </p:nvPicPr>
        <p:blipFill rotWithShape="1">
          <a:blip r:embed="rId6">
            <a:alphaModFix/>
          </a:blip>
          <a:srcRect/>
          <a:stretch/>
        </p:blipFill>
        <p:spPr>
          <a:xfrm>
            <a:off x="10086434" y="1071917"/>
            <a:ext cx="877541" cy="1628000"/>
          </a:xfrm>
          <a:prstGeom prst="rect">
            <a:avLst/>
          </a:prstGeom>
          <a:noFill/>
          <a:ln>
            <a:noFill/>
          </a:ln>
        </p:spPr>
      </p:pic>
      <p:sp>
        <p:nvSpPr>
          <p:cNvPr id="193" name="Google Shape;193;p6"/>
          <p:cNvSpPr txBox="1"/>
          <p:nvPr/>
        </p:nvSpPr>
        <p:spPr>
          <a:xfrm>
            <a:off x="9653299" y="2771512"/>
            <a:ext cx="197618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a:solidFill>
                  <a:srgbClr val="000000"/>
                </a:solidFill>
                <a:latin typeface="Arial"/>
                <a:ea typeface="Arial"/>
                <a:cs typeface="Arial"/>
                <a:sym typeface="Arial"/>
              </a:rPr>
              <a:t>INGREDIENTS: </a:t>
            </a:r>
            <a:r>
              <a:rPr lang="en-US" sz="600" b="0" i="0" u="none" strike="noStrike" cap="none">
                <a:solidFill>
                  <a:srgbClr val="000000"/>
                </a:solidFill>
                <a:latin typeface="Arial"/>
                <a:ea typeface="Arial"/>
                <a:cs typeface="Arial"/>
                <a:sym typeface="Arial"/>
              </a:rPr>
              <a:t>CRISPY RICE (RICE, SUGAR, BROWN SUGAR, SUNFLOWER LECITHIN, SALT), TAPIOCA SYRUP, SEEDS (PUMPKIN SEED, SUNFLOWER SEED, BROWN FLAXSEED), SUGAR, WATER, SUNFLOWER OIL, GLYCERIN, AGAR, CHICKPEA, NATURAL FLAVOR, SALT. </a:t>
            </a:r>
            <a:endParaRPr sz="1400" b="0" i="0" u="none" strike="noStrike" cap="none">
              <a:solidFill>
                <a:srgbClr val="000000"/>
              </a:solidFill>
              <a:latin typeface="Arial"/>
              <a:ea typeface="Arial"/>
              <a:cs typeface="Arial"/>
              <a:sym typeface="Arial"/>
            </a:endParaRPr>
          </a:p>
        </p:txBody>
      </p:sp>
      <p:sp>
        <p:nvSpPr>
          <p:cNvPr id="194" name="Google Shape;194;p6"/>
          <p:cNvSpPr txBox="1"/>
          <p:nvPr/>
        </p:nvSpPr>
        <p:spPr>
          <a:xfrm>
            <a:off x="6949808" y="3486704"/>
            <a:ext cx="389809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EE494A"/>
                </a:solidFill>
                <a:latin typeface="Montserrat"/>
                <a:ea typeface="Montserrat"/>
                <a:cs typeface="Montserrat"/>
                <a:sym typeface="Montserrat"/>
              </a:rPr>
              <a:t>STRAWBERRY RICE CRISPY TREAT</a:t>
            </a:r>
            <a:endParaRPr sz="1400" b="0" i="0" u="none" strike="noStrike" cap="none">
              <a:solidFill>
                <a:srgbClr val="000000"/>
              </a:solidFill>
              <a:latin typeface="Arial"/>
              <a:ea typeface="Arial"/>
              <a:cs typeface="Arial"/>
              <a:sym typeface="Arial"/>
            </a:endParaRPr>
          </a:p>
        </p:txBody>
      </p:sp>
      <p:sp>
        <p:nvSpPr>
          <p:cNvPr id="195" name="Google Shape;195;p6"/>
          <p:cNvSpPr txBox="1"/>
          <p:nvPr/>
        </p:nvSpPr>
        <p:spPr>
          <a:xfrm>
            <a:off x="1041512" y="3577323"/>
            <a:ext cx="389809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6B4126"/>
                </a:solidFill>
                <a:latin typeface="Montserrat"/>
                <a:ea typeface="Montserrat"/>
                <a:cs typeface="Montserrat"/>
                <a:sym typeface="Montserrat"/>
              </a:rPr>
              <a:t>CHOCOLATE CHIP RICE CRISPY TREAT</a:t>
            </a:r>
            <a:endParaRPr sz="1400" b="0" i="0" u="none" strike="noStrike" cap="none">
              <a:solidFill>
                <a:srgbClr val="000000"/>
              </a:solidFill>
              <a:latin typeface="Arial"/>
              <a:ea typeface="Arial"/>
              <a:cs typeface="Arial"/>
              <a:sym typeface="Arial"/>
            </a:endParaRPr>
          </a:p>
        </p:txBody>
      </p:sp>
      <p:sp>
        <p:nvSpPr>
          <p:cNvPr id="196" name="Google Shape;196;p6"/>
          <p:cNvSpPr txBox="1"/>
          <p:nvPr/>
        </p:nvSpPr>
        <p:spPr>
          <a:xfrm>
            <a:off x="1041512" y="723446"/>
            <a:ext cx="493352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1B3E8"/>
                </a:solidFill>
                <a:latin typeface="Montserrat"/>
                <a:ea typeface="Montserrat"/>
                <a:cs typeface="Montserrat"/>
                <a:sym typeface="Montserrat"/>
              </a:rPr>
              <a:t>B</a:t>
            </a:r>
            <a:r>
              <a:rPr lang="en-US" sz="1400" b="1" i="0" u="none" strike="noStrike" cap="none">
                <a:solidFill>
                  <a:srgbClr val="FFC000"/>
                </a:solidFill>
                <a:latin typeface="Montserrat"/>
                <a:ea typeface="Montserrat"/>
                <a:cs typeface="Montserrat"/>
                <a:sym typeface="Montserrat"/>
              </a:rPr>
              <a:t>I</a:t>
            </a:r>
            <a:r>
              <a:rPr lang="en-US" sz="1400" b="1" i="0" u="none" strike="noStrike" cap="none">
                <a:solidFill>
                  <a:srgbClr val="C00000"/>
                </a:solidFill>
                <a:latin typeface="Montserrat"/>
                <a:ea typeface="Montserrat"/>
                <a:cs typeface="Montserrat"/>
                <a:sym typeface="Montserrat"/>
              </a:rPr>
              <a:t>R</a:t>
            </a:r>
            <a:r>
              <a:rPr lang="en-US" sz="1400" b="1" i="0" u="none" strike="noStrike" cap="none">
                <a:solidFill>
                  <a:srgbClr val="21B3E8"/>
                </a:solidFill>
                <a:latin typeface="Montserrat"/>
                <a:ea typeface="Montserrat"/>
                <a:cs typeface="Montserrat"/>
                <a:sym typeface="Montserrat"/>
              </a:rPr>
              <a:t>T</a:t>
            </a:r>
            <a:r>
              <a:rPr lang="en-US" sz="1400" b="1" i="0" u="none" strike="noStrike" cap="none">
                <a:solidFill>
                  <a:srgbClr val="FFC000"/>
                </a:solidFill>
                <a:latin typeface="Montserrat"/>
                <a:ea typeface="Montserrat"/>
                <a:cs typeface="Montserrat"/>
                <a:sym typeface="Montserrat"/>
              </a:rPr>
              <a:t>H</a:t>
            </a:r>
            <a:r>
              <a:rPr lang="en-US" sz="1400" b="1" i="0" u="none" strike="noStrike" cap="none">
                <a:solidFill>
                  <a:srgbClr val="C00000"/>
                </a:solidFill>
                <a:latin typeface="Montserrat"/>
                <a:ea typeface="Montserrat"/>
                <a:cs typeface="Montserrat"/>
                <a:sym typeface="Montserrat"/>
              </a:rPr>
              <a:t>D</a:t>
            </a:r>
            <a:r>
              <a:rPr lang="en-US" sz="1400" b="1" i="0" u="none" strike="noStrike" cap="none">
                <a:solidFill>
                  <a:srgbClr val="21B3E8"/>
                </a:solidFill>
                <a:latin typeface="Montserrat"/>
                <a:ea typeface="Montserrat"/>
                <a:cs typeface="Montserrat"/>
                <a:sym typeface="Montserrat"/>
              </a:rPr>
              <a:t>A</a:t>
            </a:r>
            <a:r>
              <a:rPr lang="en-US" sz="1400" b="1" i="0" u="none" strike="noStrike" cap="none">
                <a:solidFill>
                  <a:srgbClr val="FFC000"/>
                </a:solidFill>
                <a:latin typeface="Montserrat"/>
                <a:ea typeface="Montserrat"/>
                <a:cs typeface="Montserrat"/>
                <a:sym typeface="Montserrat"/>
              </a:rPr>
              <a:t>Y</a:t>
            </a:r>
            <a:r>
              <a:rPr lang="en-US" sz="1400" b="1" i="0" u="none" strike="noStrike" cap="none">
                <a:solidFill>
                  <a:srgbClr val="21B3E8"/>
                </a:solidFill>
                <a:latin typeface="Montserrat"/>
                <a:ea typeface="Montserrat"/>
                <a:cs typeface="Montserrat"/>
                <a:sym typeface="Montserrat"/>
              </a:rPr>
              <a:t> </a:t>
            </a:r>
            <a:r>
              <a:rPr lang="en-US" sz="1400" b="1" i="0" u="none" strike="noStrike" cap="none">
                <a:solidFill>
                  <a:srgbClr val="C00000"/>
                </a:solidFill>
                <a:latin typeface="Montserrat"/>
                <a:ea typeface="Montserrat"/>
                <a:cs typeface="Montserrat"/>
                <a:sym typeface="Montserrat"/>
              </a:rPr>
              <a:t>C</a:t>
            </a:r>
            <a:r>
              <a:rPr lang="en-US" sz="1400" b="1" i="0" u="none" strike="noStrike" cap="none">
                <a:solidFill>
                  <a:srgbClr val="21B3E8"/>
                </a:solidFill>
                <a:latin typeface="Montserrat"/>
                <a:ea typeface="Montserrat"/>
                <a:cs typeface="Montserrat"/>
                <a:sym typeface="Montserrat"/>
              </a:rPr>
              <a:t>A</a:t>
            </a:r>
            <a:r>
              <a:rPr lang="en-US" sz="1400" b="1" i="0" u="none" strike="noStrike" cap="none">
                <a:solidFill>
                  <a:srgbClr val="FFC000"/>
                </a:solidFill>
                <a:latin typeface="Montserrat"/>
                <a:ea typeface="Montserrat"/>
                <a:cs typeface="Montserrat"/>
                <a:sym typeface="Montserrat"/>
              </a:rPr>
              <a:t>K</a:t>
            </a:r>
            <a:r>
              <a:rPr lang="en-US" sz="1400" b="1" i="0" u="none" strike="noStrike" cap="none">
                <a:solidFill>
                  <a:srgbClr val="C00000"/>
                </a:solidFill>
                <a:latin typeface="Montserrat"/>
                <a:ea typeface="Montserrat"/>
                <a:cs typeface="Montserrat"/>
                <a:sym typeface="Montserrat"/>
              </a:rPr>
              <a:t>E </a:t>
            </a:r>
            <a:r>
              <a:rPr lang="en-US" sz="1400" b="1" i="0" u="none" strike="noStrike" cap="none">
                <a:solidFill>
                  <a:srgbClr val="31A8D9"/>
                </a:solidFill>
                <a:latin typeface="Montserrat"/>
                <a:ea typeface="Montserrat"/>
                <a:cs typeface="Montserrat"/>
                <a:sym typeface="Montserrat"/>
              </a:rPr>
              <a:t>RICE CRISPY TREAT</a:t>
            </a:r>
            <a:endParaRPr sz="1400" b="0" i="0" u="none" strike="noStrike" cap="none">
              <a:solidFill>
                <a:srgbClr val="000000"/>
              </a:solidFill>
              <a:latin typeface="Arial"/>
              <a:ea typeface="Arial"/>
              <a:cs typeface="Arial"/>
              <a:sym typeface="Arial"/>
            </a:endParaRPr>
          </a:p>
        </p:txBody>
      </p:sp>
      <p:sp>
        <p:nvSpPr>
          <p:cNvPr id="197" name="Google Shape;197;p6"/>
          <p:cNvSpPr txBox="1"/>
          <p:nvPr/>
        </p:nvSpPr>
        <p:spPr>
          <a:xfrm>
            <a:off x="7251513" y="723446"/>
            <a:ext cx="389809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1094CD"/>
                </a:solidFill>
                <a:latin typeface="Montserrat"/>
                <a:ea typeface="Montserrat"/>
                <a:cs typeface="Montserrat"/>
                <a:sym typeface="Montserrat"/>
              </a:rPr>
              <a:t>ORIGINAL RICE CRISPY TREAT</a:t>
            </a:r>
            <a:endParaRPr sz="1400" b="0" i="0" u="none" strike="noStrike" cap="none">
              <a:solidFill>
                <a:srgbClr val="1094CD"/>
              </a:solidFill>
              <a:latin typeface="Arial"/>
              <a:ea typeface="Arial"/>
              <a:cs typeface="Arial"/>
              <a:sym typeface="Arial"/>
            </a:endParaRPr>
          </a:p>
        </p:txBody>
      </p:sp>
      <p:pic>
        <p:nvPicPr>
          <p:cNvPr id="198" name="Google Shape;198;p6" descr="A picture containing indoor&#10;&#10;Description automatically generated"/>
          <p:cNvPicPr preferRelativeResize="0"/>
          <p:nvPr/>
        </p:nvPicPr>
        <p:blipFill rotWithShape="1">
          <a:blip r:embed="rId7">
            <a:alphaModFix/>
          </a:blip>
          <a:srcRect l="9303" t="2486" r="9776" b="5882"/>
          <a:stretch/>
        </p:blipFill>
        <p:spPr>
          <a:xfrm>
            <a:off x="1123103" y="3854996"/>
            <a:ext cx="2118128" cy="2398487"/>
          </a:xfrm>
          <a:prstGeom prst="rect">
            <a:avLst/>
          </a:prstGeom>
          <a:noFill/>
          <a:ln>
            <a:noFill/>
          </a:ln>
        </p:spPr>
      </p:pic>
      <p:pic>
        <p:nvPicPr>
          <p:cNvPr id="199" name="Google Shape;199;p6" descr="A picture containing several&#10;&#10;Description automatically generated"/>
          <p:cNvPicPr preferRelativeResize="0"/>
          <p:nvPr/>
        </p:nvPicPr>
        <p:blipFill rotWithShape="1">
          <a:blip r:embed="rId8">
            <a:alphaModFix/>
          </a:blip>
          <a:srcRect l="8619" t="2615" r="8617" b="1158"/>
          <a:stretch/>
        </p:blipFill>
        <p:spPr>
          <a:xfrm>
            <a:off x="1427710" y="1080580"/>
            <a:ext cx="2090592" cy="2335351"/>
          </a:xfrm>
          <a:prstGeom prst="rect">
            <a:avLst/>
          </a:prstGeom>
          <a:noFill/>
          <a:ln>
            <a:noFill/>
          </a:ln>
        </p:spPr>
      </p:pic>
      <p:pic>
        <p:nvPicPr>
          <p:cNvPr id="200" name="Google Shape;200;p6" descr="A picture containing flower, popcorn, cut, decorated&#10;&#10;Description automatically generated"/>
          <p:cNvPicPr preferRelativeResize="0"/>
          <p:nvPr/>
        </p:nvPicPr>
        <p:blipFill rotWithShape="1">
          <a:blip r:embed="rId9">
            <a:alphaModFix/>
          </a:blip>
          <a:srcRect l="18064" t="2718" r="13396" b="2318"/>
          <a:stretch/>
        </p:blipFill>
        <p:spPr>
          <a:xfrm>
            <a:off x="7285095" y="1023770"/>
            <a:ext cx="1747159" cy="2420700"/>
          </a:xfrm>
          <a:prstGeom prst="rect">
            <a:avLst/>
          </a:prstGeom>
          <a:noFill/>
          <a:ln>
            <a:noFill/>
          </a:ln>
        </p:spPr>
      </p:pic>
      <p:pic>
        <p:nvPicPr>
          <p:cNvPr id="201" name="Google Shape;201;p6" descr="A picture containing food, plate, indoor, square&#10;&#10;Description automatically generated"/>
          <p:cNvPicPr preferRelativeResize="0"/>
          <p:nvPr/>
        </p:nvPicPr>
        <p:blipFill rotWithShape="1">
          <a:blip r:embed="rId10">
            <a:alphaModFix/>
          </a:blip>
          <a:srcRect l="8233" t="2754" r="8322" b="2913"/>
          <a:stretch/>
        </p:blipFill>
        <p:spPr>
          <a:xfrm>
            <a:off x="7071813" y="3744437"/>
            <a:ext cx="2279641" cy="2563779"/>
          </a:xfrm>
          <a:prstGeom prst="rect">
            <a:avLst/>
          </a:prstGeom>
          <a:noFill/>
          <a:ln>
            <a:noFill/>
          </a:ln>
        </p:spPr>
      </p:pic>
      <p:pic>
        <p:nvPicPr>
          <p:cNvPr id="202" name="Google Shape;202;p6"/>
          <p:cNvPicPr preferRelativeResize="0"/>
          <p:nvPr/>
        </p:nvPicPr>
        <p:blipFill rotWithShape="1">
          <a:blip r:embed="rId11">
            <a:alphaModFix/>
          </a:blip>
          <a:srcRect t="10384" b="11759"/>
          <a:stretch/>
        </p:blipFill>
        <p:spPr>
          <a:xfrm>
            <a:off x="6971734" y="1201462"/>
            <a:ext cx="2365013" cy="2064249"/>
          </a:xfrm>
          <a:prstGeom prst="rect">
            <a:avLst/>
          </a:prstGeom>
          <a:noFill/>
          <a:ln>
            <a:noFill/>
          </a:ln>
        </p:spPr>
      </p:pic>
      <p:sp>
        <p:nvSpPr>
          <p:cNvPr id="203" name="Google Shape;203;p6"/>
          <p:cNvSpPr txBox="1">
            <a:spLocks noGrp="1"/>
          </p:cNvSpPr>
          <p:nvPr>
            <p:ph type="sldNum" idx="12"/>
          </p:nvPr>
        </p:nvSpPr>
        <p:spPr>
          <a:xfrm>
            <a:off x="9200561" y="643263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solidFill>
                  <a:schemeClr val="dk1"/>
                </a:solidFill>
              </a:rPr>
              <a:t>6</a:t>
            </a:fld>
            <a:endParaRPr>
              <a:solidFill>
                <a:schemeClr val="dk1"/>
              </a:solidFill>
            </a:endParaRPr>
          </a:p>
        </p:txBody>
      </p:sp>
      <p:pic>
        <p:nvPicPr>
          <p:cNvPr id="204" name="Google Shape;204;p6" descr="A picture containing text, sign&#10;&#10;Description automatically generated"/>
          <p:cNvPicPr preferRelativeResize="0"/>
          <p:nvPr/>
        </p:nvPicPr>
        <p:blipFill rotWithShape="1">
          <a:blip r:embed="rId12">
            <a:alphaModFix/>
          </a:blip>
          <a:srcRect/>
          <a:stretch/>
        </p:blipFill>
        <p:spPr>
          <a:xfrm>
            <a:off x="165003" y="6343719"/>
            <a:ext cx="1000828" cy="539466"/>
          </a:xfrm>
          <a:prstGeom prst="rect">
            <a:avLst/>
          </a:prstGeom>
          <a:noFill/>
          <a:ln>
            <a:noFill/>
          </a:ln>
        </p:spPr>
      </p:pic>
      <p:sp>
        <p:nvSpPr>
          <p:cNvPr id="205" name="Google Shape;205;p6"/>
          <p:cNvSpPr txBox="1"/>
          <p:nvPr/>
        </p:nvSpPr>
        <p:spPr>
          <a:xfrm>
            <a:off x="4571820" y="6613782"/>
            <a:ext cx="3161735"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 2021 Blake’s Seed Based. All Rights Reserved</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7"/>
          <p:cNvSpPr txBox="1"/>
          <p:nvPr/>
        </p:nvSpPr>
        <p:spPr>
          <a:xfrm>
            <a:off x="2257049" y="258628"/>
            <a:ext cx="949755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Montserrat"/>
              <a:buNone/>
            </a:pPr>
            <a:r>
              <a:rPr lang="en-US" sz="2800" b="1">
                <a:solidFill>
                  <a:schemeClr val="dk1"/>
                </a:solidFill>
                <a:latin typeface="Montserrat"/>
                <a:ea typeface="Montserrat"/>
                <a:cs typeface="Montserrat"/>
                <a:sym typeface="Montserrat"/>
              </a:rPr>
              <a:t>RICE CRISPY TREAT COMPETITION</a:t>
            </a:r>
            <a:endParaRPr sz="1800">
              <a:solidFill>
                <a:schemeClr val="dk1"/>
              </a:solidFill>
              <a:latin typeface="Calibri"/>
              <a:ea typeface="Calibri"/>
              <a:cs typeface="Calibri"/>
              <a:sym typeface="Calibri"/>
            </a:endParaRPr>
          </a:p>
        </p:txBody>
      </p:sp>
      <p:sp>
        <p:nvSpPr>
          <p:cNvPr id="211" name="Google Shape;211;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solidFill>
                  <a:schemeClr val="dk1"/>
                </a:solidFill>
              </a:rPr>
              <a:t>7</a:t>
            </a:fld>
            <a:endParaRPr>
              <a:solidFill>
                <a:schemeClr val="dk1"/>
              </a:solidFill>
            </a:endParaRPr>
          </a:p>
        </p:txBody>
      </p:sp>
      <p:pic>
        <p:nvPicPr>
          <p:cNvPr id="212" name="Google Shape;212;p7"/>
          <p:cNvPicPr preferRelativeResize="0"/>
          <p:nvPr/>
        </p:nvPicPr>
        <p:blipFill rotWithShape="1">
          <a:blip r:embed="rId3">
            <a:alphaModFix/>
          </a:blip>
          <a:srcRect/>
          <a:stretch/>
        </p:blipFill>
        <p:spPr>
          <a:xfrm>
            <a:off x="2483140" y="781590"/>
            <a:ext cx="6872603" cy="5505719"/>
          </a:xfrm>
          <a:prstGeom prst="rect">
            <a:avLst/>
          </a:prstGeom>
          <a:noFill/>
          <a:ln>
            <a:noFill/>
          </a:ln>
        </p:spPr>
      </p:pic>
      <p:pic>
        <p:nvPicPr>
          <p:cNvPr id="213" name="Google Shape;213;p7" descr="A close up of a sign&#10;&#10;Description automatically generated"/>
          <p:cNvPicPr preferRelativeResize="0"/>
          <p:nvPr/>
        </p:nvPicPr>
        <p:blipFill rotWithShape="1">
          <a:blip r:embed="rId4">
            <a:alphaModFix/>
          </a:blip>
          <a:srcRect/>
          <a:stretch/>
        </p:blipFill>
        <p:spPr>
          <a:xfrm>
            <a:off x="192811" y="6409155"/>
            <a:ext cx="1039265" cy="519633"/>
          </a:xfrm>
          <a:prstGeom prst="rect">
            <a:avLst/>
          </a:prstGeom>
          <a:noFill/>
          <a:ln>
            <a:noFill/>
          </a:ln>
        </p:spPr>
      </p:pic>
      <p:sp>
        <p:nvSpPr>
          <p:cNvPr id="214" name="Google Shape;214;p7"/>
          <p:cNvSpPr txBox="1"/>
          <p:nvPr/>
        </p:nvSpPr>
        <p:spPr>
          <a:xfrm>
            <a:off x="4662256" y="6627812"/>
            <a:ext cx="2867487"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050"/>
              <a:buFont typeface="Calibri"/>
              <a:buNone/>
            </a:pPr>
            <a:r>
              <a:rPr lang="en-US" sz="1050">
                <a:solidFill>
                  <a:schemeClr val="dk1"/>
                </a:solidFill>
                <a:latin typeface="Calibri"/>
                <a:ea typeface="Calibri"/>
                <a:cs typeface="Calibri"/>
                <a:sym typeface="Calibri"/>
              </a:rPr>
              <a:t>© 2021 Blake’s Seed Based. All Rights Reserved</a:t>
            </a:r>
            <a:endParaRPr sz="1800">
              <a:solidFill>
                <a:schemeClr val="dk1"/>
              </a:solidFill>
              <a:latin typeface="Calibri"/>
              <a:ea typeface="Calibri"/>
              <a:cs typeface="Calibri"/>
              <a:sym typeface="Calibri"/>
            </a:endParaRPr>
          </a:p>
        </p:txBody>
      </p:sp>
      <p:sp>
        <p:nvSpPr>
          <p:cNvPr id="215" name="Google Shape;215;p7"/>
          <p:cNvSpPr/>
          <p:nvPr/>
        </p:nvSpPr>
        <p:spPr>
          <a:xfrm>
            <a:off x="251534" y="258886"/>
            <a:ext cx="11674136" cy="6150269"/>
          </a:xfrm>
          <a:prstGeom prst="rect">
            <a:avLst/>
          </a:prstGeom>
          <a:noFill/>
          <a:ln w="57150" cap="flat" cmpd="sng">
            <a:solidFill>
              <a:srgbClr val="3CB4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8"/>
          <p:cNvPicPr preferRelativeResize="0"/>
          <p:nvPr/>
        </p:nvPicPr>
        <p:blipFill rotWithShape="1">
          <a:blip r:embed="rId3">
            <a:alphaModFix/>
          </a:blip>
          <a:srcRect/>
          <a:stretch/>
        </p:blipFill>
        <p:spPr>
          <a:xfrm>
            <a:off x="9093178" y="2819424"/>
            <a:ext cx="2792283" cy="936795"/>
          </a:xfrm>
          <a:prstGeom prst="rect">
            <a:avLst/>
          </a:prstGeom>
          <a:noFill/>
          <a:ln>
            <a:noFill/>
          </a:ln>
        </p:spPr>
      </p:pic>
      <p:sp>
        <p:nvSpPr>
          <p:cNvPr id="222" name="Google Shape;222;p8"/>
          <p:cNvSpPr txBox="1">
            <a:spLocks noGrp="1"/>
          </p:cNvSpPr>
          <p:nvPr>
            <p:ph type="sldNum" idx="12"/>
          </p:nvPr>
        </p:nvSpPr>
        <p:spPr>
          <a:xfrm>
            <a:off x="9182470" y="6454611"/>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pic>
        <p:nvPicPr>
          <p:cNvPr id="223" name="Google Shape;223;p8" descr="A close up of a sign&#10;&#10;Description automatically generated"/>
          <p:cNvPicPr preferRelativeResize="0"/>
          <p:nvPr/>
        </p:nvPicPr>
        <p:blipFill rotWithShape="1">
          <a:blip r:embed="rId4">
            <a:alphaModFix/>
          </a:blip>
          <a:srcRect/>
          <a:stretch/>
        </p:blipFill>
        <p:spPr>
          <a:xfrm>
            <a:off x="192811" y="6409155"/>
            <a:ext cx="1039265" cy="519633"/>
          </a:xfrm>
          <a:prstGeom prst="rect">
            <a:avLst/>
          </a:prstGeom>
          <a:noFill/>
          <a:ln>
            <a:noFill/>
          </a:ln>
        </p:spPr>
      </p:pic>
      <p:sp>
        <p:nvSpPr>
          <p:cNvPr id="224" name="Google Shape;224;p8"/>
          <p:cNvSpPr/>
          <p:nvPr/>
        </p:nvSpPr>
        <p:spPr>
          <a:xfrm>
            <a:off x="251534" y="258886"/>
            <a:ext cx="11674136" cy="6150269"/>
          </a:xfrm>
          <a:prstGeom prst="rect">
            <a:avLst/>
          </a:prstGeom>
          <a:noFill/>
          <a:ln w="57150" cap="flat" cmpd="sng">
            <a:solidFill>
              <a:srgbClr val="3CB4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25" name="Google Shape;225;p8"/>
          <p:cNvSpPr txBox="1"/>
          <p:nvPr/>
        </p:nvSpPr>
        <p:spPr>
          <a:xfrm>
            <a:off x="2543609" y="1414408"/>
            <a:ext cx="3190803" cy="3416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dk1"/>
              </a:buClr>
              <a:buSzPts val="1800"/>
              <a:buFont typeface="Montserrat"/>
              <a:buNone/>
            </a:pPr>
            <a:r>
              <a:rPr lang="en-US" sz="1800" b="1">
                <a:solidFill>
                  <a:schemeClr val="dk1"/>
                </a:solidFill>
                <a:latin typeface="Montserrat"/>
                <a:ea typeface="Montserrat"/>
                <a:cs typeface="Montserrat"/>
                <a:sym typeface="Montserrat"/>
              </a:rPr>
              <a:t>4.4 out of 5 stars</a:t>
            </a:r>
            <a:endParaRPr sz="1800">
              <a:solidFill>
                <a:schemeClr val="dk1"/>
              </a:solidFill>
              <a:latin typeface="Calibri"/>
              <a:ea typeface="Calibri"/>
              <a:cs typeface="Calibri"/>
              <a:sym typeface="Calibri"/>
            </a:endParaRPr>
          </a:p>
        </p:txBody>
      </p:sp>
      <p:sp>
        <p:nvSpPr>
          <p:cNvPr id="226" name="Google Shape;226;p8"/>
          <p:cNvSpPr txBox="1"/>
          <p:nvPr/>
        </p:nvSpPr>
        <p:spPr>
          <a:xfrm>
            <a:off x="736653" y="350354"/>
            <a:ext cx="10783684"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800"/>
              <a:buFont typeface="Montserrat"/>
              <a:buNone/>
            </a:pPr>
            <a:r>
              <a:rPr lang="en-US" sz="2800" b="1">
                <a:solidFill>
                  <a:srgbClr val="000000"/>
                </a:solidFill>
                <a:latin typeface="Montserrat"/>
                <a:ea typeface="Montserrat"/>
                <a:cs typeface="Montserrat"/>
                <a:sym typeface="Montserrat"/>
              </a:rPr>
              <a:t>STRONG CONSUMER RATING AND RESPONSE TO NEW RICE CRISPY TREATS</a:t>
            </a:r>
            <a:endParaRPr sz="1800">
              <a:solidFill>
                <a:schemeClr val="dk1"/>
              </a:solidFill>
              <a:latin typeface="Calibri"/>
              <a:ea typeface="Calibri"/>
              <a:cs typeface="Calibri"/>
              <a:sym typeface="Calibri"/>
            </a:endParaRPr>
          </a:p>
        </p:txBody>
      </p:sp>
      <p:pic>
        <p:nvPicPr>
          <p:cNvPr id="227" name="Google Shape;227;p8"/>
          <p:cNvPicPr preferRelativeResize="0"/>
          <p:nvPr/>
        </p:nvPicPr>
        <p:blipFill rotWithShape="1">
          <a:blip r:embed="rId5">
            <a:alphaModFix/>
          </a:blip>
          <a:srcRect/>
          <a:stretch/>
        </p:blipFill>
        <p:spPr>
          <a:xfrm>
            <a:off x="483470" y="2403181"/>
            <a:ext cx="4839660" cy="1162431"/>
          </a:xfrm>
          <a:prstGeom prst="rect">
            <a:avLst/>
          </a:prstGeom>
          <a:noFill/>
          <a:ln>
            <a:noFill/>
          </a:ln>
        </p:spPr>
      </p:pic>
      <p:pic>
        <p:nvPicPr>
          <p:cNvPr id="228" name="Google Shape;228;p8"/>
          <p:cNvPicPr preferRelativeResize="0"/>
          <p:nvPr/>
        </p:nvPicPr>
        <p:blipFill rotWithShape="1">
          <a:blip r:embed="rId6">
            <a:alphaModFix/>
          </a:blip>
          <a:srcRect/>
          <a:stretch/>
        </p:blipFill>
        <p:spPr>
          <a:xfrm>
            <a:off x="489418" y="5086711"/>
            <a:ext cx="5445969" cy="1241174"/>
          </a:xfrm>
          <a:prstGeom prst="rect">
            <a:avLst/>
          </a:prstGeom>
          <a:noFill/>
          <a:ln>
            <a:noFill/>
          </a:ln>
        </p:spPr>
      </p:pic>
      <p:sp>
        <p:nvSpPr>
          <p:cNvPr id="229" name="Google Shape;229;p8"/>
          <p:cNvSpPr txBox="1"/>
          <p:nvPr/>
        </p:nvSpPr>
        <p:spPr>
          <a:xfrm>
            <a:off x="2487440" y="1653010"/>
            <a:ext cx="3190803" cy="21698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dk1"/>
              </a:buClr>
              <a:buSzPts val="900"/>
              <a:buFont typeface="Montserrat"/>
              <a:buNone/>
            </a:pPr>
            <a:r>
              <a:rPr lang="en-US" sz="900" b="1">
                <a:solidFill>
                  <a:schemeClr val="dk1"/>
                </a:solidFill>
                <a:latin typeface="Montserrat"/>
                <a:ea typeface="Montserrat"/>
                <a:cs typeface="Montserrat"/>
                <a:sym typeface="Montserrat"/>
              </a:rPr>
              <a:t>(407 ratings)</a:t>
            </a:r>
            <a:endParaRPr sz="1800">
              <a:solidFill>
                <a:schemeClr val="dk1"/>
              </a:solidFill>
              <a:latin typeface="Calibri"/>
              <a:ea typeface="Calibri"/>
              <a:cs typeface="Calibri"/>
              <a:sym typeface="Calibri"/>
            </a:endParaRPr>
          </a:p>
        </p:txBody>
      </p:sp>
      <p:grpSp>
        <p:nvGrpSpPr>
          <p:cNvPr id="230" name="Google Shape;230;p8"/>
          <p:cNvGrpSpPr/>
          <p:nvPr/>
        </p:nvGrpSpPr>
        <p:grpSpPr>
          <a:xfrm>
            <a:off x="495728" y="3632466"/>
            <a:ext cx="4839662" cy="1403872"/>
            <a:chOff x="495728" y="3632466"/>
            <a:chExt cx="4839662" cy="1403872"/>
          </a:xfrm>
        </p:grpSpPr>
        <p:pic>
          <p:nvPicPr>
            <p:cNvPr id="231" name="Google Shape;231;p8"/>
            <p:cNvPicPr preferRelativeResize="0"/>
            <p:nvPr/>
          </p:nvPicPr>
          <p:blipFill rotWithShape="1">
            <a:blip r:embed="rId7">
              <a:alphaModFix/>
            </a:blip>
            <a:srcRect/>
            <a:stretch/>
          </p:blipFill>
          <p:spPr>
            <a:xfrm>
              <a:off x="495728" y="3632466"/>
              <a:ext cx="4839662" cy="1403872"/>
            </a:xfrm>
            <a:prstGeom prst="rect">
              <a:avLst/>
            </a:prstGeom>
            <a:noFill/>
            <a:ln>
              <a:noFill/>
            </a:ln>
          </p:spPr>
        </p:pic>
        <p:sp>
          <p:nvSpPr>
            <p:cNvPr id="232" name="Google Shape;232;p8"/>
            <p:cNvSpPr/>
            <p:nvPr/>
          </p:nvSpPr>
          <p:spPr>
            <a:xfrm>
              <a:off x="2747737" y="4217670"/>
              <a:ext cx="2575393" cy="17335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grpSp>
      <p:sp>
        <p:nvSpPr>
          <p:cNvPr id="233" name="Google Shape;233;p8"/>
          <p:cNvSpPr txBox="1"/>
          <p:nvPr/>
        </p:nvSpPr>
        <p:spPr>
          <a:xfrm>
            <a:off x="8348033" y="1392936"/>
            <a:ext cx="3190803" cy="3139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dk1"/>
              </a:buClr>
              <a:buSzPts val="1600"/>
              <a:buFont typeface="Montserrat"/>
              <a:buNone/>
            </a:pPr>
            <a:r>
              <a:rPr lang="en-US" sz="1600" b="1">
                <a:solidFill>
                  <a:schemeClr val="dk1"/>
                </a:solidFill>
                <a:latin typeface="Montserrat"/>
                <a:ea typeface="Montserrat"/>
                <a:cs typeface="Montserrat"/>
                <a:sym typeface="Montserrat"/>
              </a:rPr>
              <a:t>4.5 out of 5 stars</a:t>
            </a:r>
            <a:endParaRPr sz="1800">
              <a:solidFill>
                <a:schemeClr val="dk1"/>
              </a:solidFill>
              <a:latin typeface="Calibri"/>
              <a:ea typeface="Calibri"/>
              <a:cs typeface="Calibri"/>
              <a:sym typeface="Calibri"/>
            </a:endParaRPr>
          </a:p>
        </p:txBody>
      </p:sp>
      <p:grpSp>
        <p:nvGrpSpPr>
          <p:cNvPr id="234" name="Google Shape;234;p8"/>
          <p:cNvGrpSpPr/>
          <p:nvPr/>
        </p:nvGrpSpPr>
        <p:grpSpPr>
          <a:xfrm>
            <a:off x="8543396" y="2004839"/>
            <a:ext cx="2811534" cy="617121"/>
            <a:chOff x="1005653" y="4272476"/>
            <a:chExt cx="4359070" cy="924965"/>
          </a:xfrm>
        </p:grpSpPr>
        <p:pic>
          <p:nvPicPr>
            <p:cNvPr id="235" name="Google Shape;235;p8" descr="Star with solid fill"/>
            <p:cNvPicPr preferRelativeResize="0"/>
            <p:nvPr/>
          </p:nvPicPr>
          <p:blipFill rotWithShape="1">
            <a:blip r:embed="rId8">
              <a:alphaModFix/>
            </a:blip>
            <a:srcRect/>
            <a:stretch/>
          </p:blipFill>
          <p:spPr>
            <a:xfrm>
              <a:off x="1005653" y="4277758"/>
              <a:ext cx="914400" cy="914400"/>
            </a:xfrm>
            <a:prstGeom prst="rect">
              <a:avLst/>
            </a:prstGeom>
            <a:noFill/>
            <a:ln>
              <a:noFill/>
            </a:ln>
          </p:spPr>
        </p:pic>
        <p:pic>
          <p:nvPicPr>
            <p:cNvPr id="236" name="Google Shape;236;p8" descr="Star with solid fill"/>
            <p:cNvPicPr preferRelativeResize="0"/>
            <p:nvPr/>
          </p:nvPicPr>
          <p:blipFill rotWithShape="1">
            <a:blip r:embed="rId8">
              <a:alphaModFix/>
            </a:blip>
            <a:srcRect/>
            <a:stretch/>
          </p:blipFill>
          <p:spPr>
            <a:xfrm>
              <a:off x="1866820" y="4277758"/>
              <a:ext cx="914400" cy="914400"/>
            </a:xfrm>
            <a:prstGeom prst="rect">
              <a:avLst/>
            </a:prstGeom>
            <a:noFill/>
            <a:ln>
              <a:noFill/>
            </a:ln>
          </p:spPr>
        </p:pic>
        <p:pic>
          <p:nvPicPr>
            <p:cNvPr id="237" name="Google Shape;237;p8" descr="Star with solid fill"/>
            <p:cNvPicPr preferRelativeResize="0"/>
            <p:nvPr/>
          </p:nvPicPr>
          <p:blipFill rotWithShape="1">
            <a:blip r:embed="rId8">
              <a:alphaModFix/>
            </a:blip>
            <a:srcRect/>
            <a:stretch/>
          </p:blipFill>
          <p:spPr>
            <a:xfrm>
              <a:off x="2727987" y="4277758"/>
              <a:ext cx="914400" cy="914400"/>
            </a:xfrm>
            <a:prstGeom prst="rect">
              <a:avLst/>
            </a:prstGeom>
            <a:noFill/>
            <a:ln>
              <a:noFill/>
            </a:ln>
          </p:spPr>
        </p:pic>
        <p:pic>
          <p:nvPicPr>
            <p:cNvPr id="238" name="Google Shape;238;p8" descr="Star with solid fill"/>
            <p:cNvPicPr preferRelativeResize="0"/>
            <p:nvPr/>
          </p:nvPicPr>
          <p:blipFill rotWithShape="1">
            <a:blip r:embed="rId8">
              <a:alphaModFix/>
            </a:blip>
            <a:srcRect/>
            <a:stretch/>
          </p:blipFill>
          <p:spPr>
            <a:xfrm>
              <a:off x="3589154" y="4277758"/>
              <a:ext cx="914400" cy="914400"/>
            </a:xfrm>
            <a:prstGeom prst="rect">
              <a:avLst/>
            </a:prstGeom>
            <a:noFill/>
            <a:ln>
              <a:noFill/>
            </a:ln>
          </p:spPr>
        </p:pic>
        <p:grpSp>
          <p:nvGrpSpPr>
            <p:cNvPr id="239" name="Google Shape;239;p8"/>
            <p:cNvGrpSpPr/>
            <p:nvPr/>
          </p:nvGrpSpPr>
          <p:grpSpPr>
            <a:xfrm>
              <a:off x="4450323" y="4272476"/>
              <a:ext cx="914400" cy="924965"/>
              <a:chOff x="4704745" y="3928747"/>
              <a:chExt cx="914400" cy="924965"/>
            </a:xfrm>
          </p:grpSpPr>
          <p:pic>
            <p:nvPicPr>
              <p:cNvPr id="240" name="Google Shape;240;p8" descr="Star outline"/>
              <p:cNvPicPr preferRelativeResize="0"/>
              <p:nvPr/>
            </p:nvPicPr>
            <p:blipFill rotWithShape="1">
              <a:blip r:embed="rId9">
                <a:alphaModFix/>
              </a:blip>
              <a:srcRect/>
              <a:stretch/>
            </p:blipFill>
            <p:spPr>
              <a:xfrm>
                <a:off x="4704745" y="3939312"/>
                <a:ext cx="914400" cy="914400"/>
              </a:xfrm>
              <a:prstGeom prst="rect">
                <a:avLst/>
              </a:prstGeom>
              <a:noFill/>
              <a:ln>
                <a:noFill/>
              </a:ln>
            </p:spPr>
          </p:pic>
          <p:pic>
            <p:nvPicPr>
              <p:cNvPr id="241" name="Google Shape;241;p8" descr="Star with solid fill"/>
              <p:cNvPicPr preferRelativeResize="0"/>
              <p:nvPr/>
            </p:nvPicPr>
            <p:blipFill rotWithShape="1">
              <a:blip r:embed="rId10">
                <a:alphaModFix/>
              </a:blip>
              <a:srcRect l="-1" r="43104"/>
              <a:stretch/>
            </p:blipFill>
            <p:spPr>
              <a:xfrm>
                <a:off x="4708680" y="3928747"/>
                <a:ext cx="532645" cy="914400"/>
              </a:xfrm>
              <a:prstGeom prst="rect">
                <a:avLst/>
              </a:prstGeom>
              <a:noFill/>
              <a:ln>
                <a:noFill/>
              </a:ln>
            </p:spPr>
          </p:pic>
        </p:grpSp>
      </p:grpSp>
      <p:sp>
        <p:nvSpPr>
          <p:cNvPr id="242" name="Google Shape;242;p8"/>
          <p:cNvSpPr txBox="1"/>
          <p:nvPr/>
        </p:nvSpPr>
        <p:spPr>
          <a:xfrm>
            <a:off x="8338970" y="1877249"/>
            <a:ext cx="3190803" cy="21698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dk1"/>
              </a:buClr>
              <a:buSzPts val="900"/>
              <a:buFont typeface="Montserrat"/>
              <a:buNone/>
            </a:pPr>
            <a:r>
              <a:rPr lang="en-US" sz="900" b="1">
                <a:solidFill>
                  <a:schemeClr val="dk1"/>
                </a:solidFill>
                <a:latin typeface="Montserrat"/>
                <a:ea typeface="Montserrat"/>
                <a:cs typeface="Montserrat"/>
                <a:sym typeface="Montserrat"/>
              </a:rPr>
              <a:t>(94 ratings)</a:t>
            </a:r>
            <a:endParaRPr sz="1800">
              <a:solidFill>
                <a:schemeClr val="dk1"/>
              </a:solidFill>
              <a:latin typeface="Calibri"/>
              <a:ea typeface="Calibri"/>
              <a:cs typeface="Calibri"/>
              <a:sym typeface="Calibri"/>
            </a:endParaRPr>
          </a:p>
        </p:txBody>
      </p:sp>
      <p:pic>
        <p:nvPicPr>
          <p:cNvPr id="243" name="Google Shape;243;p8"/>
          <p:cNvPicPr preferRelativeResize="0"/>
          <p:nvPr/>
        </p:nvPicPr>
        <p:blipFill rotWithShape="1">
          <a:blip r:embed="rId11">
            <a:alphaModFix/>
          </a:blip>
          <a:srcRect/>
          <a:stretch/>
        </p:blipFill>
        <p:spPr>
          <a:xfrm>
            <a:off x="9008362" y="5141927"/>
            <a:ext cx="2849532" cy="1018030"/>
          </a:xfrm>
          <a:prstGeom prst="rect">
            <a:avLst/>
          </a:prstGeom>
          <a:noFill/>
          <a:ln>
            <a:noFill/>
          </a:ln>
        </p:spPr>
      </p:pic>
      <p:pic>
        <p:nvPicPr>
          <p:cNvPr id="244" name="Google Shape;244;p8"/>
          <p:cNvPicPr preferRelativeResize="0"/>
          <p:nvPr/>
        </p:nvPicPr>
        <p:blipFill rotWithShape="1">
          <a:blip r:embed="rId12">
            <a:alphaModFix/>
          </a:blip>
          <a:srcRect/>
          <a:stretch/>
        </p:blipFill>
        <p:spPr>
          <a:xfrm>
            <a:off x="5944640" y="4881394"/>
            <a:ext cx="3063722" cy="1102723"/>
          </a:xfrm>
          <a:prstGeom prst="rect">
            <a:avLst/>
          </a:prstGeom>
          <a:noFill/>
          <a:ln>
            <a:noFill/>
          </a:ln>
        </p:spPr>
      </p:pic>
      <p:pic>
        <p:nvPicPr>
          <p:cNvPr id="245" name="Google Shape;245;p8"/>
          <p:cNvPicPr preferRelativeResize="0"/>
          <p:nvPr/>
        </p:nvPicPr>
        <p:blipFill rotWithShape="1">
          <a:blip r:embed="rId13">
            <a:alphaModFix/>
          </a:blip>
          <a:srcRect/>
          <a:stretch/>
        </p:blipFill>
        <p:spPr>
          <a:xfrm>
            <a:off x="5942408" y="2791328"/>
            <a:ext cx="3137159" cy="1775750"/>
          </a:xfrm>
          <a:prstGeom prst="rect">
            <a:avLst/>
          </a:prstGeom>
          <a:noFill/>
          <a:ln>
            <a:noFill/>
          </a:ln>
        </p:spPr>
      </p:pic>
      <p:pic>
        <p:nvPicPr>
          <p:cNvPr id="246" name="Google Shape;246;p8" descr="A picture containing text, sign, outdoor, dark&#10;&#10;Description automatically generated"/>
          <p:cNvPicPr preferRelativeResize="0"/>
          <p:nvPr/>
        </p:nvPicPr>
        <p:blipFill rotWithShape="1">
          <a:blip r:embed="rId14">
            <a:alphaModFix/>
          </a:blip>
          <a:srcRect/>
          <a:stretch/>
        </p:blipFill>
        <p:spPr>
          <a:xfrm>
            <a:off x="6369622" y="1663477"/>
            <a:ext cx="1687785" cy="617482"/>
          </a:xfrm>
          <a:prstGeom prst="rect">
            <a:avLst/>
          </a:prstGeom>
          <a:noFill/>
          <a:ln>
            <a:noFill/>
          </a:ln>
        </p:spPr>
      </p:pic>
      <p:pic>
        <p:nvPicPr>
          <p:cNvPr id="247" name="Google Shape;247;p8"/>
          <p:cNvPicPr preferRelativeResize="0"/>
          <p:nvPr/>
        </p:nvPicPr>
        <p:blipFill rotWithShape="1">
          <a:blip r:embed="rId15">
            <a:alphaModFix/>
          </a:blip>
          <a:srcRect/>
          <a:stretch/>
        </p:blipFill>
        <p:spPr>
          <a:xfrm>
            <a:off x="671751" y="1703285"/>
            <a:ext cx="1636885" cy="508110"/>
          </a:xfrm>
          <a:prstGeom prst="rect">
            <a:avLst/>
          </a:prstGeom>
          <a:noFill/>
          <a:ln>
            <a:noFill/>
          </a:ln>
        </p:spPr>
      </p:pic>
      <p:pic>
        <p:nvPicPr>
          <p:cNvPr id="248" name="Google Shape;248;p8"/>
          <p:cNvPicPr preferRelativeResize="0"/>
          <p:nvPr/>
        </p:nvPicPr>
        <p:blipFill rotWithShape="1">
          <a:blip r:embed="rId16">
            <a:alphaModFix/>
          </a:blip>
          <a:srcRect/>
          <a:stretch/>
        </p:blipFill>
        <p:spPr>
          <a:xfrm>
            <a:off x="9093178" y="3892340"/>
            <a:ext cx="2679900" cy="949131"/>
          </a:xfrm>
          <a:prstGeom prst="rect">
            <a:avLst/>
          </a:prstGeom>
          <a:noFill/>
          <a:ln>
            <a:noFill/>
          </a:ln>
        </p:spPr>
      </p:pic>
      <p:cxnSp>
        <p:nvCxnSpPr>
          <p:cNvPr id="249" name="Google Shape;249;p8"/>
          <p:cNvCxnSpPr/>
          <p:nvPr/>
        </p:nvCxnSpPr>
        <p:spPr>
          <a:xfrm>
            <a:off x="5858519" y="1843510"/>
            <a:ext cx="0" cy="4121659"/>
          </a:xfrm>
          <a:prstGeom prst="straightConnector1">
            <a:avLst/>
          </a:prstGeom>
          <a:noFill/>
          <a:ln w="28575" cap="flat" cmpd="sng">
            <a:solidFill>
              <a:srgbClr val="3CB4E5"/>
            </a:solidFill>
            <a:prstDash val="solid"/>
            <a:miter lim="800000"/>
            <a:headEnd type="none" w="sm" len="sm"/>
            <a:tailEnd type="none" w="sm" len="sm"/>
          </a:ln>
        </p:spPr>
      </p:cxnSp>
      <p:grpSp>
        <p:nvGrpSpPr>
          <p:cNvPr id="250" name="Google Shape;250;p8"/>
          <p:cNvGrpSpPr/>
          <p:nvPr/>
        </p:nvGrpSpPr>
        <p:grpSpPr>
          <a:xfrm>
            <a:off x="2709545" y="1939925"/>
            <a:ext cx="2811534" cy="617121"/>
            <a:chOff x="1005653" y="4272476"/>
            <a:chExt cx="4359070" cy="924965"/>
          </a:xfrm>
        </p:grpSpPr>
        <p:pic>
          <p:nvPicPr>
            <p:cNvPr id="251" name="Google Shape;251;p8" descr="Star with solid fill"/>
            <p:cNvPicPr preferRelativeResize="0"/>
            <p:nvPr/>
          </p:nvPicPr>
          <p:blipFill rotWithShape="1">
            <a:blip r:embed="rId8">
              <a:alphaModFix/>
            </a:blip>
            <a:srcRect/>
            <a:stretch/>
          </p:blipFill>
          <p:spPr>
            <a:xfrm>
              <a:off x="1005653" y="4277758"/>
              <a:ext cx="914400" cy="914400"/>
            </a:xfrm>
            <a:prstGeom prst="rect">
              <a:avLst/>
            </a:prstGeom>
            <a:noFill/>
            <a:ln>
              <a:noFill/>
            </a:ln>
          </p:spPr>
        </p:pic>
        <p:pic>
          <p:nvPicPr>
            <p:cNvPr id="252" name="Google Shape;252;p8" descr="Star with solid fill"/>
            <p:cNvPicPr preferRelativeResize="0"/>
            <p:nvPr/>
          </p:nvPicPr>
          <p:blipFill rotWithShape="1">
            <a:blip r:embed="rId8">
              <a:alphaModFix/>
            </a:blip>
            <a:srcRect/>
            <a:stretch/>
          </p:blipFill>
          <p:spPr>
            <a:xfrm>
              <a:off x="1866820" y="4277758"/>
              <a:ext cx="914400" cy="914400"/>
            </a:xfrm>
            <a:prstGeom prst="rect">
              <a:avLst/>
            </a:prstGeom>
            <a:noFill/>
            <a:ln>
              <a:noFill/>
            </a:ln>
          </p:spPr>
        </p:pic>
        <p:pic>
          <p:nvPicPr>
            <p:cNvPr id="253" name="Google Shape;253;p8" descr="Star with solid fill"/>
            <p:cNvPicPr preferRelativeResize="0"/>
            <p:nvPr/>
          </p:nvPicPr>
          <p:blipFill rotWithShape="1">
            <a:blip r:embed="rId8">
              <a:alphaModFix/>
            </a:blip>
            <a:srcRect/>
            <a:stretch/>
          </p:blipFill>
          <p:spPr>
            <a:xfrm>
              <a:off x="2727987" y="4277758"/>
              <a:ext cx="914400" cy="914400"/>
            </a:xfrm>
            <a:prstGeom prst="rect">
              <a:avLst/>
            </a:prstGeom>
            <a:noFill/>
            <a:ln>
              <a:noFill/>
            </a:ln>
          </p:spPr>
        </p:pic>
        <p:pic>
          <p:nvPicPr>
            <p:cNvPr id="254" name="Google Shape;254;p8" descr="Star with solid fill"/>
            <p:cNvPicPr preferRelativeResize="0"/>
            <p:nvPr/>
          </p:nvPicPr>
          <p:blipFill rotWithShape="1">
            <a:blip r:embed="rId8">
              <a:alphaModFix/>
            </a:blip>
            <a:srcRect/>
            <a:stretch/>
          </p:blipFill>
          <p:spPr>
            <a:xfrm>
              <a:off x="3589154" y="4277758"/>
              <a:ext cx="914400" cy="914400"/>
            </a:xfrm>
            <a:prstGeom prst="rect">
              <a:avLst/>
            </a:prstGeom>
            <a:noFill/>
            <a:ln>
              <a:noFill/>
            </a:ln>
          </p:spPr>
        </p:pic>
        <p:grpSp>
          <p:nvGrpSpPr>
            <p:cNvPr id="255" name="Google Shape;255;p8"/>
            <p:cNvGrpSpPr/>
            <p:nvPr/>
          </p:nvGrpSpPr>
          <p:grpSpPr>
            <a:xfrm>
              <a:off x="4450323" y="4272476"/>
              <a:ext cx="914400" cy="924965"/>
              <a:chOff x="4704745" y="3928747"/>
              <a:chExt cx="914400" cy="924965"/>
            </a:xfrm>
          </p:grpSpPr>
          <p:pic>
            <p:nvPicPr>
              <p:cNvPr id="256" name="Google Shape;256;p8" descr="Star outline"/>
              <p:cNvPicPr preferRelativeResize="0"/>
              <p:nvPr/>
            </p:nvPicPr>
            <p:blipFill rotWithShape="1">
              <a:blip r:embed="rId9">
                <a:alphaModFix/>
              </a:blip>
              <a:srcRect/>
              <a:stretch/>
            </p:blipFill>
            <p:spPr>
              <a:xfrm>
                <a:off x="4704745" y="3939312"/>
                <a:ext cx="914400" cy="914400"/>
              </a:xfrm>
              <a:prstGeom prst="rect">
                <a:avLst/>
              </a:prstGeom>
              <a:noFill/>
              <a:ln>
                <a:noFill/>
              </a:ln>
            </p:spPr>
          </p:pic>
          <p:pic>
            <p:nvPicPr>
              <p:cNvPr id="257" name="Google Shape;257;p8" descr="Star with solid fill"/>
              <p:cNvPicPr preferRelativeResize="0"/>
              <p:nvPr/>
            </p:nvPicPr>
            <p:blipFill rotWithShape="1">
              <a:blip r:embed="rId8">
                <a:alphaModFix/>
              </a:blip>
              <a:srcRect r="54948"/>
              <a:stretch/>
            </p:blipFill>
            <p:spPr>
              <a:xfrm>
                <a:off x="4708681" y="3928747"/>
                <a:ext cx="411959" cy="914400"/>
              </a:xfrm>
              <a:prstGeom prst="rect">
                <a:avLst/>
              </a:prstGeom>
              <a:noFill/>
              <a:ln>
                <a:noFill/>
              </a:ln>
            </p:spPr>
          </p:pic>
        </p:grpSp>
      </p:grpSp>
      <p:sp>
        <p:nvSpPr>
          <p:cNvPr id="258" name="Google Shape;258;p8"/>
          <p:cNvSpPr txBox="1"/>
          <p:nvPr/>
        </p:nvSpPr>
        <p:spPr>
          <a:xfrm>
            <a:off x="4662256" y="6627812"/>
            <a:ext cx="357750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050"/>
              <a:buFont typeface="Montserrat Medium"/>
              <a:buNone/>
            </a:pPr>
            <a:r>
              <a:rPr lang="en-US" sz="1050">
                <a:solidFill>
                  <a:schemeClr val="dk1"/>
                </a:solidFill>
                <a:latin typeface="Montserrat Medium"/>
                <a:ea typeface="Montserrat Medium"/>
                <a:cs typeface="Montserrat Medium"/>
                <a:sym typeface="Montserrat Medium"/>
              </a:rPr>
              <a:t>© 2021 Blake’s Seed Based. All Rights Reserved</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9"/>
          <p:cNvPicPr preferRelativeResize="0"/>
          <p:nvPr/>
        </p:nvPicPr>
        <p:blipFill rotWithShape="1">
          <a:blip r:embed="rId3">
            <a:alphaModFix/>
          </a:blip>
          <a:srcRect/>
          <a:stretch/>
        </p:blipFill>
        <p:spPr>
          <a:xfrm>
            <a:off x="496900" y="4304333"/>
            <a:ext cx="2594075" cy="2594607"/>
          </a:xfrm>
          <a:prstGeom prst="rect">
            <a:avLst/>
          </a:prstGeom>
          <a:noFill/>
          <a:ln>
            <a:noFill/>
          </a:ln>
        </p:spPr>
      </p:pic>
      <p:pic>
        <p:nvPicPr>
          <p:cNvPr id="264" name="Google Shape;264;p9" descr="A picture containing cake, indoor, flower, decorated&#10;&#10;Description automatically generated"/>
          <p:cNvPicPr preferRelativeResize="0"/>
          <p:nvPr/>
        </p:nvPicPr>
        <p:blipFill rotWithShape="1">
          <a:blip r:embed="rId4">
            <a:alphaModFix/>
          </a:blip>
          <a:srcRect/>
          <a:stretch/>
        </p:blipFill>
        <p:spPr>
          <a:xfrm>
            <a:off x="430377" y="1203600"/>
            <a:ext cx="2516860" cy="2516860"/>
          </a:xfrm>
          <a:prstGeom prst="rect">
            <a:avLst/>
          </a:prstGeom>
          <a:noFill/>
          <a:ln>
            <a:noFill/>
          </a:ln>
        </p:spPr>
      </p:pic>
      <p:sp>
        <p:nvSpPr>
          <p:cNvPr id="265" name="Google Shape;265;p9"/>
          <p:cNvSpPr txBox="1"/>
          <p:nvPr/>
        </p:nvSpPr>
        <p:spPr>
          <a:xfrm>
            <a:off x="85725" y="254006"/>
            <a:ext cx="1202055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Montserrat"/>
              <a:buNone/>
            </a:pPr>
            <a:r>
              <a:rPr lang="en-US" sz="2800" b="1">
                <a:solidFill>
                  <a:srgbClr val="000000"/>
                </a:solidFill>
                <a:latin typeface="Montserrat"/>
                <a:ea typeface="Montserrat"/>
                <a:cs typeface="Montserrat"/>
                <a:sym typeface="Montserrat"/>
              </a:rPr>
              <a:t>            SNACK BAR LINEUP</a:t>
            </a:r>
            <a:endParaRPr sz="1800">
              <a:solidFill>
                <a:schemeClr val="dk1"/>
              </a:solidFill>
              <a:latin typeface="Calibri"/>
              <a:ea typeface="Calibri"/>
              <a:cs typeface="Calibri"/>
              <a:sym typeface="Calibri"/>
            </a:endParaRPr>
          </a:p>
        </p:txBody>
      </p:sp>
      <p:sp>
        <p:nvSpPr>
          <p:cNvPr id="266" name="Google Shape;266;p9"/>
          <p:cNvSpPr txBox="1"/>
          <p:nvPr/>
        </p:nvSpPr>
        <p:spPr>
          <a:xfrm>
            <a:off x="1469595" y="3831409"/>
            <a:ext cx="170110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33C0B"/>
              </a:buClr>
              <a:buSzPts val="2000"/>
              <a:buFont typeface="Montserrat SemiBold"/>
              <a:buNone/>
            </a:pPr>
            <a:r>
              <a:rPr lang="en-US" sz="2000" b="1" i="1" u="none" strike="noStrike" cap="none">
                <a:solidFill>
                  <a:srgbClr val="833C0B"/>
                </a:solidFill>
                <a:latin typeface="Montserrat SemiBold"/>
                <a:ea typeface="Montserrat SemiBold"/>
                <a:cs typeface="Montserrat SemiBold"/>
                <a:sym typeface="Montserrat SemiBold"/>
              </a:rPr>
              <a:t>2) S’MORES</a:t>
            </a:r>
            <a:endParaRPr sz="2400" b="1" i="1" u="none" strike="noStrike" cap="none">
              <a:solidFill>
                <a:srgbClr val="833C0B"/>
              </a:solidFill>
              <a:latin typeface="Montserrat SemiBold"/>
              <a:ea typeface="Montserrat SemiBold"/>
              <a:cs typeface="Montserrat SemiBold"/>
              <a:sym typeface="Montserrat SemiBold"/>
            </a:endParaRPr>
          </a:p>
        </p:txBody>
      </p:sp>
      <p:sp>
        <p:nvSpPr>
          <p:cNvPr id="267" name="Google Shape;267;p9"/>
          <p:cNvSpPr txBox="1"/>
          <p:nvPr/>
        </p:nvSpPr>
        <p:spPr>
          <a:xfrm>
            <a:off x="3247641" y="2278871"/>
            <a:ext cx="208262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DA3D71"/>
              </a:buClr>
              <a:buSzPts val="2000"/>
              <a:buFont typeface="Montserrat SemiBold"/>
              <a:buNone/>
            </a:pPr>
            <a:r>
              <a:rPr lang="en-US" sz="2000" b="1" i="1" u="none" strike="noStrike" cap="none">
                <a:solidFill>
                  <a:srgbClr val="DA3D71"/>
                </a:solidFill>
                <a:latin typeface="Montserrat SemiBold"/>
                <a:ea typeface="Montserrat SemiBold"/>
                <a:cs typeface="Montserrat SemiBold"/>
                <a:sym typeface="Montserrat SemiBold"/>
              </a:rPr>
              <a:t>1) RASPBERRY</a:t>
            </a:r>
            <a:endParaRPr sz="2400" b="1" i="1" u="none" strike="noStrike" cap="none">
              <a:solidFill>
                <a:srgbClr val="DA3D71"/>
              </a:solidFill>
              <a:latin typeface="Montserrat SemiBold"/>
              <a:ea typeface="Montserrat SemiBold"/>
              <a:cs typeface="Montserrat SemiBold"/>
              <a:sym typeface="Montserrat SemiBold"/>
            </a:endParaRPr>
          </a:p>
        </p:txBody>
      </p:sp>
      <p:sp>
        <p:nvSpPr>
          <p:cNvPr id="268" name="Google Shape;268;p9"/>
          <p:cNvSpPr txBox="1"/>
          <p:nvPr/>
        </p:nvSpPr>
        <p:spPr>
          <a:xfrm>
            <a:off x="3167717" y="5401581"/>
            <a:ext cx="319510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0B4E7"/>
              </a:buClr>
              <a:buSzPts val="2000"/>
              <a:buFont typeface="Montserrat SemiBold"/>
              <a:buNone/>
            </a:pPr>
            <a:r>
              <a:rPr lang="en-US" sz="2000" b="1" i="1" u="none" strike="noStrike" cap="none">
                <a:solidFill>
                  <a:srgbClr val="30B4E7"/>
                </a:solidFill>
                <a:latin typeface="Montserrat SemiBold"/>
                <a:ea typeface="Montserrat SemiBold"/>
                <a:cs typeface="Montserrat SemiBold"/>
                <a:sym typeface="Montserrat SemiBold"/>
              </a:rPr>
              <a:t>3) BLUEBERRY LEMON</a:t>
            </a:r>
            <a:endParaRPr sz="2400" b="1" i="1" u="none" strike="noStrike" cap="none">
              <a:solidFill>
                <a:srgbClr val="30B4E7"/>
              </a:solidFill>
              <a:latin typeface="Montserrat SemiBold"/>
              <a:ea typeface="Montserrat SemiBold"/>
              <a:cs typeface="Montserrat SemiBold"/>
              <a:sym typeface="Montserrat SemiBold"/>
            </a:endParaRPr>
          </a:p>
        </p:txBody>
      </p:sp>
      <p:sp>
        <p:nvSpPr>
          <p:cNvPr id="269" name="Google Shape;269;p9"/>
          <p:cNvSpPr txBox="1">
            <a:spLocks noGrp="1"/>
          </p:cNvSpPr>
          <p:nvPr>
            <p:ph type="sldNum" idx="12"/>
          </p:nvPr>
        </p:nvSpPr>
        <p:spPr>
          <a:xfrm>
            <a:off x="9129810" y="6486408"/>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
        <p:nvSpPr>
          <p:cNvPr id="270" name="Google Shape;270;p9"/>
          <p:cNvSpPr txBox="1"/>
          <p:nvPr/>
        </p:nvSpPr>
        <p:spPr>
          <a:xfrm>
            <a:off x="9524487" y="5787979"/>
            <a:ext cx="139172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33C0B"/>
              </a:buClr>
              <a:buSzPts val="2000"/>
              <a:buFont typeface="Montserrat SemiBold"/>
              <a:buNone/>
            </a:pPr>
            <a:r>
              <a:rPr lang="en-US" sz="2000" b="1" i="1" u="none" strike="noStrike" cap="none" dirty="0">
                <a:solidFill>
                  <a:srgbClr val="833C0B"/>
                </a:solidFill>
                <a:latin typeface="Montserrat SemiBold"/>
                <a:ea typeface="Montserrat SemiBold"/>
                <a:cs typeface="Montserrat SemiBold"/>
                <a:sym typeface="Montserrat SemiBold"/>
              </a:rPr>
              <a:t>S’MORES</a:t>
            </a:r>
            <a:endParaRPr sz="2400" b="1" i="1" u="none" strike="noStrike" cap="none" dirty="0">
              <a:solidFill>
                <a:srgbClr val="833C0B"/>
              </a:solidFill>
              <a:latin typeface="Montserrat SemiBold"/>
              <a:ea typeface="Montserrat SemiBold"/>
              <a:cs typeface="Montserrat SemiBold"/>
              <a:sym typeface="Montserrat SemiBold"/>
            </a:endParaRPr>
          </a:p>
        </p:txBody>
      </p:sp>
      <p:sp>
        <p:nvSpPr>
          <p:cNvPr id="271" name="Google Shape;271;p9"/>
          <p:cNvSpPr txBox="1"/>
          <p:nvPr/>
        </p:nvSpPr>
        <p:spPr>
          <a:xfrm>
            <a:off x="7132575" y="5786550"/>
            <a:ext cx="182453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DA3D71"/>
              </a:buClr>
              <a:buSzPts val="2000"/>
              <a:buFont typeface="Montserrat SemiBold"/>
              <a:buNone/>
            </a:pPr>
            <a:r>
              <a:rPr lang="en-US" sz="2000" b="1" i="1" u="none" strike="noStrike" cap="none">
                <a:solidFill>
                  <a:srgbClr val="DA3D71"/>
                </a:solidFill>
                <a:latin typeface="Montserrat SemiBold"/>
                <a:ea typeface="Montserrat SemiBold"/>
                <a:cs typeface="Montserrat SemiBold"/>
                <a:sym typeface="Montserrat SemiBold"/>
              </a:rPr>
              <a:t>RASPBERRY</a:t>
            </a:r>
            <a:endParaRPr sz="2400" b="1" i="1" u="none" strike="noStrike" cap="none">
              <a:solidFill>
                <a:srgbClr val="DA3D71"/>
              </a:solidFill>
              <a:latin typeface="Montserrat SemiBold"/>
              <a:ea typeface="Montserrat SemiBold"/>
              <a:cs typeface="Montserrat SemiBold"/>
              <a:sym typeface="Montserrat SemiBold"/>
            </a:endParaRPr>
          </a:p>
        </p:txBody>
      </p:sp>
      <p:sp>
        <p:nvSpPr>
          <p:cNvPr id="272" name="Google Shape;272;p9"/>
          <p:cNvSpPr txBox="1"/>
          <p:nvPr/>
        </p:nvSpPr>
        <p:spPr>
          <a:xfrm>
            <a:off x="6248400" y="3270667"/>
            <a:ext cx="521017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Montserrat"/>
              <a:buNone/>
            </a:pPr>
            <a:r>
              <a:rPr lang="en-US" sz="2000" b="1" i="0" u="none" strike="noStrike" cap="none">
                <a:solidFill>
                  <a:srgbClr val="000000"/>
                </a:solidFill>
                <a:latin typeface="Montserrat"/>
                <a:ea typeface="Montserrat"/>
                <a:cs typeface="Montserrat"/>
                <a:sym typeface="Montserrat"/>
              </a:rPr>
              <a:t>5Ct</a:t>
            </a:r>
            <a:endParaRPr sz="2800" b="1" i="0" u="none" strike="noStrike" cap="none">
              <a:solidFill>
                <a:srgbClr val="000000"/>
              </a:solidFill>
              <a:latin typeface="Montserrat"/>
              <a:ea typeface="Montserrat"/>
              <a:cs typeface="Montserrat"/>
              <a:sym typeface="Montserrat"/>
            </a:endParaRPr>
          </a:p>
        </p:txBody>
      </p:sp>
      <p:sp>
        <p:nvSpPr>
          <p:cNvPr id="273" name="Google Shape;273;p9"/>
          <p:cNvSpPr txBox="1"/>
          <p:nvPr/>
        </p:nvSpPr>
        <p:spPr>
          <a:xfrm>
            <a:off x="430379" y="817199"/>
            <a:ext cx="566562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Montserrat"/>
              <a:buNone/>
            </a:pPr>
            <a:r>
              <a:rPr lang="en-US" sz="2000" b="1">
                <a:solidFill>
                  <a:srgbClr val="000000"/>
                </a:solidFill>
                <a:latin typeface="Montserrat"/>
                <a:ea typeface="Montserrat"/>
                <a:cs typeface="Montserrat"/>
                <a:sym typeface="Montserrat"/>
              </a:rPr>
              <a:t>12 </a:t>
            </a:r>
            <a:r>
              <a:rPr lang="en-US" sz="2000" b="1" i="0" u="none" strike="noStrike" cap="none">
                <a:solidFill>
                  <a:srgbClr val="000000"/>
                </a:solidFill>
                <a:latin typeface="Montserrat"/>
                <a:ea typeface="Montserrat"/>
                <a:cs typeface="Montserrat"/>
                <a:sym typeface="Montserrat"/>
              </a:rPr>
              <a:t>Ct. Singles</a:t>
            </a:r>
            <a:endParaRPr sz="1800">
              <a:solidFill>
                <a:schemeClr val="dk1"/>
              </a:solidFill>
              <a:latin typeface="Calibri"/>
              <a:ea typeface="Calibri"/>
              <a:cs typeface="Calibri"/>
              <a:sym typeface="Calibri"/>
            </a:endParaRPr>
          </a:p>
        </p:txBody>
      </p:sp>
      <p:sp>
        <p:nvSpPr>
          <p:cNvPr id="274" name="Google Shape;274;p9"/>
          <p:cNvSpPr txBox="1"/>
          <p:nvPr/>
        </p:nvSpPr>
        <p:spPr>
          <a:xfrm>
            <a:off x="2417487" y="1126408"/>
            <a:ext cx="205018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57070"/>
              </a:buClr>
              <a:buSzPts val="1200"/>
              <a:buFont typeface="Montserrat Light"/>
              <a:buNone/>
            </a:pPr>
            <a:r>
              <a:rPr lang="en-US" sz="1200" i="1">
                <a:solidFill>
                  <a:srgbClr val="757070"/>
                </a:solidFill>
                <a:latin typeface="Montserrat Light"/>
                <a:ea typeface="Montserrat Light"/>
                <a:cs typeface="Montserrat Light"/>
                <a:sym typeface="Montserrat Light"/>
              </a:rPr>
              <a:t>IN ORDER OF RANK</a:t>
            </a:r>
            <a:endParaRPr sz="1800">
              <a:solidFill>
                <a:schemeClr val="dk1"/>
              </a:solidFill>
              <a:latin typeface="Calibri"/>
              <a:ea typeface="Calibri"/>
              <a:cs typeface="Calibri"/>
              <a:sym typeface="Calibri"/>
            </a:endParaRPr>
          </a:p>
        </p:txBody>
      </p:sp>
      <p:sp>
        <p:nvSpPr>
          <p:cNvPr id="275" name="Google Shape;275;p9"/>
          <p:cNvSpPr txBox="1"/>
          <p:nvPr/>
        </p:nvSpPr>
        <p:spPr>
          <a:xfrm>
            <a:off x="7943939" y="3620667"/>
            <a:ext cx="205018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57070"/>
              </a:buClr>
              <a:buSzPts val="1200"/>
              <a:buFont typeface="Montserrat Light"/>
              <a:buNone/>
            </a:pPr>
            <a:r>
              <a:rPr lang="en-US" sz="1200" i="1" dirty="0">
                <a:solidFill>
                  <a:srgbClr val="757070"/>
                </a:solidFill>
                <a:latin typeface="Montserrat Light"/>
                <a:ea typeface="Montserrat Light"/>
                <a:cs typeface="Montserrat Light"/>
                <a:sym typeface="Montserrat Light"/>
              </a:rPr>
              <a:t>IN ORDER OF RANK</a:t>
            </a:r>
            <a:endParaRPr sz="1800" dirty="0">
              <a:solidFill>
                <a:schemeClr val="dk1"/>
              </a:solidFill>
              <a:latin typeface="Calibri"/>
              <a:ea typeface="Calibri"/>
              <a:cs typeface="Calibri"/>
              <a:sym typeface="Calibri"/>
            </a:endParaRPr>
          </a:p>
        </p:txBody>
      </p:sp>
      <p:sp>
        <p:nvSpPr>
          <p:cNvPr id="276" name="Google Shape;276;p9"/>
          <p:cNvSpPr txBox="1"/>
          <p:nvPr/>
        </p:nvSpPr>
        <p:spPr>
          <a:xfrm>
            <a:off x="4571503" y="6599673"/>
            <a:ext cx="2867487"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050"/>
              <a:buFont typeface="Calibri"/>
              <a:buNone/>
            </a:pPr>
            <a:r>
              <a:rPr lang="en-US" sz="1050">
                <a:solidFill>
                  <a:schemeClr val="dk1"/>
                </a:solidFill>
                <a:latin typeface="Calibri"/>
                <a:ea typeface="Calibri"/>
                <a:cs typeface="Calibri"/>
                <a:sym typeface="Calibri"/>
              </a:rPr>
              <a:t>© 2021 Blake’s Seed Based. All Rights Reserved</a:t>
            </a:r>
            <a:endParaRPr sz="1800">
              <a:solidFill>
                <a:schemeClr val="dk1"/>
              </a:solidFill>
              <a:latin typeface="Calibri"/>
              <a:ea typeface="Calibri"/>
              <a:cs typeface="Calibri"/>
              <a:sym typeface="Calibri"/>
            </a:endParaRPr>
          </a:p>
        </p:txBody>
      </p:sp>
      <p:pic>
        <p:nvPicPr>
          <p:cNvPr id="277" name="Google Shape;277;p9" descr="A close up of a sign&#10;&#10;Description automatically generated"/>
          <p:cNvPicPr preferRelativeResize="0"/>
          <p:nvPr/>
        </p:nvPicPr>
        <p:blipFill rotWithShape="1">
          <a:blip r:embed="rId5">
            <a:alphaModFix/>
          </a:blip>
          <a:srcRect/>
          <a:stretch/>
        </p:blipFill>
        <p:spPr>
          <a:xfrm>
            <a:off x="192811" y="6409155"/>
            <a:ext cx="1039265" cy="519633"/>
          </a:xfrm>
          <a:prstGeom prst="rect">
            <a:avLst/>
          </a:prstGeom>
          <a:noFill/>
          <a:ln>
            <a:noFill/>
          </a:ln>
        </p:spPr>
      </p:pic>
      <p:sp>
        <p:nvSpPr>
          <p:cNvPr id="278" name="Google Shape;278;p9"/>
          <p:cNvSpPr/>
          <p:nvPr/>
        </p:nvSpPr>
        <p:spPr>
          <a:xfrm>
            <a:off x="168178" y="272625"/>
            <a:ext cx="11674136" cy="6150269"/>
          </a:xfrm>
          <a:prstGeom prst="rect">
            <a:avLst/>
          </a:prstGeom>
          <a:noFill/>
          <a:ln w="57150" cap="flat" cmpd="sng">
            <a:solidFill>
              <a:srgbClr val="3CB4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79" name="Google Shape;279;p9" descr="A picture containing different, arranged, several&#10;&#10;Description automatically generated"/>
          <p:cNvPicPr preferRelativeResize="0"/>
          <p:nvPr/>
        </p:nvPicPr>
        <p:blipFill rotWithShape="1">
          <a:blip r:embed="rId6">
            <a:alphaModFix/>
          </a:blip>
          <a:srcRect/>
          <a:stretch/>
        </p:blipFill>
        <p:spPr>
          <a:xfrm>
            <a:off x="3067989" y="2746671"/>
            <a:ext cx="2516860" cy="2513142"/>
          </a:xfrm>
          <a:prstGeom prst="rect">
            <a:avLst/>
          </a:prstGeom>
          <a:noFill/>
          <a:ln>
            <a:noFill/>
          </a:ln>
        </p:spPr>
      </p:pic>
      <p:pic>
        <p:nvPicPr>
          <p:cNvPr id="280" name="Google Shape;280;p9" descr="Text, calendar&#10;&#10;Description automatically generated"/>
          <p:cNvPicPr preferRelativeResize="0"/>
          <p:nvPr/>
        </p:nvPicPr>
        <p:blipFill rotWithShape="1">
          <a:blip r:embed="rId7">
            <a:alphaModFix/>
          </a:blip>
          <a:srcRect/>
          <a:stretch/>
        </p:blipFill>
        <p:spPr>
          <a:xfrm>
            <a:off x="6496139" y="3581400"/>
            <a:ext cx="2743200" cy="2755395"/>
          </a:xfrm>
          <a:prstGeom prst="rect">
            <a:avLst/>
          </a:prstGeom>
          <a:noFill/>
          <a:ln>
            <a:noFill/>
          </a:ln>
        </p:spPr>
      </p:pic>
      <p:pic>
        <p:nvPicPr>
          <p:cNvPr id="281" name="Google Shape;281;p9" descr="Text&#10;&#10;Description automatically generated"/>
          <p:cNvPicPr preferRelativeResize="0"/>
          <p:nvPr/>
        </p:nvPicPr>
        <p:blipFill rotWithShape="1">
          <a:blip r:embed="rId8">
            <a:alphaModFix/>
          </a:blip>
          <a:srcRect l="11838" t="17371" r="11215" b="18602"/>
          <a:stretch/>
        </p:blipFill>
        <p:spPr>
          <a:xfrm>
            <a:off x="9145575" y="3997506"/>
            <a:ext cx="2055789" cy="1718208"/>
          </a:xfrm>
          <a:prstGeom prst="rect">
            <a:avLst/>
          </a:prstGeom>
          <a:noFill/>
          <a:ln>
            <a:noFill/>
          </a:ln>
        </p:spPr>
      </p:pic>
      <p:sp>
        <p:nvSpPr>
          <p:cNvPr id="285" name="Google Shape;285;p9"/>
          <p:cNvSpPr txBox="1"/>
          <p:nvPr/>
        </p:nvSpPr>
        <p:spPr>
          <a:xfrm>
            <a:off x="6204268" y="376644"/>
            <a:ext cx="521017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Montserrat"/>
              <a:buNone/>
            </a:pPr>
            <a:r>
              <a:rPr lang="en-US" sz="2000" b="1" i="0" u="none" strike="noStrike" cap="none">
                <a:solidFill>
                  <a:srgbClr val="000000"/>
                </a:solidFill>
                <a:latin typeface="Montserrat"/>
                <a:ea typeface="Montserrat"/>
                <a:cs typeface="Montserrat"/>
                <a:sym typeface="Montserrat"/>
              </a:rPr>
              <a:t>12Ct Packaging</a:t>
            </a:r>
            <a:endParaRPr sz="2800" b="1" i="0" u="none" strike="noStrike" cap="none">
              <a:solidFill>
                <a:srgbClr val="000000"/>
              </a:solidFill>
              <a:latin typeface="Montserrat"/>
              <a:ea typeface="Montserrat"/>
              <a:cs typeface="Montserrat"/>
              <a:sym typeface="Montserrat"/>
            </a:endParaRPr>
          </a:p>
        </p:txBody>
      </p:sp>
      <p:sp>
        <p:nvSpPr>
          <p:cNvPr id="2" name="AutoShape 2">
            <a:extLst>
              <a:ext uri="{FF2B5EF4-FFF2-40B4-BE49-F238E27FC236}">
                <a16:creationId xmlns:a16="http://schemas.microsoft.com/office/drawing/2014/main" id="{E1824559-4139-42DB-AA68-41526BD895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84051475-EED3-48C6-B2C4-09246E4F699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AA621EEE-7077-4823-B477-DA85F1634A54}"/>
              </a:ext>
            </a:extLst>
          </p:cNvPr>
          <p:cNvPicPr>
            <a:picLocks noChangeAspect="1"/>
          </p:cNvPicPr>
          <p:nvPr/>
        </p:nvPicPr>
        <p:blipFill rotWithShape="1">
          <a:blip r:embed="rId9"/>
          <a:srcRect l="19104" t="13904" r="20018" b="15402"/>
          <a:stretch/>
        </p:blipFill>
        <p:spPr>
          <a:xfrm>
            <a:off x="9785800" y="871138"/>
            <a:ext cx="1975821" cy="2294398"/>
          </a:xfrm>
          <a:prstGeom prst="rect">
            <a:avLst/>
          </a:prstGeom>
        </p:spPr>
      </p:pic>
      <p:pic>
        <p:nvPicPr>
          <p:cNvPr id="6" name="Picture 5">
            <a:extLst>
              <a:ext uri="{FF2B5EF4-FFF2-40B4-BE49-F238E27FC236}">
                <a16:creationId xmlns:a16="http://schemas.microsoft.com/office/drawing/2014/main" id="{2FAD48C8-EC62-4C96-B3FA-779529D3E0E9}"/>
              </a:ext>
            </a:extLst>
          </p:cNvPr>
          <p:cNvPicPr>
            <a:picLocks noChangeAspect="1"/>
          </p:cNvPicPr>
          <p:nvPr/>
        </p:nvPicPr>
        <p:blipFill rotWithShape="1">
          <a:blip r:embed="rId10"/>
          <a:srcRect l="17387" t="15402" r="19442" b="15403"/>
          <a:stretch/>
        </p:blipFill>
        <p:spPr>
          <a:xfrm>
            <a:off x="7607438" y="953700"/>
            <a:ext cx="2042958" cy="2237753"/>
          </a:xfrm>
          <a:prstGeom prst="rect">
            <a:avLst/>
          </a:prstGeom>
        </p:spPr>
      </p:pic>
      <p:sp>
        <p:nvSpPr>
          <p:cNvPr id="7" name="AutoShape 6">
            <a:extLst>
              <a:ext uri="{FF2B5EF4-FFF2-40B4-BE49-F238E27FC236}">
                <a16:creationId xmlns:a16="http://schemas.microsoft.com/office/drawing/2014/main" id="{F434037F-FB4C-4640-A1AE-000244857CC3}"/>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D386FAB3-21BD-4050-B7A1-FC88E5A7A709}"/>
              </a:ext>
            </a:extLst>
          </p:cNvPr>
          <p:cNvPicPr>
            <a:picLocks noChangeAspect="1"/>
          </p:cNvPicPr>
          <p:nvPr/>
        </p:nvPicPr>
        <p:blipFill rotWithShape="1">
          <a:blip r:embed="rId11"/>
          <a:srcRect l="17974" t="15402" r="19442" b="14713"/>
          <a:stretch/>
        </p:blipFill>
        <p:spPr>
          <a:xfrm>
            <a:off x="5630666" y="940781"/>
            <a:ext cx="2043953" cy="228237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1330</Words>
  <Application>Microsoft Office PowerPoint</Application>
  <PresentationFormat>Widescreen</PresentationFormat>
  <Paragraphs>182</Paragraphs>
  <Slides>15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Calibri</vt:lpstr>
      <vt:lpstr>Montserrat Light</vt:lpstr>
      <vt:lpstr>Montserrat SemiBold</vt:lpstr>
      <vt:lpstr>Open Sans</vt:lpstr>
      <vt:lpstr>Montserrat</vt:lpstr>
      <vt:lpstr>Montserrat Medium</vt:lpstr>
      <vt:lpstr>Montserrat Thin</vt:lpstr>
      <vt:lpstr>Franklin Gothic</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 Sorensen</dc:creator>
  <cp:lastModifiedBy>Blake Sorensen</cp:lastModifiedBy>
  <cp:revision>1</cp:revision>
  <dcterms:created xsi:type="dcterms:W3CDTF">2020-04-03T13:45:54Z</dcterms:created>
  <dcterms:modified xsi:type="dcterms:W3CDTF">2022-02-01T15:33:37Z</dcterms:modified>
</cp:coreProperties>
</file>