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heme/theme5.xml" ContentType="application/vnd.openxmlformats-officedocument.them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47.xml" ContentType="application/vnd.openxmlformats-officedocument.presentationml.tag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.xml" ContentType="application/vnd.openxmlformats-officedocument.presentationml.notesSlide+xml"/>
  <Override PartName="/ppt/tags/tag55.xml" ContentType="application/vnd.openxmlformats-officedocument.presentationml.tags+xml"/>
  <Override PartName="/ppt/notesSlides/notesSlide3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8" r:id="rId5"/>
    <p:sldMasterId id="2147483743" r:id="rId6"/>
    <p:sldMasterId id="2147483756" r:id="rId7"/>
  </p:sldMasterIdLst>
  <p:notesMasterIdLst>
    <p:notesMasterId r:id="rId19"/>
  </p:notesMasterIdLst>
  <p:sldIdLst>
    <p:sldId id="29650" r:id="rId8"/>
    <p:sldId id="28751" r:id="rId9"/>
    <p:sldId id="29652" r:id="rId10"/>
    <p:sldId id="29649" r:id="rId11"/>
    <p:sldId id="27369" r:id="rId12"/>
    <p:sldId id="448" r:id="rId13"/>
    <p:sldId id="2145706668" r:id="rId14"/>
    <p:sldId id="257" r:id="rId15"/>
    <p:sldId id="2145706645" r:id="rId16"/>
    <p:sldId id="2145706669" r:id="rId17"/>
    <p:sldId id="2145706670" r:id="rId18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DA28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9D61C8-13E2-4951-83AC-A272CEE793F3}" v="1" dt="2023-03-30T18:45:39.0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308" autoAdjust="0"/>
  </p:normalViewPr>
  <p:slideViewPr>
    <p:cSldViewPr snapToGrid="0">
      <p:cViewPr varScale="1">
        <p:scale>
          <a:sx n="75" d="100"/>
          <a:sy n="75" d="100"/>
        </p:scale>
        <p:origin x="94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VIEDES Daniel" userId="c5cf8fe4-1a25-46b0-8c9e-2a2d680ab770" providerId="ADAL" clId="{029D61C8-13E2-4951-83AC-A272CEE793F3}"/>
    <pc:docChg chg="custSel addSld delSld modSld">
      <pc:chgData name="CAVIEDES Daniel" userId="c5cf8fe4-1a25-46b0-8c9e-2a2d680ab770" providerId="ADAL" clId="{029D61C8-13E2-4951-83AC-A272CEE793F3}" dt="2023-03-30T18:45:43.628" v="23" actId="20577"/>
      <pc:docMkLst>
        <pc:docMk/>
      </pc:docMkLst>
      <pc:sldChg chg="addSp delSp modSp mod">
        <pc:chgData name="CAVIEDES Daniel" userId="c5cf8fe4-1a25-46b0-8c9e-2a2d680ab770" providerId="ADAL" clId="{029D61C8-13E2-4951-83AC-A272CEE793F3}" dt="2023-03-30T18:42:55.014" v="7" actId="20577"/>
        <pc:sldMkLst>
          <pc:docMk/>
          <pc:sldMk cId="2070790877" sldId="29650"/>
        </pc:sldMkLst>
        <pc:spChg chg="add del mod">
          <ac:chgData name="CAVIEDES Daniel" userId="c5cf8fe4-1a25-46b0-8c9e-2a2d680ab770" providerId="ADAL" clId="{029D61C8-13E2-4951-83AC-A272CEE793F3}" dt="2023-03-30T18:42:46.373" v="1" actId="21"/>
          <ac:spMkLst>
            <pc:docMk/>
            <pc:sldMk cId="2070790877" sldId="29650"/>
            <ac:spMk id="3" creationId="{69F5BB6F-A8D4-7F92-E2D6-7584D267B1C1}"/>
          </ac:spMkLst>
        </pc:spChg>
        <pc:spChg chg="mod">
          <ac:chgData name="CAVIEDES Daniel" userId="c5cf8fe4-1a25-46b0-8c9e-2a2d680ab770" providerId="ADAL" clId="{029D61C8-13E2-4951-83AC-A272CEE793F3}" dt="2023-03-30T18:42:55.014" v="7" actId="20577"/>
          <ac:spMkLst>
            <pc:docMk/>
            <pc:sldMk cId="2070790877" sldId="29650"/>
            <ac:spMk id="6" creationId="{55121759-0FC3-496B-8A7F-7361BA51A7EB}"/>
          </ac:spMkLst>
        </pc:spChg>
        <pc:spChg chg="del">
          <ac:chgData name="CAVIEDES Daniel" userId="c5cf8fe4-1a25-46b0-8c9e-2a2d680ab770" providerId="ADAL" clId="{029D61C8-13E2-4951-83AC-A272CEE793F3}" dt="2023-03-30T18:42:42.208" v="0" actId="21"/>
          <ac:spMkLst>
            <pc:docMk/>
            <pc:sldMk cId="2070790877" sldId="29650"/>
            <ac:spMk id="9" creationId="{ED630351-B5CE-47DF-BE56-88D53610BA6D}"/>
          </ac:spMkLst>
        </pc:spChg>
      </pc:sldChg>
      <pc:sldChg chg="del">
        <pc:chgData name="CAVIEDES Daniel" userId="c5cf8fe4-1a25-46b0-8c9e-2a2d680ab770" providerId="ADAL" clId="{029D61C8-13E2-4951-83AC-A272CEE793F3}" dt="2023-03-30T18:43:59.179" v="8" actId="47"/>
        <pc:sldMkLst>
          <pc:docMk/>
          <pc:sldMk cId="1231540370" sldId="29655"/>
        </pc:sldMkLst>
      </pc:sldChg>
      <pc:sldChg chg="del">
        <pc:chgData name="CAVIEDES Daniel" userId="c5cf8fe4-1a25-46b0-8c9e-2a2d680ab770" providerId="ADAL" clId="{029D61C8-13E2-4951-83AC-A272CEE793F3}" dt="2023-03-30T18:45:23.369" v="11" actId="47"/>
        <pc:sldMkLst>
          <pc:docMk/>
          <pc:sldMk cId="3100239372" sldId="29656"/>
        </pc:sldMkLst>
      </pc:sldChg>
      <pc:sldChg chg="del">
        <pc:chgData name="CAVIEDES Daniel" userId="c5cf8fe4-1a25-46b0-8c9e-2a2d680ab770" providerId="ADAL" clId="{029D61C8-13E2-4951-83AC-A272CEE793F3}" dt="2023-03-30T18:45:24.658" v="12" actId="47"/>
        <pc:sldMkLst>
          <pc:docMk/>
          <pc:sldMk cId="2250870848" sldId="29657"/>
        </pc:sldMkLst>
      </pc:sldChg>
      <pc:sldChg chg="del">
        <pc:chgData name="CAVIEDES Daniel" userId="c5cf8fe4-1a25-46b0-8c9e-2a2d680ab770" providerId="ADAL" clId="{029D61C8-13E2-4951-83AC-A272CEE793F3}" dt="2023-03-30T18:45:04.044" v="9" actId="47"/>
        <pc:sldMkLst>
          <pc:docMk/>
          <pc:sldMk cId="1707754420" sldId="30082"/>
        </pc:sldMkLst>
      </pc:sldChg>
      <pc:sldChg chg="del">
        <pc:chgData name="CAVIEDES Daniel" userId="c5cf8fe4-1a25-46b0-8c9e-2a2d680ab770" providerId="ADAL" clId="{029D61C8-13E2-4951-83AC-A272CEE793F3}" dt="2023-03-30T18:45:17.460" v="10" actId="47"/>
        <pc:sldMkLst>
          <pc:docMk/>
          <pc:sldMk cId="3047825016" sldId="2145706595"/>
        </pc:sldMkLst>
      </pc:sldChg>
      <pc:sldChg chg="modSp add mod">
        <pc:chgData name="CAVIEDES Daniel" userId="c5cf8fe4-1a25-46b0-8c9e-2a2d680ab770" providerId="ADAL" clId="{029D61C8-13E2-4951-83AC-A272CEE793F3}" dt="2023-03-30T18:45:43.628" v="23" actId="20577"/>
        <pc:sldMkLst>
          <pc:docMk/>
          <pc:sldMk cId="3656997398" sldId="2145706670"/>
        </pc:sldMkLst>
        <pc:spChg chg="mod">
          <ac:chgData name="CAVIEDES Daniel" userId="c5cf8fe4-1a25-46b0-8c9e-2a2d680ab770" providerId="ADAL" clId="{029D61C8-13E2-4951-83AC-A272CEE793F3}" dt="2023-03-30T18:45:43.628" v="23" actId="20577"/>
          <ac:spMkLst>
            <pc:docMk/>
            <pc:sldMk cId="3656997398" sldId="2145706670"/>
            <ac:spMk id="6" creationId="{55121759-0FC3-496B-8A7F-7361BA51A7EB}"/>
          </ac:spMkLst>
        </pc:spChg>
      </pc:sldChg>
      <pc:sldMasterChg chg="delSldLayout">
        <pc:chgData name="CAVIEDES Daniel" userId="c5cf8fe4-1a25-46b0-8c9e-2a2d680ab770" providerId="ADAL" clId="{029D61C8-13E2-4951-83AC-A272CEE793F3}" dt="2023-03-30T18:45:17.460" v="10" actId="47"/>
        <pc:sldMasterMkLst>
          <pc:docMk/>
          <pc:sldMasterMk cId="383227811" sldId="2147483756"/>
        </pc:sldMasterMkLst>
        <pc:sldLayoutChg chg="del">
          <pc:chgData name="CAVIEDES Daniel" userId="c5cf8fe4-1a25-46b0-8c9e-2a2d680ab770" providerId="ADAL" clId="{029D61C8-13E2-4951-83AC-A272CEE793F3}" dt="2023-03-30T18:45:04.044" v="9" actId="47"/>
          <pc:sldLayoutMkLst>
            <pc:docMk/>
            <pc:sldMasterMk cId="383227811" sldId="2147483756"/>
            <pc:sldLayoutMk cId="2042139416" sldId="2147483773"/>
          </pc:sldLayoutMkLst>
        </pc:sldLayoutChg>
        <pc:sldLayoutChg chg="del">
          <pc:chgData name="CAVIEDES Daniel" userId="c5cf8fe4-1a25-46b0-8c9e-2a2d680ab770" providerId="ADAL" clId="{029D61C8-13E2-4951-83AC-A272CEE793F3}" dt="2023-03-30T18:45:17.460" v="10" actId="47"/>
          <pc:sldLayoutMkLst>
            <pc:docMk/>
            <pc:sldMasterMk cId="383227811" sldId="2147483756"/>
            <pc:sldLayoutMk cId="2499664068" sldId="2147483774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 sz="1600"/>
              <a:t>Gallons per Capita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Sheet1!$F$5:$F$16</c:f>
              <c:strCache>
                <c:ptCount val="12"/>
                <c:pt idx="0">
                  <c:v>Carbonated soft drinks</c:v>
                </c:pt>
                <c:pt idx="1">
                  <c:v>Bottled Water</c:v>
                </c:pt>
                <c:pt idx="2">
                  <c:v>Beer</c:v>
                </c:pt>
                <c:pt idx="3">
                  <c:v>Milk</c:v>
                </c:pt>
                <c:pt idx="4">
                  <c:v>Coffee</c:v>
                </c:pt>
                <c:pt idx="5">
                  <c:v>Fruit Beverages</c:v>
                </c:pt>
                <c:pt idx="6">
                  <c:v>Tea</c:v>
                </c:pt>
                <c:pt idx="7">
                  <c:v>Sports Beverages</c:v>
                </c:pt>
                <c:pt idx="8">
                  <c:v>Wine</c:v>
                </c:pt>
                <c:pt idx="9">
                  <c:v>Value-added water</c:v>
                </c:pt>
                <c:pt idx="10">
                  <c:v>Distilled spirits</c:v>
                </c:pt>
                <c:pt idx="11">
                  <c:v>Energy Drinks</c:v>
                </c:pt>
              </c:strCache>
            </c:strRef>
          </c:cat>
          <c:val>
            <c:numRef>
              <c:f>Sheet1!$G$5:$G$16</c:f>
              <c:numCache>
                <c:formatCode>General</c:formatCode>
                <c:ptCount val="12"/>
                <c:pt idx="0">
                  <c:v>44.7</c:v>
                </c:pt>
                <c:pt idx="1">
                  <c:v>28.3</c:v>
                </c:pt>
                <c:pt idx="2">
                  <c:v>20.8</c:v>
                </c:pt>
                <c:pt idx="3">
                  <c:v>20.399999999999999</c:v>
                </c:pt>
                <c:pt idx="4">
                  <c:v>18.5</c:v>
                </c:pt>
                <c:pt idx="5">
                  <c:v>11.5</c:v>
                </c:pt>
                <c:pt idx="6">
                  <c:v>10.3</c:v>
                </c:pt>
                <c:pt idx="7">
                  <c:v>4</c:v>
                </c:pt>
                <c:pt idx="8">
                  <c:v>2.2999999999999998</c:v>
                </c:pt>
                <c:pt idx="9">
                  <c:v>1.5</c:v>
                </c:pt>
                <c:pt idx="10">
                  <c:v>1.5</c:v>
                </c:pt>
                <c:pt idx="11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CA-42AE-8E8C-052701A84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0102544"/>
        <c:axId val="510102872"/>
      </c:barChart>
      <c:catAx>
        <c:axId val="51010254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102872"/>
        <c:crosses val="autoZero"/>
        <c:auto val="1"/>
        <c:lblAlgn val="ctr"/>
        <c:lblOffset val="100"/>
        <c:noMultiLvlLbl val="0"/>
      </c:catAx>
      <c:valAx>
        <c:axId val="510102872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102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2700" cap="flat" cmpd="sng" algn="ctr">
      <a:solidFill>
        <a:schemeClr val="tx1">
          <a:lumMod val="75000"/>
        </a:schemeClr>
      </a:solidFill>
      <a:prstDash val="solid"/>
      <a:miter lim="800000"/>
    </a:ln>
    <a:effectLst/>
  </c:spPr>
  <c:txPr>
    <a:bodyPr/>
    <a:lstStyle/>
    <a:p>
      <a:pPr>
        <a:defRPr sz="1200"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9561140084416513"/>
          <c:y val="3.6268569143937154E-2"/>
          <c:w val="0.52337922255065705"/>
          <c:h val="0.9274628617121256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'Strength Finder'!$J$5</c:f>
              <c:strCache>
                <c:ptCount val="1"/>
                <c:pt idx="0">
                  <c:v>MULO $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Finder'!$J$6:$J$25</c:f>
            </c:numRef>
          </c:val>
          <c:extLst>
            <c:ext xmlns:c16="http://schemas.microsoft.com/office/drawing/2014/chart" uri="{C3380CC4-5D6E-409C-BE32-E72D297353CC}">
              <c16:uniqueId val="{00000000-33FC-4E38-8321-61EE629F135B}"/>
            </c:ext>
          </c:extLst>
        </c:ser>
        <c:ser>
          <c:idx val="1"/>
          <c:order val="1"/>
          <c:tx>
            <c:strRef>
              <c:f>'Strength Finder'!$K$5</c:f>
              <c:strCache>
                <c:ptCount val="1"/>
                <c:pt idx="0">
                  <c:v>MULO $ YA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Finder'!$K$6:$K$25</c:f>
            </c:numRef>
          </c:val>
          <c:extLst>
            <c:ext xmlns:c16="http://schemas.microsoft.com/office/drawing/2014/chart" uri="{C3380CC4-5D6E-409C-BE32-E72D297353CC}">
              <c16:uniqueId val="{00000001-33FC-4E38-8321-61EE629F135B}"/>
            </c:ext>
          </c:extLst>
        </c:ser>
        <c:ser>
          <c:idx val="2"/>
          <c:order val="2"/>
          <c:tx>
            <c:strRef>
              <c:f>'Strength Finder'!$L$5</c:f>
              <c:strCache>
                <c:ptCount val="1"/>
                <c:pt idx="0">
                  <c:v>MULO $ 3 YA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Finder'!$L$6:$L$25</c:f>
            </c:numRef>
          </c:val>
          <c:extLst>
            <c:ext xmlns:c16="http://schemas.microsoft.com/office/drawing/2014/chart" uri="{C3380CC4-5D6E-409C-BE32-E72D297353CC}">
              <c16:uniqueId val="{00000002-33FC-4E38-8321-61EE629F135B}"/>
            </c:ext>
          </c:extLst>
        </c:ser>
        <c:ser>
          <c:idx val="3"/>
          <c:order val="3"/>
          <c:tx>
            <c:strRef>
              <c:f>'Strength Finder'!$M$5</c:f>
              <c:strCache>
                <c:ptCount val="1"/>
                <c:pt idx="0">
                  <c:v>Focus $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Finder'!$M$6:$M$25</c:f>
            </c:numRef>
          </c:val>
          <c:extLst>
            <c:ext xmlns:c16="http://schemas.microsoft.com/office/drawing/2014/chart" uri="{C3380CC4-5D6E-409C-BE32-E72D297353CC}">
              <c16:uniqueId val="{00000003-33FC-4E38-8321-61EE629F135B}"/>
            </c:ext>
          </c:extLst>
        </c:ser>
        <c:ser>
          <c:idx val="4"/>
          <c:order val="4"/>
          <c:tx>
            <c:strRef>
              <c:f>'Strength Finder'!$N$5</c:f>
              <c:strCache>
                <c:ptCount val="1"/>
                <c:pt idx="0">
                  <c:v>Focus $ YA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Finder'!$N$6:$N$25</c:f>
            </c:numRef>
          </c:val>
          <c:extLst>
            <c:ext xmlns:c16="http://schemas.microsoft.com/office/drawing/2014/chart" uri="{C3380CC4-5D6E-409C-BE32-E72D297353CC}">
              <c16:uniqueId val="{00000004-33FC-4E38-8321-61EE629F135B}"/>
            </c:ext>
          </c:extLst>
        </c:ser>
        <c:ser>
          <c:idx val="5"/>
          <c:order val="5"/>
          <c:tx>
            <c:strRef>
              <c:f>'Strength Finder'!$O$5</c:f>
              <c:strCache>
                <c:ptCount val="1"/>
                <c:pt idx="0">
                  <c:v>Focus $ 3 YA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Finder'!$O$6:$O$25</c:f>
            </c:numRef>
          </c:val>
          <c:extLst>
            <c:ext xmlns:c16="http://schemas.microsoft.com/office/drawing/2014/chart" uri="{C3380CC4-5D6E-409C-BE32-E72D297353CC}">
              <c16:uniqueId val="{00000005-33FC-4E38-8321-61EE629F135B}"/>
            </c:ext>
          </c:extLst>
        </c:ser>
        <c:ser>
          <c:idx val="6"/>
          <c:order val="6"/>
          <c:tx>
            <c:strRef>
              <c:f>'Strength Finder'!$P$5</c:f>
              <c:strCache>
                <c:ptCount val="1"/>
                <c:pt idx="0">
                  <c:v>Share of MULO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Finder'!$P$6:$P$25</c:f>
            </c:numRef>
          </c:val>
          <c:extLst>
            <c:ext xmlns:c16="http://schemas.microsoft.com/office/drawing/2014/chart" uri="{C3380CC4-5D6E-409C-BE32-E72D297353CC}">
              <c16:uniqueId val="{00000006-33FC-4E38-8321-61EE629F135B}"/>
            </c:ext>
          </c:extLst>
        </c:ser>
        <c:ser>
          <c:idx val="7"/>
          <c:order val="7"/>
          <c:tx>
            <c:strRef>
              <c:f>'Strength Finder'!$Q$5</c:f>
              <c:strCache>
                <c:ptCount val="1"/>
                <c:pt idx="0">
                  <c:v>Total US - Multi Outlet + Conv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Finder'!$Q$6:$Q$25</c:f>
            </c:numRef>
          </c:val>
          <c:extLst>
            <c:ext xmlns:c16="http://schemas.microsoft.com/office/drawing/2014/chart" uri="{C3380CC4-5D6E-409C-BE32-E72D297353CC}">
              <c16:uniqueId val="{00000007-33FC-4E38-8321-61EE629F135B}"/>
            </c:ext>
          </c:extLst>
        </c:ser>
        <c:ser>
          <c:idx val="8"/>
          <c:order val="8"/>
          <c:tx>
            <c:strRef>
              <c:f>'Strength Finder'!$R$5</c:f>
              <c:strCache>
                <c:ptCount val="1"/>
                <c:pt idx="0">
                  <c:v>Total US - Multi Outlet + Conv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Finder'!$R$6:$R$25</c:f>
            </c:numRef>
          </c:val>
          <c:extLst>
            <c:ext xmlns:c16="http://schemas.microsoft.com/office/drawing/2014/chart" uri="{C3380CC4-5D6E-409C-BE32-E72D297353CC}">
              <c16:uniqueId val="{00000008-33FC-4E38-8321-61EE629F135B}"/>
            </c:ext>
          </c:extLst>
        </c:ser>
        <c:ser>
          <c:idx val="9"/>
          <c:order val="9"/>
          <c:tx>
            <c:strRef>
              <c:f>'Strength Finder'!$S$5</c:f>
              <c:strCache>
                <c:ptCount val="1"/>
                <c:pt idx="0">
                  <c:v>% Chg vs YA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0069B3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'Strength Finder'!$I$6:$I$25</c:f>
              <c:strCache>
                <c:ptCount val="15"/>
                <c:pt idx="0">
                  <c:v>Dairy Milk</c:v>
                </c:pt>
                <c:pt idx="1">
                  <c:v>Eggs</c:v>
                </c:pt>
                <c:pt idx="2">
                  <c:v>Bakery</c:v>
                </c:pt>
                <c:pt idx="3">
                  <c:v>Soup</c:v>
                </c:pt>
                <c:pt idx="4">
                  <c:v>Frozen Entrees</c:v>
                </c:pt>
                <c:pt idx="5">
                  <c:v>Yogurt</c:v>
                </c:pt>
                <c:pt idx="6">
                  <c:v>Cereal</c:v>
                </c:pt>
                <c:pt idx="7">
                  <c:v>Coffee</c:v>
                </c:pt>
                <c:pt idx="8">
                  <c:v>SS Juice</c:v>
                </c:pt>
                <c:pt idx="9">
                  <c:v>Rfg Juice</c:v>
                </c:pt>
                <c:pt idx="10">
                  <c:v>Organic PBB</c:v>
                </c:pt>
                <c:pt idx="11">
                  <c:v>Meat</c:v>
                </c:pt>
                <c:pt idx="12">
                  <c:v>Frozen Fruit</c:v>
                </c:pt>
                <c:pt idx="13">
                  <c:v>Creamers</c:v>
                </c:pt>
                <c:pt idx="14">
                  <c:v>Cheese</c:v>
                </c:pt>
              </c:strCache>
            </c:strRef>
          </c:cat>
          <c:val>
            <c:numRef>
              <c:f>'Strength Finder'!$S$6:$S$25</c:f>
              <c:numCache>
                <c:formatCode>0%</c:formatCode>
                <c:ptCount val="15"/>
                <c:pt idx="0">
                  <c:v>7.3113423273918565E-2</c:v>
                </c:pt>
                <c:pt idx="1">
                  <c:v>0.12931905770161892</c:v>
                </c:pt>
                <c:pt idx="2">
                  <c:v>0.1640656531928002</c:v>
                </c:pt>
                <c:pt idx="3">
                  <c:v>0.21188057486007014</c:v>
                </c:pt>
                <c:pt idx="4">
                  <c:v>0.15334356560776874</c:v>
                </c:pt>
                <c:pt idx="5">
                  <c:v>4.6112406336171564E-2</c:v>
                </c:pt>
                <c:pt idx="6">
                  <c:v>9.130537522406891E-2</c:v>
                </c:pt>
                <c:pt idx="7">
                  <c:v>0.14244346183337619</c:v>
                </c:pt>
                <c:pt idx="8">
                  <c:v>8.447194426959867E-2</c:v>
                </c:pt>
                <c:pt idx="9">
                  <c:v>0.10104804744924059</c:v>
                </c:pt>
                <c:pt idx="10">
                  <c:v>0.15743822689196696</c:v>
                </c:pt>
                <c:pt idx="11">
                  <c:v>0.22456608172327858</c:v>
                </c:pt>
                <c:pt idx="12">
                  <c:v>0.28052077626089739</c:v>
                </c:pt>
                <c:pt idx="13">
                  <c:v>7.1384463707234946E-2</c:v>
                </c:pt>
                <c:pt idx="14">
                  <c:v>7.8185209949494225E-2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33FC-4E38-8321-61EE629F135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9"/>
        <c:overlap val="-25"/>
        <c:axId val="629748175"/>
        <c:axId val="371363135"/>
      </c:barChart>
      <c:catAx>
        <c:axId val="62974817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0069B3"/>
                </a:solidFill>
                <a:latin typeface="Century Gothic" panose="020B0502020202020204" pitchFamily="34" charset="0"/>
                <a:ea typeface="+mn-ea"/>
                <a:cs typeface="+mn-cs"/>
              </a:defRPr>
            </a:pPr>
            <a:endParaRPr lang="en-US"/>
          </a:p>
        </c:txPr>
        <c:crossAx val="371363135"/>
        <c:crosses val="autoZero"/>
        <c:auto val="1"/>
        <c:lblAlgn val="ctr"/>
        <c:lblOffset val="100"/>
        <c:noMultiLvlLbl val="0"/>
      </c:catAx>
      <c:valAx>
        <c:axId val="371363135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297481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57558097226179"/>
          <c:y val="1.0577721264551308E-2"/>
          <c:w val="0.59644337066830777"/>
          <c:h val="0.6371419607930236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95B-4D04-9001-64BD92502A9A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95B-4D04-9001-64BD92502A9A}"/>
              </c:ext>
            </c:extLst>
          </c:dPt>
          <c:dPt>
            <c:idx val="2"/>
            <c:bubble3D val="0"/>
            <c:spPr>
              <a:solidFill>
                <a:schemeClr val="accent4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95B-4D04-9001-64BD92502A9A}"/>
              </c:ext>
            </c:extLst>
          </c:dPt>
          <c:cat>
            <c:strRef>
              <c:f>Sheet1!$A$2:$A$4</c:f>
              <c:strCache>
                <c:ptCount val="3"/>
                <c:pt idx="0">
                  <c:v>New Buyers</c:v>
                </c:pt>
                <c:pt idx="1">
                  <c:v>More Trips</c:v>
                </c:pt>
                <c:pt idx="2">
                  <c:v>More $/Trip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0.14515623400931102</c:v>
                </c:pt>
                <c:pt idx="1">
                  <c:v>6.3170957557468418E-2</c:v>
                </c:pt>
                <c:pt idx="2">
                  <c:v>0.79167280843322052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CC-4A3C-B964-0BACD75308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979073147303001"/>
          <c:y val="0.66168477280109717"/>
          <c:w val="0.48757799488939857"/>
          <c:h val="0.336432337287716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Century Gothic" panose="020B0502020202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Century Gothic" panose="020B0502020202020204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0611649227542346E-2"/>
          <c:y val="8.0229343372099499E-2"/>
          <c:w val="0.92426079966220909"/>
          <c:h val="0.833208270441235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Private Label</c:v>
                </c:pt>
                <c:pt idx="1">
                  <c:v>Danone</c:v>
                </c:pt>
                <c:pt idx="2">
                  <c:v>Horizon Organic</c:v>
                </c:pt>
                <c:pt idx="3">
                  <c:v>Amy's Kitchen</c:v>
                </c:pt>
                <c:pt idx="4">
                  <c:v>Flower Foods</c:v>
                </c:pt>
                <c:pt idx="5">
                  <c:v>General Mills</c:v>
                </c:pt>
                <c:pt idx="6">
                  <c:v>Campbell Soup Co</c:v>
                </c:pt>
                <c:pt idx="7">
                  <c:v>Lactalis</c:v>
                </c:pt>
                <c:pt idx="8">
                  <c:v>Organic Valley</c:v>
                </c:pt>
              </c:strCache>
            </c:strRef>
          </c:cat>
          <c:val>
            <c:numRef>
              <c:f>Sheet1!$B$2:$B$10</c:f>
            </c:numRef>
          </c:val>
          <c:extLst>
            <c:ext xmlns:c16="http://schemas.microsoft.com/office/drawing/2014/chart" uri="{C3380CC4-5D6E-409C-BE32-E72D297353CC}">
              <c16:uniqueId val="{0000000E-A4D9-4491-A36C-BB6AADF0411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A4D9-4491-A36C-BB6AADF04112}"/>
              </c:ext>
            </c:extLst>
          </c:dPt>
          <c:dPt>
            <c:idx val="1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4D9-4491-A36C-BB6AADF04112}"/>
              </c:ext>
            </c:extLst>
          </c:dPt>
          <c:dPt>
            <c:idx val="2"/>
            <c:invertIfNegative val="0"/>
            <c:bubble3D val="0"/>
            <c:spPr>
              <a:solidFill>
                <a:srgbClr val="ED1C2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A4D9-4491-A36C-BB6AADF04112}"/>
              </c:ext>
            </c:extLst>
          </c:dPt>
          <c:dLbls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="1"/>
                      <a:t>$1.2B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A4D9-4491-A36C-BB6AADF04112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defRPr>
                    </a:pPr>
                    <a:r>
                      <a:rPr lang="en-US" b="1"/>
                      <a:t>$877M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/>
                      </a:solidFill>
                      <a:latin typeface="Century Gothic" panose="020B0502020202020204" pitchFamily="34" charset="0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A4D9-4491-A36C-BB6AADF04112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$698M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A4D9-4491-A36C-BB6AADF04112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$492M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A4D9-4491-A36C-BB6AADF04112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$423M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A4D9-4491-A36C-BB6AADF04112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$408M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A4D9-4491-A36C-BB6AADF04112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$374M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A14-4C59-BDE6-9BE266EA5A21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$350M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CA14-4C59-BDE6-9BE266EA5A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entury Gothic" panose="020B050202020202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Private Label</c:v>
                </c:pt>
                <c:pt idx="1">
                  <c:v>Danone</c:v>
                </c:pt>
                <c:pt idx="2">
                  <c:v>Horizon Organic</c:v>
                </c:pt>
                <c:pt idx="3">
                  <c:v>Amy's Kitchen</c:v>
                </c:pt>
                <c:pt idx="4">
                  <c:v>Flower Foods</c:v>
                </c:pt>
                <c:pt idx="5">
                  <c:v>General Mills</c:v>
                </c:pt>
                <c:pt idx="6">
                  <c:v>Campbell Soup Co</c:v>
                </c:pt>
                <c:pt idx="7">
                  <c:v>Lactalis</c:v>
                </c:pt>
                <c:pt idx="8">
                  <c:v>Organic Valley</c:v>
                </c:pt>
              </c:strCache>
            </c:strRef>
          </c:cat>
          <c:val>
            <c:numRef>
              <c:f>Sheet1!$C$2:$C$10</c:f>
              <c:numCache>
                <c:formatCode>"$"#,##0_);[Red]\("$"#,##0\)</c:formatCode>
                <c:ptCount val="9"/>
                <c:pt idx="0">
                  <c:v>3597219791</c:v>
                </c:pt>
                <c:pt idx="1">
                  <c:v>1231010475</c:v>
                </c:pt>
                <c:pt idx="2">
                  <c:v>877128847</c:v>
                </c:pt>
                <c:pt idx="3">
                  <c:v>698148314</c:v>
                </c:pt>
                <c:pt idx="4">
                  <c:v>492165521</c:v>
                </c:pt>
                <c:pt idx="5">
                  <c:v>423022228</c:v>
                </c:pt>
                <c:pt idx="6">
                  <c:v>407966489</c:v>
                </c:pt>
                <c:pt idx="7">
                  <c:v>373570917</c:v>
                </c:pt>
                <c:pt idx="8">
                  <c:v>349654723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A4D9-4491-A36C-BB6AADF0411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axId val="443882704"/>
        <c:axId val="443880080"/>
      </c:barChart>
      <c:catAx>
        <c:axId val="44388270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3880080"/>
        <c:crosses val="autoZero"/>
        <c:auto val="1"/>
        <c:lblAlgn val="ctr"/>
        <c:lblOffset val="100"/>
        <c:noMultiLvlLbl val="0"/>
      </c:catAx>
      <c:valAx>
        <c:axId val="443880080"/>
        <c:scaling>
          <c:orientation val="minMax"/>
          <c:max val="1500000000"/>
        </c:scaling>
        <c:delete val="1"/>
        <c:axPos val="l"/>
        <c:numFmt formatCode="&quot;$&quot;#,##0_);[Red]\(&quot;$&quot;#,##0\)" sourceLinked="1"/>
        <c:majorTickMark val="out"/>
        <c:minorTickMark val="none"/>
        <c:tickLblPos val="nextTo"/>
        <c:crossAx val="44388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34547311780391"/>
          <c:y val="0.15616722424281698"/>
          <c:w val="0.59364902639782091"/>
          <c:h val="0.68004129331086594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rgbClr val="ED1C24"/>
            </a:solidFill>
            <a:ln>
              <a:noFill/>
            </a:ln>
          </c:spPr>
          <c:dPt>
            <c:idx val="0"/>
            <c:bubble3D val="0"/>
            <c:spPr>
              <a:solidFill>
                <a:srgbClr val="ED1C2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504-4EA1-9161-164E989D1FD4}"/>
              </c:ext>
            </c:extLst>
          </c:dPt>
          <c:dPt>
            <c:idx val="1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504-4EA1-9161-164E989D1FD4}"/>
              </c:ext>
            </c:extLst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Buyers</c:v>
                </c:pt>
                <c:pt idx="1">
                  <c:v>All Other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504-4EA1-9161-164E989D1FD4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CE008A-FAC6-4A3B-92EE-F5B660222F7A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B0D73-A3AD-4EDA-AFE2-115B8B9129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782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81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CD5FE0-1ABD-4050-8EAF-2345E751D5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7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9dc39de57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9dc39de57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Horizon Organic is the first major dairy brand to commit to carbon positivity across the full supply chain: From seed through the consumer usage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The campaign idea is </a:t>
            </a:r>
            <a:r>
              <a:rPr lang="en-US" b="1" u="sng" dirty="0"/>
              <a:t>one shared horizon</a:t>
            </a:r>
            <a:r>
              <a:rPr lang="en-US" dirty="0"/>
              <a:t>. We have milk that is good for today, but not necessarily good for tomorrow. Good for today, good for tomorrow. 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We can make a change one glass at a time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This idea has been tested with consumers, and it tested overwhelmingly positive. We’re so excited to bring this to life.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57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3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1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.jpeg"/><Relationship Id="rId5" Type="http://schemas.openxmlformats.org/officeDocument/2006/relationships/image" Target="../media/image15.emf"/><Relationship Id="rId4" Type="http://schemas.openxmlformats.org/officeDocument/2006/relationships/oleObject" Target="../embeddings/oleObject3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.jpeg"/><Relationship Id="rId4" Type="http://schemas.openxmlformats.org/officeDocument/2006/relationships/image" Target="../media/image17.emf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1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image" Target="../media/image12.emf"/><Relationship Id="rId4" Type="http://schemas.openxmlformats.org/officeDocument/2006/relationships/oleObject" Target="../embeddings/oleObject6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oleObject" Target="../embeddings/oleObject8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Relationship Id="rId5" Type="http://schemas.openxmlformats.org/officeDocument/2006/relationships/image" Target="../media/image25.png"/><Relationship Id="rId4" Type="http://schemas.openxmlformats.org/officeDocument/2006/relationships/image" Target="../media/image17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tags" Target="../tags/tag34.xml"/><Relationship Id="rId18" Type="http://schemas.openxmlformats.org/officeDocument/2006/relationships/tags" Target="../tags/tag39.xml"/><Relationship Id="rId3" Type="http://schemas.openxmlformats.org/officeDocument/2006/relationships/tags" Target="../tags/tag24.xml"/><Relationship Id="rId21" Type="http://schemas.openxmlformats.org/officeDocument/2006/relationships/image" Target="../media/image28.emf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17" Type="http://schemas.openxmlformats.org/officeDocument/2006/relationships/tags" Target="../tags/tag38.xml"/><Relationship Id="rId2" Type="http://schemas.openxmlformats.org/officeDocument/2006/relationships/tags" Target="../tags/tag23.xml"/><Relationship Id="rId16" Type="http://schemas.openxmlformats.org/officeDocument/2006/relationships/tags" Target="../tags/tag37.xml"/><Relationship Id="rId20" Type="http://schemas.openxmlformats.org/officeDocument/2006/relationships/oleObject" Target="../embeddings/oleObject12.bin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5" Type="http://schemas.openxmlformats.org/officeDocument/2006/relationships/tags" Target="../tags/tag36.xml"/><Relationship Id="rId10" Type="http://schemas.openxmlformats.org/officeDocument/2006/relationships/tags" Target="../tags/tag31.xml"/><Relationship Id="rId19" Type="http://schemas.openxmlformats.org/officeDocument/2006/relationships/slideMaster" Target="../slideMasters/slideMaster4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tags" Target="../tags/tag35.xml"/><Relationship Id="rId22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40.xml"/><Relationship Id="rId5" Type="http://schemas.openxmlformats.org/officeDocument/2006/relationships/image" Target="../media/image23.png"/><Relationship Id="rId4" Type="http://schemas.openxmlformats.org/officeDocument/2006/relationships/image" Target="../media/image17.emf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This is an agenda slide in Calibri Bold 26PT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27531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pro </a:t>
            </a:r>
            <a:r>
              <a:rPr lang="en-US" err="1"/>
              <a:t>dunt</a:t>
            </a:r>
            <a:r>
              <a:rPr lang="en-US"/>
              <a:t> </a:t>
            </a:r>
            <a:r>
              <a:rPr lang="en-US" err="1"/>
              <a:t>ullorum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serore</a:t>
            </a:r>
            <a:r>
              <a:rPr lang="en-US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re </a:t>
            </a:r>
            <a:r>
              <a:rPr lang="en-US" err="1"/>
              <a:t>quaspe</a:t>
            </a:r>
            <a:r>
              <a:rPr lang="en-US"/>
              <a:t> </a:t>
            </a:r>
            <a:r>
              <a:rPr lang="en-US" err="1"/>
              <a:t>prae</a:t>
            </a:r>
            <a:r>
              <a:rPr lang="en-US"/>
              <a:t>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renestium</a:t>
            </a:r>
            <a:endParaRPr lang="en-US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r>
              <a:rPr lang="en-US"/>
              <a:t>, </a:t>
            </a:r>
            <a:r>
              <a:rPr lang="en-US" err="1"/>
              <a:t>eatur</a:t>
            </a:r>
            <a:r>
              <a:rPr lang="en-US"/>
              <a:t> </a:t>
            </a:r>
            <a:r>
              <a:rPr lang="en-US" err="1"/>
              <a:t>molore</a:t>
            </a:r>
            <a:r>
              <a:rPr lang="en-US"/>
              <a:t> </a:t>
            </a:r>
            <a:r>
              <a:rPr lang="en-US" err="1"/>
              <a:t>quiam</a:t>
            </a:r>
            <a:r>
              <a:rPr lang="en-US"/>
              <a:t>, id </a:t>
            </a:r>
            <a:r>
              <a:rPr lang="en-US" err="1"/>
              <a:t>quiatessus</a:t>
            </a:r>
            <a:endParaRPr lang="en-US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5FCDA5-8F84-264C-903E-D282A7B6636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38A32-B3E4-FA4D-81FC-FAFF678A0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D87CADF-C46C-EB4B-A054-B21D97EB3942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F6E4F92-C49C-E849-BBE4-4448B5CEF27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6AC55C-F3D4-814D-A945-830C2C52A0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CAEE946-4675-794D-B47B-4AF2C7BA362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19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049867"/>
            <a:ext cx="10284386" cy="4800027"/>
          </a:xfrm>
        </p:spPr>
        <p:txBody>
          <a:bodyPr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7DF0-375E-4549-988A-495CFF9C1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484" y="6362292"/>
            <a:ext cx="1225881" cy="52811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6156B-4BF3-46B2-9232-9482FB7276D6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06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92699348-8E76-4AA2-97F2-A6E31099A3A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92699348-8E76-4AA2-97F2-A6E31099A3A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C6A87F2-85BE-4CC6-87BB-32A176947CF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400" b="1" i="0" baseline="0">
              <a:latin typeface="Calibri" panose="020F0502020204030204" pitchFamily="34" charset="0"/>
              <a:sym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1870" y="6353903"/>
            <a:ext cx="2645351" cy="4949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F61F02C-0192-4D63-8DA0-B498F218B9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07" y="0"/>
            <a:ext cx="11307072" cy="1005652"/>
          </a:xfrm>
        </p:spPr>
        <p:txBody>
          <a:bodyPr anchor="ctr">
            <a:noAutofit/>
          </a:bodyPr>
          <a:lstStyle>
            <a:lvl1pPr>
              <a:defRPr sz="2400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1DFD9C-A68C-47BB-9BCE-4E365053FFE0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10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and illustration">
  <p:cSld name="7_Content and illustra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343891"/>
            <a:ext cx="12192000" cy="515006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40"/>
          <p:cNvSpPr txBox="1">
            <a:spLocks noGrp="1"/>
          </p:cNvSpPr>
          <p:nvPr>
            <p:ph type="title"/>
          </p:nvPr>
        </p:nvSpPr>
        <p:spPr>
          <a:xfrm>
            <a:off x="700088" y="42760"/>
            <a:ext cx="10284386" cy="773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alibri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body" idx="1"/>
          </p:nvPr>
        </p:nvSpPr>
        <p:spPr>
          <a:xfrm>
            <a:off x="700088" y="814278"/>
            <a:ext cx="10286160" cy="60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2000"/>
              <a:buNone/>
              <a:defRPr sz="2000">
                <a:solidFill>
                  <a:srgbClr val="88A0C9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800"/>
              <a:buNone/>
              <a:defRPr sz="1800">
                <a:solidFill>
                  <a:srgbClr val="88A0C9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5pPr>
            <a:lvl6pPr marL="2743200" lvl="5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A0C9"/>
              </a:buClr>
              <a:buSzPts val="1600"/>
              <a:buNone/>
              <a:defRPr sz="1600">
                <a:solidFill>
                  <a:srgbClr val="88A0C9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0"/>
          <p:cNvSpPr txBox="1">
            <a:spLocks noGrp="1"/>
          </p:cNvSpPr>
          <p:nvPr>
            <p:ph type="body" idx="2"/>
          </p:nvPr>
        </p:nvSpPr>
        <p:spPr>
          <a:xfrm>
            <a:off x="700088" y="1506398"/>
            <a:ext cx="10284386" cy="4343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9142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/>
            </a:lvl3pPr>
            <a:lvl4pPr marL="1828800" lvl="3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/>
            </a:lvl4pPr>
            <a:lvl5pPr marL="2286000" lvl="4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/>
            </a:lvl5pPr>
            <a:lvl6pPr marL="2743200" lvl="5" indent="-34290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 sz="1800"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" name="Google Shape;36;p40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914" y="6360037"/>
            <a:ext cx="1120494" cy="48271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A8FE91-0CA4-4665-99D5-A9EF6EE1998D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9144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24270A-18F7-4E97-8733-7D227D4C3AE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24270A-18F7-4E97-8733-7D227D4C3A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95D4F147-424D-4807-8402-063AF2F993E4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3200" b="1" i="0" baseline="0">
              <a:latin typeface="Calibri Regular"/>
              <a:sym typeface="Calibri Regular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D5AF8-99EE-4BA8-A0AF-F8849CBB6EA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118960"/>
            <a:ext cx="10284386" cy="773762"/>
          </a:xfrm>
        </p:spPr>
        <p:txBody>
          <a:bodyPr anchor="ctr">
            <a:noAutofit/>
          </a:bodyPr>
          <a:lstStyle>
            <a:lvl1pPr>
              <a:defRPr sz="3200"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7DF0-375E-4549-988A-495CFF9C106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484" y="6362292"/>
            <a:ext cx="1225881" cy="5281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52D281E-EC65-4CF2-989A-31770DB1247E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59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561" y="385894"/>
            <a:ext cx="11303435" cy="564980"/>
          </a:xfrm>
        </p:spPr>
        <p:txBody>
          <a:bodyPr lIns="0" anchor="t" anchorCtr="0">
            <a:normAutofit/>
          </a:bodyPr>
          <a:lstStyle>
            <a:lvl1pPr>
              <a:defRPr sz="2200" b="1" i="0" cap="none" spc="6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INNER PAGE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9696" y="6593748"/>
            <a:ext cx="682304" cy="249901"/>
          </a:xfrm>
          <a:prstGeom prst="rect">
            <a:avLst/>
          </a:prstGeom>
        </p:spPr>
        <p:txBody>
          <a:bodyPr/>
          <a:lstStyle>
            <a:lvl1pPr>
              <a:defRPr sz="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| </a:t>
            </a:r>
            <a:fld id="{111DC593-6F2A-854C-9E59-23F5567D7CEC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5733" y="1800458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ED7B4B-A7ED-4092-98FF-BE089CD276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834" y="6499226"/>
            <a:ext cx="6413500" cy="284163"/>
          </a:xfrm>
        </p:spPr>
        <p:txBody>
          <a:bodyPr>
            <a:noAutofit/>
          </a:bodyPr>
          <a:lstStyle>
            <a:lvl1pPr marL="0" indent="0">
              <a:buNone/>
              <a:defRPr sz="1200" i="1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>
              <a:defRPr sz="1200">
                <a:latin typeface="Century Gothic" panose="020B0502020202020204" pitchFamily="34" charset="0"/>
              </a:defRPr>
            </a:lvl2pPr>
            <a:lvl3pPr>
              <a:defRPr sz="1200">
                <a:latin typeface="Century Gothic" panose="020B0502020202020204" pitchFamily="34" charset="0"/>
              </a:defRPr>
            </a:lvl3pPr>
            <a:lvl4pPr>
              <a:defRPr sz="1200">
                <a:latin typeface="Century Gothic" panose="020B0502020202020204" pitchFamily="34" charset="0"/>
              </a:defRPr>
            </a:lvl4pPr>
            <a:lvl5pPr>
              <a:defRPr sz="1200"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/>
              <a:t>Source: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6FCD17-3D6F-45B6-AAF5-57CC4345FD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0E7801-936A-409C-96DA-E01B2F899E6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1092" y="6376687"/>
            <a:ext cx="2428875" cy="4827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4645559-6114-4909-A882-400BE8BAEF58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0723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Divisi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5562545" y="-3001"/>
            <a:ext cx="6629457" cy="2673925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0" y="-3001"/>
            <a:ext cx="5807696" cy="2673925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" y="3817621"/>
            <a:ext cx="6576451" cy="3040380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8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9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2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  <a:prstGeom prst="rect">
            <a:avLst/>
          </a:prstGeo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30 March, 2023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1" y="2692309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858470" y="4763760"/>
            <a:ext cx="4831881" cy="156640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375" b="0" i="0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algn="ctr">
              <a:lnSpc>
                <a:spcPct val="80000"/>
              </a:lnSpc>
              <a:defRPr sz="4082">
                <a:solidFill>
                  <a:schemeClr val="bg1"/>
                </a:solidFill>
                <a:latin typeface="Tooth &amp; Nail" charset="0"/>
                <a:ea typeface="Tooth &amp; Nail" charset="0"/>
                <a:cs typeface="Tooth &amp; Nail" charset="0"/>
              </a:defRPr>
            </a:lvl2pPr>
            <a:lvl3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3pPr>
            <a:lvl4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4pPr>
            <a:lvl5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5pPr>
          </a:lstStyle>
          <a:p>
            <a:pPr lvl="0"/>
            <a:r>
              <a:rPr lang="en-US" err="1"/>
              <a:t>Obita</a:t>
            </a:r>
            <a:r>
              <a:rPr lang="en-US"/>
              <a:t> non </a:t>
            </a:r>
            <a:r>
              <a:rPr lang="en-US" err="1"/>
              <a:t>eum</a:t>
            </a:r>
            <a:r>
              <a:rPr lang="en-US"/>
              <a:t> dust </a:t>
            </a:r>
            <a:r>
              <a:rPr lang="en-US" err="1"/>
              <a:t>iunt</a:t>
            </a:r>
            <a:r>
              <a:rPr lang="en-US"/>
              <a:t> </a:t>
            </a:r>
            <a:r>
              <a:rPr lang="en-US" err="1"/>
              <a:t>plautaut</a:t>
            </a:r>
            <a:r>
              <a:rPr lang="en-US"/>
              <a:t> </a:t>
            </a:r>
            <a:r>
              <a:rPr lang="en-US" err="1"/>
              <a:t>adis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234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 Division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6"/>
          <p:cNvSpPr>
            <a:spLocks noGrp="1"/>
          </p:cNvSpPr>
          <p:nvPr>
            <p:ph type="pic" sz="quarter" idx="25"/>
          </p:nvPr>
        </p:nvSpPr>
        <p:spPr>
          <a:xfrm>
            <a:off x="5562545" y="2951005"/>
            <a:ext cx="6629457" cy="3910083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6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5562545" y="-3001"/>
            <a:ext cx="6629457" cy="2954004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8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0" y="-3001"/>
            <a:ext cx="5807696" cy="2954004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29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" y="2951003"/>
            <a:ext cx="6576451" cy="3906998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8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9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2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  <a:prstGeom prst="rect">
            <a:avLst/>
          </a:prstGeo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30 March, 2023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732119" y="2609100"/>
            <a:ext cx="1524000" cy="1415035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41861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Division Logo">
    <p:bg>
      <p:bgPr>
        <a:solidFill>
          <a:srgbClr val="00B8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3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-1" y="4220609"/>
            <a:ext cx="12192001" cy="263739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25580" y="4816669"/>
            <a:ext cx="906477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25579" y="585699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2625579" y="6040080"/>
            <a:ext cx="1800000" cy="184706"/>
          </a:xfrm>
          <a:prstGeom prst="rect">
            <a:avLst/>
          </a:prstGeom>
        </p:spPr>
        <p:txBody>
          <a:bodyPr tIns="0" rIns="0" bIns="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8368F2CB-848D-2640-B787-6E8F267331D3}" type="datetime3">
              <a:rPr lang="en-GB" smtClean="0"/>
              <a:pPr/>
              <a:t>30 March, 2023</a:t>
            </a:fld>
            <a:endParaRPr lang="en-US"/>
          </a:p>
        </p:txBody>
      </p:sp>
      <p:sp>
        <p:nvSpPr>
          <p:cNvPr id="1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25580" y="5526972"/>
            <a:ext cx="9064771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2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1" y="4915528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851983" y="1086146"/>
            <a:ext cx="6871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>
                <a:solidFill>
                  <a:schemeClr val="bg1">
                    <a:lumMod val="50000"/>
                  </a:schemeClr>
                </a:solidFill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37076243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9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7"/>
          <p:cNvSpPr>
            <a:spLocks noEditPoints="1"/>
          </p:cNvSpPr>
          <p:nvPr userDrawn="1"/>
        </p:nvSpPr>
        <p:spPr bwMode="auto">
          <a:xfrm>
            <a:off x="1414279" y="1105860"/>
            <a:ext cx="17197060" cy="4493650"/>
          </a:xfrm>
          <a:custGeom>
            <a:avLst/>
            <a:gdLst>
              <a:gd name="T0" fmla="*/ 1524 w 1559"/>
              <a:gd name="T1" fmla="*/ 340 h 542"/>
              <a:gd name="T2" fmla="*/ 1484 w 1559"/>
              <a:gd name="T3" fmla="*/ 278 h 542"/>
              <a:gd name="T4" fmla="*/ 1407 w 1559"/>
              <a:gd name="T5" fmla="*/ 209 h 542"/>
              <a:gd name="T6" fmla="*/ 1359 w 1559"/>
              <a:gd name="T7" fmla="*/ 181 h 542"/>
              <a:gd name="T8" fmla="*/ 349 w 1559"/>
              <a:gd name="T9" fmla="*/ 25 h 542"/>
              <a:gd name="T10" fmla="*/ 245 w 1559"/>
              <a:gd name="T11" fmla="*/ 67 h 542"/>
              <a:gd name="T12" fmla="*/ 196 w 1559"/>
              <a:gd name="T13" fmla="*/ 70 h 542"/>
              <a:gd name="T14" fmla="*/ 129 w 1559"/>
              <a:gd name="T15" fmla="*/ 102 h 542"/>
              <a:gd name="T16" fmla="*/ 73 w 1559"/>
              <a:gd name="T17" fmla="*/ 123 h 542"/>
              <a:gd name="T18" fmla="*/ 37 w 1559"/>
              <a:gd name="T19" fmla="*/ 196 h 542"/>
              <a:gd name="T20" fmla="*/ 12 w 1559"/>
              <a:gd name="T21" fmla="*/ 277 h 542"/>
              <a:gd name="T22" fmla="*/ 6 w 1559"/>
              <a:gd name="T23" fmla="*/ 359 h 542"/>
              <a:gd name="T24" fmla="*/ 67 w 1559"/>
              <a:gd name="T25" fmla="*/ 465 h 542"/>
              <a:gd name="T26" fmla="*/ 291 w 1559"/>
              <a:gd name="T27" fmla="*/ 481 h 542"/>
              <a:gd name="T28" fmla="*/ 421 w 1559"/>
              <a:gd name="T29" fmla="*/ 451 h 542"/>
              <a:gd name="T30" fmla="*/ 440 w 1559"/>
              <a:gd name="T31" fmla="*/ 431 h 542"/>
              <a:gd name="T32" fmla="*/ 524 w 1559"/>
              <a:gd name="T33" fmla="*/ 442 h 542"/>
              <a:gd name="T34" fmla="*/ 644 w 1559"/>
              <a:gd name="T35" fmla="*/ 436 h 542"/>
              <a:gd name="T36" fmla="*/ 676 w 1559"/>
              <a:gd name="T37" fmla="*/ 427 h 542"/>
              <a:gd name="T38" fmla="*/ 737 w 1559"/>
              <a:gd name="T39" fmla="*/ 434 h 542"/>
              <a:gd name="T40" fmla="*/ 820 w 1559"/>
              <a:gd name="T41" fmla="*/ 433 h 542"/>
              <a:gd name="T42" fmla="*/ 937 w 1559"/>
              <a:gd name="T43" fmla="*/ 419 h 542"/>
              <a:gd name="T44" fmla="*/ 1145 w 1559"/>
              <a:gd name="T45" fmla="*/ 477 h 542"/>
              <a:gd name="T46" fmla="*/ 1297 w 1559"/>
              <a:gd name="T47" fmla="*/ 541 h 542"/>
              <a:gd name="T48" fmla="*/ 1250 w 1559"/>
              <a:gd name="T49" fmla="*/ 497 h 542"/>
              <a:gd name="T50" fmla="*/ 1404 w 1559"/>
              <a:gd name="T51" fmla="*/ 521 h 542"/>
              <a:gd name="T52" fmla="*/ 398 w 1559"/>
              <a:gd name="T53" fmla="*/ 458 h 542"/>
              <a:gd name="T54" fmla="*/ 126 w 1559"/>
              <a:gd name="T55" fmla="*/ 457 h 542"/>
              <a:gd name="T56" fmla="*/ 187 w 1559"/>
              <a:gd name="T57" fmla="*/ 153 h 542"/>
              <a:gd name="T58" fmla="*/ 211 w 1559"/>
              <a:gd name="T59" fmla="*/ 435 h 542"/>
              <a:gd name="T60" fmla="*/ 289 w 1559"/>
              <a:gd name="T61" fmla="*/ 56 h 542"/>
              <a:gd name="T62" fmla="*/ 262 w 1559"/>
              <a:gd name="T63" fmla="*/ 483 h 542"/>
              <a:gd name="T64" fmla="*/ 133 w 1559"/>
              <a:gd name="T65" fmla="*/ 465 h 542"/>
              <a:gd name="T66" fmla="*/ 168 w 1559"/>
              <a:gd name="T67" fmla="*/ 467 h 542"/>
              <a:gd name="T68" fmla="*/ 264 w 1559"/>
              <a:gd name="T69" fmla="*/ 471 h 542"/>
              <a:gd name="T70" fmla="*/ 269 w 1559"/>
              <a:gd name="T71" fmla="*/ 479 h 542"/>
              <a:gd name="T72" fmla="*/ 289 w 1559"/>
              <a:gd name="T73" fmla="*/ 480 h 542"/>
              <a:gd name="T74" fmla="*/ 306 w 1559"/>
              <a:gd name="T75" fmla="*/ 455 h 542"/>
              <a:gd name="T76" fmla="*/ 349 w 1559"/>
              <a:gd name="T77" fmla="*/ 451 h 542"/>
              <a:gd name="T78" fmla="*/ 321 w 1559"/>
              <a:gd name="T79" fmla="*/ 448 h 542"/>
              <a:gd name="T80" fmla="*/ 380 w 1559"/>
              <a:gd name="T81" fmla="*/ 436 h 542"/>
              <a:gd name="T82" fmla="*/ 584 w 1559"/>
              <a:gd name="T83" fmla="*/ 415 h 542"/>
              <a:gd name="T84" fmla="*/ 613 w 1559"/>
              <a:gd name="T85" fmla="*/ 411 h 542"/>
              <a:gd name="T86" fmla="*/ 751 w 1559"/>
              <a:gd name="T87" fmla="*/ 425 h 542"/>
              <a:gd name="T88" fmla="*/ 825 w 1559"/>
              <a:gd name="T89" fmla="*/ 415 h 542"/>
              <a:gd name="T90" fmla="*/ 859 w 1559"/>
              <a:gd name="T91" fmla="*/ 412 h 542"/>
              <a:gd name="T92" fmla="*/ 1145 w 1559"/>
              <a:gd name="T93" fmla="*/ 454 h 542"/>
              <a:gd name="T94" fmla="*/ 1271 w 1559"/>
              <a:gd name="T95" fmla="*/ 487 h 542"/>
              <a:gd name="T96" fmla="*/ 1279 w 1559"/>
              <a:gd name="T97" fmla="*/ 491 h 542"/>
              <a:gd name="T98" fmla="*/ 1410 w 1559"/>
              <a:gd name="T99" fmla="*/ 207 h 542"/>
              <a:gd name="T100" fmla="*/ 45 w 1559"/>
              <a:gd name="T101" fmla="*/ 522 h 542"/>
              <a:gd name="T102" fmla="*/ 149 w 1559"/>
              <a:gd name="T103" fmla="*/ 532 h 542"/>
              <a:gd name="T104" fmla="*/ 126 w 1559"/>
              <a:gd name="T105" fmla="*/ 537 h 542"/>
              <a:gd name="T106" fmla="*/ 173 w 1559"/>
              <a:gd name="T107" fmla="*/ 520 h 542"/>
              <a:gd name="T108" fmla="*/ 456 w 1559"/>
              <a:gd name="T109" fmla="*/ 455 h 542"/>
              <a:gd name="T110" fmla="*/ 458 w 1559"/>
              <a:gd name="T111" fmla="*/ 441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559" h="542">
                <a:moveTo>
                  <a:pt x="1559" y="392"/>
                </a:moveTo>
                <a:cubicBezTo>
                  <a:pt x="1555" y="385"/>
                  <a:pt x="1555" y="394"/>
                  <a:pt x="1548" y="392"/>
                </a:cubicBezTo>
                <a:cubicBezTo>
                  <a:pt x="1552" y="382"/>
                  <a:pt x="1544" y="393"/>
                  <a:pt x="1545" y="387"/>
                </a:cubicBezTo>
                <a:cubicBezTo>
                  <a:pt x="1550" y="382"/>
                  <a:pt x="1544" y="378"/>
                  <a:pt x="1551" y="376"/>
                </a:cubicBezTo>
                <a:cubicBezTo>
                  <a:pt x="1544" y="376"/>
                  <a:pt x="1533" y="369"/>
                  <a:pt x="1538" y="362"/>
                </a:cubicBezTo>
                <a:cubicBezTo>
                  <a:pt x="1540" y="363"/>
                  <a:pt x="1541" y="375"/>
                  <a:pt x="1546" y="368"/>
                </a:cubicBezTo>
                <a:cubicBezTo>
                  <a:pt x="1538" y="357"/>
                  <a:pt x="1531" y="345"/>
                  <a:pt x="1525" y="333"/>
                </a:cubicBezTo>
                <a:cubicBezTo>
                  <a:pt x="1524" y="337"/>
                  <a:pt x="1527" y="340"/>
                  <a:pt x="1524" y="340"/>
                </a:cubicBezTo>
                <a:cubicBezTo>
                  <a:pt x="1523" y="340"/>
                  <a:pt x="1521" y="340"/>
                  <a:pt x="1520" y="339"/>
                </a:cubicBezTo>
                <a:cubicBezTo>
                  <a:pt x="1528" y="327"/>
                  <a:pt x="1516" y="322"/>
                  <a:pt x="1512" y="317"/>
                </a:cubicBezTo>
                <a:cubicBezTo>
                  <a:pt x="1514" y="316"/>
                  <a:pt x="1517" y="317"/>
                  <a:pt x="1517" y="315"/>
                </a:cubicBezTo>
                <a:cubicBezTo>
                  <a:pt x="1510" y="311"/>
                  <a:pt x="1512" y="297"/>
                  <a:pt x="1503" y="305"/>
                </a:cubicBezTo>
                <a:cubicBezTo>
                  <a:pt x="1509" y="296"/>
                  <a:pt x="1505" y="293"/>
                  <a:pt x="1500" y="298"/>
                </a:cubicBezTo>
                <a:cubicBezTo>
                  <a:pt x="1505" y="291"/>
                  <a:pt x="1495" y="282"/>
                  <a:pt x="1500" y="288"/>
                </a:cubicBezTo>
                <a:cubicBezTo>
                  <a:pt x="1499" y="291"/>
                  <a:pt x="1499" y="297"/>
                  <a:pt x="1496" y="297"/>
                </a:cubicBezTo>
                <a:cubicBezTo>
                  <a:pt x="1494" y="284"/>
                  <a:pt x="1473" y="294"/>
                  <a:pt x="1484" y="278"/>
                </a:cubicBezTo>
                <a:cubicBezTo>
                  <a:pt x="1478" y="266"/>
                  <a:pt x="1466" y="271"/>
                  <a:pt x="1462" y="260"/>
                </a:cubicBezTo>
                <a:cubicBezTo>
                  <a:pt x="1457" y="262"/>
                  <a:pt x="1463" y="269"/>
                  <a:pt x="1459" y="269"/>
                </a:cubicBezTo>
                <a:cubicBezTo>
                  <a:pt x="1451" y="253"/>
                  <a:pt x="1442" y="217"/>
                  <a:pt x="1425" y="234"/>
                </a:cubicBezTo>
                <a:cubicBezTo>
                  <a:pt x="1423" y="232"/>
                  <a:pt x="1421" y="230"/>
                  <a:pt x="1419" y="228"/>
                </a:cubicBezTo>
                <a:cubicBezTo>
                  <a:pt x="1419" y="221"/>
                  <a:pt x="1426" y="220"/>
                  <a:pt x="1419" y="216"/>
                </a:cubicBezTo>
                <a:cubicBezTo>
                  <a:pt x="1417" y="220"/>
                  <a:pt x="1419" y="230"/>
                  <a:pt x="1415" y="230"/>
                </a:cubicBezTo>
                <a:cubicBezTo>
                  <a:pt x="1407" y="220"/>
                  <a:pt x="1401" y="214"/>
                  <a:pt x="1396" y="207"/>
                </a:cubicBezTo>
                <a:cubicBezTo>
                  <a:pt x="1402" y="205"/>
                  <a:pt x="1406" y="214"/>
                  <a:pt x="1407" y="209"/>
                </a:cubicBezTo>
                <a:cubicBezTo>
                  <a:pt x="1402" y="208"/>
                  <a:pt x="1397" y="195"/>
                  <a:pt x="1393" y="200"/>
                </a:cubicBezTo>
                <a:cubicBezTo>
                  <a:pt x="1400" y="202"/>
                  <a:pt x="1394" y="208"/>
                  <a:pt x="1390" y="208"/>
                </a:cubicBezTo>
                <a:cubicBezTo>
                  <a:pt x="1390" y="204"/>
                  <a:pt x="1389" y="200"/>
                  <a:pt x="1387" y="198"/>
                </a:cubicBezTo>
                <a:cubicBezTo>
                  <a:pt x="1386" y="201"/>
                  <a:pt x="1386" y="205"/>
                  <a:pt x="1384" y="205"/>
                </a:cubicBezTo>
                <a:cubicBezTo>
                  <a:pt x="1377" y="201"/>
                  <a:pt x="1379" y="191"/>
                  <a:pt x="1373" y="186"/>
                </a:cubicBezTo>
                <a:cubicBezTo>
                  <a:pt x="1372" y="190"/>
                  <a:pt x="1373" y="195"/>
                  <a:pt x="1370" y="195"/>
                </a:cubicBezTo>
                <a:cubicBezTo>
                  <a:pt x="1372" y="184"/>
                  <a:pt x="1364" y="184"/>
                  <a:pt x="1364" y="189"/>
                </a:cubicBezTo>
                <a:cubicBezTo>
                  <a:pt x="1359" y="189"/>
                  <a:pt x="1358" y="186"/>
                  <a:pt x="1359" y="181"/>
                </a:cubicBezTo>
                <a:cubicBezTo>
                  <a:pt x="1361" y="181"/>
                  <a:pt x="1365" y="183"/>
                  <a:pt x="1366" y="180"/>
                </a:cubicBezTo>
                <a:cubicBezTo>
                  <a:pt x="1362" y="170"/>
                  <a:pt x="1333" y="166"/>
                  <a:pt x="1339" y="156"/>
                </a:cubicBezTo>
                <a:cubicBezTo>
                  <a:pt x="1312" y="151"/>
                  <a:pt x="1271" y="125"/>
                  <a:pt x="1247" y="111"/>
                </a:cubicBezTo>
                <a:cubicBezTo>
                  <a:pt x="1249" y="111"/>
                  <a:pt x="1250" y="113"/>
                  <a:pt x="1249" y="116"/>
                </a:cubicBezTo>
                <a:cubicBezTo>
                  <a:pt x="1229" y="105"/>
                  <a:pt x="1208" y="89"/>
                  <a:pt x="1187" y="90"/>
                </a:cubicBezTo>
                <a:cubicBezTo>
                  <a:pt x="1190" y="87"/>
                  <a:pt x="1190" y="85"/>
                  <a:pt x="1186" y="83"/>
                </a:cubicBezTo>
                <a:cubicBezTo>
                  <a:pt x="1165" y="78"/>
                  <a:pt x="1145" y="71"/>
                  <a:pt x="1123" y="66"/>
                </a:cubicBezTo>
                <a:cubicBezTo>
                  <a:pt x="854" y="3"/>
                  <a:pt x="566" y="0"/>
                  <a:pt x="349" y="25"/>
                </a:cubicBezTo>
                <a:cubicBezTo>
                  <a:pt x="344" y="29"/>
                  <a:pt x="348" y="28"/>
                  <a:pt x="347" y="34"/>
                </a:cubicBezTo>
                <a:cubicBezTo>
                  <a:pt x="344" y="26"/>
                  <a:pt x="329" y="29"/>
                  <a:pt x="340" y="35"/>
                </a:cubicBezTo>
                <a:cubicBezTo>
                  <a:pt x="329" y="32"/>
                  <a:pt x="327" y="28"/>
                  <a:pt x="325" y="37"/>
                </a:cubicBezTo>
                <a:cubicBezTo>
                  <a:pt x="320" y="37"/>
                  <a:pt x="321" y="33"/>
                  <a:pt x="319" y="31"/>
                </a:cubicBezTo>
                <a:cubicBezTo>
                  <a:pt x="310" y="38"/>
                  <a:pt x="270" y="40"/>
                  <a:pt x="284" y="46"/>
                </a:cubicBezTo>
                <a:cubicBezTo>
                  <a:pt x="262" y="42"/>
                  <a:pt x="265" y="51"/>
                  <a:pt x="250" y="49"/>
                </a:cubicBezTo>
                <a:cubicBezTo>
                  <a:pt x="251" y="50"/>
                  <a:pt x="249" y="59"/>
                  <a:pt x="245" y="53"/>
                </a:cubicBezTo>
                <a:cubicBezTo>
                  <a:pt x="240" y="60"/>
                  <a:pt x="253" y="65"/>
                  <a:pt x="245" y="67"/>
                </a:cubicBezTo>
                <a:cubicBezTo>
                  <a:pt x="244" y="63"/>
                  <a:pt x="237" y="61"/>
                  <a:pt x="242" y="57"/>
                </a:cubicBezTo>
                <a:cubicBezTo>
                  <a:pt x="231" y="51"/>
                  <a:pt x="221" y="60"/>
                  <a:pt x="211" y="63"/>
                </a:cubicBezTo>
                <a:cubicBezTo>
                  <a:pt x="214" y="69"/>
                  <a:pt x="218" y="66"/>
                  <a:pt x="223" y="68"/>
                </a:cubicBezTo>
                <a:cubicBezTo>
                  <a:pt x="219" y="68"/>
                  <a:pt x="222" y="57"/>
                  <a:pt x="226" y="61"/>
                </a:cubicBezTo>
                <a:cubicBezTo>
                  <a:pt x="221" y="63"/>
                  <a:pt x="229" y="73"/>
                  <a:pt x="222" y="75"/>
                </a:cubicBezTo>
                <a:cubicBezTo>
                  <a:pt x="217" y="71"/>
                  <a:pt x="215" y="71"/>
                  <a:pt x="209" y="75"/>
                </a:cubicBezTo>
                <a:cubicBezTo>
                  <a:pt x="212" y="72"/>
                  <a:pt x="212" y="69"/>
                  <a:pt x="210" y="65"/>
                </a:cubicBezTo>
                <a:cubicBezTo>
                  <a:pt x="203" y="63"/>
                  <a:pt x="198" y="64"/>
                  <a:pt x="196" y="70"/>
                </a:cubicBezTo>
                <a:cubicBezTo>
                  <a:pt x="201" y="74"/>
                  <a:pt x="204" y="62"/>
                  <a:pt x="205" y="69"/>
                </a:cubicBezTo>
                <a:cubicBezTo>
                  <a:pt x="204" y="72"/>
                  <a:pt x="202" y="74"/>
                  <a:pt x="200" y="75"/>
                </a:cubicBezTo>
                <a:cubicBezTo>
                  <a:pt x="190" y="68"/>
                  <a:pt x="192" y="87"/>
                  <a:pt x="176" y="73"/>
                </a:cubicBezTo>
                <a:cubicBezTo>
                  <a:pt x="172" y="80"/>
                  <a:pt x="182" y="76"/>
                  <a:pt x="179" y="83"/>
                </a:cubicBezTo>
                <a:cubicBezTo>
                  <a:pt x="170" y="82"/>
                  <a:pt x="171" y="87"/>
                  <a:pt x="169" y="88"/>
                </a:cubicBezTo>
                <a:cubicBezTo>
                  <a:pt x="163" y="77"/>
                  <a:pt x="148" y="91"/>
                  <a:pt x="143" y="84"/>
                </a:cubicBezTo>
                <a:cubicBezTo>
                  <a:pt x="143" y="86"/>
                  <a:pt x="135" y="102"/>
                  <a:pt x="124" y="97"/>
                </a:cubicBezTo>
                <a:cubicBezTo>
                  <a:pt x="120" y="107"/>
                  <a:pt x="131" y="96"/>
                  <a:pt x="129" y="102"/>
                </a:cubicBezTo>
                <a:cubicBezTo>
                  <a:pt x="128" y="105"/>
                  <a:pt x="126" y="105"/>
                  <a:pt x="124" y="106"/>
                </a:cubicBezTo>
                <a:cubicBezTo>
                  <a:pt x="120" y="106"/>
                  <a:pt x="119" y="94"/>
                  <a:pt x="116" y="100"/>
                </a:cubicBezTo>
                <a:cubicBezTo>
                  <a:pt x="122" y="102"/>
                  <a:pt x="112" y="104"/>
                  <a:pt x="109" y="103"/>
                </a:cubicBezTo>
                <a:cubicBezTo>
                  <a:pt x="109" y="106"/>
                  <a:pt x="109" y="109"/>
                  <a:pt x="110" y="111"/>
                </a:cubicBezTo>
                <a:cubicBezTo>
                  <a:pt x="98" y="105"/>
                  <a:pt x="109" y="118"/>
                  <a:pt x="102" y="119"/>
                </a:cubicBezTo>
                <a:cubicBezTo>
                  <a:pt x="97" y="105"/>
                  <a:pt x="87" y="120"/>
                  <a:pt x="78" y="119"/>
                </a:cubicBezTo>
                <a:cubicBezTo>
                  <a:pt x="75" y="123"/>
                  <a:pt x="83" y="128"/>
                  <a:pt x="77" y="128"/>
                </a:cubicBezTo>
                <a:cubicBezTo>
                  <a:pt x="77" y="125"/>
                  <a:pt x="77" y="122"/>
                  <a:pt x="73" y="123"/>
                </a:cubicBezTo>
                <a:cubicBezTo>
                  <a:pt x="71" y="127"/>
                  <a:pt x="67" y="131"/>
                  <a:pt x="61" y="130"/>
                </a:cubicBezTo>
                <a:cubicBezTo>
                  <a:pt x="60" y="137"/>
                  <a:pt x="54" y="142"/>
                  <a:pt x="46" y="139"/>
                </a:cubicBezTo>
                <a:cubicBezTo>
                  <a:pt x="45" y="150"/>
                  <a:pt x="44" y="152"/>
                  <a:pt x="49" y="161"/>
                </a:cubicBezTo>
                <a:cubicBezTo>
                  <a:pt x="43" y="160"/>
                  <a:pt x="46" y="156"/>
                  <a:pt x="41" y="159"/>
                </a:cubicBezTo>
                <a:cubicBezTo>
                  <a:pt x="39" y="164"/>
                  <a:pt x="43" y="164"/>
                  <a:pt x="44" y="167"/>
                </a:cubicBezTo>
                <a:cubicBezTo>
                  <a:pt x="39" y="170"/>
                  <a:pt x="36" y="180"/>
                  <a:pt x="32" y="169"/>
                </a:cubicBezTo>
                <a:cubicBezTo>
                  <a:pt x="32" y="175"/>
                  <a:pt x="35" y="180"/>
                  <a:pt x="30" y="183"/>
                </a:cubicBezTo>
                <a:cubicBezTo>
                  <a:pt x="41" y="185"/>
                  <a:pt x="30" y="193"/>
                  <a:pt x="37" y="196"/>
                </a:cubicBezTo>
                <a:cubicBezTo>
                  <a:pt x="32" y="196"/>
                  <a:pt x="32" y="202"/>
                  <a:pt x="29" y="204"/>
                </a:cubicBezTo>
                <a:cubicBezTo>
                  <a:pt x="32" y="207"/>
                  <a:pt x="37" y="218"/>
                  <a:pt x="30" y="212"/>
                </a:cubicBezTo>
                <a:cubicBezTo>
                  <a:pt x="28" y="221"/>
                  <a:pt x="37" y="222"/>
                  <a:pt x="38" y="230"/>
                </a:cubicBezTo>
                <a:cubicBezTo>
                  <a:pt x="36" y="229"/>
                  <a:pt x="35" y="231"/>
                  <a:pt x="33" y="231"/>
                </a:cubicBezTo>
                <a:cubicBezTo>
                  <a:pt x="29" y="230"/>
                  <a:pt x="33" y="223"/>
                  <a:pt x="28" y="223"/>
                </a:cubicBezTo>
                <a:cubicBezTo>
                  <a:pt x="24" y="232"/>
                  <a:pt x="34" y="231"/>
                  <a:pt x="35" y="236"/>
                </a:cubicBezTo>
                <a:cubicBezTo>
                  <a:pt x="25" y="255"/>
                  <a:pt x="25" y="269"/>
                  <a:pt x="11" y="289"/>
                </a:cubicBezTo>
                <a:cubicBezTo>
                  <a:pt x="9" y="282"/>
                  <a:pt x="18" y="280"/>
                  <a:pt x="12" y="277"/>
                </a:cubicBezTo>
                <a:cubicBezTo>
                  <a:pt x="12" y="278"/>
                  <a:pt x="12" y="280"/>
                  <a:pt x="10" y="279"/>
                </a:cubicBezTo>
                <a:cubicBezTo>
                  <a:pt x="10" y="277"/>
                  <a:pt x="10" y="276"/>
                  <a:pt x="8" y="276"/>
                </a:cubicBezTo>
                <a:cubicBezTo>
                  <a:pt x="5" y="291"/>
                  <a:pt x="4" y="294"/>
                  <a:pt x="7" y="309"/>
                </a:cubicBezTo>
                <a:cubicBezTo>
                  <a:pt x="7" y="306"/>
                  <a:pt x="15" y="302"/>
                  <a:pt x="14" y="308"/>
                </a:cubicBezTo>
                <a:cubicBezTo>
                  <a:pt x="11" y="313"/>
                  <a:pt x="6" y="312"/>
                  <a:pt x="2" y="315"/>
                </a:cubicBezTo>
                <a:cubicBezTo>
                  <a:pt x="0" y="325"/>
                  <a:pt x="14" y="337"/>
                  <a:pt x="4" y="330"/>
                </a:cubicBezTo>
                <a:cubicBezTo>
                  <a:pt x="1" y="339"/>
                  <a:pt x="10" y="345"/>
                  <a:pt x="1" y="348"/>
                </a:cubicBezTo>
                <a:cubicBezTo>
                  <a:pt x="7" y="348"/>
                  <a:pt x="1" y="357"/>
                  <a:pt x="6" y="359"/>
                </a:cubicBezTo>
                <a:cubicBezTo>
                  <a:pt x="7" y="355"/>
                  <a:pt x="8" y="359"/>
                  <a:pt x="5" y="361"/>
                </a:cubicBezTo>
                <a:cubicBezTo>
                  <a:pt x="15" y="366"/>
                  <a:pt x="19" y="345"/>
                  <a:pt x="24" y="353"/>
                </a:cubicBezTo>
                <a:cubicBezTo>
                  <a:pt x="22" y="357"/>
                  <a:pt x="17" y="358"/>
                  <a:pt x="16" y="365"/>
                </a:cubicBezTo>
                <a:cubicBezTo>
                  <a:pt x="15" y="415"/>
                  <a:pt x="16" y="463"/>
                  <a:pt x="31" y="496"/>
                </a:cubicBezTo>
                <a:cubicBezTo>
                  <a:pt x="38" y="486"/>
                  <a:pt x="53" y="486"/>
                  <a:pt x="62" y="485"/>
                </a:cubicBezTo>
                <a:cubicBezTo>
                  <a:pt x="64" y="475"/>
                  <a:pt x="56" y="481"/>
                  <a:pt x="56" y="477"/>
                </a:cubicBezTo>
                <a:cubicBezTo>
                  <a:pt x="64" y="470"/>
                  <a:pt x="70" y="484"/>
                  <a:pt x="75" y="473"/>
                </a:cubicBezTo>
                <a:cubicBezTo>
                  <a:pt x="68" y="478"/>
                  <a:pt x="60" y="470"/>
                  <a:pt x="67" y="465"/>
                </a:cubicBezTo>
                <a:cubicBezTo>
                  <a:pt x="69" y="477"/>
                  <a:pt x="84" y="469"/>
                  <a:pt x="81" y="477"/>
                </a:cubicBezTo>
                <a:cubicBezTo>
                  <a:pt x="82" y="474"/>
                  <a:pt x="84" y="474"/>
                  <a:pt x="86" y="473"/>
                </a:cubicBezTo>
                <a:cubicBezTo>
                  <a:pt x="85" y="477"/>
                  <a:pt x="84" y="481"/>
                  <a:pt x="89" y="481"/>
                </a:cubicBezTo>
                <a:cubicBezTo>
                  <a:pt x="95" y="483"/>
                  <a:pt x="85" y="473"/>
                  <a:pt x="92" y="474"/>
                </a:cubicBezTo>
                <a:cubicBezTo>
                  <a:pt x="101" y="485"/>
                  <a:pt x="116" y="482"/>
                  <a:pt x="127" y="488"/>
                </a:cubicBezTo>
                <a:cubicBezTo>
                  <a:pt x="128" y="482"/>
                  <a:pt x="133" y="483"/>
                  <a:pt x="135" y="480"/>
                </a:cubicBezTo>
                <a:cubicBezTo>
                  <a:pt x="197" y="497"/>
                  <a:pt x="281" y="492"/>
                  <a:pt x="352" y="485"/>
                </a:cubicBezTo>
                <a:cubicBezTo>
                  <a:pt x="329" y="479"/>
                  <a:pt x="310" y="485"/>
                  <a:pt x="291" y="481"/>
                </a:cubicBezTo>
                <a:cubicBezTo>
                  <a:pt x="295" y="482"/>
                  <a:pt x="297" y="479"/>
                  <a:pt x="294" y="477"/>
                </a:cubicBezTo>
                <a:cubicBezTo>
                  <a:pt x="294" y="479"/>
                  <a:pt x="290" y="479"/>
                  <a:pt x="290" y="476"/>
                </a:cubicBezTo>
                <a:cubicBezTo>
                  <a:pt x="293" y="476"/>
                  <a:pt x="294" y="473"/>
                  <a:pt x="297" y="472"/>
                </a:cubicBezTo>
                <a:cubicBezTo>
                  <a:pt x="301" y="474"/>
                  <a:pt x="302" y="478"/>
                  <a:pt x="304" y="481"/>
                </a:cubicBezTo>
                <a:cubicBezTo>
                  <a:pt x="352" y="469"/>
                  <a:pt x="386" y="480"/>
                  <a:pt x="435" y="465"/>
                </a:cubicBezTo>
                <a:cubicBezTo>
                  <a:pt x="433" y="459"/>
                  <a:pt x="426" y="468"/>
                  <a:pt x="424" y="461"/>
                </a:cubicBezTo>
                <a:cubicBezTo>
                  <a:pt x="432" y="463"/>
                  <a:pt x="434" y="457"/>
                  <a:pt x="439" y="454"/>
                </a:cubicBezTo>
                <a:cubicBezTo>
                  <a:pt x="430" y="455"/>
                  <a:pt x="426" y="449"/>
                  <a:pt x="421" y="451"/>
                </a:cubicBezTo>
                <a:cubicBezTo>
                  <a:pt x="422" y="446"/>
                  <a:pt x="425" y="446"/>
                  <a:pt x="425" y="442"/>
                </a:cubicBezTo>
                <a:cubicBezTo>
                  <a:pt x="416" y="437"/>
                  <a:pt x="423" y="456"/>
                  <a:pt x="416" y="455"/>
                </a:cubicBezTo>
                <a:cubicBezTo>
                  <a:pt x="420" y="442"/>
                  <a:pt x="409" y="448"/>
                  <a:pt x="408" y="453"/>
                </a:cubicBezTo>
                <a:cubicBezTo>
                  <a:pt x="405" y="443"/>
                  <a:pt x="390" y="445"/>
                  <a:pt x="386" y="454"/>
                </a:cubicBezTo>
                <a:cubicBezTo>
                  <a:pt x="378" y="430"/>
                  <a:pt x="400" y="441"/>
                  <a:pt x="410" y="441"/>
                </a:cubicBezTo>
                <a:cubicBezTo>
                  <a:pt x="412" y="432"/>
                  <a:pt x="416" y="437"/>
                  <a:pt x="419" y="441"/>
                </a:cubicBezTo>
                <a:cubicBezTo>
                  <a:pt x="420" y="431"/>
                  <a:pt x="433" y="436"/>
                  <a:pt x="439" y="437"/>
                </a:cubicBezTo>
                <a:cubicBezTo>
                  <a:pt x="441" y="434"/>
                  <a:pt x="437" y="431"/>
                  <a:pt x="440" y="431"/>
                </a:cubicBezTo>
                <a:cubicBezTo>
                  <a:pt x="445" y="444"/>
                  <a:pt x="466" y="428"/>
                  <a:pt x="468" y="438"/>
                </a:cubicBezTo>
                <a:cubicBezTo>
                  <a:pt x="466" y="438"/>
                  <a:pt x="463" y="437"/>
                  <a:pt x="463" y="440"/>
                </a:cubicBezTo>
                <a:cubicBezTo>
                  <a:pt x="466" y="440"/>
                  <a:pt x="469" y="441"/>
                  <a:pt x="471" y="441"/>
                </a:cubicBezTo>
                <a:cubicBezTo>
                  <a:pt x="475" y="434"/>
                  <a:pt x="469" y="435"/>
                  <a:pt x="469" y="431"/>
                </a:cubicBezTo>
                <a:cubicBezTo>
                  <a:pt x="480" y="435"/>
                  <a:pt x="494" y="444"/>
                  <a:pt x="486" y="432"/>
                </a:cubicBezTo>
                <a:cubicBezTo>
                  <a:pt x="497" y="435"/>
                  <a:pt x="503" y="439"/>
                  <a:pt x="509" y="439"/>
                </a:cubicBezTo>
                <a:cubicBezTo>
                  <a:pt x="507" y="438"/>
                  <a:pt x="513" y="427"/>
                  <a:pt x="518" y="429"/>
                </a:cubicBezTo>
                <a:cubicBezTo>
                  <a:pt x="512" y="434"/>
                  <a:pt x="519" y="451"/>
                  <a:pt x="524" y="442"/>
                </a:cubicBezTo>
                <a:cubicBezTo>
                  <a:pt x="523" y="439"/>
                  <a:pt x="516" y="439"/>
                  <a:pt x="519" y="433"/>
                </a:cubicBezTo>
                <a:cubicBezTo>
                  <a:pt x="543" y="429"/>
                  <a:pt x="572" y="428"/>
                  <a:pt x="584" y="436"/>
                </a:cubicBezTo>
                <a:cubicBezTo>
                  <a:pt x="586" y="425"/>
                  <a:pt x="599" y="432"/>
                  <a:pt x="606" y="428"/>
                </a:cubicBezTo>
                <a:cubicBezTo>
                  <a:pt x="603" y="429"/>
                  <a:pt x="597" y="440"/>
                  <a:pt x="602" y="435"/>
                </a:cubicBezTo>
                <a:cubicBezTo>
                  <a:pt x="608" y="428"/>
                  <a:pt x="610" y="432"/>
                  <a:pt x="619" y="429"/>
                </a:cubicBezTo>
                <a:cubicBezTo>
                  <a:pt x="618" y="441"/>
                  <a:pt x="624" y="427"/>
                  <a:pt x="628" y="428"/>
                </a:cubicBezTo>
                <a:cubicBezTo>
                  <a:pt x="626" y="436"/>
                  <a:pt x="641" y="430"/>
                  <a:pt x="639" y="428"/>
                </a:cubicBezTo>
                <a:cubicBezTo>
                  <a:pt x="647" y="425"/>
                  <a:pt x="639" y="436"/>
                  <a:pt x="644" y="436"/>
                </a:cubicBezTo>
                <a:cubicBezTo>
                  <a:pt x="644" y="434"/>
                  <a:pt x="645" y="433"/>
                  <a:pt x="646" y="434"/>
                </a:cubicBezTo>
                <a:cubicBezTo>
                  <a:pt x="647" y="431"/>
                  <a:pt x="649" y="431"/>
                  <a:pt x="649" y="430"/>
                </a:cubicBezTo>
                <a:cubicBezTo>
                  <a:pt x="646" y="425"/>
                  <a:pt x="641" y="429"/>
                  <a:pt x="637" y="423"/>
                </a:cubicBezTo>
                <a:cubicBezTo>
                  <a:pt x="643" y="424"/>
                  <a:pt x="649" y="425"/>
                  <a:pt x="654" y="426"/>
                </a:cubicBezTo>
                <a:cubicBezTo>
                  <a:pt x="653" y="431"/>
                  <a:pt x="649" y="432"/>
                  <a:pt x="655" y="435"/>
                </a:cubicBezTo>
                <a:cubicBezTo>
                  <a:pt x="655" y="426"/>
                  <a:pt x="669" y="422"/>
                  <a:pt x="670" y="424"/>
                </a:cubicBezTo>
                <a:cubicBezTo>
                  <a:pt x="672" y="433"/>
                  <a:pt x="660" y="423"/>
                  <a:pt x="662" y="432"/>
                </a:cubicBezTo>
                <a:cubicBezTo>
                  <a:pt x="668" y="432"/>
                  <a:pt x="673" y="431"/>
                  <a:pt x="676" y="427"/>
                </a:cubicBezTo>
                <a:cubicBezTo>
                  <a:pt x="679" y="435"/>
                  <a:pt x="694" y="428"/>
                  <a:pt x="702" y="432"/>
                </a:cubicBezTo>
                <a:cubicBezTo>
                  <a:pt x="694" y="428"/>
                  <a:pt x="704" y="423"/>
                  <a:pt x="708" y="422"/>
                </a:cubicBezTo>
                <a:cubicBezTo>
                  <a:pt x="711" y="424"/>
                  <a:pt x="711" y="430"/>
                  <a:pt x="715" y="432"/>
                </a:cubicBezTo>
                <a:cubicBezTo>
                  <a:pt x="717" y="426"/>
                  <a:pt x="719" y="435"/>
                  <a:pt x="723" y="434"/>
                </a:cubicBezTo>
                <a:cubicBezTo>
                  <a:pt x="728" y="426"/>
                  <a:pt x="718" y="428"/>
                  <a:pt x="721" y="422"/>
                </a:cubicBezTo>
                <a:cubicBezTo>
                  <a:pt x="727" y="418"/>
                  <a:pt x="736" y="418"/>
                  <a:pt x="738" y="427"/>
                </a:cubicBezTo>
                <a:cubicBezTo>
                  <a:pt x="731" y="433"/>
                  <a:pt x="732" y="416"/>
                  <a:pt x="725" y="422"/>
                </a:cubicBezTo>
                <a:cubicBezTo>
                  <a:pt x="724" y="430"/>
                  <a:pt x="734" y="429"/>
                  <a:pt x="737" y="434"/>
                </a:cubicBezTo>
                <a:cubicBezTo>
                  <a:pt x="739" y="430"/>
                  <a:pt x="742" y="426"/>
                  <a:pt x="745" y="421"/>
                </a:cubicBezTo>
                <a:cubicBezTo>
                  <a:pt x="748" y="425"/>
                  <a:pt x="743" y="435"/>
                  <a:pt x="749" y="436"/>
                </a:cubicBezTo>
                <a:cubicBezTo>
                  <a:pt x="759" y="428"/>
                  <a:pt x="764" y="423"/>
                  <a:pt x="776" y="422"/>
                </a:cubicBezTo>
                <a:cubicBezTo>
                  <a:pt x="775" y="428"/>
                  <a:pt x="771" y="429"/>
                  <a:pt x="776" y="432"/>
                </a:cubicBezTo>
                <a:cubicBezTo>
                  <a:pt x="781" y="424"/>
                  <a:pt x="804" y="432"/>
                  <a:pt x="804" y="425"/>
                </a:cubicBezTo>
                <a:cubicBezTo>
                  <a:pt x="808" y="428"/>
                  <a:pt x="811" y="431"/>
                  <a:pt x="816" y="432"/>
                </a:cubicBezTo>
                <a:cubicBezTo>
                  <a:pt x="816" y="427"/>
                  <a:pt x="818" y="424"/>
                  <a:pt x="822" y="424"/>
                </a:cubicBezTo>
                <a:cubicBezTo>
                  <a:pt x="824" y="430"/>
                  <a:pt x="815" y="432"/>
                  <a:pt x="820" y="433"/>
                </a:cubicBezTo>
                <a:cubicBezTo>
                  <a:pt x="827" y="426"/>
                  <a:pt x="830" y="430"/>
                  <a:pt x="839" y="425"/>
                </a:cubicBezTo>
                <a:cubicBezTo>
                  <a:pt x="836" y="428"/>
                  <a:pt x="836" y="430"/>
                  <a:pt x="840" y="432"/>
                </a:cubicBezTo>
                <a:cubicBezTo>
                  <a:pt x="850" y="426"/>
                  <a:pt x="854" y="436"/>
                  <a:pt x="865" y="427"/>
                </a:cubicBezTo>
                <a:cubicBezTo>
                  <a:pt x="869" y="422"/>
                  <a:pt x="858" y="419"/>
                  <a:pt x="865" y="418"/>
                </a:cubicBezTo>
                <a:cubicBezTo>
                  <a:pt x="867" y="422"/>
                  <a:pt x="869" y="427"/>
                  <a:pt x="874" y="429"/>
                </a:cubicBezTo>
                <a:cubicBezTo>
                  <a:pt x="885" y="423"/>
                  <a:pt x="895" y="404"/>
                  <a:pt x="906" y="421"/>
                </a:cubicBezTo>
                <a:cubicBezTo>
                  <a:pt x="907" y="411"/>
                  <a:pt x="914" y="420"/>
                  <a:pt x="914" y="422"/>
                </a:cubicBezTo>
                <a:cubicBezTo>
                  <a:pt x="922" y="416"/>
                  <a:pt x="928" y="424"/>
                  <a:pt x="937" y="419"/>
                </a:cubicBezTo>
                <a:cubicBezTo>
                  <a:pt x="936" y="425"/>
                  <a:pt x="941" y="426"/>
                  <a:pt x="942" y="430"/>
                </a:cubicBezTo>
                <a:cubicBezTo>
                  <a:pt x="943" y="426"/>
                  <a:pt x="942" y="421"/>
                  <a:pt x="945" y="421"/>
                </a:cubicBezTo>
                <a:cubicBezTo>
                  <a:pt x="979" y="428"/>
                  <a:pt x="1016" y="442"/>
                  <a:pt x="1039" y="441"/>
                </a:cubicBezTo>
                <a:cubicBezTo>
                  <a:pt x="1039" y="449"/>
                  <a:pt x="1048" y="447"/>
                  <a:pt x="1052" y="443"/>
                </a:cubicBezTo>
                <a:cubicBezTo>
                  <a:pt x="1069" y="458"/>
                  <a:pt x="1083" y="455"/>
                  <a:pt x="1101" y="467"/>
                </a:cubicBezTo>
                <a:cubicBezTo>
                  <a:pt x="1102" y="463"/>
                  <a:pt x="1101" y="458"/>
                  <a:pt x="1104" y="458"/>
                </a:cubicBezTo>
                <a:cubicBezTo>
                  <a:pt x="1104" y="461"/>
                  <a:pt x="1107" y="463"/>
                  <a:pt x="1105" y="468"/>
                </a:cubicBezTo>
                <a:cubicBezTo>
                  <a:pt x="1122" y="468"/>
                  <a:pt x="1130" y="479"/>
                  <a:pt x="1145" y="477"/>
                </a:cubicBezTo>
                <a:cubicBezTo>
                  <a:pt x="1144" y="478"/>
                  <a:pt x="1162" y="494"/>
                  <a:pt x="1176" y="488"/>
                </a:cubicBezTo>
                <a:cubicBezTo>
                  <a:pt x="1173" y="491"/>
                  <a:pt x="1173" y="493"/>
                  <a:pt x="1177" y="495"/>
                </a:cubicBezTo>
                <a:cubicBezTo>
                  <a:pt x="1178" y="493"/>
                  <a:pt x="1178" y="489"/>
                  <a:pt x="1181" y="489"/>
                </a:cubicBezTo>
                <a:cubicBezTo>
                  <a:pt x="1184" y="494"/>
                  <a:pt x="1189" y="492"/>
                  <a:pt x="1182" y="496"/>
                </a:cubicBezTo>
                <a:cubicBezTo>
                  <a:pt x="1201" y="488"/>
                  <a:pt x="1217" y="514"/>
                  <a:pt x="1231" y="505"/>
                </a:cubicBezTo>
                <a:cubicBezTo>
                  <a:pt x="1233" y="511"/>
                  <a:pt x="1240" y="518"/>
                  <a:pt x="1245" y="510"/>
                </a:cubicBezTo>
                <a:cubicBezTo>
                  <a:pt x="1245" y="513"/>
                  <a:pt x="1244" y="517"/>
                  <a:pt x="1244" y="520"/>
                </a:cubicBezTo>
                <a:cubicBezTo>
                  <a:pt x="1262" y="520"/>
                  <a:pt x="1281" y="530"/>
                  <a:pt x="1297" y="541"/>
                </a:cubicBezTo>
                <a:cubicBezTo>
                  <a:pt x="1275" y="516"/>
                  <a:pt x="1232" y="505"/>
                  <a:pt x="1208" y="480"/>
                </a:cubicBezTo>
                <a:cubicBezTo>
                  <a:pt x="1198" y="480"/>
                  <a:pt x="1195" y="474"/>
                  <a:pt x="1190" y="469"/>
                </a:cubicBezTo>
                <a:cubicBezTo>
                  <a:pt x="1194" y="471"/>
                  <a:pt x="1196" y="468"/>
                  <a:pt x="1199" y="469"/>
                </a:cubicBezTo>
                <a:cubicBezTo>
                  <a:pt x="1202" y="470"/>
                  <a:pt x="1203" y="472"/>
                  <a:pt x="1202" y="476"/>
                </a:cubicBezTo>
                <a:cubicBezTo>
                  <a:pt x="1212" y="477"/>
                  <a:pt x="1234" y="477"/>
                  <a:pt x="1227" y="490"/>
                </a:cubicBezTo>
                <a:cubicBezTo>
                  <a:pt x="1238" y="489"/>
                  <a:pt x="1241" y="495"/>
                  <a:pt x="1246" y="494"/>
                </a:cubicBezTo>
                <a:cubicBezTo>
                  <a:pt x="1243" y="493"/>
                  <a:pt x="1253" y="489"/>
                  <a:pt x="1254" y="484"/>
                </a:cubicBezTo>
                <a:cubicBezTo>
                  <a:pt x="1253" y="489"/>
                  <a:pt x="1253" y="495"/>
                  <a:pt x="1250" y="497"/>
                </a:cubicBezTo>
                <a:cubicBezTo>
                  <a:pt x="1261" y="497"/>
                  <a:pt x="1269" y="497"/>
                  <a:pt x="1274" y="506"/>
                </a:cubicBezTo>
                <a:cubicBezTo>
                  <a:pt x="1275" y="499"/>
                  <a:pt x="1283" y="504"/>
                  <a:pt x="1284" y="499"/>
                </a:cubicBezTo>
                <a:cubicBezTo>
                  <a:pt x="1294" y="507"/>
                  <a:pt x="1306" y="515"/>
                  <a:pt x="1320" y="508"/>
                </a:cubicBezTo>
                <a:cubicBezTo>
                  <a:pt x="1322" y="502"/>
                  <a:pt x="1308" y="508"/>
                  <a:pt x="1310" y="501"/>
                </a:cubicBezTo>
                <a:cubicBezTo>
                  <a:pt x="1323" y="476"/>
                  <a:pt x="1343" y="518"/>
                  <a:pt x="1352" y="516"/>
                </a:cubicBezTo>
                <a:cubicBezTo>
                  <a:pt x="1352" y="516"/>
                  <a:pt x="1352" y="516"/>
                  <a:pt x="1352" y="516"/>
                </a:cubicBezTo>
                <a:cubicBezTo>
                  <a:pt x="1355" y="509"/>
                  <a:pt x="1365" y="511"/>
                  <a:pt x="1369" y="505"/>
                </a:cubicBezTo>
                <a:cubicBezTo>
                  <a:pt x="1369" y="522"/>
                  <a:pt x="1396" y="518"/>
                  <a:pt x="1404" y="521"/>
                </a:cubicBezTo>
                <a:cubicBezTo>
                  <a:pt x="1390" y="512"/>
                  <a:pt x="1373" y="506"/>
                  <a:pt x="1370" y="489"/>
                </a:cubicBezTo>
                <a:cubicBezTo>
                  <a:pt x="1406" y="496"/>
                  <a:pt x="1436" y="486"/>
                  <a:pt x="1465" y="497"/>
                </a:cubicBezTo>
                <a:cubicBezTo>
                  <a:pt x="1464" y="487"/>
                  <a:pt x="1485" y="486"/>
                  <a:pt x="1491" y="476"/>
                </a:cubicBezTo>
                <a:cubicBezTo>
                  <a:pt x="1487" y="475"/>
                  <a:pt x="1486" y="473"/>
                  <a:pt x="1487" y="468"/>
                </a:cubicBezTo>
                <a:cubicBezTo>
                  <a:pt x="1500" y="464"/>
                  <a:pt x="1514" y="461"/>
                  <a:pt x="1518" y="443"/>
                </a:cubicBezTo>
                <a:cubicBezTo>
                  <a:pt x="1542" y="435"/>
                  <a:pt x="1550" y="418"/>
                  <a:pt x="1559" y="392"/>
                </a:cubicBezTo>
                <a:close/>
                <a:moveTo>
                  <a:pt x="395" y="465"/>
                </a:moveTo>
                <a:cubicBezTo>
                  <a:pt x="395" y="460"/>
                  <a:pt x="409" y="461"/>
                  <a:pt x="398" y="458"/>
                </a:cubicBezTo>
                <a:cubicBezTo>
                  <a:pt x="404" y="452"/>
                  <a:pt x="405" y="465"/>
                  <a:pt x="410" y="465"/>
                </a:cubicBezTo>
                <a:cubicBezTo>
                  <a:pt x="405" y="471"/>
                  <a:pt x="399" y="467"/>
                  <a:pt x="395" y="465"/>
                </a:cubicBezTo>
                <a:close/>
                <a:moveTo>
                  <a:pt x="59" y="198"/>
                </a:moveTo>
                <a:cubicBezTo>
                  <a:pt x="51" y="200"/>
                  <a:pt x="56" y="205"/>
                  <a:pt x="52" y="209"/>
                </a:cubicBezTo>
                <a:cubicBezTo>
                  <a:pt x="52" y="203"/>
                  <a:pt x="36" y="213"/>
                  <a:pt x="38" y="201"/>
                </a:cubicBezTo>
                <a:cubicBezTo>
                  <a:pt x="53" y="213"/>
                  <a:pt x="48" y="189"/>
                  <a:pt x="59" y="198"/>
                </a:cubicBezTo>
                <a:close/>
                <a:moveTo>
                  <a:pt x="135" y="442"/>
                </a:moveTo>
                <a:cubicBezTo>
                  <a:pt x="130" y="444"/>
                  <a:pt x="137" y="460"/>
                  <a:pt x="126" y="457"/>
                </a:cubicBezTo>
                <a:cubicBezTo>
                  <a:pt x="122" y="451"/>
                  <a:pt x="132" y="444"/>
                  <a:pt x="127" y="448"/>
                </a:cubicBezTo>
                <a:cubicBezTo>
                  <a:pt x="123" y="446"/>
                  <a:pt x="131" y="440"/>
                  <a:pt x="135" y="442"/>
                </a:cubicBezTo>
                <a:close/>
                <a:moveTo>
                  <a:pt x="138" y="447"/>
                </a:moveTo>
                <a:cubicBezTo>
                  <a:pt x="139" y="444"/>
                  <a:pt x="145" y="448"/>
                  <a:pt x="145" y="444"/>
                </a:cubicBezTo>
                <a:cubicBezTo>
                  <a:pt x="149" y="445"/>
                  <a:pt x="146" y="452"/>
                  <a:pt x="151" y="452"/>
                </a:cubicBezTo>
                <a:cubicBezTo>
                  <a:pt x="153" y="456"/>
                  <a:pt x="143" y="449"/>
                  <a:pt x="138" y="447"/>
                </a:cubicBezTo>
                <a:close/>
                <a:moveTo>
                  <a:pt x="194" y="148"/>
                </a:moveTo>
                <a:cubicBezTo>
                  <a:pt x="194" y="159"/>
                  <a:pt x="191" y="150"/>
                  <a:pt x="187" y="153"/>
                </a:cubicBezTo>
                <a:cubicBezTo>
                  <a:pt x="185" y="159"/>
                  <a:pt x="197" y="154"/>
                  <a:pt x="192" y="161"/>
                </a:cubicBezTo>
                <a:cubicBezTo>
                  <a:pt x="186" y="160"/>
                  <a:pt x="184" y="156"/>
                  <a:pt x="185" y="148"/>
                </a:cubicBezTo>
                <a:cubicBezTo>
                  <a:pt x="189" y="149"/>
                  <a:pt x="190" y="146"/>
                  <a:pt x="194" y="148"/>
                </a:cubicBezTo>
                <a:close/>
                <a:moveTo>
                  <a:pt x="233" y="141"/>
                </a:moveTo>
                <a:cubicBezTo>
                  <a:pt x="230" y="143"/>
                  <a:pt x="226" y="144"/>
                  <a:pt x="225" y="149"/>
                </a:cubicBezTo>
                <a:cubicBezTo>
                  <a:pt x="223" y="146"/>
                  <a:pt x="217" y="147"/>
                  <a:pt x="220" y="141"/>
                </a:cubicBezTo>
                <a:cubicBezTo>
                  <a:pt x="226" y="143"/>
                  <a:pt x="228" y="140"/>
                  <a:pt x="233" y="141"/>
                </a:cubicBezTo>
                <a:close/>
                <a:moveTo>
                  <a:pt x="211" y="435"/>
                </a:moveTo>
                <a:cubicBezTo>
                  <a:pt x="210" y="424"/>
                  <a:pt x="225" y="438"/>
                  <a:pt x="227" y="431"/>
                </a:cubicBezTo>
                <a:cubicBezTo>
                  <a:pt x="235" y="432"/>
                  <a:pt x="217" y="437"/>
                  <a:pt x="211" y="435"/>
                </a:cubicBezTo>
                <a:close/>
                <a:moveTo>
                  <a:pt x="289" y="56"/>
                </a:moveTo>
                <a:cubicBezTo>
                  <a:pt x="274" y="57"/>
                  <a:pt x="268" y="54"/>
                  <a:pt x="261" y="63"/>
                </a:cubicBezTo>
                <a:cubicBezTo>
                  <a:pt x="258" y="61"/>
                  <a:pt x="261" y="58"/>
                  <a:pt x="264" y="59"/>
                </a:cubicBezTo>
                <a:cubicBezTo>
                  <a:pt x="265" y="56"/>
                  <a:pt x="264" y="55"/>
                  <a:pt x="263" y="54"/>
                </a:cubicBezTo>
                <a:cubicBezTo>
                  <a:pt x="270" y="50"/>
                  <a:pt x="283" y="60"/>
                  <a:pt x="288" y="47"/>
                </a:cubicBezTo>
                <a:cubicBezTo>
                  <a:pt x="294" y="50"/>
                  <a:pt x="290" y="51"/>
                  <a:pt x="289" y="56"/>
                </a:cubicBezTo>
                <a:close/>
                <a:moveTo>
                  <a:pt x="252" y="450"/>
                </a:moveTo>
                <a:cubicBezTo>
                  <a:pt x="247" y="450"/>
                  <a:pt x="251" y="464"/>
                  <a:pt x="242" y="457"/>
                </a:cubicBezTo>
                <a:cubicBezTo>
                  <a:pt x="243" y="450"/>
                  <a:pt x="248" y="449"/>
                  <a:pt x="251" y="445"/>
                </a:cubicBezTo>
                <a:cubicBezTo>
                  <a:pt x="252" y="446"/>
                  <a:pt x="254" y="448"/>
                  <a:pt x="257" y="448"/>
                </a:cubicBezTo>
                <a:cubicBezTo>
                  <a:pt x="257" y="453"/>
                  <a:pt x="254" y="453"/>
                  <a:pt x="253" y="457"/>
                </a:cubicBezTo>
                <a:cubicBezTo>
                  <a:pt x="258" y="462"/>
                  <a:pt x="248" y="456"/>
                  <a:pt x="252" y="450"/>
                </a:cubicBezTo>
                <a:close/>
                <a:moveTo>
                  <a:pt x="264" y="471"/>
                </a:moveTo>
                <a:cubicBezTo>
                  <a:pt x="262" y="478"/>
                  <a:pt x="262" y="475"/>
                  <a:pt x="262" y="483"/>
                </a:cubicBezTo>
                <a:cubicBezTo>
                  <a:pt x="258" y="475"/>
                  <a:pt x="245" y="489"/>
                  <a:pt x="248" y="475"/>
                </a:cubicBezTo>
                <a:cubicBezTo>
                  <a:pt x="243" y="472"/>
                  <a:pt x="248" y="486"/>
                  <a:pt x="242" y="483"/>
                </a:cubicBezTo>
                <a:cubicBezTo>
                  <a:pt x="238" y="484"/>
                  <a:pt x="239" y="479"/>
                  <a:pt x="239" y="476"/>
                </a:cubicBezTo>
                <a:cubicBezTo>
                  <a:pt x="234" y="479"/>
                  <a:pt x="217" y="487"/>
                  <a:pt x="213" y="476"/>
                </a:cubicBezTo>
                <a:cubicBezTo>
                  <a:pt x="210" y="477"/>
                  <a:pt x="208" y="480"/>
                  <a:pt x="207" y="484"/>
                </a:cubicBezTo>
                <a:cubicBezTo>
                  <a:pt x="194" y="475"/>
                  <a:pt x="167" y="487"/>
                  <a:pt x="159" y="470"/>
                </a:cubicBezTo>
                <a:cubicBezTo>
                  <a:pt x="154" y="481"/>
                  <a:pt x="136" y="471"/>
                  <a:pt x="122" y="463"/>
                </a:cubicBezTo>
                <a:cubicBezTo>
                  <a:pt x="124" y="462"/>
                  <a:pt x="129" y="462"/>
                  <a:pt x="133" y="465"/>
                </a:cubicBezTo>
                <a:cubicBezTo>
                  <a:pt x="134" y="457"/>
                  <a:pt x="136" y="452"/>
                  <a:pt x="144" y="456"/>
                </a:cubicBezTo>
                <a:cubicBezTo>
                  <a:pt x="143" y="460"/>
                  <a:pt x="142" y="465"/>
                  <a:pt x="141" y="469"/>
                </a:cubicBezTo>
                <a:cubicBezTo>
                  <a:pt x="148" y="473"/>
                  <a:pt x="145" y="462"/>
                  <a:pt x="151" y="464"/>
                </a:cubicBezTo>
                <a:cubicBezTo>
                  <a:pt x="151" y="461"/>
                  <a:pt x="148" y="458"/>
                  <a:pt x="147" y="461"/>
                </a:cubicBezTo>
                <a:cubicBezTo>
                  <a:pt x="143" y="456"/>
                  <a:pt x="158" y="457"/>
                  <a:pt x="161" y="454"/>
                </a:cubicBezTo>
                <a:cubicBezTo>
                  <a:pt x="159" y="458"/>
                  <a:pt x="156" y="462"/>
                  <a:pt x="153" y="467"/>
                </a:cubicBezTo>
                <a:cubicBezTo>
                  <a:pt x="160" y="468"/>
                  <a:pt x="160" y="460"/>
                  <a:pt x="163" y="469"/>
                </a:cubicBezTo>
                <a:cubicBezTo>
                  <a:pt x="165" y="469"/>
                  <a:pt x="166" y="467"/>
                  <a:pt x="168" y="467"/>
                </a:cubicBezTo>
                <a:cubicBezTo>
                  <a:pt x="167" y="465"/>
                  <a:pt x="164" y="464"/>
                  <a:pt x="165" y="460"/>
                </a:cubicBezTo>
                <a:cubicBezTo>
                  <a:pt x="172" y="460"/>
                  <a:pt x="173" y="464"/>
                  <a:pt x="174" y="468"/>
                </a:cubicBezTo>
                <a:cubicBezTo>
                  <a:pt x="180" y="468"/>
                  <a:pt x="176" y="454"/>
                  <a:pt x="181" y="453"/>
                </a:cubicBezTo>
                <a:cubicBezTo>
                  <a:pt x="186" y="470"/>
                  <a:pt x="211" y="463"/>
                  <a:pt x="226" y="462"/>
                </a:cubicBezTo>
                <a:cubicBezTo>
                  <a:pt x="226" y="464"/>
                  <a:pt x="225" y="466"/>
                  <a:pt x="225" y="468"/>
                </a:cubicBezTo>
                <a:cubicBezTo>
                  <a:pt x="231" y="460"/>
                  <a:pt x="241" y="472"/>
                  <a:pt x="245" y="465"/>
                </a:cubicBezTo>
                <a:cubicBezTo>
                  <a:pt x="251" y="468"/>
                  <a:pt x="240" y="468"/>
                  <a:pt x="242" y="474"/>
                </a:cubicBezTo>
                <a:cubicBezTo>
                  <a:pt x="248" y="467"/>
                  <a:pt x="255" y="476"/>
                  <a:pt x="264" y="471"/>
                </a:cubicBezTo>
                <a:close/>
                <a:moveTo>
                  <a:pt x="281" y="465"/>
                </a:moveTo>
                <a:cubicBezTo>
                  <a:pt x="271" y="465"/>
                  <a:pt x="271" y="463"/>
                  <a:pt x="263" y="464"/>
                </a:cubicBezTo>
                <a:cubicBezTo>
                  <a:pt x="265" y="454"/>
                  <a:pt x="268" y="460"/>
                  <a:pt x="275" y="461"/>
                </a:cubicBezTo>
                <a:cubicBezTo>
                  <a:pt x="279" y="453"/>
                  <a:pt x="268" y="455"/>
                  <a:pt x="273" y="447"/>
                </a:cubicBezTo>
                <a:cubicBezTo>
                  <a:pt x="281" y="451"/>
                  <a:pt x="276" y="455"/>
                  <a:pt x="281" y="465"/>
                </a:cubicBezTo>
                <a:close/>
                <a:moveTo>
                  <a:pt x="289" y="480"/>
                </a:moveTo>
                <a:cubicBezTo>
                  <a:pt x="283" y="484"/>
                  <a:pt x="274" y="483"/>
                  <a:pt x="265" y="481"/>
                </a:cubicBezTo>
                <a:cubicBezTo>
                  <a:pt x="265" y="478"/>
                  <a:pt x="268" y="479"/>
                  <a:pt x="269" y="479"/>
                </a:cubicBezTo>
                <a:cubicBezTo>
                  <a:pt x="269" y="477"/>
                  <a:pt x="268" y="475"/>
                  <a:pt x="266" y="474"/>
                </a:cubicBezTo>
                <a:cubicBezTo>
                  <a:pt x="266" y="472"/>
                  <a:pt x="267" y="472"/>
                  <a:pt x="268" y="472"/>
                </a:cubicBezTo>
                <a:cubicBezTo>
                  <a:pt x="270" y="473"/>
                  <a:pt x="271" y="471"/>
                  <a:pt x="271" y="470"/>
                </a:cubicBezTo>
                <a:cubicBezTo>
                  <a:pt x="272" y="474"/>
                  <a:pt x="273" y="473"/>
                  <a:pt x="274" y="480"/>
                </a:cubicBezTo>
                <a:cubicBezTo>
                  <a:pt x="280" y="480"/>
                  <a:pt x="272" y="475"/>
                  <a:pt x="275" y="471"/>
                </a:cubicBezTo>
                <a:cubicBezTo>
                  <a:pt x="282" y="470"/>
                  <a:pt x="278" y="477"/>
                  <a:pt x="278" y="481"/>
                </a:cubicBezTo>
                <a:cubicBezTo>
                  <a:pt x="282" y="481"/>
                  <a:pt x="284" y="478"/>
                  <a:pt x="284" y="472"/>
                </a:cubicBezTo>
                <a:cubicBezTo>
                  <a:pt x="288" y="473"/>
                  <a:pt x="284" y="480"/>
                  <a:pt x="289" y="480"/>
                </a:cubicBezTo>
                <a:close/>
                <a:moveTo>
                  <a:pt x="303" y="448"/>
                </a:moveTo>
                <a:cubicBezTo>
                  <a:pt x="299" y="451"/>
                  <a:pt x="303" y="451"/>
                  <a:pt x="302" y="457"/>
                </a:cubicBezTo>
                <a:cubicBezTo>
                  <a:pt x="296" y="458"/>
                  <a:pt x="294" y="447"/>
                  <a:pt x="299" y="447"/>
                </a:cubicBezTo>
                <a:cubicBezTo>
                  <a:pt x="300" y="447"/>
                  <a:pt x="302" y="447"/>
                  <a:pt x="303" y="448"/>
                </a:cubicBezTo>
                <a:close/>
                <a:moveTo>
                  <a:pt x="316" y="452"/>
                </a:moveTo>
                <a:cubicBezTo>
                  <a:pt x="316" y="458"/>
                  <a:pt x="308" y="458"/>
                  <a:pt x="317" y="460"/>
                </a:cubicBezTo>
                <a:cubicBezTo>
                  <a:pt x="315" y="462"/>
                  <a:pt x="312" y="462"/>
                  <a:pt x="311" y="466"/>
                </a:cubicBezTo>
                <a:cubicBezTo>
                  <a:pt x="305" y="463"/>
                  <a:pt x="310" y="452"/>
                  <a:pt x="306" y="455"/>
                </a:cubicBezTo>
                <a:cubicBezTo>
                  <a:pt x="300" y="450"/>
                  <a:pt x="314" y="446"/>
                  <a:pt x="316" y="452"/>
                </a:cubicBezTo>
                <a:close/>
                <a:moveTo>
                  <a:pt x="384" y="451"/>
                </a:moveTo>
                <a:cubicBezTo>
                  <a:pt x="374" y="455"/>
                  <a:pt x="368" y="451"/>
                  <a:pt x="367" y="464"/>
                </a:cubicBezTo>
                <a:cubicBezTo>
                  <a:pt x="363" y="458"/>
                  <a:pt x="362" y="462"/>
                  <a:pt x="359" y="456"/>
                </a:cubicBezTo>
                <a:cubicBezTo>
                  <a:pt x="361" y="452"/>
                  <a:pt x="361" y="456"/>
                  <a:pt x="363" y="456"/>
                </a:cubicBezTo>
                <a:cubicBezTo>
                  <a:pt x="364" y="454"/>
                  <a:pt x="364" y="452"/>
                  <a:pt x="365" y="450"/>
                </a:cubicBezTo>
                <a:cubicBezTo>
                  <a:pt x="357" y="452"/>
                  <a:pt x="358" y="454"/>
                  <a:pt x="358" y="463"/>
                </a:cubicBezTo>
                <a:cubicBezTo>
                  <a:pt x="350" y="463"/>
                  <a:pt x="352" y="455"/>
                  <a:pt x="349" y="451"/>
                </a:cubicBezTo>
                <a:cubicBezTo>
                  <a:pt x="348" y="457"/>
                  <a:pt x="331" y="466"/>
                  <a:pt x="337" y="456"/>
                </a:cubicBezTo>
                <a:cubicBezTo>
                  <a:pt x="336" y="456"/>
                  <a:pt x="334" y="456"/>
                  <a:pt x="333" y="455"/>
                </a:cubicBezTo>
                <a:cubicBezTo>
                  <a:pt x="327" y="459"/>
                  <a:pt x="333" y="464"/>
                  <a:pt x="328" y="469"/>
                </a:cubicBezTo>
                <a:cubicBezTo>
                  <a:pt x="326" y="465"/>
                  <a:pt x="318" y="463"/>
                  <a:pt x="317" y="469"/>
                </a:cubicBezTo>
                <a:cubicBezTo>
                  <a:pt x="311" y="465"/>
                  <a:pt x="322" y="463"/>
                  <a:pt x="323" y="461"/>
                </a:cubicBezTo>
                <a:cubicBezTo>
                  <a:pt x="325" y="455"/>
                  <a:pt x="313" y="460"/>
                  <a:pt x="318" y="453"/>
                </a:cubicBezTo>
                <a:cubicBezTo>
                  <a:pt x="324" y="454"/>
                  <a:pt x="321" y="457"/>
                  <a:pt x="326" y="454"/>
                </a:cubicBezTo>
                <a:cubicBezTo>
                  <a:pt x="327" y="446"/>
                  <a:pt x="321" y="453"/>
                  <a:pt x="321" y="448"/>
                </a:cubicBezTo>
                <a:cubicBezTo>
                  <a:pt x="323" y="438"/>
                  <a:pt x="329" y="454"/>
                  <a:pt x="335" y="454"/>
                </a:cubicBezTo>
                <a:cubicBezTo>
                  <a:pt x="327" y="445"/>
                  <a:pt x="339" y="450"/>
                  <a:pt x="342" y="455"/>
                </a:cubicBezTo>
                <a:cubicBezTo>
                  <a:pt x="343" y="450"/>
                  <a:pt x="341" y="447"/>
                  <a:pt x="336" y="447"/>
                </a:cubicBezTo>
                <a:cubicBezTo>
                  <a:pt x="340" y="442"/>
                  <a:pt x="341" y="449"/>
                  <a:pt x="347" y="446"/>
                </a:cubicBezTo>
                <a:cubicBezTo>
                  <a:pt x="348" y="444"/>
                  <a:pt x="344" y="444"/>
                  <a:pt x="341" y="443"/>
                </a:cubicBezTo>
                <a:cubicBezTo>
                  <a:pt x="342" y="439"/>
                  <a:pt x="358" y="445"/>
                  <a:pt x="365" y="447"/>
                </a:cubicBezTo>
                <a:cubicBezTo>
                  <a:pt x="369" y="447"/>
                  <a:pt x="370" y="444"/>
                  <a:pt x="371" y="439"/>
                </a:cubicBezTo>
                <a:cubicBezTo>
                  <a:pt x="375" y="440"/>
                  <a:pt x="379" y="440"/>
                  <a:pt x="380" y="436"/>
                </a:cubicBezTo>
                <a:cubicBezTo>
                  <a:pt x="382" y="437"/>
                  <a:pt x="381" y="438"/>
                  <a:pt x="380" y="438"/>
                </a:cubicBezTo>
                <a:cubicBezTo>
                  <a:pt x="377" y="445"/>
                  <a:pt x="381" y="448"/>
                  <a:pt x="384" y="451"/>
                </a:cubicBezTo>
                <a:close/>
                <a:moveTo>
                  <a:pt x="584" y="415"/>
                </a:moveTo>
                <a:cubicBezTo>
                  <a:pt x="586" y="420"/>
                  <a:pt x="601" y="417"/>
                  <a:pt x="597" y="427"/>
                </a:cubicBezTo>
                <a:cubicBezTo>
                  <a:pt x="595" y="427"/>
                  <a:pt x="595" y="426"/>
                  <a:pt x="595" y="424"/>
                </a:cubicBezTo>
                <a:cubicBezTo>
                  <a:pt x="597" y="420"/>
                  <a:pt x="584" y="418"/>
                  <a:pt x="586" y="425"/>
                </a:cubicBezTo>
                <a:cubicBezTo>
                  <a:pt x="585" y="424"/>
                  <a:pt x="585" y="422"/>
                  <a:pt x="582" y="422"/>
                </a:cubicBezTo>
                <a:cubicBezTo>
                  <a:pt x="583" y="419"/>
                  <a:pt x="583" y="417"/>
                  <a:pt x="584" y="415"/>
                </a:cubicBezTo>
                <a:close/>
                <a:moveTo>
                  <a:pt x="595" y="415"/>
                </a:moveTo>
                <a:cubicBezTo>
                  <a:pt x="588" y="412"/>
                  <a:pt x="591" y="412"/>
                  <a:pt x="584" y="413"/>
                </a:cubicBezTo>
                <a:cubicBezTo>
                  <a:pt x="586" y="405"/>
                  <a:pt x="596" y="411"/>
                  <a:pt x="600" y="406"/>
                </a:cubicBezTo>
                <a:cubicBezTo>
                  <a:pt x="602" y="414"/>
                  <a:pt x="593" y="407"/>
                  <a:pt x="595" y="415"/>
                </a:cubicBezTo>
                <a:close/>
                <a:moveTo>
                  <a:pt x="614" y="418"/>
                </a:moveTo>
                <a:cubicBezTo>
                  <a:pt x="612" y="420"/>
                  <a:pt x="604" y="414"/>
                  <a:pt x="598" y="418"/>
                </a:cubicBezTo>
                <a:cubicBezTo>
                  <a:pt x="600" y="416"/>
                  <a:pt x="601" y="414"/>
                  <a:pt x="602" y="411"/>
                </a:cubicBezTo>
                <a:cubicBezTo>
                  <a:pt x="607" y="413"/>
                  <a:pt x="610" y="418"/>
                  <a:pt x="613" y="411"/>
                </a:cubicBezTo>
                <a:cubicBezTo>
                  <a:pt x="620" y="405"/>
                  <a:pt x="608" y="418"/>
                  <a:pt x="614" y="418"/>
                </a:cubicBezTo>
                <a:close/>
                <a:moveTo>
                  <a:pt x="687" y="425"/>
                </a:moveTo>
                <a:cubicBezTo>
                  <a:pt x="689" y="420"/>
                  <a:pt x="700" y="428"/>
                  <a:pt x="698" y="417"/>
                </a:cubicBezTo>
                <a:cubicBezTo>
                  <a:pt x="703" y="425"/>
                  <a:pt x="693" y="432"/>
                  <a:pt x="687" y="425"/>
                </a:cubicBezTo>
                <a:close/>
                <a:moveTo>
                  <a:pt x="761" y="420"/>
                </a:moveTo>
                <a:cubicBezTo>
                  <a:pt x="758" y="425"/>
                  <a:pt x="755" y="430"/>
                  <a:pt x="750" y="432"/>
                </a:cubicBezTo>
                <a:cubicBezTo>
                  <a:pt x="747" y="431"/>
                  <a:pt x="749" y="426"/>
                  <a:pt x="749" y="422"/>
                </a:cubicBezTo>
                <a:cubicBezTo>
                  <a:pt x="751" y="422"/>
                  <a:pt x="751" y="424"/>
                  <a:pt x="751" y="425"/>
                </a:cubicBezTo>
                <a:cubicBezTo>
                  <a:pt x="757" y="427"/>
                  <a:pt x="754" y="416"/>
                  <a:pt x="761" y="420"/>
                </a:cubicBezTo>
                <a:close/>
                <a:moveTo>
                  <a:pt x="779" y="418"/>
                </a:moveTo>
                <a:cubicBezTo>
                  <a:pt x="775" y="418"/>
                  <a:pt x="775" y="415"/>
                  <a:pt x="771" y="414"/>
                </a:cubicBezTo>
                <a:cubicBezTo>
                  <a:pt x="772" y="410"/>
                  <a:pt x="778" y="414"/>
                  <a:pt x="778" y="409"/>
                </a:cubicBezTo>
                <a:cubicBezTo>
                  <a:pt x="783" y="410"/>
                  <a:pt x="782" y="416"/>
                  <a:pt x="779" y="418"/>
                </a:cubicBezTo>
                <a:close/>
                <a:moveTo>
                  <a:pt x="825" y="415"/>
                </a:moveTo>
                <a:cubicBezTo>
                  <a:pt x="825" y="427"/>
                  <a:pt x="816" y="410"/>
                  <a:pt x="814" y="418"/>
                </a:cubicBezTo>
                <a:cubicBezTo>
                  <a:pt x="807" y="409"/>
                  <a:pt x="822" y="411"/>
                  <a:pt x="825" y="415"/>
                </a:cubicBezTo>
                <a:close/>
                <a:moveTo>
                  <a:pt x="848" y="424"/>
                </a:moveTo>
                <a:cubicBezTo>
                  <a:pt x="842" y="431"/>
                  <a:pt x="840" y="418"/>
                  <a:pt x="841" y="413"/>
                </a:cubicBezTo>
                <a:cubicBezTo>
                  <a:pt x="844" y="409"/>
                  <a:pt x="844" y="423"/>
                  <a:pt x="848" y="424"/>
                </a:cubicBezTo>
                <a:close/>
                <a:moveTo>
                  <a:pt x="859" y="412"/>
                </a:moveTo>
                <a:cubicBezTo>
                  <a:pt x="858" y="416"/>
                  <a:pt x="858" y="420"/>
                  <a:pt x="857" y="423"/>
                </a:cubicBezTo>
                <a:cubicBezTo>
                  <a:pt x="852" y="424"/>
                  <a:pt x="854" y="419"/>
                  <a:pt x="854" y="416"/>
                </a:cubicBezTo>
                <a:cubicBezTo>
                  <a:pt x="852" y="415"/>
                  <a:pt x="852" y="416"/>
                  <a:pt x="851" y="418"/>
                </a:cubicBezTo>
                <a:cubicBezTo>
                  <a:pt x="846" y="414"/>
                  <a:pt x="855" y="411"/>
                  <a:pt x="859" y="412"/>
                </a:cubicBezTo>
                <a:close/>
                <a:moveTo>
                  <a:pt x="1114" y="450"/>
                </a:moveTo>
                <a:cubicBezTo>
                  <a:pt x="1120" y="451"/>
                  <a:pt x="1121" y="455"/>
                  <a:pt x="1119" y="461"/>
                </a:cubicBezTo>
                <a:cubicBezTo>
                  <a:pt x="1116" y="463"/>
                  <a:pt x="1116" y="461"/>
                  <a:pt x="1113" y="460"/>
                </a:cubicBezTo>
                <a:cubicBezTo>
                  <a:pt x="1107" y="469"/>
                  <a:pt x="1113" y="455"/>
                  <a:pt x="1118" y="456"/>
                </a:cubicBezTo>
                <a:cubicBezTo>
                  <a:pt x="1119" y="449"/>
                  <a:pt x="1111" y="460"/>
                  <a:pt x="1114" y="450"/>
                </a:cubicBezTo>
                <a:close/>
                <a:moveTo>
                  <a:pt x="1178" y="465"/>
                </a:moveTo>
                <a:cubicBezTo>
                  <a:pt x="1157" y="467"/>
                  <a:pt x="1130" y="450"/>
                  <a:pt x="1116" y="441"/>
                </a:cubicBezTo>
                <a:cubicBezTo>
                  <a:pt x="1131" y="439"/>
                  <a:pt x="1142" y="444"/>
                  <a:pt x="1145" y="454"/>
                </a:cubicBezTo>
                <a:cubicBezTo>
                  <a:pt x="1159" y="452"/>
                  <a:pt x="1168" y="459"/>
                  <a:pt x="1178" y="465"/>
                </a:cubicBezTo>
                <a:close/>
                <a:moveTo>
                  <a:pt x="1259" y="466"/>
                </a:moveTo>
                <a:cubicBezTo>
                  <a:pt x="1256" y="468"/>
                  <a:pt x="1255" y="473"/>
                  <a:pt x="1255" y="479"/>
                </a:cubicBezTo>
                <a:cubicBezTo>
                  <a:pt x="1253" y="479"/>
                  <a:pt x="1254" y="476"/>
                  <a:pt x="1253" y="474"/>
                </a:cubicBezTo>
                <a:cubicBezTo>
                  <a:pt x="1250" y="473"/>
                  <a:pt x="1249" y="475"/>
                  <a:pt x="1248" y="478"/>
                </a:cubicBezTo>
                <a:cubicBezTo>
                  <a:pt x="1247" y="476"/>
                  <a:pt x="1245" y="475"/>
                  <a:pt x="1242" y="474"/>
                </a:cubicBezTo>
                <a:cubicBezTo>
                  <a:pt x="1248" y="472"/>
                  <a:pt x="1254" y="469"/>
                  <a:pt x="1259" y="466"/>
                </a:cubicBezTo>
                <a:close/>
                <a:moveTo>
                  <a:pt x="1271" y="487"/>
                </a:moveTo>
                <a:cubicBezTo>
                  <a:pt x="1269" y="493"/>
                  <a:pt x="1256" y="482"/>
                  <a:pt x="1259" y="494"/>
                </a:cubicBezTo>
                <a:cubicBezTo>
                  <a:pt x="1249" y="488"/>
                  <a:pt x="1268" y="481"/>
                  <a:pt x="1271" y="487"/>
                </a:cubicBezTo>
                <a:close/>
                <a:moveTo>
                  <a:pt x="1277" y="488"/>
                </a:moveTo>
                <a:cubicBezTo>
                  <a:pt x="1272" y="488"/>
                  <a:pt x="1277" y="479"/>
                  <a:pt x="1270" y="480"/>
                </a:cubicBezTo>
                <a:cubicBezTo>
                  <a:pt x="1271" y="475"/>
                  <a:pt x="1276" y="476"/>
                  <a:pt x="1281" y="477"/>
                </a:cubicBezTo>
                <a:cubicBezTo>
                  <a:pt x="1282" y="484"/>
                  <a:pt x="1277" y="482"/>
                  <a:pt x="1277" y="488"/>
                </a:cubicBezTo>
                <a:close/>
                <a:moveTo>
                  <a:pt x="1287" y="497"/>
                </a:moveTo>
                <a:cubicBezTo>
                  <a:pt x="1284" y="495"/>
                  <a:pt x="1286" y="489"/>
                  <a:pt x="1279" y="491"/>
                </a:cubicBezTo>
                <a:cubicBezTo>
                  <a:pt x="1282" y="485"/>
                  <a:pt x="1287" y="483"/>
                  <a:pt x="1290" y="479"/>
                </a:cubicBezTo>
                <a:cubicBezTo>
                  <a:pt x="1299" y="483"/>
                  <a:pt x="1286" y="486"/>
                  <a:pt x="1287" y="497"/>
                </a:cubicBezTo>
                <a:close/>
                <a:moveTo>
                  <a:pt x="1352" y="516"/>
                </a:moveTo>
                <a:cubicBezTo>
                  <a:pt x="1354" y="517"/>
                  <a:pt x="1354" y="516"/>
                  <a:pt x="1354" y="514"/>
                </a:cubicBezTo>
                <a:cubicBezTo>
                  <a:pt x="1354" y="516"/>
                  <a:pt x="1353" y="516"/>
                  <a:pt x="1352" y="516"/>
                </a:cubicBezTo>
                <a:close/>
                <a:moveTo>
                  <a:pt x="1417" y="213"/>
                </a:moveTo>
                <a:cubicBezTo>
                  <a:pt x="1414" y="212"/>
                  <a:pt x="1411" y="216"/>
                  <a:pt x="1411" y="212"/>
                </a:cubicBezTo>
                <a:cubicBezTo>
                  <a:pt x="1414" y="212"/>
                  <a:pt x="1412" y="209"/>
                  <a:pt x="1410" y="207"/>
                </a:cubicBezTo>
                <a:cubicBezTo>
                  <a:pt x="1409" y="210"/>
                  <a:pt x="1409" y="213"/>
                  <a:pt x="1408" y="216"/>
                </a:cubicBezTo>
                <a:cubicBezTo>
                  <a:pt x="1412" y="217"/>
                  <a:pt x="1418" y="221"/>
                  <a:pt x="1417" y="213"/>
                </a:cubicBezTo>
                <a:close/>
                <a:moveTo>
                  <a:pt x="36" y="533"/>
                </a:moveTo>
                <a:cubicBezTo>
                  <a:pt x="44" y="526"/>
                  <a:pt x="55" y="536"/>
                  <a:pt x="58" y="532"/>
                </a:cubicBezTo>
                <a:cubicBezTo>
                  <a:pt x="56" y="531"/>
                  <a:pt x="58" y="529"/>
                  <a:pt x="59" y="527"/>
                </a:cubicBezTo>
                <a:cubicBezTo>
                  <a:pt x="55" y="528"/>
                  <a:pt x="54" y="523"/>
                  <a:pt x="53" y="526"/>
                </a:cubicBezTo>
                <a:cubicBezTo>
                  <a:pt x="55" y="527"/>
                  <a:pt x="55" y="531"/>
                  <a:pt x="52" y="531"/>
                </a:cubicBezTo>
                <a:cubicBezTo>
                  <a:pt x="48" y="529"/>
                  <a:pt x="52" y="521"/>
                  <a:pt x="45" y="522"/>
                </a:cubicBezTo>
                <a:cubicBezTo>
                  <a:pt x="44" y="528"/>
                  <a:pt x="37" y="526"/>
                  <a:pt x="36" y="533"/>
                </a:cubicBezTo>
                <a:close/>
                <a:moveTo>
                  <a:pt x="126" y="537"/>
                </a:moveTo>
                <a:cubicBezTo>
                  <a:pt x="128" y="538"/>
                  <a:pt x="130" y="542"/>
                  <a:pt x="132" y="539"/>
                </a:cubicBezTo>
                <a:cubicBezTo>
                  <a:pt x="131" y="538"/>
                  <a:pt x="128" y="538"/>
                  <a:pt x="128" y="536"/>
                </a:cubicBezTo>
                <a:cubicBezTo>
                  <a:pt x="132" y="536"/>
                  <a:pt x="132" y="539"/>
                  <a:pt x="136" y="539"/>
                </a:cubicBezTo>
                <a:cubicBezTo>
                  <a:pt x="142" y="533"/>
                  <a:pt x="144" y="535"/>
                  <a:pt x="141" y="526"/>
                </a:cubicBezTo>
                <a:cubicBezTo>
                  <a:pt x="144" y="527"/>
                  <a:pt x="146" y="526"/>
                  <a:pt x="148" y="525"/>
                </a:cubicBezTo>
                <a:cubicBezTo>
                  <a:pt x="147" y="528"/>
                  <a:pt x="146" y="531"/>
                  <a:pt x="149" y="532"/>
                </a:cubicBezTo>
                <a:cubicBezTo>
                  <a:pt x="152" y="517"/>
                  <a:pt x="163" y="532"/>
                  <a:pt x="169" y="512"/>
                </a:cubicBezTo>
                <a:cubicBezTo>
                  <a:pt x="158" y="514"/>
                  <a:pt x="155" y="498"/>
                  <a:pt x="148" y="508"/>
                </a:cubicBezTo>
                <a:cubicBezTo>
                  <a:pt x="162" y="504"/>
                  <a:pt x="150" y="519"/>
                  <a:pt x="160" y="518"/>
                </a:cubicBezTo>
                <a:cubicBezTo>
                  <a:pt x="157" y="521"/>
                  <a:pt x="152" y="520"/>
                  <a:pt x="148" y="520"/>
                </a:cubicBezTo>
                <a:cubicBezTo>
                  <a:pt x="144" y="516"/>
                  <a:pt x="138" y="513"/>
                  <a:pt x="132" y="515"/>
                </a:cubicBezTo>
                <a:cubicBezTo>
                  <a:pt x="136" y="516"/>
                  <a:pt x="132" y="524"/>
                  <a:pt x="136" y="525"/>
                </a:cubicBezTo>
                <a:cubicBezTo>
                  <a:pt x="137" y="524"/>
                  <a:pt x="139" y="523"/>
                  <a:pt x="139" y="526"/>
                </a:cubicBezTo>
                <a:cubicBezTo>
                  <a:pt x="134" y="529"/>
                  <a:pt x="128" y="530"/>
                  <a:pt x="126" y="537"/>
                </a:cubicBezTo>
                <a:close/>
                <a:moveTo>
                  <a:pt x="172" y="499"/>
                </a:moveTo>
                <a:cubicBezTo>
                  <a:pt x="171" y="501"/>
                  <a:pt x="171" y="503"/>
                  <a:pt x="171" y="506"/>
                </a:cubicBezTo>
                <a:cubicBezTo>
                  <a:pt x="180" y="509"/>
                  <a:pt x="180" y="506"/>
                  <a:pt x="182" y="503"/>
                </a:cubicBezTo>
                <a:cubicBezTo>
                  <a:pt x="181" y="508"/>
                  <a:pt x="194" y="513"/>
                  <a:pt x="194" y="510"/>
                </a:cubicBezTo>
                <a:cubicBezTo>
                  <a:pt x="189" y="500"/>
                  <a:pt x="213" y="507"/>
                  <a:pt x="209" y="496"/>
                </a:cubicBezTo>
                <a:cubicBezTo>
                  <a:pt x="198" y="503"/>
                  <a:pt x="187" y="499"/>
                  <a:pt x="172" y="499"/>
                </a:cubicBezTo>
                <a:close/>
                <a:moveTo>
                  <a:pt x="174" y="509"/>
                </a:moveTo>
                <a:cubicBezTo>
                  <a:pt x="174" y="516"/>
                  <a:pt x="169" y="515"/>
                  <a:pt x="173" y="520"/>
                </a:cubicBezTo>
                <a:cubicBezTo>
                  <a:pt x="177" y="522"/>
                  <a:pt x="177" y="518"/>
                  <a:pt x="180" y="517"/>
                </a:cubicBezTo>
                <a:cubicBezTo>
                  <a:pt x="183" y="517"/>
                  <a:pt x="185" y="518"/>
                  <a:pt x="188" y="518"/>
                </a:cubicBezTo>
                <a:cubicBezTo>
                  <a:pt x="184" y="509"/>
                  <a:pt x="184" y="514"/>
                  <a:pt x="174" y="509"/>
                </a:cubicBezTo>
                <a:close/>
                <a:moveTo>
                  <a:pt x="213" y="504"/>
                </a:moveTo>
                <a:cubicBezTo>
                  <a:pt x="223" y="501"/>
                  <a:pt x="237" y="505"/>
                  <a:pt x="244" y="498"/>
                </a:cubicBezTo>
                <a:cubicBezTo>
                  <a:pt x="233" y="496"/>
                  <a:pt x="210" y="493"/>
                  <a:pt x="213" y="504"/>
                </a:cubicBezTo>
                <a:close/>
                <a:moveTo>
                  <a:pt x="444" y="448"/>
                </a:moveTo>
                <a:cubicBezTo>
                  <a:pt x="447" y="451"/>
                  <a:pt x="448" y="455"/>
                  <a:pt x="456" y="455"/>
                </a:cubicBezTo>
                <a:cubicBezTo>
                  <a:pt x="456" y="453"/>
                  <a:pt x="457" y="450"/>
                  <a:pt x="457" y="448"/>
                </a:cubicBezTo>
                <a:cubicBezTo>
                  <a:pt x="451" y="452"/>
                  <a:pt x="448" y="444"/>
                  <a:pt x="444" y="448"/>
                </a:cubicBezTo>
                <a:close/>
                <a:moveTo>
                  <a:pt x="458" y="441"/>
                </a:moveTo>
                <a:cubicBezTo>
                  <a:pt x="465" y="448"/>
                  <a:pt x="455" y="455"/>
                  <a:pt x="457" y="460"/>
                </a:cubicBezTo>
                <a:cubicBezTo>
                  <a:pt x="459" y="456"/>
                  <a:pt x="462" y="459"/>
                  <a:pt x="464" y="461"/>
                </a:cubicBezTo>
                <a:cubicBezTo>
                  <a:pt x="458" y="449"/>
                  <a:pt x="476" y="461"/>
                  <a:pt x="472" y="451"/>
                </a:cubicBezTo>
                <a:cubicBezTo>
                  <a:pt x="472" y="452"/>
                  <a:pt x="459" y="453"/>
                  <a:pt x="466" y="447"/>
                </a:cubicBezTo>
                <a:cubicBezTo>
                  <a:pt x="459" y="449"/>
                  <a:pt x="466" y="440"/>
                  <a:pt x="458" y="441"/>
                </a:cubicBezTo>
                <a:close/>
                <a:moveTo>
                  <a:pt x="487" y="454"/>
                </a:moveTo>
                <a:cubicBezTo>
                  <a:pt x="495" y="450"/>
                  <a:pt x="509" y="459"/>
                  <a:pt x="509" y="451"/>
                </a:cubicBezTo>
                <a:cubicBezTo>
                  <a:pt x="495" y="455"/>
                  <a:pt x="489" y="439"/>
                  <a:pt x="487" y="454"/>
                </a:cubicBezTo>
                <a:close/>
                <a:moveTo>
                  <a:pt x="1351" y="521"/>
                </a:moveTo>
                <a:cubicBezTo>
                  <a:pt x="1340" y="520"/>
                  <a:pt x="1333" y="512"/>
                  <a:pt x="1322" y="511"/>
                </a:cubicBezTo>
                <a:cubicBezTo>
                  <a:pt x="1323" y="520"/>
                  <a:pt x="1344" y="524"/>
                  <a:pt x="1351" y="5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2215" tIns="31107" rIns="62215" bIns="31107" numCol="1" anchor="t" anchorCtr="0" compatLnSpc="1">
            <a:prstTxWarp prst="textNoShape">
              <a:avLst/>
            </a:prstTxWarp>
          </a:bodyPr>
          <a:lstStyle/>
          <a:p>
            <a:endParaRPr lang="en-US" sz="1225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1" y="400810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5214803" y="2599319"/>
            <a:ext cx="5808240" cy="743617"/>
          </a:xfrm>
        </p:spPr>
        <p:txBody>
          <a:bodyPr anchor="b">
            <a:noAutofit/>
          </a:bodyPr>
          <a:lstStyle>
            <a:lvl1pPr algn="l">
              <a:defRPr sz="21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214801" y="3729950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900" b="0" cap="all" baseline="0">
                <a:solidFill>
                  <a:schemeClr val="tx2"/>
                </a:solidFill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5214801" y="3384680"/>
            <a:ext cx="5808241" cy="289632"/>
          </a:xfrm>
        </p:spPr>
        <p:txBody>
          <a:bodyPr>
            <a:noAutofit/>
          </a:bodyPr>
          <a:lstStyle>
            <a:lvl1pPr marL="0" indent="0">
              <a:buNone/>
              <a:defRPr sz="1350" b="1" cap="all" baseline="0">
                <a:solidFill>
                  <a:schemeClr val="tx2"/>
                </a:solidFill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7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3436471" y="2599317"/>
            <a:ext cx="1502635" cy="1512972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5214801" y="3957532"/>
            <a:ext cx="3600000" cy="154759"/>
          </a:xfrm>
        </p:spPr>
        <p:txBody>
          <a:bodyPr>
            <a:noAutofit/>
          </a:bodyPr>
          <a:lstStyle>
            <a:lvl1pPr marL="0" indent="0">
              <a:buNone/>
              <a:defRPr sz="900" b="0" cap="all" baseline="0">
                <a:solidFill>
                  <a:schemeClr val="tx2"/>
                </a:solidFill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fld id="{8368F2CB-848D-2640-B787-6E8F267331D3}" type="datetime3">
              <a:rPr lang="en-GB" smtClean="0"/>
              <a:pPr/>
              <a:t>18 October, 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79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1" y="400810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 sz="1090"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7" cy="773762"/>
          </a:xfrm>
        </p:spPr>
        <p:txBody>
          <a:bodyPr>
            <a:noAutofit/>
          </a:bodyPr>
          <a:lstStyle>
            <a:lvl1pPr>
              <a:defRPr sz="2600"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80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724164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300" baseline="0"/>
            </a:lvl3pPr>
            <a:lvl4pPr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4pPr>
            <a:lvl5pPr marL="244944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5pPr>
            <a:lvl6pPr marL="367416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664EDA-1CFF-4AED-90F0-C710B50D96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26147" y="6352865"/>
            <a:ext cx="1402227" cy="5281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138A541-0694-44C3-8325-984EA012AC16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8874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>
          <p15:clr>
            <a:srgbClr val="FBAE40"/>
          </p15:clr>
        </p15:guide>
        <p15:guide id="2" pos="3305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59803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75100-01E3-2342-87CE-BCEA0FF73CF3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8B7154-A2A3-0346-B8AB-2F7FFB01B7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775898-71E5-D049-88AB-9E946EC5D4DB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CE96C2-4AB6-C746-806C-3D1EE84368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CB5296-5126-164A-894F-F02BDA4CD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E9CC5-EA9D-D844-8F2C-D83672BADAD0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5607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51FE37-B28A-4658-BB40-547D2C438DB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08910794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9" imgH="360" progId="TCLayout.ActiveDocument.1">
                  <p:embed/>
                </p:oleObj>
              </mc:Choice>
              <mc:Fallback>
                <p:oleObj name="think-cell Slide" r:id="rId4" imgW="359" imgH="36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51FE37-B28A-4658-BB40-547D2C438D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342A2574-7A3F-47EE-AD07-667365E2B27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2600" b="1" i="0" u="none" cap="none" baseline="0">
              <a:latin typeface="Calibri Regular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1" y="400810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 sz="1090"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7" cy="773762"/>
          </a:xfrm>
        </p:spPr>
        <p:txBody>
          <a:bodyPr>
            <a:noAutofit/>
          </a:bodyPr>
          <a:lstStyle>
            <a:lvl1pPr>
              <a:defRPr sz="2600"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80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350"/>
            </a:lvl1pPr>
            <a:lvl2pPr>
              <a:lnSpc>
                <a:spcPct val="110000"/>
              </a:lnSpc>
              <a:spcBef>
                <a:spcPts val="0"/>
              </a:spcBef>
              <a:defRPr sz="135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300"/>
            </a:lvl3pPr>
            <a:lvl4pPr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4pPr>
            <a:lvl5pPr marL="244944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5pPr>
            <a:lvl6pPr marL="367416" indent="-122472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350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D87FE8-58B5-D84B-B997-F3ECF6DAD5D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426147" y="6352865"/>
            <a:ext cx="1402227" cy="5281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0F0EF0-1193-4060-85FC-2B4ECF3D9F02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032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21">
          <p15:clr>
            <a:srgbClr val="FBAE40"/>
          </p15:clr>
        </p15:guide>
        <p15:guide id="2" pos="3305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D9FE8507-7808-47B1-B064-A1D569AD5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7691576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D9FE8507-7808-47B1-B064-A1D569AD5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4A9EA4B-FCAD-4301-BE64-583790BE343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1650" b="1" i="0" u="none" cap="none" baseline="0">
              <a:latin typeface="Century Gothic" panose="020B0502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D2349D-5C1E-40D6-AE34-267201328A57}"/>
              </a:ext>
            </a:extLst>
          </p:cNvPr>
          <p:cNvSpPr/>
          <p:nvPr userDrawn="1"/>
        </p:nvSpPr>
        <p:spPr>
          <a:xfrm>
            <a:off x="0" y="0"/>
            <a:ext cx="12192000" cy="177800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2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9pPr>
          </a:lstStyle>
          <a:p>
            <a:pPr algn="ctr" defTabSz="1219139" eaLnBrk="1" hangingPunct="1">
              <a:defRPr/>
            </a:pPr>
            <a:endParaRPr lang="x-none" altLang="x-none" sz="2400">
              <a:solidFill>
                <a:srgbClr val="FFFFFF"/>
              </a:solidFill>
              <a:latin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527B7A-F852-4DFE-9874-2646582657B4}"/>
              </a:ext>
            </a:extLst>
          </p:cNvPr>
          <p:cNvCxnSpPr/>
          <p:nvPr userDrawn="1"/>
        </p:nvCxnSpPr>
        <p:spPr>
          <a:xfrm>
            <a:off x="0" y="6722533"/>
            <a:ext cx="12192000" cy="0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06E113-E736-40B0-B245-DA4D127D35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9833" y="6724653"/>
            <a:ext cx="965200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600">
                <a:solidFill>
                  <a:srgbClr val="756863"/>
                </a:solidFill>
              </a:rPr>
              <a:t>Source: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7252F40-DE47-4CD3-8745-0D4D63E20EC7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56353"/>
            <a:ext cx="76200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9D0DC71-DB23-44C3-8129-11253127C331}" type="slidenum">
              <a:rPr lang="en-US" altLang="en-US" sz="1800" smtClean="0"/>
              <a:pPr>
                <a:defRPr/>
              </a:pPr>
              <a:t>‹#›</a:t>
            </a:fld>
            <a:endParaRPr lang="en-US" altLang="en-US" sz="1800"/>
          </a:p>
        </p:txBody>
      </p:sp>
      <p:pic>
        <p:nvPicPr>
          <p:cNvPr id="13" name="Picture 10" descr="Danone_PPT Footer image.png">
            <a:extLst>
              <a:ext uri="{FF2B5EF4-FFF2-40B4-BE49-F238E27FC236}">
                <a16:creationId xmlns:a16="http://schemas.microsoft.com/office/drawing/2014/main" id="{12B30927-234F-4EF4-8088-658B9A637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19284"/>
            <a:ext cx="1224068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61" y="385894"/>
            <a:ext cx="11303435" cy="564980"/>
          </a:xfrm>
        </p:spPr>
        <p:txBody>
          <a:bodyPr lIns="0" anchor="t">
            <a:normAutofit/>
          </a:bodyPr>
          <a:lstStyle>
            <a:lvl1pPr>
              <a:defRPr sz="1650" b="1" i="0" cap="none" spc="45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5733" y="1800461"/>
            <a:ext cx="10515600" cy="43513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27429-A9DA-4FCD-8D4D-31F3C0561FA9}"/>
              </a:ext>
            </a:extLst>
          </p:cNvPr>
          <p:cNvSpPr/>
          <p:nvPr userDrawn="1"/>
        </p:nvSpPr>
        <p:spPr>
          <a:xfrm>
            <a:off x="7096518" y="6456411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5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 hidden="1">
            <a:extLst>
              <a:ext uri="{FF2B5EF4-FFF2-40B4-BE49-F238E27FC236}">
                <a16:creationId xmlns:a16="http://schemas.microsoft.com/office/drawing/2014/main" id="{D9FE8507-7808-47B1-B064-A1D569AD5B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5546441"/>
              </p:ext>
            </p:ext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5" name="Object 2" hidden="1">
                        <a:extLst>
                          <a:ext uri="{FF2B5EF4-FFF2-40B4-BE49-F238E27FC236}">
                            <a16:creationId xmlns:a16="http://schemas.microsoft.com/office/drawing/2014/main" id="{D9FE8507-7808-47B1-B064-A1D569AD5B6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E4A9EA4B-FCAD-4301-BE64-583790BE343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1650" b="1" i="0" u="none" cap="none" baseline="0"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C527B7A-F852-4DFE-9874-2646582657B4}"/>
              </a:ext>
            </a:extLst>
          </p:cNvPr>
          <p:cNvCxnSpPr/>
          <p:nvPr userDrawn="1"/>
        </p:nvCxnSpPr>
        <p:spPr>
          <a:xfrm>
            <a:off x="0" y="6722533"/>
            <a:ext cx="12192000" cy="0"/>
          </a:xfrm>
          <a:prstGeom prst="line">
            <a:avLst/>
          </a:prstGeom>
          <a:ln w="3175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06E113-E736-40B0-B245-DA4D127D352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59833" y="6724653"/>
            <a:ext cx="9652000" cy="92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600">
                <a:solidFill>
                  <a:srgbClr val="756863"/>
                </a:solidFill>
              </a:rPr>
              <a:t>Source: 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B7252F40-DE47-4CD3-8745-0D4D63E20EC7}"/>
              </a:ext>
            </a:extLst>
          </p:cNvPr>
          <p:cNvSpPr txBox="1">
            <a:spLocks/>
          </p:cNvSpPr>
          <p:nvPr userDrawn="1"/>
        </p:nvSpPr>
        <p:spPr>
          <a:xfrm>
            <a:off x="11252200" y="6356353"/>
            <a:ext cx="762000" cy="36618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fld id="{19D0DC71-DB23-44C3-8129-11253127C331}" type="slidenum">
              <a:rPr lang="en-US" altLang="en-US" sz="1800" smtClean="0"/>
              <a:pPr>
                <a:defRPr/>
              </a:pPr>
              <a:t>‹#›</a:t>
            </a:fld>
            <a:endParaRPr lang="en-US" altLang="en-US" sz="1800"/>
          </a:p>
        </p:txBody>
      </p:sp>
      <p:pic>
        <p:nvPicPr>
          <p:cNvPr id="13" name="Picture 10" descr="Danone_PPT Footer image.png">
            <a:extLst>
              <a:ext uri="{FF2B5EF4-FFF2-40B4-BE49-F238E27FC236}">
                <a16:creationId xmlns:a16="http://schemas.microsoft.com/office/drawing/2014/main" id="{12B30927-234F-4EF4-8088-658B9A6374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119284"/>
            <a:ext cx="1224068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561" y="385894"/>
            <a:ext cx="11303435" cy="564980"/>
          </a:xfrm>
        </p:spPr>
        <p:txBody>
          <a:bodyPr lIns="0" anchor="t">
            <a:normAutofit/>
          </a:bodyPr>
          <a:lstStyle>
            <a:lvl1pPr>
              <a:defRPr sz="1650" b="1" i="0" cap="none" spc="45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575733" y="1800461"/>
            <a:ext cx="10515600" cy="435133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4627429-A9DA-4FCD-8D4D-31F3C0561FA9}"/>
              </a:ext>
            </a:extLst>
          </p:cNvPr>
          <p:cNvSpPr/>
          <p:nvPr userDrawn="1"/>
        </p:nvSpPr>
        <p:spPr>
          <a:xfrm>
            <a:off x="7096518" y="6456411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544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This is an agenda slide in Calibri Bold 26PT</a:t>
            </a:r>
          </a:p>
        </p:txBody>
      </p:sp>
      <p:sp>
        <p:nvSpPr>
          <p:cNvPr id="4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2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27531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8"/>
          <p:cNvSpPr>
            <a:spLocks noGrp="1"/>
          </p:cNvSpPr>
          <p:nvPr>
            <p:ph type="body" sz="quarter" idx="22" hasCustomPrompt="1"/>
          </p:nvPr>
        </p:nvSpPr>
        <p:spPr>
          <a:xfrm>
            <a:off x="1574149" y="3413551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26" name="Text Placeholder 28"/>
          <p:cNvSpPr>
            <a:spLocks noGrp="1"/>
          </p:cNvSpPr>
          <p:nvPr>
            <p:ph type="body" sz="quarter" idx="23" hasCustomPrompt="1"/>
          </p:nvPr>
        </p:nvSpPr>
        <p:spPr>
          <a:xfrm>
            <a:off x="1588307" y="439521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27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1588307" y="5349102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pro </a:t>
            </a:r>
            <a:r>
              <a:rPr lang="en-US" err="1"/>
              <a:t>dunt</a:t>
            </a:r>
            <a:r>
              <a:rPr lang="en-US"/>
              <a:t> </a:t>
            </a:r>
            <a:r>
              <a:rPr lang="en-US" err="1"/>
              <a:t>ullorum</a:t>
            </a:r>
            <a:r>
              <a:rPr lang="en-US"/>
              <a:t>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serore</a:t>
            </a:r>
            <a:r>
              <a:rPr lang="en-US"/>
              <a:t> sum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25" hasCustomPrompt="1"/>
          </p:nvPr>
        </p:nvSpPr>
        <p:spPr>
          <a:xfrm>
            <a:off x="6913204" y="1508173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re </a:t>
            </a:r>
            <a:r>
              <a:rPr lang="en-US" err="1"/>
              <a:t>quaspe</a:t>
            </a:r>
            <a:r>
              <a:rPr lang="en-US"/>
              <a:t> </a:t>
            </a:r>
            <a:r>
              <a:rPr lang="en-US" err="1"/>
              <a:t>prae</a:t>
            </a:r>
            <a:r>
              <a:rPr lang="en-US"/>
              <a:t> </a:t>
            </a:r>
            <a:r>
              <a:rPr lang="en-US" err="1"/>
              <a:t>dus</a:t>
            </a:r>
            <a:r>
              <a:rPr lang="en-US"/>
              <a:t> </a:t>
            </a:r>
            <a:r>
              <a:rPr lang="en-US" err="1"/>
              <a:t>renestium</a:t>
            </a:r>
            <a:endParaRPr lang="en-US"/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06480" y="2441739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r>
              <a:rPr lang="en-US"/>
              <a:t>, </a:t>
            </a:r>
            <a:r>
              <a:rPr lang="en-US" err="1"/>
              <a:t>eatur</a:t>
            </a:r>
            <a:r>
              <a:rPr lang="en-US"/>
              <a:t> </a:t>
            </a:r>
            <a:r>
              <a:rPr lang="en-US" err="1"/>
              <a:t>molore</a:t>
            </a:r>
            <a:r>
              <a:rPr lang="en-US"/>
              <a:t> </a:t>
            </a:r>
            <a:r>
              <a:rPr lang="en-US" err="1"/>
              <a:t>quiam</a:t>
            </a:r>
            <a:r>
              <a:rPr lang="en-US"/>
              <a:t>, id </a:t>
            </a:r>
            <a:r>
              <a:rPr lang="en-US" err="1"/>
              <a:t>quiatessus</a:t>
            </a:r>
            <a:endParaRPr lang="en-US"/>
          </a:p>
        </p:txBody>
      </p:sp>
      <p:sp>
        <p:nvSpPr>
          <p:cNvPr id="32" name="Text Placeholder 28"/>
          <p:cNvSpPr>
            <a:spLocks noGrp="1"/>
          </p:cNvSpPr>
          <p:nvPr>
            <p:ph type="body" sz="quarter" idx="27" hasCustomPrompt="1"/>
          </p:nvPr>
        </p:nvSpPr>
        <p:spPr>
          <a:xfrm>
            <a:off x="6920638" y="342252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Luptaquis</a:t>
            </a:r>
            <a:r>
              <a:rPr lang="en-US"/>
              <a:t> </a:t>
            </a:r>
            <a:r>
              <a:rPr lang="en-US" err="1"/>
              <a:t>nis</a:t>
            </a:r>
            <a:r>
              <a:rPr lang="en-US"/>
              <a:t> </a:t>
            </a:r>
            <a:r>
              <a:rPr lang="en-US" err="1"/>
              <a:t>voloratur</a:t>
            </a:r>
            <a:r>
              <a:rPr lang="en-US"/>
              <a:t>, </a:t>
            </a:r>
            <a:r>
              <a:rPr lang="en-US" err="1"/>
              <a:t>eum</a:t>
            </a:r>
            <a:r>
              <a:rPr lang="en-US"/>
              <a:t> </a:t>
            </a:r>
            <a:r>
              <a:rPr lang="en-US" err="1"/>
              <a:t>fuga</a:t>
            </a:r>
            <a:r>
              <a:rPr lang="en-US"/>
              <a:t>. </a:t>
            </a:r>
            <a:r>
              <a:rPr lang="en-US" err="1"/>
              <a:t>Ita</a:t>
            </a:r>
            <a:r>
              <a:rPr lang="en-US"/>
              <a:t> </a:t>
            </a:r>
            <a:r>
              <a:rPr lang="en-US" err="1"/>
              <a:t>eossimus</a:t>
            </a:r>
            <a:r>
              <a:rPr lang="en-US"/>
              <a:t> </a:t>
            </a:r>
            <a:r>
              <a:rPr lang="en-US" err="1"/>
              <a:t>aut</a:t>
            </a:r>
            <a:endParaRPr lang="en-US"/>
          </a:p>
        </p:txBody>
      </p:sp>
      <p:sp>
        <p:nvSpPr>
          <p:cNvPr id="33" name="Text Placeholder 28"/>
          <p:cNvSpPr>
            <a:spLocks noGrp="1"/>
          </p:cNvSpPr>
          <p:nvPr>
            <p:ph type="body" sz="quarter" idx="28" hasCustomPrompt="1"/>
          </p:nvPr>
        </p:nvSpPr>
        <p:spPr>
          <a:xfrm>
            <a:off x="6920638" y="4385666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29" hasCustomPrompt="1"/>
          </p:nvPr>
        </p:nvSpPr>
        <p:spPr>
          <a:xfrm>
            <a:off x="1574149" y="245178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</a:p>
        </p:txBody>
      </p:sp>
      <p:sp>
        <p:nvSpPr>
          <p:cNvPr id="44" name="Text Placeholder 28"/>
          <p:cNvSpPr>
            <a:spLocks noGrp="1"/>
          </p:cNvSpPr>
          <p:nvPr>
            <p:ph type="body" sz="quarter" idx="38" hasCustomPrompt="1"/>
          </p:nvPr>
        </p:nvSpPr>
        <p:spPr>
          <a:xfrm>
            <a:off x="1574149" y="1506107"/>
            <a:ext cx="3933485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/>
            </a:lvl1pPr>
          </a:lstStyle>
          <a:p>
            <a:pPr lvl="0"/>
            <a:r>
              <a:rPr lang="en-US"/>
              <a:t>This is an agenda page. </a:t>
            </a:r>
            <a:br>
              <a:rPr lang="en-US"/>
            </a:br>
            <a:r>
              <a:rPr lang="en-US"/>
              <a:t>Body text in Calibri Regular 18pt.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40" hasCustomPrompt="1"/>
          </p:nvPr>
        </p:nvSpPr>
        <p:spPr>
          <a:xfrm>
            <a:off x="6920638" y="5338754"/>
            <a:ext cx="3950693" cy="877887"/>
          </a:xfrm>
        </p:spPr>
        <p:txBody>
          <a:bodyPr>
            <a:noAutofit/>
          </a:bodyPr>
          <a:lstStyle>
            <a:lvl1pPr marL="0" marR="0" indent="0" algn="l" defTabSz="10079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baseline="0"/>
            </a:lvl1pPr>
          </a:lstStyle>
          <a:p>
            <a:pPr lvl="0"/>
            <a:r>
              <a:rPr lang="en-US" err="1"/>
              <a:t>Dus</a:t>
            </a:r>
            <a:r>
              <a:rPr lang="en-US"/>
              <a:t> et </a:t>
            </a:r>
            <a:r>
              <a:rPr lang="en-US" err="1"/>
              <a:t>lacieni</a:t>
            </a:r>
            <a:r>
              <a:rPr lang="en-US"/>
              <a:t> </a:t>
            </a:r>
            <a:r>
              <a:rPr lang="en-US" err="1"/>
              <a:t>molupta</a:t>
            </a:r>
            <a:r>
              <a:rPr lang="en-US"/>
              <a:t> </a:t>
            </a:r>
            <a:r>
              <a:rPr lang="en-US" err="1"/>
              <a:t>turio</a:t>
            </a:r>
            <a:r>
              <a:rPr lang="en-US"/>
              <a:t>. </a:t>
            </a:r>
            <a:r>
              <a:rPr lang="en-US" err="1"/>
              <a:t>Itae</a:t>
            </a:r>
            <a:r>
              <a:rPr lang="en-US"/>
              <a:t> dolor re </a:t>
            </a:r>
            <a:r>
              <a:rPr lang="en-US" err="1"/>
              <a:t>volorit</a:t>
            </a:r>
            <a:r>
              <a:rPr lang="en-US"/>
              <a:t> </a:t>
            </a:r>
            <a:r>
              <a:rPr lang="en-US" err="1"/>
              <a:t>utetur</a:t>
            </a: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5FCDA5-8F84-264C-903E-D282A7B6636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2738A32-B3E4-FA4D-81FC-FAFF678A06C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D87CADF-C46C-EB4B-A054-B21D97EB3942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F6E4F92-C49C-E849-BBE4-4448B5CEF27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026AC55C-F3D4-814D-A945-830C2C52A01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BCAEE946-4675-794D-B47B-4AF2C7BA362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156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459803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CE75100-01E3-2342-87CE-BCEA0FF73CF3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38B7154-A2A3-0346-B8AB-2F7FFB01B7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4775898-71E5-D049-88AB-9E946EC5D4DB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4DCE96C2-4AB6-C746-806C-3D1EE843687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6CB5296-5126-164A-894F-F02BDA4CD41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064E9CC5-EA9D-D844-8F2C-D83672BADAD0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90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39525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0433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09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700087" y="1506398"/>
            <a:ext cx="611663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 baseline="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362985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6"/>
          <p:cNvSpPr>
            <a:spLocks noGrp="1"/>
          </p:cNvSpPr>
          <p:nvPr>
            <p:ph type="pic" sz="quarter" idx="15" hasCustomPrompt="1"/>
          </p:nvPr>
        </p:nvSpPr>
        <p:spPr>
          <a:xfrm rot="21281151">
            <a:off x="7485421" y="1126142"/>
            <a:ext cx="3534370" cy="4572563"/>
          </a:xfrm>
          <a:solidFill>
            <a:schemeClr val="bg1">
              <a:lumMod val="95000"/>
            </a:schemeClr>
          </a:solidFill>
          <a:effectLst>
            <a:outerShdw blurRad="50800" dist="76200" dir="8100000" algn="tr" rotWithShape="0">
              <a:prstClr val="black">
                <a:alpha val="17000"/>
              </a:prstClr>
            </a:outerShdw>
          </a:effectLst>
        </p:spPr>
        <p:txBody>
          <a:bodyPr anchor="ctr"/>
          <a:lstStyle>
            <a:lvl1pPr algn="ctr">
              <a:defRPr b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/>
              <a:t>Click to insert image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451062" y="2557367"/>
            <a:ext cx="133604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After inserting an</a:t>
            </a:r>
            <a: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 image, </a:t>
            </a:r>
            <a:b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you can use </a:t>
            </a:r>
            <a:b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</a:br>
            <a:r>
              <a:rPr lang="en-US" sz="1400" b="0" i="0" baseline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the crop -&gt; fit function to resize your image inside the frame</a:t>
            </a:r>
            <a:endParaRPr lang="en-US" sz="1400" b="0" i="0">
              <a:solidFill>
                <a:schemeClr val="bg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12201734" y="3301146"/>
            <a:ext cx="218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0" i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&lt;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E027E67-FFFD-534C-BA72-731A366F2235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FB3AF59-43C2-D748-BEE5-BA40C59A23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1D4462E-B2EB-8F46-A5E5-71A9F54A737E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0B41806-4F7C-9D4C-B77B-CDA1C581C2A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69B370E4-7B02-7740-AC62-AF50C40AA9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E07714AC-371D-4640-8467-A7AB3FD79C2B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777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524350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lang="en-US" sz="1800" b="0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REGULAR 18PT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986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C3644-DA12-1847-AD40-F15C62D02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12362"/>
            <a:ext cx="12192000" cy="448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22439-D328-4C47-A113-8CCF73CD1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9FEE41-8982-2548-B826-1A5F6BF270B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F970F-18D3-8F41-9B00-C322AF14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13F684-86E4-FB43-9170-157B6742A566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4AED3B-15FA-E544-9638-3FA101DFC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90BBA7-A5D2-2E4E-A9F7-433B616AD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75A000F-09B6-3F46-B5F2-4D4EAE16A475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543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2EF3F8-D8B9-EC43-AB5A-AD98D67C25C8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16020C-370B-C548-8E5F-428CEED3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904768-544F-994E-B411-D30C1CEF4B13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342613-C07A-724E-9D3D-E28722DE2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3DB8A4D-B4A7-A44A-B977-992D94D5A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315AFC8-8916-154B-AC8D-E484E36B906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7042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395258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10284386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140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109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>
          <a:xfrm>
            <a:off x="513836" y="6586943"/>
            <a:ext cx="4114800" cy="184706"/>
          </a:xfrm>
        </p:spPr>
        <p:txBody>
          <a:bodyPr/>
          <a:lstStyle/>
          <a:p>
            <a:fld id="{73099572-9B95-DB47-A100-898CE62689AD}" type="datetime3">
              <a:rPr lang="en-US" smtClean="0"/>
              <a:t>30 March 2023</a:t>
            </a:fld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400808"/>
            <a:ext cx="435470" cy="12836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23305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D30C-6A7E-409E-BFAD-6A3557A9B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62283-3F11-4F0B-A62C-540B2040B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354EF-28A6-4EB3-B673-43DA498EB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1EF4E42A-8519-4D89-B1B9-C3B72C798D80}" type="datetimeFigureOut">
              <a:rPr lang="en-US" smtClean="0"/>
              <a:pPr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6357D-CDD2-4BBC-BE22-7082AF445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0C45A-57EC-4ADA-BA3D-F6F6F3276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BD769814-133D-438B-AE43-C4441799AB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64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98AA5-E075-4419-99D0-3A682CD36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AF0243-DA47-4EFA-90CE-D9C4B6587A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438EF6-0F38-4238-8E4A-2182FC40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038D8-CE8C-434F-A1E7-4004FCE8F7B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8F902-AF8A-4D83-90D3-08CC10EF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4F7D5A-4B91-41E6-B1FD-4D6FED8F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8FF05-973A-49E6-A72C-56D39C2928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915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2"/>
            <a:ext cx="12192000" cy="51500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85000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633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846854" y="1506398"/>
            <a:ext cx="10277458" cy="4343496"/>
          </a:xfrm>
        </p:spPr>
        <p:txBody>
          <a:bodyPr numCol="2" spcCol="270000"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spcBef>
                <a:spcPts val="0"/>
              </a:spcBef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indent="-163296">
              <a:lnSpc>
                <a:spcPct val="100000"/>
              </a:lnSpc>
              <a:spcBef>
                <a:spcPts val="0"/>
              </a:spcBef>
              <a:defRPr/>
            </a:lvl4pPr>
            <a:lvl5pPr marL="326592" indent="-163296">
              <a:lnSpc>
                <a:spcPct val="100000"/>
              </a:lnSpc>
              <a:spcBef>
                <a:spcPts val="0"/>
              </a:spcBef>
              <a:defRPr/>
            </a:lvl5pPr>
            <a:lvl6pPr marL="489888" indent="-163296">
              <a:lnSpc>
                <a:spcPct val="100000"/>
              </a:lnSpc>
              <a:spcBef>
                <a:spcPts val="0"/>
              </a:spcBef>
              <a:defRPr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7FA744-2EEC-4444-960D-2CE3F0806A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62914" y="6360037"/>
            <a:ext cx="1120494" cy="482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9152F9-EBB9-4AC0-A5E8-F6C83FF01249}"/>
              </a:ext>
            </a:extLst>
          </p:cNvPr>
          <p:cNvSpPr/>
          <p:nvPr userDrawn="1"/>
        </p:nvSpPr>
        <p:spPr>
          <a:xfrm>
            <a:off x="-5707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A5A9B0-3161-4F7C-B10E-FD5F5DCBC54D}"/>
              </a:ext>
            </a:extLst>
          </p:cNvPr>
          <p:cNvSpPr/>
          <p:nvPr userDrawn="1"/>
        </p:nvSpPr>
        <p:spPr>
          <a:xfrm>
            <a:off x="-44213" y="6505185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F13E4B4A-846A-406E-B9B7-709BF2B2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245609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8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8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Danone_PPT Footer image.png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6118579"/>
            <a:ext cx="12241609" cy="762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561" y="233494"/>
            <a:ext cx="11303435" cy="564980"/>
          </a:xfrm>
        </p:spPr>
        <p:txBody>
          <a:bodyPr lIns="0" anchor="t" anchorCtr="0">
            <a:normAutofit/>
          </a:bodyPr>
          <a:lstStyle>
            <a:lvl1pPr>
              <a:defRPr sz="2200" b="1" i="0" cap="none" spc="6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INNER PAGE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9696" y="6593748"/>
            <a:ext cx="682304" cy="249901"/>
          </a:xfrm>
          <a:prstGeom prst="rect">
            <a:avLst/>
          </a:prstGeom>
        </p:spPr>
        <p:txBody>
          <a:bodyPr/>
          <a:lstStyle>
            <a:lvl1pPr>
              <a:defRPr sz="800" baseline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| </a:t>
            </a:r>
            <a:fld id="{111DC593-6F2A-854C-9E59-23F5567D7CEC}" type="slidenum">
              <a:rPr lang="en-US" smtClean="0"/>
              <a:pPr/>
              <a:t>‹#›</a:t>
            </a:fld>
            <a:r>
              <a:rPr lang="en-US"/>
              <a:t> |</a:t>
            </a:r>
          </a:p>
        </p:txBody>
      </p:sp>
    </p:spTree>
    <p:extLst>
      <p:ext uri="{BB962C8B-B14F-4D97-AF65-F5344CB8AC3E}">
        <p14:creationId xmlns:p14="http://schemas.microsoft.com/office/powerpoint/2010/main" val="1569529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0C528-114D-4226-B481-782A24547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0D8EBC-BEB8-4754-8B05-15DEC7D4A5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497471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87E5B-B8EC-4100-B250-EB2AD9381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B8B82-CF72-4331-B7B5-B4B415F25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Danone_PPT Footer image.png">
            <a:extLst>
              <a:ext uri="{FF2B5EF4-FFF2-40B4-BE49-F238E27FC236}">
                <a16:creationId xmlns:a16="http://schemas.microsoft.com/office/drawing/2014/main" id="{E0B6068D-1A90-44D0-BEC9-BF64AC9316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7E278B-3768-4B46-966C-D85EE965F54A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111188-2ABA-4403-ADA4-2E0493C73862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09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D04F1-ABC2-4C78-94A1-74842789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1A10-FC09-474F-8534-5893800FF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C9A0EA-0E29-4A82-863F-1E31075147BE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9EE8D2-AF07-41F8-8E75-726D2F64D110}"/>
              </a:ext>
            </a:extLst>
          </p:cNvPr>
          <p:cNvSpPr/>
          <p:nvPr userDrawn="1"/>
        </p:nvSpPr>
        <p:spPr>
          <a:xfrm>
            <a:off x="-628811" y="6614247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8814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5C9A0EA-0E29-4A82-863F-1E31075147BE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9EE8D2-AF07-41F8-8E75-726D2F64D110}"/>
              </a:ext>
            </a:extLst>
          </p:cNvPr>
          <p:cNvSpPr/>
          <p:nvPr userDrawn="1"/>
        </p:nvSpPr>
        <p:spPr>
          <a:xfrm>
            <a:off x="-628811" y="6614247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tx2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461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EAF8E-8984-4C2B-98B6-059D848C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986C2-E6FE-4F28-90C4-40D7D32080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46031"/>
            <a:ext cx="5181600" cy="473093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9AD917-EC7B-46A5-955B-23CA5AD99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446031"/>
            <a:ext cx="5181600" cy="4730932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Danone_PPT Footer image.png">
            <a:extLst>
              <a:ext uri="{FF2B5EF4-FFF2-40B4-BE49-F238E27FC236}">
                <a16:creationId xmlns:a16="http://schemas.microsoft.com/office/drawing/2014/main" id="{F9EEB530-46DA-49B0-B315-C9B087F085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CDBF2E0-E5C3-459B-A02C-A7BCE342BA24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7B38A0-C2A6-4D31-B244-0C1E484303A8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834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254880" y="-524350"/>
            <a:ext cx="435470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990262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992158" cy="600921"/>
          </a:xfrm>
        </p:spPr>
        <p:txBody>
          <a:bodyPr>
            <a:noAutofit/>
          </a:bodyPr>
          <a:lstStyle>
            <a:lvl1pPr marL="0" indent="0">
              <a:buNone/>
              <a:defRPr lang="en-US" sz="1800" b="0" i="0" kern="120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REGULAR 18PT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7C7A5F48-0299-C64D-AC8E-2FC3A684015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9534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725B9-E41C-4F5D-B611-4DA791B2F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0208"/>
            <a:ext cx="10515600" cy="105156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6D607A-0238-4AE5-B114-2745B31E8B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43660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0A23D2-9CF6-42D7-ADB5-2BA190721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60516"/>
            <a:ext cx="5157787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08F853-7AC5-4C47-B69D-AEFD98EF32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436604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250F0-10AF-42D2-B440-3A6AB9B02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260516"/>
            <a:ext cx="5183188" cy="3684588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4A80E4-E646-490F-945E-FF7DAC02E4C8}"/>
              </a:ext>
            </a:extLst>
          </p:cNvPr>
          <p:cNvCxnSpPr>
            <a:cxnSpLocks/>
          </p:cNvCxnSpPr>
          <p:nvPr userDrawn="1"/>
        </p:nvCxnSpPr>
        <p:spPr>
          <a:xfrm>
            <a:off x="839977" y="1121985"/>
            <a:ext cx="105156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Danone_PPT Footer image.png">
            <a:extLst>
              <a:ext uri="{FF2B5EF4-FFF2-40B4-BE49-F238E27FC236}">
                <a16:creationId xmlns:a16="http://schemas.microsoft.com/office/drawing/2014/main" id="{D181F57D-4DE8-4137-8845-4C7CD28F0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7DC787-93FE-4612-8499-2F9E4C43E710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C08AB0B-7EDD-4DC0-ADD4-4E4A6577C1D4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+mj-lt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619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A31E-8291-47F5-8CDE-BD083C1E0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156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86E0F88-239E-4B70-8CE5-5EDE6237F48B}"/>
              </a:ext>
            </a:extLst>
          </p:cNvPr>
          <p:cNvCxnSpPr>
            <a:cxnSpLocks/>
          </p:cNvCxnSpPr>
          <p:nvPr userDrawn="1"/>
        </p:nvCxnSpPr>
        <p:spPr>
          <a:xfrm>
            <a:off x="839977" y="1121985"/>
            <a:ext cx="10515600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Danone_PPT Footer image.png">
            <a:extLst>
              <a:ext uri="{FF2B5EF4-FFF2-40B4-BE49-F238E27FC236}">
                <a16:creationId xmlns:a16="http://schemas.microsoft.com/office/drawing/2014/main" id="{87F08E55-DB44-4549-81D6-591386CC7E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1BB6490-634E-43A1-9FB9-5070D065A889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2F73CF-FF6B-47FA-B488-74CBDCBA7741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340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anone_PPT Footer image.png">
            <a:extLst>
              <a:ext uri="{FF2B5EF4-FFF2-40B4-BE49-F238E27FC236}">
                <a16:creationId xmlns:a16="http://schemas.microsoft.com/office/drawing/2014/main" id="{720AFF4E-BA38-4A50-9F74-FB210C2BF9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D682F9-8753-41F4-989C-242EEFF498FF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15A345-7DA7-41A8-923F-0026227C5E92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735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61" hidden="1"/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2" y="0"/>
          <a:ext cx="215900" cy="1629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360" imgH="360" progId="TCLayout.ActiveDocument.1">
                  <p:embed/>
                </p:oleObj>
              </mc:Choice>
              <mc:Fallback>
                <p:oleObj name="think-cell Slide" r:id="rId20" imgW="360" imgH="360" progId="TCLayout.ActiveDocument.1">
                  <p:embed/>
                  <p:pic>
                    <p:nvPicPr>
                      <p:cNvPr id="4" name="Object 61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" y="0"/>
                        <a:ext cx="215900" cy="1629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oc id"/>
          <p:cNvSpPr>
            <a:spLocks noChangeArrowheads="1"/>
          </p:cNvSpPr>
          <p:nvPr userDrawn="1"/>
        </p:nvSpPr>
        <p:spPr bwMode="auto">
          <a:xfrm>
            <a:off x="8917520" y="38102"/>
            <a:ext cx="893233" cy="12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>
            <a:lvl1pPr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953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95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endParaRPr lang="en-US" altLang="en-US" sz="1067">
              <a:solidFill>
                <a:srgbClr val="80808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1. On-page tracker" hidden="1"/>
          <p:cNvSpPr>
            <a:spLocks noChangeArrowheads="1"/>
          </p:cNvSpPr>
          <p:nvPr userDrawn="1"/>
        </p:nvSpPr>
        <p:spPr bwMode="auto">
          <a:xfrm>
            <a:off x="232835" y="71968"/>
            <a:ext cx="589905" cy="164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r>
              <a:rPr lang="en-US" altLang="en-US" sz="1067">
                <a:solidFill>
                  <a:srgbClr val="808080"/>
                </a:solidFill>
                <a:latin typeface="Century Gothic" panose="020B0502020202020204" pitchFamily="34" charset="0"/>
              </a:rPr>
              <a:t>TRACKER</a:t>
            </a:r>
          </a:p>
        </p:txBody>
      </p:sp>
      <p:sp>
        <p:nvSpPr>
          <p:cNvPr id="7" name="3. Unit of measure" hidden="1"/>
          <p:cNvSpPr txBox="1">
            <a:spLocks noChangeArrowheads="1"/>
          </p:cNvSpPr>
          <p:nvPr userDrawn="1"/>
        </p:nvSpPr>
        <p:spPr bwMode="auto">
          <a:xfrm>
            <a:off x="232833" y="546102"/>
            <a:ext cx="10600267" cy="32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133">
                <a:solidFill>
                  <a:srgbClr val="808080"/>
                </a:solidFill>
                <a:latin typeface="Century Gothic"/>
                <a:ea typeface="+mn-ea"/>
              </a:rPr>
              <a:t>Unit of measure</a:t>
            </a:r>
          </a:p>
        </p:txBody>
      </p:sp>
      <p:grpSp>
        <p:nvGrpSpPr>
          <p:cNvPr id="8" name="ACET" hidden="1"/>
          <p:cNvGrpSpPr>
            <a:grpSpLocks/>
          </p:cNvGrpSpPr>
          <p:nvPr userDrawn="1"/>
        </p:nvGrpSpPr>
        <p:grpSpPr bwMode="auto">
          <a:xfrm>
            <a:off x="3168651" y="1919945"/>
            <a:ext cx="5854700" cy="675091"/>
            <a:chOff x="915" y="613"/>
            <a:chExt cx="2686" cy="417"/>
          </a:xfrm>
        </p:grpSpPr>
        <p:cxnSp>
          <p:nvCxnSpPr>
            <p:cNvPr id="9" name="AutoShape 249"/>
            <p:cNvCxnSpPr>
              <a:cxnSpLocks noChangeShapeType="1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AutoShape 250"/>
            <p:cNvSpPr>
              <a:spLocks noChangeArrowheads="1"/>
            </p:cNvSpPr>
            <p:nvPr/>
          </p:nvSpPr>
          <p:spPr bwMode="auto">
            <a:xfrm>
              <a:off x="915" y="613"/>
              <a:ext cx="2686" cy="417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18288" anchor="b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2133" b="1">
                  <a:solidFill>
                    <a:srgbClr val="000000"/>
                  </a:solidFill>
                  <a:latin typeface="Century Gothic" panose="020B0502020202020204" pitchFamily="34" charset="0"/>
                </a:rPr>
                <a:t>Title</a:t>
              </a:r>
            </a:p>
            <a:p>
              <a:pPr eaLnBrk="1" hangingPunct="1">
                <a:defRPr/>
              </a:pPr>
              <a:r>
                <a:rPr lang="en-US" altLang="en-US" sz="2133">
                  <a:solidFill>
                    <a:srgbClr val="808080"/>
                  </a:solidFill>
                  <a:latin typeface="Century Gothic" panose="020B0502020202020204" pitchFamily="34" charset="0"/>
                </a:rPr>
                <a:t>Unit of measure</a:t>
              </a:r>
            </a:p>
          </p:txBody>
        </p:sp>
      </p:grpSp>
      <p:grpSp>
        <p:nvGrpSpPr>
          <p:cNvPr id="11" name="LegendBoxes" hidden="1"/>
          <p:cNvGrpSpPr>
            <a:grpSpLocks/>
          </p:cNvGrpSpPr>
          <p:nvPr userDrawn="1"/>
        </p:nvGrpSpPr>
        <p:grpSpPr bwMode="auto">
          <a:xfrm>
            <a:off x="10833100" y="774702"/>
            <a:ext cx="1111251" cy="1075267"/>
            <a:chOff x="4936" y="176"/>
            <a:chExt cx="514" cy="664"/>
          </a:xfrm>
        </p:grpSpPr>
        <p:sp>
          <p:nvSpPr>
            <p:cNvPr id="12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3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5" name="LegendRectangle2"/>
            <p:cNvSpPr>
              <a:spLocks noChangeArrowheads="1"/>
            </p:cNvSpPr>
            <p:nvPr/>
          </p:nvSpPr>
          <p:spPr bwMode="auto">
            <a:xfrm>
              <a:off x="4936" y="352"/>
              <a:ext cx="104" cy="10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7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2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8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19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endParaRPr lang="en-US" altLang="en-US" sz="1600">
                <a:solidFill>
                  <a:srgbClr val="00000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0" name="LegendLines" hidden="1"/>
          <p:cNvGrpSpPr>
            <a:grpSpLocks/>
          </p:cNvGrpSpPr>
          <p:nvPr userDrawn="1"/>
        </p:nvGrpSpPr>
        <p:grpSpPr bwMode="auto">
          <a:xfrm>
            <a:off x="10414008" y="774701"/>
            <a:ext cx="1530351" cy="805957"/>
            <a:chOff x="4750" y="176"/>
            <a:chExt cx="708" cy="497"/>
          </a:xfrm>
        </p:grpSpPr>
        <p:sp>
          <p:nvSpPr>
            <p:cNvPr id="21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solidFill>
                  <a:srgbClr val="000000"/>
                </a:solidFill>
                <a:latin typeface="Century Gothic"/>
                <a:ea typeface="+mn-ea"/>
              </a:endParaRPr>
            </a:p>
          </p:txBody>
        </p:sp>
        <p:sp>
          <p:nvSpPr>
            <p:cNvPr id="22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solidFill>
                  <a:srgbClr val="000000"/>
                </a:solidFill>
                <a:latin typeface="Century Gothic"/>
                <a:ea typeface="+mn-ea"/>
              </a:endParaRPr>
            </a:p>
          </p:txBody>
        </p:sp>
        <p:sp>
          <p:nvSpPr>
            <p:cNvPr id="23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en-US" sz="1600">
                <a:solidFill>
                  <a:srgbClr val="000000"/>
                </a:solidFill>
                <a:latin typeface="Century Gothic"/>
                <a:ea typeface="+mn-ea"/>
              </a:endParaRPr>
            </a:p>
          </p:txBody>
        </p:sp>
        <p:sp>
          <p:nvSpPr>
            <p:cNvPr id="24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25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26" name="Legend3"/>
            <p:cNvSpPr>
              <a:spLocks noChangeArrowheads="1"/>
            </p:cNvSpPr>
            <p:nvPr/>
          </p:nvSpPr>
          <p:spPr bwMode="auto">
            <a:xfrm>
              <a:off x="5104" y="521"/>
              <a:ext cx="35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</p:grpSp>
      <p:grpSp>
        <p:nvGrpSpPr>
          <p:cNvPr id="27" name="Sticker" hidden="1"/>
          <p:cNvGrpSpPr>
            <a:grpSpLocks/>
          </p:cNvGrpSpPr>
          <p:nvPr userDrawn="1"/>
        </p:nvGrpSpPr>
        <p:grpSpPr bwMode="auto">
          <a:xfrm>
            <a:off x="11068067" y="774700"/>
            <a:ext cx="891118" cy="201084"/>
            <a:chOff x="8086800" y="285750"/>
            <a:chExt cx="653975" cy="197078"/>
          </a:xfrm>
        </p:grpSpPr>
        <p:sp>
          <p:nvSpPr>
            <p:cNvPr id="28" name="StickerRectangle"/>
            <p:cNvSpPr>
              <a:spLocks noChangeArrowheads="1"/>
            </p:cNvSpPr>
            <p:nvPr/>
          </p:nvSpPr>
          <p:spPr bwMode="auto">
            <a:xfrm>
              <a:off x="8093417" y="285750"/>
              <a:ext cx="647358" cy="188089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27432" tIns="0" rIns="0" bIns="27432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buClr>
                  <a:srgbClr val="172972"/>
                </a:buClr>
                <a:defRPr/>
              </a:pPr>
              <a:r>
                <a:rPr lang="en-US" altLang="en-US" sz="1067">
                  <a:solidFill>
                    <a:srgbClr val="808080"/>
                  </a:solidFill>
                  <a:latin typeface="Century Gothic" panose="020B0502020202020204" pitchFamily="34" charset="0"/>
                </a:rPr>
                <a:t>PRELIMINARY</a:t>
              </a:r>
            </a:p>
          </p:txBody>
        </p:sp>
        <p:cxnSp>
          <p:nvCxnSpPr>
            <p:cNvPr id="29" name="AutoShape 31"/>
            <p:cNvCxnSpPr>
              <a:cxnSpLocks noChangeShapeType="1"/>
            </p:cNvCxnSpPr>
            <p:nvPr/>
          </p:nvCxnSpPr>
          <p:spPr bwMode="auto">
            <a:xfrm>
              <a:off x="8086800" y="285750"/>
              <a:ext cx="0" cy="197078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0" name="AutoShape 32"/>
            <p:cNvCxnSpPr>
              <a:cxnSpLocks noChangeShapeType="1"/>
            </p:cNvCxnSpPr>
            <p:nvPr/>
          </p:nvCxnSpPr>
          <p:spPr bwMode="auto">
            <a:xfrm>
              <a:off x="8086800" y="482828"/>
              <a:ext cx="653975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1" name="Slide Elements" hidden="1"/>
          <p:cNvGrpSpPr>
            <a:grpSpLocks/>
          </p:cNvGrpSpPr>
          <p:nvPr userDrawn="1"/>
        </p:nvGrpSpPr>
        <p:grpSpPr bwMode="auto">
          <a:xfrm>
            <a:off x="232835" y="6403810"/>
            <a:ext cx="11726333" cy="412476"/>
            <a:chOff x="171450" y="6275341"/>
            <a:chExt cx="8618538" cy="404903"/>
          </a:xfrm>
        </p:grpSpPr>
        <p:sp>
          <p:nvSpPr>
            <p:cNvPr id="32" name="4. Footnote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171450" y="6275341"/>
              <a:ext cx="8618538" cy="161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12179" indent="-112179" eaLnBrk="1" hangingPunct="1">
                <a:defRPr/>
              </a:pPr>
              <a:r>
                <a:rPr lang="en-US" sz="1067">
                  <a:solidFill>
                    <a:srgbClr val="808080"/>
                  </a:solidFill>
                  <a:latin typeface="Century Gothic"/>
                  <a:ea typeface="+mn-ea"/>
                </a:rPr>
                <a:t>1 Footnote</a:t>
              </a:r>
            </a:p>
          </p:txBody>
        </p:sp>
        <p:sp>
          <p:nvSpPr>
            <p:cNvPr id="33" name="5. Source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171450" y="6519047"/>
              <a:ext cx="5329803" cy="1611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>
              <a:lvl1pPr marL="398463" indent="-398463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3700" algn="l"/>
                </a:tabLs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067">
                  <a:solidFill>
                    <a:srgbClr val="FFFFFF"/>
                  </a:solidFill>
                  <a:latin typeface="Century Gothic" panose="020B0502020202020204" pitchFamily="34" charset="0"/>
                </a:rPr>
                <a:t>Source: Source</a:t>
              </a:r>
            </a:p>
          </p:txBody>
        </p:sp>
      </p:grpSp>
      <p:grpSp>
        <p:nvGrpSpPr>
          <p:cNvPr id="34" name="LegendMoons" hidden="1"/>
          <p:cNvGrpSpPr>
            <a:grpSpLocks/>
          </p:cNvGrpSpPr>
          <p:nvPr userDrawn="1"/>
        </p:nvGrpSpPr>
        <p:grpSpPr bwMode="auto">
          <a:xfrm>
            <a:off x="10742086" y="774701"/>
            <a:ext cx="1200666" cy="1378639"/>
            <a:chOff x="5428012" y="273840"/>
            <a:chExt cx="883472" cy="1351659"/>
          </a:xfrm>
        </p:grpSpPr>
        <p:sp>
          <p:nvSpPr>
            <p:cNvPr id="35" name="Legend1"/>
            <p:cNvSpPr>
              <a:spLocks noChangeArrowheads="1"/>
            </p:cNvSpPr>
            <p:nvPr/>
          </p:nvSpPr>
          <p:spPr bwMode="auto">
            <a:xfrm>
              <a:off x="5748853" y="286291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6" name="Legend2"/>
            <p:cNvSpPr>
              <a:spLocks noChangeArrowheads="1"/>
            </p:cNvSpPr>
            <p:nvPr/>
          </p:nvSpPr>
          <p:spPr bwMode="auto">
            <a:xfrm>
              <a:off x="5748853" y="560224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7" name="Legend3"/>
            <p:cNvSpPr>
              <a:spLocks noChangeArrowheads="1"/>
            </p:cNvSpPr>
            <p:nvPr/>
          </p:nvSpPr>
          <p:spPr bwMode="auto">
            <a:xfrm>
              <a:off x="5748853" y="836232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8" name="Legend4"/>
            <p:cNvSpPr>
              <a:spLocks noChangeArrowheads="1"/>
            </p:cNvSpPr>
            <p:nvPr/>
          </p:nvSpPr>
          <p:spPr bwMode="auto">
            <a:xfrm>
              <a:off x="5748853" y="1108088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sp>
          <p:nvSpPr>
            <p:cNvPr id="39" name="Legend5"/>
            <p:cNvSpPr>
              <a:spLocks noChangeArrowheads="1"/>
            </p:cNvSpPr>
            <p:nvPr/>
          </p:nvSpPr>
          <p:spPr bwMode="auto">
            <a:xfrm>
              <a:off x="5748853" y="1384097"/>
              <a:ext cx="562631" cy="24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>
              <a:lvl1pPr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953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953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buClr>
                  <a:srgbClr val="172972"/>
                </a:buClr>
                <a:defRPr/>
              </a:pPr>
              <a:r>
                <a:rPr lang="en-US" altLang="en-US" sz="1600">
                  <a:solidFill>
                    <a:srgbClr val="000000"/>
                  </a:solidFill>
                  <a:latin typeface="Century Gothic" panose="020B0502020202020204" pitchFamily="34" charset="0"/>
                </a:rPr>
                <a:t>Legend</a:t>
              </a:r>
            </a:p>
          </p:txBody>
        </p:sp>
        <p:grpSp>
          <p:nvGrpSpPr>
            <p:cNvPr id="40" name="MoonLegend1"/>
            <p:cNvGrpSpPr>
              <a:grpSpLocks noChangeAspect="1"/>
            </p:cNvGrpSpPr>
            <p:nvPr userDrawn="1">
              <p:custDataLst>
                <p:tags r:id="rId2"/>
              </p:custDataLst>
            </p:nvPr>
          </p:nvGrpSpPr>
          <p:grpSpPr bwMode="auto">
            <a:xfrm>
              <a:off x="5428012" y="273840"/>
              <a:ext cx="209550" cy="209551"/>
              <a:chOff x="1694" y="2044"/>
              <a:chExt cx="160" cy="160"/>
            </a:xfrm>
          </p:grpSpPr>
          <p:sp>
            <p:nvSpPr>
              <p:cNvPr id="53" name="Oval 41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54" name="Arc 42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1" name="MoonLegend2"/>
            <p:cNvGrpSpPr>
              <a:grpSpLocks noChangeAspect="1"/>
            </p:cNvGrpSpPr>
            <p:nvPr userDrawn="1">
              <p:custDataLst>
                <p:tags r:id="rId3"/>
              </p:custDataLst>
            </p:nvPr>
          </p:nvGrpSpPr>
          <p:grpSpPr bwMode="auto">
            <a:xfrm>
              <a:off x="5428012" y="548081"/>
              <a:ext cx="209550" cy="209551"/>
              <a:chOff x="1694" y="2044"/>
              <a:chExt cx="160" cy="160"/>
            </a:xfrm>
          </p:grpSpPr>
          <p:sp>
            <p:nvSpPr>
              <p:cNvPr id="51" name="Oval 41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52" name="Arc 42"/>
              <p:cNvSpPr>
                <a:spLocks noChangeAspect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arc">
                <a:avLst/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2" name="MoonLegend3"/>
            <p:cNvGrpSpPr>
              <a:grpSpLocks noChangeAspect="1"/>
            </p:cNvGrpSpPr>
            <p:nvPr userDrawn="1">
              <p:custDataLst>
                <p:tags r:id="rId4"/>
              </p:custDataLst>
            </p:nvPr>
          </p:nvGrpSpPr>
          <p:grpSpPr bwMode="auto">
            <a:xfrm>
              <a:off x="5428012" y="822322"/>
              <a:ext cx="209550" cy="209551"/>
              <a:chOff x="1694" y="2044"/>
              <a:chExt cx="160" cy="160"/>
            </a:xfrm>
          </p:grpSpPr>
          <p:sp>
            <p:nvSpPr>
              <p:cNvPr id="49" name="Oval 41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50" name="Arc 42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694" y="2044"/>
                <a:ext cx="164" cy="16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3" name="MoonLegend4"/>
            <p:cNvGrpSpPr>
              <a:grpSpLocks noChangeAspect="1"/>
            </p:cNvGrpSpPr>
            <p:nvPr userDrawn="1">
              <p:custDataLst>
                <p:tags r:id="rId5"/>
              </p:custDataLst>
            </p:nvPr>
          </p:nvGrpSpPr>
          <p:grpSpPr bwMode="auto">
            <a:xfrm>
              <a:off x="5428012" y="1096563"/>
              <a:ext cx="209550" cy="209551"/>
              <a:chOff x="1694" y="2044"/>
              <a:chExt cx="160" cy="160"/>
            </a:xfrm>
          </p:grpSpPr>
          <p:sp>
            <p:nvSpPr>
              <p:cNvPr id="47" name="Oval 41"/>
              <p:cNvSpPr>
                <a:spLocks noChangeAspect="1" noChangeArrowhead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694" y="2042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48" name="Arc 42"/>
              <p:cNvSpPr>
                <a:spLocks noChangeAspect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694" y="2042"/>
                <a:ext cx="164" cy="16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  <p:grpSp>
          <p:nvGrpSpPr>
            <p:cNvPr id="44" name="MoonLegend5"/>
            <p:cNvGrpSpPr>
              <a:grpSpLocks noChangeAspect="1"/>
            </p:cNvGrpSpPr>
            <p:nvPr userDrawn="1">
              <p:custDataLst>
                <p:tags r:id="rId6"/>
              </p:custDataLst>
            </p:nvPr>
          </p:nvGrpSpPr>
          <p:grpSpPr bwMode="auto">
            <a:xfrm>
              <a:off x="5428012" y="1370805"/>
              <a:ext cx="209550" cy="209551"/>
              <a:chOff x="1694" y="2044"/>
              <a:chExt cx="160" cy="160"/>
            </a:xfrm>
          </p:grpSpPr>
          <p:sp>
            <p:nvSpPr>
              <p:cNvPr id="45" name="Oval 41"/>
              <p:cNvSpPr>
                <a:spLocks noChangeAspect="1"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694" y="2046"/>
                <a:ext cx="164" cy="1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  <p:sp>
            <p:nvSpPr>
              <p:cNvPr id="46" name="Arc 42"/>
              <p:cNvSpPr>
                <a:spLocks noChangeAspect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694" y="2046"/>
                <a:ext cx="164" cy="16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folHlink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600">
                  <a:solidFill>
                    <a:srgbClr val="000000"/>
                  </a:solidFill>
                  <a:latin typeface="Century Gothic"/>
                  <a:ea typeface="+mn-ea"/>
                </a:endParaRPr>
              </a:p>
            </p:txBody>
          </p:sp>
        </p:grpSp>
      </p:grpSp>
      <p:pic>
        <p:nvPicPr>
          <p:cNvPr id="68" name="Picture 67" descr="Danone_PPT Footer image.png">
            <a:extLst>
              <a:ext uri="{FF2B5EF4-FFF2-40B4-BE49-F238E27FC236}">
                <a16:creationId xmlns:a16="http://schemas.microsoft.com/office/drawing/2014/main" id="{0B64F499-89D4-4E3A-ABBF-FE66A2FEB69A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191997" cy="762024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17C0824-5E5E-4235-AA47-EB5A96710E0E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02AC96D-4C2C-42D7-A359-0262F0CE8858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58" name="Title Placeholder 1">
            <a:extLst>
              <a:ext uri="{FF2B5EF4-FFF2-40B4-BE49-F238E27FC236}">
                <a16:creationId xmlns:a16="http://schemas.microsoft.com/office/drawing/2014/main" id="{8679C547-2197-4B61-9817-F0E1A4BF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91434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7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39887936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vider 7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406695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7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7035043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7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288137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vider 7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07826" y="1694971"/>
            <a:ext cx="10176424" cy="3468058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6000" b="1" i="0" cap="all" baseline="0">
                <a:solidFill>
                  <a:schemeClr val="bg1"/>
                </a:solidFill>
                <a:latin typeface="+mj-lt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Divider title in Calibri Bold 60pt</a:t>
            </a:r>
          </a:p>
        </p:txBody>
      </p:sp>
    </p:spTree>
    <p:extLst>
      <p:ext uri="{BB962C8B-B14F-4D97-AF65-F5344CB8AC3E}">
        <p14:creationId xmlns:p14="http://schemas.microsoft.com/office/powerpoint/2010/main" val="28304991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9"/>
            <a:ext cx="12192000" cy="5150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9" y="6376697"/>
            <a:ext cx="2428875" cy="4827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9" y="42761"/>
            <a:ext cx="10284387" cy="773763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85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67" b="0" cap="all" baseline="0">
                <a:solidFill>
                  <a:schemeClr val="tx1"/>
                </a:solidFill>
              </a:defRPr>
            </a:lvl1pPr>
            <a:lvl2pPr marL="4571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1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3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9" y="1506399"/>
            <a:ext cx="10284387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67"/>
            </a:lvl1pPr>
            <a:lvl2pPr>
              <a:lnSpc>
                <a:spcPct val="110000"/>
              </a:lnSpc>
              <a:spcBef>
                <a:spcPts val="0"/>
              </a:spcBef>
              <a:defRPr sz="1867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/>
            </a:lvl3pPr>
            <a:lvl4pPr indent="-16326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67"/>
            </a:lvl4pPr>
            <a:lvl5pPr marL="326536" indent="-16326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67"/>
            </a:lvl5pPr>
            <a:lvl6pPr marL="489804" indent="-163268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67"/>
            </a:lvl6pPr>
          </a:lstStyle>
          <a:p>
            <a:pPr lvl="2"/>
            <a:r>
              <a:rPr lang="en-US"/>
              <a:t>Heading level 3 Calibri Bold 23pt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1440E2-BFA9-4E9D-9FDD-8CA3B99446EA}"/>
              </a:ext>
            </a:extLst>
          </p:cNvPr>
          <p:cNvSpPr/>
          <p:nvPr userDrawn="1"/>
        </p:nvSpPr>
        <p:spPr>
          <a:xfrm>
            <a:off x="-41179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C132A7-1BC8-4BEE-98E0-F2D00CB16650}"/>
              </a:ext>
            </a:extLst>
          </p:cNvPr>
          <p:cNvSpPr/>
          <p:nvPr userDrawn="1"/>
        </p:nvSpPr>
        <p:spPr>
          <a:xfrm>
            <a:off x="-24952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73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3C3644-DA12-1847-AD40-F15C62D021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412362"/>
            <a:ext cx="12192000" cy="448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222439-D328-4C47-A113-8CCF73CD1C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A9FEE41-8982-2548-B826-1A5F6BF270B9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B7F970F-18D3-8F41-9B00-C322AF14D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13F684-86E4-FB43-9170-157B6742A566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94AED3B-15FA-E544-9638-3FA101DFC8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D90BBA7-A5D2-2E4E-A9F7-433B616ADF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75A000F-09B6-3F46-B5F2-4D4EAE16A475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720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nn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2119" y="2119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19" y="2119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Danone_PPT Footer image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" y="6118579"/>
            <a:ext cx="12241609" cy="762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6561" y="385894"/>
            <a:ext cx="11303435" cy="564980"/>
          </a:xfrm>
        </p:spPr>
        <p:txBody>
          <a:bodyPr lIns="0" anchor="t" anchorCtr="0">
            <a:normAutofit/>
          </a:bodyPr>
          <a:lstStyle>
            <a:lvl1pPr>
              <a:defRPr sz="2200" b="1" i="0" cap="none" spc="60" baseline="0"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n-US"/>
              <a:t>INNER PAGE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DA366C-F002-44BD-AF0B-A9794ED0F25D}"/>
              </a:ext>
            </a:extLst>
          </p:cNvPr>
          <p:cNvSpPr/>
          <p:nvPr userDrawn="1"/>
        </p:nvSpPr>
        <p:spPr>
          <a:xfrm>
            <a:off x="6133500" y="6614247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CONFIDENTIAL INFORMATION OF DANONE US, LLC.  NOT TO BE DISTRIBUTED. SUBJECT TO THE ESPIONAGE ACT OF 1996.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22EE07-7107-48B2-8198-0DCD478DD4EE}"/>
              </a:ext>
            </a:extLst>
          </p:cNvPr>
          <p:cNvSpPr/>
          <p:nvPr userDrawn="1"/>
        </p:nvSpPr>
        <p:spPr>
          <a:xfrm>
            <a:off x="7132957" y="6450321"/>
            <a:ext cx="50590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800" i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ALL PRICING AND DISTRIBUTION DECISIONS AT THE SOLE DISCRETION OF THE RETAILER OR WHOLESALER</a:t>
            </a:r>
            <a:endParaRPr lang="en-US" sz="80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8652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1 Division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6"/>
          </p:nvPr>
        </p:nvSpPr>
        <p:spPr>
          <a:xfrm>
            <a:off x="5562545" y="-3001"/>
            <a:ext cx="6629457" cy="2673925"/>
          </a:xfrm>
          <a:custGeom>
            <a:avLst/>
            <a:gdLst>
              <a:gd name="connsiteX0" fmla="*/ 192009 w 5480524"/>
              <a:gd name="connsiteY0" fmla="*/ 0 h 2950440"/>
              <a:gd name="connsiteX1" fmla="*/ 5480524 w 5480524"/>
              <a:gd name="connsiteY1" fmla="*/ 0 h 2950440"/>
              <a:gd name="connsiteX2" fmla="*/ 5480524 w 5480524"/>
              <a:gd name="connsiteY2" fmla="*/ 2950440 h 2950440"/>
              <a:gd name="connsiteX3" fmla="*/ 0 w 5480524"/>
              <a:gd name="connsiteY3" fmla="*/ 2950440 h 2950440"/>
              <a:gd name="connsiteX4" fmla="*/ 0 w 5480524"/>
              <a:gd name="connsiteY4" fmla="*/ 2833659 h 2950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80524" h="2950440">
                <a:moveTo>
                  <a:pt x="192009" y="0"/>
                </a:moveTo>
                <a:lnTo>
                  <a:pt x="5480524" y="0"/>
                </a:lnTo>
                <a:lnTo>
                  <a:pt x="5480524" y="2950440"/>
                </a:lnTo>
                <a:lnTo>
                  <a:pt x="0" y="2950440"/>
                </a:lnTo>
                <a:lnTo>
                  <a:pt x="0" y="283365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12" name="Picture Placeholder 27"/>
          <p:cNvSpPr>
            <a:spLocks noGrp="1"/>
          </p:cNvSpPr>
          <p:nvPr>
            <p:ph type="pic" sz="quarter" idx="15"/>
          </p:nvPr>
        </p:nvSpPr>
        <p:spPr>
          <a:xfrm>
            <a:off x="0" y="-3001"/>
            <a:ext cx="5807696" cy="2673925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01180" h="2947507">
                <a:moveTo>
                  <a:pt x="0" y="0"/>
                </a:moveTo>
                <a:lnTo>
                  <a:pt x="4801180" y="0"/>
                </a:lnTo>
                <a:lnTo>
                  <a:pt x="4601457" y="2947507"/>
                </a:lnTo>
                <a:lnTo>
                  <a:pt x="0" y="2947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762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7"/>
          </p:nvPr>
        </p:nvSpPr>
        <p:spPr>
          <a:xfrm>
            <a:off x="1" y="3817621"/>
            <a:ext cx="6576451" cy="3040380"/>
          </a:xfrm>
          <a:custGeom>
            <a:avLst/>
            <a:gdLst>
              <a:gd name="connsiteX0" fmla="*/ 0 w 4801180"/>
              <a:gd name="connsiteY0" fmla="*/ 0 h 2947507"/>
              <a:gd name="connsiteX1" fmla="*/ 4801180 w 4801180"/>
              <a:gd name="connsiteY1" fmla="*/ 0 h 2947507"/>
              <a:gd name="connsiteX2" fmla="*/ 4601457 w 4801180"/>
              <a:gd name="connsiteY2" fmla="*/ 2947507 h 2947507"/>
              <a:gd name="connsiteX3" fmla="*/ 0 w 4801180"/>
              <a:gd name="connsiteY3" fmla="*/ 2947507 h 2947507"/>
              <a:gd name="connsiteX0" fmla="*/ 0 w 5139110"/>
              <a:gd name="connsiteY0" fmla="*/ 0 h 2947507"/>
              <a:gd name="connsiteX1" fmla="*/ 5139110 w 5139110"/>
              <a:gd name="connsiteY1" fmla="*/ 0 h 2947507"/>
              <a:gd name="connsiteX2" fmla="*/ 4601457 w 5139110"/>
              <a:gd name="connsiteY2" fmla="*/ 2947507 h 2947507"/>
              <a:gd name="connsiteX3" fmla="*/ 0 w 5139110"/>
              <a:gd name="connsiteY3" fmla="*/ 2947507 h 2947507"/>
              <a:gd name="connsiteX4" fmla="*/ 0 w 5139110"/>
              <a:gd name="connsiteY4" fmla="*/ 0 h 2947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9110" h="2947507">
                <a:moveTo>
                  <a:pt x="0" y="0"/>
                </a:moveTo>
                <a:lnTo>
                  <a:pt x="5139110" y="0"/>
                </a:lnTo>
                <a:lnTo>
                  <a:pt x="4601457" y="2947507"/>
                </a:lnTo>
                <a:lnTo>
                  <a:pt x="0" y="2947507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17000"/>
              </a:prstClr>
            </a:outerShdw>
          </a:effectLst>
        </p:spPr>
        <p:txBody>
          <a:bodyPr wrap="square" anchor="ctr">
            <a:noAutofit/>
          </a:bodyPr>
          <a:lstStyle>
            <a:lvl1pPr algn="ctr">
              <a:defRPr b="0" baseline="0">
                <a:solidFill>
                  <a:schemeClr val="bg1">
                    <a:lumMod val="50000"/>
                  </a:schemeClr>
                </a:solidFill>
                <a:effectLst/>
              </a:defRPr>
            </a:lvl1pPr>
          </a:lstStyle>
          <a:p>
            <a:endParaRPr lang="en-US"/>
          </a:p>
        </p:txBody>
      </p:sp>
      <p:sp>
        <p:nvSpPr>
          <p:cNvPr id="48" name="Picture Placeholder 44"/>
          <p:cNvSpPr>
            <a:spLocks noGrp="1"/>
          </p:cNvSpPr>
          <p:nvPr>
            <p:ph type="pic" sz="quarter" idx="20"/>
          </p:nvPr>
        </p:nvSpPr>
        <p:spPr>
          <a:xfrm>
            <a:off x="0" y="1894638"/>
            <a:ext cx="12192000" cy="3145537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649549" y="2609098"/>
            <a:ext cx="9040801" cy="674596"/>
          </a:xfrm>
        </p:spPr>
        <p:txBody>
          <a:bodyPr anchor="b">
            <a:noAutofit/>
          </a:bodyPr>
          <a:lstStyle>
            <a:lvl1pPr algn="l">
              <a:defRPr sz="2800" b="1" i="0" cap="none" baseline="0">
                <a:solidFill>
                  <a:srgbClr val="00A8D7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r>
              <a:rPr lang="en-US"/>
              <a:t>This is a cover page in Calibri Bold 28pt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2649549" y="3649420"/>
            <a:ext cx="3600000" cy="140395"/>
          </a:xfrm>
        </p:spPr>
        <p:txBody>
          <a:bodyPr>
            <a:noAutofit/>
          </a:bodyPr>
          <a:lstStyle>
            <a:lvl1pPr marL="0" indent="0">
              <a:buNone/>
              <a:defRPr sz="1200" b="0" cap="all" baseline="0">
                <a:solidFill>
                  <a:schemeClr val="tx2"/>
                </a:solidFill>
              </a:defRPr>
            </a:lvl1pPr>
            <a:lvl2pPr marL="3429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15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2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4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VERSION 1.1</a:t>
            </a:r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2649549" y="3831989"/>
            <a:ext cx="1800000" cy="184706"/>
          </a:xfrm>
          <a:prstGeom prst="rect">
            <a:avLst/>
          </a:prstGeom>
        </p:spPr>
        <p:txBody>
          <a:bodyPr tIns="0" rIns="0" bIns="144000" anchor="t"/>
          <a:lstStyle>
            <a:lvl1pPr>
              <a:defRPr sz="1200" b="0" cap="all" baseline="0">
                <a:solidFill>
                  <a:schemeClr val="tx2"/>
                </a:solidFill>
              </a:defRPr>
            </a:lvl1pPr>
          </a:lstStyle>
          <a:p>
            <a:fld id="{1401714B-C6CB-9A44-AE3A-DDA1BE7252EC}" type="datetime3">
              <a:rPr lang="en-GB" smtClean="0"/>
              <a:pPr/>
              <a:t>30 March, 2023</a:t>
            </a:fld>
            <a:endParaRPr lang="en-US"/>
          </a:p>
        </p:txBody>
      </p:sp>
      <p:sp>
        <p:nvSpPr>
          <p:cNvPr id="14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2649549" y="3320335"/>
            <a:ext cx="8640000" cy="289632"/>
          </a:xfrm>
        </p:spPr>
        <p:txBody>
          <a:bodyPr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  <a:latin typeface="+mn-lt"/>
              </a:defRPr>
            </a:lvl1pPr>
            <a:lvl2pPr marL="377985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5969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5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92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90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9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SUBTITLE IN CALIBRI BOLD 18PT</a:t>
            </a:r>
          </a:p>
        </p:txBody>
      </p:sp>
      <p:sp>
        <p:nvSpPr>
          <p:cNvPr id="15" name="Picture Placeholder 46"/>
          <p:cNvSpPr>
            <a:spLocks noGrp="1"/>
          </p:cNvSpPr>
          <p:nvPr>
            <p:ph type="pic" sz="quarter" idx="22"/>
          </p:nvPr>
        </p:nvSpPr>
        <p:spPr>
          <a:xfrm>
            <a:off x="1" y="2692309"/>
            <a:ext cx="2448732" cy="1222891"/>
          </a:xfrm>
          <a:noFill/>
        </p:spPr>
        <p:txBody>
          <a:bodyPr lIns="72000" rIns="72000" anchor="ctr">
            <a:normAutofit/>
          </a:bodyPr>
          <a:lstStyle>
            <a:lvl1pPr marL="0" marR="0" indent="0" algn="ctr" defTabSz="75596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.LucidaGrandeUI" charset="0"/>
              <a:buNone/>
              <a:tabLst/>
              <a:defRPr lang="en-US" sz="1050" dirty="0" smtClean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ctr"/>
            <a:endParaRPr lang="en-US" sz="105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858470" y="4763760"/>
            <a:ext cx="4831881" cy="1566406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spcBef>
                <a:spcPts val="0"/>
              </a:spcBef>
              <a:defRPr sz="3375" b="0" i="0" baseline="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algn="ctr">
              <a:lnSpc>
                <a:spcPct val="80000"/>
              </a:lnSpc>
              <a:defRPr sz="4082">
                <a:solidFill>
                  <a:schemeClr val="bg1"/>
                </a:solidFill>
                <a:latin typeface="Tooth &amp; Nail" charset="0"/>
                <a:ea typeface="Tooth &amp; Nail" charset="0"/>
                <a:cs typeface="Tooth &amp; Nail" charset="0"/>
              </a:defRPr>
            </a:lvl2pPr>
            <a:lvl3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3pPr>
            <a:lvl4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4pPr>
            <a:lvl5pPr>
              <a:defRPr sz="4082">
                <a:latin typeface="Tooth &amp; Nail" charset="0"/>
                <a:ea typeface="Tooth &amp; Nail" charset="0"/>
                <a:cs typeface="Tooth &amp; Nail" charset="0"/>
              </a:defRPr>
            </a:lvl5pPr>
          </a:lstStyle>
          <a:p>
            <a:pPr lvl="0"/>
            <a:r>
              <a:rPr lang="en-US" err="1"/>
              <a:t>Obita</a:t>
            </a:r>
            <a:r>
              <a:rPr lang="en-US"/>
              <a:t> non </a:t>
            </a:r>
            <a:r>
              <a:rPr lang="en-US" err="1"/>
              <a:t>eum</a:t>
            </a:r>
            <a:r>
              <a:rPr lang="en-US"/>
              <a:t> dust </a:t>
            </a:r>
            <a:r>
              <a:rPr lang="en-US" err="1"/>
              <a:t>iunt</a:t>
            </a:r>
            <a:r>
              <a:rPr lang="en-US"/>
              <a:t> </a:t>
            </a:r>
            <a:r>
              <a:rPr lang="en-US" err="1"/>
              <a:t>plautaut</a:t>
            </a:r>
            <a:r>
              <a:rPr lang="en-US"/>
              <a:t> </a:t>
            </a:r>
            <a:r>
              <a:rPr lang="en-US" err="1"/>
              <a:t>adis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6290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Divider 2">
    <p:bg>
      <p:bgPr>
        <a:gradFill>
          <a:gsLst>
            <a:gs pos="0">
              <a:schemeClr val="tx1">
                <a:lumMod val="60000"/>
                <a:lumOff val="40000"/>
              </a:schemeClr>
            </a:gs>
            <a:gs pos="50000">
              <a:schemeClr val="tx1"/>
            </a:gs>
          </a:gsLst>
          <a:lin ang="8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32EF3F8-D8B9-EC43-AB5A-AD98D67C25C8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16020C-370B-C548-8E5F-428CEED3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4904768-544F-994E-B411-D30C1CEF4B13}"/>
                </a:ext>
              </a:extLst>
            </p:cNvPr>
            <p:cNvGrpSpPr/>
            <p:nvPr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0B342613-C07A-724E-9D3D-E28722DE2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75033" b="32704"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13DB8A4D-B4A7-A44A-B977-992D94D5A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F315AFC8-8916-154B-AC8D-E484E36B9061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426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GRAPHIC ELEMENTS AT YOUR DISPOSAL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77B9743-3625-864F-8943-CEB3932F62F6}"/>
              </a:ext>
            </a:extLst>
          </p:cNvPr>
          <p:cNvGrpSpPr/>
          <p:nvPr userDrawn="1"/>
        </p:nvGrpSpPr>
        <p:grpSpPr>
          <a:xfrm>
            <a:off x="10450718" y="6361285"/>
            <a:ext cx="1657571" cy="514162"/>
            <a:chOff x="8681815" y="6357505"/>
            <a:chExt cx="1657571" cy="51416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D41CA65-3CB0-F34A-88C2-F0472D4935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815" y="6357505"/>
              <a:ext cx="1193497" cy="514162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5CBE098-9C8A-6E43-9565-E668A9146954}"/>
                </a:ext>
              </a:extLst>
            </p:cNvPr>
            <p:cNvGrpSpPr/>
            <p:nvPr userDrawn="1"/>
          </p:nvGrpSpPr>
          <p:grpSpPr>
            <a:xfrm>
              <a:off x="9859502" y="6409617"/>
              <a:ext cx="479884" cy="432097"/>
              <a:chOff x="9859502" y="6409617"/>
              <a:chExt cx="479884" cy="432097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22F8B248-940D-C046-962E-E18D8C8C8D7E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891122" y="6423954"/>
                <a:ext cx="448264" cy="417760"/>
              </a:xfrm>
              <a:prstGeom prst="rect">
                <a:avLst/>
              </a:prstGeom>
            </p:spPr>
          </p:pic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122250A-B430-6B4F-8053-1662DAA0267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H="1">
                <a:off x="9859502" y="6409617"/>
                <a:ext cx="1" cy="378599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ADA9AB6-6063-4C48-B4E2-DE2751AEBCD2}"/>
              </a:ext>
            </a:extLst>
          </p:cNvPr>
          <p:cNvSpPr/>
          <p:nvPr userDrawn="1"/>
        </p:nvSpPr>
        <p:spPr>
          <a:xfrm>
            <a:off x="5362958" y="64490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r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79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9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0024" y="6586943"/>
            <a:ext cx="4114800" cy="184707"/>
          </a:xfrm>
          <a:prstGeom prst="rect">
            <a:avLst/>
          </a:prstGeom>
        </p:spPr>
        <p:txBody>
          <a:bodyPr/>
          <a:lstStyle/>
          <a:p>
            <a:fld id="{0C897F37-38FF-482D-B87C-9BF0D53A6EDA}" type="datetime3">
              <a:rPr lang="en-GB" smtClean="0"/>
              <a:t>30 March,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0024" y="6458459"/>
            <a:ext cx="4114800" cy="131960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/>
              <a:t>presentation title in Calibri bold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68581" y="6541206"/>
            <a:ext cx="435471" cy="1283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50010" y="42760"/>
            <a:ext cx="10284385" cy="773763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US" err="1"/>
              <a:t>GRApHIC</a:t>
            </a:r>
            <a:r>
              <a:rPr lang="en-US"/>
              <a:t> ELEMENTS AT YOUR DISPOSAL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651" y="6353903"/>
            <a:ext cx="3320981" cy="494983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C5F291-6E83-41D2-8B85-3534A6CF1792}"/>
              </a:ext>
            </a:extLst>
          </p:cNvPr>
          <p:cNvCxnSpPr/>
          <p:nvPr userDrawn="1"/>
        </p:nvCxnSpPr>
        <p:spPr>
          <a:xfrm>
            <a:off x="11648367" y="6458461"/>
            <a:ext cx="0" cy="3131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988D51EA-3CC6-4FA3-9412-0592E0A7D0B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8"/>
            <a:ext cx="12192000" cy="5150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F015E-DBC0-4B08-8535-FF6C0F003C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9" y="6376696"/>
            <a:ext cx="2428875" cy="48271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2E22991-3D0C-4AC2-BD42-D42B38A6AAAA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8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t and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43891"/>
            <a:ext cx="12192000" cy="515006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700088" y="42760"/>
            <a:ext cx="10284386" cy="773762"/>
          </a:xfrm>
        </p:spPr>
        <p:txBody>
          <a:bodyPr>
            <a:noAutofit/>
          </a:bodyPr>
          <a:lstStyle>
            <a:lvl1pPr>
              <a:defRPr b="1" baseline="0"/>
            </a:lvl1pPr>
          </a:lstStyle>
          <a:p>
            <a:r>
              <a:rPr lang="en-US"/>
              <a:t>HEADING LEVEL 1 in Calibri Bold 26PT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700088" y="814278"/>
            <a:ext cx="10286160" cy="600921"/>
          </a:xfrm>
        </p:spPr>
        <p:txBody>
          <a:bodyPr>
            <a:noAutofit/>
          </a:bodyPr>
          <a:lstStyle>
            <a:lvl1pPr marL="0" indent="0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SUBHEADING IN Calibri REGULAR 18PT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700088" y="1506398"/>
            <a:ext cx="6296025" cy="4343496"/>
          </a:xfrm>
        </p:spPr>
        <p:txBody>
          <a:bodyPr>
            <a:no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/>
            </a:lvl1pPr>
            <a:lvl2pPr>
              <a:lnSpc>
                <a:spcPct val="110000"/>
              </a:lnSpc>
              <a:spcBef>
                <a:spcPts val="0"/>
              </a:spcBef>
              <a:defRPr sz="1800"/>
            </a:lvl2pPr>
            <a:lvl3pPr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2400" baseline="0"/>
            </a:lvl3pPr>
            <a:lvl4pPr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4pPr>
            <a:lvl5pPr marL="326592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5pPr>
            <a:lvl6pPr marL="489888" indent="-163296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800"/>
            </a:lvl6pPr>
          </a:lstStyle>
          <a:p>
            <a:pPr lvl="2"/>
            <a:r>
              <a:rPr lang="en-US"/>
              <a:t>Heading level 2 Calibri Bold 23pt</a:t>
            </a:r>
          </a:p>
          <a:p>
            <a:pPr lvl="2"/>
            <a:endParaRPr lang="en-US"/>
          </a:p>
          <a:p>
            <a:r>
              <a:rPr lang="en-US"/>
              <a:t>Body copy set in CALIBRI REGULAR 18pt. </a:t>
            </a:r>
            <a:r>
              <a:rPr lang="en-US" err="1"/>
              <a:t>Assit</a:t>
            </a:r>
            <a:r>
              <a:rPr lang="en-US"/>
              <a:t> am </a:t>
            </a:r>
            <a:r>
              <a:rPr lang="en-US" err="1"/>
              <a:t>reicit</a:t>
            </a:r>
            <a:r>
              <a:rPr lang="en-US"/>
              <a:t> et </a:t>
            </a:r>
            <a:r>
              <a:rPr lang="en-US" err="1"/>
              <a:t>harum</a:t>
            </a:r>
            <a:r>
              <a:rPr lang="en-US"/>
              <a:t> qui </a:t>
            </a:r>
            <a:r>
              <a:rPr lang="en-US" err="1"/>
              <a:t>officatur</a:t>
            </a:r>
            <a:r>
              <a:rPr lang="en-US"/>
              <a:t> mod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.</a:t>
            </a:r>
          </a:p>
          <a:p>
            <a:endParaRPr lang="en-US"/>
          </a:p>
          <a:p>
            <a:pPr lvl="1"/>
            <a:r>
              <a:rPr lang="en-US"/>
              <a:t>Heading level 3 Calibri Bold 18pt</a:t>
            </a:r>
          </a:p>
          <a:p>
            <a:r>
              <a:rPr lang="en-US"/>
              <a:t>Od </a:t>
            </a:r>
            <a:r>
              <a:rPr lang="en-US" err="1"/>
              <a:t>utempossi</a:t>
            </a:r>
            <a:r>
              <a:rPr lang="en-US"/>
              <a:t> </a:t>
            </a:r>
            <a:r>
              <a:rPr lang="en-US" err="1"/>
              <a:t>nonsedi</a:t>
            </a:r>
            <a:r>
              <a:rPr lang="en-US"/>
              <a:t> re </a:t>
            </a:r>
            <a:r>
              <a:rPr lang="en-US" err="1"/>
              <a:t>aut</a:t>
            </a:r>
            <a:r>
              <a:rPr lang="en-US"/>
              <a:t> a quo </a:t>
            </a:r>
            <a:r>
              <a:rPr lang="en-US" err="1"/>
              <a:t>blandel</a:t>
            </a:r>
            <a:r>
              <a:rPr lang="en-US"/>
              <a:t> </a:t>
            </a:r>
            <a:r>
              <a:rPr lang="en-US" err="1"/>
              <a:t>endelesed</a:t>
            </a:r>
            <a:r>
              <a:rPr lang="en-US"/>
              <a:t> que </a:t>
            </a:r>
            <a:r>
              <a:rPr lang="en-US" err="1"/>
              <a:t>ventio</a:t>
            </a:r>
            <a:r>
              <a:rPr lang="en-US"/>
              <a:t> </a:t>
            </a:r>
            <a:r>
              <a:rPr lang="en-US" err="1"/>
              <a:t>oditati</a:t>
            </a:r>
            <a:r>
              <a:rPr lang="en-US"/>
              <a:t> </a:t>
            </a:r>
            <a:r>
              <a:rPr lang="en-US" err="1"/>
              <a:t>berovide</a:t>
            </a:r>
            <a:r>
              <a:rPr lang="en-US"/>
              <a:t> res </a:t>
            </a:r>
            <a:r>
              <a:rPr lang="en-US" err="1"/>
              <a:t>nonem</a:t>
            </a:r>
            <a:r>
              <a:rPr lang="en-US"/>
              <a:t> </a:t>
            </a:r>
            <a:r>
              <a:rPr lang="en-US" err="1"/>
              <a:t>ra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moditium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ex </a:t>
            </a:r>
            <a:r>
              <a:rPr lang="en-US" err="1"/>
              <a:t>endis</a:t>
            </a:r>
            <a:r>
              <a:rPr lang="en-US"/>
              <a:t> ma </a:t>
            </a:r>
            <a:r>
              <a:rPr lang="en-US" err="1"/>
              <a:t>cor</a:t>
            </a:r>
            <a:r>
              <a:rPr lang="en-US"/>
              <a:t> </a:t>
            </a:r>
            <a:r>
              <a:rPr lang="en-US" err="1"/>
              <a:t>maio</a:t>
            </a:r>
            <a:r>
              <a:rPr lang="en-US"/>
              <a:t>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sinimod</a:t>
            </a:r>
            <a:r>
              <a:rPr lang="en-US"/>
              <a:t> </a:t>
            </a:r>
            <a:r>
              <a:rPr lang="en-US" err="1"/>
              <a:t>modist</a:t>
            </a:r>
            <a:r>
              <a:rPr lang="en-US"/>
              <a:t>. </a:t>
            </a:r>
          </a:p>
          <a:p>
            <a:r>
              <a:rPr lang="en-US"/>
              <a:t>Con resto </a:t>
            </a:r>
            <a:r>
              <a:rPr lang="en-US" err="1"/>
              <a:t>volorem</a:t>
            </a:r>
            <a:r>
              <a:rPr lang="en-US"/>
              <a:t> </a:t>
            </a:r>
            <a:r>
              <a:rPr lang="en-US" err="1"/>
              <a:t>poritiis</a:t>
            </a:r>
            <a:r>
              <a:rPr lang="en-US"/>
              <a:t> que </a:t>
            </a:r>
            <a:r>
              <a:rPr lang="en-US" err="1"/>
              <a:t>aceperio</a:t>
            </a:r>
            <a:r>
              <a:rPr lang="en-US"/>
              <a:t>. </a:t>
            </a:r>
            <a:br>
              <a:rPr lang="en-US"/>
            </a:br>
            <a:r>
              <a:rPr lang="en-US" err="1"/>
              <a:t>Itat</a:t>
            </a:r>
            <a:r>
              <a:rPr lang="en-US"/>
              <a:t> </a:t>
            </a:r>
            <a:r>
              <a:rPr lang="en-US" err="1"/>
              <a:t>faccatendi</a:t>
            </a:r>
            <a:r>
              <a:rPr lang="en-US"/>
              <a:t> </a:t>
            </a:r>
            <a:r>
              <a:rPr lang="en-US" err="1"/>
              <a:t>coriam</a:t>
            </a:r>
            <a:r>
              <a:rPr lang="en-US"/>
              <a:t> </a:t>
            </a:r>
            <a:r>
              <a:rPr lang="en-US" err="1"/>
              <a:t>cullore</a:t>
            </a:r>
            <a:r>
              <a:rPr lang="en-US"/>
              <a:t> </a:t>
            </a:r>
            <a:r>
              <a:rPr lang="en-US" err="1"/>
              <a:t>perecus</a:t>
            </a:r>
            <a:r>
              <a:rPr lang="en-US"/>
              <a:t> </a:t>
            </a:r>
            <a:r>
              <a:rPr lang="en-US" err="1"/>
              <a:t>daectatecus</a:t>
            </a:r>
            <a:r>
              <a:rPr lang="en-US"/>
              <a:t>, </a:t>
            </a:r>
            <a:r>
              <a:rPr lang="en-US" err="1"/>
              <a:t>sequis</a:t>
            </a:r>
            <a:r>
              <a:rPr lang="en-US"/>
              <a:t> </a:t>
            </a:r>
            <a:r>
              <a:rPr lang="en-US" err="1"/>
              <a:t>apidictatque</a:t>
            </a:r>
            <a:r>
              <a:rPr lang="en-US"/>
              <a:t> </a:t>
            </a:r>
            <a:r>
              <a:rPr lang="en-US" err="1"/>
              <a:t>poria</a:t>
            </a:r>
            <a:r>
              <a:rPr lang="en-US"/>
              <a:t> </a:t>
            </a:r>
            <a:r>
              <a:rPr lang="en-US" err="1"/>
              <a:t>voloribust</a:t>
            </a:r>
            <a:r>
              <a:rPr lang="en-US"/>
              <a:t> </a:t>
            </a:r>
            <a:r>
              <a:rPr lang="en-US" err="1"/>
              <a:t>prore</a:t>
            </a:r>
            <a:r>
              <a:rPr lang="en-US"/>
              <a:t>, </a:t>
            </a:r>
            <a:r>
              <a:rPr lang="en-US" err="1"/>
              <a:t>senduntistis</a:t>
            </a:r>
            <a:r>
              <a:rPr lang="en-US"/>
              <a:t> </a:t>
            </a:r>
            <a:r>
              <a:rPr lang="en-US" err="1"/>
              <a:t>exces</a:t>
            </a:r>
            <a:r>
              <a:rPr lang="en-US"/>
              <a:t> </a:t>
            </a:r>
            <a:r>
              <a:rPr lang="en-US" err="1"/>
              <a:t>acero</a:t>
            </a:r>
            <a:r>
              <a:rPr lang="en-US"/>
              <a:t> ex </a:t>
            </a:r>
            <a:r>
              <a:rPr lang="en-US" err="1"/>
              <a:t>est</a:t>
            </a:r>
            <a:r>
              <a:rPr lang="en-US"/>
              <a:t>, </a:t>
            </a:r>
            <a:r>
              <a:rPr lang="en-US" err="1"/>
              <a:t>voluptur</a:t>
            </a:r>
            <a:r>
              <a:rPr lang="en-US"/>
              <a:t> </a:t>
            </a:r>
            <a:r>
              <a:rPr lang="en-US" err="1"/>
              <a:t>solupta</a:t>
            </a:r>
            <a:r>
              <a:rPr lang="en-US"/>
              <a:t> nonet </a:t>
            </a:r>
            <a:r>
              <a:rPr lang="en-US" err="1"/>
              <a:t>liquis</a:t>
            </a:r>
            <a:r>
              <a:rPr lang="en-US"/>
              <a:t> </a:t>
            </a:r>
            <a:r>
              <a:rPr lang="en-US" err="1"/>
              <a:t>estemquae</a:t>
            </a:r>
            <a:r>
              <a:rPr lang="en-US"/>
              <a:t> </a:t>
            </a:r>
            <a:r>
              <a:rPr lang="en-US" err="1"/>
              <a:t>optatem</a:t>
            </a:r>
            <a:r>
              <a:rPr lang="en-US"/>
              <a:t> </a:t>
            </a:r>
            <a:r>
              <a:rPr lang="en-US" err="1"/>
              <a:t>est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moloreped</a:t>
            </a:r>
            <a:r>
              <a:rPr lang="en-US"/>
              <a:t> </a:t>
            </a:r>
            <a:r>
              <a:rPr lang="en-US" err="1"/>
              <a:t>ea</a:t>
            </a:r>
            <a:r>
              <a:rPr lang="en-US"/>
              <a:t> </a:t>
            </a:r>
            <a:r>
              <a:rPr lang="en-US" err="1"/>
              <a:t>porae</a:t>
            </a:r>
            <a:r>
              <a:rPr lang="en-US"/>
              <a:t>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797DF0-375E-4549-988A-495CFF9C10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7484" y="6362292"/>
            <a:ext cx="1225881" cy="52811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AE3C193-CE71-4921-99D6-A07F90233181}"/>
              </a:ext>
            </a:extLst>
          </p:cNvPr>
          <p:cNvSpPr/>
          <p:nvPr userDrawn="1"/>
        </p:nvSpPr>
        <p:spPr>
          <a:xfrm>
            <a:off x="0" y="6476289"/>
            <a:ext cx="51090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Proprietary Information of Danone US, LLC </a:t>
            </a:r>
          </a:p>
          <a:p>
            <a:pPr algn="l"/>
            <a:r>
              <a:rPr lang="en-US" sz="800">
                <a:solidFill>
                  <a:schemeClr val="bg1"/>
                </a:solidFill>
                <a:latin typeface="Century Gothic" panose="020B0502020202020204" pitchFamily="34" charset="0"/>
              </a:rPr>
              <a:t>Merchandising, assortment, shelving, and pricing decisions are at the sole discretion of the retailer</a:t>
            </a:r>
            <a:endParaRPr lang="en-US" sz="1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755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294">
          <p15:clr>
            <a:srgbClr val="FBAE40"/>
          </p15:clr>
        </p15:guide>
        <p15:guide id="2" pos="4407">
          <p15:clr>
            <a:srgbClr val="FBAE40"/>
          </p15:clr>
        </p15:guide>
        <p15:guide id="3" orient="horz" pos="107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2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ags" Target="../tags/tag10.xml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9.xml"/><Relationship Id="rId4" Type="http://schemas.openxmlformats.org/officeDocument/2006/relationships/slideLayout" Target="../slideLayouts/slideLayout1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4.xml"/><Relationship Id="rId16" Type="http://schemas.openxmlformats.org/officeDocument/2006/relationships/oleObject" Target="../embeddings/oleObject9.bin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18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21" Type="http://schemas.openxmlformats.org/officeDocument/2006/relationships/oleObject" Target="../embeddings/oleObject11.bin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ags" Target="../tags/tag21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ags" Target="../tags/tag20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image" Target="../media/image26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CAED30-8926-4154-8C34-21FC57D27E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8" imgW="360" imgH="360" progId="TCLayout.ActiveDocument.1">
                  <p:embed/>
                </p:oleObj>
              </mc:Choice>
              <mc:Fallback>
                <p:oleObj name="think-cell Slide" r:id="rId18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CAED30-8926-4154-8C34-21FC57D27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8A31E08-914C-445C-89A5-BD83FA69EC9A}"/>
              </a:ext>
            </a:extLst>
          </p:cNvPr>
          <p:cNvSpPr/>
          <p:nvPr userDrawn="1">
            <p:custDataLst>
              <p:tags r:id="rId1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0" i="0" baseline="0">
              <a:latin typeface="Century Gothic" panose="020B0502020202020204" pitchFamily="34" charset="0"/>
              <a:sym typeface="Calibri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6" y="0"/>
            <a:ext cx="10980313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980313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</p:spTree>
    <p:extLst>
      <p:ext uri="{BB962C8B-B14F-4D97-AF65-F5344CB8AC3E}">
        <p14:creationId xmlns:p14="http://schemas.microsoft.com/office/powerpoint/2010/main" val="1124390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3" r:id="rId11"/>
    <p:sldLayoutId id="2147483676" r:id="rId12"/>
    <p:sldLayoutId id="2147483677" r:id="rId13"/>
    <p:sldLayoutId id="2147483741" r:id="rId14"/>
  </p:sldLayoutIdLst>
  <p:hf sldNum="0" hdr="0" ft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0" i="0" kern="1200" cap="all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0" i="0" kern="1200">
          <a:solidFill>
            <a:schemeClr val="accent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6" pos="736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F4B953E1-8074-4CFC-9B9C-C98F467C74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  <p:extLst>
              <p:ext uri="{D42A27DB-BD31-4B8C-83A1-F6EECF244321}">
                <p14:modId xmlns:p14="http://schemas.microsoft.com/office/powerpoint/2010/main" val="3099026311"/>
              </p:ext>
            </p:extLst>
          </p:nvPr>
        </p:nvGraphicFramePr>
        <p:xfrm>
          <a:off x="2118" y="1589"/>
          <a:ext cx="2116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2" imgW="359" imgH="360" progId="TCLayout.ActiveDocument.1">
                  <p:embed/>
                </p:oleObj>
              </mc:Choice>
              <mc:Fallback>
                <p:oleObj name="think-cell Slide" r:id="rId12" imgW="359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F4B953E1-8074-4CFC-9B9C-C98F467C74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118" y="1589"/>
                        <a:ext cx="2116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2A14576A-738C-481B-8908-A2E168456312}"/>
              </a:ext>
            </a:extLst>
          </p:cNvPr>
          <p:cNvSpPr/>
          <p:nvPr userDrawn="1">
            <p:custDataLst>
              <p:tags r:id="rId1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rtl="0"/>
            <a:endParaRPr kumimoji="0" lang="en-US" sz="2600" b="1" i="0" u="none" cap="none" baseline="0">
              <a:latin typeface="Calibri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7" y="0"/>
            <a:ext cx="10284387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5" y="1506694"/>
            <a:ext cx="10722489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</p:spTree>
    <p:extLst>
      <p:ext uri="{BB962C8B-B14F-4D97-AF65-F5344CB8AC3E}">
        <p14:creationId xmlns:p14="http://schemas.microsoft.com/office/powerpoint/2010/main" val="3397433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98" r:id="rId5"/>
    <p:sldLayoutId id="2147483699" r:id="rId6"/>
    <p:sldLayoutId id="2147483702" r:id="rId7"/>
    <p:sldLayoutId id="2147483742" r:id="rId8"/>
  </p:sldLayoutIdLst>
  <p:hf hdr="0"/>
  <p:txStyles>
    <p:titleStyle>
      <a:lvl1pPr algn="l" defTabSz="685815" rtl="0" eaLnBrk="1" latinLnBrk="0" hangingPunct="1">
        <a:lnSpc>
          <a:spcPct val="90000"/>
        </a:lnSpc>
        <a:spcBef>
          <a:spcPct val="0"/>
        </a:spcBef>
        <a:buNone/>
        <a:defRPr sz="2600" b="1" i="0" kern="1200" cap="all" baseline="0">
          <a:solidFill>
            <a:schemeClr val="tx1"/>
          </a:solidFill>
          <a:latin typeface="Calibri Regular" charset="0"/>
          <a:ea typeface="Calibri Regular" charset="0"/>
          <a:cs typeface="Calibri Regular" charset="0"/>
        </a:defRPr>
      </a:lvl1pPr>
    </p:titleStyle>
    <p:bodyStyle>
      <a:lvl1pPr marL="0" indent="0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1pPr>
      <a:lvl2pPr marL="0" indent="0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1" i="0" kern="1200" baseline="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2pPr>
      <a:lvl3pPr marL="0" indent="0" algn="l" defTabSz="685815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300" b="1" i="0" kern="1200">
          <a:solidFill>
            <a:schemeClr val="accent1"/>
          </a:solidFill>
          <a:latin typeface="Calibri Regular" charset="0"/>
          <a:ea typeface="Calibri Regular" charset="0"/>
          <a:cs typeface="Calibri Regular" charset="0"/>
        </a:defRPr>
      </a:lvl3pPr>
      <a:lvl4pPr marL="0" indent="-122472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35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4pPr>
      <a:lvl5pPr marL="244944" indent="-122472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35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5pPr>
      <a:lvl6pPr marL="367416" indent="-122472" algn="l" defTabSz="685815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350" b="0" i="0" kern="1200">
          <a:solidFill>
            <a:schemeClr val="tx2"/>
          </a:solidFill>
          <a:latin typeface="Calibri Regular" charset="0"/>
          <a:ea typeface="Calibri Regular" charset="0"/>
          <a:cs typeface="Calibri Regular" charset="0"/>
        </a:defRPr>
      </a:lvl6pPr>
      <a:lvl7pPr marL="2228900" indent="-171454" algn="l" defTabSz="6858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09" indent="-171454" algn="l" defTabSz="6858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16" indent="-171454" algn="l" defTabSz="68581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8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5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3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2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38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47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55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2" algn="l" defTabSz="685815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238">
          <p15:clr>
            <a:srgbClr val="F26B43"/>
          </p15:clr>
        </p15:guide>
        <p15:guide id="4" pos="331">
          <p15:clr>
            <a:srgbClr val="F26B43"/>
          </p15:clr>
        </p15:guide>
        <p15:guide id="5" orient="horz" pos="4445">
          <p15:clr>
            <a:srgbClr val="F26B43"/>
          </p15:clr>
        </p15:guide>
        <p15:guide id="6" pos="552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6CAED30-8926-4154-8C34-21FC57D27E3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360" imgH="360" progId="TCLayout.ActiveDocument.1">
                  <p:embed/>
                </p:oleObj>
              </mc:Choice>
              <mc:Fallback>
                <p:oleObj name="think-cell Slide" r:id="rId16" imgW="360" imgH="360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6CAED30-8926-4154-8C34-21FC57D27E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C8A31E08-914C-445C-89A5-BD83FA69EC9A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600" b="0" i="0" baseline="0">
              <a:latin typeface="Century Gothic" panose="020B0502020202020204" pitchFamily="34" charset="0"/>
              <a:sym typeface="Calibri Regular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036" y="0"/>
            <a:ext cx="10980313" cy="77376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HEADING LEVEL 1 IN Calibri bold 26PT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403" y="1506692"/>
            <a:ext cx="10980313" cy="468418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/>
            <a:r>
              <a:rPr lang="en-US"/>
              <a:t>Body copy set in Calibri Regular 18pt</a:t>
            </a:r>
          </a:p>
          <a:p>
            <a:pPr lvl="1"/>
            <a:r>
              <a:rPr lang="en-US"/>
              <a:t>Heading level 2 Calibri Bold 18pt</a:t>
            </a:r>
          </a:p>
          <a:p>
            <a:pPr lvl="2"/>
            <a:r>
              <a:rPr lang="en-US"/>
              <a:t>Heading level 3 Calibri Bold 23pt</a:t>
            </a:r>
          </a:p>
          <a:p>
            <a:pPr lvl="3"/>
            <a:r>
              <a:rPr lang="en-US"/>
              <a:t>Bullet list level 1</a:t>
            </a:r>
          </a:p>
          <a:p>
            <a:pPr lvl="4"/>
            <a:r>
              <a:rPr lang="en-US"/>
              <a:t>Bullet list level 2</a:t>
            </a:r>
          </a:p>
          <a:p>
            <a:pPr lvl="5"/>
            <a:r>
              <a:rPr lang="en-US"/>
              <a:t>Bullet list level 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0024" y="6586943"/>
            <a:ext cx="1072978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089" b="0" i="0">
                <a:solidFill>
                  <a:schemeClr val="bg1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8344E26B-00D6-C843-9CF5-20C1CF727C13}" type="datetime3">
              <a:rPr lang="en-US" smtClean="0"/>
              <a:t>30 March 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880" y="6327744"/>
            <a:ext cx="435470" cy="12836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89" b="0" i="0">
                <a:solidFill>
                  <a:schemeClr val="tx2"/>
                </a:solidFill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defRPr>
            </a:lvl1pPr>
          </a:lstStyle>
          <a:p>
            <a:fld id="{754A7E0C-9029-4945-9920-02C782E3743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8BFD0-B7A9-3647-8C65-B98C615AB089}"/>
              </a:ext>
            </a:extLst>
          </p:cNvPr>
          <p:cNvSpPr txBox="1"/>
          <p:nvPr userDrawn="1"/>
        </p:nvSpPr>
        <p:spPr>
          <a:xfrm>
            <a:off x="11403236" y="6018021"/>
            <a:ext cx="731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CD390C67-498A-FA4A-8639-B44EBE26E9F8}" type="slidenum">
              <a:rPr lang="en-US" sz="1100" smtClean="0"/>
              <a:pPr algn="r"/>
              <a:t>‹#›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77872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</p:sldLayoutIdLst>
  <p:hf sldNum="0" hdr="0" ftr="0"/>
  <p:txStyles>
    <p:titleStyle>
      <a:lvl1pPr algn="l" defTabSz="914420" rtl="0" eaLnBrk="1" latinLnBrk="0" hangingPunct="1">
        <a:lnSpc>
          <a:spcPct val="90000"/>
        </a:lnSpc>
        <a:spcBef>
          <a:spcPct val="0"/>
        </a:spcBef>
        <a:buNone/>
        <a:defRPr sz="2600" b="0" i="0" kern="1200" cap="all" baseline="0">
          <a:solidFill>
            <a:schemeClr val="tx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</p:titleStyle>
    <p:bodyStyle>
      <a:lvl1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1pPr>
      <a:lvl2pPr marL="0" indent="0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None/>
        <a:defRPr sz="1800" b="0" i="0" kern="1200" baseline="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2pPr>
      <a:lvl3pPr marL="0" indent="0" algn="l" defTabSz="91442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 typeface=".LucidaGrandeUI" charset="0"/>
        <a:buNone/>
        <a:defRPr sz="2400" b="0" i="0" kern="1200">
          <a:solidFill>
            <a:schemeClr val="accent1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3pPr>
      <a:lvl4pPr marL="0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4pPr>
      <a:lvl5pPr marL="326592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●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5pPr>
      <a:lvl6pPr marL="489888" indent="-163296" algn="l" defTabSz="914420" rtl="0" eaLnBrk="1" latinLnBrk="0" hangingPunct="1">
        <a:lnSpc>
          <a:spcPct val="110000"/>
        </a:lnSpc>
        <a:spcBef>
          <a:spcPts val="0"/>
        </a:spcBef>
        <a:buSzPct val="100000"/>
        <a:buFont typeface=".LucidaGrandeUI" charset="0"/>
        <a:buChar char="–"/>
        <a:defRPr sz="1800" b="0" i="0" kern="1200">
          <a:solidFill>
            <a:schemeClr val="tx2"/>
          </a:solidFill>
          <a:latin typeface="Century Gothic" panose="020B0502020202020204" pitchFamily="34" charset="0"/>
          <a:ea typeface="Century Gothic" panose="020B0502020202020204" pitchFamily="34" charset="0"/>
          <a:cs typeface="Century Gothic" panose="020B0502020202020204" pitchFamily="34" charset="0"/>
        </a:defRPr>
      </a:lvl6pPr>
      <a:lvl7pPr marL="2971867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7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88" indent="-228605" algn="l" defTabSz="91442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0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1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2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7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83" algn="l" defTabSz="9144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55">
          <p15:clr>
            <a:srgbClr val="F26B43"/>
          </p15:clr>
        </p15:guide>
        <p15:guide id="3" pos="317">
          <p15:clr>
            <a:srgbClr val="F26B43"/>
          </p15:clr>
        </p15:guide>
        <p15:guide id="4" pos="441">
          <p15:clr>
            <a:srgbClr val="F26B43"/>
          </p15:clr>
        </p15:guide>
        <p15:guide id="6" pos="73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DA29EEFA-DCA9-49C1-A7BE-5D9F43ACAD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3549881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1" imgW="473" imgH="476" progId="TCLayout.ActiveDocument.1">
                  <p:embed/>
                </p:oleObj>
              </mc:Choice>
              <mc:Fallback>
                <p:oleObj name="think-cell Slide" r:id="rId21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DA29EEFA-DCA9-49C1-A7BE-5D9F43ACAD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F4FC04A1-08F2-4F9C-A5B5-B037E0072CFE}"/>
              </a:ext>
            </a:extLst>
          </p:cNvPr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2800" b="1" i="0" baseline="0">
              <a:latin typeface="Calibri" panose="020F0502020204030204" pitchFamily="34" charset="0"/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814402-5EAE-43CF-9364-4B0C154B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778"/>
            <a:ext cx="10515600" cy="10592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2A70E1-25B8-4114-A603-D5C1BF445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4434" y="1453727"/>
            <a:ext cx="10515600" cy="4613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22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all" baseline="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30.jpe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.png"/><Relationship Id="rId4" Type="http://schemas.openxmlformats.org/officeDocument/2006/relationships/image" Target="../media/image29.jpg"/><Relationship Id="rId9" Type="http://schemas.openxmlformats.org/officeDocument/2006/relationships/image" Target="../media/image3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55.xml"/><Relationship Id="rId6" Type="http://schemas.openxmlformats.org/officeDocument/2006/relationships/image" Target="../media/image85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2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30.jpe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3.png"/><Relationship Id="rId4" Type="http://schemas.openxmlformats.org/officeDocument/2006/relationships/image" Target="../media/image29.jpg"/><Relationship Id="rId9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hyperlink" Target="https://www.huffpost.com/entry/americans-soda-beer_n_885340" TargetMode="External"/><Relationship Id="rId11" Type="http://schemas.openxmlformats.org/officeDocument/2006/relationships/image" Target="../media/image38.jpeg"/><Relationship Id="rId5" Type="http://schemas.openxmlformats.org/officeDocument/2006/relationships/image" Target="../media/image26.emf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oleObject" Target="../embeddings/oleObject15.bin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slideLayout" Target="../slideLayouts/slideLayout14.xml"/><Relationship Id="rId7" Type="http://schemas.openxmlformats.org/officeDocument/2006/relationships/chart" Target="../charts/chart1.xml"/><Relationship Id="rId12" Type="http://schemas.openxmlformats.org/officeDocument/2006/relationships/image" Target="../media/image47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hyperlink" Target="https://www.huffpost.com/entry/americans-soda-beer_n_885340" TargetMode="External"/><Relationship Id="rId11" Type="http://schemas.openxmlformats.org/officeDocument/2006/relationships/image" Target="../media/image46.png"/><Relationship Id="rId5" Type="http://schemas.openxmlformats.org/officeDocument/2006/relationships/image" Target="../media/image26.emf"/><Relationship Id="rId10" Type="http://schemas.openxmlformats.org/officeDocument/2006/relationships/image" Target="../media/image45.png"/><Relationship Id="rId4" Type="http://schemas.openxmlformats.org/officeDocument/2006/relationships/oleObject" Target="../embeddings/oleObject16.bin"/><Relationship Id="rId9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tiff"/><Relationship Id="rId3" Type="http://schemas.openxmlformats.org/officeDocument/2006/relationships/chart" Target="../charts/chart2.xml"/><Relationship Id="rId7" Type="http://schemas.openxmlformats.org/officeDocument/2006/relationships/image" Target="../media/image5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0.png"/><Relationship Id="rId11" Type="http://schemas.openxmlformats.org/officeDocument/2006/relationships/image" Target="../media/image54.svg"/><Relationship Id="rId5" Type="http://schemas.microsoft.com/office/2007/relationships/hdphoto" Target="../media/hdphoto1.wdp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63.png"/><Relationship Id="rId1" Type="http://schemas.openxmlformats.org/officeDocument/2006/relationships/tags" Target="../tags/tag47.xml"/><Relationship Id="rId6" Type="http://schemas.openxmlformats.org/officeDocument/2006/relationships/image" Target="../media/image55.png"/><Relationship Id="rId11" Type="http://schemas.openxmlformats.org/officeDocument/2006/relationships/image" Target="../media/image52.tiff"/><Relationship Id="rId5" Type="http://schemas.openxmlformats.org/officeDocument/2006/relationships/chart" Target="../charts/chart4.xml"/><Relationship Id="rId15" Type="http://schemas.openxmlformats.org/officeDocument/2006/relationships/image" Target="../media/image62.png"/><Relationship Id="rId10" Type="http://schemas.openxmlformats.org/officeDocument/2006/relationships/image" Target="../media/image58.png"/><Relationship Id="rId19" Type="http://schemas.openxmlformats.org/officeDocument/2006/relationships/image" Target="../media/image66.png"/><Relationship Id="rId4" Type="http://schemas.openxmlformats.org/officeDocument/2006/relationships/image" Target="../media/image15.emf"/><Relationship Id="rId9" Type="http://schemas.openxmlformats.org/officeDocument/2006/relationships/chart" Target="../charts/chart5.xml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26.e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18.bin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76.png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9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oleObject" Target="../embeddings/oleObject20.bin"/><Relationship Id="rId7" Type="http://schemas.openxmlformats.org/officeDocument/2006/relationships/image" Target="../media/image79.jpe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5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26.emf"/><Relationship Id="rId9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49.xml"/><Relationship Id="rId7" Type="http://schemas.openxmlformats.org/officeDocument/2006/relationships/hyperlink" Target="https://www.epa.gov/ghgemissions/sources-greenhouse-gas-emissions" TargetMode="Externa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21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lastic container of food&#10;&#10;Description automatically generated">
            <a:extLst>
              <a:ext uri="{FF2B5EF4-FFF2-40B4-BE49-F238E27FC236}">
                <a16:creationId xmlns:a16="http://schemas.microsoft.com/office/drawing/2014/main" id="{F7F61B29-E099-43E3-B230-527E5EECBA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2" b="29362"/>
          <a:stretch>
            <a:fillRect/>
          </a:stretch>
        </p:blipFill>
        <p:spPr/>
      </p:pic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9C1EB0BC-043F-4B56-8FE0-4B31EA9C3E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939378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9C1EB0BC-043F-4B56-8FE0-4B31EA9C3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29748EA-13A7-478A-BFF1-14E33C7EED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800" b="1">
              <a:latin typeface="Calibri Regular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42B5C5-C130-4514-8687-73B0954D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30 March, 2023</a:t>
            </a:fld>
            <a:endParaRPr lang="en-US"/>
          </a:p>
        </p:txBody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500DDD0A-5765-477A-B2B2-4D6936FAC3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26982" b="26982"/>
          <a:stretch>
            <a:fillRect/>
          </a:stretch>
        </p:blipFill>
        <p:spPr>
          <a:xfrm>
            <a:off x="0" y="-3175"/>
            <a:ext cx="5807075" cy="2673350"/>
          </a:xfrm>
        </p:spPr>
      </p:pic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C5FD0DF3-6F41-4D76-A563-28FA4C9054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t="26889" b="26889"/>
          <a:stretch>
            <a:fillRect/>
          </a:stretch>
        </p:blipFill>
        <p:spPr>
          <a:xfrm>
            <a:off x="0" y="3817938"/>
            <a:ext cx="6577013" cy="3040062"/>
          </a:xfr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D9884751-5EBF-429E-B3E5-F5C5B1853C8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6417"/>
          <a:stretch>
            <a:fillRect/>
          </a:stretch>
        </p:blipFill>
        <p:spPr>
          <a:xfrm>
            <a:off x="7869025" y="4660660"/>
            <a:ext cx="3166882" cy="158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6BCE4B-E885-4938-88E3-355F6940C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95307"/>
            <a:ext cx="12192000" cy="229209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121759-0FC3-496B-8A7F-7361BA51A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549" y="2843432"/>
            <a:ext cx="9040801" cy="674596"/>
          </a:xfrm>
        </p:spPr>
        <p:txBody>
          <a:bodyPr/>
          <a:lstStyle/>
          <a:p>
            <a:r>
              <a:rPr lang="en-US" sz="4400" dirty="0"/>
              <a:t>Why Horizon Organic?</a:t>
            </a:r>
          </a:p>
        </p:txBody>
      </p:sp>
    </p:spTree>
    <p:extLst>
      <p:ext uri="{BB962C8B-B14F-4D97-AF65-F5344CB8AC3E}">
        <p14:creationId xmlns:p14="http://schemas.microsoft.com/office/powerpoint/2010/main" val="2070790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451B270-7DB8-41FB-9DF2-14DE20BC96A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322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451B270-7DB8-41FB-9DF2-14DE20BC9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2" name="Google Shape;162;p33"/>
          <p:cNvPicPr preferRelativeResize="0"/>
          <p:nvPr/>
        </p:nvPicPr>
        <p:blipFill rotWithShape="1">
          <a:blip r:embed="rId6">
            <a:alphaModFix/>
          </a:blip>
          <a:srcRect l="1011" r="775"/>
          <a:stretch/>
        </p:blipFill>
        <p:spPr>
          <a:xfrm>
            <a:off x="-1167" y="10459"/>
            <a:ext cx="12193200" cy="6849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9DADA4-0298-492E-B764-7D6F666F5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484" y="1161055"/>
            <a:ext cx="6020179" cy="33759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66" name="Google Shape;166;p33"/>
          <p:cNvSpPr txBox="1"/>
          <p:nvPr/>
        </p:nvSpPr>
        <p:spPr>
          <a:xfrm>
            <a:off x="7941504" y="1189797"/>
            <a:ext cx="2791086" cy="515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100"/>
              <a:buFontTx/>
              <a:buNone/>
              <a:tabLst/>
              <a:defRPr/>
            </a:pPr>
            <a:r>
              <a:rPr kumimoji="0" lang="en" sz="20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chivo Black"/>
                <a:ea typeface="Archivo Black"/>
                <a:cs typeface="Archivo Black"/>
                <a:sym typeface="Archivo Black"/>
              </a:rPr>
              <a:t>O</a:t>
            </a:r>
            <a:r>
              <a:rPr kumimoji="0" lang="en-US" sz="20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chivo Black"/>
                <a:ea typeface="Archivo Black"/>
                <a:cs typeface="Archivo Black"/>
                <a:sym typeface="Archivo Black"/>
              </a:rPr>
              <a:t>NE HORIZON</a:t>
            </a:r>
            <a:endParaRPr kumimoji="0" sz="800" b="1" i="0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B9EB0C-EEC9-436D-B69E-8E53071D09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3" y="1161055"/>
            <a:ext cx="6048915" cy="337597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D5D10621-B749-41B9-A16A-6EAD05EB52EE}"/>
              </a:ext>
            </a:extLst>
          </p:cNvPr>
          <p:cNvSpPr txBox="1">
            <a:spLocks/>
          </p:cNvSpPr>
          <p:nvPr/>
        </p:nvSpPr>
        <p:spPr>
          <a:xfrm>
            <a:off x="81647" y="387293"/>
            <a:ext cx="5943600" cy="773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The Horizon Commitment</a:t>
            </a:r>
            <a:endParaRPr lang="en-US" sz="2400" u="sng" cap="none" dirty="0">
              <a:solidFill>
                <a:schemeClr val="bg1"/>
              </a:solidFill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68DF7341-61E0-4E19-BA4F-5C04CD00EAB0}"/>
              </a:ext>
            </a:extLst>
          </p:cNvPr>
          <p:cNvSpPr txBox="1">
            <a:spLocks/>
          </p:cNvSpPr>
          <p:nvPr/>
        </p:nvSpPr>
        <p:spPr>
          <a:xfrm>
            <a:off x="6158973" y="387293"/>
            <a:ext cx="5943600" cy="773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2400" cap="none" dirty="0">
                <a:solidFill>
                  <a:schemeClr val="bg1"/>
                </a:solidFill>
              </a:rPr>
              <a:t>The Creative Idea</a:t>
            </a:r>
            <a:endParaRPr lang="en-US" sz="2400" u="sng" cap="none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018386-7817-4D2C-81E1-D9CEAB15153A}"/>
              </a:ext>
            </a:extLst>
          </p:cNvPr>
          <p:cNvSpPr txBox="1"/>
          <p:nvPr/>
        </p:nvSpPr>
        <p:spPr>
          <a:xfrm>
            <a:off x="-64869" y="-57893"/>
            <a:ext cx="197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Horizon’s Promise: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35E3202B-7552-4875-BCD1-DE9A916AA7E6}"/>
              </a:ext>
            </a:extLst>
          </p:cNvPr>
          <p:cNvSpPr txBox="1">
            <a:spLocks/>
          </p:cNvSpPr>
          <p:nvPr/>
        </p:nvSpPr>
        <p:spPr>
          <a:xfrm>
            <a:off x="9338352" y="6457017"/>
            <a:ext cx="2803635" cy="392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all" baseline="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1800" i="1" cap="none">
                <a:solidFill>
                  <a:schemeClr val="bg1"/>
                </a:solidFill>
              </a:rPr>
              <a:t>Video coming soon</a:t>
            </a:r>
            <a:endParaRPr lang="en-US" sz="1800" i="1" u="sng" cap="non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673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lastic container of food&#10;&#10;Description automatically generated">
            <a:extLst>
              <a:ext uri="{FF2B5EF4-FFF2-40B4-BE49-F238E27FC236}">
                <a16:creationId xmlns:a16="http://schemas.microsoft.com/office/drawing/2014/main" id="{F7F61B29-E099-43E3-B230-527E5EECBAD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2" b="29362"/>
          <a:stretch>
            <a:fillRect/>
          </a:stretch>
        </p:blipFill>
        <p:spPr/>
      </p:pic>
      <p:graphicFrame>
        <p:nvGraphicFramePr>
          <p:cNvPr id="18" name="Object 17" hidden="1">
            <a:extLst>
              <a:ext uri="{FF2B5EF4-FFF2-40B4-BE49-F238E27FC236}">
                <a16:creationId xmlns:a16="http://schemas.microsoft.com/office/drawing/2014/main" id="{9C1EB0BC-043F-4B56-8FE0-4B31EA9C3E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6" progId="TCLayout.ActiveDocument.1">
                  <p:embed/>
                </p:oleObj>
              </mc:Choice>
              <mc:Fallback>
                <p:oleObj name="think-cell Slide" r:id="rId5" imgW="395" imgH="396" progId="TCLayout.ActiveDocument.1">
                  <p:embed/>
                  <p:pic>
                    <p:nvPicPr>
                      <p:cNvPr id="18" name="Object 17" hidden="1">
                        <a:extLst>
                          <a:ext uri="{FF2B5EF4-FFF2-40B4-BE49-F238E27FC236}">
                            <a16:creationId xmlns:a16="http://schemas.microsoft.com/office/drawing/2014/main" id="{9C1EB0BC-043F-4B56-8FE0-4B31EA9C3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229748EA-13A7-478A-BFF1-14E33C7EED4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800" b="1">
              <a:latin typeface="Calibri Regular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842B5C5-C130-4514-8687-73B0954D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1714B-C6CB-9A44-AE3A-DDA1BE7252EC}" type="datetime3">
              <a:rPr lang="en-GB" smtClean="0"/>
              <a:pPr/>
              <a:t>30 March, 2023</a:t>
            </a:fld>
            <a:endParaRPr lang="en-US"/>
          </a:p>
        </p:txBody>
      </p:sp>
      <p:pic>
        <p:nvPicPr>
          <p:cNvPr id="12" name="Picture Placeholder 10">
            <a:extLst>
              <a:ext uri="{FF2B5EF4-FFF2-40B4-BE49-F238E27FC236}">
                <a16:creationId xmlns:a16="http://schemas.microsoft.com/office/drawing/2014/main" id="{500DDD0A-5765-477A-B2B2-4D6936FAC30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7"/>
          <a:srcRect t="26982" b="26982"/>
          <a:stretch>
            <a:fillRect/>
          </a:stretch>
        </p:blipFill>
        <p:spPr>
          <a:xfrm>
            <a:off x="0" y="-3175"/>
            <a:ext cx="5807075" cy="2673350"/>
          </a:xfrm>
        </p:spPr>
      </p:pic>
      <p:pic>
        <p:nvPicPr>
          <p:cNvPr id="13" name="Picture Placeholder 13">
            <a:extLst>
              <a:ext uri="{FF2B5EF4-FFF2-40B4-BE49-F238E27FC236}">
                <a16:creationId xmlns:a16="http://schemas.microsoft.com/office/drawing/2014/main" id="{C5FD0DF3-6F41-4D76-A563-28FA4C9054B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/>
          <a:srcRect t="26889" b="26889"/>
          <a:stretch>
            <a:fillRect/>
          </a:stretch>
        </p:blipFill>
        <p:spPr>
          <a:xfrm>
            <a:off x="0" y="3817938"/>
            <a:ext cx="6577013" cy="3040062"/>
          </a:xfrm>
        </p:spPr>
      </p:pic>
      <p:pic>
        <p:nvPicPr>
          <p:cNvPr id="17" name="Picture Placeholder 8">
            <a:extLst>
              <a:ext uri="{FF2B5EF4-FFF2-40B4-BE49-F238E27FC236}">
                <a16:creationId xmlns:a16="http://schemas.microsoft.com/office/drawing/2014/main" id="{D9884751-5EBF-429E-B3E5-F5C5B1853C85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7" r="6417"/>
          <a:stretch>
            <a:fillRect/>
          </a:stretch>
        </p:blipFill>
        <p:spPr>
          <a:xfrm>
            <a:off x="7869025" y="4660660"/>
            <a:ext cx="3166882" cy="1580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6BCE4B-E885-4938-88E3-355F6940C3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195307"/>
            <a:ext cx="12192000" cy="2292096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55121759-0FC3-496B-8A7F-7361BA51A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549" y="2843432"/>
            <a:ext cx="9040801" cy="674596"/>
          </a:xfrm>
        </p:spPr>
        <p:txBody>
          <a:bodyPr/>
          <a:lstStyle/>
          <a:p>
            <a:r>
              <a:rPr lang="en-US" sz="44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656997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BCBDE73-FF56-4021-9F14-82F1EC6F200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30077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BCBDE73-FF56-4021-9F14-82F1EC6F20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41DB623-0FCB-4DBE-851A-DE5AEF7264C7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52621193-235C-4946-90BE-71A295C03B32}"/>
              </a:ext>
            </a:extLst>
          </p:cNvPr>
          <p:cNvGraphicFramePr>
            <a:graphicFrameLocks noGrp="1"/>
          </p:cNvGraphicFramePr>
          <p:nvPr/>
        </p:nvGraphicFramePr>
        <p:xfrm>
          <a:off x="8888" y="1168922"/>
          <a:ext cx="12183112" cy="51930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5778">
                  <a:extLst>
                    <a:ext uri="{9D8B030D-6E8A-4147-A177-3AD203B41FA5}">
                      <a16:colId xmlns:a16="http://schemas.microsoft.com/office/drawing/2014/main" val="2331439368"/>
                    </a:ext>
                  </a:extLst>
                </a:gridCol>
                <a:gridCol w="3045778">
                  <a:extLst>
                    <a:ext uri="{9D8B030D-6E8A-4147-A177-3AD203B41FA5}">
                      <a16:colId xmlns:a16="http://schemas.microsoft.com/office/drawing/2014/main" val="248708195"/>
                    </a:ext>
                  </a:extLst>
                </a:gridCol>
                <a:gridCol w="3045778">
                  <a:extLst>
                    <a:ext uri="{9D8B030D-6E8A-4147-A177-3AD203B41FA5}">
                      <a16:colId xmlns:a16="http://schemas.microsoft.com/office/drawing/2014/main" val="2729067540"/>
                    </a:ext>
                  </a:extLst>
                </a:gridCol>
                <a:gridCol w="3045778">
                  <a:extLst>
                    <a:ext uri="{9D8B030D-6E8A-4147-A177-3AD203B41FA5}">
                      <a16:colId xmlns:a16="http://schemas.microsoft.com/office/drawing/2014/main" val="1667704832"/>
                    </a:ext>
                  </a:extLst>
                </a:gridCol>
              </a:tblGrid>
              <a:tr h="54676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FUN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HEALTH BENEFITS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‘SNACKS’ &amp; ‘ON-THE-GO’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 FLAVOR / ADDITIONS</a:t>
                      </a:r>
                      <a:endParaRPr lang="en-US">
                        <a:solidFill>
                          <a:schemeClr val="tx2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5804576"/>
                  </a:ext>
                </a:extLst>
              </a:tr>
              <a:tr h="22967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774302"/>
                  </a:ext>
                </a:extLst>
              </a:tr>
              <a:tr h="234954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24679"/>
                  </a:ext>
                </a:extLst>
              </a:tr>
            </a:tbl>
          </a:graphicData>
        </a:graphic>
      </p:graphicFrame>
      <p:sp>
        <p:nvSpPr>
          <p:cNvPr id="8" name="Title 7">
            <a:extLst>
              <a:ext uri="{FF2B5EF4-FFF2-40B4-BE49-F238E27FC236}">
                <a16:creationId xmlns:a16="http://schemas.microsoft.com/office/drawing/2014/main" id="{7189CCE8-5BE8-41B0-BC6D-0C379E4FF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American’s LOVE to Drink!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DB503-FFBB-4411-A907-906A8AA8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A7E0C-9029-4945-9920-02C782E374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1EDD57-5425-4AC1-BB6F-60A6FA4F4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33473" y="6626464"/>
            <a:ext cx="4372527" cy="359263"/>
          </a:xfrm>
        </p:spPr>
        <p:txBody>
          <a:bodyPr/>
          <a:lstStyle/>
          <a:p>
            <a:r>
              <a:rPr lang="en-US" sz="1000">
                <a:latin typeface="+mj-lt"/>
              </a:rPr>
              <a:t>Source: </a:t>
            </a:r>
            <a:r>
              <a:rPr lang="en-US" sz="100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https://www.huffpost.com/entry/americans-soda-beer_n_885340</a:t>
            </a:r>
            <a:endParaRPr lang="en-US" sz="1000">
              <a:latin typeface="+mj-lt"/>
            </a:endParaRPr>
          </a:p>
        </p:txBody>
      </p:sp>
      <p:pic>
        <p:nvPicPr>
          <p:cNvPr id="20" name="Picture 2" descr="Image result for adults drinking wine">
            <a:extLst>
              <a:ext uri="{FF2B5EF4-FFF2-40B4-BE49-F238E27FC236}">
                <a16:creationId xmlns:a16="http://schemas.microsoft.com/office/drawing/2014/main" id="{297D4BC6-834F-4C3C-AB23-8381C5953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62" y="2131603"/>
            <a:ext cx="2743200" cy="144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4" descr="Image result for kids lemonade stand">
            <a:extLst>
              <a:ext uri="{FF2B5EF4-FFF2-40B4-BE49-F238E27FC236}">
                <a16:creationId xmlns:a16="http://schemas.microsoft.com/office/drawing/2014/main" id="{5FECED3A-C65C-483A-A735-619B37C74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61" y="4317652"/>
            <a:ext cx="2743200" cy="1804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6" descr="Image result for drinking smoothies">
            <a:extLst>
              <a:ext uri="{FF2B5EF4-FFF2-40B4-BE49-F238E27FC236}">
                <a16:creationId xmlns:a16="http://schemas.microsoft.com/office/drawing/2014/main" id="{43C910DC-00C2-42DB-8DA6-301D49B35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09" y="1866604"/>
            <a:ext cx="2743200" cy="2009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Related image">
            <a:extLst>
              <a:ext uri="{FF2B5EF4-FFF2-40B4-BE49-F238E27FC236}">
                <a16:creationId xmlns:a16="http://schemas.microsoft.com/office/drawing/2014/main" id="{9766C56E-754C-4471-AC22-769ADBDA7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305" y="4317652"/>
            <a:ext cx="2743200" cy="1543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10" descr="Related image">
            <a:extLst>
              <a:ext uri="{FF2B5EF4-FFF2-40B4-BE49-F238E27FC236}">
                <a16:creationId xmlns:a16="http://schemas.microsoft.com/office/drawing/2014/main" id="{6B8EBDB7-30E5-4390-8C5D-2C0414F22A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8"/>
          <a:stretch/>
        </p:blipFill>
        <p:spPr bwMode="auto">
          <a:xfrm>
            <a:off x="6255784" y="1987800"/>
            <a:ext cx="2743200" cy="179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12" descr="Related image">
            <a:extLst>
              <a:ext uri="{FF2B5EF4-FFF2-40B4-BE49-F238E27FC236}">
                <a16:creationId xmlns:a16="http://schemas.microsoft.com/office/drawing/2014/main" id="{0AE95CBE-EB24-406B-A832-55DE4202E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497" y="4305538"/>
            <a:ext cx="2743200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Image result for coffee with cream and hot chocolate with whipped cream">
            <a:extLst>
              <a:ext uri="{FF2B5EF4-FFF2-40B4-BE49-F238E27FC236}">
                <a16:creationId xmlns:a16="http://schemas.microsoft.com/office/drawing/2014/main" id="{8F25F5C4-8413-4CD6-BA7A-F5EB7562E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700" y="1814524"/>
            <a:ext cx="1371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adding cream to coffee">
            <a:extLst>
              <a:ext uri="{FF2B5EF4-FFF2-40B4-BE49-F238E27FC236}">
                <a16:creationId xmlns:a16="http://schemas.microsoft.com/office/drawing/2014/main" id="{99D37929-281E-46A5-A8AA-46E0A249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5100" y="218543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46E73-1BA6-451D-B5E1-63A54F0B559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315100" y="4277967"/>
            <a:ext cx="2743200" cy="171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36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698C1FA-DC10-462E-90E9-B9ADF1B248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395333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698C1FA-DC10-462E-90E9-B9ADF1B248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CF01DDDE-372A-4247-A6A8-54E8FBEE33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200" b="1"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A9F1FC-D528-4AFB-8AB0-62D96BFECC7F}"/>
              </a:ext>
            </a:extLst>
          </p:cNvPr>
          <p:cNvSpPr/>
          <p:nvPr/>
        </p:nvSpPr>
        <p:spPr>
          <a:xfrm>
            <a:off x="149184" y="348234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0AD96B-5932-4C96-BB1A-0B2FA59AFBD4}"/>
              </a:ext>
            </a:extLst>
          </p:cNvPr>
          <p:cNvSpPr/>
          <p:nvPr/>
        </p:nvSpPr>
        <p:spPr>
          <a:xfrm>
            <a:off x="6073171" y="3477762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DAE6DFB-EF6D-4241-B7B3-A638E0C145D0}"/>
              </a:ext>
            </a:extLst>
          </p:cNvPr>
          <p:cNvSpPr/>
          <p:nvPr/>
        </p:nvSpPr>
        <p:spPr>
          <a:xfrm>
            <a:off x="6073171" y="550722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E9DB5C-D5A0-442E-80BA-4469E07D54CC}"/>
              </a:ext>
            </a:extLst>
          </p:cNvPr>
          <p:cNvSpPr/>
          <p:nvPr/>
        </p:nvSpPr>
        <p:spPr>
          <a:xfrm>
            <a:off x="149184" y="555308"/>
            <a:ext cx="5852160" cy="283464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7189CCE8-5BE8-41B0-BC6D-0C379E4FF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669" y="106251"/>
            <a:ext cx="11303435" cy="56498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Dairy and Dairy Alternatives are a HUGE and IMPORTANT Category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DB503-FFBB-4411-A907-906A8AA80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4A7E0C-9029-4945-9920-02C782E37437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71EDD57-5425-4AC1-BB6F-60A6FA4F44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62186" y="6624696"/>
            <a:ext cx="4349449" cy="249901"/>
          </a:xfrm>
        </p:spPr>
        <p:txBody>
          <a:bodyPr/>
          <a:lstStyle/>
          <a:p>
            <a:r>
              <a:rPr lang="en-US" sz="1000">
                <a:latin typeface="+mj-lt"/>
              </a:rPr>
              <a:t>Source</a:t>
            </a:r>
            <a:r>
              <a:rPr lang="en-US" sz="1100">
                <a:latin typeface="+mj-lt"/>
              </a:rPr>
              <a:t>: </a:t>
            </a:r>
            <a:r>
              <a:rPr lang="en-US" sz="1100"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https://www.huffpost.com/entry/americans-soda-beer_n_885340</a:t>
            </a:r>
            <a:endParaRPr lang="en-US" sz="1100">
              <a:latin typeface="+mj-lt"/>
            </a:endParaRPr>
          </a:p>
        </p:txBody>
      </p:sp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464E1620-EE0E-4E58-A991-F8E316BD50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0591407"/>
              </p:ext>
            </p:extLst>
          </p:nvPr>
        </p:nvGraphicFramePr>
        <p:xfrm>
          <a:off x="494574" y="1027600"/>
          <a:ext cx="5166245" cy="21565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7" name="Picture 2" descr="Image result for milk">
            <a:extLst>
              <a:ext uri="{FF2B5EF4-FFF2-40B4-BE49-F238E27FC236}">
                <a16:creationId xmlns:a16="http://schemas.microsoft.com/office/drawing/2014/main" id="{691BEF9F-EF03-4CBA-86EF-727CF32A7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4" r="19834" b="-2"/>
          <a:stretch/>
        </p:blipFill>
        <p:spPr bwMode="auto">
          <a:xfrm>
            <a:off x="9445055" y="3645370"/>
            <a:ext cx="236009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96FC503-F82D-4F38-8584-1768ACBAA4B0}"/>
              </a:ext>
            </a:extLst>
          </p:cNvPr>
          <p:cNvSpPr/>
          <p:nvPr/>
        </p:nvSpPr>
        <p:spPr>
          <a:xfrm>
            <a:off x="1097834" y="555987"/>
            <a:ext cx="4039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Milk is the #4 Gallons per capita category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5640F45-950C-4724-88ED-5938BCCCE1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36346" y="974666"/>
            <a:ext cx="1201130" cy="12801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2CBB38-872B-426B-8FA4-07BE8A09FC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45703" y="974666"/>
            <a:ext cx="1239392" cy="12801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CA68AA-433B-4EEE-9F41-93E35C125A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731" y="4058388"/>
            <a:ext cx="1263528" cy="12801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766BB0-6833-4538-9250-4B9FF782E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97495" y="4037662"/>
            <a:ext cx="1280160" cy="128016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88D346B-A0C8-4B03-86C8-97C0916DD914}"/>
              </a:ext>
            </a:extLst>
          </p:cNvPr>
          <p:cNvCxnSpPr>
            <a:cxnSpLocks/>
          </p:cNvCxnSpPr>
          <p:nvPr/>
        </p:nvCxnSpPr>
        <p:spPr>
          <a:xfrm>
            <a:off x="9000651" y="1063485"/>
            <a:ext cx="0" cy="18288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3C1CCBA7-BE39-4486-9F38-6A80E1D6BE16}"/>
              </a:ext>
            </a:extLst>
          </p:cNvPr>
          <p:cNvSpPr/>
          <p:nvPr/>
        </p:nvSpPr>
        <p:spPr>
          <a:xfrm>
            <a:off x="6845909" y="554568"/>
            <a:ext cx="42221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High HHP and Appeals to the Whole Family</a:t>
            </a:r>
          </a:p>
        </p:txBody>
      </p:sp>
      <p:sp>
        <p:nvSpPr>
          <p:cNvPr id="32" name="Title 7">
            <a:extLst>
              <a:ext uri="{FF2B5EF4-FFF2-40B4-BE49-F238E27FC236}">
                <a16:creationId xmlns:a16="http://schemas.microsoft.com/office/drawing/2014/main" id="{AE2A9727-F88A-4B74-8174-19CD23949E8B}"/>
              </a:ext>
            </a:extLst>
          </p:cNvPr>
          <p:cNvSpPr txBox="1">
            <a:spLocks/>
          </p:cNvSpPr>
          <p:nvPr/>
        </p:nvSpPr>
        <p:spPr>
          <a:xfrm>
            <a:off x="6257420" y="2430105"/>
            <a:ext cx="2560320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2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charset="0"/>
              </a:rPr>
              <a:t>&gt;90% HHP </a:t>
            </a:r>
            <a:r>
              <a:rPr lang="en-US" sz="1600" b="0" dirty="0">
                <a:solidFill>
                  <a:srgbClr val="0069B3"/>
                </a:solidFill>
              </a:rPr>
              <a:t>with 28 annual Trips per HH</a:t>
            </a:r>
            <a:endParaRPr kumimoji="0" lang="en-US" sz="1600" b="0" i="0" u="none" strike="noStrike" kern="1200" cap="none" spc="6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charset="0"/>
            </a:endParaRPr>
          </a:p>
        </p:txBody>
      </p:sp>
      <p:sp>
        <p:nvSpPr>
          <p:cNvPr id="33" name="Title 7">
            <a:extLst>
              <a:ext uri="{FF2B5EF4-FFF2-40B4-BE49-F238E27FC236}">
                <a16:creationId xmlns:a16="http://schemas.microsoft.com/office/drawing/2014/main" id="{94FD41C7-8421-4FEA-964D-4B5B12A0CBF0}"/>
              </a:ext>
            </a:extLst>
          </p:cNvPr>
          <p:cNvSpPr txBox="1">
            <a:spLocks/>
          </p:cNvSpPr>
          <p:nvPr/>
        </p:nvSpPr>
        <p:spPr>
          <a:xfrm>
            <a:off x="9066630" y="2431979"/>
            <a:ext cx="2738523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algn="ctr">
              <a:lnSpc>
                <a:spcPct val="120000"/>
              </a:lnSpc>
              <a:defRPr/>
            </a:pPr>
            <a:r>
              <a:rPr lang="en-US" sz="1600" b="0" dirty="0">
                <a:solidFill>
                  <a:srgbClr val="0069B3"/>
                </a:solidFill>
              </a:rPr>
              <a:t>+42% in HH with children/teens, appeal across Income Levels</a:t>
            </a:r>
            <a:endParaRPr lang="en-US" sz="1600" b="0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88FB9AE-93C8-4CD0-AD82-65D654C92C31}"/>
              </a:ext>
            </a:extLst>
          </p:cNvPr>
          <p:cNvCxnSpPr>
            <a:cxnSpLocks/>
          </p:cNvCxnSpPr>
          <p:nvPr/>
        </p:nvCxnSpPr>
        <p:spPr>
          <a:xfrm>
            <a:off x="3073805" y="4253182"/>
            <a:ext cx="0" cy="182880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564790E-6070-401F-B9C7-59353CD6072A}"/>
              </a:ext>
            </a:extLst>
          </p:cNvPr>
          <p:cNvSpPr/>
          <p:nvPr/>
        </p:nvSpPr>
        <p:spPr>
          <a:xfrm>
            <a:off x="989746" y="3487371"/>
            <a:ext cx="4230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/>
              <a:t>Dairy &amp; Dairy Alts are Valuable for Retailers</a:t>
            </a:r>
          </a:p>
        </p:txBody>
      </p:sp>
      <p:sp>
        <p:nvSpPr>
          <p:cNvPr id="39" name="Title 7">
            <a:extLst>
              <a:ext uri="{FF2B5EF4-FFF2-40B4-BE49-F238E27FC236}">
                <a16:creationId xmlns:a16="http://schemas.microsoft.com/office/drawing/2014/main" id="{CC65CFCC-9C0C-4404-AF94-E0F845A763E1}"/>
              </a:ext>
            </a:extLst>
          </p:cNvPr>
          <p:cNvSpPr txBox="1">
            <a:spLocks/>
          </p:cNvSpPr>
          <p:nvPr/>
        </p:nvSpPr>
        <p:spPr>
          <a:xfrm>
            <a:off x="376042" y="5526843"/>
            <a:ext cx="2468880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2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charset="0"/>
              </a:rPr>
              <a:t>&gt;$15B Category</a:t>
            </a:r>
          </a:p>
        </p:txBody>
      </p:sp>
      <p:sp>
        <p:nvSpPr>
          <p:cNvPr id="40" name="Title 7">
            <a:extLst>
              <a:ext uri="{FF2B5EF4-FFF2-40B4-BE49-F238E27FC236}">
                <a16:creationId xmlns:a16="http://schemas.microsoft.com/office/drawing/2014/main" id="{F6516B06-A448-431B-BB71-4A9F5B1C6ADC}"/>
              </a:ext>
            </a:extLst>
          </p:cNvPr>
          <p:cNvSpPr txBox="1">
            <a:spLocks/>
          </p:cNvSpPr>
          <p:nvPr/>
        </p:nvSpPr>
        <p:spPr>
          <a:xfrm>
            <a:off x="3205572" y="5528717"/>
            <a:ext cx="2738523" cy="36933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i="0" kern="1200" cap="none" spc="60" baseline="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marL="0" marR="0" lvl="0" indent="0" algn="ctr" defTabSz="91442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6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charset="0"/>
              </a:rPr>
              <a:t>&gt;$70 Basket per Trip!</a:t>
            </a:r>
          </a:p>
        </p:txBody>
      </p:sp>
      <p:pic>
        <p:nvPicPr>
          <p:cNvPr id="13" name="Picture 12" descr="A picture containing indoor, table, cup, coffee&#10;&#10;Description automatically generated">
            <a:extLst>
              <a:ext uri="{FF2B5EF4-FFF2-40B4-BE49-F238E27FC236}">
                <a16:creationId xmlns:a16="http://schemas.microsoft.com/office/drawing/2014/main" id="{628ED18B-8024-49F6-92D4-B174B1CC8AE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557" y="3909005"/>
            <a:ext cx="3203429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20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4">
            <a:extLst>
              <a:ext uri="{FF2B5EF4-FFF2-40B4-BE49-F238E27FC236}">
                <a16:creationId xmlns:a16="http://schemas.microsoft.com/office/drawing/2014/main" id="{2124413B-32D5-41D4-8F72-6F61BC479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30752" y="6382359"/>
            <a:ext cx="4114800" cy="13196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1:  IRI Scan, Total MULO+C 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2:  Shoppers Roundtable Custom Survey, October 2020 (n=519)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3:  IRI Scan, Total MULO+C, L52 WE 9/27/20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B4E65D4-7D30-4DE4-B84B-3FCDAE799874}"/>
              </a:ext>
            </a:extLst>
          </p:cNvPr>
          <p:cNvSpPr txBox="1"/>
          <p:nvPr/>
        </p:nvSpPr>
        <p:spPr>
          <a:xfrm>
            <a:off x="8331237" y="1995950"/>
            <a:ext cx="37228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Established &amp; Emerging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Organic Segments are driving Growth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994A414-0BC2-4574-AF7F-2BD9348121B8}"/>
              </a:ext>
            </a:extLst>
          </p:cNvPr>
          <p:cNvSpPr/>
          <p:nvPr/>
        </p:nvSpPr>
        <p:spPr>
          <a:xfrm>
            <a:off x="4224999" y="1319954"/>
            <a:ext cx="3589355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a trusted source in times of uncertainty</a:t>
            </a:r>
          </a:p>
        </p:txBody>
      </p:sp>
      <p:sp>
        <p:nvSpPr>
          <p:cNvPr id="40" name="Title 2">
            <a:extLst>
              <a:ext uri="{FF2B5EF4-FFF2-40B4-BE49-F238E27FC236}">
                <a16:creationId xmlns:a16="http://schemas.microsoft.com/office/drawing/2014/main" id="{B26E727C-4997-488A-B81F-66BBBE5DCBC2}"/>
              </a:ext>
            </a:extLst>
          </p:cNvPr>
          <p:cNvSpPr txBox="1">
            <a:spLocks/>
          </p:cNvSpPr>
          <p:nvPr/>
        </p:nvSpPr>
        <p:spPr>
          <a:xfrm>
            <a:off x="191586" y="264729"/>
            <a:ext cx="11072890" cy="61438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9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cap="all" baseline="0">
                <a:solidFill>
                  <a:schemeClr val="tx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pPr marL="0" marR="0" lvl="0" indent="0" algn="l" defTabSz="91439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all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</a:rPr>
              <a:t>Organic food &amp; beverages are a source of growth &amp; trust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8A1AF72-CB6D-403C-A30C-A5B7BEA39243}"/>
              </a:ext>
            </a:extLst>
          </p:cNvPr>
          <p:cNvSpPr/>
          <p:nvPr/>
        </p:nvSpPr>
        <p:spPr>
          <a:xfrm>
            <a:off x="160855" y="1319954"/>
            <a:ext cx="3590346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GROWTH acceleration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Continues thru q3 &amp; q4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A4AE6E-24B5-4EB5-9F4C-2D164050FDB4}"/>
              </a:ext>
            </a:extLst>
          </p:cNvPr>
          <p:cNvSpPr/>
          <p:nvPr/>
        </p:nvSpPr>
        <p:spPr>
          <a:xfrm>
            <a:off x="8288152" y="1319954"/>
            <a:ext cx="3813472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u="none" strike="noStrike" kern="1200" cap="all" spc="15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poised for growth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 b="1" i="0" u="none" strike="noStrike" kern="1200" cap="all" spc="150" baseline="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pPr>
            <a:r>
              <a:rPr kumimoji="0" lang="en-US" sz="1600" b="1" i="0" u="none" strike="noStrike" kern="1200" cap="all" spc="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2021 and beyond</a:t>
            </a:r>
            <a:endParaRPr kumimoji="0" lang="en-US" sz="1600" b="1" i="0" u="none" strike="noStrike" kern="1200" cap="all" spc="150" normalizeH="0" baseline="3000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2B6A200-A8D8-4355-B5F1-F3D50AF268E0}"/>
              </a:ext>
            </a:extLst>
          </p:cNvPr>
          <p:cNvSpPr/>
          <p:nvPr/>
        </p:nvSpPr>
        <p:spPr>
          <a:xfrm>
            <a:off x="4456398" y="1996103"/>
            <a:ext cx="30669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Top 3 Attributes that Organic Shoppers Desire more today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92DB5F-8481-4D5C-A308-9D3AC850426A}"/>
              </a:ext>
            </a:extLst>
          </p:cNvPr>
          <p:cNvSpPr/>
          <p:nvPr/>
        </p:nvSpPr>
        <p:spPr>
          <a:xfrm>
            <a:off x="476816" y="1995951"/>
            <a:ext cx="30120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Organic Growth contribution from New &amp; Existing Buyers</a:t>
            </a: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F7FFEA5-0EDA-441C-A2A2-613BDB160CAF}"/>
              </a:ext>
            </a:extLst>
          </p:cNvPr>
          <p:cNvSpPr txBox="1"/>
          <p:nvPr/>
        </p:nvSpPr>
        <p:spPr>
          <a:xfrm>
            <a:off x="3742800" y="2682293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#1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41F3B95-7152-437E-8026-F3C8E9F8971A}"/>
              </a:ext>
            </a:extLst>
          </p:cNvPr>
          <p:cNvSpPr/>
          <p:nvPr/>
        </p:nvSpPr>
        <p:spPr>
          <a:xfrm>
            <a:off x="4569176" y="3024680"/>
            <a:ext cx="301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Priced Fairly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46" name="Chart 45">
            <a:extLst>
              <a:ext uri="{FF2B5EF4-FFF2-40B4-BE49-F238E27FC236}">
                <a16:creationId xmlns:a16="http://schemas.microsoft.com/office/drawing/2014/main" id="{381B275B-35A8-47D5-9EC8-E91C4F74EF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4077014"/>
              </p:ext>
            </p:extLst>
          </p:nvPr>
        </p:nvGraphicFramePr>
        <p:xfrm>
          <a:off x="7259447" y="2509284"/>
          <a:ext cx="4703792" cy="37477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8D348A7F-FF83-40EC-8ADD-7B1D4585DF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58" b="91147" l="4535" r="94767">
                        <a14:foregroundMark x1="8721" y1="41046" x2="8721" y2="41046"/>
                        <a14:foregroundMark x1="4767" y1="43058" x2="4767" y2="43058"/>
                        <a14:foregroundMark x1="22326" y1="91549" x2="22326" y2="91549"/>
                        <a14:foregroundMark x1="92558" y1="25755" x2="92558" y2="25755"/>
                        <a14:foregroundMark x1="92907" y1="14889" x2="92907" y2="14889"/>
                        <a14:foregroundMark x1="94767" y1="24547" x2="94767" y2="24547"/>
                        <a14:foregroundMark x1="66395" y1="9859" x2="66395" y2="9859"/>
                        <a14:foregroundMark x1="60116" y1="55332" x2="60116" y2="55332"/>
                        <a14:foregroundMark x1="62093" y1="54527" x2="62093" y2="54527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120" y="5065371"/>
            <a:ext cx="744939" cy="430505"/>
          </a:xfrm>
          <a:prstGeom prst="rect">
            <a:avLst/>
          </a:prstGeom>
        </p:spPr>
      </p:pic>
      <p:pic>
        <p:nvPicPr>
          <p:cNvPr id="8" name="Graphic 7" descr="Money">
            <a:extLst>
              <a:ext uri="{FF2B5EF4-FFF2-40B4-BE49-F238E27FC236}">
                <a16:creationId xmlns:a16="http://schemas.microsoft.com/office/drawing/2014/main" id="{36BEB8B5-93FB-4971-B6E7-AE4EAA9ABD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265" y="5789094"/>
            <a:ext cx="425344" cy="4253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87FAE2C-AC03-421E-901C-0FFE06A076E4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15874" y="880623"/>
            <a:ext cx="12193419" cy="2743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2462822-3E2F-4723-86FB-97D3B423AB49}"/>
              </a:ext>
            </a:extLst>
          </p:cNvPr>
          <p:cNvCxnSpPr/>
          <p:nvPr/>
        </p:nvCxnSpPr>
        <p:spPr>
          <a:xfrm>
            <a:off x="3943350" y="1612341"/>
            <a:ext cx="0" cy="4436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A8B4677-ED49-46EF-A2FC-8EF8A7DB9171}"/>
              </a:ext>
            </a:extLst>
          </p:cNvPr>
          <p:cNvCxnSpPr/>
          <p:nvPr/>
        </p:nvCxnSpPr>
        <p:spPr>
          <a:xfrm>
            <a:off x="8067675" y="1612341"/>
            <a:ext cx="0" cy="44360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CEE34C2-76ED-4DDF-B5B8-3BEB1DB368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96407907"/>
              </p:ext>
            </p:extLst>
          </p:nvPr>
        </p:nvGraphicFramePr>
        <p:xfrm>
          <a:off x="73592" y="2655116"/>
          <a:ext cx="3847688" cy="3601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52E1DC34-EC51-4081-825A-86C4F14F1FFE}"/>
              </a:ext>
            </a:extLst>
          </p:cNvPr>
          <p:cNvSpPr txBox="1"/>
          <p:nvPr/>
        </p:nvSpPr>
        <p:spPr>
          <a:xfrm>
            <a:off x="691300" y="3445637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+$1.9B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55489D-D061-43C0-BE8A-CA5DAF321043}"/>
              </a:ext>
            </a:extLst>
          </p:cNvPr>
          <p:cNvSpPr txBox="1"/>
          <p:nvPr/>
        </p:nvSpPr>
        <p:spPr>
          <a:xfrm>
            <a:off x="980252" y="5066775"/>
            <a:ext cx="13253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15%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B7EFF93-3523-478D-B548-B81A19579149}"/>
              </a:ext>
            </a:extLst>
          </p:cNvPr>
          <p:cNvSpPr txBox="1"/>
          <p:nvPr/>
        </p:nvSpPr>
        <p:spPr>
          <a:xfrm>
            <a:off x="990450" y="5479719"/>
            <a:ext cx="13253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6%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A224E2-3711-421B-8F03-08AEA3A08AAE}"/>
              </a:ext>
            </a:extLst>
          </p:cNvPr>
          <p:cNvSpPr txBox="1"/>
          <p:nvPr/>
        </p:nvSpPr>
        <p:spPr>
          <a:xfrm>
            <a:off x="990450" y="5879098"/>
            <a:ext cx="1325385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79%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0EE814-4B2A-4FA8-93A7-D25C5BB19009}"/>
              </a:ext>
            </a:extLst>
          </p:cNvPr>
          <p:cNvSpPr txBox="1"/>
          <p:nvPr/>
        </p:nvSpPr>
        <p:spPr>
          <a:xfrm>
            <a:off x="3726275" y="3599355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#2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E081633-D9C2-4780-9FCA-0994B158C84F}"/>
              </a:ext>
            </a:extLst>
          </p:cNvPr>
          <p:cNvSpPr/>
          <p:nvPr/>
        </p:nvSpPr>
        <p:spPr>
          <a:xfrm>
            <a:off x="4379534" y="3933339"/>
            <a:ext cx="301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In Stock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4B2DF1-ED50-4651-89CC-11A604F2CA2E}"/>
              </a:ext>
            </a:extLst>
          </p:cNvPr>
          <p:cNvSpPr txBox="1"/>
          <p:nvPr/>
        </p:nvSpPr>
        <p:spPr>
          <a:xfrm>
            <a:off x="3753314" y="4528447"/>
            <a:ext cx="244618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#3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3522F6F-F933-4482-9D8D-D4F0D1B4CC2D}"/>
              </a:ext>
            </a:extLst>
          </p:cNvPr>
          <p:cNvSpPr/>
          <p:nvPr/>
        </p:nvSpPr>
        <p:spPr>
          <a:xfrm>
            <a:off x="4892351" y="4859739"/>
            <a:ext cx="30153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Carry Brands I Trust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D5391E9-490B-469B-9A43-E2F39ADA73A9}"/>
              </a:ext>
            </a:extLst>
          </p:cNvPr>
          <p:cNvSpPr/>
          <p:nvPr/>
        </p:nvSpPr>
        <p:spPr>
          <a:xfrm>
            <a:off x="4388179" y="5513050"/>
            <a:ext cx="306696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1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Lowest Importance: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i="1">
                <a:solidFill>
                  <a:srgbClr val="0069B3"/>
                </a:solidFill>
                <a:latin typeface="Century Gothic"/>
              </a:rPr>
              <a:t>Product on Sale</a:t>
            </a:r>
            <a:endParaRPr lang="en-US" sz="1200" i="1" u="sng">
              <a:solidFill>
                <a:srgbClr val="0069B3"/>
              </a:solidFill>
              <a:latin typeface="Century Gothic"/>
            </a:endParaRP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i="1">
                <a:solidFill>
                  <a:srgbClr val="0069B3"/>
                </a:solidFill>
                <a:latin typeface="Century Gothic"/>
              </a:rPr>
              <a:t>Product priced lowest</a:t>
            </a:r>
          </a:p>
        </p:txBody>
      </p:sp>
      <p:pic>
        <p:nvPicPr>
          <p:cNvPr id="10" name="Graphic 9" descr="Car">
            <a:extLst>
              <a:ext uri="{FF2B5EF4-FFF2-40B4-BE49-F238E27FC236}">
                <a16:creationId xmlns:a16="http://schemas.microsoft.com/office/drawing/2014/main" id="{C218095A-9D05-41A5-80FE-EAB0D60A69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51566" y="5397336"/>
            <a:ext cx="494045" cy="4940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5E0D25-91AF-4ACC-BD71-58599A45B605}"/>
              </a:ext>
            </a:extLst>
          </p:cNvPr>
          <p:cNvSpPr txBox="1"/>
          <p:nvPr/>
        </p:nvSpPr>
        <p:spPr>
          <a:xfrm>
            <a:off x="-64869" y="-57893"/>
            <a:ext cx="1512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Organic?</a:t>
            </a:r>
          </a:p>
        </p:txBody>
      </p:sp>
    </p:spTree>
    <p:extLst>
      <p:ext uri="{BB962C8B-B14F-4D97-AF65-F5344CB8AC3E}">
        <p14:creationId xmlns:p14="http://schemas.microsoft.com/office/powerpoint/2010/main" val="15633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D5F167E5-C64C-4DB0-ACA7-E2300F23B3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98070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D5F167E5-C64C-4DB0-ACA7-E2300F23B3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469129E-DAE5-490E-BC8B-262FBF024F8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0376811"/>
              </p:ext>
            </p:extLst>
          </p:nvPr>
        </p:nvGraphicFramePr>
        <p:xfrm>
          <a:off x="53163" y="1750098"/>
          <a:ext cx="5795652" cy="45057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D031624E-5754-4AD9-AB44-7C1E90C478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904" y="5645159"/>
            <a:ext cx="511483" cy="6618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DCFB76-BEC9-4D28-A170-919623AA1B8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343"/>
          <a:stretch/>
        </p:blipFill>
        <p:spPr>
          <a:xfrm>
            <a:off x="262411" y="5739224"/>
            <a:ext cx="574529" cy="2991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F886D7-6963-4761-BC35-D613B497BFFB}"/>
              </a:ext>
            </a:extLst>
          </p:cNvPr>
          <p:cNvSpPr/>
          <p:nvPr/>
        </p:nvSpPr>
        <p:spPr>
          <a:xfrm>
            <a:off x="549245" y="1023721"/>
            <a:ext cx="4990317" cy="6752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Danone is the #1 Organic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CPG in the Store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(ex PL)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DA328B-F158-4E85-B2A2-8DD993413F82}"/>
              </a:ext>
            </a:extLst>
          </p:cNvPr>
          <p:cNvSpPr/>
          <p:nvPr/>
        </p:nvSpPr>
        <p:spPr>
          <a:xfrm>
            <a:off x="6652438" y="1019986"/>
            <a:ext cx="4990317" cy="67524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Danone captures more Organic Buyers than any other CPG in the Store 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(ex PL)</a:t>
            </a:r>
          </a:p>
        </p:txBody>
      </p:sp>
      <p:sp>
        <p:nvSpPr>
          <p:cNvPr id="19" name="Title 4">
            <a:extLst>
              <a:ext uri="{FF2B5EF4-FFF2-40B4-BE49-F238E27FC236}">
                <a16:creationId xmlns:a16="http://schemas.microsoft.com/office/drawing/2014/main" id="{7F007DCE-BCCC-49C8-A79B-FCC15AA93890}"/>
              </a:ext>
            </a:extLst>
          </p:cNvPr>
          <p:cNvSpPr txBox="1">
            <a:spLocks/>
          </p:cNvSpPr>
          <p:nvPr/>
        </p:nvSpPr>
        <p:spPr>
          <a:xfrm>
            <a:off x="147437" y="112079"/>
            <a:ext cx="11642754" cy="77376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1" i="0" kern="1200" cap="all" baseline="0">
                <a:solidFill>
                  <a:schemeClr val="tx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</a:lstStyle>
          <a:p>
            <a:pPr marL="0" marR="0" lvl="0" indent="0" algn="l" defTabSz="91442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Danone is the right partner to take organic to the </a:t>
            </a:r>
            <a:r>
              <a:rPr lang="en-US" sz="2800" i="1" u="sng" cap="none">
                <a:solidFill>
                  <a:srgbClr val="0069B3"/>
                </a:solidFill>
                <a:latin typeface="Century Gothic" panose="020B0502020202020204" pitchFamily="34" charset="0"/>
                <a:cs typeface="Calibri" panose="020F0502020204030204" pitchFamily="34" charset="0"/>
              </a:rPr>
              <a:t>N</a:t>
            </a:r>
            <a:r>
              <a:rPr kumimoji="0" lang="en-US" sz="2800" b="1" i="1" u="sng" strike="noStrike" kern="1200" cap="none" spc="0" normalizeH="0" noProof="0" err="1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ext</a:t>
            </a:r>
            <a:r>
              <a:rPr kumimoji="0" lang="en-US" sz="2800" b="1" i="1" u="sng" strike="noStrike" kern="1200" cap="none" spc="0" normalizeH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cs typeface="Calibri" panose="020F0502020204030204" pitchFamily="34" charset="0"/>
              </a:rPr>
              <a:t> Frontier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A0A340-E032-42A0-8C79-09F5DE37C4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026" y="5683987"/>
            <a:ext cx="509588" cy="509588"/>
          </a:xfrm>
          <a:prstGeom prst="rect">
            <a:avLst/>
          </a:prstGeom>
        </p:spPr>
      </p:pic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6A9430EE-D3BE-49CF-BEA4-CE11806BFB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600590"/>
              </p:ext>
            </p:extLst>
          </p:nvPr>
        </p:nvGraphicFramePr>
        <p:xfrm>
          <a:off x="7531310" y="1351014"/>
          <a:ext cx="3232567" cy="2962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683E7E1-97C5-4D9D-A8A0-9404DCA44B6D}"/>
              </a:ext>
            </a:extLst>
          </p:cNvPr>
          <p:cNvSpPr txBox="1"/>
          <p:nvPr/>
        </p:nvSpPr>
        <p:spPr>
          <a:xfrm>
            <a:off x="7924505" y="2519052"/>
            <a:ext cx="2446181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70%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B51ED99-F349-439E-9BD7-7DE8B13ECCC3}"/>
              </a:ext>
            </a:extLst>
          </p:cNvPr>
          <p:cNvSpPr/>
          <p:nvPr/>
        </p:nvSpPr>
        <p:spPr>
          <a:xfrm>
            <a:off x="6909065" y="3840251"/>
            <a:ext cx="44359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of Horizon Organic Buyers have Repeated over the last year (#1 ex PL)</a:t>
            </a:r>
            <a:endParaRPr kumimoji="0" lang="en-US" sz="1600" b="1" i="0" u="sng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5A95CFC-A00D-4185-8F1E-5258E10EB31E}"/>
              </a:ext>
            </a:extLst>
          </p:cNvPr>
          <p:cNvSpPr/>
          <p:nvPr/>
        </p:nvSpPr>
        <p:spPr>
          <a:xfrm>
            <a:off x="6750555" y="5748508"/>
            <a:ext cx="5039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>
                <a:solidFill>
                  <a:srgbClr val="0069B3"/>
                </a:solidFill>
                <a:latin typeface="Century Gothic"/>
              </a:rPr>
              <a:t>Horizon has nearly 3X more Buyers than the leading Branded Competitor in Dairy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EEC43C3-7014-44C4-AD36-26EDC575D2EA}"/>
              </a:ext>
            </a:extLst>
          </p:cNvPr>
          <p:cNvSpPr/>
          <p:nvPr/>
        </p:nvSpPr>
        <p:spPr>
          <a:xfrm>
            <a:off x="8779046" y="4443050"/>
            <a:ext cx="6960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0"/>
                <a:solidFill>
                  <a:srgbClr val="0069B3"/>
                </a:solidFill>
                <a:effectLst>
                  <a:outerShdw blurRad="38100" dist="19050" dir="2700000" algn="tl" rotWithShape="0">
                    <a:srgbClr val="0069B3">
                      <a:alpha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&gt;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1ABB1298-5E36-44E5-B97F-650134E78D79}"/>
              </a:ext>
            </a:extLst>
          </p:cNvPr>
          <p:cNvSpPr txBox="1">
            <a:spLocks/>
          </p:cNvSpPr>
          <p:nvPr/>
        </p:nvSpPr>
        <p:spPr>
          <a:xfrm>
            <a:off x="7077396" y="6493938"/>
            <a:ext cx="2913892" cy="374449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1:  IRI Scan, Total MULO+C , L52 We 9/27/20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Source 2:  IRI Panel, Total Outlets</a:t>
            </a:r>
          </a:p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69B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CF4858F-F24E-4757-B6CE-569DA36CC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9156" y="886636"/>
            <a:ext cx="1009650" cy="18669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FDFC874-D70C-4EC8-AE3D-BC4C2AB02985}"/>
              </a:ext>
            </a:extLst>
          </p:cNvPr>
          <p:cNvPicPr>
            <a:picLocks/>
          </p:cNvPicPr>
          <p:nvPr/>
        </p:nvPicPr>
        <p:blipFill>
          <a:blip r:embed="rId11"/>
          <a:stretch>
            <a:fillRect/>
          </a:stretch>
        </p:blipFill>
        <p:spPr>
          <a:xfrm>
            <a:off x="15874" y="880623"/>
            <a:ext cx="12193419" cy="274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CB1279-825B-4350-93F0-9A691AF147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22768" y="5722256"/>
            <a:ext cx="486703" cy="446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C8F4C7C-5F4E-40A2-97F3-2087889A195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2852" y="5683987"/>
            <a:ext cx="515125" cy="515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5D59E8E-4EC8-422E-8352-FE7DF23249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96680" y="5683987"/>
            <a:ext cx="530354" cy="5303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3ADCC0-32DC-4C26-8EC9-08DD615A28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12066" y="5739394"/>
            <a:ext cx="673687" cy="373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D49559-E5D5-4617-BD3A-28F98CD2587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8679" t="26697" r="28679" b="25946"/>
          <a:stretch/>
        </p:blipFill>
        <p:spPr>
          <a:xfrm>
            <a:off x="5092806" y="5751395"/>
            <a:ext cx="530354" cy="3955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7C443-E284-41FD-A3F2-F21DE042D46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9472169">
            <a:off x="2399624" y="5901264"/>
            <a:ext cx="967558" cy="14959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4FD364-7CEB-4F5D-AFCC-90DD3584B6CD}"/>
              </a:ext>
            </a:extLst>
          </p:cNvPr>
          <p:cNvSpPr txBox="1"/>
          <p:nvPr/>
        </p:nvSpPr>
        <p:spPr>
          <a:xfrm>
            <a:off x="53163" y="1822356"/>
            <a:ext cx="1068271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$3.6B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51F641D-20E5-41EA-B9DA-CCB2FE732C2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51810" y="4544817"/>
            <a:ext cx="1145390" cy="104303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51C668C-D4BD-43F2-B9DB-F170EC15AE8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74486" y="4581026"/>
            <a:ext cx="1515149" cy="10765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7470421-543E-415E-A2FE-489957B6278B}"/>
              </a:ext>
            </a:extLst>
          </p:cNvPr>
          <p:cNvSpPr txBox="1"/>
          <p:nvPr/>
        </p:nvSpPr>
        <p:spPr>
          <a:xfrm>
            <a:off x="-64869" y="-57893"/>
            <a:ext cx="1528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Danone?</a:t>
            </a:r>
          </a:p>
        </p:txBody>
      </p:sp>
    </p:spTree>
    <p:extLst>
      <p:ext uri="{BB962C8B-B14F-4D97-AF65-F5344CB8AC3E}">
        <p14:creationId xmlns:p14="http://schemas.microsoft.com/office/powerpoint/2010/main" val="3386723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C0652D11-294A-4B76-A558-D269E28CF9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558277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C0652D11-294A-4B76-A558-D269E28CF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10AB7BE-346B-4433-B989-C4F032190D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600" b="1">
              <a:latin typeface="Calibri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B8677A-F9BF-4175-A8FA-064430A4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ctr"/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Horizon is the Organic Dairy Partner that can help lead Category Growth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BB0F1976-8268-4D57-9D64-BABCE98623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101278"/>
              </p:ext>
            </p:extLst>
          </p:nvPr>
        </p:nvGraphicFramePr>
        <p:xfrm>
          <a:off x="246016" y="822960"/>
          <a:ext cx="11702145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40429">
                  <a:extLst>
                    <a:ext uri="{9D8B030D-6E8A-4147-A177-3AD203B41FA5}">
                      <a16:colId xmlns:a16="http://schemas.microsoft.com/office/drawing/2014/main" val="3728698179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785910099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101294841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2610832613"/>
                    </a:ext>
                  </a:extLst>
                </a:gridCol>
                <a:gridCol w="2340429">
                  <a:extLst>
                    <a:ext uri="{9D8B030D-6E8A-4147-A177-3AD203B41FA5}">
                      <a16:colId xmlns:a16="http://schemas.microsoft.com/office/drawing/2014/main" val="1979901837"/>
                    </a:ext>
                  </a:extLst>
                </a:gridCol>
              </a:tblGrid>
              <a:tr h="2743200"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STRONGEST EQUITY SCORES in Value Added Milk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HIGHEST HHP in the Organic Milk Category</a:t>
                      </a:r>
                    </a:p>
                    <a:p>
                      <a:pPr algn="ctr"/>
                      <a:r>
                        <a:rPr lang="en-US" sz="1600" b="0" i="1"/>
                        <a:t>3X higher than next brand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LARGEST BASKET SIZE in the Organic Milk Category</a:t>
                      </a:r>
                    </a:p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/>
                        <a:t>&gt;$6 more per trip</a:t>
                      </a:r>
                      <a:endParaRPr lang="en-US" sz="1600"/>
                    </a:p>
                    <a:p>
                      <a:pPr algn="ctr"/>
                      <a:endParaRPr lang="en-US" sz="16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HIGHEST BUY RATE in the Organic Milk Category</a:t>
                      </a:r>
                    </a:p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/>
                        <a:t>&gt;15% higher</a:t>
                      </a:r>
                      <a:endParaRPr lang="en-US" sz="16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  <a:p>
                      <a:pPr algn="ctr"/>
                      <a:r>
                        <a:rPr lang="en-US" sz="1600"/>
                        <a:t>MOST LOYAL Organic Milk Shopper</a:t>
                      </a:r>
                    </a:p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/>
                        <a:t>2X higher than OV</a:t>
                      </a:r>
                      <a:endParaRPr lang="en-US" sz="1600"/>
                    </a:p>
                    <a:p>
                      <a:pPr algn="ctr"/>
                      <a:endParaRPr lang="en-US" sz="1600"/>
                    </a:p>
                    <a:p>
                      <a:pPr algn="ctr"/>
                      <a:endParaRPr lang="en-US" sz="1600"/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3568"/>
                  </a:ext>
                </a:extLst>
              </a:tr>
              <a:tr h="2743200"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HIGHEST SHARE OF VOICE</a:t>
                      </a:r>
                      <a:r>
                        <a:rPr lang="en-US" sz="1600" b="0">
                          <a:solidFill>
                            <a:schemeClr val="bg1"/>
                          </a:solidFill>
                        </a:rPr>
                        <a:t> (online, Digital) </a:t>
                      </a:r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and a large digital following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INNOVATION LEADER in Organic Milk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sz="1600" b="1">
                          <a:solidFill>
                            <a:schemeClr val="bg1"/>
                          </a:solidFill>
                        </a:rPr>
                        <a:t>#1 BRAND across Organic RFG + SS Milk &amp; Cheese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Horizon PIONEERED Organic Dairy Standards</a:t>
                      </a: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  <a:p>
                      <a:pPr marL="60325" marR="0" lvl="0" indent="0" algn="r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…and we’re not done yet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580048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965E792B-74F8-4447-95AC-C92315309B2B}"/>
              </a:ext>
            </a:extLst>
          </p:cNvPr>
          <p:cNvGrpSpPr/>
          <p:nvPr/>
        </p:nvGrpSpPr>
        <p:grpSpPr>
          <a:xfrm>
            <a:off x="61716" y="669021"/>
            <a:ext cx="9818734" cy="3063431"/>
            <a:chOff x="285236" y="872221"/>
            <a:chExt cx="9818734" cy="3063431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30038D7-15C3-495C-93E2-056FB09F73CA}"/>
                </a:ext>
              </a:extLst>
            </p:cNvPr>
            <p:cNvSpPr/>
            <p:nvPr/>
          </p:nvSpPr>
          <p:spPr>
            <a:xfrm>
              <a:off x="285236" y="87327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1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0056E7C-CD9D-46EB-843B-D84A41F68A36}"/>
                </a:ext>
              </a:extLst>
            </p:cNvPr>
            <p:cNvSpPr/>
            <p:nvPr/>
          </p:nvSpPr>
          <p:spPr>
            <a:xfrm>
              <a:off x="2611876" y="87222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2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5BF48B0-503E-4BBD-A1ED-B573FEE05BA7}"/>
                </a:ext>
              </a:extLst>
            </p:cNvPr>
            <p:cNvSpPr/>
            <p:nvPr/>
          </p:nvSpPr>
          <p:spPr>
            <a:xfrm>
              <a:off x="4959350" y="87222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3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46A3BC9-C039-4BE9-8C64-DFD5EEE969FC}"/>
                </a:ext>
              </a:extLst>
            </p:cNvPr>
            <p:cNvSpPr/>
            <p:nvPr/>
          </p:nvSpPr>
          <p:spPr>
            <a:xfrm>
              <a:off x="7306310" y="87749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4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D7249DD-64AC-4F37-930A-09794E44DA6A}"/>
                </a:ext>
              </a:extLst>
            </p:cNvPr>
            <p:cNvSpPr/>
            <p:nvPr/>
          </p:nvSpPr>
          <p:spPr>
            <a:xfrm>
              <a:off x="9646770" y="87222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E1EE90D-1724-483B-B558-F8F074F5429C}"/>
                </a:ext>
              </a:extLst>
            </p:cNvPr>
            <p:cNvSpPr/>
            <p:nvPr/>
          </p:nvSpPr>
          <p:spPr>
            <a:xfrm>
              <a:off x="305556" y="347423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6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857237-F57E-4EED-A66C-CC420FD9AE98}"/>
                </a:ext>
              </a:extLst>
            </p:cNvPr>
            <p:cNvSpPr/>
            <p:nvPr/>
          </p:nvSpPr>
          <p:spPr>
            <a:xfrm>
              <a:off x="2632196" y="347318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7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0DC4B31-5015-4D6F-87B6-B6A9863B3A38}"/>
                </a:ext>
              </a:extLst>
            </p:cNvPr>
            <p:cNvSpPr/>
            <p:nvPr/>
          </p:nvSpPr>
          <p:spPr>
            <a:xfrm>
              <a:off x="4959350" y="3473181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8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E89E5DB-9A8C-4D8B-AA37-6964C8826FA4}"/>
                </a:ext>
              </a:extLst>
            </p:cNvPr>
            <p:cNvSpPr/>
            <p:nvPr/>
          </p:nvSpPr>
          <p:spPr>
            <a:xfrm>
              <a:off x="7306310" y="3478452"/>
              <a:ext cx="457200" cy="457200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9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C430E71-E842-44F0-AD2B-7BCFD78C7C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49" y="2073084"/>
            <a:ext cx="2084699" cy="115118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BD33AE3-B166-4089-92D4-46A88C7DB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0829" y="2050069"/>
            <a:ext cx="1869535" cy="12518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0AD074-DB61-47CE-9302-7791D3CA70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1172" y="2509428"/>
            <a:ext cx="2011680" cy="61425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5A74E7F-208A-43C3-B89C-E6047A58B83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0950" y="2126119"/>
            <a:ext cx="1731635" cy="11511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EE6B3F0-DA07-4ED2-80B3-04BDDAB5C2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360" y="5042356"/>
            <a:ext cx="1964316" cy="106294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5309AFE-C717-4D62-9086-D07D256DB4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7203" y="4159572"/>
            <a:ext cx="3226607" cy="183088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73AC88-CF00-48C0-A6EE-767CD1CA0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01173" y="4579684"/>
            <a:ext cx="2011680" cy="15854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ED80245-F76D-4968-ABBB-D0B8F2E2F8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41003" y="2119301"/>
            <a:ext cx="1864595" cy="11511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516F853-70EB-4C0A-B869-62940231481C}"/>
              </a:ext>
            </a:extLst>
          </p:cNvPr>
          <p:cNvSpPr txBox="1"/>
          <p:nvPr/>
        </p:nvSpPr>
        <p:spPr>
          <a:xfrm>
            <a:off x="-64869" y="-57893"/>
            <a:ext cx="15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Why Horizon?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C7A6735-7FF4-4A95-A0C9-AB98072C2DA8}"/>
              </a:ext>
            </a:extLst>
          </p:cNvPr>
          <p:cNvSpPr/>
          <p:nvPr/>
        </p:nvSpPr>
        <p:spPr>
          <a:xfrm>
            <a:off x="5497432" y="6352259"/>
            <a:ext cx="346921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+mj-lt"/>
              </a:rPr>
              <a:t>Source: IRI Panel All Outlets Latest 52W W/E 02/23/2020</a:t>
            </a:r>
          </a:p>
          <a:p>
            <a:r>
              <a:rPr lang="en-US" sz="1000">
                <a:solidFill>
                  <a:schemeClr val="bg1"/>
                </a:solidFill>
                <a:latin typeface="+mj-lt"/>
                <a:cs typeface="Tahoma" pitchFamily="34" charset="0"/>
              </a:rPr>
              <a:t>Source: </a:t>
            </a:r>
            <a:r>
              <a:rPr lang="en-US" sz="1000" err="1">
                <a:solidFill>
                  <a:schemeClr val="bg1"/>
                </a:solidFill>
                <a:latin typeface="+mj-lt"/>
                <a:cs typeface="Tahoma" pitchFamily="34" charset="0"/>
              </a:rPr>
              <a:t>DataRank</a:t>
            </a:r>
            <a:r>
              <a:rPr lang="en-US" sz="1000">
                <a:solidFill>
                  <a:schemeClr val="bg1"/>
                </a:solidFill>
                <a:latin typeface="+mj-lt"/>
                <a:cs typeface="Tahoma" pitchFamily="34" charset="0"/>
              </a:rPr>
              <a:t> Social Analytics</a:t>
            </a:r>
          </a:p>
          <a:p>
            <a:r>
              <a:rPr lang="en-US" sz="1000">
                <a:solidFill>
                  <a:srgbClr val="FFFFFF"/>
                </a:solidFill>
                <a:latin typeface="+mj-lt"/>
              </a:rPr>
              <a:t>Source: Nielsen </a:t>
            </a:r>
            <a:r>
              <a:rPr lang="en-US" sz="1000" err="1">
                <a:solidFill>
                  <a:srgbClr val="FFFFFF"/>
                </a:solidFill>
                <a:latin typeface="+mj-lt"/>
              </a:rPr>
              <a:t>GroC+SC</a:t>
            </a:r>
            <a:r>
              <a:rPr lang="en-US" sz="1000">
                <a:solidFill>
                  <a:srgbClr val="FFFFFF"/>
                </a:solidFill>
                <a:latin typeface="+mj-lt"/>
              </a:rPr>
              <a:t>, week ending 4/8/17 through 3/31/18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4F838D8A-F0B0-40CA-8997-641414A23CD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7612" y="5075012"/>
            <a:ext cx="205364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37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" name="Object 30" hidden="1">
            <a:extLst>
              <a:ext uri="{FF2B5EF4-FFF2-40B4-BE49-F238E27FC236}">
                <a16:creationId xmlns:a16="http://schemas.microsoft.com/office/drawing/2014/main" id="{C0652D11-294A-4B76-A558-D269E28CF9F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7077346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31" name="Object 30" hidden="1">
                        <a:extLst>
                          <a:ext uri="{FF2B5EF4-FFF2-40B4-BE49-F238E27FC236}">
                            <a16:creationId xmlns:a16="http://schemas.microsoft.com/office/drawing/2014/main" id="{C0652D11-294A-4B76-A558-D269E28CF9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29" hidden="1">
            <a:extLst>
              <a:ext uri="{FF2B5EF4-FFF2-40B4-BE49-F238E27FC236}">
                <a16:creationId xmlns:a16="http://schemas.microsoft.com/office/drawing/2014/main" id="{710AB7BE-346B-4433-B989-C4F032190D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600" b="1">
              <a:latin typeface="Calibri Regular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8B8677A-F9BF-4175-A8FA-064430A4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pPr algn="ctr"/>
            <a:r>
              <a:rPr lang="en-US" sz="2800" b="1" cap="none" dirty="0">
                <a:latin typeface="Calibri" panose="020F0502020204030204" pitchFamily="34" charset="0"/>
                <a:cs typeface="Calibri" panose="020F0502020204030204" pitchFamily="34" charset="0"/>
              </a:rPr>
              <a:t>And Horizon is committed to making milk better… for the whole world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16F853-70EB-4C0A-B869-62940231481C}"/>
              </a:ext>
            </a:extLst>
          </p:cNvPr>
          <p:cNvSpPr txBox="1"/>
          <p:nvPr/>
        </p:nvSpPr>
        <p:spPr>
          <a:xfrm>
            <a:off x="-64869" y="-57893"/>
            <a:ext cx="1524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Why Horizon?</a:t>
            </a:r>
          </a:p>
        </p:txBody>
      </p:sp>
      <p:graphicFrame>
        <p:nvGraphicFramePr>
          <p:cNvPr id="32" name="Table 4">
            <a:extLst>
              <a:ext uri="{FF2B5EF4-FFF2-40B4-BE49-F238E27FC236}">
                <a16:creationId xmlns:a16="http://schemas.microsoft.com/office/drawing/2014/main" id="{84E3BDFE-03A5-49B5-A7F8-64E771FE8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425469"/>
              </p:ext>
            </p:extLst>
          </p:nvPr>
        </p:nvGraphicFramePr>
        <p:xfrm>
          <a:off x="246016" y="822960"/>
          <a:ext cx="11702145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02145">
                  <a:extLst>
                    <a:ext uri="{9D8B030D-6E8A-4147-A177-3AD203B41FA5}">
                      <a16:colId xmlns:a16="http://schemas.microsoft.com/office/drawing/2014/main" val="3728698179"/>
                    </a:ext>
                  </a:extLst>
                </a:gridCol>
              </a:tblGrid>
              <a:tr h="5486400"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  <a:p>
                      <a:pPr marL="517536" marR="0" lvl="1" indent="0" algn="l" defTabSz="6858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And Horizon CONTINUES TO PIONEER Organic Dairy Standards</a:t>
                      </a:r>
                    </a:p>
                  </a:txBody>
                  <a:tcPr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883568"/>
                  </a:ext>
                </a:extLst>
              </a:tr>
            </a:tbl>
          </a:graphicData>
        </a:graphic>
      </p:graphicFrame>
      <p:sp>
        <p:nvSpPr>
          <p:cNvPr id="36" name="Oval 35">
            <a:extLst>
              <a:ext uri="{FF2B5EF4-FFF2-40B4-BE49-F238E27FC236}">
                <a16:creationId xmlns:a16="http://schemas.microsoft.com/office/drawing/2014/main" id="{8DFE8195-CE63-4648-9D8F-9144C28AB4D7}"/>
              </a:ext>
            </a:extLst>
          </p:cNvPr>
          <p:cNvSpPr/>
          <p:nvPr/>
        </p:nvSpPr>
        <p:spPr>
          <a:xfrm>
            <a:off x="61716" y="670072"/>
            <a:ext cx="640080" cy="64008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69ECBB-0BDF-4934-A239-175B498234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9096" y="1517173"/>
            <a:ext cx="7693808" cy="442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8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1DD1402-3067-4A0E-A70F-700F9A7F4F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0843958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1DD1402-3067-4A0E-A70F-700F9A7F4F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96ECDE72-B4D7-40EC-83FA-2005B0803B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24" y="3338791"/>
            <a:ext cx="3122513" cy="2408070"/>
          </a:xfrm>
          <a:prstGeom prst="rect">
            <a:avLst/>
          </a:prstGeom>
        </p:spPr>
      </p:pic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1127043-0F60-4D6A-B5BB-2A788E96D857}"/>
              </a:ext>
            </a:extLst>
          </p:cNvPr>
          <p:cNvSpPr txBox="1">
            <a:spLocks/>
          </p:cNvSpPr>
          <p:nvPr/>
        </p:nvSpPr>
        <p:spPr>
          <a:xfrm>
            <a:off x="6227664" y="6652345"/>
            <a:ext cx="4114800" cy="184706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89" b="0" i="0" kern="120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Regular" charset="0"/>
              </a:rPr>
              <a:t>The Hartman Group, Sustainability 2019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Regular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08C9CA-562E-40AA-BD24-36D1E849F39F}"/>
              </a:ext>
            </a:extLst>
          </p:cNvPr>
          <p:cNvSpPr/>
          <p:nvPr/>
        </p:nvSpPr>
        <p:spPr>
          <a:xfrm>
            <a:off x="4425784" y="3304997"/>
            <a:ext cx="2633139" cy="26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252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Consumer Definitions of Sustainability </a:t>
            </a:r>
          </a:p>
        </p:txBody>
      </p:sp>
      <p:cxnSp>
        <p:nvCxnSpPr>
          <p:cNvPr id="14" name="Straight Connector 74">
            <a:extLst>
              <a:ext uri="{FF2B5EF4-FFF2-40B4-BE49-F238E27FC236}">
                <a16:creationId xmlns:a16="http://schemas.microsoft.com/office/drawing/2014/main" id="{14F50567-57B9-44C7-BFF4-69A8B3D567F8}"/>
              </a:ext>
            </a:extLst>
          </p:cNvPr>
          <p:cNvCxnSpPr>
            <a:cxnSpLocks/>
          </p:cNvCxnSpPr>
          <p:nvPr/>
        </p:nvCxnSpPr>
        <p:spPr>
          <a:xfrm>
            <a:off x="196593" y="2465694"/>
            <a:ext cx="3288490" cy="0"/>
          </a:xfrm>
          <a:prstGeom prst="line">
            <a:avLst/>
          </a:prstGeom>
          <a:noFill/>
          <a:ln w="6350" cap="flat">
            <a:solidFill>
              <a:srgbClr val="00A8EA"/>
            </a:solidFill>
            <a:prstDash val="solid"/>
            <a:miter lim="400000"/>
          </a:ln>
          <a:effectLst/>
          <a:sp3d/>
        </p:spPr>
      </p:cxnSp>
      <p:sp>
        <p:nvSpPr>
          <p:cNvPr id="15" name="TextBox 71">
            <a:extLst>
              <a:ext uri="{FF2B5EF4-FFF2-40B4-BE49-F238E27FC236}">
                <a16:creationId xmlns:a16="http://schemas.microsoft.com/office/drawing/2014/main" id="{41D1365F-509C-46C7-8377-29A8D34878B2}"/>
              </a:ext>
            </a:extLst>
          </p:cNvPr>
          <p:cNvSpPr txBox="1"/>
          <p:nvPr/>
        </p:nvSpPr>
        <p:spPr>
          <a:xfrm>
            <a:off x="357155" y="1519766"/>
            <a:ext cx="2967365" cy="895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6933" marR="0" lvl="0" indent="0" algn="ctr" defTabSz="121902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Majority of consumers base purchasing decisions on sustainability</a:t>
            </a:r>
          </a:p>
        </p:txBody>
      </p:sp>
      <p:cxnSp>
        <p:nvCxnSpPr>
          <p:cNvPr id="16" name="Conector recto 105">
            <a:extLst>
              <a:ext uri="{FF2B5EF4-FFF2-40B4-BE49-F238E27FC236}">
                <a16:creationId xmlns:a16="http://schemas.microsoft.com/office/drawing/2014/main" id="{D3FE1A11-35F6-4545-8347-365E2FB1C174}"/>
              </a:ext>
            </a:extLst>
          </p:cNvPr>
          <p:cNvCxnSpPr>
            <a:cxnSpLocks/>
          </p:cNvCxnSpPr>
          <p:nvPr/>
        </p:nvCxnSpPr>
        <p:spPr>
          <a:xfrm flipV="1">
            <a:off x="3733800" y="1295400"/>
            <a:ext cx="0" cy="5014922"/>
          </a:xfrm>
          <a:prstGeom prst="line">
            <a:avLst/>
          </a:prstGeom>
          <a:noFill/>
          <a:ln w="10160" cap="flat">
            <a:solidFill>
              <a:schemeClr val="bg1">
                <a:lumMod val="8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8" name="TextBox 71">
            <a:extLst>
              <a:ext uri="{FF2B5EF4-FFF2-40B4-BE49-F238E27FC236}">
                <a16:creationId xmlns:a16="http://schemas.microsoft.com/office/drawing/2014/main" id="{B61CC065-3381-4477-BE23-373902B4CF78}"/>
              </a:ext>
            </a:extLst>
          </p:cNvPr>
          <p:cNvSpPr txBox="1"/>
          <p:nvPr/>
        </p:nvSpPr>
        <p:spPr>
          <a:xfrm>
            <a:off x="3972497" y="1524060"/>
            <a:ext cx="3401992" cy="895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6933" marR="0" lvl="0" indent="0" algn="ctr" defTabSz="121902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Sustainability is closely tied to responsible farming and land management, up from 2013</a:t>
            </a:r>
          </a:p>
        </p:txBody>
      </p:sp>
      <p:cxnSp>
        <p:nvCxnSpPr>
          <p:cNvPr id="19" name="Straight Connector 74">
            <a:extLst>
              <a:ext uri="{FF2B5EF4-FFF2-40B4-BE49-F238E27FC236}">
                <a16:creationId xmlns:a16="http://schemas.microsoft.com/office/drawing/2014/main" id="{0E861120-F9D3-4EFC-B163-E6648C9DB2B9}"/>
              </a:ext>
            </a:extLst>
          </p:cNvPr>
          <p:cNvCxnSpPr>
            <a:cxnSpLocks/>
          </p:cNvCxnSpPr>
          <p:nvPr/>
        </p:nvCxnSpPr>
        <p:spPr>
          <a:xfrm>
            <a:off x="4029248" y="2491086"/>
            <a:ext cx="3288490" cy="0"/>
          </a:xfrm>
          <a:prstGeom prst="line">
            <a:avLst/>
          </a:prstGeom>
          <a:noFill/>
          <a:ln w="6350" cap="flat">
            <a:solidFill>
              <a:srgbClr val="00A8EA"/>
            </a:solidFill>
            <a:prstDash val="solid"/>
            <a:miter lim="400000"/>
          </a:ln>
          <a:effectLst/>
          <a:sp3d/>
        </p:spPr>
      </p:cxnSp>
      <p:sp>
        <p:nvSpPr>
          <p:cNvPr id="23" name="TextBox 71">
            <a:extLst>
              <a:ext uri="{FF2B5EF4-FFF2-40B4-BE49-F238E27FC236}">
                <a16:creationId xmlns:a16="http://schemas.microsoft.com/office/drawing/2014/main" id="{9B23EB43-A37D-4875-A15E-8336AB2EE077}"/>
              </a:ext>
            </a:extLst>
          </p:cNvPr>
          <p:cNvSpPr txBox="1"/>
          <p:nvPr/>
        </p:nvSpPr>
        <p:spPr>
          <a:xfrm>
            <a:off x="8128082" y="1524060"/>
            <a:ext cx="3601804" cy="8951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marL="16933" marR="0" lvl="0" indent="0" algn="ctr" defTabSz="1219020" rtl="0" eaLnBrk="1" fontAlgn="auto" latinLnBrk="0" hangingPunct="1">
              <a:lnSpc>
                <a:spcPct val="100000"/>
              </a:lnSpc>
              <a:spcBef>
                <a:spcPts val="1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Consumers seek dairy that has been naturally raised and authentically processed </a:t>
            </a:r>
          </a:p>
        </p:txBody>
      </p:sp>
      <p:cxnSp>
        <p:nvCxnSpPr>
          <p:cNvPr id="24" name="Straight Connector 74">
            <a:extLst>
              <a:ext uri="{FF2B5EF4-FFF2-40B4-BE49-F238E27FC236}">
                <a16:creationId xmlns:a16="http://schemas.microsoft.com/office/drawing/2014/main" id="{C2BA74B2-7B8B-43BE-A9BA-B469BE087DC2}"/>
              </a:ext>
            </a:extLst>
          </p:cNvPr>
          <p:cNvCxnSpPr>
            <a:cxnSpLocks/>
          </p:cNvCxnSpPr>
          <p:nvPr/>
        </p:nvCxnSpPr>
        <p:spPr>
          <a:xfrm>
            <a:off x="8253657" y="2491086"/>
            <a:ext cx="3288490" cy="0"/>
          </a:xfrm>
          <a:prstGeom prst="line">
            <a:avLst/>
          </a:prstGeom>
          <a:noFill/>
          <a:ln w="6350" cap="flat">
            <a:solidFill>
              <a:srgbClr val="00A8EA"/>
            </a:solidFill>
            <a:prstDash val="solid"/>
            <a:miter lim="400000"/>
          </a:ln>
          <a:effectLst/>
          <a:sp3d/>
        </p:spPr>
      </p:cxnSp>
      <p:cxnSp>
        <p:nvCxnSpPr>
          <p:cNvPr id="25" name="Conector recto 105">
            <a:extLst>
              <a:ext uri="{FF2B5EF4-FFF2-40B4-BE49-F238E27FC236}">
                <a16:creationId xmlns:a16="http://schemas.microsoft.com/office/drawing/2014/main" id="{E3A25408-4522-4734-83E0-258594246C28}"/>
              </a:ext>
            </a:extLst>
          </p:cNvPr>
          <p:cNvCxnSpPr>
            <a:cxnSpLocks/>
          </p:cNvCxnSpPr>
          <p:nvPr/>
        </p:nvCxnSpPr>
        <p:spPr>
          <a:xfrm flipV="1">
            <a:off x="7848600" y="1295400"/>
            <a:ext cx="0" cy="5014922"/>
          </a:xfrm>
          <a:prstGeom prst="line">
            <a:avLst/>
          </a:prstGeom>
          <a:noFill/>
          <a:ln w="10160" cap="flat">
            <a:solidFill>
              <a:schemeClr val="bg1">
                <a:lumMod val="85000"/>
              </a:schemeClr>
            </a:solidFill>
            <a:prstDash val="dash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68BEE0-108D-41FC-9B43-8750B5219504}"/>
              </a:ext>
            </a:extLst>
          </p:cNvPr>
          <p:cNvSpPr txBox="1"/>
          <p:nvPr/>
        </p:nvSpPr>
        <p:spPr>
          <a:xfrm>
            <a:off x="8169677" y="3730995"/>
            <a:ext cx="15776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is it raised?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FCE7AEF-4CAA-42E1-878B-7AEE4604FFCC}"/>
              </a:ext>
            </a:extLst>
          </p:cNvPr>
          <p:cNvSpPr txBox="1"/>
          <p:nvPr/>
        </p:nvSpPr>
        <p:spPr>
          <a:xfrm>
            <a:off x="10097138" y="3729252"/>
            <a:ext cx="1921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is it processed?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1A4C77-656F-4804-9800-2B55FA1FDFC3}"/>
              </a:ext>
            </a:extLst>
          </p:cNvPr>
          <p:cNvSpPr txBox="1"/>
          <p:nvPr/>
        </p:nvSpPr>
        <p:spPr>
          <a:xfrm>
            <a:off x="8364962" y="5647339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Who made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17EF161-AF68-45A5-866F-BF93F2CEB139}"/>
              </a:ext>
            </a:extLst>
          </p:cNvPr>
          <p:cNvSpPr txBox="1"/>
          <p:nvPr/>
        </p:nvSpPr>
        <p:spPr>
          <a:xfrm>
            <a:off x="10279365" y="5647339"/>
            <a:ext cx="1865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F7D85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How is it packaged?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0FAC07D-E121-4195-98E8-858E0710D9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68"/>
          <a:stretch/>
        </p:blipFill>
        <p:spPr>
          <a:xfrm>
            <a:off x="10255380" y="2786412"/>
            <a:ext cx="1523402" cy="90908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6846E9C-5920-43B3-B56B-02118EBBBB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3" t="37063" r="43721" b="13942"/>
          <a:stretch/>
        </p:blipFill>
        <p:spPr>
          <a:xfrm>
            <a:off x="8232098" y="2786412"/>
            <a:ext cx="1452770" cy="92643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A0D4870-DAAC-47CD-9DA3-6EA3E66635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858"/>
          <a:stretch/>
        </p:blipFill>
        <p:spPr>
          <a:xfrm>
            <a:off x="8285064" y="4696521"/>
            <a:ext cx="1587133" cy="889462"/>
          </a:xfrm>
          <a:prstGeom prst="rect">
            <a:avLst/>
          </a:prstGeom>
        </p:spPr>
      </p:pic>
      <p:pic>
        <p:nvPicPr>
          <p:cNvPr id="34" name="Picture 2" descr="https://www.strausfamilycreamery.com/wp-content/uploads/Whole-Milk-32oz_updated-500x500.png">
            <a:extLst>
              <a:ext uri="{FF2B5EF4-FFF2-40B4-BE49-F238E27FC236}">
                <a16:creationId xmlns:a16="http://schemas.microsoft.com/office/drawing/2014/main" id="{92146C4A-B943-49D9-A771-9688A576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536" y="4594041"/>
            <a:ext cx="921611" cy="92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C7A12FA-6DB1-4428-9FA2-B542FC1F2E01}"/>
              </a:ext>
            </a:extLst>
          </p:cNvPr>
          <p:cNvSpPr/>
          <p:nvPr/>
        </p:nvSpPr>
        <p:spPr>
          <a:xfrm>
            <a:off x="733330" y="3989166"/>
            <a:ext cx="339028" cy="235371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Title 4">
            <a:extLst>
              <a:ext uri="{FF2B5EF4-FFF2-40B4-BE49-F238E27FC236}">
                <a16:creationId xmlns:a16="http://schemas.microsoft.com/office/drawing/2014/main" id="{5F6170E3-7DF9-4BB0-BEA1-58D343C9C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2500" y="422923"/>
            <a:ext cx="9876813" cy="7737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cap="none" dirty="0">
                <a:solidFill>
                  <a:srgbClr val="0070C0"/>
                </a:solidFill>
              </a:rPr>
              <a:t>Consumers are increasingly focused on the </a:t>
            </a:r>
            <a:r>
              <a:rPr lang="en-US" u="sng" cap="none" dirty="0">
                <a:solidFill>
                  <a:srgbClr val="0070C0"/>
                </a:solidFill>
              </a:rPr>
              <a:t>Environmental Impact</a:t>
            </a:r>
            <a:r>
              <a:rPr lang="en-US" cap="none" dirty="0">
                <a:solidFill>
                  <a:srgbClr val="0070C0"/>
                </a:solidFill>
              </a:rPr>
              <a:t> of their Food Choices, Including Dairy 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7F7F33A0-0E40-4CBA-B702-3AC47175CE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65709" y="3963917"/>
            <a:ext cx="3424887" cy="16781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6BD3EFC-5C72-4948-8E98-21A832598E80}"/>
              </a:ext>
            </a:extLst>
          </p:cNvPr>
          <p:cNvSpPr txBox="1"/>
          <p:nvPr/>
        </p:nvSpPr>
        <p:spPr>
          <a:xfrm>
            <a:off x="7043457" y="4851541"/>
            <a:ext cx="65274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+7 pp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0D83F4-B1A0-4F03-B092-E52728BA659A}"/>
              </a:ext>
            </a:extLst>
          </p:cNvPr>
          <p:cNvSpPr txBox="1"/>
          <p:nvPr/>
        </p:nvSpPr>
        <p:spPr>
          <a:xfrm>
            <a:off x="6889681" y="5136761"/>
            <a:ext cx="68640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+11 pp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C439CF-3F78-4EE0-8AFB-E2B450D057D6}"/>
              </a:ext>
            </a:extLst>
          </p:cNvPr>
          <p:cNvSpPr txBox="1"/>
          <p:nvPr/>
        </p:nvSpPr>
        <p:spPr>
          <a:xfrm>
            <a:off x="6806602" y="5379276"/>
            <a:ext cx="595035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+8 pp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C77AAA-1DD4-41F4-A738-7D55D22DC5C2}"/>
              </a:ext>
            </a:extLst>
          </p:cNvPr>
          <p:cNvSpPr txBox="1"/>
          <p:nvPr/>
        </p:nvSpPr>
        <p:spPr>
          <a:xfrm>
            <a:off x="-64869" y="-5789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Why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5968617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314E034-BD30-49AA-A1BC-C71F22C4267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56648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314E034-BD30-49AA-A1BC-C71F22C426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F7F7B4D7-3577-4927-9996-D7A256A31EA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  <a:sym typeface="Calibri Light" panose="020F030202020403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28F9F8A-C8DA-45D0-8C9E-30A2A4FD1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93" y="394980"/>
            <a:ext cx="11678433" cy="7737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cap="none" dirty="0">
                <a:solidFill>
                  <a:srgbClr val="0070C0"/>
                </a:solidFill>
              </a:rPr>
              <a:t>Agriculture’s Contribution to Carbon Emissions creates an opportunity </a:t>
            </a:r>
            <a:br>
              <a:rPr lang="en-US" cap="none" dirty="0">
                <a:solidFill>
                  <a:srgbClr val="0070C0"/>
                </a:solidFill>
              </a:rPr>
            </a:br>
            <a:r>
              <a:rPr lang="en-US" cap="none" dirty="0">
                <a:solidFill>
                  <a:srgbClr val="0070C0"/>
                </a:solidFill>
              </a:rPr>
              <a:t>for </a:t>
            </a:r>
            <a:r>
              <a:rPr lang="en-US" u="sng" cap="none" dirty="0">
                <a:solidFill>
                  <a:srgbClr val="0070C0"/>
                </a:solidFill>
              </a:rPr>
              <a:t>HORIZON - as the #1 Organic Milk Brand - to Lead the Moment for Change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9CE6277-A7A7-4D7D-852F-179B10ACCECB}"/>
              </a:ext>
            </a:extLst>
          </p:cNvPr>
          <p:cNvSpPr/>
          <p:nvPr/>
        </p:nvSpPr>
        <p:spPr>
          <a:xfrm>
            <a:off x="1009824" y="4870763"/>
            <a:ext cx="6243537" cy="100584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Agriculture is responsible for up to 10% of the US Greenhouse Gas Emissions</a:t>
            </a:r>
          </a:p>
        </p:txBody>
      </p:sp>
      <p:sp>
        <p:nvSpPr>
          <p:cNvPr id="28" name="Date Placeholder 1">
            <a:extLst>
              <a:ext uri="{FF2B5EF4-FFF2-40B4-BE49-F238E27FC236}">
                <a16:creationId xmlns:a16="http://schemas.microsoft.com/office/drawing/2014/main" id="{2E5EA3B2-AE7C-445E-A9D7-A6F4B4806AF5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5234961" y="6353191"/>
            <a:ext cx="5052040" cy="600921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89" b="0" i="0" kern="1200">
                <a:solidFill>
                  <a:schemeClr val="bg1"/>
                </a:solidFill>
                <a:latin typeface="Calibri Regular" charset="0"/>
                <a:ea typeface="Calibri Regular" charset="0"/>
                <a:cs typeface="Calibri Regular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Regular" charset="0"/>
              </a:rPr>
              <a:t>The Hartman Group, Sustainability 2019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900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https://www.epa.gov/ghgemissions/sources-greenhouse-gas-emissions</a:t>
            </a:r>
            <a:r>
              <a:rPr lang="en-US" sz="900" dirty="0"/>
              <a:t> 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C119DEC-708A-43E4-AB67-95D0F891AB16}"/>
              </a:ext>
            </a:extLst>
          </p:cNvPr>
          <p:cNvSpPr/>
          <p:nvPr/>
        </p:nvSpPr>
        <p:spPr>
          <a:xfrm>
            <a:off x="8437557" y="4870763"/>
            <a:ext cx="2624646" cy="1005840"/>
          </a:xfrm>
          <a:prstGeom prst="round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4% from the Dairy Industry</a:t>
            </a:r>
          </a:p>
        </p:txBody>
      </p:sp>
      <p:pic>
        <p:nvPicPr>
          <p:cNvPr id="333832" name="Picture 8" descr="See the source image">
            <a:extLst>
              <a:ext uri="{FF2B5EF4-FFF2-40B4-BE49-F238E27FC236}">
                <a16:creationId xmlns:a16="http://schemas.microsoft.com/office/drawing/2014/main" id="{909D2C52-3E22-43B8-805A-6E5C5A09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181" y="2105652"/>
            <a:ext cx="2863398" cy="190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834" name="Picture 10" descr="See the source image">
            <a:extLst>
              <a:ext uri="{FF2B5EF4-FFF2-40B4-BE49-F238E27FC236}">
                <a16:creationId xmlns:a16="http://schemas.microsoft.com/office/drawing/2014/main" id="{CC80F6C5-8A02-40CF-84D1-544C3649C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03" y="1554814"/>
            <a:ext cx="5356780" cy="293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id="{EB56C0F9-66F3-4711-87DD-7C20BF2A9E3D}"/>
              </a:ext>
            </a:extLst>
          </p:cNvPr>
          <p:cNvSpPr/>
          <p:nvPr/>
        </p:nvSpPr>
        <p:spPr>
          <a:xfrm>
            <a:off x="7600745" y="4986801"/>
            <a:ext cx="524933" cy="773763"/>
          </a:xfrm>
          <a:prstGeom prst="homePlate">
            <a:avLst>
              <a:gd name="adj" fmla="val 100000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B10F2C-5B13-4B3B-8D3A-89238F202B8D}"/>
              </a:ext>
            </a:extLst>
          </p:cNvPr>
          <p:cNvSpPr txBox="1"/>
          <p:nvPr/>
        </p:nvSpPr>
        <p:spPr>
          <a:xfrm>
            <a:off x="-64869" y="-57893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69B3"/>
                </a:solidFill>
                <a:effectLst/>
                <a:uLnTx/>
                <a:uFillTx/>
              </a:rPr>
              <a:t>Why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32825571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BHMK4344w.GN42LK7KY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hNowhVuJ3PUQm5741W2O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w4ILVfkshRaF5dp8U4ow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qw4ILVfkshRaF5dp8U4ow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80TAWaDW7Qvv1kdmNbe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3vFKD7nfqPDouLjWcJ_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80TAWaDW7Qvv1kdmNbe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H4jGZzFk.9HaZFcpPVi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vwsK2kBd0GtTDu_lGrIU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Lud9KodtNV2s77onR55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xhp2CN3iBsHt8MZLxA14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3rm6WZai66L4e5_NzHpg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6XTq716FJtI1lO0ACo3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lrUrz0Ib96O44HGnhb3M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K6XTq716FJtI1lO0ACo3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KpLlTvUF6BGDBJI0GoB1g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Lud9KodtNV2s77onR55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G4XBTllTXeQ9CwaxrK.A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Custom 1">
      <a:dk1>
        <a:srgbClr val="0069B3"/>
      </a:dk1>
      <a:lt1>
        <a:srgbClr val="FFFFFF"/>
      </a:lt1>
      <a:dk2>
        <a:srgbClr val="002677"/>
      </a:dk2>
      <a:lt2>
        <a:srgbClr val="FFFFFF"/>
      </a:lt2>
      <a:accent1>
        <a:srgbClr val="009FE3"/>
      </a:accent1>
      <a:accent2>
        <a:srgbClr val="00869D"/>
      </a:accent2>
      <a:accent3>
        <a:srgbClr val="512479"/>
      </a:accent3>
      <a:accent4>
        <a:srgbClr val="DA281C"/>
      </a:accent4>
      <a:accent5>
        <a:srgbClr val="3EA938"/>
      </a:accent5>
      <a:accent6>
        <a:srgbClr val="ED8B00"/>
      </a:accent6>
      <a:hlink>
        <a:srgbClr val="0069B3"/>
      </a:hlink>
      <a:folHlink>
        <a:srgbClr val="002677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2178AFBC83AE44BEE9E0A5F20DABFE" ma:contentTypeVersion="13" ma:contentTypeDescription="Create a new document." ma:contentTypeScope="" ma:versionID="c552369afe9ed1460646da292d987659">
  <xsd:schema xmlns:xsd="http://www.w3.org/2001/XMLSchema" xmlns:xs="http://www.w3.org/2001/XMLSchema" xmlns:p="http://schemas.microsoft.com/office/2006/metadata/properties" xmlns:ns3="1766ed62-a85a-4865-8f44-145b3e44610a" xmlns:ns4="0327f78e-9fcc-48c4-912e-b9dcb20563a4" targetNamespace="http://schemas.microsoft.com/office/2006/metadata/properties" ma:root="true" ma:fieldsID="5047ac68a2a47e739ab5e784051230e6" ns3:_="" ns4:_="">
    <xsd:import namespace="1766ed62-a85a-4865-8f44-145b3e44610a"/>
    <xsd:import namespace="0327f78e-9fcc-48c4-912e-b9dcb20563a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66ed62-a85a-4865-8f44-145b3e44610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7f78e-9fcc-48c4-912e-b9dcb20563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FC5B89A-2B07-4053-834C-AE089F2650F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2C2CCB-D506-4E16-90E6-9DF1D9A0D2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66ed62-a85a-4865-8f44-145b3e44610a"/>
    <ds:schemaRef ds:uri="0327f78e-9fcc-48c4-912e-b9dcb2056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EBB781E-21EE-406B-BE62-D2149D488FF3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818</Words>
  <Application>Microsoft Office PowerPoint</Application>
  <PresentationFormat>Widescreen</PresentationFormat>
  <Paragraphs>150</Paragraphs>
  <Slides>11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6" baseType="lpstr">
      <vt:lpstr>.LucidaGrandeUI</vt:lpstr>
      <vt:lpstr>Archivo Black</vt:lpstr>
      <vt:lpstr>Arial</vt:lpstr>
      <vt:lpstr>Calibri</vt:lpstr>
      <vt:lpstr>Calibri Light</vt:lpstr>
      <vt:lpstr>Calibri Regular</vt:lpstr>
      <vt:lpstr>Candara</vt:lpstr>
      <vt:lpstr>Century Gothic</vt:lpstr>
      <vt:lpstr>Rubik</vt:lpstr>
      <vt:lpstr>Tooth &amp; Nail</vt:lpstr>
      <vt:lpstr>1_Office Theme</vt:lpstr>
      <vt:lpstr>2_Office Theme</vt:lpstr>
      <vt:lpstr>3_Office Theme</vt:lpstr>
      <vt:lpstr>14_Office Theme</vt:lpstr>
      <vt:lpstr>think-cell Slide</vt:lpstr>
      <vt:lpstr>Why Horizon Organic?</vt:lpstr>
      <vt:lpstr>American’s LOVE to Drink!</vt:lpstr>
      <vt:lpstr>Dairy and Dairy Alternatives are a HUGE and IMPORTANT Category</vt:lpstr>
      <vt:lpstr>PowerPoint Presentation</vt:lpstr>
      <vt:lpstr>PowerPoint Presentation</vt:lpstr>
      <vt:lpstr>Horizon is the Organic Dairy Partner that can help lead Category Growth</vt:lpstr>
      <vt:lpstr>And Horizon is committed to making milk better… for the whole world</vt:lpstr>
      <vt:lpstr>Consumers are increasingly focused on the Environmental Impact of their Food Choices, Including Dairy </vt:lpstr>
      <vt:lpstr>Agriculture’s Contribution to Carbon Emissions creates an opportunity  for HORIZON - as the #1 Organic Milk Brand - to Lead the Moment for Change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ELOLA Mark</dc:creator>
  <cp:lastModifiedBy>CAVIEDES Daniel</cp:lastModifiedBy>
  <cp:revision>11</cp:revision>
  <dcterms:created xsi:type="dcterms:W3CDTF">2020-10-27T23:18:04Z</dcterms:created>
  <dcterms:modified xsi:type="dcterms:W3CDTF">2023-03-30T18:45:47Z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0x010100542178AFBC83AE44BEE9E0A5F20DABFE</vt:lpwstr>
  </property>
</Properties>
</file>