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Oswald Medium"/>
      <p:regular r:id="rId20"/>
      <p:bold r:id="rId21"/>
    </p:embeddedFont>
    <p:embeddedFont>
      <p:font typeface="Barlow Condensed Medium"/>
      <p:regular r:id="rId22"/>
      <p:bold r:id="rId23"/>
      <p:italic r:id="rId24"/>
      <p:boldItalic r:id="rId25"/>
    </p:embeddedFont>
    <p:embeddedFont>
      <p:font typeface="Barlow Condensed"/>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11B4FB-EFDA-4EC1-A94E-2FC7D9FA4C26}">
  <a:tblStyle styleId="{3A11B4FB-EFDA-4EC1-A94E-2FC7D9FA4C2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swaldMedium-regular.fntdata"/><Relationship Id="rId22" Type="http://schemas.openxmlformats.org/officeDocument/2006/relationships/font" Target="fonts/BarlowCondensedMedium-regular.fntdata"/><Relationship Id="rId21" Type="http://schemas.openxmlformats.org/officeDocument/2006/relationships/font" Target="fonts/OswaldMedium-bold.fntdata"/><Relationship Id="rId24" Type="http://schemas.openxmlformats.org/officeDocument/2006/relationships/font" Target="fonts/BarlowCondensedMedium-italic.fntdata"/><Relationship Id="rId23" Type="http://schemas.openxmlformats.org/officeDocument/2006/relationships/font" Target="fonts/BarlowCondensed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BarlowCondensed-regular.fntdata"/><Relationship Id="rId25" Type="http://schemas.openxmlformats.org/officeDocument/2006/relationships/font" Target="fonts/BarlowCondensedMedium-boldItalic.fntdata"/><Relationship Id="rId28" Type="http://schemas.openxmlformats.org/officeDocument/2006/relationships/font" Target="fonts/BarlowCondensed-italic.fntdata"/><Relationship Id="rId27" Type="http://schemas.openxmlformats.org/officeDocument/2006/relationships/font" Target="fonts/BarlowCondensed-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BarlowCondensed-boldItalic.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10c58ea6dc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10c58ea6d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10c58ea6dc7_0_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0c58ea6dc7_0_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0c58ea6dc7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Add Ugly Can</a:t>
            </a:r>
            <a:endParaRPr/>
          </a:p>
        </p:txBody>
      </p:sp>
      <p:sp>
        <p:nvSpPr>
          <p:cNvPr id="184" name="Google Shape;184;g10c58ea6dc7_0_8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0c58ea6dc7_0_1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g10c58ea6dc7_0_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0c58ea6dc7_0_2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
              <a:t>Similar layout to Values page</a:t>
            </a:r>
            <a:endParaRPr/>
          </a:p>
        </p:txBody>
      </p:sp>
      <p:sp>
        <p:nvSpPr>
          <p:cNvPr id="234" name="Google Shape;234;g10c58ea6dc7_0_2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0c58ea6dc7_0_4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0c58ea6dc7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10c58ea6dc7_0_40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0c58ea6dc7_0_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 name="Google Shape;65;g10c58ea6dc7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0c58ea6dc7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0c58ea6dc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10c58ea6dc7_0_1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0c58ea6dc7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0c58ea6dc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10c58ea6dc7_0_2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0c58ea6dc7_0_3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 name="Google Shape;92;g10c58ea6dc7_0_3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0c58ea6dc7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0c58ea6dc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10c58ea6dc7_0_3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0c58ea6dc7_0_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
              <a:t>Colors/bolded metrics - make the stats/numbers pop out</a:t>
            </a:r>
            <a:endParaRPr/>
          </a:p>
        </p:txBody>
      </p:sp>
      <p:sp>
        <p:nvSpPr>
          <p:cNvPr id="135" name="Google Shape;135;g10c58ea6dc7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c58ea6dc7_0_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t/>
            </a:r>
            <a:endParaRPr/>
          </a:p>
        </p:txBody>
      </p:sp>
      <p:sp>
        <p:nvSpPr>
          <p:cNvPr id="159" name="Google Shape;159;g10c58ea6dc7_0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0c58ea6dc7_0_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
              <a:t>Create shelf rendering, wobbler rendering </a:t>
            </a:r>
            <a:endParaRPr/>
          </a:p>
        </p:txBody>
      </p:sp>
      <p:sp>
        <p:nvSpPr>
          <p:cNvPr id="171" name="Google Shape;171;g10c58ea6dc7_0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_1">
  <p:cSld name="TITLE_1_1">
    <p:spTree>
      <p:nvGrpSpPr>
        <p:cNvPr id="50" name="Shape 50"/>
        <p:cNvGrpSpPr/>
        <p:nvPr/>
      </p:nvGrpSpPr>
      <p:grpSpPr>
        <a:xfrm>
          <a:off x="0" y="0"/>
          <a:ext cx="0" cy="0"/>
          <a:chOff x="0" y="0"/>
          <a:chExt cx="0" cy="0"/>
        </a:xfrm>
      </p:grpSpPr>
      <p:sp>
        <p:nvSpPr>
          <p:cNvPr id="51" name="Google Shape;51;p13"/>
          <p:cNvSpPr/>
          <p:nvPr/>
        </p:nvSpPr>
        <p:spPr>
          <a:xfrm>
            <a:off x="188949" y="142362"/>
            <a:ext cx="2578800" cy="4858800"/>
          </a:xfrm>
          <a:prstGeom prst="rect">
            <a:avLst/>
          </a:prstGeom>
          <a:solidFill>
            <a:srgbClr val="203655"/>
          </a:solidFill>
          <a:ln>
            <a:noFill/>
          </a:ln>
        </p:spPr>
        <p:txBody>
          <a:bodyPr anchorCtr="0" anchor="ctr" bIns="41900" lIns="41900" spcFirstLastPara="1" rIns="41900" wrap="square" tIns="419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454F5A"/>
              </a:solidFill>
              <a:latin typeface="Arial"/>
              <a:ea typeface="Arial"/>
              <a:cs typeface="Arial"/>
              <a:sym typeface="Arial"/>
            </a:endParaRPr>
          </a:p>
        </p:txBody>
      </p:sp>
      <p:sp>
        <p:nvSpPr>
          <p:cNvPr id="52" name="Google Shape;52;p13"/>
          <p:cNvSpPr txBox="1"/>
          <p:nvPr>
            <p:ph idx="1" type="body"/>
          </p:nvPr>
        </p:nvSpPr>
        <p:spPr>
          <a:xfrm>
            <a:off x="3165233" y="1146049"/>
            <a:ext cx="4809000" cy="3251100"/>
          </a:xfrm>
          <a:prstGeom prst="rect">
            <a:avLst/>
          </a:prstGeom>
          <a:noFill/>
          <a:ln>
            <a:noFill/>
          </a:ln>
        </p:spPr>
        <p:txBody>
          <a:bodyPr anchorCtr="0" anchor="t" bIns="83800" lIns="83800" spcFirstLastPara="1" rIns="83800" wrap="square" tIns="83800">
            <a:normAutofit/>
          </a:bodyPr>
          <a:lstStyle>
            <a:lvl1pPr indent="-400050" lvl="0" marL="457200" rtl="0" algn="l">
              <a:lnSpc>
                <a:spcPct val="100000"/>
              </a:lnSpc>
              <a:spcBef>
                <a:spcPts val="500"/>
              </a:spcBef>
              <a:spcAft>
                <a:spcPts val="0"/>
              </a:spcAft>
              <a:buSzPts val="2700"/>
              <a:buChar char="▣"/>
              <a:defRPr sz="2700">
                <a:solidFill>
                  <a:srgbClr val="454F5B"/>
                </a:solidFill>
                <a:latin typeface="Arial"/>
                <a:ea typeface="Arial"/>
                <a:cs typeface="Arial"/>
                <a:sym typeface="Arial"/>
              </a:defRPr>
            </a:lvl1pPr>
            <a:lvl2pPr indent="-400050" lvl="1" marL="914400" rtl="0" algn="l">
              <a:lnSpc>
                <a:spcPct val="100000"/>
              </a:lnSpc>
              <a:spcBef>
                <a:spcPts val="500"/>
              </a:spcBef>
              <a:spcAft>
                <a:spcPts val="0"/>
              </a:spcAft>
              <a:buSzPts val="2700"/>
              <a:buChar char="□"/>
              <a:defRPr sz="2700">
                <a:solidFill>
                  <a:srgbClr val="454F5B"/>
                </a:solidFill>
                <a:latin typeface="Arial"/>
                <a:ea typeface="Arial"/>
                <a:cs typeface="Arial"/>
                <a:sym typeface="Arial"/>
              </a:defRPr>
            </a:lvl2pPr>
            <a:lvl3pPr indent="-400050" lvl="2" marL="1371600" rtl="0" algn="l">
              <a:lnSpc>
                <a:spcPct val="100000"/>
              </a:lnSpc>
              <a:spcBef>
                <a:spcPts val="500"/>
              </a:spcBef>
              <a:spcAft>
                <a:spcPts val="0"/>
              </a:spcAft>
              <a:buSzPts val="2700"/>
              <a:buChar char="■"/>
              <a:defRPr sz="2700">
                <a:solidFill>
                  <a:srgbClr val="454F5B"/>
                </a:solidFill>
                <a:latin typeface="Arial"/>
                <a:ea typeface="Arial"/>
                <a:cs typeface="Arial"/>
                <a:sym typeface="Arial"/>
              </a:defRPr>
            </a:lvl3pPr>
            <a:lvl4pPr indent="-400050" lvl="3" marL="1828800" rtl="0" algn="l">
              <a:lnSpc>
                <a:spcPct val="100000"/>
              </a:lnSpc>
              <a:spcBef>
                <a:spcPts val="500"/>
              </a:spcBef>
              <a:spcAft>
                <a:spcPts val="0"/>
              </a:spcAft>
              <a:buSzPts val="2700"/>
              <a:buChar char="●"/>
              <a:defRPr sz="2700">
                <a:solidFill>
                  <a:srgbClr val="454F5B"/>
                </a:solidFill>
                <a:latin typeface="Arial"/>
                <a:ea typeface="Arial"/>
                <a:cs typeface="Arial"/>
                <a:sym typeface="Arial"/>
              </a:defRPr>
            </a:lvl4pPr>
            <a:lvl5pPr indent="-400050" lvl="4" marL="2286000" rtl="0" algn="l">
              <a:lnSpc>
                <a:spcPct val="100000"/>
              </a:lnSpc>
              <a:spcBef>
                <a:spcPts val="500"/>
              </a:spcBef>
              <a:spcAft>
                <a:spcPts val="0"/>
              </a:spcAft>
              <a:buSzPts val="2700"/>
              <a:buChar char="○"/>
              <a:defRPr sz="2700">
                <a:solidFill>
                  <a:srgbClr val="454F5B"/>
                </a:solidFill>
                <a:latin typeface="Arial"/>
                <a:ea typeface="Arial"/>
                <a:cs typeface="Arial"/>
                <a:sym typeface="Arial"/>
              </a:defRPr>
            </a:lvl5pPr>
            <a:lvl6pPr indent="-349250" lvl="5" marL="2743200" rtl="0" algn="ctr">
              <a:lnSpc>
                <a:spcPct val="100000"/>
              </a:lnSpc>
              <a:spcBef>
                <a:spcPts val="0"/>
              </a:spcBef>
              <a:spcAft>
                <a:spcPts val="0"/>
              </a:spcAft>
              <a:buSzPts val="1900"/>
              <a:buChar char="■"/>
              <a:defRPr/>
            </a:lvl6pPr>
            <a:lvl7pPr indent="-349250" lvl="6" marL="3200400" rtl="0" algn="ctr">
              <a:lnSpc>
                <a:spcPct val="100000"/>
              </a:lnSpc>
              <a:spcBef>
                <a:spcPts val="0"/>
              </a:spcBef>
              <a:spcAft>
                <a:spcPts val="0"/>
              </a:spcAft>
              <a:buSzPts val="1900"/>
              <a:buChar char="●"/>
              <a:defRPr/>
            </a:lvl7pPr>
            <a:lvl8pPr indent="-349250" lvl="7" marL="3657600" rtl="0" algn="ctr">
              <a:lnSpc>
                <a:spcPct val="100000"/>
              </a:lnSpc>
              <a:spcBef>
                <a:spcPts val="0"/>
              </a:spcBef>
              <a:spcAft>
                <a:spcPts val="0"/>
              </a:spcAft>
              <a:buSzPts val="1900"/>
              <a:buChar char="○"/>
              <a:defRPr/>
            </a:lvl8pPr>
            <a:lvl9pPr indent="-349250" lvl="8" marL="4114800" rtl="0" algn="ctr">
              <a:lnSpc>
                <a:spcPct val="100000"/>
              </a:lnSpc>
              <a:spcBef>
                <a:spcPts val="0"/>
              </a:spcBef>
              <a:spcAft>
                <a:spcPts val="0"/>
              </a:spcAft>
              <a:buSzPts val="1900"/>
              <a:buChar char="■"/>
              <a:defRPr/>
            </a:lvl9pPr>
          </a:lstStyle>
          <a:p/>
        </p:txBody>
      </p:sp>
      <p:sp>
        <p:nvSpPr>
          <p:cNvPr id="53" name="Google Shape;53;p13"/>
          <p:cNvSpPr txBox="1"/>
          <p:nvPr>
            <p:ph idx="12" type="sldNum"/>
          </p:nvPr>
        </p:nvSpPr>
        <p:spPr>
          <a:xfrm>
            <a:off x="8761534" y="4834633"/>
            <a:ext cx="344100" cy="323100"/>
          </a:xfrm>
          <a:prstGeom prst="rect">
            <a:avLst/>
          </a:prstGeom>
          <a:noFill/>
          <a:ln>
            <a:noFill/>
          </a:ln>
        </p:spPr>
        <p:txBody>
          <a:bodyPr anchorCtr="0" anchor="t" bIns="83800" lIns="83800" spcFirstLastPara="1" rIns="83800" wrap="square" tIns="83800">
            <a:spAutoFit/>
          </a:bodyPr>
          <a:lstStyle>
            <a:lvl1pPr indent="0" lvl="0" marL="0" marR="0" rtl="0" algn="r">
              <a:lnSpc>
                <a:spcPct val="100000"/>
              </a:lnSpc>
              <a:spcBef>
                <a:spcPts val="0"/>
              </a:spcBef>
              <a:spcAft>
                <a:spcPts val="0"/>
              </a:spcAft>
              <a:buClr>
                <a:srgbClr val="4ECDC4"/>
              </a:buClr>
              <a:buSzPts val="1000"/>
              <a:buFont typeface="Arial"/>
              <a:buNone/>
              <a:defRPr b="1" i="0" sz="1000" u="none" cap="none" strike="noStrike">
                <a:solidFill>
                  <a:srgbClr val="4ECDC4"/>
                </a:solidFill>
                <a:latin typeface="Arial"/>
                <a:ea typeface="Arial"/>
                <a:cs typeface="Arial"/>
                <a:sym typeface="Arial"/>
              </a:defRPr>
            </a:lvl1pPr>
            <a:lvl2pPr indent="0" lvl="1" marL="0" marR="0" rtl="0" algn="r">
              <a:lnSpc>
                <a:spcPct val="100000"/>
              </a:lnSpc>
              <a:spcBef>
                <a:spcPts val="0"/>
              </a:spcBef>
              <a:spcAft>
                <a:spcPts val="0"/>
              </a:spcAft>
              <a:buClr>
                <a:srgbClr val="4ECDC4"/>
              </a:buClr>
              <a:buSzPts val="1000"/>
              <a:buFont typeface="Arial"/>
              <a:buNone/>
              <a:defRPr b="1" i="0" sz="1000" u="none" cap="none" strike="noStrike">
                <a:solidFill>
                  <a:srgbClr val="4ECDC4"/>
                </a:solidFill>
                <a:latin typeface="Arial"/>
                <a:ea typeface="Arial"/>
                <a:cs typeface="Arial"/>
                <a:sym typeface="Arial"/>
              </a:defRPr>
            </a:lvl2pPr>
            <a:lvl3pPr indent="0" lvl="2" marL="0" marR="0" rtl="0" algn="r">
              <a:lnSpc>
                <a:spcPct val="100000"/>
              </a:lnSpc>
              <a:spcBef>
                <a:spcPts val="0"/>
              </a:spcBef>
              <a:spcAft>
                <a:spcPts val="0"/>
              </a:spcAft>
              <a:buClr>
                <a:srgbClr val="4ECDC4"/>
              </a:buClr>
              <a:buSzPts val="1000"/>
              <a:buFont typeface="Arial"/>
              <a:buNone/>
              <a:defRPr b="1" i="0" sz="1000" u="none" cap="none" strike="noStrike">
                <a:solidFill>
                  <a:srgbClr val="4ECDC4"/>
                </a:solidFill>
                <a:latin typeface="Arial"/>
                <a:ea typeface="Arial"/>
                <a:cs typeface="Arial"/>
                <a:sym typeface="Arial"/>
              </a:defRPr>
            </a:lvl3pPr>
            <a:lvl4pPr indent="0" lvl="3" marL="0" marR="0" rtl="0" algn="r">
              <a:lnSpc>
                <a:spcPct val="100000"/>
              </a:lnSpc>
              <a:spcBef>
                <a:spcPts val="0"/>
              </a:spcBef>
              <a:spcAft>
                <a:spcPts val="0"/>
              </a:spcAft>
              <a:buClr>
                <a:srgbClr val="4ECDC4"/>
              </a:buClr>
              <a:buSzPts val="1000"/>
              <a:buFont typeface="Arial"/>
              <a:buNone/>
              <a:defRPr b="1" i="0" sz="1000" u="none" cap="none" strike="noStrike">
                <a:solidFill>
                  <a:srgbClr val="4ECDC4"/>
                </a:solidFill>
                <a:latin typeface="Arial"/>
                <a:ea typeface="Arial"/>
                <a:cs typeface="Arial"/>
                <a:sym typeface="Arial"/>
              </a:defRPr>
            </a:lvl4pPr>
            <a:lvl5pPr indent="0" lvl="4" marL="0" marR="0" rtl="0" algn="r">
              <a:lnSpc>
                <a:spcPct val="100000"/>
              </a:lnSpc>
              <a:spcBef>
                <a:spcPts val="0"/>
              </a:spcBef>
              <a:spcAft>
                <a:spcPts val="0"/>
              </a:spcAft>
              <a:buClr>
                <a:srgbClr val="4ECDC4"/>
              </a:buClr>
              <a:buSzPts val="1000"/>
              <a:buFont typeface="Arial"/>
              <a:buNone/>
              <a:defRPr b="1" i="0" sz="1000" u="none" cap="none" strike="noStrike">
                <a:solidFill>
                  <a:srgbClr val="4ECDC4"/>
                </a:solidFill>
                <a:latin typeface="Arial"/>
                <a:ea typeface="Arial"/>
                <a:cs typeface="Arial"/>
                <a:sym typeface="Arial"/>
              </a:defRPr>
            </a:lvl5pPr>
            <a:lvl6pPr indent="0" lvl="5" marL="0" marR="0" rtl="0" algn="r">
              <a:lnSpc>
                <a:spcPct val="100000"/>
              </a:lnSpc>
              <a:spcBef>
                <a:spcPts val="0"/>
              </a:spcBef>
              <a:spcAft>
                <a:spcPts val="0"/>
              </a:spcAft>
              <a:buClr>
                <a:srgbClr val="4ECDC4"/>
              </a:buClr>
              <a:buSzPts val="1000"/>
              <a:buFont typeface="Arial"/>
              <a:buNone/>
              <a:defRPr b="1" i="0" sz="1000" u="none" cap="none" strike="noStrike">
                <a:solidFill>
                  <a:srgbClr val="4ECDC4"/>
                </a:solidFill>
                <a:latin typeface="Arial"/>
                <a:ea typeface="Arial"/>
                <a:cs typeface="Arial"/>
                <a:sym typeface="Arial"/>
              </a:defRPr>
            </a:lvl6pPr>
            <a:lvl7pPr indent="0" lvl="6" marL="0" marR="0" rtl="0" algn="r">
              <a:lnSpc>
                <a:spcPct val="100000"/>
              </a:lnSpc>
              <a:spcBef>
                <a:spcPts val="0"/>
              </a:spcBef>
              <a:spcAft>
                <a:spcPts val="0"/>
              </a:spcAft>
              <a:buClr>
                <a:srgbClr val="4ECDC4"/>
              </a:buClr>
              <a:buSzPts val="1000"/>
              <a:buFont typeface="Arial"/>
              <a:buNone/>
              <a:defRPr b="1" i="0" sz="1000" u="none" cap="none" strike="noStrike">
                <a:solidFill>
                  <a:srgbClr val="4ECDC4"/>
                </a:solidFill>
                <a:latin typeface="Arial"/>
                <a:ea typeface="Arial"/>
                <a:cs typeface="Arial"/>
                <a:sym typeface="Arial"/>
              </a:defRPr>
            </a:lvl7pPr>
            <a:lvl8pPr indent="0" lvl="7" marL="0" marR="0" rtl="0" algn="r">
              <a:lnSpc>
                <a:spcPct val="100000"/>
              </a:lnSpc>
              <a:spcBef>
                <a:spcPts val="0"/>
              </a:spcBef>
              <a:spcAft>
                <a:spcPts val="0"/>
              </a:spcAft>
              <a:buClr>
                <a:srgbClr val="4ECDC4"/>
              </a:buClr>
              <a:buSzPts val="1000"/>
              <a:buFont typeface="Arial"/>
              <a:buNone/>
              <a:defRPr b="1" i="0" sz="1000" u="none" cap="none" strike="noStrike">
                <a:solidFill>
                  <a:srgbClr val="4ECDC4"/>
                </a:solidFill>
                <a:latin typeface="Arial"/>
                <a:ea typeface="Arial"/>
                <a:cs typeface="Arial"/>
                <a:sym typeface="Arial"/>
              </a:defRPr>
            </a:lvl8pPr>
            <a:lvl9pPr indent="0" lvl="8" marL="0" marR="0" rtl="0" algn="r">
              <a:lnSpc>
                <a:spcPct val="100000"/>
              </a:lnSpc>
              <a:spcBef>
                <a:spcPts val="0"/>
              </a:spcBef>
              <a:spcAft>
                <a:spcPts val="0"/>
              </a:spcAft>
              <a:buClr>
                <a:srgbClr val="4ECDC4"/>
              </a:buClr>
              <a:buSzPts val="1000"/>
              <a:buFont typeface="Arial"/>
              <a:buNone/>
              <a:defRPr b="1" i="0" sz="1000" u="none" cap="none" strike="noStrike">
                <a:solidFill>
                  <a:srgbClr val="4ECDC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32.png"/><Relationship Id="rId13" Type="http://schemas.openxmlformats.org/officeDocument/2006/relationships/image" Target="../media/image26.png"/><Relationship Id="rId12" Type="http://schemas.openxmlformats.org/officeDocument/2006/relationships/image" Target="../media/image22.png"/><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8.png"/><Relationship Id="rId9" Type="http://schemas.openxmlformats.org/officeDocument/2006/relationships/image" Target="../media/image25.png"/><Relationship Id="rId15" Type="http://schemas.openxmlformats.org/officeDocument/2006/relationships/image" Target="../media/image31.png"/><Relationship Id="rId14" Type="http://schemas.openxmlformats.org/officeDocument/2006/relationships/image" Target="../media/image28.png"/><Relationship Id="rId17" Type="http://schemas.openxmlformats.org/officeDocument/2006/relationships/image" Target="../media/image40.png"/><Relationship Id="rId16" Type="http://schemas.openxmlformats.org/officeDocument/2006/relationships/image" Target="../media/image38.png"/><Relationship Id="rId5" Type="http://schemas.openxmlformats.org/officeDocument/2006/relationships/image" Target="../media/image21.png"/><Relationship Id="rId6" Type="http://schemas.openxmlformats.org/officeDocument/2006/relationships/image" Target="../media/image24.png"/><Relationship Id="rId18" Type="http://schemas.openxmlformats.org/officeDocument/2006/relationships/image" Target="../media/image37.png"/><Relationship Id="rId7" Type="http://schemas.openxmlformats.org/officeDocument/2006/relationships/image" Target="../media/image23.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15.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3" y="0"/>
            <a:ext cx="9143977" cy="5143501"/>
          </a:xfrm>
          <a:prstGeom prst="rect">
            <a:avLst/>
          </a:prstGeom>
          <a:noFill/>
          <a:ln>
            <a:noFill/>
          </a:ln>
        </p:spPr>
      </p:pic>
      <p:pic>
        <p:nvPicPr>
          <p:cNvPr id="60" name="Google Shape;60;p14"/>
          <p:cNvPicPr preferRelativeResize="0"/>
          <p:nvPr/>
        </p:nvPicPr>
        <p:blipFill>
          <a:blip r:embed="rId4">
            <a:alphaModFix/>
          </a:blip>
          <a:stretch>
            <a:fillRect/>
          </a:stretch>
        </p:blipFill>
        <p:spPr>
          <a:xfrm>
            <a:off x="189225" y="192035"/>
            <a:ext cx="8765563" cy="4759427"/>
          </a:xfrm>
          <a:prstGeom prst="rect">
            <a:avLst/>
          </a:prstGeom>
          <a:noFill/>
          <a:ln>
            <a:noFill/>
          </a:ln>
        </p:spPr>
      </p:pic>
      <p:pic>
        <p:nvPicPr>
          <p:cNvPr id="61" name="Google Shape;61;p14"/>
          <p:cNvPicPr preferRelativeResize="0"/>
          <p:nvPr/>
        </p:nvPicPr>
        <p:blipFill rotWithShape="1">
          <a:blip r:embed="rId5">
            <a:alphaModFix/>
          </a:blip>
          <a:srcRect b="0" l="0" r="0" t="0"/>
          <a:stretch/>
        </p:blipFill>
        <p:spPr>
          <a:xfrm>
            <a:off x="1001100" y="739850"/>
            <a:ext cx="3021199" cy="1272996"/>
          </a:xfrm>
          <a:prstGeom prst="rect">
            <a:avLst/>
          </a:prstGeom>
          <a:noFill/>
          <a:ln>
            <a:noFill/>
          </a:ln>
        </p:spPr>
      </p:pic>
      <p:sp>
        <p:nvSpPr>
          <p:cNvPr id="62" name="Google Shape;62;p14"/>
          <p:cNvSpPr txBox="1"/>
          <p:nvPr/>
        </p:nvSpPr>
        <p:spPr>
          <a:xfrm>
            <a:off x="1201150" y="2172550"/>
            <a:ext cx="2621100" cy="624000"/>
          </a:xfrm>
          <a:prstGeom prst="rect">
            <a:avLst/>
          </a:prstGeom>
          <a:noFill/>
          <a:ln>
            <a:noFill/>
          </a:ln>
        </p:spPr>
        <p:txBody>
          <a:bodyPr anchorCtr="0" anchor="t" bIns="65000" lIns="65000" spcFirstLastPara="1" rIns="65000" wrap="square" tIns="65000">
            <a:spAutoFit/>
          </a:bodyPr>
          <a:lstStyle/>
          <a:p>
            <a:pPr indent="0" lvl="0" marL="0" marR="0" rtl="0" algn="ctr">
              <a:lnSpc>
                <a:spcPct val="100000"/>
              </a:lnSpc>
              <a:spcBef>
                <a:spcPts val="0"/>
              </a:spcBef>
              <a:spcAft>
                <a:spcPts val="0"/>
              </a:spcAft>
              <a:buClr>
                <a:srgbClr val="06023C"/>
              </a:buClr>
              <a:buSzPts val="4300"/>
              <a:buFont typeface="Arial"/>
              <a:buNone/>
            </a:pPr>
            <a:r>
              <a:rPr b="1" i="0" lang="en" sz="1600" u="none" cap="none" strike="noStrike">
                <a:solidFill>
                  <a:srgbClr val="203655"/>
                </a:solidFill>
                <a:latin typeface="Barlow Condensed"/>
                <a:ea typeface="Barlow Condensed"/>
                <a:cs typeface="Barlow Condensed"/>
                <a:sym typeface="Barlow Condensed"/>
              </a:rPr>
              <a:t>PRESENTED BY:</a:t>
            </a:r>
            <a:r>
              <a:rPr b="1" lang="en" sz="1600">
                <a:solidFill>
                  <a:srgbClr val="203655"/>
                </a:solidFill>
                <a:latin typeface="Barlow Condensed"/>
                <a:ea typeface="Barlow Condensed"/>
                <a:cs typeface="Barlow Condensed"/>
                <a:sym typeface="Barlow Condensed"/>
              </a:rPr>
              <a:t> </a:t>
            </a:r>
            <a:r>
              <a:rPr i="0" lang="en" sz="1600" u="none" cap="none" strike="noStrike">
                <a:solidFill>
                  <a:srgbClr val="203655"/>
                </a:solidFill>
                <a:latin typeface="Barlow Condensed"/>
                <a:ea typeface="Barlow Condensed"/>
                <a:cs typeface="Barlow Condensed"/>
                <a:sym typeface="Barlow Condensed"/>
              </a:rPr>
              <a:t>SZZL BRANDS, INC.</a:t>
            </a:r>
            <a:endParaRPr i="0" sz="1600" u="none" cap="none" strike="noStrike">
              <a:solidFill>
                <a:srgbClr val="203655"/>
              </a:solidFill>
              <a:latin typeface="Barlow Condensed"/>
              <a:ea typeface="Barlow Condensed"/>
              <a:cs typeface="Barlow Condensed"/>
              <a:sym typeface="Barlow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3"/>
          <p:cNvPicPr preferRelativeResize="0"/>
          <p:nvPr/>
        </p:nvPicPr>
        <p:blipFill>
          <a:blip r:embed="rId3">
            <a:alphaModFix/>
          </a:blip>
          <a:stretch>
            <a:fillRect/>
          </a:stretch>
        </p:blipFill>
        <p:spPr>
          <a:xfrm>
            <a:off x="12" y="0"/>
            <a:ext cx="9143987" cy="5143501"/>
          </a:xfrm>
          <a:prstGeom prst="rect">
            <a:avLst/>
          </a:prstGeom>
          <a:noFill/>
          <a:ln>
            <a:noFill/>
          </a:ln>
        </p:spPr>
      </p:pic>
      <p:sp>
        <p:nvSpPr>
          <p:cNvPr id="187" name="Google Shape;187;p23"/>
          <p:cNvSpPr/>
          <p:nvPr/>
        </p:nvSpPr>
        <p:spPr>
          <a:xfrm flipH="1" rot="10800000">
            <a:off x="3542456" y="934456"/>
            <a:ext cx="2353800" cy="2391300"/>
          </a:xfrm>
          <a:prstGeom prst="ellipse">
            <a:avLst/>
          </a:prstGeom>
          <a:noFill/>
          <a:ln cap="flat" cmpd="sng" w="76200">
            <a:solidFill>
              <a:srgbClr val="CCDDA3"/>
            </a:solidFill>
            <a:prstDash val="solid"/>
            <a:round/>
            <a:headEnd len="sm" w="sm" type="none"/>
            <a:tailEnd len="sm" w="sm" type="none"/>
          </a:ln>
        </p:spPr>
        <p:txBody>
          <a:bodyPr anchorCtr="0" anchor="ctr" bIns="65000" lIns="65000" spcFirstLastPara="1" rIns="65000" wrap="square" tIns="65000">
            <a:noAutofit/>
          </a:bodyPr>
          <a:lstStyle/>
          <a:p>
            <a:pPr indent="0" lvl="0" marL="0" marR="0" rtl="0" algn="ctr">
              <a:lnSpc>
                <a:spcPct val="100000"/>
              </a:lnSpc>
              <a:spcBef>
                <a:spcPts val="0"/>
              </a:spcBef>
              <a:spcAft>
                <a:spcPts val="0"/>
              </a:spcAft>
              <a:buClr>
                <a:srgbClr val="454F5B"/>
              </a:buClr>
              <a:buSzPts val="3000"/>
              <a:buFont typeface="Arial"/>
              <a:buNone/>
            </a:pPr>
            <a:r>
              <a:t/>
            </a:r>
            <a:endParaRPr b="1" i="0" sz="3000" u="none" cap="none" strike="noStrike">
              <a:solidFill>
                <a:srgbClr val="454F5A"/>
              </a:solidFill>
              <a:latin typeface="Arial"/>
              <a:ea typeface="Arial"/>
              <a:cs typeface="Arial"/>
              <a:sym typeface="Arial"/>
            </a:endParaRPr>
          </a:p>
        </p:txBody>
      </p:sp>
      <p:sp>
        <p:nvSpPr>
          <p:cNvPr id="188" name="Google Shape;188;p23"/>
          <p:cNvSpPr/>
          <p:nvPr/>
        </p:nvSpPr>
        <p:spPr>
          <a:xfrm flipH="1" rot="10800000">
            <a:off x="2678208" y="2036849"/>
            <a:ext cx="2541300" cy="2523000"/>
          </a:xfrm>
          <a:prstGeom prst="ellipse">
            <a:avLst/>
          </a:prstGeom>
          <a:noFill/>
          <a:ln cap="flat" cmpd="sng" w="76200">
            <a:solidFill>
              <a:srgbClr val="DEBCD9"/>
            </a:solidFill>
            <a:prstDash val="solid"/>
            <a:round/>
            <a:headEnd len="sm" w="sm" type="none"/>
            <a:tailEnd len="sm" w="sm" type="none"/>
          </a:ln>
        </p:spPr>
        <p:txBody>
          <a:bodyPr anchorCtr="0" anchor="ctr" bIns="65000" lIns="65000" spcFirstLastPara="1" rIns="65000" wrap="square" tIns="65000">
            <a:noAutofit/>
          </a:bodyPr>
          <a:lstStyle/>
          <a:p>
            <a:pPr indent="0" lvl="0" marL="0" marR="0" rtl="0" algn="ctr">
              <a:lnSpc>
                <a:spcPct val="100000"/>
              </a:lnSpc>
              <a:spcBef>
                <a:spcPts val="0"/>
              </a:spcBef>
              <a:spcAft>
                <a:spcPts val="0"/>
              </a:spcAft>
              <a:buClr>
                <a:srgbClr val="454F5B"/>
              </a:buClr>
              <a:buSzPts val="3000"/>
              <a:buFont typeface="Arial"/>
              <a:buNone/>
            </a:pPr>
            <a:r>
              <a:t/>
            </a:r>
            <a:endParaRPr b="1" i="0" sz="3000" u="none" cap="none" strike="noStrike">
              <a:solidFill>
                <a:srgbClr val="454F5A"/>
              </a:solidFill>
              <a:latin typeface="Arial"/>
              <a:ea typeface="Arial"/>
              <a:cs typeface="Arial"/>
              <a:sym typeface="Arial"/>
            </a:endParaRPr>
          </a:p>
        </p:txBody>
      </p:sp>
      <p:sp>
        <p:nvSpPr>
          <p:cNvPr id="189" name="Google Shape;189;p23"/>
          <p:cNvSpPr/>
          <p:nvPr/>
        </p:nvSpPr>
        <p:spPr>
          <a:xfrm flipH="1" rot="10800000">
            <a:off x="4087796" y="2053949"/>
            <a:ext cx="2407500" cy="2505900"/>
          </a:xfrm>
          <a:prstGeom prst="ellipse">
            <a:avLst/>
          </a:prstGeom>
          <a:noFill/>
          <a:ln cap="flat" cmpd="sng" w="76200">
            <a:solidFill>
              <a:srgbClr val="E3A7A7"/>
            </a:solidFill>
            <a:prstDash val="solid"/>
            <a:round/>
            <a:headEnd len="sm" w="sm" type="none"/>
            <a:tailEnd len="sm" w="sm" type="none"/>
          </a:ln>
        </p:spPr>
        <p:txBody>
          <a:bodyPr anchorCtr="0" anchor="ctr" bIns="65000" lIns="65000" spcFirstLastPara="1" rIns="65000" wrap="square" tIns="65000">
            <a:noAutofit/>
          </a:bodyPr>
          <a:lstStyle/>
          <a:p>
            <a:pPr indent="0" lvl="0" marL="0" marR="0" rtl="0" algn="ctr">
              <a:lnSpc>
                <a:spcPct val="100000"/>
              </a:lnSpc>
              <a:spcBef>
                <a:spcPts val="0"/>
              </a:spcBef>
              <a:spcAft>
                <a:spcPts val="0"/>
              </a:spcAft>
              <a:buClr>
                <a:srgbClr val="454F5B"/>
              </a:buClr>
              <a:buSzPts val="3000"/>
              <a:buFont typeface="Arial"/>
              <a:buNone/>
            </a:pPr>
            <a:r>
              <a:t/>
            </a:r>
            <a:endParaRPr b="1" i="0" sz="3000" u="none" cap="none" strike="noStrike">
              <a:solidFill>
                <a:srgbClr val="454F5A"/>
              </a:solidFill>
              <a:latin typeface="Arial"/>
              <a:ea typeface="Arial"/>
              <a:cs typeface="Arial"/>
              <a:sym typeface="Arial"/>
            </a:endParaRPr>
          </a:p>
        </p:txBody>
      </p:sp>
      <p:sp>
        <p:nvSpPr>
          <p:cNvPr id="190" name="Google Shape;190;p23"/>
          <p:cNvSpPr txBox="1"/>
          <p:nvPr/>
        </p:nvSpPr>
        <p:spPr>
          <a:xfrm>
            <a:off x="6438800" y="326675"/>
            <a:ext cx="2353800" cy="870000"/>
          </a:xfrm>
          <a:prstGeom prst="rect">
            <a:avLst/>
          </a:prstGeom>
          <a:noFill/>
          <a:ln>
            <a:noFill/>
          </a:ln>
        </p:spPr>
        <p:txBody>
          <a:bodyPr anchorCtr="0" anchor="t" bIns="65000" lIns="65000" spcFirstLastPara="1" rIns="65000" wrap="square" tIns="65000">
            <a:spAutoFit/>
          </a:bodyPr>
          <a:lstStyle/>
          <a:p>
            <a:pPr indent="0" lvl="0" marL="0" marR="0" rtl="0" algn="r">
              <a:lnSpc>
                <a:spcPct val="100000"/>
              </a:lnSpc>
              <a:spcBef>
                <a:spcPts val="0"/>
              </a:spcBef>
              <a:spcAft>
                <a:spcPts val="0"/>
              </a:spcAft>
              <a:buClr>
                <a:srgbClr val="06023C"/>
              </a:buClr>
              <a:buSzPts val="2000"/>
              <a:buFont typeface="Arial"/>
              <a:buNone/>
            </a:pPr>
            <a:r>
              <a:rPr b="1" i="1" lang="en" sz="1200" u="none" cap="none" strike="noStrike">
                <a:solidFill>
                  <a:srgbClr val="203655"/>
                </a:solidFill>
                <a:latin typeface="Barlow Condensed"/>
                <a:ea typeface="Barlow Condensed"/>
                <a:cs typeface="Barlow Condensed"/>
                <a:sym typeface="Barlow Condensed"/>
              </a:rPr>
              <a:t>*CRUSHABILITY (ADJ.) DEF; </a:t>
            </a:r>
            <a:r>
              <a:rPr i="1" lang="en" sz="1200" u="none" cap="none" strike="noStrike">
                <a:solidFill>
                  <a:srgbClr val="203655"/>
                </a:solidFill>
                <a:latin typeface="Barlow Condensed Medium"/>
                <a:ea typeface="Barlow Condensed Medium"/>
                <a:cs typeface="Barlow Condensed Medium"/>
                <a:sym typeface="Barlow Condensed Medium"/>
              </a:rPr>
              <a:t>THE CAPABILITY OF BEING FREQUENTLY CONSUMED, OR “CRUSHED”</a:t>
            </a:r>
            <a:endParaRPr i="1" sz="2200" u="none" cap="none" strike="noStrike">
              <a:solidFill>
                <a:srgbClr val="203655"/>
              </a:solidFill>
              <a:latin typeface="Barlow Condensed Medium"/>
              <a:ea typeface="Barlow Condensed Medium"/>
              <a:cs typeface="Barlow Condensed Medium"/>
              <a:sym typeface="Barlow Condensed Medium"/>
            </a:endParaRPr>
          </a:p>
        </p:txBody>
      </p:sp>
      <p:sp>
        <p:nvSpPr>
          <p:cNvPr id="191" name="Google Shape;191;p23"/>
          <p:cNvSpPr txBox="1"/>
          <p:nvPr/>
        </p:nvSpPr>
        <p:spPr>
          <a:xfrm>
            <a:off x="6580100" y="2924850"/>
            <a:ext cx="1188000" cy="747000"/>
          </a:xfrm>
          <a:prstGeom prst="rect">
            <a:avLst/>
          </a:prstGeom>
          <a:noFill/>
          <a:ln>
            <a:noFill/>
          </a:ln>
        </p:spPr>
        <p:txBody>
          <a:bodyPr anchorCtr="0" anchor="t" bIns="65000" lIns="65000" spcFirstLastPara="1" rIns="65000" wrap="square" tIns="65000">
            <a:spAutoFit/>
          </a:bodyPr>
          <a:lstStyle/>
          <a:p>
            <a:pPr indent="0" lvl="0" marL="0" marR="0" rtl="0" algn="ctr">
              <a:lnSpc>
                <a:spcPct val="100000"/>
              </a:lnSpc>
              <a:spcBef>
                <a:spcPts val="0"/>
              </a:spcBef>
              <a:spcAft>
                <a:spcPts val="0"/>
              </a:spcAft>
              <a:buClr>
                <a:srgbClr val="06023C"/>
              </a:buClr>
              <a:buSzPts val="2200"/>
              <a:buFont typeface="Arial"/>
              <a:buNone/>
            </a:pPr>
            <a:r>
              <a:rPr b="1" i="0" lang="en" sz="2000" u="none" cap="none" strike="noStrike">
                <a:solidFill>
                  <a:srgbClr val="203655"/>
                </a:solidFill>
                <a:latin typeface="Barlow Condensed"/>
                <a:ea typeface="Barlow Condensed"/>
                <a:cs typeface="Barlow Condensed"/>
                <a:sym typeface="Barlow Condensed"/>
              </a:rPr>
              <a:t>GREAT</a:t>
            </a:r>
            <a:endParaRPr b="1" i="0" sz="2000" u="none" cap="none" strike="noStrike">
              <a:solidFill>
                <a:srgbClr val="203655"/>
              </a:solidFill>
              <a:latin typeface="Barlow Condensed"/>
              <a:ea typeface="Barlow Condensed"/>
              <a:cs typeface="Barlow Condensed"/>
              <a:sym typeface="Barlow Condensed"/>
            </a:endParaRPr>
          </a:p>
          <a:p>
            <a:pPr indent="0" lvl="0" marL="0" marR="0" rtl="0" algn="ctr">
              <a:lnSpc>
                <a:spcPct val="100000"/>
              </a:lnSpc>
              <a:spcBef>
                <a:spcPts val="0"/>
              </a:spcBef>
              <a:spcAft>
                <a:spcPts val="0"/>
              </a:spcAft>
              <a:buClr>
                <a:srgbClr val="06023C"/>
              </a:buClr>
              <a:buSzPts val="2200"/>
              <a:buFont typeface="Arial"/>
              <a:buNone/>
            </a:pPr>
            <a:r>
              <a:rPr b="1" i="0" lang="en" sz="2000" u="none" cap="none" strike="noStrike">
                <a:solidFill>
                  <a:srgbClr val="203655"/>
                </a:solidFill>
                <a:latin typeface="Barlow Condensed"/>
                <a:ea typeface="Barlow Condensed"/>
                <a:cs typeface="Barlow Condensed"/>
                <a:sym typeface="Barlow Condensed"/>
              </a:rPr>
              <a:t>TASTE</a:t>
            </a:r>
            <a:endParaRPr b="1" i="0" sz="2000" u="none" cap="none" strike="noStrike">
              <a:solidFill>
                <a:srgbClr val="203655"/>
              </a:solidFill>
              <a:latin typeface="Barlow Condensed"/>
              <a:ea typeface="Barlow Condensed"/>
              <a:cs typeface="Barlow Condensed"/>
              <a:sym typeface="Barlow Condensed"/>
            </a:endParaRPr>
          </a:p>
        </p:txBody>
      </p:sp>
      <p:sp>
        <p:nvSpPr>
          <p:cNvPr id="192" name="Google Shape;192;p23"/>
          <p:cNvSpPr txBox="1"/>
          <p:nvPr/>
        </p:nvSpPr>
        <p:spPr>
          <a:xfrm>
            <a:off x="3797157" y="386803"/>
            <a:ext cx="1844400" cy="747000"/>
          </a:xfrm>
          <a:prstGeom prst="rect">
            <a:avLst/>
          </a:prstGeom>
          <a:noFill/>
          <a:ln>
            <a:noFill/>
          </a:ln>
        </p:spPr>
        <p:txBody>
          <a:bodyPr anchorCtr="0" anchor="t" bIns="65000" lIns="65000" spcFirstLastPara="1" rIns="65000" wrap="square" tIns="65000">
            <a:spAutoFit/>
          </a:bodyPr>
          <a:lstStyle/>
          <a:p>
            <a:pPr indent="0" lvl="0" marL="0" marR="0" rtl="0" algn="ctr">
              <a:lnSpc>
                <a:spcPct val="100000"/>
              </a:lnSpc>
              <a:spcBef>
                <a:spcPts val="0"/>
              </a:spcBef>
              <a:spcAft>
                <a:spcPts val="0"/>
              </a:spcAft>
              <a:buClr>
                <a:srgbClr val="06023C"/>
              </a:buClr>
              <a:buSzPts val="2200"/>
              <a:buFont typeface="Arial"/>
              <a:buNone/>
            </a:pPr>
            <a:r>
              <a:rPr b="1" i="0" lang="en" sz="2000" u="none" cap="none" strike="noStrike">
                <a:solidFill>
                  <a:srgbClr val="203655"/>
                </a:solidFill>
                <a:latin typeface="Barlow Condensed"/>
                <a:ea typeface="Barlow Condensed"/>
                <a:cs typeface="Barlow Condensed"/>
                <a:sym typeface="Barlow Condensed"/>
              </a:rPr>
              <a:t>CRUSHABILITY*</a:t>
            </a:r>
            <a:endParaRPr b="1" i="0" sz="2000" u="none" cap="none" strike="noStrike">
              <a:solidFill>
                <a:srgbClr val="203655"/>
              </a:solidFill>
              <a:latin typeface="Barlow Condensed"/>
              <a:ea typeface="Barlow Condensed"/>
              <a:cs typeface="Barlow Condensed"/>
              <a:sym typeface="Barlow Condensed"/>
            </a:endParaRPr>
          </a:p>
        </p:txBody>
      </p:sp>
      <p:sp>
        <p:nvSpPr>
          <p:cNvPr id="193" name="Google Shape;193;p23"/>
          <p:cNvSpPr txBox="1"/>
          <p:nvPr/>
        </p:nvSpPr>
        <p:spPr>
          <a:xfrm>
            <a:off x="1375900" y="2924850"/>
            <a:ext cx="1224000" cy="747000"/>
          </a:xfrm>
          <a:prstGeom prst="rect">
            <a:avLst/>
          </a:prstGeom>
          <a:noFill/>
          <a:ln>
            <a:noFill/>
          </a:ln>
        </p:spPr>
        <p:txBody>
          <a:bodyPr anchorCtr="0" anchor="t" bIns="65000" lIns="65000" spcFirstLastPara="1" rIns="65000" wrap="square" tIns="65000">
            <a:spAutoFit/>
          </a:bodyPr>
          <a:lstStyle/>
          <a:p>
            <a:pPr indent="0" lvl="0" marL="0" marR="0" rtl="0" algn="ctr">
              <a:lnSpc>
                <a:spcPct val="100000"/>
              </a:lnSpc>
              <a:spcBef>
                <a:spcPts val="0"/>
              </a:spcBef>
              <a:spcAft>
                <a:spcPts val="0"/>
              </a:spcAft>
              <a:buClr>
                <a:srgbClr val="06023C"/>
              </a:buClr>
              <a:buSzPts val="2200"/>
              <a:buFont typeface="Arial"/>
              <a:buNone/>
            </a:pPr>
            <a:r>
              <a:rPr b="1" i="0" lang="en" sz="2000" u="none" cap="none" strike="noStrike">
                <a:solidFill>
                  <a:srgbClr val="203655"/>
                </a:solidFill>
                <a:latin typeface="Barlow Condensed"/>
                <a:ea typeface="Barlow Condensed"/>
                <a:cs typeface="Barlow Condensed"/>
                <a:sym typeface="Barlow Condensed"/>
              </a:rPr>
              <a:t>GREAT</a:t>
            </a:r>
            <a:endParaRPr b="1" i="0" sz="2000" u="none" cap="none" strike="noStrike">
              <a:solidFill>
                <a:srgbClr val="203655"/>
              </a:solidFill>
              <a:latin typeface="Barlow Condensed"/>
              <a:ea typeface="Barlow Condensed"/>
              <a:cs typeface="Barlow Condensed"/>
              <a:sym typeface="Barlow Condensed"/>
            </a:endParaRPr>
          </a:p>
          <a:p>
            <a:pPr indent="0" lvl="0" marL="0" marR="0" rtl="0" algn="ctr">
              <a:lnSpc>
                <a:spcPct val="100000"/>
              </a:lnSpc>
              <a:spcBef>
                <a:spcPts val="0"/>
              </a:spcBef>
              <a:spcAft>
                <a:spcPts val="0"/>
              </a:spcAft>
              <a:buClr>
                <a:srgbClr val="06023C"/>
              </a:buClr>
              <a:buSzPts val="2200"/>
              <a:buFont typeface="Arial"/>
              <a:buNone/>
            </a:pPr>
            <a:r>
              <a:rPr b="1" i="0" lang="en" sz="2000" u="none" cap="none" strike="noStrike">
                <a:solidFill>
                  <a:srgbClr val="203655"/>
                </a:solidFill>
                <a:latin typeface="Barlow Condensed"/>
                <a:ea typeface="Barlow Condensed"/>
                <a:cs typeface="Barlow Condensed"/>
                <a:sym typeface="Barlow Condensed"/>
              </a:rPr>
              <a:t>DESIGN</a:t>
            </a:r>
            <a:endParaRPr b="1" i="0" sz="2000" u="none" cap="none" strike="noStrike">
              <a:solidFill>
                <a:srgbClr val="203655"/>
              </a:solidFill>
              <a:latin typeface="Barlow Condensed"/>
              <a:ea typeface="Barlow Condensed"/>
              <a:cs typeface="Barlow Condensed"/>
              <a:sym typeface="Barlow Condensed"/>
            </a:endParaRPr>
          </a:p>
        </p:txBody>
      </p:sp>
      <p:pic>
        <p:nvPicPr>
          <p:cNvPr id="194" name="Google Shape;194;p23"/>
          <p:cNvPicPr preferRelativeResize="0"/>
          <p:nvPr/>
        </p:nvPicPr>
        <p:blipFill>
          <a:blip r:embed="rId4">
            <a:alphaModFix/>
          </a:blip>
          <a:stretch>
            <a:fillRect/>
          </a:stretch>
        </p:blipFill>
        <p:spPr>
          <a:xfrm>
            <a:off x="411300" y="421820"/>
            <a:ext cx="2144445" cy="649200"/>
          </a:xfrm>
          <a:prstGeom prst="rect">
            <a:avLst/>
          </a:prstGeom>
          <a:noFill/>
          <a:ln>
            <a:noFill/>
          </a:ln>
        </p:spPr>
      </p:pic>
      <p:pic>
        <p:nvPicPr>
          <p:cNvPr id="195" name="Google Shape;195;p23"/>
          <p:cNvPicPr preferRelativeResize="0"/>
          <p:nvPr/>
        </p:nvPicPr>
        <p:blipFill rotWithShape="1">
          <a:blip r:embed="rId5">
            <a:alphaModFix/>
          </a:blip>
          <a:srcRect b="54310" l="49998" r="11600" t="0"/>
          <a:stretch/>
        </p:blipFill>
        <p:spPr>
          <a:xfrm>
            <a:off x="7464800" y="2925350"/>
            <a:ext cx="1552400" cy="2027100"/>
          </a:xfrm>
          <a:prstGeom prst="rect">
            <a:avLst/>
          </a:prstGeom>
          <a:noFill/>
          <a:ln>
            <a:noFill/>
          </a:ln>
        </p:spPr>
      </p:pic>
      <p:pic>
        <p:nvPicPr>
          <p:cNvPr id="196" name="Google Shape;196;p23"/>
          <p:cNvPicPr preferRelativeResize="0"/>
          <p:nvPr/>
        </p:nvPicPr>
        <p:blipFill>
          <a:blip r:embed="rId6">
            <a:alphaModFix/>
          </a:blip>
          <a:stretch>
            <a:fillRect/>
          </a:stretch>
        </p:blipFill>
        <p:spPr>
          <a:xfrm>
            <a:off x="3124614" y="2850093"/>
            <a:ext cx="586775" cy="586775"/>
          </a:xfrm>
          <a:prstGeom prst="rect">
            <a:avLst/>
          </a:prstGeom>
          <a:noFill/>
          <a:ln>
            <a:noFill/>
          </a:ln>
        </p:spPr>
      </p:pic>
      <p:pic>
        <p:nvPicPr>
          <p:cNvPr id="197" name="Google Shape;197;p23"/>
          <p:cNvPicPr preferRelativeResize="0"/>
          <p:nvPr/>
        </p:nvPicPr>
        <p:blipFill>
          <a:blip r:embed="rId7">
            <a:alphaModFix/>
          </a:blip>
          <a:stretch>
            <a:fillRect/>
          </a:stretch>
        </p:blipFill>
        <p:spPr>
          <a:xfrm>
            <a:off x="2870275" y="3250913"/>
            <a:ext cx="272300" cy="526348"/>
          </a:xfrm>
          <a:prstGeom prst="rect">
            <a:avLst/>
          </a:prstGeom>
          <a:noFill/>
          <a:ln>
            <a:noFill/>
          </a:ln>
        </p:spPr>
      </p:pic>
      <p:pic>
        <p:nvPicPr>
          <p:cNvPr id="198" name="Google Shape;198;p23"/>
          <p:cNvPicPr preferRelativeResize="0"/>
          <p:nvPr/>
        </p:nvPicPr>
        <p:blipFill rotWithShape="1">
          <a:blip r:embed="rId8">
            <a:alphaModFix/>
          </a:blip>
          <a:srcRect b="15183" l="31223" r="31121" t="17125"/>
          <a:stretch/>
        </p:blipFill>
        <p:spPr>
          <a:xfrm>
            <a:off x="3243875" y="3547506"/>
            <a:ext cx="361124" cy="649201"/>
          </a:xfrm>
          <a:prstGeom prst="rect">
            <a:avLst/>
          </a:prstGeom>
          <a:noFill/>
          <a:ln>
            <a:noFill/>
          </a:ln>
        </p:spPr>
      </p:pic>
      <p:pic>
        <p:nvPicPr>
          <p:cNvPr id="199" name="Google Shape;199;p23"/>
          <p:cNvPicPr preferRelativeResize="0"/>
          <p:nvPr/>
        </p:nvPicPr>
        <p:blipFill>
          <a:blip r:embed="rId9">
            <a:alphaModFix/>
          </a:blip>
          <a:stretch>
            <a:fillRect/>
          </a:stretch>
        </p:blipFill>
        <p:spPr>
          <a:xfrm>
            <a:off x="3544507" y="3243050"/>
            <a:ext cx="542050" cy="542050"/>
          </a:xfrm>
          <a:prstGeom prst="rect">
            <a:avLst/>
          </a:prstGeom>
          <a:noFill/>
          <a:ln>
            <a:noFill/>
          </a:ln>
        </p:spPr>
      </p:pic>
      <p:pic>
        <p:nvPicPr>
          <p:cNvPr id="200" name="Google Shape;200;p23"/>
          <p:cNvPicPr preferRelativeResize="0"/>
          <p:nvPr/>
        </p:nvPicPr>
        <p:blipFill>
          <a:blip r:embed="rId10">
            <a:alphaModFix/>
          </a:blip>
          <a:stretch>
            <a:fillRect/>
          </a:stretch>
        </p:blipFill>
        <p:spPr>
          <a:xfrm>
            <a:off x="5348224" y="3270148"/>
            <a:ext cx="272300" cy="506502"/>
          </a:xfrm>
          <a:prstGeom prst="rect">
            <a:avLst/>
          </a:prstGeom>
          <a:noFill/>
          <a:ln>
            <a:noFill/>
          </a:ln>
        </p:spPr>
      </p:pic>
      <p:pic>
        <p:nvPicPr>
          <p:cNvPr id="201" name="Google Shape;201;p23"/>
          <p:cNvPicPr preferRelativeResize="0"/>
          <p:nvPr/>
        </p:nvPicPr>
        <p:blipFill>
          <a:blip r:embed="rId11">
            <a:alphaModFix/>
          </a:blip>
          <a:stretch>
            <a:fillRect/>
          </a:stretch>
        </p:blipFill>
        <p:spPr>
          <a:xfrm>
            <a:off x="4526282" y="3377975"/>
            <a:ext cx="602551" cy="602551"/>
          </a:xfrm>
          <a:prstGeom prst="rect">
            <a:avLst/>
          </a:prstGeom>
          <a:noFill/>
          <a:ln>
            <a:noFill/>
          </a:ln>
        </p:spPr>
      </p:pic>
      <p:pic>
        <p:nvPicPr>
          <p:cNvPr id="202" name="Google Shape;202;p23"/>
          <p:cNvPicPr preferRelativeResize="0"/>
          <p:nvPr/>
        </p:nvPicPr>
        <p:blipFill>
          <a:blip r:embed="rId12">
            <a:alphaModFix/>
          </a:blip>
          <a:stretch>
            <a:fillRect/>
          </a:stretch>
        </p:blipFill>
        <p:spPr>
          <a:xfrm>
            <a:off x="4184934" y="3408225"/>
            <a:ext cx="542050" cy="542050"/>
          </a:xfrm>
          <a:prstGeom prst="rect">
            <a:avLst/>
          </a:prstGeom>
          <a:noFill/>
          <a:ln>
            <a:noFill/>
          </a:ln>
        </p:spPr>
      </p:pic>
      <p:pic>
        <p:nvPicPr>
          <p:cNvPr id="203" name="Google Shape;203;p23"/>
          <p:cNvPicPr preferRelativeResize="0"/>
          <p:nvPr/>
        </p:nvPicPr>
        <p:blipFill>
          <a:blip r:embed="rId13">
            <a:alphaModFix/>
          </a:blip>
          <a:stretch>
            <a:fillRect/>
          </a:stretch>
        </p:blipFill>
        <p:spPr>
          <a:xfrm>
            <a:off x="4353238" y="2695350"/>
            <a:ext cx="255125" cy="457917"/>
          </a:xfrm>
          <a:prstGeom prst="rect">
            <a:avLst/>
          </a:prstGeom>
          <a:noFill/>
          <a:ln>
            <a:noFill/>
          </a:ln>
        </p:spPr>
      </p:pic>
      <p:pic>
        <p:nvPicPr>
          <p:cNvPr id="204" name="Google Shape;204;p23"/>
          <p:cNvPicPr preferRelativeResize="0"/>
          <p:nvPr/>
        </p:nvPicPr>
        <p:blipFill rotWithShape="1">
          <a:blip r:embed="rId14">
            <a:alphaModFix/>
          </a:blip>
          <a:srcRect b="9289" l="47787" r="24749" t="27943"/>
          <a:stretch/>
        </p:blipFill>
        <p:spPr>
          <a:xfrm>
            <a:off x="4590890" y="2636151"/>
            <a:ext cx="473308" cy="649201"/>
          </a:xfrm>
          <a:prstGeom prst="rect">
            <a:avLst/>
          </a:prstGeom>
          <a:noFill/>
          <a:ln>
            <a:noFill/>
          </a:ln>
        </p:spPr>
      </p:pic>
      <p:pic>
        <p:nvPicPr>
          <p:cNvPr id="205" name="Google Shape;205;p23"/>
          <p:cNvPicPr preferRelativeResize="0"/>
          <p:nvPr/>
        </p:nvPicPr>
        <p:blipFill>
          <a:blip r:embed="rId15">
            <a:alphaModFix/>
          </a:blip>
          <a:stretch>
            <a:fillRect/>
          </a:stretch>
        </p:blipFill>
        <p:spPr>
          <a:xfrm>
            <a:off x="5560752" y="2890619"/>
            <a:ext cx="602550" cy="602550"/>
          </a:xfrm>
          <a:prstGeom prst="rect">
            <a:avLst/>
          </a:prstGeom>
          <a:noFill/>
          <a:ln>
            <a:noFill/>
          </a:ln>
        </p:spPr>
      </p:pic>
      <p:pic>
        <p:nvPicPr>
          <p:cNvPr id="206" name="Google Shape;206;p23"/>
          <p:cNvPicPr preferRelativeResize="0"/>
          <p:nvPr/>
        </p:nvPicPr>
        <p:blipFill>
          <a:blip r:embed="rId16">
            <a:alphaModFix/>
          </a:blip>
          <a:stretch>
            <a:fillRect/>
          </a:stretch>
        </p:blipFill>
        <p:spPr>
          <a:xfrm>
            <a:off x="5245495" y="2216088"/>
            <a:ext cx="272300" cy="680765"/>
          </a:xfrm>
          <a:prstGeom prst="rect">
            <a:avLst/>
          </a:prstGeom>
          <a:noFill/>
          <a:ln>
            <a:noFill/>
          </a:ln>
        </p:spPr>
      </p:pic>
      <p:pic>
        <p:nvPicPr>
          <p:cNvPr id="207" name="Google Shape;207;p23"/>
          <p:cNvPicPr preferRelativeResize="0"/>
          <p:nvPr/>
        </p:nvPicPr>
        <p:blipFill>
          <a:blip r:embed="rId17">
            <a:alphaModFix/>
          </a:blip>
          <a:stretch>
            <a:fillRect/>
          </a:stretch>
        </p:blipFill>
        <p:spPr>
          <a:xfrm>
            <a:off x="6088425" y="3269553"/>
            <a:ext cx="255124" cy="507695"/>
          </a:xfrm>
          <a:prstGeom prst="rect">
            <a:avLst/>
          </a:prstGeom>
          <a:noFill/>
          <a:ln>
            <a:noFill/>
          </a:ln>
        </p:spPr>
      </p:pic>
      <p:pic>
        <p:nvPicPr>
          <p:cNvPr id="208" name="Google Shape;208;p23"/>
          <p:cNvPicPr preferRelativeResize="0"/>
          <p:nvPr/>
        </p:nvPicPr>
        <p:blipFill>
          <a:blip r:embed="rId18">
            <a:alphaModFix/>
          </a:blip>
          <a:stretch>
            <a:fillRect/>
          </a:stretch>
        </p:blipFill>
        <p:spPr>
          <a:xfrm>
            <a:off x="5718313" y="3602732"/>
            <a:ext cx="272300" cy="6118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4"/>
          <p:cNvPicPr preferRelativeResize="0"/>
          <p:nvPr/>
        </p:nvPicPr>
        <p:blipFill>
          <a:blip r:embed="rId3">
            <a:alphaModFix/>
          </a:blip>
          <a:stretch>
            <a:fillRect/>
          </a:stretch>
        </p:blipFill>
        <p:spPr>
          <a:xfrm>
            <a:off x="0" y="0"/>
            <a:ext cx="9144003" cy="5143501"/>
          </a:xfrm>
          <a:prstGeom prst="rect">
            <a:avLst/>
          </a:prstGeom>
          <a:noFill/>
          <a:ln>
            <a:noFill/>
          </a:ln>
        </p:spPr>
      </p:pic>
      <p:sp>
        <p:nvSpPr>
          <p:cNvPr id="214" name="Google Shape;214;p24"/>
          <p:cNvSpPr txBox="1"/>
          <p:nvPr/>
        </p:nvSpPr>
        <p:spPr>
          <a:xfrm>
            <a:off x="6456975" y="3046150"/>
            <a:ext cx="2031000" cy="52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06023C"/>
                </a:solidFill>
                <a:latin typeface="Barlow Condensed"/>
                <a:ea typeface="Barlow Condensed"/>
                <a:cs typeface="Barlow Condensed"/>
                <a:sym typeface="Barlow Condensed"/>
              </a:rPr>
              <a:t>Another nascest market but with no household brands. Many of the current retail products such as. Minna, Sound, Sunwink, and Rishi are unsweetened and medicinal. </a:t>
            </a:r>
            <a:endParaRPr sz="1200">
              <a:solidFill>
                <a:srgbClr val="06023C"/>
              </a:solidFill>
              <a:latin typeface="Barlow Condensed"/>
              <a:ea typeface="Barlow Condensed"/>
              <a:cs typeface="Barlow Condensed"/>
              <a:sym typeface="Barlow Condensed"/>
            </a:endParaRPr>
          </a:p>
          <a:p>
            <a:pPr indent="0" lvl="0" marL="0" rtl="0" algn="ctr">
              <a:lnSpc>
                <a:spcPct val="115000"/>
              </a:lnSpc>
              <a:spcBef>
                <a:spcPts val="0"/>
              </a:spcBef>
              <a:spcAft>
                <a:spcPts val="0"/>
              </a:spcAft>
              <a:buNone/>
            </a:pPr>
            <a:r>
              <a:rPr lang="en" sz="1200">
                <a:solidFill>
                  <a:srgbClr val="06023C"/>
                </a:solidFill>
                <a:latin typeface="Barlow Condensed"/>
                <a:ea typeface="Barlow Condensed"/>
                <a:cs typeface="Barlow Condensed"/>
                <a:sym typeface="Barlow Condensed"/>
              </a:rPr>
              <a:t>This is where SZZL separates itself.</a:t>
            </a:r>
            <a:endParaRPr sz="1200">
              <a:solidFill>
                <a:srgbClr val="203655"/>
              </a:solidFill>
              <a:latin typeface="Barlow Condensed"/>
              <a:ea typeface="Barlow Condensed"/>
              <a:cs typeface="Barlow Condensed"/>
              <a:sym typeface="Barlow Condensed"/>
            </a:endParaRPr>
          </a:p>
          <a:p>
            <a:pPr indent="0" lvl="0" marL="0" rtl="0" algn="ctr">
              <a:spcBef>
                <a:spcPts val="1000"/>
              </a:spcBef>
              <a:spcAft>
                <a:spcPts val="0"/>
              </a:spcAft>
              <a:buNone/>
            </a:pPr>
            <a:r>
              <a:t/>
            </a:r>
            <a:endParaRPr sz="900">
              <a:solidFill>
                <a:srgbClr val="06023C"/>
              </a:solidFill>
              <a:latin typeface="Barlow Condensed"/>
              <a:ea typeface="Barlow Condensed"/>
              <a:cs typeface="Barlow Condensed"/>
              <a:sym typeface="Barlow Condensed"/>
            </a:endParaRPr>
          </a:p>
          <a:p>
            <a:pPr indent="0" lvl="0" marL="0" rtl="0" algn="ctr">
              <a:spcBef>
                <a:spcPts val="1000"/>
              </a:spcBef>
              <a:spcAft>
                <a:spcPts val="0"/>
              </a:spcAft>
              <a:buNone/>
            </a:pPr>
            <a:r>
              <a:t/>
            </a:r>
            <a:endParaRPr sz="1200">
              <a:solidFill>
                <a:srgbClr val="06023C"/>
              </a:solidFill>
              <a:latin typeface="Barlow Condensed"/>
              <a:ea typeface="Barlow Condensed"/>
              <a:cs typeface="Barlow Condensed"/>
              <a:sym typeface="Barlow Condensed"/>
            </a:endParaRPr>
          </a:p>
        </p:txBody>
      </p:sp>
      <p:sp>
        <p:nvSpPr>
          <p:cNvPr id="215" name="Google Shape;215;p24"/>
          <p:cNvSpPr txBox="1"/>
          <p:nvPr/>
        </p:nvSpPr>
        <p:spPr>
          <a:xfrm>
            <a:off x="6512929" y="2663125"/>
            <a:ext cx="19191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ADD450"/>
                </a:solidFill>
                <a:latin typeface="Barlow Condensed"/>
                <a:ea typeface="Barlow Condensed"/>
                <a:cs typeface="Barlow Condensed"/>
                <a:sym typeface="Barlow Condensed"/>
              </a:rPr>
              <a:t>SPARKLING TEA</a:t>
            </a:r>
            <a:endParaRPr b="1" sz="2000">
              <a:solidFill>
                <a:srgbClr val="ADD450"/>
              </a:solidFill>
              <a:latin typeface="Barlow Condensed"/>
              <a:ea typeface="Barlow Condensed"/>
              <a:cs typeface="Barlow Condensed"/>
              <a:sym typeface="Barlow Condensed"/>
            </a:endParaRPr>
          </a:p>
        </p:txBody>
      </p:sp>
      <p:sp>
        <p:nvSpPr>
          <p:cNvPr id="216" name="Google Shape;216;p24"/>
          <p:cNvSpPr txBox="1"/>
          <p:nvPr/>
        </p:nvSpPr>
        <p:spPr>
          <a:xfrm>
            <a:off x="1123221" y="3046150"/>
            <a:ext cx="1696200" cy="52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06023C"/>
                </a:solidFill>
                <a:latin typeface="Barlow Condensed"/>
                <a:ea typeface="Barlow Condensed"/>
                <a:cs typeface="Barlow Condensed"/>
                <a:sym typeface="Barlow Condensed"/>
              </a:rPr>
              <a:t>A nascent market with emerging key players such as Poppi, Olipop, Culture Pop, etc. The term “soda” conveys sweetness and is limiting . </a:t>
            </a:r>
            <a:endParaRPr sz="900">
              <a:solidFill>
                <a:srgbClr val="06023C"/>
              </a:solidFill>
              <a:latin typeface="Barlow Condensed"/>
              <a:ea typeface="Barlow Condensed"/>
              <a:cs typeface="Barlow Condensed"/>
              <a:sym typeface="Barlow Condensed"/>
            </a:endParaRPr>
          </a:p>
        </p:txBody>
      </p:sp>
      <p:sp>
        <p:nvSpPr>
          <p:cNvPr id="217" name="Google Shape;217;p24"/>
          <p:cNvSpPr txBox="1"/>
          <p:nvPr/>
        </p:nvSpPr>
        <p:spPr>
          <a:xfrm>
            <a:off x="1094728" y="2663125"/>
            <a:ext cx="17367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203655"/>
                </a:solidFill>
                <a:latin typeface="Barlow Condensed"/>
                <a:ea typeface="Barlow Condensed"/>
                <a:cs typeface="Barlow Condensed"/>
                <a:sym typeface="Barlow Condensed"/>
              </a:rPr>
              <a:t>PREBIOTIC SODA</a:t>
            </a:r>
            <a:endParaRPr>
              <a:solidFill>
                <a:srgbClr val="203655"/>
              </a:solidFill>
              <a:latin typeface="Barlow Condensed"/>
              <a:ea typeface="Barlow Condensed"/>
              <a:cs typeface="Barlow Condensed"/>
              <a:sym typeface="Barlow Condensed"/>
            </a:endParaRPr>
          </a:p>
          <a:p>
            <a:pPr indent="0" lvl="0" marL="0" rtl="0" algn="ctr">
              <a:spcBef>
                <a:spcPts val="0"/>
              </a:spcBef>
              <a:spcAft>
                <a:spcPts val="0"/>
              </a:spcAft>
              <a:buNone/>
            </a:pPr>
            <a:r>
              <a:t/>
            </a:r>
            <a:endParaRPr b="1" sz="2000">
              <a:solidFill>
                <a:srgbClr val="203655"/>
              </a:solidFill>
              <a:latin typeface="Barlow Condensed"/>
              <a:ea typeface="Barlow Condensed"/>
              <a:cs typeface="Barlow Condensed"/>
              <a:sym typeface="Barlow Condensed"/>
            </a:endParaRPr>
          </a:p>
        </p:txBody>
      </p:sp>
      <p:sp>
        <p:nvSpPr>
          <p:cNvPr id="218" name="Google Shape;218;p24"/>
          <p:cNvSpPr txBox="1"/>
          <p:nvPr/>
        </p:nvSpPr>
        <p:spPr>
          <a:xfrm>
            <a:off x="3702650" y="3046150"/>
            <a:ext cx="1997100" cy="52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06023C"/>
                </a:solidFill>
                <a:latin typeface="Barlow Condensed"/>
                <a:ea typeface="Barlow Condensed"/>
                <a:cs typeface="Barlow Condensed"/>
                <a:sym typeface="Barlow Condensed"/>
              </a:rPr>
              <a:t>A bonafide and high growth category that is also highly competitive. Nationally established brands include Hint, Bubly, Polar, LaCroix, Hal’s, and many more.</a:t>
            </a:r>
            <a:endParaRPr sz="1200">
              <a:solidFill>
                <a:srgbClr val="06023C"/>
              </a:solidFill>
              <a:latin typeface="Barlow Condensed"/>
              <a:ea typeface="Barlow Condensed"/>
              <a:cs typeface="Barlow Condensed"/>
              <a:sym typeface="Barlow Condensed"/>
            </a:endParaRPr>
          </a:p>
        </p:txBody>
      </p:sp>
      <p:sp>
        <p:nvSpPr>
          <p:cNvPr id="219" name="Google Shape;219;p24"/>
          <p:cNvSpPr txBox="1"/>
          <p:nvPr/>
        </p:nvSpPr>
        <p:spPr>
          <a:xfrm>
            <a:off x="3702655" y="2663125"/>
            <a:ext cx="19971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203655"/>
                </a:solidFill>
                <a:latin typeface="Barlow Condensed"/>
                <a:ea typeface="Barlow Condensed"/>
                <a:cs typeface="Barlow Condensed"/>
                <a:sym typeface="Barlow Condensed"/>
              </a:rPr>
              <a:t>SPARKLING WATER</a:t>
            </a:r>
            <a:endParaRPr b="1" sz="2000">
              <a:solidFill>
                <a:srgbClr val="203655"/>
              </a:solidFill>
              <a:latin typeface="Barlow Condensed"/>
              <a:ea typeface="Barlow Condensed"/>
              <a:cs typeface="Barlow Condensed"/>
              <a:sym typeface="Barlow Condensed"/>
            </a:endParaRPr>
          </a:p>
        </p:txBody>
      </p:sp>
      <p:sp>
        <p:nvSpPr>
          <p:cNvPr id="220" name="Google Shape;220;p24"/>
          <p:cNvSpPr txBox="1"/>
          <p:nvPr/>
        </p:nvSpPr>
        <p:spPr>
          <a:xfrm>
            <a:off x="2597550" y="662325"/>
            <a:ext cx="5768100" cy="528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000">
                <a:solidFill>
                  <a:srgbClr val="203655"/>
                </a:solidFill>
                <a:latin typeface="Barlow Condensed"/>
                <a:ea typeface="Barlow Condensed"/>
                <a:cs typeface="Barlow Condensed"/>
                <a:sym typeface="Barlow Condensed"/>
              </a:rPr>
              <a:t>Why Sparkling Tea?</a:t>
            </a:r>
            <a:endParaRPr b="1" sz="3000">
              <a:solidFill>
                <a:srgbClr val="203655"/>
              </a:solidFill>
              <a:latin typeface="Barlow Condensed"/>
              <a:ea typeface="Barlow Condensed"/>
              <a:cs typeface="Barlow Condensed"/>
              <a:sym typeface="Barlow Condensed"/>
            </a:endParaRPr>
          </a:p>
        </p:txBody>
      </p:sp>
      <p:cxnSp>
        <p:nvCxnSpPr>
          <p:cNvPr id="221" name="Google Shape;221;p24"/>
          <p:cNvCxnSpPr/>
          <p:nvPr/>
        </p:nvCxnSpPr>
        <p:spPr>
          <a:xfrm>
            <a:off x="7616353" y="1406660"/>
            <a:ext cx="647100" cy="0"/>
          </a:xfrm>
          <a:prstGeom prst="straightConnector1">
            <a:avLst/>
          </a:prstGeom>
          <a:noFill/>
          <a:ln cap="flat" cmpd="sng" w="19050">
            <a:solidFill>
              <a:srgbClr val="203655"/>
            </a:solidFill>
            <a:prstDash val="solid"/>
            <a:round/>
            <a:headEnd len="med" w="med" type="none"/>
            <a:tailEnd len="med" w="med" type="none"/>
          </a:ln>
        </p:spPr>
      </p:cxnSp>
      <p:sp>
        <p:nvSpPr>
          <p:cNvPr id="222" name="Google Shape;222;p24"/>
          <p:cNvSpPr/>
          <p:nvPr/>
        </p:nvSpPr>
        <p:spPr>
          <a:xfrm flipH="1" rot="10800000">
            <a:off x="159275" y="169029"/>
            <a:ext cx="2185800" cy="1228200"/>
          </a:xfrm>
          <a:prstGeom prst="rtTriangle">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4"/>
          <p:cNvSpPr/>
          <p:nvPr/>
        </p:nvSpPr>
        <p:spPr>
          <a:xfrm flipH="1" rot="10800000">
            <a:off x="435999" y="199119"/>
            <a:ext cx="1063500" cy="1104900"/>
          </a:xfrm>
          <a:prstGeom prst="triangle">
            <a:avLst>
              <a:gd fmla="val 50000" name="adj"/>
            </a:avLst>
          </a:prstGeom>
          <a:solidFill>
            <a:srgbClr val="D3E8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4"/>
          <p:cNvSpPr/>
          <p:nvPr/>
        </p:nvSpPr>
        <p:spPr>
          <a:xfrm flipH="1" rot="-512583">
            <a:off x="1417093" y="1094711"/>
            <a:ext cx="553340" cy="424907"/>
          </a:xfrm>
          <a:prstGeom prst="triangle">
            <a:avLst>
              <a:gd fmla="val 50000" name="adj"/>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5" name="Google Shape;225;p24"/>
          <p:cNvGrpSpPr/>
          <p:nvPr/>
        </p:nvGrpSpPr>
        <p:grpSpPr>
          <a:xfrm>
            <a:off x="1733817" y="2115448"/>
            <a:ext cx="458519" cy="496768"/>
            <a:chOff x="5063600" y="3208300"/>
            <a:chExt cx="1308558" cy="1417718"/>
          </a:xfrm>
        </p:grpSpPr>
        <p:sp>
          <p:nvSpPr>
            <p:cNvPr id="226" name="Google Shape;226;p24"/>
            <p:cNvSpPr/>
            <p:nvPr/>
          </p:nvSpPr>
          <p:spPr>
            <a:xfrm rot="3107757">
              <a:off x="4945889" y="3807821"/>
              <a:ext cx="1632005" cy="218676"/>
            </a:xfrm>
            <a:custGeom>
              <a:rect b="b" l="l" r="r" t="t"/>
              <a:pathLst>
                <a:path extrusionOk="0" h="10496" w="279401">
                  <a:moveTo>
                    <a:pt x="247553" y="1889"/>
                  </a:moveTo>
                  <a:cubicBezTo>
                    <a:pt x="247768" y="1889"/>
                    <a:pt x="248054" y="1889"/>
                    <a:pt x="248269" y="1961"/>
                  </a:cubicBezTo>
                  <a:cubicBezTo>
                    <a:pt x="248269" y="2104"/>
                    <a:pt x="247839" y="2104"/>
                    <a:pt x="247482" y="2176"/>
                  </a:cubicBezTo>
                  <a:cubicBezTo>
                    <a:pt x="247124" y="2176"/>
                    <a:pt x="246837" y="2176"/>
                    <a:pt x="246837" y="2104"/>
                  </a:cubicBezTo>
                  <a:cubicBezTo>
                    <a:pt x="246766" y="1889"/>
                    <a:pt x="247267" y="1889"/>
                    <a:pt x="247553" y="1889"/>
                  </a:cubicBezTo>
                  <a:close/>
                  <a:moveTo>
                    <a:pt x="115296" y="1889"/>
                  </a:moveTo>
                  <a:cubicBezTo>
                    <a:pt x="115582" y="1889"/>
                    <a:pt x="115797" y="1961"/>
                    <a:pt x="115797" y="2104"/>
                  </a:cubicBezTo>
                  <a:cubicBezTo>
                    <a:pt x="115726" y="2247"/>
                    <a:pt x="115511" y="2247"/>
                    <a:pt x="115225" y="2247"/>
                  </a:cubicBezTo>
                  <a:cubicBezTo>
                    <a:pt x="114938" y="2247"/>
                    <a:pt x="114795" y="2176"/>
                    <a:pt x="114795" y="2104"/>
                  </a:cubicBezTo>
                  <a:cubicBezTo>
                    <a:pt x="114867" y="1961"/>
                    <a:pt x="115081" y="1889"/>
                    <a:pt x="115296" y="1889"/>
                  </a:cubicBezTo>
                  <a:close/>
                  <a:moveTo>
                    <a:pt x="159883" y="2748"/>
                  </a:moveTo>
                  <a:cubicBezTo>
                    <a:pt x="160026" y="2748"/>
                    <a:pt x="160097" y="2748"/>
                    <a:pt x="160241" y="2820"/>
                  </a:cubicBezTo>
                  <a:cubicBezTo>
                    <a:pt x="160241" y="3034"/>
                    <a:pt x="159740" y="3034"/>
                    <a:pt x="159382" y="3106"/>
                  </a:cubicBezTo>
                  <a:cubicBezTo>
                    <a:pt x="159239" y="3034"/>
                    <a:pt x="159024" y="3034"/>
                    <a:pt x="158952" y="2963"/>
                  </a:cubicBezTo>
                  <a:cubicBezTo>
                    <a:pt x="159024" y="2820"/>
                    <a:pt x="159382" y="2748"/>
                    <a:pt x="159883" y="2748"/>
                  </a:cubicBezTo>
                  <a:close/>
                  <a:moveTo>
                    <a:pt x="131623" y="3088"/>
                  </a:moveTo>
                  <a:cubicBezTo>
                    <a:pt x="131775" y="3088"/>
                    <a:pt x="131900" y="3106"/>
                    <a:pt x="131971" y="3178"/>
                  </a:cubicBezTo>
                  <a:cubicBezTo>
                    <a:pt x="132186" y="3392"/>
                    <a:pt x="131685" y="3321"/>
                    <a:pt x="131470" y="3392"/>
                  </a:cubicBezTo>
                  <a:cubicBezTo>
                    <a:pt x="131041" y="3392"/>
                    <a:pt x="130612" y="3392"/>
                    <a:pt x="130111" y="3464"/>
                  </a:cubicBezTo>
                  <a:cubicBezTo>
                    <a:pt x="130397" y="3249"/>
                    <a:pt x="130755" y="3106"/>
                    <a:pt x="131113" y="3106"/>
                  </a:cubicBezTo>
                  <a:cubicBezTo>
                    <a:pt x="131292" y="3106"/>
                    <a:pt x="131470" y="3088"/>
                    <a:pt x="131623" y="3088"/>
                  </a:cubicBezTo>
                  <a:close/>
                  <a:moveTo>
                    <a:pt x="125316" y="3303"/>
                  </a:moveTo>
                  <a:cubicBezTo>
                    <a:pt x="125960" y="3303"/>
                    <a:pt x="126604" y="3356"/>
                    <a:pt x="127248" y="3464"/>
                  </a:cubicBezTo>
                  <a:cubicBezTo>
                    <a:pt x="126604" y="3607"/>
                    <a:pt x="125960" y="3679"/>
                    <a:pt x="125316" y="3679"/>
                  </a:cubicBezTo>
                  <a:cubicBezTo>
                    <a:pt x="124672" y="3679"/>
                    <a:pt x="124027" y="3607"/>
                    <a:pt x="123383" y="3464"/>
                  </a:cubicBezTo>
                  <a:cubicBezTo>
                    <a:pt x="124027" y="3356"/>
                    <a:pt x="124672" y="3303"/>
                    <a:pt x="125316" y="3303"/>
                  </a:cubicBezTo>
                  <a:close/>
                  <a:moveTo>
                    <a:pt x="186484" y="4939"/>
                  </a:moveTo>
                  <a:cubicBezTo>
                    <a:pt x="186951" y="4939"/>
                    <a:pt x="187415" y="4974"/>
                    <a:pt x="187866" y="5038"/>
                  </a:cubicBezTo>
                  <a:cubicBezTo>
                    <a:pt x="187329" y="5192"/>
                    <a:pt x="186771" y="5263"/>
                    <a:pt x="186215" y="5263"/>
                  </a:cubicBezTo>
                  <a:cubicBezTo>
                    <a:pt x="185734" y="5263"/>
                    <a:pt x="185253" y="5210"/>
                    <a:pt x="184788" y="5110"/>
                  </a:cubicBezTo>
                  <a:cubicBezTo>
                    <a:pt x="185340" y="4992"/>
                    <a:pt x="185913" y="4939"/>
                    <a:pt x="186484" y="4939"/>
                  </a:cubicBezTo>
                  <a:close/>
                  <a:moveTo>
                    <a:pt x="197056" y="5082"/>
                  </a:moveTo>
                  <a:cubicBezTo>
                    <a:pt x="197213" y="5082"/>
                    <a:pt x="197370" y="5148"/>
                    <a:pt x="197527" y="5253"/>
                  </a:cubicBezTo>
                  <a:cubicBezTo>
                    <a:pt x="197313" y="5325"/>
                    <a:pt x="197098" y="5325"/>
                    <a:pt x="196883" y="5325"/>
                  </a:cubicBezTo>
                  <a:cubicBezTo>
                    <a:pt x="196597" y="5325"/>
                    <a:pt x="196239" y="5325"/>
                    <a:pt x="196239" y="5253"/>
                  </a:cubicBezTo>
                  <a:cubicBezTo>
                    <a:pt x="196454" y="5110"/>
                    <a:pt x="196669" y="5110"/>
                    <a:pt x="196883" y="5110"/>
                  </a:cubicBezTo>
                  <a:cubicBezTo>
                    <a:pt x="196941" y="5091"/>
                    <a:pt x="196998" y="5082"/>
                    <a:pt x="197056" y="5082"/>
                  </a:cubicBezTo>
                  <a:close/>
                  <a:moveTo>
                    <a:pt x="94542" y="5539"/>
                  </a:moveTo>
                  <a:cubicBezTo>
                    <a:pt x="94828" y="5539"/>
                    <a:pt x="95114" y="5611"/>
                    <a:pt x="95400" y="5754"/>
                  </a:cubicBezTo>
                  <a:cubicBezTo>
                    <a:pt x="95348" y="5859"/>
                    <a:pt x="95219" y="5925"/>
                    <a:pt x="95069" y="5925"/>
                  </a:cubicBezTo>
                  <a:cubicBezTo>
                    <a:pt x="95014" y="5925"/>
                    <a:pt x="94957" y="5916"/>
                    <a:pt x="94899" y="5897"/>
                  </a:cubicBezTo>
                  <a:cubicBezTo>
                    <a:pt x="94613" y="5897"/>
                    <a:pt x="94470" y="5826"/>
                    <a:pt x="94255" y="5754"/>
                  </a:cubicBezTo>
                  <a:cubicBezTo>
                    <a:pt x="94112" y="5682"/>
                    <a:pt x="94255" y="5539"/>
                    <a:pt x="94542" y="5539"/>
                  </a:cubicBezTo>
                  <a:close/>
                  <a:moveTo>
                    <a:pt x="179349" y="5969"/>
                  </a:moveTo>
                  <a:cubicBezTo>
                    <a:pt x="180852" y="6112"/>
                    <a:pt x="182355" y="6183"/>
                    <a:pt x="183929" y="6183"/>
                  </a:cubicBezTo>
                  <a:cubicBezTo>
                    <a:pt x="183285" y="6344"/>
                    <a:pt x="182641" y="6425"/>
                    <a:pt x="181997" y="6425"/>
                  </a:cubicBezTo>
                  <a:cubicBezTo>
                    <a:pt x="181782" y="6425"/>
                    <a:pt x="181568" y="6416"/>
                    <a:pt x="181353" y="6398"/>
                  </a:cubicBezTo>
                  <a:cubicBezTo>
                    <a:pt x="180868" y="6301"/>
                    <a:pt x="180384" y="6263"/>
                    <a:pt x="179899" y="6263"/>
                  </a:cubicBezTo>
                  <a:cubicBezTo>
                    <a:pt x="179310" y="6263"/>
                    <a:pt x="178721" y="6320"/>
                    <a:pt x="178132" y="6398"/>
                  </a:cubicBezTo>
                  <a:cubicBezTo>
                    <a:pt x="178023" y="6453"/>
                    <a:pt x="177903" y="6476"/>
                    <a:pt x="177781" y="6476"/>
                  </a:cubicBezTo>
                  <a:cubicBezTo>
                    <a:pt x="177583" y="6476"/>
                    <a:pt x="177379" y="6415"/>
                    <a:pt x="177202" y="6327"/>
                  </a:cubicBezTo>
                  <a:cubicBezTo>
                    <a:pt x="176987" y="6112"/>
                    <a:pt x="177488" y="6040"/>
                    <a:pt x="177989" y="5969"/>
                  </a:cubicBezTo>
                  <a:close/>
                  <a:moveTo>
                    <a:pt x="163604" y="6040"/>
                  </a:moveTo>
                  <a:lnTo>
                    <a:pt x="163604" y="6040"/>
                  </a:lnTo>
                  <a:cubicBezTo>
                    <a:pt x="162718" y="6367"/>
                    <a:pt x="162227" y="6480"/>
                    <a:pt x="161359" y="6480"/>
                  </a:cubicBezTo>
                  <a:cubicBezTo>
                    <a:pt x="160895" y="6480"/>
                    <a:pt x="160323" y="6448"/>
                    <a:pt x="159525" y="6398"/>
                  </a:cubicBezTo>
                  <a:cubicBezTo>
                    <a:pt x="160885" y="6327"/>
                    <a:pt x="162101" y="6255"/>
                    <a:pt x="163604" y="6040"/>
                  </a:cubicBezTo>
                  <a:close/>
                  <a:moveTo>
                    <a:pt x="129077" y="6301"/>
                  </a:moveTo>
                  <a:cubicBezTo>
                    <a:pt x="129397" y="6301"/>
                    <a:pt x="129718" y="6310"/>
                    <a:pt x="130039" y="6327"/>
                  </a:cubicBezTo>
                  <a:cubicBezTo>
                    <a:pt x="129479" y="6567"/>
                    <a:pt x="128829" y="6605"/>
                    <a:pt x="128065" y="6605"/>
                  </a:cubicBezTo>
                  <a:cubicBezTo>
                    <a:pt x="127701" y="6605"/>
                    <a:pt x="127311" y="6597"/>
                    <a:pt x="126892" y="6597"/>
                  </a:cubicBezTo>
                  <a:cubicBezTo>
                    <a:pt x="126618" y="6597"/>
                    <a:pt x="126331" y="6600"/>
                    <a:pt x="126031" y="6613"/>
                  </a:cubicBezTo>
                  <a:cubicBezTo>
                    <a:pt x="127015" y="6394"/>
                    <a:pt x="128041" y="6301"/>
                    <a:pt x="129077" y="6301"/>
                  </a:cubicBezTo>
                  <a:close/>
                  <a:moveTo>
                    <a:pt x="77938" y="6040"/>
                  </a:moveTo>
                  <a:lnTo>
                    <a:pt x="77938" y="6040"/>
                  </a:lnTo>
                  <a:cubicBezTo>
                    <a:pt x="77652" y="6398"/>
                    <a:pt x="76936" y="6327"/>
                    <a:pt x="76435" y="6398"/>
                  </a:cubicBezTo>
                  <a:cubicBezTo>
                    <a:pt x="76145" y="6446"/>
                    <a:pt x="75855" y="6658"/>
                    <a:pt x="75521" y="6658"/>
                  </a:cubicBezTo>
                  <a:cubicBezTo>
                    <a:pt x="75360" y="6658"/>
                    <a:pt x="75189" y="6609"/>
                    <a:pt x="75004" y="6470"/>
                  </a:cubicBezTo>
                  <a:cubicBezTo>
                    <a:pt x="74717" y="6183"/>
                    <a:pt x="75648" y="6183"/>
                    <a:pt x="76149" y="6183"/>
                  </a:cubicBezTo>
                  <a:lnTo>
                    <a:pt x="77938" y="6040"/>
                  </a:lnTo>
                  <a:close/>
                  <a:moveTo>
                    <a:pt x="103288" y="6229"/>
                  </a:moveTo>
                  <a:cubicBezTo>
                    <a:pt x="103474" y="6229"/>
                    <a:pt x="103659" y="6238"/>
                    <a:pt x="103845" y="6255"/>
                  </a:cubicBezTo>
                  <a:cubicBezTo>
                    <a:pt x="103387" y="6530"/>
                    <a:pt x="102869" y="6658"/>
                    <a:pt x="102349" y="6658"/>
                  </a:cubicBezTo>
                  <a:cubicBezTo>
                    <a:pt x="102058" y="6658"/>
                    <a:pt x="101766" y="6618"/>
                    <a:pt x="101484" y="6541"/>
                  </a:cubicBezTo>
                  <a:cubicBezTo>
                    <a:pt x="102085" y="6323"/>
                    <a:pt x="102686" y="6229"/>
                    <a:pt x="103288" y="6229"/>
                  </a:cubicBezTo>
                  <a:close/>
                  <a:moveTo>
                    <a:pt x="117352" y="6566"/>
                  </a:moveTo>
                  <a:cubicBezTo>
                    <a:pt x="117478" y="6566"/>
                    <a:pt x="117604" y="6601"/>
                    <a:pt x="117729" y="6684"/>
                  </a:cubicBezTo>
                  <a:cubicBezTo>
                    <a:pt x="117658" y="6684"/>
                    <a:pt x="117658" y="6756"/>
                    <a:pt x="117515" y="6827"/>
                  </a:cubicBezTo>
                  <a:cubicBezTo>
                    <a:pt x="117426" y="6857"/>
                    <a:pt x="117325" y="6875"/>
                    <a:pt x="117226" y="6875"/>
                  </a:cubicBezTo>
                  <a:cubicBezTo>
                    <a:pt x="117087" y="6875"/>
                    <a:pt x="116954" y="6840"/>
                    <a:pt x="116871" y="6756"/>
                  </a:cubicBezTo>
                  <a:cubicBezTo>
                    <a:pt x="116871" y="6756"/>
                    <a:pt x="116942" y="6613"/>
                    <a:pt x="117085" y="6613"/>
                  </a:cubicBezTo>
                  <a:cubicBezTo>
                    <a:pt x="117174" y="6583"/>
                    <a:pt x="117263" y="6566"/>
                    <a:pt x="117352" y="6566"/>
                  </a:cubicBezTo>
                  <a:close/>
                  <a:moveTo>
                    <a:pt x="95419" y="6783"/>
                  </a:moveTo>
                  <a:cubicBezTo>
                    <a:pt x="95654" y="6783"/>
                    <a:pt x="95887" y="6797"/>
                    <a:pt x="96116" y="6827"/>
                  </a:cubicBezTo>
                  <a:cubicBezTo>
                    <a:pt x="95329" y="7042"/>
                    <a:pt x="94184" y="7114"/>
                    <a:pt x="93969" y="7686"/>
                  </a:cubicBezTo>
                  <a:cubicBezTo>
                    <a:pt x="93923" y="7825"/>
                    <a:pt x="93578" y="7904"/>
                    <a:pt x="93224" y="7904"/>
                  </a:cubicBezTo>
                  <a:cubicBezTo>
                    <a:pt x="93030" y="7904"/>
                    <a:pt x="92833" y="7880"/>
                    <a:pt x="92681" y="7829"/>
                  </a:cubicBezTo>
                  <a:cubicBezTo>
                    <a:pt x="92180" y="7686"/>
                    <a:pt x="92609" y="7472"/>
                    <a:pt x="92824" y="7257"/>
                  </a:cubicBezTo>
                  <a:cubicBezTo>
                    <a:pt x="93668" y="6976"/>
                    <a:pt x="94556" y="6783"/>
                    <a:pt x="95419" y="6783"/>
                  </a:cubicBezTo>
                  <a:close/>
                  <a:moveTo>
                    <a:pt x="170833" y="0"/>
                  </a:moveTo>
                  <a:cubicBezTo>
                    <a:pt x="170738" y="0"/>
                    <a:pt x="170642" y="9"/>
                    <a:pt x="170546" y="29"/>
                  </a:cubicBezTo>
                  <a:lnTo>
                    <a:pt x="164034" y="29"/>
                  </a:lnTo>
                  <a:lnTo>
                    <a:pt x="164034" y="243"/>
                  </a:lnTo>
                  <a:lnTo>
                    <a:pt x="169759" y="530"/>
                  </a:lnTo>
                  <a:cubicBezTo>
                    <a:pt x="168954" y="691"/>
                    <a:pt x="168189" y="771"/>
                    <a:pt x="167404" y="771"/>
                  </a:cubicBezTo>
                  <a:cubicBezTo>
                    <a:pt x="167142" y="771"/>
                    <a:pt x="166878" y="762"/>
                    <a:pt x="166610" y="744"/>
                  </a:cubicBezTo>
                  <a:cubicBezTo>
                    <a:pt x="166082" y="726"/>
                    <a:pt x="165558" y="719"/>
                    <a:pt x="165036" y="719"/>
                  </a:cubicBezTo>
                  <a:cubicBezTo>
                    <a:pt x="161382" y="719"/>
                    <a:pt x="157852" y="1102"/>
                    <a:pt x="154157" y="1102"/>
                  </a:cubicBezTo>
                  <a:cubicBezTo>
                    <a:pt x="153370" y="1102"/>
                    <a:pt x="152583" y="1174"/>
                    <a:pt x="152440" y="1531"/>
                  </a:cubicBezTo>
                  <a:cubicBezTo>
                    <a:pt x="152895" y="1582"/>
                    <a:pt x="153386" y="1633"/>
                    <a:pt x="153863" y="1633"/>
                  </a:cubicBezTo>
                  <a:cubicBezTo>
                    <a:pt x="154060" y="1633"/>
                    <a:pt x="154255" y="1624"/>
                    <a:pt x="154444" y="1603"/>
                  </a:cubicBezTo>
                  <a:cubicBezTo>
                    <a:pt x="155016" y="1675"/>
                    <a:pt x="155517" y="1746"/>
                    <a:pt x="155589" y="2032"/>
                  </a:cubicBezTo>
                  <a:cubicBezTo>
                    <a:pt x="155660" y="2247"/>
                    <a:pt x="155159" y="2247"/>
                    <a:pt x="154730" y="2319"/>
                  </a:cubicBezTo>
                  <a:cubicBezTo>
                    <a:pt x="152511" y="2891"/>
                    <a:pt x="149792" y="2820"/>
                    <a:pt x="147358" y="3106"/>
                  </a:cubicBezTo>
                  <a:lnTo>
                    <a:pt x="147001" y="3106"/>
                  </a:lnTo>
                  <a:cubicBezTo>
                    <a:pt x="146285" y="3106"/>
                    <a:pt x="145498" y="3034"/>
                    <a:pt x="145283" y="2677"/>
                  </a:cubicBezTo>
                  <a:cubicBezTo>
                    <a:pt x="145068" y="2319"/>
                    <a:pt x="145569" y="2104"/>
                    <a:pt x="146428" y="1961"/>
                  </a:cubicBezTo>
                  <a:cubicBezTo>
                    <a:pt x="146643" y="1925"/>
                    <a:pt x="146875" y="1925"/>
                    <a:pt x="147108" y="1925"/>
                  </a:cubicBezTo>
                  <a:cubicBezTo>
                    <a:pt x="147341" y="1925"/>
                    <a:pt x="147573" y="1925"/>
                    <a:pt x="147788" y="1889"/>
                  </a:cubicBezTo>
                  <a:cubicBezTo>
                    <a:pt x="148289" y="1746"/>
                    <a:pt x="148933" y="1746"/>
                    <a:pt x="148718" y="1460"/>
                  </a:cubicBezTo>
                  <a:cubicBezTo>
                    <a:pt x="148415" y="1442"/>
                    <a:pt x="148113" y="1434"/>
                    <a:pt x="147814" y="1434"/>
                  </a:cubicBezTo>
                  <a:cubicBezTo>
                    <a:pt x="146205" y="1434"/>
                    <a:pt x="144642" y="1657"/>
                    <a:pt x="143008" y="1657"/>
                  </a:cubicBezTo>
                  <a:cubicBezTo>
                    <a:pt x="142579" y="1657"/>
                    <a:pt x="142145" y="1642"/>
                    <a:pt x="141705" y="1603"/>
                  </a:cubicBezTo>
                  <a:cubicBezTo>
                    <a:pt x="141919" y="1031"/>
                    <a:pt x="143852" y="1460"/>
                    <a:pt x="143923" y="887"/>
                  </a:cubicBezTo>
                  <a:cubicBezTo>
                    <a:pt x="142763" y="797"/>
                    <a:pt x="141604" y="752"/>
                    <a:pt x="140445" y="752"/>
                  </a:cubicBezTo>
                  <a:cubicBezTo>
                    <a:pt x="137028" y="752"/>
                    <a:pt x="133621" y="1141"/>
                    <a:pt x="130254" y="1889"/>
                  </a:cubicBezTo>
                  <a:cubicBezTo>
                    <a:pt x="130672" y="1919"/>
                    <a:pt x="131086" y="1931"/>
                    <a:pt x="131495" y="1931"/>
                  </a:cubicBezTo>
                  <a:cubicBezTo>
                    <a:pt x="133374" y="1931"/>
                    <a:pt x="135168" y="1678"/>
                    <a:pt x="136999" y="1678"/>
                  </a:cubicBezTo>
                  <a:cubicBezTo>
                    <a:pt x="137701" y="1678"/>
                    <a:pt x="138408" y="1715"/>
                    <a:pt x="139128" y="1818"/>
                  </a:cubicBezTo>
                  <a:cubicBezTo>
                    <a:pt x="136981" y="2247"/>
                    <a:pt x="134619" y="2247"/>
                    <a:pt x="132401" y="2462"/>
                  </a:cubicBezTo>
                  <a:cubicBezTo>
                    <a:pt x="131477" y="2502"/>
                    <a:pt x="130576" y="2655"/>
                    <a:pt x="129710" y="2655"/>
                  </a:cubicBezTo>
                  <a:cubicBezTo>
                    <a:pt x="129033" y="2655"/>
                    <a:pt x="128377" y="2561"/>
                    <a:pt x="127749" y="2247"/>
                  </a:cubicBezTo>
                  <a:cubicBezTo>
                    <a:pt x="124579" y="1969"/>
                    <a:pt x="121409" y="1561"/>
                    <a:pt x="118205" y="1561"/>
                  </a:cubicBezTo>
                  <a:cubicBezTo>
                    <a:pt x="117286" y="1561"/>
                    <a:pt x="116364" y="1595"/>
                    <a:pt x="115439" y="1675"/>
                  </a:cubicBezTo>
                  <a:cubicBezTo>
                    <a:pt x="114858" y="1772"/>
                    <a:pt x="114276" y="1810"/>
                    <a:pt x="113695" y="1810"/>
                  </a:cubicBezTo>
                  <a:cubicBezTo>
                    <a:pt x="112988" y="1810"/>
                    <a:pt x="112281" y="1753"/>
                    <a:pt x="111575" y="1675"/>
                  </a:cubicBezTo>
                  <a:cubicBezTo>
                    <a:pt x="112290" y="1317"/>
                    <a:pt x="113936" y="1531"/>
                    <a:pt x="115081" y="1031"/>
                  </a:cubicBezTo>
                  <a:cubicBezTo>
                    <a:pt x="113855" y="949"/>
                    <a:pt x="112669" y="920"/>
                    <a:pt x="111510" y="920"/>
                  </a:cubicBezTo>
                  <a:cubicBezTo>
                    <a:pt x="108614" y="920"/>
                    <a:pt x="105890" y="1102"/>
                    <a:pt x="103130" y="1102"/>
                  </a:cubicBezTo>
                  <a:cubicBezTo>
                    <a:pt x="103056" y="1093"/>
                    <a:pt x="102983" y="1088"/>
                    <a:pt x="102912" y="1088"/>
                  </a:cubicBezTo>
                  <a:cubicBezTo>
                    <a:pt x="102430" y="1088"/>
                    <a:pt x="102010" y="1291"/>
                    <a:pt x="101698" y="1603"/>
                  </a:cubicBezTo>
                  <a:lnTo>
                    <a:pt x="106207" y="1675"/>
                  </a:lnTo>
                  <a:cubicBezTo>
                    <a:pt x="105326" y="2071"/>
                    <a:pt x="104390" y="2278"/>
                    <a:pt x="103450" y="2278"/>
                  </a:cubicBezTo>
                  <a:cubicBezTo>
                    <a:pt x="102864" y="2278"/>
                    <a:pt x="102276" y="2197"/>
                    <a:pt x="101698" y="2032"/>
                  </a:cubicBezTo>
                  <a:cubicBezTo>
                    <a:pt x="101092" y="1859"/>
                    <a:pt x="100459" y="1764"/>
                    <a:pt x="99815" y="1764"/>
                  </a:cubicBezTo>
                  <a:cubicBezTo>
                    <a:pt x="99396" y="1764"/>
                    <a:pt x="98973" y="1805"/>
                    <a:pt x="98549" y="1889"/>
                  </a:cubicBezTo>
                  <a:cubicBezTo>
                    <a:pt x="98048" y="1997"/>
                    <a:pt x="97529" y="2050"/>
                    <a:pt x="97002" y="2050"/>
                  </a:cubicBezTo>
                  <a:cubicBezTo>
                    <a:pt x="96474" y="2050"/>
                    <a:pt x="95937" y="1997"/>
                    <a:pt x="95400" y="1889"/>
                  </a:cubicBezTo>
                  <a:cubicBezTo>
                    <a:pt x="94693" y="1801"/>
                    <a:pt x="93958" y="1740"/>
                    <a:pt x="93212" y="1740"/>
                  </a:cubicBezTo>
                  <a:cubicBezTo>
                    <a:pt x="92751" y="1740"/>
                    <a:pt x="92287" y="1763"/>
                    <a:pt x="91822" y="1818"/>
                  </a:cubicBezTo>
                  <a:cubicBezTo>
                    <a:pt x="90963" y="1961"/>
                    <a:pt x="90033" y="2032"/>
                    <a:pt x="89174" y="2032"/>
                  </a:cubicBezTo>
                  <a:cubicBezTo>
                    <a:pt x="87504" y="2032"/>
                    <a:pt x="85834" y="2001"/>
                    <a:pt x="84164" y="2001"/>
                  </a:cubicBezTo>
                  <a:cubicBezTo>
                    <a:pt x="83329" y="2001"/>
                    <a:pt x="82494" y="2009"/>
                    <a:pt x="81659" y="2032"/>
                  </a:cubicBezTo>
                  <a:cubicBezTo>
                    <a:pt x="81488" y="2032"/>
                    <a:pt x="81302" y="2035"/>
                    <a:pt x="81111" y="2035"/>
                  </a:cubicBezTo>
                  <a:cubicBezTo>
                    <a:pt x="80351" y="2035"/>
                    <a:pt x="79527" y="1990"/>
                    <a:pt x="79298" y="1531"/>
                  </a:cubicBezTo>
                  <a:cubicBezTo>
                    <a:pt x="79178" y="1333"/>
                    <a:pt x="78882" y="1289"/>
                    <a:pt x="78532" y="1289"/>
                  </a:cubicBezTo>
                  <a:cubicBezTo>
                    <a:pt x="78252" y="1289"/>
                    <a:pt x="77938" y="1317"/>
                    <a:pt x="77652" y="1317"/>
                  </a:cubicBezTo>
                  <a:cubicBezTo>
                    <a:pt x="75075" y="1388"/>
                    <a:pt x="72499" y="1675"/>
                    <a:pt x="69994" y="1889"/>
                  </a:cubicBezTo>
                  <a:cubicBezTo>
                    <a:pt x="68561" y="2028"/>
                    <a:pt x="67099" y="2107"/>
                    <a:pt x="65626" y="2107"/>
                  </a:cubicBezTo>
                  <a:cubicBezTo>
                    <a:pt x="64818" y="2107"/>
                    <a:pt x="64006" y="2083"/>
                    <a:pt x="63195" y="2032"/>
                  </a:cubicBezTo>
                  <a:cubicBezTo>
                    <a:pt x="60833" y="1889"/>
                    <a:pt x="58400" y="1818"/>
                    <a:pt x="56038" y="1818"/>
                  </a:cubicBezTo>
                  <a:cubicBezTo>
                    <a:pt x="55680" y="1854"/>
                    <a:pt x="55340" y="1871"/>
                    <a:pt x="55000" y="1871"/>
                  </a:cubicBezTo>
                  <a:cubicBezTo>
                    <a:pt x="54660" y="1871"/>
                    <a:pt x="54321" y="1854"/>
                    <a:pt x="53963" y="1818"/>
                  </a:cubicBezTo>
                  <a:cubicBezTo>
                    <a:pt x="53247" y="1710"/>
                    <a:pt x="52513" y="1657"/>
                    <a:pt x="51780" y="1657"/>
                  </a:cubicBezTo>
                  <a:cubicBezTo>
                    <a:pt x="51046" y="1657"/>
                    <a:pt x="50313" y="1710"/>
                    <a:pt x="49597" y="1818"/>
                  </a:cubicBezTo>
                  <a:cubicBezTo>
                    <a:pt x="47396" y="1979"/>
                    <a:pt x="45196" y="2059"/>
                    <a:pt x="42995" y="2059"/>
                  </a:cubicBezTo>
                  <a:cubicBezTo>
                    <a:pt x="42261" y="2059"/>
                    <a:pt x="41528" y="2050"/>
                    <a:pt x="40794" y="2032"/>
                  </a:cubicBezTo>
                  <a:cubicBezTo>
                    <a:pt x="39754" y="1991"/>
                    <a:pt x="38722" y="1973"/>
                    <a:pt x="37696" y="1973"/>
                  </a:cubicBezTo>
                  <a:cubicBezTo>
                    <a:pt x="33430" y="1973"/>
                    <a:pt x="29275" y="2275"/>
                    <a:pt x="25121" y="2390"/>
                  </a:cubicBezTo>
                  <a:cubicBezTo>
                    <a:pt x="22222" y="2533"/>
                    <a:pt x="19378" y="2605"/>
                    <a:pt x="16533" y="2605"/>
                  </a:cubicBezTo>
                  <a:cubicBezTo>
                    <a:pt x="13688" y="2605"/>
                    <a:pt x="10843" y="2533"/>
                    <a:pt x="7945" y="2390"/>
                  </a:cubicBezTo>
                  <a:cubicBezTo>
                    <a:pt x="6156" y="2247"/>
                    <a:pt x="4438" y="2176"/>
                    <a:pt x="2720" y="1961"/>
                  </a:cubicBezTo>
                  <a:cubicBezTo>
                    <a:pt x="2413" y="1932"/>
                    <a:pt x="2139" y="1917"/>
                    <a:pt x="1896" y="1917"/>
                  </a:cubicBezTo>
                  <a:cubicBezTo>
                    <a:pt x="949" y="1917"/>
                    <a:pt x="472" y="2135"/>
                    <a:pt x="359" y="2533"/>
                  </a:cubicBezTo>
                  <a:cubicBezTo>
                    <a:pt x="1" y="3607"/>
                    <a:pt x="1790" y="4752"/>
                    <a:pt x="4581" y="5181"/>
                  </a:cubicBezTo>
                  <a:cubicBezTo>
                    <a:pt x="7658" y="5611"/>
                    <a:pt x="10736" y="5826"/>
                    <a:pt x="13885" y="5969"/>
                  </a:cubicBezTo>
                  <a:cubicBezTo>
                    <a:pt x="16533" y="6040"/>
                    <a:pt x="19252" y="6112"/>
                    <a:pt x="21900" y="6398"/>
                  </a:cubicBezTo>
                  <a:cubicBezTo>
                    <a:pt x="22505" y="6459"/>
                    <a:pt x="23826" y="6481"/>
                    <a:pt x="25258" y="6481"/>
                  </a:cubicBezTo>
                  <a:cubicBezTo>
                    <a:pt x="27214" y="6481"/>
                    <a:pt x="29376" y="6439"/>
                    <a:pt x="30202" y="6398"/>
                  </a:cubicBezTo>
                  <a:cubicBezTo>
                    <a:pt x="30258" y="6395"/>
                    <a:pt x="30313" y="6394"/>
                    <a:pt x="30368" y="6394"/>
                  </a:cubicBezTo>
                  <a:cubicBezTo>
                    <a:pt x="31534" y="6394"/>
                    <a:pt x="32323" y="6981"/>
                    <a:pt x="33507" y="6981"/>
                  </a:cubicBezTo>
                  <a:cubicBezTo>
                    <a:pt x="33747" y="6981"/>
                    <a:pt x="34003" y="6957"/>
                    <a:pt x="34282" y="6899"/>
                  </a:cubicBezTo>
                  <a:cubicBezTo>
                    <a:pt x="34353" y="6971"/>
                    <a:pt x="34496" y="7042"/>
                    <a:pt x="34496" y="7114"/>
                  </a:cubicBezTo>
                  <a:cubicBezTo>
                    <a:pt x="34282" y="7615"/>
                    <a:pt x="35284" y="7615"/>
                    <a:pt x="36071" y="7615"/>
                  </a:cubicBezTo>
                  <a:cubicBezTo>
                    <a:pt x="37717" y="7615"/>
                    <a:pt x="39434" y="7615"/>
                    <a:pt x="41009" y="7543"/>
                  </a:cubicBezTo>
                  <a:cubicBezTo>
                    <a:pt x="42888" y="7382"/>
                    <a:pt x="44726" y="7302"/>
                    <a:pt x="46585" y="7302"/>
                  </a:cubicBezTo>
                  <a:cubicBezTo>
                    <a:pt x="47204" y="7302"/>
                    <a:pt x="47826" y="7311"/>
                    <a:pt x="48452" y="7328"/>
                  </a:cubicBezTo>
                  <a:cubicBezTo>
                    <a:pt x="48738" y="7346"/>
                    <a:pt x="49029" y="7355"/>
                    <a:pt x="49322" y="7355"/>
                  </a:cubicBezTo>
                  <a:cubicBezTo>
                    <a:pt x="50201" y="7355"/>
                    <a:pt x="51100" y="7275"/>
                    <a:pt x="51959" y="7114"/>
                  </a:cubicBezTo>
                  <a:cubicBezTo>
                    <a:pt x="53533" y="6756"/>
                    <a:pt x="55394" y="6684"/>
                    <a:pt x="57040" y="6398"/>
                  </a:cubicBezTo>
                  <a:cubicBezTo>
                    <a:pt x="57434" y="6280"/>
                    <a:pt x="57850" y="6227"/>
                    <a:pt x="58275" y="6227"/>
                  </a:cubicBezTo>
                  <a:cubicBezTo>
                    <a:pt x="58623" y="6227"/>
                    <a:pt x="58976" y="6262"/>
                    <a:pt x="59330" y="6327"/>
                  </a:cubicBezTo>
                  <a:cubicBezTo>
                    <a:pt x="59116" y="6684"/>
                    <a:pt x="57756" y="6756"/>
                    <a:pt x="58042" y="7328"/>
                  </a:cubicBezTo>
                  <a:cubicBezTo>
                    <a:pt x="59533" y="7030"/>
                    <a:pt x="60974" y="6881"/>
                    <a:pt x="62449" y="6881"/>
                  </a:cubicBezTo>
                  <a:cubicBezTo>
                    <a:pt x="62744" y="6881"/>
                    <a:pt x="63040" y="6887"/>
                    <a:pt x="63338" y="6899"/>
                  </a:cubicBezTo>
                  <a:cubicBezTo>
                    <a:pt x="64412" y="6991"/>
                    <a:pt x="65472" y="7017"/>
                    <a:pt x="66530" y="7017"/>
                  </a:cubicBezTo>
                  <a:cubicBezTo>
                    <a:pt x="67942" y="7017"/>
                    <a:pt x="69350" y="6971"/>
                    <a:pt x="70781" y="6971"/>
                  </a:cubicBezTo>
                  <a:cubicBezTo>
                    <a:pt x="71210" y="6935"/>
                    <a:pt x="71622" y="6917"/>
                    <a:pt x="72034" y="6917"/>
                  </a:cubicBezTo>
                  <a:cubicBezTo>
                    <a:pt x="72445" y="6917"/>
                    <a:pt x="72857" y="6935"/>
                    <a:pt x="73286" y="6971"/>
                  </a:cubicBezTo>
                  <a:cubicBezTo>
                    <a:pt x="73692" y="7021"/>
                    <a:pt x="74097" y="7045"/>
                    <a:pt x="74503" y="7045"/>
                  </a:cubicBezTo>
                  <a:cubicBezTo>
                    <a:pt x="75242" y="7045"/>
                    <a:pt x="75982" y="6966"/>
                    <a:pt x="76721" y="6827"/>
                  </a:cubicBezTo>
                  <a:cubicBezTo>
                    <a:pt x="77330" y="6720"/>
                    <a:pt x="77938" y="6666"/>
                    <a:pt x="78537" y="6666"/>
                  </a:cubicBezTo>
                  <a:cubicBezTo>
                    <a:pt x="79137" y="6666"/>
                    <a:pt x="79727" y="6720"/>
                    <a:pt x="80300" y="6827"/>
                  </a:cubicBezTo>
                  <a:cubicBezTo>
                    <a:pt x="79441" y="7257"/>
                    <a:pt x="77795" y="7185"/>
                    <a:pt x="77151" y="7758"/>
                  </a:cubicBezTo>
                  <a:cubicBezTo>
                    <a:pt x="78224" y="7901"/>
                    <a:pt x="78439" y="8402"/>
                    <a:pt x="79727" y="8474"/>
                  </a:cubicBezTo>
                  <a:cubicBezTo>
                    <a:pt x="81111" y="8527"/>
                    <a:pt x="82496" y="8937"/>
                    <a:pt x="83939" y="8937"/>
                  </a:cubicBezTo>
                  <a:cubicBezTo>
                    <a:pt x="84436" y="8937"/>
                    <a:pt x="84939" y="8888"/>
                    <a:pt x="85452" y="8760"/>
                  </a:cubicBezTo>
                  <a:cubicBezTo>
                    <a:pt x="85596" y="8724"/>
                    <a:pt x="85739" y="8706"/>
                    <a:pt x="85882" y="8706"/>
                  </a:cubicBezTo>
                  <a:cubicBezTo>
                    <a:pt x="86025" y="8706"/>
                    <a:pt x="86168" y="8724"/>
                    <a:pt x="86311" y="8760"/>
                  </a:cubicBezTo>
                  <a:cubicBezTo>
                    <a:pt x="86771" y="8779"/>
                    <a:pt x="87232" y="8788"/>
                    <a:pt x="87692" y="8788"/>
                  </a:cubicBezTo>
                  <a:cubicBezTo>
                    <a:pt x="88949" y="8788"/>
                    <a:pt x="90207" y="8721"/>
                    <a:pt x="91464" y="8617"/>
                  </a:cubicBezTo>
                  <a:cubicBezTo>
                    <a:pt x="94973" y="8352"/>
                    <a:pt x="98420" y="7965"/>
                    <a:pt x="102032" y="7965"/>
                  </a:cubicBezTo>
                  <a:cubicBezTo>
                    <a:pt x="102325" y="7965"/>
                    <a:pt x="102620" y="7967"/>
                    <a:pt x="102915" y="7973"/>
                  </a:cubicBezTo>
                  <a:cubicBezTo>
                    <a:pt x="103356" y="7992"/>
                    <a:pt x="103797" y="8001"/>
                    <a:pt x="104238" y="8001"/>
                  </a:cubicBezTo>
                  <a:cubicBezTo>
                    <a:pt x="105443" y="8001"/>
                    <a:pt x="106648" y="7934"/>
                    <a:pt x="107853" y="7829"/>
                  </a:cubicBezTo>
                  <a:cubicBezTo>
                    <a:pt x="108143" y="7765"/>
                    <a:pt x="108432" y="7730"/>
                    <a:pt x="108715" y="7730"/>
                  </a:cubicBezTo>
                  <a:cubicBezTo>
                    <a:pt x="109062" y="7730"/>
                    <a:pt x="109399" y="7783"/>
                    <a:pt x="109714" y="7901"/>
                  </a:cubicBezTo>
                  <a:cubicBezTo>
                    <a:pt x="110286" y="8008"/>
                    <a:pt x="110877" y="8062"/>
                    <a:pt x="111467" y="8062"/>
                  </a:cubicBezTo>
                  <a:cubicBezTo>
                    <a:pt x="112058" y="8062"/>
                    <a:pt x="112648" y="8008"/>
                    <a:pt x="113221" y="7901"/>
                  </a:cubicBezTo>
                  <a:cubicBezTo>
                    <a:pt x="113542" y="7837"/>
                    <a:pt x="113864" y="7801"/>
                    <a:pt x="114186" y="7801"/>
                  </a:cubicBezTo>
                  <a:cubicBezTo>
                    <a:pt x="114580" y="7801"/>
                    <a:pt x="114974" y="7854"/>
                    <a:pt x="115368" y="7973"/>
                  </a:cubicBezTo>
                  <a:cubicBezTo>
                    <a:pt x="114558" y="8284"/>
                    <a:pt x="113693" y="8487"/>
                    <a:pt x="112822" y="8487"/>
                  </a:cubicBezTo>
                  <a:cubicBezTo>
                    <a:pt x="112692" y="8487"/>
                    <a:pt x="112563" y="8483"/>
                    <a:pt x="112433" y="8474"/>
                  </a:cubicBezTo>
                  <a:cubicBezTo>
                    <a:pt x="112024" y="8434"/>
                    <a:pt x="111639" y="8416"/>
                    <a:pt x="111274" y="8416"/>
                  </a:cubicBezTo>
                  <a:cubicBezTo>
                    <a:pt x="109026" y="8416"/>
                    <a:pt x="107523" y="9086"/>
                    <a:pt x="105491" y="9332"/>
                  </a:cubicBezTo>
                  <a:cubicBezTo>
                    <a:pt x="105992" y="9475"/>
                    <a:pt x="106493" y="9619"/>
                    <a:pt x="106994" y="9619"/>
                  </a:cubicBezTo>
                  <a:cubicBezTo>
                    <a:pt x="108512" y="9669"/>
                    <a:pt x="110031" y="9720"/>
                    <a:pt x="111549" y="9720"/>
                  </a:cubicBezTo>
                  <a:cubicBezTo>
                    <a:pt x="112178" y="9720"/>
                    <a:pt x="112807" y="9711"/>
                    <a:pt x="113435" y="9690"/>
                  </a:cubicBezTo>
                  <a:cubicBezTo>
                    <a:pt x="114151" y="9690"/>
                    <a:pt x="114890" y="9725"/>
                    <a:pt x="115610" y="9725"/>
                  </a:cubicBezTo>
                  <a:cubicBezTo>
                    <a:pt x="116690" y="9725"/>
                    <a:pt x="117729" y="9647"/>
                    <a:pt x="118588" y="9261"/>
                  </a:cubicBezTo>
                  <a:cubicBezTo>
                    <a:pt x="119089" y="9046"/>
                    <a:pt x="119590" y="9046"/>
                    <a:pt x="120091" y="9046"/>
                  </a:cubicBezTo>
                  <a:cubicBezTo>
                    <a:pt x="121809" y="9046"/>
                    <a:pt x="123455" y="8903"/>
                    <a:pt x="125101" y="8688"/>
                  </a:cubicBezTo>
                  <a:cubicBezTo>
                    <a:pt x="126086" y="8533"/>
                    <a:pt x="127071" y="8480"/>
                    <a:pt x="128059" y="8480"/>
                  </a:cubicBezTo>
                  <a:cubicBezTo>
                    <a:pt x="129800" y="8480"/>
                    <a:pt x="131551" y="8643"/>
                    <a:pt x="133331" y="8688"/>
                  </a:cubicBezTo>
                  <a:cubicBezTo>
                    <a:pt x="133617" y="8724"/>
                    <a:pt x="133922" y="8742"/>
                    <a:pt x="134235" y="8742"/>
                  </a:cubicBezTo>
                  <a:cubicBezTo>
                    <a:pt x="134548" y="8742"/>
                    <a:pt x="134870" y="8724"/>
                    <a:pt x="135192" y="8688"/>
                  </a:cubicBezTo>
                  <a:cubicBezTo>
                    <a:pt x="136122" y="8238"/>
                    <a:pt x="137107" y="8097"/>
                    <a:pt x="138117" y="8097"/>
                  </a:cubicBezTo>
                  <a:cubicBezTo>
                    <a:pt x="139672" y="8097"/>
                    <a:pt x="141287" y="8430"/>
                    <a:pt x="142850" y="8474"/>
                  </a:cubicBezTo>
                  <a:cubicBezTo>
                    <a:pt x="143208" y="8474"/>
                    <a:pt x="143351" y="8688"/>
                    <a:pt x="143422" y="8831"/>
                  </a:cubicBezTo>
                  <a:cubicBezTo>
                    <a:pt x="143422" y="8975"/>
                    <a:pt x="143208" y="9118"/>
                    <a:pt x="142850" y="9118"/>
                  </a:cubicBezTo>
                  <a:cubicBezTo>
                    <a:pt x="142134" y="9261"/>
                    <a:pt x="140846" y="9118"/>
                    <a:pt x="140846" y="9332"/>
                  </a:cubicBezTo>
                  <a:cubicBezTo>
                    <a:pt x="140703" y="10048"/>
                    <a:pt x="139057" y="10048"/>
                    <a:pt x="137983" y="10334"/>
                  </a:cubicBezTo>
                  <a:cubicBezTo>
                    <a:pt x="138341" y="10442"/>
                    <a:pt x="138717" y="10495"/>
                    <a:pt x="139092" y="10495"/>
                  </a:cubicBezTo>
                  <a:cubicBezTo>
                    <a:pt x="139468" y="10495"/>
                    <a:pt x="139844" y="10442"/>
                    <a:pt x="140202" y="10334"/>
                  </a:cubicBezTo>
                  <a:cubicBezTo>
                    <a:pt x="142923" y="9671"/>
                    <a:pt x="145768" y="9253"/>
                    <a:pt x="148621" y="9253"/>
                  </a:cubicBezTo>
                  <a:cubicBezTo>
                    <a:pt x="148844" y="9253"/>
                    <a:pt x="149067" y="9256"/>
                    <a:pt x="149291" y="9261"/>
                  </a:cubicBezTo>
                  <a:cubicBezTo>
                    <a:pt x="149577" y="9261"/>
                    <a:pt x="149792" y="9261"/>
                    <a:pt x="150078" y="9189"/>
                  </a:cubicBezTo>
                  <a:cubicBezTo>
                    <a:pt x="152798" y="8688"/>
                    <a:pt x="155732" y="8545"/>
                    <a:pt x="158595" y="8259"/>
                  </a:cubicBezTo>
                  <a:cubicBezTo>
                    <a:pt x="159024" y="8187"/>
                    <a:pt x="159740" y="8259"/>
                    <a:pt x="159596" y="7758"/>
                  </a:cubicBezTo>
                  <a:lnTo>
                    <a:pt x="159596" y="7758"/>
                  </a:lnTo>
                  <a:cubicBezTo>
                    <a:pt x="155722" y="7845"/>
                    <a:pt x="151822" y="8170"/>
                    <a:pt x="147830" y="8170"/>
                  </a:cubicBezTo>
                  <a:cubicBezTo>
                    <a:pt x="145259" y="8170"/>
                    <a:pt x="142651" y="8035"/>
                    <a:pt x="139987" y="7615"/>
                  </a:cubicBezTo>
                  <a:cubicBezTo>
                    <a:pt x="141577" y="7438"/>
                    <a:pt x="143216" y="7310"/>
                    <a:pt x="144823" y="7310"/>
                  </a:cubicBezTo>
                  <a:cubicBezTo>
                    <a:pt x="145169" y="7310"/>
                    <a:pt x="145513" y="7316"/>
                    <a:pt x="145856" y="7328"/>
                  </a:cubicBezTo>
                  <a:cubicBezTo>
                    <a:pt x="146281" y="7338"/>
                    <a:pt x="146706" y="7342"/>
                    <a:pt x="147131" y="7342"/>
                  </a:cubicBezTo>
                  <a:cubicBezTo>
                    <a:pt x="149998" y="7342"/>
                    <a:pt x="152865" y="7139"/>
                    <a:pt x="155732" y="6827"/>
                  </a:cubicBezTo>
                  <a:cubicBezTo>
                    <a:pt x="156114" y="6751"/>
                    <a:pt x="156700" y="6593"/>
                    <a:pt x="157174" y="6593"/>
                  </a:cubicBezTo>
                  <a:cubicBezTo>
                    <a:pt x="157588" y="6593"/>
                    <a:pt x="157917" y="6713"/>
                    <a:pt x="157950" y="7114"/>
                  </a:cubicBezTo>
                  <a:cubicBezTo>
                    <a:pt x="158094" y="7185"/>
                    <a:pt x="158237" y="7185"/>
                    <a:pt x="158380" y="7185"/>
                  </a:cubicBezTo>
                  <a:cubicBezTo>
                    <a:pt x="158674" y="7145"/>
                    <a:pt x="158970" y="7130"/>
                    <a:pt x="159267" y="7130"/>
                  </a:cubicBezTo>
                  <a:cubicBezTo>
                    <a:pt x="160188" y="7130"/>
                    <a:pt x="161116" y="7276"/>
                    <a:pt x="161995" y="7276"/>
                  </a:cubicBezTo>
                  <a:cubicBezTo>
                    <a:pt x="162350" y="7276"/>
                    <a:pt x="162697" y="7252"/>
                    <a:pt x="163032" y="7185"/>
                  </a:cubicBezTo>
                  <a:cubicBezTo>
                    <a:pt x="164792" y="6941"/>
                    <a:pt x="166586" y="6830"/>
                    <a:pt x="168391" y="6830"/>
                  </a:cubicBezTo>
                  <a:cubicBezTo>
                    <a:pt x="169227" y="6830"/>
                    <a:pt x="170066" y="6854"/>
                    <a:pt x="170904" y="6899"/>
                  </a:cubicBezTo>
                  <a:cubicBezTo>
                    <a:pt x="174411" y="6899"/>
                    <a:pt x="177918" y="6899"/>
                    <a:pt x="181353" y="7042"/>
                  </a:cubicBezTo>
                  <a:cubicBezTo>
                    <a:pt x="181841" y="7061"/>
                    <a:pt x="182327" y="7069"/>
                    <a:pt x="182811" y="7069"/>
                  </a:cubicBezTo>
                  <a:cubicBezTo>
                    <a:pt x="185004" y="7069"/>
                    <a:pt x="187157" y="6911"/>
                    <a:pt x="189314" y="6911"/>
                  </a:cubicBezTo>
                  <a:cubicBezTo>
                    <a:pt x="190308" y="6911"/>
                    <a:pt x="191303" y="6944"/>
                    <a:pt x="192303" y="7042"/>
                  </a:cubicBezTo>
                  <a:cubicBezTo>
                    <a:pt x="192732" y="7042"/>
                    <a:pt x="193233" y="7042"/>
                    <a:pt x="193663" y="6971"/>
                  </a:cubicBezTo>
                  <a:cubicBezTo>
                    <a:pt x="196525" y="6541"/>
                    <a:pt x="199388" y="6255"/>
                    <a:pt x="202322" y="6255"/>
                  </a:cubicBezTo>
                  <a:cubicBezTo>
                    <a:pt x="205042" y="6112"/>
                    <a:pt x="207547" y="5682"/>
                    <a:pt x="210266" y="5253"/>
                  </a:cubicBezTo>
                  <a:cubicBezTo>
                    <a:pt x="209882" y="5099"/>
                    <a:pt x="209498" y="5049"/>
                    <a:pt x="209116" y="5049"/>
                  </a:cubicBezTo>
                  <a:cubicBezTo>
                    <a:pt x="208383" y="5049"/>
                    <a:pt x="207661" y="5235"/>
                    <a:pt x="206968" y="5235"/>
                  </a:cubicBezTo>
                  <a:cubicBezTo>
                    <a:pt x="206678" y="5235"/>
                    <a:pt x="206393" y="5203"/>
                    <a:pt x="206115" y="5110"/>
                  </a:cubicBezTo>
                  <a:cubicBezTo>
                    <a:pt x="206408" y="4993"/>
                    <a:pt x="206652" y="4876"/>
                    <a:pt x="206927" y="4876"/>
                  </a:cubicBezTo>
                  <a:cubicBezTo>
                    <a:pt x="206988" y="4876"/>
                    <a:pt x="207052" y="4882"/>
                    <a:pt x="207117" y="4895"/>
                  </a:cubicBezTo>
                  <a:cubicBezTo>
                    <a:pt x="208549" y="4895"/>
                    <a:pt x="209909" y="4895"/>
                    <a:pt x="211268" y="4824"/>
                  </a:cubicBezTo>
                  <a:cubicBezTo>
                    <a:pt x="211326" y="4821"/>
                    <a:pt x="211381" y="4819"/>
                    <a:pt x="211435" y="4819"/>
                  </a:cubicBezTo>
                  <a:cubicBezTo>
                    <a:pt x="212569" y="4819"/>
                    <a:pt x="212895" y="5431"/>
                    <a:pt x="213808" y="5431"/>
                  </a:cubicBezTo>
                  <a:cubicBezTo>
                    <a:pt x="213928" y="5431"/>
                    <a:pt x="214059" y="5420"/>
                    <a:pt x="214203" y="5396"/>
                  </a:cubicBezTo>
                  <a:cubicBezTo>
                    <a:pt x="215081" y="5257"/>
                    <a:pt x="215959" y="5179"/>
                    <a:pt x="216837" y="5179"/>
                  </a:cubicBezTo>
                  <a:cubicBezTo>
                    <a:pt x="217319" y="5179"/>
                    <a:pt x="217800" y="5202"/>
                    <a:pt x="218282" y="5253"/>
                  </a:cubicBezTo>
                  <a:lnTo>
                    <a:pt x="218568" y="5253"/>
                  </a:lnTo>
                  <a:cubicBezTo>
                    <a:pt x="219041" y="5388"/>
                    <a:pt x="219546" y="5460"/>
                    <a:pt x="220060" y="5460"/>
                  </a:cubicBezTo>
                  <a:cubicBezTo>
                    <a:pt x="220635" y="5460"/>
                    <a:pt x="221222" y="5370"/>
                    <a:pt x="221789" y="5181"/>
                  </a:cubicBezTo>
                  <a:cubicBezTo>
                    <a:pt x="224876" y="4328"/>
                    <a:pt x="228084" y="3956"/>
                    <a:pt x="231301" y="3956"/>
                  </a:cubicBezTo>
                  <a:cubicBezTo>
                    <a:pt x="231589" y="3956"/>
                    <a:pt x="231878" y="3959"/>
                    <a:pt x="232166" y="3965"/>
                  </a:cubicBezTo>
                  <a:cubicBezTo>
                    <a:pt x="232595" y="3965"/>
                    <a:pt x="233025" y="3893"/>
                    <a:pt x="233454" y="3822"/>
                  </a:cubicBezTo>
                  <a:cubicBezTo>
                    <a:pt x="236174" y="3249"/>
                    <a:pt x="239180" y="2963"/>
                    <a:pt x="242114" y="2677"/>
                  </a:cubicBezTo>
                  <a:cubicBezTo>
                    <a:pt x="245692" y="2319"/>
                    <a:pt x="249485" y="2533"/>
                    <a:pt x="253064" y="2104"/>
                  </a:cubicBezTo>
                  <a:cubicBezTo>
                    <a:pt x="253950" y="2842"/>
                    <a:pt x="254531" y="3107"/>
                    <a:pt x="255739" y="3107"/>
                  </a:cubicBezTo>
                  <a:cubicBezTo>
                    <a:pt x="256287" y="3107"/>
                    <a:pt x="256965" y="3052"/>
                    <a:pt x="257859" y="2963"/>
                  </a:cubicBezTo>
                  <a:cubicBezTo>
                    <a:pt x="259075" y="2820"/>
                    <a:pt x="260292" y="2605"/>
                    <a:pt x="261437" y="2462"/>
                  </a:cubicBezTo>
                  <a:cubicBezTo>
                    <a:pt x="262582" y="2247"/>
                    <a:pt x="263799" y="2104"/>
                    <a:pt x="264944" y="2104"/>
                  </a:cubicBezTo>
                  <a:cubicBezTo>
                    <a:pt x="269095" y="1961"/>
                    <a:pt x="273174" y="1675"/>
                    <a:pt x="277325" y="1675"/>
                  </a:cubicBezTo>
                  <a:cubicBezTo>
                    <a:pt x="277826" y="1603"/>
                    <a:pt x="278256" y="1603"/>
                    <a:pt x="278685" y="1460"/>
                  </a:cubicBezTo>
                  <a:cubicBezTo>
                    <a:pt x="279114" y="1388"/>
                    <a:pt x="279401" y="1245"/>
                    <a:pt x="279329" y="1031"/>
                  </a:cubicBezTo>
                  <a:cubicBezTo>
                    <a:pt x="279258" y="887"/>
                    <a:pt x="278685" y="816"/>
                    <a:pt x="278256" y="816"/>
                  </a:cubicBezTo>
                  <a:cubicBezTo>
                    <a:pt x="274906" y="762"/>
                    <a:pt x="271596" y="504"/>
                    <a:pt x="268236" y="504"/>
                  </a:cubicBezTo>
                  <a:cubicBezTo>
                    <a:pt x="267145" y="504"/>
                    <a:pt x="266049" y="531"/>
                    <a:pt x="264944" y="601"/>
                  </a:cubicBezTo>
                  <a:cubicBezTo>
                    <a:pt x="264560" y="620"/>
                    <a:pt x="264172" y="629"/>
                    <a:pt x="263781" y="629"/>
                  </a:cubicBezTo>
                  <a:cubicBezTo>
                    <a:pt x="262712" y="629"/>
                    <a:pt x="261626" y="563"/>
                    <a:pt x="260578" y="458"/>
                  </a:cubicBezTo>
                  <a:cubicBezTo>
                    <a:pt x="259898" y="386"/>
                    <a:pt x="259201" y="351"/>
                    <a:pt x="258503" y="351"/>
                  </a:cubicBezTo>
                  <a:cubicBezTo>
                    <a:pt x="257805" y="351"/>
                    <a:pt x="257107" y="386"/>
                    <a:pt x="256427" y="458"/>
                  </a:cubicBezTo>
                  <a:cubicBezTo>
                    <a:pt x="253636" y="716"/>
                    <a:pt x="250819" y="844"/>
                    <a:pt x="248008" y="844"/>
                  </a:cubicBezTo>
                  <a:cubicBezTo>
                    <a:pt x="246133" y="844"/>
                    <a:pt x="244261" y="787"/>
                    <a:pt x="242400" y="673"/>
                  </a:cubicBezTo>
                  <a:cubicBezTo>
                    <a:pt x="239681" y="530"/>
                    <a:pt x="236961" y="476"/>
                    <a:pt x="234241" y="476"/>
                  </a:cubicBezTo>
                  <a:cubicBezTo>
                    <a:pt x="231522" y="476"/>
                    <a:pt x="228802" y="530"/>
                    <a:pt x="226083" y="601"/>
                  </a:cubicBezTo>
                  <a:cubicBezTo>
                    <a:pt x="223220" y="601"/>
                    <a:pt x="220357" y="744"/>
                    <a:pt x="217495" y="744"/>
                  </a:cubicBezTo>
                  <a:cubicBezTo>
                    <a:pt x="215586" y="744"/>
                    <a:pt x="213614" y="840"/>
                    <a:pt x="211642" y="840"/>
                  </a:cubicBezTo>
                  <a:cubicBezTo>
                    <a:pt x="210656" y="840"/>
                    <a:pt x="209670" y="816"/>
                    <a:pt x="208692" y="744"/>
                  </a:cubicBezTo>
                  <a:cubicBezTo>
                    <a:pt x="208513" y="708"/>
                    <a:pt x="208316" y="691"/>
                    <a:pt x="208119" y="691"/>
                  </a:cubicBezTo>
                  <a:cubicBezTo>
                    <a:pt x="207923" y="691"/>
                    <a:pt x="207726" y="708"/>
                    <a:pt x="207547" y="744"/>
                  </a:cubicBezTo>
                  <a:cubicBezTo>
                    <a:pt x="206095" y="880"/>
                    <a:pt x="204643" y="930"/>
                    <a:pt x="203191" y="930"/>
                  </a:cubicBezTo>
                  <a:cubicBezTo>
                    <a:pt x="202353" y="930"/>
                    <a:pt x="201515" y="914"/>
                    <a:pt x="200676" y="887"/>
                  </a:cubicBezTo>
                  <a:cubicBezTo>
                    <a:pt x="200043" y="907"/>
                    <a:pt x="199406" y="915"/>
                    <a:pt x="198765" y="915"/>
                  </a:cubicBezTo>
                  <a:cubicBezTo>
                    <a:pt x="197016" y="915"/>
                    <a:pt x="195248" y="849"/>
                    <a:pt x="193520" y="744"/>
                  </a:cubicBezTo>
                  <a:cubicBezTo>
                    <a:pt x="189082" y="315"/>
                    <a:pt x="184574" y="243"/>
                    <a:pt x="179993" y="172"/>
                  </a:cubicBezTo>
                  <a:cubicBezTo>
                    <a:pt x="179242" y="100"/>
                    <a:pt x="178472" y="64"/>
                    <a:pt x="177694" y="64"/>
                  </a:cubicBezTo>
                  <a:cubicBezTo>
                    <a:pt x="176916" y="64"/>
                    <a:pt x="176129" y="100"/>
                    <a:pt x="175341" y="172"/>
                  </a:cubicBezTo>
                  <a:cubicBezTo>
                    <a:pt x="173910" y="315"/>
                    <a:pt x="175556" y="530"/>
                    <a:pt x="175341" y="673"/>
                  </a:cubicBezTo>
                  <a:cubicBezTo>
                    <a:pt x="174831" y="673"/>
                    <a:pt x="174281" y="703"/>
                    <a:pt x="173751" y="703"/>
                  </a:cubicBezTo>
                  <a:cubicBezTo>
                    <a:pt x="172868" y="703"/>
                    <a:pt x="172040" y="619"/>
                    <a:pt x="171548" y="172"/>
                  </a:cubicBezTo>
                  <a:cubicBezTo>
                    <a:pt x="171339" y="67"/>
                    <a:pt x="171091" y="0"/>
                    <a:pt x="170833" y="0"/>
                  </a:cubicBezTo>
                  <a:close/>
                </a:path>
              </a:pathLst>
            </a:cu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4"/>
            <p:cNvSpPr/>
            <p:nvPr/>
          </p:nvSpPr>
          <p:spPr>
            <a:xfrm rot="-2701040">
              <a:off x="4901683" y="3779059"/>
              <a:ext cx="1632392" cy="218683"/>
            </a:xfrm>
            <a:custGeom>
              <a:rect b="b" l="l" r="r" t="t"/>
              <a:pathLst>
                <a:path extrusionOk="0" h="10496" w="279401">
                  <a:moveTo>
                    <a:pt x="247553" y="1889"/>
                  </a:moveTo>
                  <a:cubicBezTo>
                    <a:pt x="247768" y="1889"/>
                    <a:pt x="248054" y="1889"/>
                    <a:pt x="248269" y="1961"/>
                  </a:cubicBezTo>
                  <a:cubicBezTo>
                    <a:pt x="248269" y="2104"/>
                    <a:pt x="247839" y="2104"/>
                    <a:pt x="247482" y="2176"/>
                  </a:cubicBezTo>
                  <a:cubicBezTo>
                    <a:pt x="247124" y="2176"/>
                    <a:pt x="246837" y="2176"/>
                    <a:pt x="246837" y="2104"/>
                  </a:cubicBezTo>
                  <a:cubicBezTo>
                    <a:pt x="246766" y="1889"/>
                    <a:pt x="247267" y="1889"/>
                    <a:pt x="247553" y="1889"/>
                  </a:cubicBezTo>
                  <a:close/>
                  <a:moveTo>
                    <a:pt x="115296" y="1889"/>
                  </a:moveTo>
                  <a:cubicBezTo>
                    <a:pt x="115582" y="1889"/>
                    <a:pt x="115797" y="1961"/>
                    <a:pt x="115797" y="2104"/>
                  </a:cubicBezTo>
                  <a:cubicBezTo>
                    <a:pt x="115726" y="2247"/>
                    <a:pt x="115511" y="2247"/>
                    <a:pt x="115225" y="2247"/>
                  </a:cubicBezTo>
                  <a:cubicBezTo>
                    <a:pt x="114938" y="2247"/>
                    <a:pt x="114795" y="2176"/>
                    <a:pt x="114795" y="2104"/>
                  </a:cubicBezTo>
                  <a:cubicBezTo>
                    <a:pt x="114867" y="1961"/>
                    <a:pt x="115081" y="1889"/>
                    <a:pt x="115296" y="1889"/>
                  </a:cubicBezTo>
                  <a:close/>
                  <a:moveTo>
                    <a:pt x="159883" y="2748"/>
                  </a:moveTo>
                  <a:cubicBezTo>
                    <a:pt x="160026" y="2748"/>
                    <a:pt x="160097" y="2748"/>
                    <a:pt x="160241" y="2820"/>
                  </a:cubicBezTo>
                  <a:cubicBezTo>
                    <a:pt x="160241" y="3034"/>
                    <a:pt x="159740" y="3034"/>
                    <a:pt x="159382" y="3106"/>
                  </a:cubicBezTo>
                  <a:cubicBezTo>
                    <a:pt x="159239" y="3034"/>
                    <a:pt x="159024" y="3034"/>
                    <a:pt x="158952" y="2963"/>
                  </a:cubicBezTo>
                  <a:cubicBezTo>
                    <a:pt x="159024" y="2820"/>
                    <a:pt x="159382" y="2748"/>
                    <a:pt x="159883" y="2748"/>
                  </a:cubicBezTo>
                  <a:close/>
                  <a:moveTo>
                    <a:pt x="131623" y="3088"/>
                  </a:moveTo>
                  <a:cubicBezTo>
                    <a:pt x="131775" y="3088"/>
                    <a:pt x="131900" y="3106"/>
                    <a:pt x="131971" y="3178"/>
                  </a:cubicBezTo>
                  <a:cubicBezTo>
                    <a:pt x="132186" y="3392"/>
                    <a:pt x="131685" y="3321"/>
                    <a:pt x="131470" y="3392"/>
                  </a:cubicBezTo>
                  <a:cubicBezTo>
                    <a:pt x="131041" y="3392"/>
                    <a:pt x="130612" y="3392"/>
                    <a:pt x="130111" y="3464"/>
                  </a:cubicBezTo>
                  <a:cubicBezTo>
                    <a:pt x="130397" y="3249"/>
                    <a:pt x="130755" y="3106"/>
                    <a:pt x="131113" y="3106"/>
                  </a:cubicBezTo>
                  <a:cubicBezTo>
                    <a:pt x="131292" y="3106"/>
                    <a:pt x="131470" y="3088"/>
                    <a:pt x="131623" y="3088"/>
                  </a:cubicBezTo>
                  <a:close/>
                  <a:moveTo>
                    <a:pt x="125316" y="3303"/>
                  </a:moveTo>
                  <a:cubicBezTo>
                    <a:pt x="125960" y="3303"/>
                    <a:pt x="126604" y="3356"/>
                    <a:pt x="127248" y="3464"/>
                  </a:cubicBezTo>
                  <a:cubicBezTo>
                    <a:pt x="126604" y="3607"/>
                    <a:pt x="125960" y="3679"/>
                    <a:pt x="125316" y="3679"/>
                  </a:cubicBezTo>
                  <a:cubicBezTo>
                    <a:pt x="124672" y="3679"/>
                    <a:pt x="124027" y="3607"/>
                    <a:pt x="123383" y="3464"/>
                  </a:cubicBezTo>
                  <a:cubicBezTo>
                    <a:pt x="124027" y="3356"/>
                    <a:pt x="124672" y="3303"/>
                    <a:pt x="125316" y="3303"/>
                  </a:cubicBezTo>
                  <a:close/>
                  <a:moveTo>
                    <a:pt x="186484" y="4939"/>
                  </a:moveTo>
                  <a:cubicBezTo>
                    <a:pt x="186951" y="4939"/>
                    <a:pt x="187415" y="4974"/>
                    <a:pt x="187866" y="5038"/>
                  </a:cubicBezTo>
                  <a:cubicBezTo>
                    <a:pt x="187329" y="5192"/>
                    <a:pt x="186771" y="5263"/>
                    <a:pt x="186215" y="5263"/>
                  </a:cubicBezTo>
                  <a:cubicBezTo>
                    <a:pt x="185734" y="5263"/>
                    <a:pt x="185253" y="5210"/>
                    <a:pt x="184788" y="5110"/>
                  </a:cubicBezTo>
                  <a:cubicBezTo>
                    <a:pt x="185340" y="4992"/>
                    <a:pt x="185913" y="4939"/>
                    <a:pt x="186484" y="4939"/>
                  </a:cubicBezTo>
                  <a:close/>
                  <a:moveTo>
                    <a:pt x="197056" y="5082"/>
                  </a:moveTo>
                  <a:cubicBezTo>
                    <a:pt x="197213" y="5082"/>
                    <a:pt x="197370" y="5148"/>
                    <a:pt x="197527" y="5253"/>
                  </a:cubicBezTo>
                  <a:cubicBezTo>
                    <a:pt x="197313" y="5325"/>
                    <a:pt x="197098" y="5325"/>
                    <a:pt x="196883" y="5325"/>
                  </a:cubicBezTo>
                  <a:cubicBezTo>
                    <a:pt x="196597" y="5325"/>
                    <a:pt x="196239" y="5325"/>
                    <a:pt x="196239" y="5253"/>
                  </a:cubicBezTo>
                  <a:cubicBezTo>
                    <a:pt x="196454" y="5110"/>
                    <a:pt x="196669" y="5110"/>
                    <a:pt x="196883" y="5110"/>
                  </a:cubicBezTo>
                  <a:cubicBezTo>
                    <a:pt x="196941" y="5091"/>
                    <a:pt x="196998" y="5082"/>
                    <a:pt x="197056" y="5082"/>
                  </a:cubicBezTo>
                  <a:close/>
                  <a:moveTo>
                    <a:pt x="94542" y="5539"/>
                  </a:moveTo>
                  <a:cubicBezTo>
                    <a:pt x="94828" y="5539"/>
                    <a:pt x="95114" y="5611"/>
                    <a:pt x="95400" y="5754"/>
                  </a:cubicBezTo>
                  <a:cubicBezTo>
                    <a:pt x="95348" y="5859"/>
                    <a:pt x="95219" y="5925"/>
                    <a:pt x="95069" y="5925"/>
                  </a:cubicBezTo>
                  <a:cubicBezTo>
                    <a:pt x="95014" y="5925"/>
                    <a:pt x="94957" y="5916"/>
                    <a:pt x="94899" y="5897"/>
                  </a:cubicBezTo>
                  <a:cubicBezTo>
                    <a:pt x="94613" y="5897"/>
                    <a:pt x="94470" y="5826"/>
                    <a:pt x="94255" y="5754"/>
                  </a:cubicBezTo>
                  <a:cubicBezTo>
                    <a:pt x="94112" y="5682"/>
                    <a:pt x="94255" y="5539"/>
                    <a:pt x="94542" y="5539"/>
                  </a:cubicBezTo>
                  <a:close/>
                  <a:moveTo>
                    <a:pt x="179349" y="5969"/>
                  </a:moveTo>
                  <a:cubicBezTo>
                    <a:pt x="180852" y="6112"/>
                    <a:pt x="182355" y="6183"/>
                    <a:pt x="183929" y="6183"/>
                  </a:cubicBezTo>
                  <a:cubicBezTo>
                    <a:pt x="183285" y="6344"/>
                    <a:pt x="182641" y="6425"/>
                    <a:pt x="181997" y="6425"/>
                  </a:cubicBezTo>
                  <a:cubicBezTo>
                    <a:pt x="181782" y="6425"/>
                    <a:pt x="181568" y="6416"/>
                    <a:pt x="181353" y="6398"/>
                  </a:cubicBezTo>
                  <a:cubicBezTo>
                    <a:pt x="180868" y="6301"/>
                    <a:pt x="180384" y="6263"/>
                    <a:pt x="179899" y="6263"/>
                  </a:cubicBezTo>
                  <a:cubicBezTo>
                    <a:pt x="179310" y="6263"/>
                    <a:pt x="178721" y="6320"/>
                    <a:pt x="178132" y="6398"/>
                  </a:cubicBezTo>
                  <a:cubicBezTo>
                    <a:pt x="178023" y="6453"/>
                    <a:pt x="177903" y="6476"/>
                    <a:pt x="177781" y="6476"/>
                  </a:cubicBezTo>
                  <a:cubicBezTo>
                    <a:pt x="177583" y="6476"/>
                    <a:pt x="177379" y="6415"/>
                    <a:pt x="177202" y="6327"/>
                  </a:cubicBezTo>
                  <a:cubicBezTo>
                    <a:pt x="176987" y="6112"/>
                    <a:pt x="177488" y="6040"/>
                    <a:pt x="177989" y="5969"/>
                  </a:cubicBezTo>
                  <a:close/>
                  <a:moveTo>
                    <a:pt x="163604" y="6040"/>
                  </a:moveTo>
                  <a:lnTo>
                    <a:pt x="163604" y="6040"/>
                  </a:lnTo>
                  <a:cubicBezTo>
                    <a:pt x="162718" y="6367"/>
                    <a:pt x="162227" y="6480"/>
                    <a:pt x="161359" y="6480"/>
                  </a:cubicBezTo>
                  <a:cubicBezTo>
                    <a:pt x="160895" y="6480"/>
                    <a:pt x="160323" y="6448"/>
                    <a:pt x="159525" y="6398"/>
                  </a:cubicBezTo>
                  <a:cubicBezTo>
                    <a:pt x="160885" y="6327"/>
                    <a:pt x="162101" y="6255"/>
                    <a:pt x="163604" y="6040"/>
                  </a:cubicBezTo>
                  <a:close/>
                  <a:moveTo>
                    <a:pt x="129077" y="6301"/>
                  </a:moveTo>
                  <a:cubicBezTo>
                    <a:pt x="129397" y="6301"/>
                    <a:pt x="129718" y="6310"/>
                    <a:pt x="130039" y="6327"/>
                  </a:cubicBezTo>
                  <a:cubicBezTo>
                    <a:pt x="129479" y="6567"/>
                    <a:pt x="128829" y="6605"/>
                    <a:pt x="128065" y="6605"/>
                  </a:cubicBezTo>
                  <a:cubicBezTo>
                    <a:pt x="127701" y="6605"/>
                    <a:pt x="127311" y="6597"/>
                    <a:pt x="126892" y="6597"/>
                  </a:cubicBezTo>
                  <a:cubicBezTo>
                    <a:pt x="126618" y="6597"/>
                    <a:pt x="126331" y="6600"/>
                    <a:pt x="126031" y="6613"/>
                  </a:cubicBezTo>
                  <a:cubicBezTo>
                    <a:pt x="127015" y="6394"/>
                    <a:pt x="128041" y="6301"/>
                    <a:pt x="129077" y="6301"/>
                  </a:cubicBezTo>
                  <a:close/>
                  <a:moveTo>
                    <a:pt x="77938" y="6040"/>
                  </a:moveTo>
                  <a:lnTo>
                    <a:pt x="77938" y="6040"/>
                  </a:lnTo>
                  <a:cubicBezTo>
                    <a:pt x="77652" y="6398"/>
                    <a:pt x="76936" y="6327"/>
                    <a:pt x="76435" y="6398"/>
                  </a:cubicBezTo>
                  <a:cubicBezTo>
                    <a:pt x="76145" y="6446"/>
                    <a:pt x="75855" y="6658"/>
                    <a:pt x="75521" y="6658"/>
                  </a:cubicBezTo>
                  <a:cubicBezTo>
                    <a:pt x="75360" y="6658"/>
                    <a:pt x="75189" y="6609"/>
                    <a:pt x="75004" y="6470"/>
                  </a:cubicBezTo>
                  <a:cubicBezTo>
                    <a:pt x="74717" y="6183"/>
                    <a:pt x="75648" y="6183"/>
                    <a:pt x="76149" y="6183"/>
                  </a:cubicBezTo>
                  <a:lnTo>
                    <a:pt x="77938" y="6040"/>
                  </a:lnTo>
                  <a:close/>
                  <a:moveTo>
                    <a:pt x="103288" y="6229"/>
                  </a:moveTo>
                  <a:cubicBezTo>
                    <a:pt x="103474" y="6229"/>
                    <a:pt x="103659" y="6238"/>
                    <a:pt x="103845" y="6255"/>
                  </a:cubicBezTo>
                  <a:cubicBezTo>
                    <a:pt x="103387" y="6530"/>
                    <a:pt x="102869" y="6658"/>
                    <a:pt x="102349" y="6658"/>
                  </a:cubicBezTo>
                  <a:cubicBezTo>
                    <a:pt x="102058" y="6658"/>
                    <a:pt x="101766" y="6618"/>
                    <a:pt x="101484" y="6541"/>
                  </a:cubicBezTo>
                  <a:cubicBezTo>
                    <a:pt x="102085" y="6323"/>
                    <a:pt x="102686" y="6229"/>
                    <a:pt x="103288" y="6229"/>
                  </a:cubicBezTo>
                  <a:close/>
                  <a:moveTo>
                    <a:pt x="117352" y="6566"/>
                  </a:moveTo>
                  <a:cubicBezTo>
                    <a:pt x="117478" y="6566"/>
                    <a:pt x="117604" y="6601"/>
                    <a:pt x="117729" y="6684"/>
                  </a:cubicBezTo>
                  <a:cubicBezTo>
                    <a:pt x="117658" y="6684"/>
                    <a:pt x="117658" y="6756"/>
                    <a:pt x="117515" y="6827"/>
                  </a:cubicBezTo>
                  <a:cubicBezTo>
                    <a:pt x="117426" y="6857"/>
                    <a:pt x="117325" y="6875"/>
                    <a:pt x="117226" y="6875"/>
                  </a:cubicBezTo>
                  <a:cubicBezTo>
                    <a:pt x="117087" y="6875"/>
                    <a:pt x="116954" y="6840"/>
                    <a:pt x="116871" y="6756"/>
                  </a:cubicBezTo>
                  <a:cubicBezTo>
                    <a:pt x="116871" y="6756"/>
                    <a:pt x="116942" y="6613"/>
                    <a:pt x="117085" y="6613"/>
                  </a:cubicBezTo>
                  <a:cubicBezTo>
                    <a:pt x="117174" y="6583"/>
                    <a:pt x="117263" y="6566"/>
                    <a:pt x="117352" y="6566"/>
                  </a:cubicBezTo>
                  <a:close/>
                  <a:moveTo>
                    <a:pt x="95419" y="6783"/>
                  </a:moveTo>
                  <a:cubicBezTo>
                    <a:pt x="95654" y="6783"/>
                    <a:pt x="95887" y="6797"/>
                    <a:pt x="96116" y="6827"/>
                  </a:cubicBezTo>
                  <a:cubicBezTo>
                    <a:pt x="95329" y="7042"/>
                    <a:pt x="94184" y="7114"/>
                    <a:pt x="93969" y="7686"/>
                  </a:cubicBezTo>
                  <a:cubicBezTo>
                    <a:pt x="93923" y="7825"/>
                    <a:pt x="93578" y="7904"/>
                    <a:pt x="93224" y="7904"/>
                  </a:cubicBezTo>
                  <a:cubicBezTo>
                    <a:pt x="93030" y="7904"/>
                    <a:pt x="92833" y="7880"/>
                    <a:pt x="92681" y="7829"/>
                  </a:cubicBezTo>
                  <a:cubicBezTo>
                    <a:pt x="92180" y="7686"/>
                    <a:pt x="92609" y="7472"/>
                    <a:pt x="92824" y="7257"/>
                  </a:cubicBezTo>
                  <a:cubicBezTo>
                    <a:pt x="93668" y="6976"/>
                    <a:pt x="94556" y="6783"/>
                    <a:pt x="95419" y="6783"/>
                  </a:cubicBezTo>
                  <a:close/>
                  <a:moveTo>
                    <a:pt x="170833" y="0"/>
                  </a:moveTo>
                  <a:cubicBezTo>
                    <a:pt x="170738" y="0"/>
                    <a:pt x="170642" y="9"/>
                    <a:pt x="170546" y="29"/>
                  </a:cubicBezTo>
                  <a:lnTo>
                    <a:pt x="164034" y="29"/>
                  </a:lnTo>
                  <a:lnTo>
                    <a:pt x="164034" y="243"/>
                  </a:lnTo>
                  <a:lnTo>
                    <a:pt x="169759" y="530"/>
                  </a:lnTo>
                  <a:cubicBezTo>
                    <a:pt x="168954" y="691"/>
                    <a:pt x="168189" y="771"/>
                    <a:pt x="167404" y="771"/>
                  </a:cubicBezTo>
                  <a:cubicBezTo>
                    <a:pt x="167142" y="771"/>
                    <a:pt x="166878" y="762"/>
                    <a:pt x="166610" y="744"/>
                  </a:cubicBezTo>
                  <a:cubicBezTo>
                    <a:pt x="166082" y="726"/>
                    <a:pt x="165558" y="719"/>
                    <a:pt x="165036" y="719"/>
                  </a:cubicBezTo>
                  <a:cubicBezTo>
                    <a:pt x="161382" y="719"/>
                    <a:pt x="157852" y="1102"/>
                    <a:pt x="154157" y="1102"/>
                  </a:cubicBezTo>
                  <a:cubicBezTo>
                    <a:pt x="153370" y="1102"/>
                    <a:pt x="152583" y="1174"/>
                    <a:pt x="152440" y="1531"/>
                  </a:cubicBezTo>
                  <a:cubicBezTo>
                    <a:pt x="152895" y="1582"/>
                    <a:pt x="153386" y="1633"/>
                    <a:pt x="153863" y="1633"/>
                  </a:cubicBezTo>
                  <a:cubicBezTo>
                    <a:pt x="154060" y="1633"/>
                    <a:pt x="154255" y="1624"/>
                    <a:pt x="154444" y="1603"/>
                  </a:cubicBezTo>
                  <a:cubicBezTo>
                    <a:pt x="155016" y="1675"/>
                    <a:pt x="155517" y="1746"/>
                    <a:pt x="155589" y="2032"/>
                  </a:cubicBezTo>
                  <a:cubicBezTo>
                    <a:pt x="155660" y="2247"/>
                    <a:pt x="155159" y="2247"/>
                    <a:pt x="154730" y="2319"/>
                  </a:cubicBezTo>
                  <a:cubicBezTo>
                    <a:pt x="152511" y="2891"/>
                    <a:pt x="149792" y="2820"/>
                    <a:pt x="147358" y="3106"/>
                  </a:cubicBezTo>
                  <a:lnTo>
                    <a:pt x="147001" y="3106"/>
                  </a:lnTo>
                  <a:cubicBezTo>
                    <a:pt x="146285" y="3106"/>
                    <a:pt x="145498" y="3034"/>
                    <a:pt x="145283" y="2677"/>
                  </a:cubicBezTo>
                  <a:cubicBezTo>
                    <a:pt x="145068" y="2319"/>
                    <a:pt x="145569" y="2104"/>
                    <a:pt x="146428" y="1961"/>
                  </a:cubicBezTo>
                  <a:cubicBezTo>
                    <a:pt x="146643" y="1925"/>
                    <a:pt x="146875" y="1925"/>
                    <a:pt x="147108" y="1925"/>
                  </a:cubicBezTo>
                  <a:cubicBezTo>
                    <a:pt x="147341" y="1925"/>
                    <a:pt x="147573" y="1925"/>
                    <a:pt x="147788" y="1889"/>
                  </a:cubicBezTo>
                  <a:cubicBezTo>
                    <a:pt x="148289" y="1746"/>
                    <a:pt x="148933" y="1746"/>
                    <a:pt x="148718" y="1460"/>
                  </a:cubicBezTo>
                  <a:cubicBezTo>
                    <a:pt x="148415" y="1442"/>
                    <a:pt x="148113" y="1434"/>
                    <a:pt x="147814" y="1434"/>
                  </a:cubicBezTo>
                  <a:cubicBezTo>
                    <a:pt x="146205" y="1434"/>
                    <a:pt x="144642" y="1657"/>
                    <a:pt x="143008" y="1657"/>
                  </a:cubicBezTo>
                  <a:cubicBezTo>
                    <a:pt x="142579" y="1657"/>
                    <a:pt x="142145" y="1642"/>
                    <a:pt x="141705" y="1603"/>
                  </a:cubicBezTo>
                  <a:cubicBezTo>
                    <a:pt x="141919" y="1031"/>
                    <a:pt x="143852" y="1460"/>
                    <a:pt x="143923" y="887"/>
                  </a:cubicBezTo>
                  <a:cubicBezTo>
                    <a:pt x="142763" y="797"/>
                    <a:pt x="141604" y="752"/>
                    <a:pt x="140445" y="752"/>
                  </a:cubicBezTo>
                  <a:cubicBezTo>
                    <a:pt x="137028" y="752"/>
                    <a:pt x="133621" y="1141"/>
                    <a:pt x="130254" y="1889"/>
                  </a:cubicBezTo>
                  <a:cubicBezTo>
                    <a:pt x="130672" y="1919"/>
                    <a:pt x="131086" y="1931"/>
                    <a:pt x="131495" y="1931"/>
                  </a:cubicBezTo>
                  <a:cubicBezTo>
                    <a:pt x="133374" y="1931"/>
                    <a:pt x="135168" y="1678"/>
                    <a:pt x="136999" y="1678"/>
                  </a:cubicBezTo>
                  <a:cubicBezTo>
                    <a:pt x="137701" y="1678"/>
                    <a:pt x="138408" y="1715"/>
                    <a:pt x="139128" y="1818"/>
                  </a:cubicBezTo>
                  <a:cubicBezTo>
                    <a:pt x="136981" y="2247"/>
                    <a:pt x="134619" y="2247"/>
                    <a:pt x="132401" y="2462"/>
                  </a:cubicBezTo>
                  <a:cubicBezTo>
                    <a:pt x="131477" y="2502"/>
                    <a:pt x="130576" y="2655"/>
                    <a:pt x="129710" y="2655"/>
                  </a:cubicBezTo>
                  <a:cubicBezTo>
                    <a:pt x="129033" y="2655"/>
                    <a:pt x="128377" y="2561"/>
                    <a:pt x="127749" y="2247"/>
                  </a:cubicBezTo>
                  <a:cubicBezTo>
                    <a:pt x="124579" y="1969"/>
                    <a:pt x="121409" y="1561"/>
                    <a:pt x="118205" y="1561"/>
                  </a:cubicBezTo>
                  <a:cubicBezTo>
                    <a:pt x="117286" y="1561"/>
                    <a:pt x="116364" y="1595"/>
                    <a:pt x="115439" y="1675"/>
                  </a:cubicBezTo>
                  <a:cubicBezTo>
                    <a:pt x="114858" y="1772"/>
                    <a:pt x="114276" y="1810"/>
                    <a:pt x="113695" y="1810"/>
                  </a:cubicBezTo>
                  <a:cubicBezTo>
                    <a:pt x="112988" y="1810"/>
                    <a:pt x="112281" y="1753"/>
                    <a:pt x="111575" y="1675"/>
                  </a:cubicBezTo>
                  <a:cubicBezTo>
                    <a:pt x="112290" y="1317"/>
                    <a:pt x="113936" y="1531"/>
                    <a:pt x="115081" y="1031"/>
                  </a:cubicBezTo>
                  <a:cubicBezTo>
                    <a:pt x="113855" y="949"/>
                    <a:pt x="112669" y="920"/>
                    <a:pt x="111510" y="920"/>
                  </a:cubicBezTo>
                  <a:cubicBezTo>
                    <a:pt x="108614" y="920"/>
                    <a:pt x="105890" y="1102"/>
                    <a:pt x="103130" y="1102"/>
                  </a:cubicBezTo>
                  <a:cubicBezTo>
                    <a:pt x="103056" y="1093"/>
                    <a:pt x="102983" y="1088"/>
                    <a:pt x="102912" y="1088"/>
                  </a:cubicBezTo>
                  <a:cubicBezTo>
                    <a:pt x="102430" y="1088"/>
                    <a:pt x="102010" y="1291"/>
                    <a:pt x="101698" y="1603"/>
                  </a:cubicBezTo>
                  <a:lnTo>
                    <a:pt x="106207" y="1675"/>
                  </a:lnTo>
                  <a:cubicBezTo>
                    <a:pt x="105326" y="2071"/>
                    <a:pt x="104390" y="2278"/>
                    <a:pt x="103450" y="2278"/>
                  </a:cubicBezTo>
                  <a:cubicBezTo>
                    <a:pt x="102864" y="2278"/>
                    <a:pt x="102276" y="2197"/>
                    <a:pt x="101698" y="2032"/>
                  </a:cubicBezTo>
                  <a:cubicBezTo>
                    <a:pt x="101092" y="1859"/>
                    <a:pt x="100459" y="1764"/>
                    <a:pt x="99815" y="1764"/>
                  </a:cubicBezTo>
                  <a:cubicBezTo>
                    <a:pt x="99396" y="1764"/>
                    <a:pt x="98973" y="1805"/>
                    <a:pt x="98549" y="1889"/>
                  </a:cubicBezTo>
                  <a:cubicBezTo>
                    <a:pt x="98048" y="1997"/>
                    <a:pt x="97529" y="2050"/>
                    <a:pt x="97002" y="2050"/>
                  </a:cubicBezTo>
                  <a:cubicBezTo>
                    <a:pt x="96474" y="2050"/>
                    <a:pt x="95937" y="1997"/>
                    <a:pt x="95400" y="1889"/>
                  </a:cubicBezTo>
                  <a:cubicBezTo>
                    <a:pt x="94693" y="1801"/>
                    <a:pt x="93958" y="1740"/>
                    <a:pt x="93212" y="1740"/>
                  </a:cubicBezTo>
                  <a:cubicBezTo>
                    <a:pt x="92751" y="1740"/>
                    <a:pt x="92287" y="1763"/>
                    <a:pt x="91822" y="1818"/>
                  </a:cubicBezTo>
                  <a:cubicBezTo>
                    <a:pt x="90963" y="1961"/>
                    <a:pt x="90033" y="2032"/>
                    <a:pt x="89174" y="2032"/>
                  </a:cubicBezTo>
                  <a:cubicBezTo>
                    <a:pt x="87504" y="2032"/>
                    <a:pt x="85834" y="2001"/>
                    <a:pt x="84164" y="2001"/>
                  </a:cubicBezTo>
                  <a:cubicBezTo>
                    <a:pt x="83329" y="2001"/>
                    <a:pt x="82494" y="2009"/>
                    <a:pt x="81659" y="2032"/>
                  </a:cubicBezTo>
                  <a:cubicBezTo>
                    <a:pt x="81488" y="2032"/>
                    <a:pt x="81302" y="2035"/>
                    <a:pt x="81111" y="2035"/>
                  </a:cubicBezTo>
                  <a:cubicBezTo>
                    <a:pt x="80351" y="2035"/>
                    <a:pt x="79527" y="1990"/>
                    <a:pt x="79298" y="1531"/>
                  </a:cubicBezTo>
                  <a:cubicBezTo>
                    <a:pt x="79178" y="1333"/>
                    <a:pt x="78882" y="1289"/>
                    <a:pt x="78532" y="1289"/>
                  </a:cubicBezTo>
                  <a:cubicBezTo>
                    <a:pt x="78252" y="1289"/>
                    <a:pt x="77938" y="1317"/>
                    <a:pt x="77652" y="1317"/>
                  </a:cubicBezTo>
                  <a:cubicBezTo>
                    <a:pt x="75075" y="1388"/>
                    <a:pt x="72499" y="1675"/>
                    <a:pt x="69994" y="1889"/>
                  </a:cubicBezTo>
                  <a:cubicBezTo>
                    <a:pt x="68561" y="2028"/>
                    <a:pt x="67099" y="2107"/>
                    <a:pt x="65626" y="2107"/>
                  </a:cubicBezTo>
                  <a:cubicBezTo>
                    <a:pt x="64818" y="2107"/>
                    <a:pt x="64006" y="2083"/>
                    <a:pt x="63195" y="2032"/>
                  </a:cubicBezTo>
                  <a:cubicBezTo>
                    <a:pt x="60833" y="1889"/>
                    <a:pt x="58400" y="1818"/>
                    <a:pt x="56038" y="1818"/>
                  </a:cubicBezTo>
                  <a:cubicBezTo>
                    <a:pt x="55680" y="1854"/>
                    <a:pt x="55340" y="1871"/>
                    <a:pt x="55000" y="1871"/>
                  </a:cubicBezTo>
                  <a:cubicBezTo>
                    <a:pt x="54660" y="1871"/>
                    <a:pt x="54321" y="1854"/>
                    <a:pt x="53963" y="1818"/>
                  </a:cubicBezTo>
                  <a:cubicBezTo>
                    <a:pt x="53247" y="1710"/>
                    <a:pt x="52513" y="1657"/>
                    <a:pt x="51780" y="1657"/>
                  </a:cubicBezTo>
                  <a:cubicBezTo>
                    <a:pt x="51046" y="1657"/>
                    <a:pt x="50313" y="1710"/>
                    <a:pt x="49597" y="1818"/>
                  </a:cubicBezTo>
                  <a:cubicBezTo>
                    <a:pt x="47396" y="1979"/>
                    <a:pt x="45196" y="2059"/>
                    <a:pt x="42995" y="2059"/>
                  </a:cubicBezTo>
                  <a:cubicBezTo>
                    <a:pt x="42261" y="2059"/>
                    <a:pt x="41528" y="2050"/>
                    <a:pt x="40794" y="2032"/>
                  </a:cubicBezTo>
                  <a:cubicBezTo>
                    <a:pt x="39754" y="1991"/>
                    <a:pt x="38722" y="1973"/>
                    <a:pt x="37696" y="1973"/>
                  </a:cubicBezTo>
                  <a:cubicBezTo>
                    <a:pt x="33430" y="1973"/>
                    <a:pt x="29275" y="2275"/>
                    <a:pt x="25121" y="2390"/>
                  </a:cubicBezTo>
                  <a:cubicBezTo>
                    <a:pt x="22222" y="2533"/>
                    <a:pt x="19378" y="2605"/>
                    <a:pt x="16533" y="2605"/>
                  </a:cubicBezTo>
                  <a:cubicBezTo>
                    <a:pt x="13688" y="2605"/>
                    <a:pt x="10843" y="2533"/>
                    <a:pt x="7945" y="2390"/>
                  </a:cubicBezTo>
                  <a:cubicBezTo>
                    <a:pt x="6156" y="2247"/>
                    <a:pt x="4438" y="2176"/>
                    <a:pt x="2720" y="1961"/>
                  </a:cubicBezTo>
                  <a:cubicBezTo>
                    <a:pt x="2413" y="1932"/>
                    <a:pt x="2139" y="1917"/>
                    <a:pt x="1896" y="1917"/>
                  </a:cubicBezTo>
                  <a:cubicBezTo>
                    <a:pt x="949" y="1917"/>
                    <a:pt x="472" y="2135"/>
                    <a:pt x="359" y="2533"/>
                  </a:cubicBezTo>
                  <a:cubicBezTo>
                    <a:pt x="1" y="3607"/>
                    <a:pt x="1790" y="4752"/>
                    <a:pt x="4581" y="5181"/>
                  </a:cubicBezTo>
                  <a:cubicBezTo>
                    <a:pt x="7658" y="5611"/>
                    <a:pt x="10736" y="5826"/>
                    <a:pt x="13885" y="5969"/>
                  </a:cubicBezTo>
                  <a:cubicBezTo>
                    <a:pt x="16533" y="6040"/>
                    <a:pt x="19252" y="6112"/>
                    <a:pt x="21900" y="6398"/>
                  </a:cubicBezTo>
                  <a:cubicBezTo>
                    <a:pt x="22505" y="6459"/>
                    <a:pt x="23826" y="6481"/>
                    <a:pt x="25258" y="6481"/>
                  </a:cubicBezTo>
                  <a:cubicBezTo>
                    <a:pt x="27214" y="6481"/>
                    <a:pt x="29376" y="6439"/>
                    <a:pt x="30202" y="6398"/>
                  </a:cubicBezTo>
                  <a:cubicBezTo>
                    <a:pt x="30258" y="6395"/>
                    <a:pt x="30313" y="6394"/>
                    <a:pt x="30368" y="6394"/>
                  </a:cubicBezTo>
                  <a:cubicBezTo>
                    <a:pt x="31534" y="6394"/>
                    <a:pt x="32323" y="6981"/>
                    <a:pt x="33507" y="6981"/>
                  </a:cubicBezTo>
                  <a:cubicBezTo>
                    <a:pt x="33747" y="6981"/>
                    <a:pt x="34003" y="6957"/>
                    <a:pt x="34282" y="6899"/>
                  </a:cubicBezTo>
                  <a:cubicBezTo>
                    <a:pt x="34353" y="6971"/>
                    <a:pt x="34496" y="7042"/>
                    <a:pt x="34496" y="7114"/>
                  </a:cubicBezTo>
                  <a:cubicBezTo>
                    <a:pt x="34282" y="7615"/>
                    <a:pt x="35284" y="7615"/>
                    <a:pt x="36071" y="7615"/>
                  </a:cubicBezTo>
                  <a:cubicBezTo>
                    <a:pt x="37717" y="7615"/>
                    <a:pt x="39434" y="7615"/>
                    <a:pt x="41009" y="7543"/>
                  </a:cubicBezTo>
                  <a:cubicBezTo>
                    <a:pt x="42888" y="7382"/>
                    <a:pt x="44726" y="7302"/>
                    <a:pt x="46585" y="7302"/>
                  </a:cubicBezTo>
                  <a:cubicBezTo>
                    <a:pt x="47204" y="7302"/>
                    <a:pt x="47826" y="7311"/>
                    <a:pt x="48452" y="7328"/>
                  </a:cubicBezTo>
                  <a:cubicBezTo>
                    <a:pt x="48738" y="7346"/>
                    <a:pt x="49029" y="7355"/>
                    <a:pt x="49322" y="7355"/>
                  </a:cubicBezTo>
                  <a:cubicBezTo>
                    <a:pt x="50201" y="7355"/>
                    <a:pt x="51100" y="7275"/>
                    <a:pt x="51959" y="7114"/>
                  </a:cubicBezTo>
                  <a:cubicBezTo>
                    <a:pt x="53533" y="6756"/>
                    <a:pt x="55394" y="6684"/>
                    <a:pt x="57040" y="6398"/>
                  </a:cubicBezTo>
                  <a:cubicBezTo>
                    <a:pt x="57434" y="6280"/>
                    <a:pt x="57850" y="6227"/>
                    <a:pt x="58275" y="6227"/>
                  </a:cubicBezTo>
                  <a:cubicBezTo>
                    <a:pt x="58623" y="6227"/>
                    <a:pt x="58976" y="6262"/>
                    <a:pt x="59330" y="6327"/>
                  </a:cubicBezTo>
                  <a:cubicBezTo>
                    <a:pt x="59116" y="6684"/>
                    <a:pt x="57756" y="6756"/>
                    <a:pt x="58042" y="7328"/>
                  </a:cubicBezTo>
                  <a:cubicBezTo>
                    <a:pt x="59533" y="7030"/>
                    <a:pt x="60974" y="6881"/>
                    <a:pt x="62449" y="6881"/>
                  </a:cubicBezTo>
                  <a:cubicBezTo>
                    <a:pt x="62744" y="6881"/>
                    <a:pt x="63040" y="6887"/>
                    <a:pt x="63338" y="6899"/>
                  </a:cubicBezTo>
                  <a:cubicBezTo>
                    <a:pt x="64412" y="6991"/>
                    <a:pt x="65472" y="7017"/>
                    <a:pt x="66530" y="7017"/>
                  </a:cubicBezTo>
                  <a:cubicBezTo>
                    <a:pt x="67942" y="7017"/>
                    <a:pt x="69350" y="6971"/>
                    <a:pt x="70781" y="6971"/>
                  </a:cubicBezTo>
                  <a:cubicBezTo>
                    <a:pt x="71210" y="6935"/>
                    <a:pt x="71622" y="6917"/>
                    <a:pt x="72034" y="6917"/>
                  </a:cubicBezTo>
                  <a:cubicBezTo>
                    <a:pt x="72445" y="6917"/>
                    <a:pt x="72857" y="6935"/>
                    <a:pt x="73286" y="6971"/>
                  </a:cubicBezTo>
                  <a:cubicBezTo>
                    <a:pt x="73692" y="7021"/>
                    <a:pt x="74097" y="7045"/>
                    <a:pt x="74503" y="7045"/>
                  </a:cubicBezTo>
                  <a:cubicBezTo>
                    <a:pt x="75242" y="7045"/>
                    <a:pt x="75982" y="6966"/>
                    <a:pt x="76721" y="6827"/>
                  </a:cubicBezTo>
                  <a:cubicBezTo>
                    <a:pt x="77330" y="6720"/>
                    <a:pt x="77938" y="6666"/>
                    <a:pt x="78537" y="6666"/>
                  </a:cubicBezTo>
                  <a:cubicBezTo>
                    <a:pt x="79137" y="6666"/>
                    <a:pt x="79727" y="6720"/>
                    <a:pt x="80300" y="6827"/>
                  </a:cubicBezTo>
                  <a:cubicBezTo>
                    <a:pt x="79441" y="7257"/>
                    <a:pt x="77795" y="7185"/>
                    <a:pt x="77151" y="7758"/>
                  </a:cubicBezTo>
                  <a:cubicBezTo>
                    <a:pt x="78224" y="7901"/>
                    <a:pt x="78439" y="8402"/>
                    <a:pt x="79727" y="8474"/>
                  </a:cubicBezTo>
                  <a:cubicBezTo>
                    <a:pt x="81111" y="8527"/>
                    <a:pt x="82496" y="8937"/>
                    <a:pt x="83939" y="8937"/>
                  </a:cubicBezTo>
                  <a:cubicBezTo>
                    <a:pt x="84436" y="8937"/>
                    <a:pt x="84939" y="8888"/>
                    <a:pt x="85452" y="8760"/>
                  </a:cubicBezTo>
                  <a:cubicBezTo>
                    <a:pt x="85596" y="8724"/>
                    <a:pt x="85739" y="8706"/>
                    <a:pt x="85882" y="8706"/>
                  </a:cubicBezTo>
                  <a:cubicBezTo>
                    <a:pt x="86025" y="8706"/>
                    <a:pt x="86168" y="8724"/>
                    <a:pt x="86311" y="8760"/>
                  </a:cubicBezTo>
                  <a:cubicBezTo>
                    <a:pt x="86771" y="8779"/>
                    <a:pt x="87232" y="8788"/>
                    <a:pt x="87692" y="8788"/>
                  </a:cubicBezTo>
                  <a:cubicBezTo>
                    <a:pt x="88949" y="8788"/>
                    <a:pt x="90207" y="8721"/>
                    <a:pt x="91464" y="8617"/>
                  </a:cubicBezTo>
                  <a:cubicBezTo>
                    <a:pt x="94973" y="8352"/>
                    <a:pt x="98420" y="7965"/>
                    <a:pt x="102032" y="7965"/>
                  </a:cubicBezTo>
                  <a:cubicBezTo>
                    <a:pt x="102325" y="7965"/>
                    <a:pt x="102620" y="7967"/>
                    <a:pt x="102915" y="7973"/>
                  </a:cubicBezTo>
                  <a:cubicBezTo>
                    <a:pt x="103356" y="7992"/>
                    <a:pt x="103797" y="8001"/>
                    <a:pt x="104238" y="8001"/>
                  </a:cubicBezTo>
                  <a:cubicBezTo>
                    <a:pt x="105443" y="8001"/>
                    <a:pt x="106648" y="7934"/>
                    <a:pt x="107853" y="7829"/>
                  </a:cubicBezTo>
                  <a:cubicBezTo>
                    <a:pt x="108143" y="7765"/>
                    <a:pt x="108432" y="7730"/>
                    <a:pt x="108715" y="7730"/>
                  </a:cubicBezTo>
                  <a:cubicBezTo>
                    <a:pt x="109062" y="7730"/>
                    <a:pt x="109399" y="7783"/>
                    <a:pt x="109714" y="7901"/>
                  </a:cubicBezTo>
                  <a:cubicBezTo>
                    <a:pt x="110286" y="8008"/>
                    <a:pt x="110877" y="8062"/>
                    <a:pt x="111467" y="8062"/>
                  </a:cubicBezTo>
                  <a:cubicBezTo>
                    <a:pt x="112058" y="8062"/>
                    <a:pt x="112648" y="8008"/>
                    <a:pt x="113221" y="7901"/>
                  </a:cubicBezTo>
                  <a:cubicBezTo>
                    <a:pt x="113542" y="7837"/>
                    <a:pt x="113864" y="7801"/>
                    <a:pt x="114186" y="7801"/>
                  </a:cubicBezTo>
                  <a:cubicBezTo>
                    <a:pt x="114580" y="7801"/>
                    <a:pt x="114974" y="7854"/>
                    <a:pt x="115368" y="7973"/>
                  </a:cubicBezTo>
                  <a:cubicBezTo>
                    <a:pt x="114558" y="8284"/>
                    <a:pt x="113693" y="8487"/>
                    <a:pt x="112822" y="8487"/>
                  </a:cubicBezTo>
                  <a:cubicBezTo>
                    <a:pt x="112692" y="8487"/>
                    <a:pt x="112563" y="8483"/>
                    <a:pt x="112433" y="8474"/>
                  </a:cubicBezTo>
                  <a:cubicBezTo>
                    <a:pt x="112024" y="8434"/>
                    <a:pt x="111639" y="8416"/>
                    <a:pt x="111274" y="8416"/>
                  </a:cubicBezTo>
                  <a:cubicBezTo>
                    <a:pt x="109026" y="8416"/>
                    <a:pt x="107523" y="9086"/>
                    <a:pt x="105491" y="9332"/>
                  </a:cubicBezTo>
                  <a:cubicBezTo>
                    <a:pt x="105992" y="9475"/>
                    <a:pt x="106493" y="9619"/>
                    <a:pt x="106994" y="9619"/>
                  </a:cubicBezTo>
                  <a:cubicBezTo>
                    <a:pt x="108512" y="9669"/>
                    <a:pt x="110031" y="9720"/>
                    <a:pt x="111549" y="9720"/>
                  </a:cubicBezTo>
                  <a:cubicBezTo>
                    <a:pt x="112178" y="9720"/>
                    <a:pt x="112807" y="9711"/>
                    <a:pt x="113435" y="9690"/>
                  </a:cubicBezTo>
                  <a:cubicBezTo>
                    <a:pt x="114151" y="9690"/>
                    <a:pt x="114890" y="9725"/>
                    <a:pt x="115610" y="9725"/>
                  </a:cubicBezTo>
                  <a:cubicBezTo>
                    <a:pt x="116690" y="9725"/>
                    <a:pt x="117729" y="9647"/>
                    <a:pt x="118588" y="9261"/>
                  </a:cubicBezTo>
                  <a:cubicBezTo>
                    <a:pt x="119089" y="9046"/>
                    <a:pt x="119590" y="9046"/>
                    <a:pt x="120091" y="9046"/>
                  </a:cubicBezTo>
                  <a:cubicBezTo>
                    <a:pt x="121809" y="9046"/>
                    <a:pt x="123455" y="8903"/>
                    <a:pt x="125101" y="8688"/>
                  </a:cubicBezTo>
                  <a:cubicBezTo>
                    <a:pt x="126086" y="8533"/>
                    <a:pt x="127071" y="8480"/>
                    <a:pt x="128059" y="8480"/>
                  </a:cubicBezTo>
                  <a:cubicBezTo>
                    <a:pt x="129800" y="8480"/>
                    <a:pt x="131551" y="8643"/>
                    <a:pt x="133331" y="8688"/>
                  </a:cubicBezTo>
                  <a:cubicBezTo>
                    <a:pt x="133617" y="8724"/>
                    <a:pt x="133922" y="8742"/>
                    <a:pt x="134235" y="8742"/>
                  </a:cubicBezTo>
                  <a:cubicBezTo>
                    <a:pt x="134548" y="8742"/>
                    <a:pt x="134870" y="8724"/>
                    <a:pt x="135192" y="8688"/>
                  </a:cubicBezTo>
                  <a:cubicBezTo>
                    <a:pt x="136122" y="8238"/>
                    <a:pt x="137107" y="8097"/>
                    <a:pt x="138117" y="8097"/>
                  </a:cubicBezTo>
                  <a:cubicBezTo>
                    <a:pt x="139672" y="8097"/>
                    <a:pt x="141287" y="8430"/>
                    <a:pt x="142850" y="8474"/>
                  </a:cubicBezTo>
                  <a:cubicBezTo>
                    <a:pt x="143208" y="8474"/>
                    <a:pt x="143351" y="8688"/>
                    <a:pt x="143422" y="8831"/>
                  </a:cubicBezTo>
                  <a:cubicBezTo>
                    <a:pt x="143422" y="8975"/>
                    <a:pt x="143208" y="9118"/>
                    <a:pt x="142850" y="9118"/>
                  </a:cubicBezTo>
                  <a:cubicBezTo>
                    <a:pt x="142134" y="9261"/>
                    <a:pt x="140846" y="9118"/>
                    <a:pt x="140846" y="9332"/>
                  </a:cubicBezTo>
                  <a:cubicBezTo>
                    <a:pt x="140703" y="10048"/>
                    <a:pt x="139057" y="10048"/>
                    <a:pt x="137983" y="10334"/>
                  </a:cubicBezTo>
                  <a:cubicBezTo>
                    <a:pt x="138341" y="10442"/>
                    <a:pt x="138717" y="10495"/>
                    <a:pt x="139092" y="10495"/>
                  </a:cubicBezTo>
                  <a:cubicBezTo>
                    <a:pt x="139468" y="10495"/>
                    <a:pt x="139844" y="10442"/>
                    <a:pt x="140202" y="10334"/>
                  </a:cubicBezTo>
                  <a:cubicBezTo>
                    <a:pt x="142923" y="9671"/>
                    <a:pt x="145768" y="9253"/>
                    <a:pt x="148621" y="9253"/>
                  </a:cubicBezTo>
                  <a:cubicBezTo>
                    <a:pt x="148844" y="9253"/>
                    <a:pt x="149067" y="9256"/>
                    <a:pt x="149291" y="9261"/>
                  </a:cubicBezTo>
                  <a:cubicBezTo>
                    <a:pt x="149577" y="9261"/>
                    <a:pt x="149792" y="9261"/>
                    <a:pt x="150078" y="9189"/>
                  </a:cubicBezTo>
                  <a:cubicBezTo>
                    <a:pt x="152798" y="8688"/>
                    <a:pt x="155732" y="8545"/>
                    <a:pt x="158595" y="8259"/>
                  </a:cubicBezTo>
                  <a:cubicBezTo>
                    <a:pt x="159024" y="8187"/>
                    <a:pt x="159740" y="8259"/>
                    <a:pt x="159596" y="7758"/>
                  </a:cubicBezTo>
                  <a:lnTo>
                    <a:pt x="159596" y="7758"/>
                  </a:lnTo>
                  <a:cubicBezTo>
                    <a:pt x="155722" y="7845"/>
                    <a:pt x="151822" y="8170"/>
                    <a:pt x="147830" y="8170"/>
                  </a:cubicBezTo>
                  <a:cubicBezTo>
                    <a:pt x="145259" y="8170"/>
                    <a:pt x="142651" y="8035"/>
                    <a:pt x="139987" y="7615"/>
                  </a:cubicBezTo>
                  <a:cubicBezTo>
                    <a:pt x="141577" y="7438"/>
                    <a:pt x="143216" y="7310"/>
                    <a:pt x="144823" y="7310"/>
                  </a:cubicBezTo>
                  <a:cubicBezTo>
                    <a:pt x="145169" y="7310"/>
                    <a:pt x="145513" y="7316"/>
                    <a:pt x="145856" y="7328"/>
                  </a:cubicBezTo>
                  <a:cubicBezTo>
                    <a:pt x="146281" y="7338"/>
                    <a:pt x="146706" y="7342"/>
                    <a:pt x="147131" y="7342"/>
                  </a:cubicBezTo>
                  <a:cubicBezTo>
                    <a:pt x="149998" y="7342"/>
                    <a:pt x="152865" y="7139"/>
                    <a:pt x="155732" y="6827"/>
                  </a:cubicBezTo>
                  <a:cubicBezTo>
                    <a:pt x="156114" y="6751"/>
                    <a:pt x="156700" y="6593"/>
                    <a:pt x="157174" y="6593"/>
                  </a:cubicBezTo>
                  <a:cubicBezTo>
                    <a:pt x="157588" y="6593"/>
                    <a:pt x="157917" y="6713"/>
                    <a:pt x="157950" y="7114"/>
                  </a:cubicBezTo>
                  <a:cubicBezTo>
                    <a:pt x="158094" y="7185"/>
                    <a:pt x="158237" y="7185"/>
                    <a:pt x="158380" y="7185"/>
                  </a:cubicBezTo>
                  <a:cubicBezTo>
                    <a:pt x="158674" y="7145"/>
                    <a:pt x="158970" y="7130"/>
                    <a:pt x="159267" y="7130"/>
                  </a:cubicBezTo>
                  <a:cubicBezTo>
                    <a:pt x="160188" y="7130"/>
                    <a:pt x="161116" y="7276"/>
                    <a:pt x="161995" y="7276"/>
                  </a:cubicBezTo>
                  <a:cubicBezTo>
                    <a:pt x="162350" y="7276"/>
                    <a:pt x="162697" y="7252"/>
                    <a:pt x="163032" y="7185"/>
                  </a:cubicBezTo>
                  <a:cubicBezTo>
                    <a:pt x="164792" y="6941"/>
                    <a:pt x="166586" y="6830"/>
                    <a:pt x="168391" y="6830"/>
                  </a:cubicBezTo>
                  <a:cubicBezTo>
                    <a:pt x="169227" y="6830"/>
                    <a:pt x="170066" y="6854"/>
                    <a:pt x="170904" y="6899"/>
                  </a:cubicBezTo>
                  <a:cubicBezTo>
                    <a:pt x="174411" y="6899"/>
                    <a:pt x="177918" y="6899"/>
                    <a:pt x="181353" y="7042"/>
                  </a:cubicBezTo>
                  <a:cubicBezTo>
                    <a:pt x="181841" y="7061"/>
                    <a:pt x="182327" y="7069"/>
                    <a:pt x="182811" y="7069"/>
                  </a:cubicBezTo>
                  <a:cubicBezTo>
                    <a:pt x="185004" y="7069"/>
                    <a:pt x="187157" y="6911"/>
                    <a:pt x="189314" y="6911"/>
                  </a:cubicBezTo>
                  <a:cubicBezTo>
                    <a:pt x="190308" y="6911"/>
                    <a:pt x="191303" y="6944"/>
                    <a:pt x="192303" y="7042"/>
                  </a:cubicBezTo>
                  <a:cubicBezTo>
                    <a:pt x="192732" y="7042"/>
                    <a:pt x="193233" y="7042"/>
                    <a:pt x="193663" y="6971"/>
                  </a:cubicBezTo>
                  <a:cubicBezTo>
                    <a:pt x="196525" y="6541"/>
                    <a:pt x="199388" y="6255"/>
                    <a:pt x="202322" y="6255"/>
                  </a:cubicBezTo>
                  <a:cubicBezTo>
                    <a:pt x="205042" y="6112"/>
                    <a:pt x="207547" y="5682"/>
                    <a:pt x="210266" y="5253"/>
                  </a:cubicBezTo>
                  <a:cubicBezTo>
                    <a:pt x="209882" y="5099"/>
                    <a:pt x="209498" y="5049"/>
                    <a:pt x="209116" y="5049"/>
                  </a:cubicBezTo>
                  <a:cubicBezTo>
                    <a:pt x="208383" y="5049"/>
                    <a:pt x="207661" y="5235"/>
                    <a:pt x="206968" y="5235"/>
                  </a:cubicBezTo>
                  <a:cubicBezTo>
                    <a:pt x="206678" y="5235"/>
                    <a:pt x="206393" y="5203"/>
                    <a:pt x="206115" y="5110"/>
                  </a:cubicBezTo>
                  <a:cubicBezTo>
                    <a:pt x="206408" y="4993"/>
                    <a:pt x="206652" y="4876"/>
                    <a:pt x="206927" y="4876"/>
                  </a:cubicBezTo>
                  <a:cubicBezTo>
                    <a:pt x="206988" y="4876"/>
                    <a:pt x="207052" y="4882"/>
                    <a:pt x="207117" y="4895"/>
                  </a:cubicBezTo>
                  <a:cubicBezTo>
                    <a:pt x="208549" y="4895"/>
                    <a:pt x="209909" y="4895"/>
                    <a:pt x="211268" y="4824"/>
                  </a:cubicBezTo>
                  <a:cubicBezTo>
                    <a:pt x="211326" y="4821"/>
                    <a:pt x="211381" y="4819"/>
                    <a:pt x="211435" y="4819"/>
                  </a:cubicBezTo>
                  <a:cubicBezTo>
                    <a:pt x="212569" y="4819"/>
                    <a:pt x="212895" y="5431"/>
                    <a:pt x="213808" y="5431"/>
                  </a:cubicBezTo>
                  <a:cubicBezTo>
                    <a:pt x="213928" y="5431"/>
                    <a:pt x="214059" y="5420"/>
                    <a:pt x="214203" y="5396"/>
                  </a:cubicBezTo>
                  <a:cubicBezTo>
                    <a:pt x="215081" y="5257"/>
                    <a:pt x="215959" y="5179"/>
                    <a:pt x="216837" y="5179"/>
                  </a:cubicBezTo>
                  <a:cubicBezTo>
                    <a:pt x="217319" y="5179"/>
                    <a:pt x="217800" y="5202"/>
                    <a:pt x="218282" y="5253"/>
                  </a:cubicBezTo>
                  <a:lnTo>
                    <a:pt x="218568" y="5253"/>
                  </a:lnTo>
                  <a:cubicBezTo>
                    <a:pt x="219041" y="5388"/>
                    <a:pt x="219546" y="5460"/>
                    <a:pt x="220060" y="5460"/>
                  </a:cubicBezTo>
                  <a:cubicBezTo>
                    <a:pt x="220635" y="5460"/>
                    <a:pt x="221222" y="5370"/>
                    <a:pt x="221789" y="5181"/>
                  </a:cubicBezTo>
                  <a:cubicBezTo>
                    <a:pt x="224876" y="4328"/>
                    <a:pt x="228084" y="3956"/>
                    <a:pt x="231301" y="3956"/>
                  </a:cubicBezTo>
                  <a:cubicBezTo>
                    <a:pt x="231589" y="3956"/>
                    <a:pt x="231878" y="3959"/>
                    <a:pt x="232166" y="3965"/>
                  </a:cubicBezTo>
                  <a:cubicBezTo>
                    <a:pt x="232595" y="3965"/>
                    <a:pt x="233025" y="3893"/>
                    <a:pt x="233454" y="3822"/>
                  </a:cubicBezTo>
                  <a:cubicBezTo>
                    <a:pt x="236174" y="3249"/>
                    <a:pt x="239180" y="2963"/>
                    <a:pt x="242114" y="2677"/>
                  </a:cubicBezTo>
                  <a:cubicBezTo>
                    <a:pt x="245692" y="2319"/>
                    <a:pt x="249485" y="2533"/>
                    <a:pt x="253064" y="2104"/>
                  </a:cubicBezTo>
                  <a:cubicBezTo>
                    <a:pt x="253950" y="2842"/>
                    <a:pt x="254531" y="3107"/>
                    <a:pt x="255739" y="3107"/>
                  </a:cubicBezTo>
                  <a:cubicBezTo>
                    <a:pt x="256287" y="3107"/>
                    <a:pt x="256965" y="3052"/>
                    <a:pt x="257859" y="2963"/>
                  </a:cubicBezTo>
                  <a:cubicBezTo>
                    <a:pt x="259075" y="2820"/>
                    <a:pt x="260292" y="2605"/>
                    <a:pt x="261437" y="2462"/>
                  </a:cubicBezTo>
                  <a:cubicBezTo>
                    <a:pt x="262582" y="2247"/>
                    <a:pt x="263799" y="2104"/>
                    <a:pt x="264944" y="2104"/>
                  </a:cubicBezTo>
                  <a:cubicBezTo>
                    <a:pt x="269095" y="1961"/>
                    <a:pt x="273174" y="1675"/>
                    <a:pt x="277325" y="1675"/>
                  </a:cubicBezTo>
                  <a:cubicBezTo>
                    <a:pt x="277826" y="1603"/>
                    <a:pt x="278256" y="1603"/>
                    <a:pt x="278685" y="1460"/>
                  </a:cubicBezTo>
                  <a:cubicBezTo>
                    <a:pt x="279114" y="1388"/>
                    <a:pt x="279401" y="1245"/>
                    <a:pt x="279329" y="1031"/>
                  </a:cubicBezTo>
                  <a:cubicBezTo>
                    <a:pt x="279258" y="887"/>
                    <a:pt x="278685" y="816"/>
                    <a:pt x="278256" y="816"/>
                  </a:cubicBezTo>
                  <a:cubicBezTo>
                    <a:pt x="274906" y="762"/>
                    <a:pt x="271596" y="504"/>
                    <a:pt x="268236" y="504"/>
                  </a:cubicBezTo>
                  <a:cubicBezTo>
                    <a:pt x="267145" y="504"/>
                    <a:pt x="266049" y="531"/>
                    <a:pt x="264944" y="601"/>
                  </a:cubicBezTo>
                  <a:cubicBezTo>
                    <a:pt x="264560" y="620"/>
                    <a:pt x="264172" y="629"/>
                    <a:pt x="263781" y="629"/>
                  </a:cubicBezTo>
                  <a:cubicBezTo>
                    <a:pt x="262712" y="629"/>
                    <a:pt x="261626" y="563"/>
                    <a:pt x="260578" y="458"/>
                  </a:cubicBezTo>
                  <a:cubicBezTo>
                    <a:pt x="259898" y="386"/>
                    <a:pt x="259201" y="351"/>
                    <a:pt x="258503" y="351"/>
                  </a:cubicBezTo>
                  <a:cubicBezTo>
                    <a:pt x="257805" y="351"/>
                    <a:pt x="257107" y="386"/>
                    <a:pt x="256427" y="458"/>
                  </a:cubicBezTo>
                  <a:cubicBezTo>
                    <a:pt x="253636" y="716"/>
                    <a:pt x="250819" y="844"/>
                    <a:pt x="248008" y="844"/>
                  </a:cubicBezTo>
                  <a:cubicBezTo>
                    <a:pt x="246133" y="844"/>
                    <a:pt x="244261" y="787"/>
                    <a:pt x="242400" y="673"/>
                  </a:cubicBezTo>
                  <a:cubicBezTo>
                    <a:pt x="239681" y="530"/>
                    <a:pt x="236961" y="476"/>
                    <a:pt x="234241" y="476"/>
                  </a:cubicBezTo>
                  <a:cubicBezTo>
                    <a:pt x="231522" y="476"/>
                    <a:pt x="228802" y="530"/>
                    <a:pt x="226083" y="601"/>
                  </a:cubicBezTo>
                  <a:cubicBezTo>
                    <a:pt x="223220" y="601"/>
                    <a:pt x="220357" y="744"/>
                    <a:pt x="217495" y="744"/>
                  </a:cubicBezTo>
                  <a:cubicBezTo>
                    <a:pt x="215586" y="744"/>
                    <a:pt x="213614" y="840"/>
                    <a:pt x="211642" y="840"/>
                  </a:cubicBezTo>
                  <a:cubicBezTo>
                    <a:pt x="210656" y="840"/>
                    <a:pt x="209670" y="816"/>
                    <a:pt x="208692" y="744"/>
                  </a:cubicBezTo>
                  <a:cubicBezTo>
                    <a:pt x="208513" y="708"/>
                    <a:pt x="208316" y="691"/>
                    <a:pt x="208119" y="691"/>
                  </a:cubicBezTo>
                  <a:cubicBezTo>
                    <a:pt x="207923" y="691"/>
                    <a:pt x="207726" y="708"/>
                    <a:pt x="207547" y="744"/>
                  </a:cubicBezTo>
                  <a:cubicBezTo>
                    <a:pt x="206095" y="880"/>
                    <a:pt x="204643" y="930"/>
                    <a:pt x="203191" y="930"/>
                  </a:cubicBezTo>
                  <a:cubicBezTo>
                    <a:pt x="202353" y="930"/>
                    <a:pt x="201515" y="914"/>
                    <a:pt x="200676" y="887"/>
                  </a:cubicBezTo>
                  <a:cubicBezTo>
                    <a:pt x="200043" y="907"/>
                    <a:pt x="199406" y="915"/>
                    <a:pt x="198765" y="915"/>
                  </a:cubicBezTo>
                  <a:cubicBezTo>
                    <a:pt x="197016" y="915"/>
                    <a:pt x="195248" y="849"/>
                    <a:pt x="193520" y="744"/>
                  </a:cubicBezTo>
                  <a:cubicBezTo>
                    <a:pt x="189082" y="315"/>
                    <a:pt x="184574" y="243"/>
                    <a:pt x="179993" y="172"/>
                  </a:cubicBezTo>
                  <a:cubicBezTo>
                    <a:pt x="179242" y="100"/>
                    <a:pt x="178472" y="64"/>
                    <a:pt x="177694" y="64"/>
                  </a:cubicBezTo>
                  <a:cubicBezTo>
                    <a:pt x="176916" y="64"/>
                    <a:pt x="176129" y="100"/>
                    <a:pt x="175341" y="172"/>
                  </a:cubicBezTo>
                  <a:cubicBezTo>
                    <a:pt x="173910" y="315"/>
                    <a:pt x="175556" y="530"/>
                    <a:pt x="175341" y="673"/>
                  </a:cubicBezTo>
                  <a:cubicBezTo>
                    <a:pt x="174831" y="673"/>
                    <a:pt x="174281" y="703"/>
                    <a:pt x="173751" y="703"/>
                  </a:cubicBezTo>
                  <a:cubicBezTo>
                    <a:pt x="172868" y="703"/>
                    <a:pt x="172040" y="619"/>
                    <a:pt x="171548" y="172"/>
                  </a:cubicBezTo>
                  <a:cubicBezTo>
                    <a:pt x="171339" y="67"/>
                    <a:pt x="171091" y="0"/>
                    <a:pt x="170833" y="0"/>
                  </a:cubicBezTo>
                  <a:close/>
                </a:path>
              </a:pathLst>
            </a:cu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24"/>
          <p:cNvGrpSpPr/>
          <p:nvPr/>
        </p:nvGrpSpPr>
        <p:grpSpPr>
          <a:xfrm>
            <a:off x="4471942" y="2115448"/>
            <a:ext cx="458519" cy="496768"/>
            <a:chOff x="5063600" y="3208300"/>
            <a:chExt cx="1308558" cy="1417718"/>
          </a:xfrm>
        </p:grpSpPr>
        <p:sp>
          <p:nvSpPr>
            <p:cNvPr id="229" name="Google Shape;229;p24"/>
            <p:cNvSpPr/>
            <p:nvPr/>
          </p:nvSpPr>
          <p:spPr>
            <a:xfrm rot="3107757">
              <a:off x="4945889" y="3807821"/>
              <a:ext cx="1632005" cy="218676"/>
            </a:xfrm>
            <a:custGeom>
              <a:rect b="b" l="l" r="r" t="t"/>
              <a:pathLst>
                <a:path extrusionOk="0" h="10496" w="279401">
                  <a:moveTo>
                    <a:pt x="247553" y="1889"/>
                  </a:moveTo>
                  <a:cubicBezTo>
                    <a:pt x="247768" y="1889"/>
                    <a:pt x="248054" y="1889"/>
                    <a:pt x="248269" y="1961"/>
                  </a:cubicBezTo>
                  <a:cubicBezTo>
                    <a:pt x="248269" y="2104"/>
                    <a:pt x="247839" y="2104"/>
                    <a:pt x="247482" y="2176"/>
                  </a:cubicBezTo>
                  <a:cubicBezTo>
                    <a:pt x="247124" y="2176"/>
                    <a:pt x="246837" y="2176"/>
                    <a:pt x="246837" y="2104"/>
                  </a:cubicBezTo>
                  <a:cubicBezTo>
                    <a:pt x="246766" y="1889"/>
                    <a:pt x="247267" y="1889"/>
                    <a:pt x="247553" y="1889"/>
                  </a:cubicBezTo>
                  <a:close/>
                  <a:moveTo>
                    <a:pt x="115296" y="1889"/>
                  </a:moveTo>
                  <a:cubicBezTo>
                    <a:pt x="115582" y="1889"/>
                    <a:pt x="115797" y="1961"/>
                    <a:pt x="115797" y="2104"/>
                  </a:cubicBezTo>
                  <a:cubicBezTo>
                    <a:pt x="115726" y="2247"/>
                    <a:pt x="115511" y="2247"/>
                    <a:pt x="115225" y="2247"/>
                  </a:cubicBezTo>
                  <a:cubicBezTo>
                    <a:pt x="114938" y="2247"/>
                    <a:pt x="114795" y="2176"/>
                    <a:pt x="114795" y="2104"/>
                  </a:cubicBezTo>
                  <a:cubicBezTo>
                    <a:pt x="114867" y="1961"/>
                    <a:pt x="115081" y="1889"/>
                    <a:pt x="115296" y="1889"/>
                  </a:cubicBezTo>
                  <a:close/>
                  <a:moveTo>
                    <a:pt x="159883" y="2748"/>
                  </a:moveTo>
                  <a:cubicBezTo>
                    <a:pt x="160026" y="2748"/>
                    <a:pt x="160097" y="2748"/>
                    <a:pt x="160241" y="2820"/>
                  </a:cubicBezTo>
                  <a:cubicBezTo>
                    <a:pt x="160241" y="3034"/>
                    <a:pt x="159740" y="3034"/>
                    <a:pt x="159382" y="3106"/>
                  </a:cubicBezTo>
                  <a:cubicBezTo>
                    <a:pt x="159239" y="3034"/>
                    <a:pt x="159024" y="3034"/>
                    <a:pt x="158952" y="2963"/>
                  </a:cubicBezTo>
                  <a:cubicBezTo>
                    <a:pt x="159024" y="2820"/>
                    <a:pt x="159382" y="2748"/>
                    <a:pt x="159883" y="2748"/>
                  </a:cubicBezTo>
                  <a:close/>
                  <a:moveTo>
                    <a:pt x="131623" y="3088"/>
                  </a:moveTo>
                  <a:cubicBezTo>
                    <a:pt x="131775" y="3088"/>
                    <a:pt x="131900" y="3106"/>
                    <a:pt x="131971" y="3178"/>
                  </a:cubicBezTo>
                  <a:cubicBezTo>
                    <a:pt x="132186" y="3392"/>
                    <a:pt x="131685" y="3321"/>
                    <a:pt x="131470" y="3392"/>
                  </a:cubicBezTo>
                  <a:cubicBezTo>
                    <a:pt x="131041" y="3392"/>
                    <a:pt x="130612" y="3392"/>
                    <a:pt x="130111" y="3464"/>
                  </a:cubicBezTo>
                  <a:cubicBezTo>
                    <a:pt x="130397" y="3249"/>
                    <a:pt x="130755" y="3106"/>
                    <a:pt x="131113" y="3106"/>
                  </a:cubicBezTo>
                  <a:cubicBezTo>
                    <a:pt x="131292" y="3106"/>
                    <a:pt x="131470" y="3088"/>
                    <a:pt x="131623" y="3088"/>
                  </a:cubicBezTo>
                  <a:close/>
                  <a:moveTo>
                    <a:pt x="125316" y="3303"/>
                  </a:moveTo>
                  <a:cubicBezTo>
                    <a:pt x="125960" y="3303"/>
                    <a:pt x="126604" y="3356"/>
                    <a:pt x="127248" y="3464"/>
                  </a:cubicBezTo>
                  <a:cubicBezTo>
                    <a:pt x="126604" y="3607"/>
                    <a:pt x="125960" y="3679"/>
                    <a:pt x="125316" y="3679"/>
                  </a:cubicBezTo>
                  <a:cubicBezTo>
                    <a:pt x="124672" y="3679"/>
                    <a:pt x="124027" y="3607"/>
                    <a:pt x="123383" y="3464"/>
                  </a:cubicBezTo>
                  <a:cubicBezTo>
                    <a:pt x="124027" y="3356"/>
                    <a:pt x="124672" y="3303"/>
                    <a:pt x="125316" y="3303"/>
                  </a:cubicBezTo>
                  <a:close/>
                  <a:moveTo>
                    <a:pt x="186484" y="4939"/>
                  </a:moveTo>
                  <a:cubicBezTo>
                    <a:pt x="186951" y="4939"/>
                    <a:pt x="187415" y="4974"/>
                    <a:pt x="187866" y="5038"/>
                  </a:cubicBezTo>
                  <a:cubicBezTo>
                    <a:pt x="187329" y="5192"/>
                    <a:pt x="186771" y="5263"/>
                    <a:pt x="186215" y="5263"/>
                  </a:cubicBezTo>
                  <a:cubicBezTo>
                    <a:pt x="185734" y="5263"/>
                    <a:pt x="185253" y="5210"/>
                    <a:pt x="184788" y="5110"/>
                  </a:cubicBezTo>
                  <a:cubicBezTo>
                    <a:pt x="185340" y="4992"/>
                    <a:pt x="185913" y="4939"/>
                    <a:pt x="186484" y="4939"/>
                  </a:cubicBezTo>
                  <a:close/>
                  <a:moveTo>
                    <a:pt x="197056" y="5082"/>
                  </a:moveTo>
                  <a:cubicBezTo>
                    <a:pt x="197213" y="5082"/>
                    <a:pt x="197370" y="5148"/>
                    <a:pt x="197527" y="5253"/>
                  </a:cubicBezTo>
                  <a:cubicBezTo>
                    <a:pt x="197313" y="5325"/>
                    <a:pt x="197098" y="5325"/>
                    <a:pt x="196883" y="5325"/>
                  </a:cubicBezTo>
                  <a:cubicBezTo>
                    <a:pt x="196597" y="5325"/>
                    <a:pt x="196239" y="5325"/>
                    <a:pt x="196239" y="5253"/>
                  </a:cubicBezTo>
                  <a:cubicBezTo>
                    <a:pt x="196454" y="5110"/>
                    <a:pt x="196669" y="5110"/>
                    <a:pt x="196883" y="5110"/>
                  </a:cubicBezTo>
                  <a:cubicBezTo>
                    <a:pt x="196941" y="5091"/>
                    <a:pt x="196998" y="5082"/>
                    <a:pt x="197056" y="5082"/>
                  </a:cubicBezTo>
                  <a:close/>
                  <a:moveTo>
                    <a:pt x="94542" y="5539"/>
                  </a:moveTo>
                  <a:cubicBezTo>
                    <a:pt x="94828" y="5539"/>
                    <a:pt x="95114" y="5611"/>
                    <a:pt x="95400" y="5754"/>
                  </a:cubicBezTo>
                  <a:cubicBezTo>
                    <a:pt x="95348" y="5859"/>
                    <a:pt x="95219" y="5925"/>
                    <a:pt x="95069" y="5925"/>
                  </a:cubicBezTo>
                  <a:cubicBezTo>
                    <a:pt x="95014" y="5925"/>
                    <a:pt x="94957" y="5916"/>
                    <a:pt x="94899" y="5897"/>
                  </a:cubicBezTo>
                  <a:cubicBezTo>
                    <a:pt x="94613" y="5897"/>
                    <a:pt x="94470" y="5826"/>
                    <a:pt x="94255" y="5754"/>
                  </a:cubicBezTo>
                  <a:cubicBezTo>
                    <a:pt x="94112" y="5682"/>
                    <a:pt x="94255" y="5539"/>
                    <a:pt x="94542" y="5539"/>
                  </a:cubicBezTo>
                  <a:close/>
                  <a:moveTo>
                    <a:pt x="179349" y="5969"/>
                  </a:moveTo>
                  <a:cubicBezTo>
                    <a:pt x="180852" y="6112"/>
                    <a:pt x="182355" y="6183"/>
                    <a:pt x="183929" y="6183"/>
                  </a:cubicBezTo>
                  <a:cubicBezTo>
                    <a:pt x="183285" y="6344"/>
                    <a:pt x="182641" y="6425"/>
                    <a:pt x="181997" y="6425"/>
                  </a:cubicBezTo>
                  <a:cubicBezTo>
                    <a:pt x="181782" y="6425"/>
                    <a:pt x="181568" y="6416"/>
                    <a:pt x="181353" y="6398"/>
                  </a:cubicBezTo>
                  <a:cubicBezTo>
                    <a:pt x="180868" y="6301"/>
                    <a:pt x="180384" y="6263"/>
                    <a:pt x="179899" y="6263"/>
                  </a:cubicBezTo>
                  <a:cubicBezTo>
                    <a:pt x="179310" y="6263"/>
                    <a:pt x="178721" y="6320"/>
                    <a:pt x="178132" y="6398"/>
                  </a:cubicBezTo>
                  <a:cubicBezTo>
                    <a:pt x="178023" y="6453"/>
                    <a:pt x="177903" y="6476"/>
                    <a:pt x="177781" y="6476"/>
                  </a:cubicBezTo>
                  <a:cubicBezTo>
                    <a:pt x="177583" y="6476"/>
                    <a:pt x="177379" y="6415"/>
                    <a:pt x="177202" y="6327"/>
                  </a:cubicBezTo>
                  <a:cubicBezTo>
                    <a:pt x="176987" y="6112"/>
                    <a:pt x="177488" y="6040"/>
                    <a:pt x="177989" y="5969"/>
                  </a:cubicBezTo>
                  <a:close/>
                  <a:moveTo>
                    <a:pt x="163604" y="6040"/>
                  </a:moveTo>
                  <a:lnTo>
                    <a:pt x="163604" y="6040"/>
                  </a:lnTo>
                  <a:cubicBezTo>
                    <a:pt x="162718" y="6367"/>
                    <a:pt x="162227" y="6480"/>
                    <a:pt x="161359" y="6480"/>
                  </a:cubicBezTo>
                  <a:cubicBezTo>
                    <a:pt x="160895" y="6480"/>
                    <a:pt x="160323" y="6448"/>
                    <a:pt x="159525" y="6398"/>
                  </a:cubicBezTo>
                  <a:cubicBezTo>
                    <a:pt x="160885" y="6327"/>
                    <a:pt x="162101" y="6255"/>
                    <a:pt x="163604" y="6040"/>
                  </a:cubicBezTo>
                  <a:close/>
                  <a:moveTo>
                    <a:pt x="129077" y="6301"/>
                  </a:moveTo>
                  <a:cubicBezTo>
                    <a:pt x="129397" y="6301"/>
                    <a:pt x="129718" y="6310"/>
                    <a:pt x="130039" y="6327"/>
                  </a:cubicBezTo>
                  <a:cubicBezTo>
                    <a:pt x="129479" y="6567"/>
                    <a:pt x="128829" y="6605"/>
                    <a:pt x="128065" y="6605"/>
                  </a:cubicBezTo>
                  <a:cubicBezTo>
                    <a:pt x="127701" y="6605"/>
                    <a:pt x="127311" y="6597"/>
                    <a:pt x="126892" y="6597"/>
                  </a:cubicBezTo>
                  <a:cubicBezTo>
                    <a:pt x="126618" y="6597"/>
                    <a:pt x="126331" y="6600"/>
                    <a:pt x="126031" y="6613"/>
                  </a:cubicBezTo>
                  <a:cubicBezTo>
                    <a:pt x="127015" y="6394"/>
                    <a:pt x="128041" y="6301"/>
                    <a:pt x="129077" y="6301"/>
                  </a:cubicBezTo>
                  <a:close/>
                  <a:moveTo>
                    <a:pt x="77938" y="6040"/>
                  </a:moveTo>
                  <a:lnTo>
                    <a:pt x="77938" y="6040"/>
                  </a:lnTo>
                  <a:cubicBezTo>
                    <a:pt x="77652" y="6398"/>
                    <a:pt x="76936" y="6327"/>
                    <a:pt x="76435" y="6398"/>
                  </a:cubicBezTo>
                  <a:cubicBezTo>
                    <a:pt x="76145" y="6446"/>
                    <a:pt x="75855" y="6658"/>
                    <a:pt x="75521" y="6658"/>
                  </a:cubicBezTo>
                  <a:cubicBezTo>
                    <a:pt x="75360" y="6658"/>
                    <a:pt x="75189" y="6609"/>
                    <a:pt x="75004" y="6470"/>
                  </a:cubicBezTo>
                  <a:cubicBezTo>
                    <a:pt x="74717" y="6183"/>
                    <a:pt x="75648" y="6183"/>
                    <a:pt x="76149" y="6183"/>
                  </a:cubicBezTo>
                  <a:lnTo>
                    <a:pt x="77938" y="6040"/>
                  </a:lnTo>
                  <a:close/>
                  <a:moveTo>
                    <a:pt x="103288" y="6229"/>
                  </a:moveTo>
                  <a:cubicBezTo>
                    <a:pt x="103474" y="6229"/>
                    <a:pt x="103659" y="6238"/>
                    <a:pt x="103845" y="6255"/>
                  </a:cubicBezTo>
                  <a:cubicBezTo>
                    <a:pt x="103387" y="6530"/>
                    <a:pt x="102869" y="6658"/>
                    <a:pt x="102349" y="6658"/>
                  </a:cubicBezTo>
                  <a:cubicBezTo>
                    <a:pt x="102058" y="6658"/>
                    <a:pt x="101766" y="6618"/>
                    <a:pt x="101484" y="6541"/>
                  </a:cubicBezTo>
                  <a:cubicBezTo>
                    <a:pt x="102085" y="6323"/>
                    <a:pt x="102686" y="6229"/>
                    <a:pt x="103288" y="6229"/>
                  </a:cubicBezTo>
                  <a:close/>
                  <a:moveTo>
                    <a:pt x="117352" y="6566"/>
                  </a:moveTo>
                  <a:cubicBezTo>
                    <a:pt x="117478" y="6566"/>
                    <a:pt x="117604" y="6601"/>
                    <a:pt x="117729" y="6684"/>
                  </a:cubicBezTo>
                  <a:cubicBezTo>
                    <a:pt x="117658" y="6684"/>
                    <a:pt x="117658" y="6756"/>
                    <a:pt x="117515" y="6827"/>
                  </a:cubicBezTo>
                  <a:cubicBezTo>
                    <a:pt x="117426" y="6857"/>
                    <a:pt x="117325" y="6875"/>
                    <a:pt x="117226" y="6875"/>
                  </a:cubicBezTo>
                  <a:cubicBezTo>
                    <a:pt x="117087" y="6875"/>
                    <a:pt x="116954" y="6840"/>
                    <a:pt x="116871" y="6756"/>
                  </a:cubicBezTo>
                  <a:cubicBezTo>
                    <a:pt x="116871" y="6756"/>
                    <a:pt x="116942" y="6613"/>
                    <a:pt x="117085" y="6613"/>
                  </a:cubicBezTo>
                  <a:cubicBezTo>
                    <a:pt x="117174" y="6583"/>
                    <a:pt x="117263" y="6566"/>
                    <a:pt x="117352" y="6566"/>
                  </a:cubicBezTo>
                  <a:close/>
                  <a:moveTo>
                    <a:pt x="95419" y="6783"/>
                  </a:moveTo>
                  <a:cubicBezTo>
                    <a:pt x="95654" y="6783"/>
                    <a:pt x="95887" y="6797"/>
                    <a:pt x="96116" y="6827"/>
                  </a:cubicBezTo>
                  <a:cubicBezTo>
                    <a:pt x="95329" y="7042"/>
                    <a:pt x="94184" y="7114"/>
                    <a:pt x="93969" y="7686"/>
                  </a:cubicBezTo>
                  <a:cubicBezTo>
                    <a:pt x="93923" y="7825"/>
                    <a:pt x="93578" y="7904"/>
                    <a:pt x="93224" y="7904"/>
                  </a:cubicBezTo>
                  <a:cubicBezTo>
                    <a:pt x="93030" y="7904"/>
                    <a:pt x="92833" y="7880"/>
                    <a:pt x="92681" y="7829"/>
                  </a:cubicBezTo>
                  <a:cubicBezTo>
                    <a:pt x="92180" y="7686"/>
                    <a:pt x="92609" y="7472"/>
                    <a:pt x="92824" y="7257"/>
                  </a:cubicBezTo>
                  <a:cubicBezTo>
                    <a:pt x="93668" y="6976"/>
                    <a:pt x="94556" y="6783"/>
                    <a:pt x="95419" y="6783"/>
                  </a:cubicBezTo>
                  <a:close/>
                  <a:moveTo>
                    <a:pt x="170833" y="0"/>
                  </a:moveTo>
                  <a:cubicBezTo>
                    <a:pt x="170738" y="0"/>
                    <a:pt x="170642" y="9"/>
                    <a:pt x="170546" y="29"/>
                  </a:cubicBezTo>
                  <a:lnTo>
                    <a:pt x="164034" y="29"/>
                  </a:lnTo>
                  <a:lnTo>
                    <a:pt x="164034" y="243"/>
                  </a:lnTo>
                  <a:lnTo>
                    <a:pt x="169759" y="530"/>
                  </a:lnTo>
                  <a:cubicBezTo>
                    <a:pt x="168954" y="691"/>
                    <a:pt x="168189" y="771"/>
                    <a:pt x="167404" y="771"/>
                  </a:cubicBezTo>
                  <a:cubicBezTo>
                    <a:pt x="167142" y="771"/>
                    <a:pt x="166878" y="762"/>
                    <a:pt x="166610" y="744"/>
                  </a:cubicBezTo>
                  <a:cubicBezTo>
                    <a:pt x="166082" y="726"/>
                    <a:pt x="165558" y="719"/>
                    <a:pt x="165036" y="719"/>
                  </a:cubicBezTo>
                  <a:cubicBezTo>
                    <a:pt x="161382" y="719"/>
                    <a:pt x="157852" y="1102"/>
                    <a:pt x="154157" y="1102"/>
                  </a:cubicBezTo>
                  <a:cubicBezTo>
                    <a:pt x="153370" y="1102"/>
                    <a:pt x="152583" y="1174"/>
                    <a:pt x="152440" y="1531"/>
                  </a:cubicBezTo>
                  <a:cubicBezTo>
                    <a:pt x="152895" y="1582"/>
                    <a:pt x="153386" y="1633"/>
                    <a:pt x="153863" y="1633"/>
                  </a:cubicBezTo>
                  <a:cubicBezTo>
                    <a:pt x="154060" y="1633"/>
                    <a:pt x="154255" y="1624"/>
                    <a:pt x="154444" y="1603"/>
                  </a:cubicBezTo>
                  <a:cubicBezTo>
                    <a:pt x="155016" y="1675"/>
                    <a:pt x="155517" y="1746"/>
                    <a:pt x="155589" y="2032"/>
                  </a:cubicBezTo>
                  <a:cubicBezTo>
                    <a:pt x="155660" y="2247"/>
                    <a:pt x="155159" y="2247"/>
                    <a:pt x="154730" y="2319"/>
                  </a:cubicBezTo>
                  <a:cubicBezTo>
                    <a:pt x="152511" y="2891"/>
                    <a:pt x="149792" y="2820"/>
                    <a:pt x="147358" y="3106"/>
                  </a:cubicBezTo>
                  <a:lnTo>
                    <a:pt x="147001" y="3106"/>
                  </a:lnTo>
                  <a:cubicBezTo>
                    <a:pt x="146285" y="3106"/>
                    <a:pt x="145498" y="3034"/>
                    <a:pt x="145283" y="2677"/>
                  </a:cubicBezTo>
                  <a:cubicBezTo>
                    <a:pt x="145068" y="2319"/>
                    <a:pt x="145569" y="2104"/>
                    <a:pt x="146428" y="1961"/>
                  </a:cubicBezTo>
                  <a:cubicBezTo>
                    <a:pt x="146643" y="1925"/>
                    <a:pt x="146875" y="1925"/>
                    <a:pt x="147108" y="1925"/>
                  </a:cubicBezTo>
                  <a:cubicBezTo>
                    <a:pt x="147341" y="1925"/>
                    <a:pt x="147573" y="1925"/>
                    <a:pt x="147788" y="1889"/>
                  </a:cubicBezTo>
                  <a:cubicBezTo>
                    <a:pt x="148289" y="1746"/>
                    <a:pt x="148933" y="1746"/>
                    <a:pt x="148718" y="1460"/>
                  </a:cubicBezTo>
                  <a:cubicBezTo>
                    <a:pt x="148415" y="1442"/>
                    <a:pt x="148113" y="1434"/>
                    <a:pt x="147814" y="1434"/>
                  </a:cubicBezTo>
                  <a:cubicBezTo>
                    <a:pt x="146205" y="1434"/>
                    <a:pt x="144642" y="1657"/>
                    <a:pt x="143008" y="1657"/>
                  </a:cubicBezTo>
                  <a:cubicBezTo>
                    <a:pt x="142579" y="1657"/>
                    <a:pt x="142145" y="1642"/>
                    <a:pt x="141705" y="1603"/>
                  </a:cubicBezTo>
                  <a:cubicBezTo>
                    <a:pt x="141919" y="1031"/>
                    <a:pt x="143852" y="1460"/>
                    <a:pt x="143923" y="887"/>
                  </a:cubicBezTo>
                  <a:cubicBezTo>
                    <a:pt x="142763" y="797"/>
                    <a:pt x="141604" y="752"/>
                    <a:pt x="140445" y="752"/>
                  </a:cubicBezTo>
                  <a:cubicBezTo>
                    <a:pt x="137028" y="752"/>
                    <a:pt x="133621" y="1141"/>
                    <a:pt x="130254" y="1889"/>
                  </a:cubicBezTo>
                  <a:cubicBezTo>
                    <a:pt x="130672" y="1919"/>
                    <a:pt x="131086" y="1931"/>
                    <a:pt x="131495" y="1931"/>
                  </a:cubicBezTo>
                  <a:cubicBezTo>
                    <a:pt x="133374" y="1931"/>
                    <a:pt x="135168" y="1678"/>
                    <a:pt x="136999" y="1678"/>
                  </a:cubicBezTo>
                  <a:cubicBezTo>
                    <a:pt x="137701" y="1678"/>
                    <a:pt x="138408" y="1715"/>
                    <a:pt x="139128" y="1818"/>
                  </a:cubicBezTo>
                  <a:cubicBezTo>
                    <a:pt x="136981" y="2247"/>
                    <a:pt x="134619" y="2247"/>
                    <a:pt x="132401" y="2462"/>
                  </a:cubicBezTo>
                  <a:cubicBezTo>
                    <a:pt x="131477" y="2502"/>
                    <a:pt x="130576" y="2655"/>
                    <a:pt x="129710" y="2655"/>
                  </a:cubicBezTo>
                  <a:cubicBezTo>
                    <a:pt x="129033" y="2655"/>
                    <a:pt x="128377" y="2561"/>
                    <a:pt x="127749" y="2247"/>
                  </a:cubicBezTo>
                  <a:cubicBezTo>
                    <a:pt x="124579" y="1969"/>
                    <a:pt x="121409" y="1561"/>
                    <a:pt x="118205" y="1561"/>
                  </a:cubicBezTo>
                  <a:cubicBezTo>
                    <a:pt x="117286" y="1561"/>
                    <a:pt x="116364" y="1595"/>
                    <a:pt x="115439" y="1675"/>
                  </a:cubicBezTo>
                  <a:cubicBezTo>
                    <a:pt x="114858" y="1772"/>
                    <a:pt x="114276" y="1810"/>
                    <a:pt x="113695" y="1810"/>
                  </a:cubicBezTo>
                  <a:cubicBezTo>
                    <a:pt x="112988" y="1810"/>
                    <a:pt x="112281" y="1753"/>
                    <a:pt x="111575" y="1675"/>
                  </a:cubicBezTo>
                  <a:cubicBezTo>
                    <a:pt x="112290" y="1317"/>
                    <a:pt x="113936" y="1531"/>
                    <a:pt x="115081" y="1031"/>
                  </a:cubicBezTo>
                  <a:cubicBezTo>
                    <a:pt x="113855" y="949"/>
                    <a:pt x="112669" y="920"/>
                    <a:pt x="111510" y="920"/>
                  </a:cubicBezTo>
                  <a:cubicBezTo>
                    <a:pt x="108614" y="920"/>
                    <a:pt x="105890" y="1102"/>
                    <a:pt x="103130" y="1102"/>
                  </a:cubicBezTo>
                  <a:cubicBezTo>
                    <a:pt x="103056" y="1093"/>
                    <a:pt x="102983" y="1088"/>
                    <a:pt x="102912" y="1088"/>
                  </a:cubicBezTo>
                  <a:cubicBezTo>
                    <a:pt x="102430" y="1088"/>
                    <a:pt x="102010" y="1291"/>
                    <a:pt x="101698" y="1603"/>
                  </a:cubicBezTo>
                  <a:lnTo>
                    <a:pt x="106207" y="1675"/>
                  </a:lnTo>
                  <a:cubicBezTo>
                    <a:pt x="105326" y="2071"/>
                    <a:pt x="104390" y="2278"/>
                    <a:pt x="103450" y="2278"/>
                  </a:cubicBezTo>
                  <a:cubicBezTo>
                    <a:pt x="102864" y="2278"/>
                    <a:pt x="102276" y="2197"/>
                    <a:pt x="101698" y="2032"/>
                  </a:cubicBezTo>
                  <a:cubicBezTo>
                    <a:pt x="101092" y="1859"/>
                    <a:pt x="100459" y="1764"/>
                    <a:pt x="99815" y="1764"/>
                  </a:cubicBezTo>
                  <a:cubicBezTo>
                    <a:pt x="99396" y="1764"/>
                    <a:pt x="98973" y="1805"/>
                    <a:pt x="98549" y="1889"/>
                  </a:cubicBezTo>
                  <a:cubicBezTo>
                    <a:pt x="98048" y="1997"/>
                    <a:pt x="97529" y="2050"/>
                    <a:pt x="97002" y="2050"/>
                  </a:cubicBezTo>
                  <a:cubicBezTo>
                    <a:pt x="96474" y="2050"/>
                    <a:pt x="95937" y="1997"/>
                    <a:pt x="95400" y="1889"/>
                  </a:cubicBezTo>
                  <a:cubicBezTo>
                    <a:pt x="94693" y="1801"/>
                    <a:pt x="93958" y="1740"/>
                    <a:pt x="93212" y="1740"/>
                  </a:cubicBezTo>
                  <a:cubicBezTo>
                    <a:pt x="92751" y="1740"/>
                    <a:pt x="92287" y="1763"/>
                    <a:pt x="91822" y="1818"/>
                  </a:cubicBezTo>
                  <a:cubicBezTo>
                    <a:pt x="90963" y="1961"/>
                    <a:pt x="90033" y="2032"/>
                    <a:pt x="89174" y="2032"/>
                  </a:cubicBezTo>
                  <a:cubicBezTo>
                    <a:pt x="87504" y="2032"/>
                    <a:pt x="85834" y="2001"/>
                    <a:pt x="84164" y="2001"/>
                  </a:cubicBezTo>
                  <a:cubicBezTo>
                    <a:pt x="83329" y="2001"/>
                    <a:pt x="82494" y="2009"/>
                    <a:pt x="81659" y="2032"/>
                  </a:cubicBezTo>
                  <a:cubicBezTo>
                    <a:pt x="81488" y="2032"/>
                    <a:pt x="81302" y="2035"/>
                    <a:pt x="81111" y="2035"/>
                  </a:cubicBezTo>
                  <a:cubicBezTo>
                    <a:pt x="80351" y="2035"/>
                    <a:pt x="79527" y="1990"/>
                    <a:pt x="79298" y="1531"/>
                  </a:cubicBezTo>
                  <a:cubicBezTo>
                    <a:pt x="79178" y="1333"/>
                    <a:pt x="78882" y="1289"/>
                    <a:pt x="78532" y="1289"/>
                  </a:cubicBezTo>
                  <a:cubicBezTo>
                    <a:pt x="78252" y="1289"/>
                    <a:pt x="77938" y="1317"/>
                    <a:pt x="77652" y="1317"/>
                  </a:cubicBezTo>
                  <a:cubicBezTo>
                    <a:pt x="75075" y="1388"/>
                    <a:pt x="72499" y="1675"/>
                    <a:pt x="69994" y="1889"/>
                  </a:cubicBezTo>
                  <a:cubicBezTo>
                    <a:pt x="68561" y="2028"/>
                    <a:pt x="67099" y="2107"/>
                    <a:pt x="65626" y="2107"/>
                  </a:cubicBezTo>
                  <a:cubicBezTo>
                    <a:pt x="64818" y="2107"/>
                    <a:pt x="64006" y="2083"/>
                    <a:pt x="63195" y="2032"/>
                  </a:cubicBezTo>
                  <a:cubicBezTo>
                    <a:pt x="60833" y="1889"/>
                    <a:pt x="58400" y="1818"/>
                    <a:pt x="56038" y="1818"/>
                  </a:cubicBezTo>
                  <a:cubicBezTo>
                    <a:pt x="55680" y="1854"/>
                    <a:pt x="55340" y="1871"/>
                    <a:pt x="55000" y="1871"/>
                  </a:cubicBezTo>
                  <a:cubicBezTo>
                    <a:pt x="54660" y="1871"/>
                    <a:pt x="54321" y="1854"/>
                    <a:pt x="53963" y="1818"/>
                  </a:cubicBezTo>
                  <a:cubicBezTo>
                    <a:pt x="53247" y="1710"/>
                    <a:pt x="52513" y="1657"/>
                    <a:pt x="51780" y="1657"/>
                  </a:cubicBezTo>
                  <a:cubicBezTo>
                    <a:pt x="51046" y="1657"/>
                    <a:pt x="50313" y="1710"/>
                    <a:pt x="49597" y="1818"/>
                  </a:cubicBezTo>
                  <a:cubicBezTo>
                    <a:pt x="47396" y="1979"/>
                    <a:pt x="45196" y="2059"/>
                    <a:pt x="42995" y="2059"/>
                  </a:cubicBezTo>
                  <a:cubicBezTo>
                    <a:pt x="42261" y="2059"/>
                    <a:pt x="41528" y="2050"/>
                    <a:pt x="40794" y="2032"/>
                  </a:cubicBezTo>
                  <a:cubicBezTo>
                    <a:pt x="39754" y="1991"/>
                    <a:pt x="38722" y="1973"/>
                    <a:pt x="37696" y="1973"/>
                  </a:cubicBezTo>
                  <a:cubicBezTo>
                    <a:pt x="33430" y="1973"/>
                    <a:pt x="29275" y="2275"/>
                    <a:pt x="25121" y="2390"/>
                  </a:cubicBezTo>
                  <a:cubicBezTo>
                    <a:pt x="22222" y="2533"/>
                    <a:pt x="19378" y="2605"/>
                    <a:pt x="16533" y="2605"/>
                  </a:cubicBezTo>
                  <a:cubicBezTo>
                    <a:pt x="13688" y="2605"/>
                    <a:pt x="10843" y="2533"/>
                    <a:pt x="7945" y="2390"/>
                  </a:cubicBezTo>
                  <a:cubicBezTo>
                    <a:pt x="6156" y="2247"/>
                    <a:pt x="4438" y="2176"/>
                    <a:pt x="2720" y="1961"/>
                  </a:cubicBezTo>
                  <a:cubicBezTo>
                    <a:pt x="2413" y="1932"/>
                    <a:pt x="2139" y="1917"/>
                    <a:pt x="1896" y="1917"/>
                  </a:cubicBezTo>
                  <a:cubicBezTo>
                    <a:pt x="949" y="1917"/>
                    <a:pt x="472" y="2135"/>
                    <a:pt x="359" y="2533"/>
                  </a:cubicBezTo>
                  <a:cubicBezTo>
                    <a:pt x="1" y="3607"/>
                    <a:pt x="1790" y="4752"/>
                    <a:pt x="4581" y="5181"/>
                  </a:cubicBezTo>
                  <a:cubicBezTo>
                    <a:pt x="7658" y="5611"/>
                    <a:pt x="10736" y="5826"/>
                    <a:pt x="13885" y="5969"/>
                  </a:cubicBezTo>
                  <a:cubicBezTo>
                    <a:pt x="16533" y="6040"/>
                    <a:pt x="19252" y="6112"/>
                    <a:pt x="21900" y="6398"/>
                  </a:cubicBezTo>
                  <a:cubicBezTo>
                    <a:pt x="22505" y="6459"/>
                    <a:pt x="23826" y="6481"/>
                    <a:pt x="25258" y="6481"/>
                  </a:cubicBezTo>
                  <a:cubicBezTo>
                    <a:pt x="27214" y="6481"/>
                    <a:pt x="29376" y="6439"/>
                    <a:pt x="30202" y="6398"/>
                  </a:cubicBezTo>
                  <a:cubicBezTo>
                    <a:pt x="30258" y="6395"/>
                    <a:pt x="30313" y="6394"/>
                    <a:pt x="30368" y="6394"/>
                  </a:cubicBezTo>
                  <a:cubicBezTo>
                    <a:pt x="31534" y="6394"/>
                    <a:pt x="32323" y="6981"/>
                    <a:pt x="33507" y="6981"/>
                  </a:cubicBezTo>
                  <a:cubicBezTo>
                    <a:pt x="33747" y="6981"/>
                    <a:pt x="34003" y="6957"/>
                    <a:pt x="34282" y="6899"/>
                  </a:cubicBezTo>
                  <a:cubicBezTo>
                    <a:pt x="34353" y="6971"/>
                    <a:pt x="34496" y="7042"/>
                    <a:pt x="34496" y="7114"/>
                  </a:cubicBezTo>
                  <a:cubicBezTo>
                    <a:pt x="34282" y="7615"/>
                    <a:pt x="35284" y="7615"/>
                    <a:pt x="36071" y="7615"/>
                  </a:cubicBezTo>
                  <a:cubicBezTo>
                    <a:pt x="37717" y="7615"/>
                    <a:pt x="39434" y="7615"/>
                    <a:pt x="41009" y="7543"/>
                  </a:cubicBezTo>
                  <a:cubicBezTo>
                    <a:pt x="42888" y="7382"/>
                    <a:pt x="44726" y="7302"/>
                    <a:pt x="46585" y="7302"/>
                  </a:cubicBezTo>
                  <a:cubicBezTo>
                    <a:pt x="47204" y="7302"/>
                    <a:pt x="47826" y="7311"/>
                    <a:pt x="48452" y="7328"/>
                  </a:cubicBezTo>
                  <a:cubicBezTo>
                    <a:pt x="48738" y="7346"/>
                    <a:pt x="49029" y="7355"/>
                    <a:pt x="49322" y="7355"/>
                  </a:cubicBezTo>
                  <a:cubicBezTo>
                    <a:pt x="50201" y="7355"/>
                    <a:pt x="51100" y="7275"/>
                    <a:pt x="51959" y="7114"/>
                  </a:cubicBezTo>
                  <a:cubicBezTo>
                    <a:pt x="53533" y="6756"/>
                    <a:pt x="55394" y="6684"/>
                    <a:pt x="57040" y="6398"/>
                  </a:cubicBezTo>
                  <a:cubicBezTo>
                    <a:pt x="57434" y="6280"/>
                    <a:pt x="57850" y="6227"/>
                    <a:pt x="58275" y="6227"/>
                  </a:cubicBezTo>
                  <a:cubicBezTo>
                    <a:pt x="58623" y="6227"/>
                    <a:pt x="58976" y="6262"/>
                    <a:pt x="59330" y="6327"/>
                  </a:cubicBezTo>
                  <a:cubicBezTo>
                    <a:pt x="59116" y="6684"/>
                    <a:pt x="57756" y="6756"/>
                    <a:pt x="58042" y="7328"/>
                  </a:cubicBezTo>
                  <a:cubicBezTo>
                    <a:pt x="59533" y="7030"/>
                    <a:pt x="60974" y="6881"/>
                    <a:pt x="62449" y="6881"/>
                  </a:cubicBezTo>
                  <a:cubicBezTo>
                    <a:pt x="62744" y="6881"/>
                    <a:pt x="63040" y="6887"/>
                    <a:pt x="63338" y="6899"/>
                  </a:cubicBezTo>
                  <a:cubicBezTo>
                    <a:pt x="64412" y="6991"/>
                    <a:pt x="65472" y="7017"/>
                    <a:pt x="66530" y="7017"/>
                  </a:cubicBezTo>
                  <a:cubicBezTo>
                    <a:pt x="67942" y="7017"/>
                    <a:pt x="69350" y="6971"/>
                    <a:pt x="70781" y="6971"/>
                  </a:cubicBezTo>
                  <a:cubicBezTo>
                    <a:pt x="71210" y="6935"/>
                    <a:pt x="71622" y="6917"/>
                    <a:pt x="72034" y="6917"/>
                  </a:cubicBezTo>
                  <a:cubicBezTo>
                    <a:pt x="72445" y="6917"/>
                    <a:pt x="72857" y="6935"/>
                    <a:pt x="73286" y="6971"/>
                  </a:cubicBezTo>
                  <a:cubicBezTo>
                    <a:pt x="73692" y="7021"/>
                    <a:pt x="74097" y="7045"/>
                    <a:pt x="74503" y="7045"/>
                  </a:cubicBezTo>
                  <a:cubicBezTo>
                    <a:pt x="75242" y="7045"/>
                    <a:pt x="75982" y="6966"/>
                    <a:pt x="76721" y="6827"/>
                  </a:cubicBezTo>
                  <a:cubicBezTo>
                    <a:pt x="77330" y="6720"/>
                    <a:pt x="77938" y="6666"/>
                    <a:pt x="78537" y="6666"/>
                  </a:cubicBezTo>
                  <a:cubicBezTo>
                    <a:pt x="79137" y="6666"/>
                    <a:pt x="79727" y="6720"/>
                    <a:pt x="80300" y="6827"/>
                  </a:cubicBezTo>
                  <a:cubicBezTo>
                    <a:pt x="79441" y="7257"/>
                    <a:pt x="77795" y="7185"/>
                    <a:pt x="77151" y="7758"/>
                  </a:cubicBezTo>
                  <a:cubicBezTo>
                    <a:pt x="78224" y="7901"/>
                    <a:pt x="78439" y="8402"/>
                    <a:pt x="79727" y="8474"/>
                  </a:cubicBezTo>
                  <a:cubicBezTo>
                    <a:pt x="81111" y="8527"/>
                    <a:pt x="82496" y="8937"/>
                    <a:pt x="83939" y="8937"/>
                  </a:cubicBezTo>
                  <a:cubicBezTo>
                    <a:pt x="84436" y="8937"/>
                    <a:pt x="84939" y="8888"/>
                    <a:pt x="85452" y="8760"/>
                  </a:cubicBezTo>
                  <a:cubicBezTo>
                    <a:pt x="85596" y="8724"/>
                    <a:pt x="85739" y="8706"/>
                    <a:pt x="85882" y="8706"/>
                  </a:cubicBezTo>
                  <a:cubicBezTo>
                    <a:pt x="86025" y="8706"/>
                    <a:pt x="86168" y="8724"/>
                    <a:pt x="86311" y="8760"/>
                  </a:cubicBezTo>
                  <a:cubicBezTo>
                    <a:pt x="86771" y="8779"/>
                    <a:pt x="87232" y="8788"/>
                    <a:pt x="87692" y="8788"/>
                  </a:cubicBezTo>
                  <a:cubicBezTo>
                    <a:pt x="88949" y="8788"/>
                    <a:pt x="90207" y="8721"/>
                    <a:pt x="91464" y="8617"/>
                  </a:cubicBezTo>
                  <a:cubicBezTo>
                    <a:pt x="94973" y="8352"/>
                    <a:pt x="98420" y="7965"/>
                    <a:pt x="102032" y="7965"/>
                  </a:cubicBezTo>
                  <a:cubicBezTo>
                    <a:pt x="102325" y="7965"/>
                    <a:pt x="102620" y="7967"/>
                    <a:pt x="102915" y="7973"/>
                  </a:cubicBezTo>
                  <a:cubicBezTo>
                    <a:pt x="103356" y="7992"/>
                    <a:pt x="103797" y="8001"/>
                    <a:pt x="104238" y="8001"/>
                  </a:cubicBezTo>
                  <a:cubicBezTo>
                    <a:pt x="105443" y="8001"/>
                    <a:pt x="106648" y="7934"/>
                    <a:pt x="107853" y="7829"/>
                  </a:cubicBezTo>
                  <a:cubicBezTo>
                    <a:pt x="108143" y="7765"/>
                    <a:pt x="108432" y="7730"/>
                    <a:pt x="108715" y="7730"/>
                  </a:cubicBezTo>
                  <a:cubicBezTo>
                    <a:pt x="109062" y="7730"/>
                    <a:pt x="109399" y="7783"/>
                    <a:pt x="109714" y="7901"/>
                  </a:cubicBezTo>
                  <a:cubicBezTo>
                    <a:pt x="110286" y="8008"/>
                    <a:pt x="110877" y="8062"/>
                    <a:pt x="111467" y="8062"/>
                  </a:cubicBezTo>
                  <a:cubicBezTo>
                    <a:pt x="112058" y="8062"/>
                    <a:pt x="112648" y="8008"/>
                    <a:pt x="113221" y="7901"/>
                  </a:cubicBezTo>
                  <a:cubicBezTo>
                    <a:pt x="113542" y="7837"/>
                    <a:pt x="113864" y="7801"/>
                    <a:pt x="114186" y="7801"/>
                  </a:cubicBezTo>
                  <a:cubicBezTo>
                    <a:pt x="114580" y="7801"/>
                    <a:pt x="114974" y="7854"/>
                    <a:pt x="115368" y="7973"/>
                  </a:cubicBezTo>
                  <a:cubicBezTo>
                    <a:pt x="114558" y="8284"/>
                    <a:pt x="113693" y="8487"/>
                    <a:pt x="112822" y="8487"/>
                  </a:cubicBezTo>
                  <a:cubicBezTo>
                    <a:pt x="112692" y="8487"/>
                    <a:pt x="112563" y="8483"/>
                    <a:pt x="112433" y="8474"/>
                  </a:cubicBezTo>
                  <a:cubicBezTo>
                    <a:pt x="112024" y="8434"/>
                    <a:pt x="111639" y="8416"/>
                    <a:pt x="111274" y="8416"/>
                  </a:cubicBezTo>
                  <a:cubicBezTo>
                    <a:pt x="109026" y="8416"/>
                    <a:pt x="107523" y="9086"/>
                    <a:pt x="105491" y="9332"/>
                  </a:cubicBezTo>
                  <a:cubicBezTo>
                    <a:pt x="105992" y="9475"/>
                    <a:pt x="106493" y="9619"/>
                    <a:pt x="106994" y="9619"/>
                  </a:cubicBezTo>
                  <a:cubicBezTo>
                    <a:pt x="108512" y="9669"/>
                    <a:pt x="110031" y="9720"/>
                    <a:pt x="111549" y="9720"/>
                  </a:cubicBezTo>
                  <a:cubicBezTo>
                    <a:pt x="112178" y="9720"/>
                    <a:pt x="112807" y="9711"/>
                    <a:pt x="113435" y="9690"/>
                  </a:cubicBezTo>
                  <a:cubicBezTo>
                    <a:pt x="114151" y="9690"/>
                    <a:pt x="114890" y="9725"/>
                    <a:pt x="115610" y="9725"/>
                  </a:cubicBezTo>
                  <a:cubicBezTo>
                    <a:pt x="116690" y="9725"/>
                    <a:pt x="117729" y="9647"/>
                    <a:pt x="118588" y="9261"/>
                  </a:cubicBezTo>
                  <a:cubicBezTo>
                    <a:pt x="119089" y="9046"/>
                    <a:pt x="119590" y="9046"/>
                    <a:pt x="120091" y="9046"/>
                  </a:cubicBezTo>
                  <a:cubicBezTo>
                    <a:pt x="121809" y="9046"/>
                    <a:pt x="123455" y="8903"/>
                    <a:pt x="125101" y="8688"/>
                  </a:cubicBezTo>
                  <a:cubicBezTo>
                    <a:pt x="126086" y="8533"/>
                    <a:pt x="127071" y="8480"/>
                    <a:pt x="128059" y="8480"/>
                  </a:cubicBezTo>
                  <a:cubicBezTo>
                    <a:pt x="129800" y="8480"/>
                    <a:pt x="131551" y="8643"/>
                    <a:pt x="133331" y="8688"/>
                  </a:cubicBezTo>
                  <a:cubicBezTo>
                    <a:pt x="133617" y="8724"/>
                    <a:pt x="133922" y="8742"/>
                    <a:pt x="134235" y="8742"/>
                  </a:cubicBezTo>
                  <a:cubicBezTo>
                    <a:pt x="134548" y="8742"/>
                    <a:pt x="134870" y="8724"/>
                    <a:pt x="135192" y="8688"/>
                  </a:cubicBezTo>
                  <a:cubicBezTo>
                    <a:pt x="136122" y="8238"/>
                    <a:pt x="137107" y="8097"/>
                    <a:pt x="138117" y="8097"/>
                  </a:cubicBezTo>
                  <a:cubicBezTo>
                    <a:pt x="139672" y="8097"/>
                    <a:pt x="141287" y="8430"/>
                    <a:pt x="142850" y="8474"/>
                  </a:cubicBezTo>
                  <a:cubicBezTo>
                    <a:pt x="143208" y="8474"/>
                    <a:pt x="143351" y="8688"/>
                    <a:pt x="143422" y="8831"/>
                  </a:cubicBezTo>
                  <a:cubicBezTo>
                    <a:pt x="143422" y="8975"/>
                    <a:pt x="143208" y="9118"/>
                    <a:pt x="142850" y="9118"/>
                  </a:cubicBezTo>
                  <a:cubicBezTo>
                    <a:pt x="142134" y="9261"/>
                    <a:pt x="140846" y="9118"/>
                    <a:pt x="140846" y="9332"/>
                  </a:cubicBezTo>
                  <a:cubicBezTo>
                    <a:pt x="140703" y="10048"/>
                    <a:pt x="139057" y="10048"/>
                    <a:pt x="137983" y="10334"/>
                  </a:cubicBezTo>
                  <a:cubicBezTo>
                    <a:pt x="138341" y="10442"/>
                    <a:pt x="138717" y="10495"/>
                    <a:pt x="139092" y="10495"/>
                  </a:cubicBezTo>
                  <a:cubicBezTo>
                    <a:pt x="139468" y="10495"/>
                    <a:pt x="139844" y="10442"/>
                    <a:pt x="140202" y="10334"/>
                  </a:cubicBezTo>
                  <a:cubicBezTo>
                    <a:pt x="142923" y="9671"/>
                    <a:pt x="145768" y="9253"/>
                    <a:pt x="148621" y="9253"/>
                  </a:cubicBezTo>
                  <a:cubicBezTo>
                    <a:pt x="148844" y="9253"/>
                    <a:pt x="149067" y="9256"/>
                    <a:pt x="149291" y="9261"/>
                  </a:cubicBezTo>
                  <a:cubicBezTo>
                    <a:pt x="149577" y="9261"/>
                    <a:pt x="149792" y="9261"/>
                    <a:pt x="150078" y="9189"/>
                  </a:cubicBezTo>
                  <a:cubicBezTo>
                    <a:pt x="152798" y="8688"/>
                    <a:pt x="155732" y="8545"/>
                    <a:pt x="158595" y="8259"/>
                  </a:cubicBezTo>
                  <a:cubicBezTo>
                    <a:pt x="159024" y="8187"/>
                    <a:pt x="159740" y="8259"/>
                    <a:pt x="159596" y="7758"/>
                  </a:cubicBezTo>
                  <a:lnTo>
                    <a:pt x="159596" y="7758"/>
                  </a:lnTo>
                  <a:cubicBezTo>
                    <a:pt x="155722" y="7845"/>
                    <a:pt x="151822" y="8170"/>
                    <a:pt x="147830" y="8170"/>
                  </a:cubicBezTo>
                  <a:cubicBezTo>
                    <a:pt x="145259" y="8170"/>
                    <a:pt x="142651" y="8035"/>
                    <a:pt x="139987" y="7615"/>
                  </a:cubicBezTo>
                  <a:cubicBezTo>
                    <a:pt x="141577" y="7438"/>
                    <a:pt x="143216" y="7310"/>
                    <a:pt x="144823" y="7310"/>
                  </a:cubicBezTo>
                  <a:cubicBezTo>
                    <a:pt x="145169" y="7310"/>
                    <a:pt x="145513" y="7316"/>
                    <a:pt x="145856" y="7328"/>
                  </a:cubicBezTo>
                  <a:cubicBezTo>
                    <a:pt x="146281" y="7338"/>
                    <a:pt x="146706" y="7342"/>
                    <a:pt x="147131" y="7342"/>
                  </a:cubicBezTo>
                  <a:cubicBezTo>
                    <a:pt x="149998" y="7342"/>
                    <a:pt x="152865" y="7139"/>
                    <a:pt x="155732" y="6827"/>
                  </a:cubicBezTo>
                  <a:cubicBezTo>
                    <a:pt x="156114" y="6751"/>
                    <a:pt x="156700" y="6593"/>
                    <a:pt x="157174" y="6593"/>
                  </a:cubicBezTo>
                  <a:cubicBezTo>
                    <a:pt x="157588" y="6593"/>
                    <a:pt x="157917" y="6713"/>
                    <a:pt x="157950" y="7114"/>
                  </a:cubicBezTo>
                  <a:cubicBezTo>
                    <a:pt x="158094" y="7185"/>
                    <a:pt x="158237" y="7185"/>
                    <a:pt x="158380" y="7185"/>
                  </a:cubicBezTo>
                  <a:cubicBezTo>
                    <a:pt x="158674" y="7145"/>
                    <a:pt x="158970" y="7130"/>
                    <a:pt x="159267" y="7130"/>
                  </a:cubicBezTo>
                  <a:cubicBezTo>
                    <a:pt x="160188" y="7130"/>
                    <a:pt x="161116" y="7276"/>
                    <a:pt x="161995" y="7276"/>
                  </a:cubicBezTo>
                  <a:cubicBezTo>
                    <a:pt x="162350" y="7276"/>
                    <a:pt x="162697" y="7252"/>
                    <a:pt x="163032" y="7185"/>
                  </a:cubicBezTo>
                  <a:cubicBezTo>
                    <a:pt x="164792" y="6941"/>
                    <a:pt x="166586" y="6830"/>
                    <a:pt x="168391" y="6830"/>
                  </a:cubicBezTo>
                  <a:cubicBezTo>
                    <a:pt x="169227" y="6830"/>
                    <a:pt x="170066" y="6854"/>
                    <a:pt x="170904" y="6899"/>
                  </a:cubicBezTo>
                  <a:cubicBezTo>
                    <a:pt x="174411" y="6899"/>
                    <a:pt x="177918" y="6899"/>
                    <a:pt x="181353" y="7042"/>
                  </a:cubicBezTo>
                  <a:cubicBezTo>
                    <a:pt x="181841" y="7061"/>
                    <a:pt x="182327" y="7069"/>
                    <a:pt x="182811" y="7069"/>
                  </a:cubicBezTo>
                  <a:cubicBezTo>
                    <a:pt x="185004" y="7069"/>
                    <a:pt x="187157" y="6911"/>
                    <a:pt x="189314" y="6911"/>
                  </a:cubicBezTo>
                  <a:cubicBezTo>
                    <a:pt x="190308" y="6911"/>
                    <a:pt x="191303" y="6944"/>
                    <a:pt x="192303" y="7042"/>
                  </a:cubicBezTo>
                  <a:cubicBezTo>
                    <a:pt x="192732" y="7042"/>
                    <a:pt x="193233" y="7042"/>
                    <a:pt x="193663" y="6971"/>
                  </a:cubicBezTo>
                  <a:cubicBezTo>
                    <a:pt x="196525" y="6541"/>
                    <a:pt x="199388" y="6255"/>
                    <a:pt x="202322" y="6255"/>
                  </a:cubicBezTo>
                  <a:cubicBezTo>
                    <a:pt x="205042" y="6112"/>
                    <a:pt x="207547" y="5682"/>
                    <a:pt x="210266" y="5253"/>
                  </a:cubicBezTo>
                  <a:cubicBezTo>
                    <a:pt x="209882" y="5099"/>
                    <a:pt x="209498" y="5049"/>
                    <a:pt x="209116" y="5049"/>
                  </a:cubicBezTo>
                  <a:cubicBezTo>
                    <a:pt x="208383" y="5049"/>
                    <a:pt x="207661" y="5235"/>
                    <a:pt x="206968" y="5235"/>
                  </a:cubicBezTo>
                  <a:cubicBezTo>
                    <a:pt x="206678" y="5235"/>
                    <a:pt x="206393" y="5203"/>
                    <a:pt x="206115" y="5110"/>
                  </a:cubicBezTo>
                  <a:cubicBezTo>
                    <a:pt x="206408" y="4993"/>
                    <a:pt x="206652" y="4876"/>
                    <a:pt x="206927" y="4876"/>
                  </a:cubicBezTo>
                  <a:cubicBezTo>
                    <a:pt x="206988" y="4876"/>
                    <a:pt x="207052" y="4882"/>
                    <a:pt x="207117" y="4895"/>
                  </a:cubicBezTo>
                  <a:cubicBezTo>
                    <a:pt x="208549" y="4895"/>
                    <a:pt x="209909" y="4895"/>
                    <a:pt x="211268" y="4824"/>
                  </a:cubicBezTo>
                  <a:cubicBezTo>
                    <a:pt x="211326" y="4821"/>
                    <a:pt x="211381" y="4819"/>
                    <a:pt x="211435" y="4819"/>
                  </a:cubicBezTo>
                  <a:cubicBezTo>
                    <a:pt x="212569" y="4819"/>
                    <a:pt x="212895" y="5431"/>
                    <a:pt x="213808" y="5431"/>
                  </a:cubicBezTo>
                  <a:cubicBezTo>
                    <a:pt x="213928" y="5431"/>
                    <a:pt x="214059" y="5420"/>
                    <a:pt x="214203" y="5396"/>
                  </a:cubicBezTo>
                  <a:cubicBezTo>
                    <a:pt x="215081" y="5257"/>
                    <a:pt x="215959" y="5179"/>
                    <a:pt x="216837" y="5179"/>
                  </a:cubicBezTo>
                  <a:cubicBezTo>
                    <a:pt x="217319" y="5179"/>
                    <a:pt x="217800" y="5202"/>
                    <a:pt x="218282" y="5253"/>
                  </a:cubicBezTo>
                  <a:lnTo>
                    <a:pt x="218568" y="5253"/>
                  </a:lnTo>
                  <a:cubicBezTo>
                    <a:pt x="219041" y="5388"/>
                    <a:pt x="219546" y="5460"/>
                    <a:pt x="220060" y="5460"/>
                  </a:cubicBezTo>
                  <a:cubicBezTo>
                    <a:pt x="220635" y="5460"/>
                    <a:pt x="221222" y="5370"/>
                    <a:pt x="221789" y="5181"/>
                  </a:cubicBezTo>
                  <a:cubicBezTo>
                    <a:pt x="224876" y="4328"/>
                    <a:pt x="228084" y="3956"/>
                    <a:pt x="231301" y="3956"/>
                  </a:cubicBezTo>
                  <a:cubicBezTo>
                    <a:pt x="231589" y="3956"/>
                    <a:pt x="231878" y="3959"/>
                    <a:pt x="232166" y="3965"/>
                  </a:cubicBezTo>
                  <a:cubicBezTo>
                    <a:pt x="232595" y="3965"/>
                    <a:pt x="233025" y="3893"/>
                    <a:pt x="233454" y="3822"/>
                  </a:cubicBezTo>
                  <a:cubicBezTo>
                    <a:pt x="236174" y="3249"/>
                    <a:pt x="239180" y="2963"/>
                    <a:pt x="242114" y="2677"/>
                  </a:cubicBezTo>
                  <a:cubicBezTo>
                    <a:pt x="245692" y="2319"/>
                    <a:pt x="249485" y="2533"/>
                    <a:pt x="253064" y="2104"/>
                  </a:cubicBezTo>
                  <a:cubicBezTo>
                    <a:pt x="253950" y="2842"/>
                    <a:pt x="254531" y="3107"/>
                    <a:pt x="255739" y="3107"/>
                  </a:cubicBezTo>
                  <a:cubicBezTo>
                    <a:pt x="256287" y="3107"/>
                    <a:pt x="256965" y="3052"/>
                    <a:pt x="257859" y="2963"/>
                  </a:cubicBezTo>
                  <a:cubicBezTo>
                    <a:pt x="259075" y="2820"/>
                    <a:pt x="260292" y="2605"/>
                    <a:pt x="261437" y="2462"/>
                  </a:cubicBezTo>
                  <a:cubicBezTo>
                    <a:pt x="262582" y="2247"/>
                    <a:pt x="263799" y="2104"/>
                    <a:pt x="264944" y="2104"/>
                  </a:cubicBezTo>
                  <a:cubicBezTo>
                    <a:pt x="269095" y="1961"/>
                    <a:pt x="273174" y="1675"/>
                    <a:pt x="277325" y="1675"/>
                  </a:cubicBezTo>
                  <a:cubicBezTo>
                    <a:pt x="277826" y="1603"/>
                    <a:pt x="278256" y="1603"/>
                    <a:pt x="278685" y="1460"/>
                  </a:cubicBezTo>
                  <a:cubicBezTo>
                    <a:pt x="279114" y="1388"/>
                    <a:pt x="279401" y="1245"/>
                    <a:pt x="279329" y="1031"/>
                  </a:cubicBezTo>
                  <a:cubicBezTo>
                    <a:pt x="279258" y="887"/>
                    <a:pt x="278685" y="816"/>
                    <a:pt x="278256" y="816"/>
                  </a:cubicBezTo>
                  <a:cubicBezTo>
                    <a:pt x="274906" y="762"/>
                    <a:pt x="271596" y="504"/>
                    <a:pt x="268236" y="504"/>
                  </a:cubicBezTo>
                  <a:cubicBezTo>
                    <a:pt x="267145" y="504"/>
                    <a:pt x="266049" y="531"/>
                    <a:pt x="264944" y="601"/>
                  </a:cubicBezTo>
                  <a:cubicBezTo>
                    <a:pt x="264560" y="620"/>
                    <a:pt x="264172" y="629"/>
                    <a:pt x="263781" y="629"/>
                  </a:cubicBezTo>
                  <a:cubicBezTo>
                    <a:pt x="262712" y="629"/>
                    <a:pt x="261626" y="563"/>
                    <a:pt x="260578" y="458"/>
                  </a:cubicBezTo>
                  <a:cubicBezTo>
                    <a:pt x="259898" y="386"/>
                    <a:pt x="259201" y="351"/>
                    <a:pt x="258503" y="351"/>
                  </a:cubicBezTo>
                  <a:cubicBezTo>
                    <a:pt x="257805" y="351"/>
                    <a:pt x="257107" y="386"/>
                    <a:pt x="256427" y="458"/>
                  </a:cubicBezTo>
                  <a:cubicBezTo>
                    <a:pt x="253636" y="716"/>
                    <a:pt x="250819" y="844"/>
                    <a:pt x="248008" y="844"/>
                  </a:cubicBezTo>
                  <a:cubicBezTo>
                    <a:pt x="246133" y="844"/>
                    <a:pt x="244261" y="787"/>
                    <a:pt x="242400" y="673"/>
                  </a:cubicBezTo>
                  <a:cubicBezTo>
                    <a:pt x="239681" y="530"/>
                    <a:pt x="236961" y="476"/>
                    <a:pt x="234241" y="476"/>
                  </a:cubicBezTo>
                  <a:cubicBezTo>
                    <a:pt x="231522" y="476"/>
                    <a:pt x="228802" y="530"/>
                    <a:pt x="226083" y="601"/>
                  </a:cubicBezTo>
                  <a:cubicBezTo>
                    <a:pt x="223220" y="601"/>
                    <a:pt x="220357" y="744"/>
                    <a:pt x="217495" y="744"/>
                  </a:cubicBezTo>
                  <a:cubicBezTo>
                    <a:pt x="215586" y="744"/>
                    <a:pt x="213614" y="840"/>
                    <a:pt x="211642" y="840"/>
                  </a:cubicBezTo>
                  <a:cubicBezTo>
                    <a:pt x="210656" y="840"/>
                    <a:pt x="209670" y="816"/>
                    <a:pt x="208692" y="744"/>
                  </a:cubicBezTo>
                  <a:cubicBezTo>
                    <a:pt x="208513" y="708"/>
                    <a:pt x="208316" y="691"/>
                    <a:pt x="208119" y="691"/>
                  </a:cubicBezTo>
                  <a:cubicBezTo>
                    <a:pt x="207923" y="691"/>
                    <a:pt x="207726" y="708"/>
                    <a:pt x="207547" y="744"/>
                  </a:cubicBezTo>
                  <a:cubicBezTo>
                    <a:pt x="206095" y="880"/>
                    <a:pt x="204643" y="930"/>
                    <a:pt x="203191" y="930"/>
                  </a:cubicBezTo>
                  <a:cubicBezTo>
                    <a:pt x="202353" y="930"/>
                    <a:pt x="201515" y="914"/>
                    <a:pt x="200676" y="887"/>
                  </a:cubicBezTo>
                  <a:cubicBezTo>
                    <a:pt x="200043" y="907"/>
                    <a:pt x="199406" y="915"/>
                    <a:pt x="198765" y="915"/>
                  </a:cubicBezTo>
                  <a:cubicBezTo>
                    <a:pt x="197016" y="915"/>
                    <a:pt x="195248" y="849"/>
                    <a:pt x="193520" y="744"/>
                  </a:cubicBezTo>
                  <a:cubicBezTo>
                    <a:pt x="189082" y="315"/>
                    <a:pt x="184574" y="243"/>
                    <a:pt x="179993" y="172"/>
                  </a:cubicBezTo>
                  <a:cubicBezTo>
                    <a:pt x="179242" y="100"/>
                    <a:pt x="178472" y="64"/>
                    <a:pt x="177694" y="64"/>
                  </a:cubicBezTo>
                  <a:cubicBezTo>
                    <a:pt x="176916" y="64"/>
                    <a:pt x="176129" y="100"/>
                    <a:pt x="175341" y="172"/>
                  </a:cubicBezTo>
                  <a:cubicBezTo>
                    <a:pt x="173910" y="315"/>
                    <a:pt x="175556" y="530"/>
                    <a:pt x="175341" y="673"/>
                  </a:cubicBezTo>
                  <a:cubicBezTo>
                    <a:pt x="174831" y="673"/>
                    <a:pt x="174281" y="703"/>
                    <a:pt x="173751" y="703"/>
                  </a:cubicBezTo>
                  <a:cubicBezTo>
                    <a:pt x="172868" y="703"/>
                    <a:pt x="172040" y="619"/>
                    <a:pt x="171548" y="172"/>
                  </a:cubicBezTo>
                  <a:cubicBezTo>
                    <a:pt x="171339" y="67"/>
                    <a:pt x="171091" y="0"/>
                    <a:pt x="170833" y="0"/>
                  </a:cubicBezTo>
                  <a:close/>
                </a:path>
              </a:pathLst>
            </a:cu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4"/>
            <p:cNvSpPr/>
            <p:nvPr/>
          </p:nvSpPr>
          <p:spPr>
            <a:xfrm rot="-2701040">
              <a:off x="4901683" y="3779059"/>
              <a:ext cx="1632392" cy="218683"/>
            </a:xfrm>
            <a:custGeom>
              <a:rect b="b" l="l" r="r" t="t"/>
              <a:pathLst>
                <a:path extrusionOk="0" h="10496" w="279401">
                  <a:moveTo>
                    <a:pt x="247553" y="1889"/>
                  </a:moveTo>
                  <a:cubicBezTo>
                    <a:pt x="247768" y="1889"/>
                    <a:pt x="248054" y="1889"/>
                    <a:pt x="248269" y="1961"/>
                  </a:cubicBezTo>
                  <a:cubicBezTo>
                    <a:pt x="248269" y="2104"/>
                    <a:pt x="247839" y="2104"/>
                    <a:pt x="247482" y="2176"/>
                  </a:cubicBezTo>
                  <a:cubicBezTo>
                    <a:pt x="247124" y="2176"/>
                    <a:pt x="246837" y="2176"/>
                    <a:pt x="246837" y="2104"/>
                  </a:cubicBezTo>
                  <a:cubicBezTo>
                    <a:pt x="246766" y="1889"/>
                    <a:pt x="247267" y="1889"/>
                    <a:pt x="247553" y="1889"/>
                  </a:cubicBezTo>
                  <a:close/>
                  <a:moveTo>
                    <a:pt x="115296" y="1889"/>
                  </a:moveTo>
                  <a:cubicBezTo>
                    <a:pt x="115582" y="1889"/>
                    <a:pt x="115797" y="1961"/>
                    <a:pt x="115797" y="2104"/>
                  </a:cubicBezTo>
                  <a:cubicBezTo>
                    <a:pt x="115726" y="2247"/>
                    <a:pt x="115511" y="2247"/>
                    <a:pt x="115225" y="2247"/>
                  </a:cubicBezTo>
                  <a:cubicBezTo>
                    <a:pt x="114938" y="2247"/>
                    <a:pt x="114795" y="2176"/>
                    <a:pt x="114795" y="2104"/>
                  </a:cubicBezTo>
                  <a:cubicBezTo>
                    <a:pt x="114867" y="1961"/>
                    <a:pt x="115081" y="1889"/>
                    <a:pt x="115296" y="1889"/>
                  </a:cubicBezTo>
                  <a:close/>
                  <a:moveTo>
                    <a:pt x="159883" y="2748"/>
                  </a:moveTo>
                  <a:cubicBezTo>
                    <a:pt x="160026" y="2748"/>
                    <a:pt x="160097" y="2748"/>
                    <a:pt x="160241" y="2820"/>
                  </a:cubicBezTo>
                  <a:cubicBezTo>
                    <a:pt x="160241" y="3034"/>
                    <a:pt x="159740" y="3034"/>
                    <a:pt x="159382" y="3106"/>
                  </a:cubicBezTo>
                  <a:cubicBezTo>
                    <a:pt x="159239" y="3034"/>
                    <a:pt x="159024" y="3034"/>
                    <a:pt x="158952" y="2963"/>
                  </a:cubicBezTo>
                  <a:cubicBezTo>
                    <a:pt x="159024" y="2820"/>
                    <a:pt x="159382" y="2748"/>
                    <a:pt x="159883" y="2748"/>
                  </a:cubicBezTo>
                  <a:close/>
                  <a:moveTo>
                    <a:pt x="131623" y="3088"/>
                  </a:moveTo>
                  <a:cubicBezTo>
                    <a:pt x="131775" y="3088"/>
                    <a:pt x="131900" y="3106"/>
                    <a:pt x="131971" y="3178"/>
                  </a:cubicBezTo>
                  <a:cubicBezTo>
                    <a:pt x="132186" y="3392"/>
                    <a:pt x="131685" y="3321"/>
                    <a:pt x="131470" y="3392"/>
                  </a:cubicBezTo>
                  <a:cubicBezTo>
                    <a:pt x="131041" y="3392"/>
                    <a:pt x="130612" y="3392"/>
                    <a:pt x="130111" y="3464"/>
                  </a:cubicBezTo>
                  <a:cubicBezTo>
                    <a:pt x="130397" y="3249"/>
                    <a:pt x="130755" y="3106"/>
                    <a:pt x="131113" y="3106"/>
                  </a:cubicBezTo>
                  <a:cubicBezTo>
                    <a:pt x="131292" y="3106"/>
                    <a:pt x="131470" y="3088"/>
                    <a:pt x="131623" y="3088"/>
                  </a:cubicBezTo>
                  <a:close/>
                  <a:moveTo>
                    <a:pt x="125316" y="3303"/>
                  </a:moveTo>
                  <a:cubicBezTo>
                    <a:pt x="125960" y="3303"/>
                    <a:pt x="126604" y="3356"/>
                    <a:pt x="127248" y="3464"/>
                  </a:cubicBezTo>
                  <a:cubicBezTo>
                    <a:pt x="126604" y="3607"/>
                    <a:pt x="125960" y="3679"/>
                    <a:pt x="125316" y="3679"/>
                  </a:cubicBezTo>
                  <a:cubicBezTo>
                    <a:pt x="124672" y="3679"/>
                    <a:pt x="124027" y="3607"/>
                    <a:pt x="123383" y="3464"/>
                  </a:cubicBezTo>
                  <a:cubicBezTo>
                    <a:pt x="124027" y="3356"/>
                    <a:pt x="124672" y="3303"/>
                    <a:pt x="125316" y="3303"/>
                  </a:cubicBezTo>
                  <a:close/>
                  <a:moveTo>
                    <a:pt x="186484" y="4939"/>
                  </a:moveTo>
                  <a:cubicBezTo>
                    <a:pt x="186951" y="4939"/>
                    <a:pt x="187415" y="4974"/>
                    <a:pt x="187866" y="5038"/>
                  </a:cubicBezTo>
                  <a:cubicBezTo>
                    <a:pt x="187329" y="5192"/>
                    <a:pt x="186771" y="5263"/>
                    <a:pt x="186215" y="5263"/>
                  </a:cubicBezTo>
                  <a:cubicBezTo>
                    <a:pt x="185734" y="5263"/>
                    <a:pt x="185253" y="5210"/>
                    <a:pt x="184788" y="5110"/>
                  </a:cubicBezTo>
                  <a:cubicBezTo>
                    <a:pt x="185340" y="4992"/>
                    <a:pt x="185913" y="4939"/>
                    <a:pt x="186484" y="4939"/>
                  </a:cubicBezTo>
                  <a:close/>
                  <a:moveTo>
                    <a:pt x="197056" y="5082"/>
                  </a:moveTo>
                  <a:cubicBezTo>
                    <a:pt x="197213" y="5082"/>
                    <a:pt x="197370" y="5148"/>
                    <a:pt x="197527" y="5253"/>
                  </a:cubicBezTo>
                  <a:cubicBezTo>
                    <a:pt x="197313" y="5325"/>
                    <a:pt x="197098" y="5325"/>
                    <a:pt x="196883" y="5325"/>
                  </a:cubicBezTo>
                  <a:cubicBezTo>
                    <a:pt x="196597" y="5325"/>
                    <a:pt x="196239" y="5325"/>
                    <a:pt x="196239" y="5253"/>
                  </a:cubicBezTo>
                  <a:cubicBezTo>
                    <a:pt x="196454" y="5110"/>
                    <a:pt x="196669" y="5110"/>
                    <a:pt x="196883" y="5110"/>
                  </a:cubicBezTo>
                  <a:cubicBezTo>
                    <a:pt x="196941" y="5091"/>
                    <a:pt x="196998" y="5082"/>
                    <a:pt x="197056" y="5082"/>
                  </a:cubicBezTo>
                  <a:close/>
                  <a:moveTo>
                    <a:pt x="94542" y="5539"/>
                  </a:moveTo>
                  <a:cubicBezTo>
                    <a:pt x="94828" y="5539"/>
                    <a:pt x="95114" y="5611"/>
                    <a:pt x="95400" y="5754"/>
                  </a:cubicBezTo>
                  <a:cubicBezTo>
                    <a:pt x="95348" y="5859"/>
                    <a:pt x="95219" y="5925"/>
                    <a:pt x="95069" y="5925"/>
                  </a:cubicBezTo>
                  <a:cubicBezTo>
                    <a:pt x="95014" y="5925"/>
                    <a:pt x="94957" y="5916"/>
                    <a:pt x="94899" y="5897"/>
                  </a:cubicBezTo>
                  <a:cubicBezTo>
                    <a:pt x="94613" y="5897"/>
                    <a:pt x="94470" y="5826"/>
                    <a:pt x="94255" y="5754"/>
                  </a:cubicBezTo>
                  <a:cubicBezTo>
                    <a:pt x="94112" y="5682"/>
                    <a:pt x="94255" y="5539"/>
                    <a:pt x="94542" y="5539"/>
                  </a:cubicBezTo>
                  <a:close/>
                  <a:moveTo>
                    <a:pt x="179349" y="5969"/>
                  </a:moveTo>
                  <a:cubicBezTo>
                    <a:pt x="180852" y="6112"/>
                    <a:pt x="182355" y="6183"/>
                    <a:pt x="183929" y="6183"/>
                  </a:cubicBezTo>
                  <a:cubicBezTo>
                    <a:pt x="183285" y="6344"/>
                    <a:pt x="182641" y="6425"/>
                    <a:pt x="181997" y="6425"/>
                  </a:cubicBezTo>
                  <a:cubicBezTo>
                    <a:pt x="181782" y="6425"/>
                    <a:pt x="181568" y="6416"/>
                    <a:pt x="181353" y="6398"/>
                  </a:cubicBezTo>
                  <a:cubicBezTo>
                    <a:pt x="180868" y="6301"/>
                    <a:pt x="180384" y="6263"/>
                    <a:pt x="179899" y="6263"/>
                  </a:cubicBezTo>
                  <a:cubicBezTo>
                    <a:pt x="179310" y="6263"/>
                    <a:pt x="178721" y="6320"/>
                    <a:pt x="178132" y="6398"/>
                  </a:cubicBezTo>
                  <a:cubicBezTo>
                    <a:pt x="178023" y="6453"/>
                    <a:pt x="177903" y="6476"/>
                    <a:pt x="177781" y="6476"/>
                  </a:cubicBezTo>
                  <a:cubicBezTo>
                    <a:pt x="177583" y="6476"/>
                    <a:pt x="177379" y="6415"/>
                    <a:pt x="177202" y="6327"/>
                  </a:cubicBezTo>
                  <a:cubicBezTo>
                    <a:pt x="176987" y="6112"/>
                    <a:pt x="177488" y="6040"/>
                    <a:pt x="177989" y="5969"/>
                  </a:cubicBezTo>
                  <a:close/>
                  <a:moveTo>
                    <a:pt x="163604" y="6040"/>
                  </a:moveTo>
                  <a:lnTo>
                    <a:pt x="163604" y="6040"/>
                  </a:lnTo>
                  <a:cubicBezTo>
                    <a:pt x="162718" y="6367"/>
                    <a:pt x="162227" y="6480"/>
                    <a:pt x="161359" y="6480"/>
                  </a:cubicBezTo>
                  <a:cubicBezTo>
                    <a:pt x="160895" y="6480"/>
                    <a:pt x="160323" y="6448"/>
                    <a:pt x="159525" y="6398"/>
                  </a:cubicBezTo>
                  <a:cubicBezTo>
                    <a:pt x="160885" y="6327"/>
                    <a:pt x="162101" y="6255"/>
                    <a:pt x="163604" y="6040"/>
                  </a:cubicBezTo>
                  <a:close/>
                  <a:moveTo>
                    <a:pt x="129077" y="6301"/>
                  </a:moveTo>
                  <a:cubicBezTo>
                    <a:pt x="129397" y="6301"/>
                    <a:pt x="129718" y="6310"/>
                    <a:pt x="130039" y="6327"/>
                  </a:cubicBezTo>
                  <a:cubicBezTo>
                    <a:pt x="129479" y="6567"/>
                    <a:pt x="128829" y="6605"/>
                    <a:pt x="128065" y="6605"/>
                  </a:cubicBezTo>
                  <a:cubicBezTo>
                    <a:pt x="127701" y="6605"/>
                    <a:pt x="127311" y="6597"/>
                    <a:pt x="126892" y="6597"/>
                  </a:cubicBezTo>
                  <a:cubicBezTo>
                    <a:pt x="126618" y="6597"/>
                    <a:pt x="126331" y="6600"/>
                    <a:pt x="126031" y="6613"/>
                  </a:cubicBezTo>
                  <a:cubicBezTo>
                    <a:pt x="127015" y="6394"/>
                    <a:pt x="128041" y="6301"/>
                    <a:pt x="129077" y="6301"/>
                  </a:cubicBezTo>
                  <a:close/>
                  <a:moveTo>
                    <a:pt x="77938" y="6040"/>
                  </a:moveTo>
                  <a:lnTo>
                    <a:pt x="77938" y="6040"/>
                  </a:lnTo>
                  <a:cubicBezTo>
                    <a:pt x="77652" y="6398"/>
                    <a:pt x="76936" y="6327"/>
                    <a:pt x="76435" y="6398"/>
                  </a:cubicBezTo>
                  <a:cubicBezTo>
                    <a:pt x="76145" y="6446"/>
                    <a:pt x="75855" y="6658"/>
                    <a:pt x="75521" y="6658"/>
                  </a:cubicBezTo>
                  <a:cubicBezTo>
                    <a:pt x="75360" y="6658"/>
                    <a:pt x="75189" y="6609"/>
                    <a:pt x="75004" y="6470"/>
                  </a:cubicBezTo>
                  <a:cubicBezTo>
                    <a:pt x="74717" y="6183"/>
                    <a:pt x="75648" y="6183"/>
                    <a:pt x="76149" y="6183"/>
                  </a:cubicBezTo>
                  <a:lnTo>
                    <a:pt x="77938" y="6040"/>
                  </a:lnTo>
                  <a:close/>
                  <a:moveTo>
                    <a:pt x="103288" y="6229"/>
                  </a:moveTo>
                  <a:cubicBezTo>
                    <a:pt x="103474" y="6229"/>
                    <a:pt x="103659" y="6238"/>
                    <a:pt x="103845" y="6255"/>
                  </a:cubicBezTo>
                  <a:cubicBezTo>
                    <a:pt x="103387" y="6530"/>
                    <a:pt x="102869" y="6658"/>
                    <a:pt x="102349" y="6658"/>
                  </a:cubicBezTo>
                  <a:cubicBezTo>
                    <a:pt x="102058" y="6658"/>
                    <a:pt x="101766" y="6618"/>
                    <a:pt x="101484" y="6541"/>
                  </a:cubicBezTo>
                  <a:cubicBezTo>
                    <a:pt x="102085" y="6323"/>
                    <a:pt x="102686" y="6229"/>
                    <a:pt x="103288" y="6229"/>
                  </a:cubicBezTo>
                  <a:close/>
                  <a:moveTo>
                    <a:pt x="117352" y="6566"/>
                  </a:moveTo>
                  <a:cubicBezTo>
                    <a:pt x="117478" y="6566"/>
                    <a:pt x="117604" y="6601"/>
                    <a:pt x="117729" y="6684"/>
                  </a:cubicBezTo>
                  <a:cubicBezTo>
                    <a:pt x="117658" y="6684"/>
                    <a:pt x="117658" y="6756"/>
                    <a:pt x="117515" y="6827"/>
                  </a:cubicBezTo>
                  <a:cubicBezTo>
                    <a:pt x="117426" y="6857"/>
                    <a:pt x="117325" y="6875"/>
                    <a:pt x="117226" y="6875"/>
                  </a:cubicBezTo>
                  <a:cubicBezTo>
                    <a:pt x="117087" y="6875"/>
                    <a:pt x="116954" y="6840"/>
                    <a:pt x="116871" y="6756"/>
                  </a:cubicBezTo>
                  <a:cubicBezTo>
                    <a:pt x="116871" y="6756"/>
                    <a:pt x="116942" y="6613"/>
                    <a:pt x="117085" y="6613"/>
                  </a:cubicBezTo>
                  <a:cubicBezTo>
                    <a:pt x="117174" y="6583"/>
                    <a:pt x="117263" y="6566"/>
                    <a:pt x="117352" y="6566"/>
                  </a:cubicBezTo>
                  <a:close/>
                  <a:moveTo>
                    <a:pt x="95419" y="6783"/>
                  </a:moveTo>
                  <a:cubicBezTo>
                    <a:pt x="95654" y="6783"/>
                    <a:pt x="95887" y="6797"/>
                    <a:pt x="96116" y="6827"/>
                  </a:cubicBezTo>
                  <a:cubicBezTo>
                    <a:pt x="95329" y="7042"/>
                    <a:pt x="94184" y="7114"/>
                    <a:pt x="93969" y="7686"/>
                  </a:cubicBezTo>
                  <a:cubicBezTo>
                    <a:pt x="93923" y="7825"/>
                    <a:pt x="93578" y="7904"/>
                    <a:pt x="93224" y="7904"/>
                  </a:cubicBezTo>
                  <a:cubicBezTo>
                    <a:pt x="93030" y="7904"/>
                    <a:pt x="92833" y="7880"/>
                    <a:pt x="92681" y="7829"/>
                  </a:cubicBezTo>
                  <a:cubicBezTo>
                    <a:pt x="92180" y="7686"/>
                    <a:pt x="92609" y="7472"/>
                    <a:pt x="92824" y="7257"/>
                  </a:cubicBezTo>
                  <a:cubicBezTo>
                    <a:pt x="93668" y="6976"/>
                    <a:pt x="94556" y="6783"/>
                    <a:pt x="95419" y="6783"/>
                  </a:cubicBezTo>
                  <a:close/>
                  <a:moveTo>
                    <a:pt x="170833" y="0"/>
                  </a:moveTo>
                  <a:cubicBezTo>
                    <a:pt x="170738" y="0"/>
                    <a:pt x="170642" y="9"/>
                    <a:pt x="170546" y="29"/>
                  </a:cubicBezTo>
                  <a:lnTo>
                    <a:pt x="164034" y="29"/>
                  </a:lnTo>
                  <a:lnTo>
                    <a:pt x="164034" y="243"/>
                  </a:lnTo>
                  <a:lnTo>
                    <a:pt x="169759" y="530"/>
                  </a:lnTo>
                  <a:cubicBezTo>
                    <a:pt x="168954" y="691"/>
                    <a:pt x="168189" y="771"/>
                    <a:pt x="167404" y="771"/>
                  </a:cubicBezTo>
                  <a:cubicBezTo>
                    <a:pt x="167142" y="771"/>
                    <a:pt x="166878" y="762"/>
                    <a:pt x="166610" y="744"/>
                  </a:cubicBezTo>
                  <a:cubicBezTo>
                    <a:pt x="166082" y="726"/>
                    <a:pt x="165558" y="719"/>
                    <a:pt x="165036" y="719"/>
                  </a:cubicBezTo>
                  <a:cubicBezTo>
                    <a:pt x="161382" y="719"/>
                    <a:pt x="157852" y="1102"/>
                    <a:pt x="154157" y="1102"/>
                  </a:cubicBezTo>
                  <a:cubicBezTo>
                    <a:pt x="153370" y="1102"/>
                    <a:pt x="152583" y="1174"/>
                    <a:pt x="152440" y="1531"/>
                  </a:cubicBezTo>
                  <a:cubicBezTo>
                    <a:pt x="152895" y="1582"/>
                    <a:pt x="153386" y="1633"/>
                    <a:pt x="153863" y="1633"/>
                  </a:cubicBezTo>
                  <a:cubicBezTo>
                    <a:pt x="154060" y="1633"/>
                    <a:pt x="154255" y="1624"/>
                    <a:pt x="154444" y="1603"/>
                  </a:cubicBezTo>
                  <a:cubicBezTo>
                    <a:pt x="155016" y="1675"/>
                    <a:pt x="155517" y="1746"/>
                    <a:pt x="155589" y="2032"/>
                  </a:cubicBezTo>
                  <a:cubicBezTo>
                    <a:pt x="155660" y="2247"/>
                    <a:pt x="155159" y="2247"/>
                    <a:pt x="154730" y="2319"/>
                  </a:cubicBezTo>
                  <a:cubicBezTo>
                    <a:pt x="152511" y="2891"/>
                    <a:pt x="149792" y="2820"/>
                    <a:pt x="147358" y="3106"/>
                  </a:cubicBezTo>
                  <a:lnTo>
                    <a:pt x="147001" y="3106"/>
                  </a:lnTo>
                  <a:cubicBezTo>
                    <a:pt x="146285" y="3106"/>
                    <a:pt x="145498" y="3034"/>
                    <a:pt x="145283" y="2677"/>
                  </a:cubicBezTo>
                  <a:cubicBezTo>
                    <a:pt x="145068" y="2319"/>
                    <a:pt x="145569" y="2104"/>
                    <a:pt x="146428" y="1961"/>
                  </a:cubicBezTo>
                  <a:cubicBezTo>
                    <a:pt x="146643" y="1925"/>
                    <a:pt x="146875" y="1925"/>
                    <a:pt x="147108" y="1925"/>
                  </a:cubicBezTo>
                  <a:cubicBezTo>
                    <a:pt x="147341" y="1925"/>
                    <a:pt x="147573" y="1925"/>
                    <a:pt x="147788" y="1889"/>
                  </a:cubicBezTo>
                  <a:cubicBezTo>
                    <a:pt x="148289" y="1746"/>
                    <a:pt x="148933" y="1746"/>
                    <a:pt x="148718" y="1460"/>
                  </a:cubicBezTo>
                  <a:cubicBezTo>
                    <a:pt x="148415" y="1442"/>
                    <a:pt x="148113" y="1434"/>
                    <a:pt x="147814" y="1434"/>
                  </a:cubicBezTo>
                  <a:cubicBezTo>
                    <a:pt x="146205" y="1434"/>
                    <a:pt x="144642" y="1657"/>
                    <a:pt x="143008" y="1657"/>
                  </a:cubicBezTo>
                  <a:cubicBezTo>
                    <a:pt x="142579" y="1657"/>
                    <a:pt x="142145" y="1642"/>
                    <a:pt x="141705" y="1603"/>
                  </a:cubicBezTo>
                  <a:cubicBezTo>
                    <a:pt x="141919" y="1031"/>
                    <a:pt x="143852" y="1460"/>
                    <a:pt x="143923" y="887"/>
                  </a:cubicBezTo>
                  <a:cubicBezTo>
                    <a:pt x="142763" y="797"/>
                    <a:pt x="141604" y="752"/>
                    <a:pt x="140445" y="752"/>
                  </a:cubicBezTo>
                  <a:cubicBezTo>
                    <a:pt x="137028" y="752"/>
                    <a:pt x="133621" y="1141"/>
                    <a:pt x="130254" y="1889"/>
                  </a:cubicBezTo>
                  <a:cubicBezTo>
                    <a:pt x="130672" y="1919"/>
                    <a:pt x="131086" y="1931"/>
                    <a:pt x="131495" y="1931"/>
                  </a:cubicBezTo>
                  <a:cubicBezTo>
                    <a:pt x="133374" y="1931"/>
                    <a:pt x="135168" y="1678"/>
                    <a:pt x="136999" y="1678"/>
                  </a:cubicBezTo>
                  <a:cubicBezTo>
                    <a:pt x="137701" y="1678"/>
                    <a:pt x="138408" y="1715"/>
                    <a:pt x="139128" y="1818"/>
                  </a:cubicBezTo>
                  <a:cubicBezTo>
                    <a:pt x="136981" y="2247"/>
                    <a:pt x="134619" y="2247"/>
                    <a:pt x="132401" y="2462"/>
                  </a:cubicBezTo>
                  <a:cubicBezTo>
                    <a:pt x="131477" y="2502"/>
                    <a:pt x="130576" y="2655"/>
                    <a:pt x="129710" y="2655"/>
                  </a:cubicBezTo>
                  <a:cubicBezTo>
                    <a:pt x="129033" y="2655"/>
                    <a:pt x="128377" y="2561"/>
                    <a:pt x="127749" y="2247"/>
                  </a:cubicBezTo>
                  <a:cubicBezTo>
                    <a:pt x="124579" y="1969"/>
                    <a:pt x="121409" y="1561"/>
                    <a:pt x="118205" y="1561"/>
                  </a:cubicBezTo>
                  <a:cubicBezTo>
                    <a:pt x="117286" y="1561"/>
                    <a:pt x="116364" y="1595"/>
                    <a:pt x="115439" y="1675"/>
                  </a:cubicBezTo>
                  <a:cubicBezTo>
                    <a:pt x="114858" y="1772"/>
                    <a:pt x="114276" y="1810"/>
                    <a:pt x="113695" y="1810"/>
                  </a:cubicBezTo>
                  <a:cubicBezTo>
                    <a:pt x="112988" y="1810"/>
                    <a:pt x="112281" y="1753"/>
                    <a:pt x="111575" y="1675"/>
                  </a:cubicBezTo>
                  <a:cubicBezTo>
                    <a:pt x="112290" y="1317"/>
                    <a:pt x="113936" y="1531"/>
                    <a:pt x="115081" y="1031"/>
                  </a:cubicBezTo>
                  <a:cubicBezTo>
                    <a:pt x="113855" y="949"/>
                    <a:pt x="112669" y="920"/>
                    <a:pt x="111510" y="920"/>
                  </a:cubicBezTo>
                  <a:cubicBezTo>
                    <a:pt x="108614" y="920"/>
                    <a:pt x="105890" y="1102"/>
                    <a:pt x="103130" y="1102"/>
                  </a:cubicBezTo>
                  <a:cubicBezTo>
                    <a:pt x="103056" y="1093"/>
                    <a:pt x="102983" y="1088"/>
                    <a:pt x="102912" y="1088"/>
                  </a:cubicBezTo>
                  <a:cubicBezTo>
                    <a:pt x="102430" y="1088"/>
                    <a:pt x="102010" y="1291"/>
                    <a:pt x="101698" y="1603"/>
                  </a:cubicBezTo>
                  <a:lnTo>
                    <a:pt x="106207" y="1675"/>
                  </a:lnTo>
                  <a:cubicBezTo>
                    <a:pt x="105326" y="2071"/>
                    <a:pt x="104390" y="2278"/>
                    <a:pt x="103450" y="2278"/>
                  </a:cubicBezTo>
                  <a:cubicBezTo>
                    <a:pt x="102864" y="2278"/>
                    <a:pt x="102276" y="2197"/>
                    <a:pt x="101698" y="2032"/>
                  </a:cubicBezTo>
                  <a:cubicBezTo>
                    <a:pt x="101092" y="1859"/>
                    <a:pt x="100459" y="1764"/>
                    <a:pt x="99815" y="1764"/>
                  </a:cubicBezTo>
                  <a:cubicBezTo>
                    <a:pt x="99396" y="1764"/>
                    <a:pt x="98973" y="1805"/>
                    <a:pt x="98549" y="1889"/>
                  </a:cubicBezTo>
                  <a:cubicBezTo>
                    <a:pt x="98048" y="1997"/>
                    <a:pt x="97529" y="2050"/>
                    <a:pt x="97002" y="2050"/>
                  </a:cubicBezTo>
                  <a:cubicBezTo>
                    <a:pt x="96474" y="2050"/>
                    <a:pt x="95937" y="1997"/>
                    <a:pt x="95400" y="1889"/>
                  </a:cubicBezTo>
                  <a:cubicBezTo>
                    <a:pt x="94693" y="1801"/>
                    <a:pt x="93958" y="1740"/>
                    <a:pt x="93212" y="1740"/>
                  </a:cubicBezTo>
                  <a:cubicBezTo>
                    <a:pt x="92751" y="1740"/>
                    <a:pt x="92287" y="1763"/>
                    <a:pt x="91822" y="1818"/>
                  </a:cubicBezTo>
                  <a:cubicBezTo>
                    <a:pt x="90963" y="1961"/>
                    <a:pt x="90033" y="2032"/>
                    <a:pt x="89174" y="2032"/>
                  </a:cubicBezTo>
                  <a:cubicBezTo>
                    <a:pt x="87504" y="2032"/>
                    <a:pt x="85834" y="2001"/>
                    <a:pt x="84164" y="2001"/>
                  </a:cubicBezTo>
                  <a:cubicBezTo>
                    <a:pt x="83329" y="2001"/>
                    <a:pt x="82494" y="2009"/>
                    <a:pt x="81659" y="2032"/>
                  </a:cubicBezTo>
                  <a:cubicBezTo>
                    <a:pt x="81488" y="2032"/>
                    <a:pt x="81302" y="2035"/>
                    <a:pt x="81111" y="2035"/>
                  </a:cubicBezTo>
                  <a:cubicBezTo>
                    <a:pt x="80351" y="2035"/>
                    <a:pt x="79527" y="1990"/>
                    <a:pt x="79298" y="1531"/>
                  </a:cubicBezTo>
                  <a:cubicBezTo>
                    <a:pt x="79178" y="1333"/>
                    <a:pt x="78882" y="1289"/>
                    <a:pt x="78532" y="1289"/>
                  </a:cubicBezTo>
                  <a:cubicBezTo>
                    <a:pt x="78252" y="1289"/>
                    <a:pt x="77938" y="1317"/>
                    <a:pt x="77652" y="1317"/>
                  </a:cubicBezTo>
                  <a:cubicBezTo>
                    <a:pt x="75075" y="1388"/>
                    <a:pt x="72499" y="1675"/>
                    <a:pt x="69994" y="1889"/>
                  </a:cubicBezTo>
                  <a:cubicBezTo>
                    <a:pt x="68561" y="2028"/>
                    <a:pt x="67099" y="2107"/>
                    <a:pt x="65626" y="2107"/>
                  </a:cubicBezTo>
                  <a:cubicBezTo>
                    <a:pt x="64818" y="2107"/>
                    <a:pt x="64006" y="2083"/>
                    <a:pt x="63195" y="2032"/>
                  </a:cubicBezTo>
                  <a:cubicBezTo>
                    <a:pt x="60833" y="1889"/>
                    <a:pt x="58400" y="1818"/>
                    <a:pt x="56038" y="1818"/>
                  </a:cubicBezTo>
                  <a:cubicBezTo>
                    <a:pt x="55680" y="1854"/>
                    <a:pt x="55340" y="1871"/>
                    <a:pt x="55000" y="1871"/>
                  </a:cubicBezTo>
                  <a:cubicBezTo>
                    <a:pt x="54660" y="1871"/>
                    <a:pt x="54321" y="1854"/>
                    <a:pt x="53963" y="1818"/>
                  </a:cubicBezTo>
                  <a:cubicBezTo>
                    <a:pt x="53247" y="1710"/>
                    <a:pt x="52513" y="1657"/>
                    <a:pt x="51780" y="1657"/>
                  </a:cubicBezTo>
                  <a:cubicBezTo>
                    <a:pt x="51046" y="1657"/>
                    <a:pt x="50313" y="1710"/>
                    <a:pt x="49597" y="1818"/>
                  </a:cubicBezTo>
                  <a:cubicBezTo>
                    <a:pt x="47396" y="1979"/>
                    <a:pt x="45196" y="2059"/>
                    <a:pt x="42995" y="2059"/>
                  </a:cubicBezTo>
                  <a:cubicBezTo>
                    <a:pt x="42261" y="2059"/>
                    <a:pt x="41528" y="2050"/>
                    <a:pt x="40794" y="2032"/>
                  </a:cubicBezTo>
                  <a:cubicBezTo>
                    <a:pt x="39754" y="1991"/>
                    <a:pt x="38722" y="1973"/>
                    <a:pt x="37696" y="1973"/>
                  </a:cubicBezTo>
                  <a:cubicBezTo>
                    <a:pt x="33430" y="1973"/>
                    <a:pt x="29275" y="2275"/>
                    <a:pt x="25121" y="2390"/>
                  </a:cubicBezTo>
                  <a:cubicBezTo>
                    <a:pt x="22222" y="2533"/>
                    <a:pt x="19378" y="2605"/>
                    <a:pt x="16533" y="2605"/>
                  </a:cubicBezTo>
                  <a:cubicBezTo>
                    <a:pt x="13688" y="2605"/>
                    <a:pt x="10843" y="2533"/>
                    <a:pt x="7945" y="2390"/>
                  </a:cubicBezTo>
                  <a:cubicBezTo>
                    <a:pt x="6156" y="2247"/>
                    <a:pt x="4438" y="2176"/>
                    <a:pt x="2720" y="1961"/>
                  </a:cubicBezTo>
                  <a:cubicBezTo>
                    <a:pt x="2413" y="1932"/>
                    <a:pt x="2139" y="1917"/>
                    <a:pt x="1896" y="1917"/>
                  </a:cubicBezTo>
                  <a:cubicBezTo>
                    <a:pt x="949" y="1917"/>
                    <a:pt x="472" y="2135"/>
                    <a:pt x="359" y="2533"/>
                  </a:cubicBezTo>
                  <a:cubicBezTo>
                    <a:pt x="1" y="3607"/>
                    <a:pt x="1790" y="4752"/>
                    <a:pt x="4581" y="5181"/>
                  </a:cubicBezTo>
                  <a:cubicBezTo>
                    <a:pt x="7658" y="5611"/>
                    <a:pt x="10736" y="5826"/>
                    <a:pt x="13885" y="5969"/>
                  </a:cubicBezTo>
                  <a:cubicBezTo>
                    <a:pt x="16533" y="6040"/>
                    <a:pt x="19252" y="6112"/>
                    <a:pt x="21900" y="6398"/>
                  </a:cubicBezTo>
                  <a:cubicBezTo>
                    <a:pt x="22505" y="6459"/>
                    <a:pt x="23826" y="6481"/>
                    <a:pt x="25258" y="6481"/>
                  </a:cubicBezTo>
                  <a:cubicBezTo>
                    <a:pt x="27214" y="6481"/>
                    <a:pt x="29376" y="6439"/>
                    <a:pt x="30202" y="6398"/>
                  </a:cubicBezTo>
                  <a:cubicBezTo>
                    <a:pt x="30258" y="6395"/>
                    <a:pt x="30313" y="6394"/>
                    <a:pt x="30368" y="6394"/>
                  </a:cubicBezTo>
                  <a:cubicBezTo>
                    <a:pt x="31534" y="6394"/>
                    <a:pt x="32323" y="6981"/>
                    <a:pt x="33507" y="6981"/>
                  </a:cubicBezTo>
                  <a:cubicBezTo>
                    <a:pt x="33747" y="6981"/>
                    <a:pt x="34003" y="6957"/>
                    <a:pt x="34282" y="6899"/>
                  </a:cubicBezTo>
                  <a:cubicBezTo>
                    <a:pt x="34353" y="6971"/>
                    <a:pt x="34496" y="7042"/>
                    <a:pt x="34496" y="7114"/>
                  </a:cubicBezTo>
                  <a:cubicBezTo>
                    <a:pt x="34282" y="7615"/>
                    <a:pt x="35284" y="7615"/>
                    <a:pt x="36071" y="7615"/>
                  </a:cubicBezTo>
                  <a:cubicBezTo>
                    <a:pt x="37717" y="7615"/>
                    <a:pt x="39434" y="7615"/>
                    <a:pt x="41009" y="7543"/>
                  </a:cubicBezTo>
                  <a:cubicBezTo>
                    <a:pt x="42888" y="7382"/>
                    <a:pt x="44726" y="7302"/>
                    <a:pt x="46585" y="7302"/>
                  </a:cubicBezTo>
                  <a:cubicBezTo>
                    <a:pt x="47204" y="7302"/>
                    <a:pt x="47826" y="7311"/>
                    <a:pt x="48452" y="7328"/>
                  </a:cubicBezTo>
                  <a:cubicBezTo>
                    <a:pt x="48738" y="7346"/>
                    <a:pt x="49029" y="7355"/>
                    <a:pt x="49322" y="7355"/>
                  </a:cubicBezTo>
                  <a:cubicBezTo>
                    <a:pt x="50201" y="7355"/>
                    <a:pt x="51100" y="7275"/>
                    <a:pt x="51959" y="7114"/>
                  </a:cubicBezTo>
                  <a:cubicBezTo>
                    <a:pt x="53533" y="6756"/>
                    <a:pt x="55394" y="6684"/>
                    <a:pt x="57040" y="6398"/>
                  </a:cubicBezTo>
                  <a:cubicBezTo>
                    <a:pt x="57434" y="6280"/>
                    <a:pt x="57850" y="6227"/>
                    <a:pt x="58275" y="6227"/>
                  </a:cubicBezTo>
                  <a:cubicBezTo>
                    <a:pt x="58623" y="6227"/>
                    <a:pt x="58976" y="6262"/>
                    <a:pt x="59330" y="6327"/>
                  </a:cubicBezTo>
                  <a:cubicBezTo>
                    <a:pt x="59116" y="6684"/>
                    <a:pt x="57756" y="6756"/>
                    <a:pt x="58042" y="7328"/>
                  </a:cubicBezTo>
                  <a:cubicBezTo>
                    <a:pt x="59533" y="7030"/>
                    <a:pt x="60974" y="6881"/>
                    <a:pt x="62449" y="6881"/>
                  </a:cubicBezTo>
                  <a:cubicBezTo>
                    <a:pt x="62744" y="6881"/>
                    <a:pt x="63040" y="6887"/>
                    <a:pt x="63338" y="6899"/>
                  </a:cubicBezTo>
                  <a:cubicBezTo>
                    <a:pt x="64412" y="6991"/>
                    <a:pt x="65472" y="7017"/>
                    <a:pt x="66530" y="7017"/>
                  </a:cubicBezTo>
                  <a:cubicBezTo>
                    <a:pt x="67942" y="7017"/>
                    <a:pt x="69350" y="6971"/>
                    <a:pt x="70781" y="6971"/>
                  </a:cubicBezTo>
                  <a:cubicBezTo>
                    <a:pt x="71210" y="6935"/>
                    <a:pt x="71622" y="6917"/>
                    <a:pt x="72034" y="6917"/>
                  </a:cubicBezTo>
                  <a:cubicBezTo>
                    <a:pt x="72445" y="6917"/>
                    <a:pt x="72857" y="6935"/>
                    <a:pt x="73286" y="6971"/>
                  </a:cubicBezTo>
                  <a:cubicBezTo>
                    <a:pt x="73692" y="7021"/>
                    <a:pt x="74097" y="7045"/>
                    <a:pt x="74503" y="7045"/>
                  </a:cubicBezTo>
                  <a:cubicBezTo>
                    <a:pt x="75242" y="7045"/>
                    <a:pt x="75982" y="6966"/>
                    <a:pt x="76721" y="6827"/>
                  </a:cubicBezTo>
                  <a:cubicBezTo>
                    <a:pt x="77330" y="6720"/>
                    <a:pt x="77938" y="6666"/>
                    <a:pt x="78537" y="6666"/>
                  </a:cubicBezTo>
                  <a:cubicBezTo>
                    <a:pt x="79137" y="6666"/>
                    <a:pt x="79727" y="6720"/>
                    <a:pt x="80300" y="6827"/>
                  </a:cubicBezTo>
                  <a:cubicBezTo>
                    <a:pt x="79441" y="7257"/>
                    <a:pt x="77795" y="7185"/>
                    <a:pt x="77151" y="7758"/>
                  </a:cubicBezTo>
                  <a:cubicBezTo>
                    <a:pt x="78224" y="7901"/>
                    <a:pt x="78439" y="8402"/>
                    <a:pt x="79727" y="8474"/>
                  </a:cubicBezTo>
                  <a:cubicBezTo>
                    <a:pt x="81111" y="8527"/>
                    <a:pt x="82496" y="8937"/>
                    <a:pt x="83939" y="8937"/>
                  </a:cubicBezTo>
                  <a:cubicBezTo>
                    <a:pt x="84436" y="8937"/>
                    <a:pt x="84939" y="8888"/>
                    <a:pt x="85452" y="8760"/>
                  </a:cubicBezTo>
                  <a:cubicBezTo>
                    <a:pt x="85596" y="8724"/>
                    <a:pt x="85739" y="8706"/>
                    <a:pt x="85882" y="8706"/>
                  </a:cubicBezTo>
                  <a:cubicBezTo>
                    <a:pt x="86025" y="8706"/>
                    <a:pt x="86168" y="8724"/>
                    <a:pt x="86311" y="8760"/>
                  </a:cubicBezTo>
                  <a:cubicBezTo>
                    <a:pt x="86771" y="8779"/>
                    <a:pt x="87232" y="8788"/>
                    <a:pt x="87692" y="8788"/>
                  </a:cubicBezTo>
                  <a:cubicBezTo>
                    <a:pt x="88949" y="8788"/>
                    <a:pt x="90207" y="8721"/>
                    <a:pt x="91464" y="8617"/>
                  </a:cubicBezTo>
                  <a:cubicBezTo>
                    <a:pt x="94973" y="8352"/>
                    <a:pt x="98420" y="7965"/>
                    <a:pt x="102032" y="7965"/>
                  </a:cubicBezTo>
                  <a:cubicBezTo>
                    <a:pt x="102325" y="7965"/>
                    <a:pt x="102620" y="7967"/>
                    <a:pt x="102915" y="7973"/>
                  </a:cubicBezTo>
                  <a:cubicBezTo>
                    <a:pt x="103356" y="7992"/>
                    <a:pt x="103797" y="8001"/>
                    <a:pt x="104238" y="8001"/>
                  </a:cubicBezTo>
                  <a:cubicBezTo>
                    <a:pt x="105443" y="8001"/>
                    <a:pt x="106648" y="7934"/>
                    <a:pt x="107853" y="7829"/>
                  </a:cubicBezTo>
                  <a:cubicBezTo>
                    <a:pt x="108143" y="7765"/>
                    <a:pt x="108432" y="7730"/>
                    <a:pt x="108715" y="7730"/>
                  </a:cubicBezTo>
                  <a:cubicBezTo>
                    <a:pt x="109062" y="7730"/>
                    <a:pt x="109399" y="7783"/>
                    <a:pt x="109714" y="7901"/>
                  </a:cubicBezTo>
                  <a:cubicBezTo>
                    <a:pt x="110286" y="8008"/>
                    <a:pt x="110877" y="8062"/>
                    <a:pt x="111467" y="8062"/>
                  </a:cubicBezTo>
                  <a:cubicBezTo>
                    <a:pt x="112058" y="8062"/>
                    <a:pt x="112648" y="8008"/>
                    <a:pt x="113221" y="7901"/>
                  </a:cubicBezTo>
                  <a:cubicBezTo>
                    <a:pt x="113542" y="7837"/>
                    <a:pt x="113864" y="7801"/>
                    <a:pt x="114186" y="7801"/>
                  </a:cubicBezTo>
                  <a:cubicBezTo>
                    <a:pt x="114580" y="7801"/>
                    <a:pt x="114974" y="7854"/>
                    <a:pt x="115368" y="7973"/>
                  </a:cubicBezTo>
                  <a:cubicBezTo>
                    <a:pt x="114558" y="8284"/>
                    <a:pt x="113693" y="8487"/>
                    <a:pt x="112822" y="8487"/>
                  </a:cubicBezTo>
                  <a:cubicBezTo>
                    <a:pt x="112692" y="8487"/>
                    <a:pt x="112563" y="8483"/>
                    <a:pt x="112433" y="8474"/>
                  </a:cubicBezTo>
                  <a:cubicBezTo>
                    <a:pt x="112024" y="8434"/>
                    <a:pt x="111639" y="8416"/>
                    <a:pt x="111274" y="8416"/>
                  </a:cubicBezTo>
                  <a:cubicBezTo>
                    <a:pt x="109026" y="8416"/>
                    <a:pt x="107523" y="9086"/>
                    <a:pt x="105491" y="9332"/>
                  </a:cubicBezTo>
                  <a:cubicBezTo>
                    <a:pt x="105992" y="9475"/>
                    <a:pt x="106493" y="9619"/>
                    <a:pt x="106994" y="9619"/>
                  </a:cubicBezTo>
                  <a:cubicBezTo>
                    <a:pt x="108512" y="9669"/>
                    <a:pt x="110031" y="9720"/>
                    <a:pt x="111549" y="9720"/>
                  </a:cubicBezTo>
                  <a:cubicBezTo>
                    <a:pt x="112178" y="9720"/>
                    <a:pt x="112807" y="9711"/>
                    <a:pt x="113435" y="9690"/>
                  </a:cubicBezTo>
                  <a:cubicBezTo>
                    <a:pt x="114151" y="9690"/>
                    <a:pt x="114890" y="9725"/>
                    <a:pt x="115610" y="9725"/>
                  </a:cubicBezTo>
                  <a:cubicBezTo>
                    <a:pt x="116690" y="9725"/>
                    <a:pt x="117729" y="9647"/>
                    <a:pt x="118588" y="9261"/>
                  </a:cubicBezTo>
                  <a:cubicBezTo>
                    <a:pt x="119089" y="9046"/>
                    <a:pt x="119590" y="9046"/>
                    <a:pt x="120091" y="9046"/>
                  </a:cubicBezTo>
                  <a:cubicBezTo>
                    <a:pt x="121809" y="9046"/>
                    <a:pt x="123455" y="8903"/>
                    <a:pt x="125101" y="8688"/>
                  </a:cubicBezTo>
                  <a:cubicBezTo>
                    <a:pt x="126086" y="8533"/>
                    <a:pt x="127071" y="8480"/>
                    <a:pt x="128059" y="8480"/>
                  </a:cubicBezTo>
                  <a:cubicBezTo>
                    <a:pt x="129800" y="8480"/>
                    <a:pt x="131551" y="8643"/>
                    <a:pt x="133331" y="8688"/>
                  </a:cubicBezTo>
                  <a:cubicBezTo>
                    <a:pt x="133617" y="8724"/>
                    <a:pt x="133922" y="8742"/>
                    <a:pt x="134235" y="8742"/>
                  </a:cubicBezTo>
                  <a:cubicBezTo>
                    <a:pt x="134548" y="8742"/>
                    <a:pt x="134870" y="8724"/>
                    <a:pt x="135192" y="8688"/>
                  </a:cubicBezTo>
                  <a:cubicBezTo>
                    <a:pt x="136122" y="8238"/>
                    <a:pt x="137107" y="8097"/>
                    <a:pt x="138117" y="8097"/>
                  </a:cubicBezTo>
                  <a:cubicBezTo>
                    <a:pt x="139672" y="8097"/>
                    <a:pt x="141287" y="8430"/>
                    <a:pt x="142850" y="8474"/>
                  </a:cubicBezTo>
                  <a:cubicBezTo>
                    <a:pt x="143208" y="8474"/>
                    <a:pt x="143351" y="8688"/>
                    <a:pt x="143422" y="8831"/>
                  </a:cubicBezTo>
                  <a:cubicBezTo>
                    <a:pt x="143422" y="8975"/>
                    <a:pt x="143208" y="9118"/>
                    <a:pt x="142850" y="9118"/>
                  </a:cubicBezTo>
                  <a:cubicBezTo>
                    <a:pt x="142134" y="9261"/>
                    <a:pt x="140846" y="9118"/>
                    <a:pt x="140846" y="9332"/>
                  </a:cubicBezTo>
                  <a:cubicBezTo>
                    <a:pt x="140703" y="10048"/>
                    <a:pt x="139057" y="10048"/>
                    <a:pt x="137983" y="10334"/>
                  </a:cubicBezTo>
                  <a:cubicBezTo>
                    <a:pt x="138341" y="10442"/>
                    <a:pt x="138717" y="10495"/>
                    <a:pt x="139092" y="10495"/>
                  </a:cubicBezTo>
                  <a:cubicBezTo>
                    <a:pt x="139468" y="10495"/>
                    <a:pt x="139844" y="10442"/>
                    <a:pt x="140202" y="10334"/>
                  </a:cubicBezTo>
                  <a:cubicBezTo>
                    <a:pt x="142923" y="9671"/>
                    <a:pt x="145768" y="9253"/>
                    <a:pt x="148621" y="9253"/>
                  </a:cubicBezTo>
                  <a:cubicBezTo>
                    <a:pt x="148844" y="9253"/>
                    <a:pt x="149067" y="9256"/>
                    <a:pt x="149291" y="9261"/>
                  </a:cubicBezTo>
                  <a:cubicBezTo>
                    <a:pt x="149577" y="9261"/>
                    <a:pt x="149792" y="9261"/>
                    <a:pt x="150078" y="9189"/>
                  </a:cubicBezTo>
                  <a:cubicBezTo>
                    <a:pt x="152798" y="8688"/>
                    <a:pt x="155732" y="8545"/>
                    <a:pt x="158595" y="8259"/>
                  </a:cubicBezTo>
                  <a:cubicBezTo>
                    <a:pt x="159024" y="8187"/>
                    <a:pt x="159740" y="8259"/>
                    <a:pt x="159596" y="7758"/>
                  </a:cubicBezTo>
                  <a:lnTo>
                    <a:pt x="159596" y="7758"/>
                  </a:lnTo>
                  <a:cubicBezTo>
                    <a:pt x="155722" y="7845"/>
                    <a:pt x="151822" y="8170"/>
                    <a:pt x="147830" y="8170"/>
                  </a:cubicBezTo>
                  <a:cubicBezTo>
                    <a:pt x="145259" y="8170"/>
                    <a:pt x="142651" y="8035"/>
                    <a:pt x="139987" y="7615"/>
                  </a:cubicBezTo>
                  <a:cubicBezTo>
                    <a:pt x="141577" y="7438"/>
                    <a:pt x="143216" y="7310"/>
                    <a:pt x="144823" y="7310"/>
                  </a:cubicBezTo>
                  <a:cubicBezTo>
                    <a:pt x="145169" y="7310"/>
                    <a:pt x="145513" y="7316"/>
                    <a:pt x="145856" y="7328"/>
                  </a:cubicBezTo>
                  <a:cubicBezTo>
                    <a:pt x="146281" y="7338"/>
                    <a:pt x="146706" y="7342"/>
                    <a:pt x="147131" y="7342"/>
                  </a:cubicBezTo>
                  <a:cubicBezTo>
                    <a:pt x="149998" y="7342"/>
                    <a:pt x="152865" y="7139"/>
                    <a:pt x="155732" y="6827"/>
                  </a:cubicBezTo>
                  <a:cubicBezTo>
                    <a:pt x="156114" y="6751"/>
                    <a:pt x="156700" y="6593"/>
                    <a:pt x="157174" y="6593"/>
                  </a:cubicBezTo>
                  <a:cubicBezTo>
                    <a:pt x="157588" y="6593"/>
                    <a:pt x="157917" y="6713"/>
                    <a:pt x="157950" y="7114"/>
                  </a:cubicBezTo>
                  <a:cubicBezTo>
                    <a:pt x="158094" y="7185"/>
                    <a:pt x="158237" y="7185"/>
                    <a:pt x="158380" y="7185"/>
                  </a:cubicBezTo>
                  <a:cubicBezTo>
                    <a:pt x="158674" y="7145"/>
                    <a:pt x="158970" y="7130"/>
                    <a:pt x="159267" y="7130"/>
                  </a:cubicBezTo>
                  <a:cubicBezTo>
                    <a:pt x="160188" y="7130"/>
                    <a:pt x="161116" y="7276"/>
                    <a:pt x="161995" y="7276"/>
                  </a:cubicBezTo>
                  <a:cubicBezTo>
                    <a:pt x="162350" y="7276"/>
                    <a:pt x="162697" y="7252"/>
                    <a:pt x="163032" y="7185"/>
                  </a:cubicBezTo>
                  <a:cubicBezTo>
                    <a:pt x="164792" y="6941"/>
                    <a:pt x="166586" y="6830"/>
                    <a:pt x="168391" y="6830"/>
                  </a:cubicBezTo>
                  <a:cubicBezTo>
                    <a:pt x="169227" y="6830"/>
                    <a:pt x="170066" y="6854"/>
                    <a:pt x="170904" y="6899"/>
                  </a:cubicBezTo>
                  <a:cubicBezTo>
                    <a:pt x="174411" y="6899"/>
                    <a:pt x="177918" y="6899"/>
                    <a:pt x="181353" y="7042"/>
                  </a:cubicBezTo>
                  <a:cubicBezTo>
                    <a:pt x="181841" y="7061"/>
                    <a:pt x="182327" y="7069"/>
                    <a:pt x="182811" y="7069"/>
                  </a:cubicBezTo>
                  <a:cubicBezTo>
                    <a:pt x="185004" y="7069"/>
                    <a:pt x="187157" y="6911"/>
                    <a:pt x="189314" y="6911"/>
                  </a:cubicBezTo>
                  <a:cubicBezTo>
                    <a:pt x="190308" y="6911"/>
                    <a:pt x="191303" y="6944"/>
                    <a:pt x="192303" y="7042"/>
                  </a:cubicBezTo>
                  <a:cubicBezTo>
                    <a:pt x="192732" y="7042"/>
                    <a:pt x="193233" y="7042"/>
                    <a:pt x="193663" y="6971"/>
                  </a:cubicBezTo>
                  <a:cubicBezTo>
                    <a:pt x="196525" y="6541"/>
                    <a:pt x="199388" y="6255"/>
                    <a:pt x="202322" y="6255"/>
                  </a:cubicBezTo>
                  <a:cubicBezTo>
                    <a:pt x="205042" y="6112"/>
                    <a:pt x="207547" y="5682"/>
                    <a:pt x="210266" y="5253"/>
                  </a:cubicBezTo>
                  <a:cubicBezTo>
                    <a:pt x="209882" y="5099"/>
                    <a:pt x="209498" y="5049"/>
                    <a:pt x="209116" y="5049"/>
                  </a:cubicBezTo>
                  <a:cubicBezTo>
                    <a:pt x="208383" y="5049"/>
                    <a:pt x="207661" y="5235"/>
                    <a:pt x="206968" y="5235"/>
                  </a:cubicBezTo>
                  <a:cubicBezTo>
                    <a:pt x="206678" y="5235"/>
                    <a:pt x="206393" y="5203"/>
                    <a:pt x="206115" y="5110"/>
                  </a:cubicBezTo>
                  <a:cubicBezTo>
                    <a:pt x="206408" y="4993"/>
                    <a:pt x="206652" y="4876"/>
                    <a:pt x="206927" y="4876"/>
                  </a:cubicBezTo>
                  <a:cubicBezTo>
                    <a:pt x="206988" y="4876"/>
                    <a:pt x="207052" y="4882"/>
                    <a:pt x="207117" y="4895"/>
                  </a:cubicBezTo>
                  <a:cubicBezTo>
                    <a:pt x="208549" y="4895"/>
                    <a:pt x="209909" y="4895"/>
                    <a:pt x="211268" y="4824"/>
                  </a:cubicBezTo>
                  <a:cubicBezTo>
                    <a:pt x="211326" y="4821"/>
                    <a:pt x="211381" y="4819"/>
                    <a:pt x="211435" y="4819"/>
                  </a:cubicBezTo>
                  <a:cubicBezTo>
                    <a:pt x="212569" y="4819"/>
                    <a:pt x="212895" y="5431"/>
                    <a:pt x="213808" y="5431"/>
                  </a:cubicBezTo>
                  <a:cubicBezTo>
                    <a:pt x="213928" y="5431"/>
                    <a:pt x="214059" y="5420"/>
                    <a:pt x="214203" y="5396"/>
                  </a:cubicBezTo>
                  <a:cubicBezTo>
                    <a:pt x="215081" y="5257"/>
                    <a:pt x="215959" y="5179"/>
                    <a:pt x="216837" y="5179"/>
                  </a:cubicBezTo>
                  <a:cubicBezTo>
                    <a:pt x="217319" y="5179"/>
                    <a:pt x="217800" y="5202"/>
                    <a:pt x="218282" y="5253"/>
                  </a:cubicBezTo>
                  <a:lnTo>
                    <a:pt x="218568" y="5253"/>
                  </a:lnTo>
                  <a:cubicBezTo>
                    <a:pt x="219041" y="5388"/>
                    <a:pt x="219546" y="5460"/>
                    <a:pt x="220060" y="5460"/>
                  </a:cubicBezTo>
                  <a:cubicBezTo>
                    <a:pt x="220635" y="5460"/>
                    <a:pt x="221222" y="5370"/>
                    <a:pt x="221789" y="5181"/>
                  </a:cubicBezTo>
                  <a:cubicBezTo>
                    <a:pt x="224876" y="4328"/>
                    <a:pt x="228084" y="3956"/>
                    <a:pt x="231301" y="3956"/>
                  </a:cubicBezTo>
                  <a:cubicBezTo>
                    <a:pt x="231589" y="3956"/>
                    <a:pt x="231878" y="3959"/>
                    <a:pt x="232166" y="3965"/>
                  </a:cubicBezTo>
                  <a:cubicBezTo>
                    <a:pt x="232595" y="3965"/>
                    <a:pt x="233025" y="3893"/>
                    <a:pt x="233454" y="3822"/>
                  </a:cubicBezTo>
                  <a:cubicBezTo>
                    <a:pt x="236174" y="3249"/>
                    <a:pt x="239180" y="2963"/>
                    <a:pt x="242114" y="2677"/>
                  </a:cubicBezTo>
                  <a:cubicBezTo>
                    <a:pt x="245692" y="2319"/>
                    <a:pt x="249485" y="2533"/>
                    <a:pt x="253064" y="2104"/>
                  </a:cubicBezTo>
                  <a:cubicBezTo>
                    <a:pt x="253950" y="2842"/>
                    <a:pt x="254531" y="3107"/>
                    <a:pt x="255739" y="3107"/>
                  </a:cubicBezTo>
                  <a:cubicBezTo>
                    <a:pt x="256287" y="3107"/>
                    <a:pt x="256965" y="3052"/>
                    <a:pt x="257859" y="2963"/>
                  </a:cubicBezTo>
                  <a:cubicBezTo>
                    <a:pt x="259075" y="2820"/>
                    <a:pt x="260292" y="2605"/>
                    <a:pt x="261437" y="2462"/>
                  </a:cubicBezTo>
                  <a:cubicBezTo>
                    <a:pt x="262582" y="2247"/>
                    <a:pt x="263799" y="2104"/>
                    <a:pt x="264944" y="2104"/>
                  </a:cubicBezTo>
                  <a:cubicBezTo>
                    <a:pt x="269095" y="1961"/>
                    <a:pt x="273174" y="1675"/>
                    <a:pt x="277325" y="1675"/>
                  </a:cubicBezTo>
                  <a:cubicBezTo>
                    <a:pt x="277826" y="1603"/>
                    <a:pt x="278256" y="1603"/>
                    <a:pt x="278685" y="1460"/>
                  </a:cubicBezTo>
                  <a:cubicBezTo>
                    <a:pt x="279114" y="1388"/>
                    <a:pt x="279401" y="1245"/>
                    <a:pt x="279329" y="1031"/>
                  </a:cubicBezTo>
                  <a:cubicBezTo>
                    <a:pt x="279258" y="887"/>
                    <a:pt x="278685" y="816"/>
                    <a:pt x="278256" y="816"/>
                  </a:cubicBezTo>
                  <a:cubicBezTo>
                    <a:pt x="274906" y="762"/>
                    <a:pt x="271596" y="504"/>
                    <a:pt x="268236" y="504"/>
                  </a:cubicBezTo>
                  <a:cubicBezTo>
                    <a:pt x="267145" y="504"/>
                    <a:pt x="266049" y="531"/>
                    <a:pt x="264944" y="601"/>
                  </a:cubicBezTo>
                  <a:cubicBezTo>
                    <a:pt x="264560" y="620"/>
                    <a:pt x="264172" y="629"/>
                    <a:pt x="263781" y="629"/>
                  </a:cubicBezTo>
                  <a:cubicBezTo>
                    <a:pt x="262712" y="629"/>
                    <a:pt x="261626" y="563"/>
                    <a:pt x="260578" y="458"/>
                  </a:cubicBezTo>
                  <a:cubicBezTo>
                    <a:pt x="259898" y="386"/>
                    <a:pt x="259201" y="351"/>
                    <a:pt x="258503" y="351"/>
                  </a:cubicBezTo>
                  <a:cubicBezTo>
                    <a:pt x="257805" y="351"/>
                    <a:pt x="257107" y="386"/>
                    <a:pt x="256427" y="458"/>
                  </a:cubicBezTo>
                  <a:cubicBezTo>
                    <a:pt x="253636" y="716"/>
                    <a:pt x="250819" y="844"/>
                    <a:pt x="248008" y="844"/>
                  </a:cubicBezTo>
                  <a:cubicBezTo>
                    <a:pt x="246133" y="844"/>
                    <a:pt x="244261" y="787"/>
                    <a:pt x="242400" y="673"/>
                  </a:cubicBezTo>
                  <a:cubicBezTo>
                    <a:pt x="239681" y="530"/>
                    <a:pt x="236961" y="476"/>
                    <a:pt x="234241" y="476"/>
                  </a:cubicBezTo>
                  <a:cubicBezTo>
                    <a:pt x="231522" y="476"/>
                    <a:pt x="228802" y="530"/>
                    <a:pt x="226083" y="601"/>
                  </a:cubicBezTo>
                  <a:cubicBezTo>
                    <a:pt x="223220" y="601"/>
                    <a:pt x="220357" y="744"/>
                    <a:pt x="217495" y="744"/>
                  </a:cubicBezTo>
                  <a:cubicBezTo>
                    <a:pt x="215586" y="744"/>
                    <a:pt x="213614" y="840"/>
                    <a:pt x="211642" y="840"/>
                  </a:cubicBezTo>
                  <a:cubicBezTo>
                    <a:pt x="210656" y="840"/>
                    <a:pt x="209670" y="816"/>
                    <a:pt x="208692" y="744"/>
                  </a:cubicBezTo>
                  <a:cubicBezTo>
                    <a:pt x="208513" y="708"/>
                    <a:pt x="208316" y="691"/>
                    <a:pt x="208119" y="691"/>
                  </a:cubicBezTo>
                  <a:cubicBezTo>
                    <a:pt x="207923" y="691"/>
                    <a:pt x="207726" y="708"/>
                    <a:pt x="207547" y="744"/>
                  </a:cubicBezTo>
                  <a:cubicBezTo>
                    <a:pt x="206095" y="880"/>
                    <a:pt x="204643" y="930"/>
                    <a:pt x="203191" y="930"/>
                  </a:cubicBezTo>
                  <a:cubicBezTo>
                    <a:pt x="202353" y="930"/>
                    <a:pt x="201515" y="914"/>
                    <a:pt x="200676" y="887"/>
                  </a:cubicBezTo>
                  <a:cubicBezTo>
                    <a:pt x="200043" y="907"/>
                    <a:pt x="199406" y="915"/>
                    <a:pt x="198765" y="915"/>
                  </a:cubicBezTo>
                  <a:cubicBezTo>
                    <a:pt x="197016" y="915"/>
                    <a:pt x="195248" y="849"/>
                    <a:pt x="193520" y="744"/>
                  </a:cubicBezTo>
                  <a:cubicBezTo>
                    <a:pt x="189082" y="315"/>
                    <a:pt x="184574" y="243"/>
                    <a:pt x="179993" y="172"/>
                  </a:cubicBezTo>
                  <a:cubicBezTo>
                    <a:pt x="179242" y="100"/>
                    <a:pt x="178472" y="64"/>
                    <a:pt x="177694" y="64"/>
                  </a:cubicBezTo>
                  <a:cubicBezTo>
                    <a:pt x="176916" y="64"/>
                    <a:pt x="176129" y="100"/>
                    <a:pt x="175341" y="172"/>
                  </a:cubicBezTo>
                  <a:cubicBezTo>
                    <a:pt x="173910" y="315"/>
                    <a:pt x="175556" y="530"/>
                    <a:pt x="175341" y="673"/>
                  </a:cubicBezTo>
                  <a:cubicBezTo>
                    <a:pt x="174831" y="673"/>
                    <a:pt x="174281" y="703"/>
                    <a:pt x="173751" y="703"/>
                  </a:cubicBezTo>
                  <a:cubicBezTo>
                    <a:pt x="172868" y="703"/>
                    <a:pt x="172040" y="619"/>
                    <a:pt x="171548" y="172"/>
                  </a:cubicBezTo>
                  <a:cubicBezTo>
                    <a:pt x="171339" y="67"/>
                    <a:pt x="171091" y="0"/>
                    <a:pt x="170833" y="0"/>
                  </a:cubicBezTo>
                  <a:close/>
                </a:path>
              </a:pathLst>
            </a:cu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1" name="Google Shape;231;p24"/>
          <p:cNvPicPr preferRelativeResize="0"/>
          <p:nvPr/>
        </p:nvPicPr>
        <p:blipFill>
          <a:blip r:embed="rId4">
            <a:alphaModFix/>
          </a:blip>
          <a:stretch>
            <a:fillRect/>
          </a:stretch>
        </p:blipFill>
        <p:spPr>
          <a:xfrm>
            <a:off x="7311864" y="2045800"/>
            <a:ext cx="321221" cy="528599"/>
          </a:xfrm>
          <a:prstGeom prst="rect">
            <a:avLst/>
          </a:prstGeom>
          <a:noFill/>
          <a:ln>
            <a:noFill/>
          </a:ln>
        </p:spPr>
      </p:pic>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25"/>
          <p:cNvPicPr preferRelativeResize="0"/>
          <p:nvPr/>
        </p:nvPicPr>
        <p:blipFill>
          <a:blip r:embed="rId3">
            <a:alphaModFix/>
          </a:blip>
          <a:stretch>
            <a:fillRect/>
          </a:stretch>
        </p:blipFill>
        <p:spPr>
          <a:xfrm>
            <a:off x="12" y="0"/>
            <a:ext cx="9143987" cy="5143501"/>
          </a:xfrm>
          <a:prstGeom prst="rect">
            <a:avLst/>
          </a:prstGeom>
          <a:noFill/>
          <a:ln>
            <a:noFill/>
          </a:ln>
        </p:spPr>
      </p:pic>
      <p:sp>
        <p:nvSpPr>
          <p:cNvPr id="237" name="Google Shape;237;p25"/>
          <p:cNvSpPr/>
          <p:nvPr/>
        </p:nvSpPr>
        <p:spPr>
          <a:xfrm>
            <a:off x="165000" y="177100"/>
            <a:ext cx="1997100" cy="4789200"/>
          </a:xfrm>
          <a:prstGeom prst="rect">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5"/>
          <p:cNvSpPr txBox="1"/>
          <p:nvPr/>
        </p:nvSpPr>
        <p:spPr>
          <a:xfrm>
            <a:off x="6703200" y="2099275"/>
            <a:ext cx="2095200" cy="27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03655"/>
                </a:solidFill>
                <a:latin typeface="Barlow Condensed"/>
                <a:ea typeface="Barlow Condensed"/>
                <a:cs typeface="Barlow Condensed"/>
                <a:sym typeface="Barlow Condensed"/>
              </a:rPr>
              <a:t>TRADE SPEND</a:t>
            </a:r>
            <a:endParaRPr b="1">
              <a:solidFill>
                <a:srgbClr val="203655"/>
              </a:solidFill>
              <a:latin typeface="Barlow Condensed"/>
              <a:ea typeface="Barlow Condensed"/>
              <a:cs typeface="Barlow Condensed"/>
              <a:sym typeface="Barlow Condensed"/>
            </a:endParaRPr>
          </a:p>
          <a:p>
            <a:pPr indent="0" lvl="0" marL="0" rtl="0" algn="ctr">
              <a:spcBef>
                <a:spcPts val="0"/>
              </a:spcBef>
              <a:spcAft>
                <a:spcPts val="0"/>
              </a:spcAft>
              <a:buNone/>
            </a:pPr>
            <a:r>
              <a:rPr lang="en">
                <a:solidFill>
                  <a:srgbClr val="203655"/>
                </a:solidFill>
                <a:latin typeface="Barlow Condensed"/>
                <a:ea typeface="Barlow Condensed"/>
                <a:cs typeface="Barlow Condensed"/>
                <a:sym typeface="Barlow Condensed"/>
              </a:rPr>
              <a:t>projected for 2022.</a:t>
            </a:r>
            <a:endParaRPr>
              <a:solidFill>
                <a:srgbClr val="203655"/>
              </a:solidFill>
              <a:latin typeface="Barlow Condensed"/>
              <a:ea typeface="Barlow Condensed"/>
              <a:cs typeface="Barlow Condensed"/>
              <a:sym typeface="Barlow Condensed"/>
            </a:endParaRPr>
          </a:p>
          <a:p>
            <a:pPr indent="0" lvl="0" marL="0" rtl="0" algn="ctr">
              <a:spcBef>
                <a:spcPts val="0"/>
              </a:spcBef>
              <a:spcAft>
                <a:spcPts val="0"/>
              </a:spcAft>
              <a:buClr>
                <a:schemeClr val="dk1"/>
              </a:buClr>
              <a:buSzPts val="1100"/>
              <a:buFont typeface="Arial"/>
              <a:buNone/>
            </a:pPr>
            <a:r>
              <a:t/>
            </a:r>
            <a:endParaRPr>
              <a:solidFill>
                <a:srgbClr val="203655"/>
              </a:solidFill>
              <a:latin typeface="Barlow Condensed"/>
              <a:ea typeface="Barlow Condensed"/>
              <a:cs typeface="Barlow Condensed"/>
              <a:sym typeface="Barlow Condensed"/>
            </a:endParaRPr>
          </a:p>
          <a:p>
            <a:pPr indent="0" lvl="0" marL="0" rtl="0" algn="ctr">
              <a:spcBef>
                <a:spcPts val="0"/>
              </a:spcBef>
              <a:spcAft>
                <a:spcPts val="0"/>
              </a:spcAft>
              <a:buNone/>
            </a:pPr>
            <a:r>
              <a:t/>
            </a:r>
            <a:endParaRPr b="1">
              <a:solidFill>
                <a:srgbClr val="203655"/>
              </a:solidFill>
              <a:latin typeface="Barlow Condensed"/>
              <a:ea typeface="Barlow Condensed"/>
              <a:cs typeface="Barlow Condensed"/>
              <a:sym typeface="Barlow Condensed"/>
            </a:endParaRPr>
          </a:p>
        </p:txBody>
      </p:sp>
      <p:sp>
        <p:nvSpPr>
          <p:cNvPr id="239" name="Google Shape;239;p25"/>
          <p:cNvSpPr txBox="1"/>
          <p:nvPr/>
        </p:nvSpPr>
        <p:spPr>
          <a:xfrm>
            <a:off x="2285800" y="2099275"/>
            <a:ext cx="2223300" cy="27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03655"/>
                </a:solidFill>
                <a:latin typeface="Barlow Condensed"/>
                <a:ea typeface="Barlow Condensed"/>
                <a:cs typeface="Barlow Condensed"/>
                <a:sym typeface="Barlow Condensed"/>
              </a:rPr>
              <a:t>SNACKMAGIC RANKING</a:t>
            </a:r>
            <a:endParaRPr b="1">
              <a:solidFill>
                <a:srgbClr val="203655"/>
              </a:solidFill>
              <a:latin typeface="Barlow Condensed"/>
              <a:ea typeface="Barlow Condensed"/>
              <a:cs typeface="Barlow Condensed"/>
              <a:sym typeface="Barlow Condensed"/>
            </a:endParaRPr>
          </a:p>
          <a:p>
            <a:pPr indent="0" lvl="0" marL="0" rtl="0" algn="ctr">
              <a:spcBef>
                <a:spcPts val="0"/>
              </a:spcBef>
              <a:spcAft>
                <a:spcPts val="0"/>
              </a:spcAft>
              <a:buClr>
                <a:schemeClr val="dk1"/>
              </a:buClr>
              <a:buSzPts val="1100"/>
              <a:buFont typeface="Arial"/>
              <a:buNone/>
            </a:pPr>
            <a:r>
              <a:rPr lang="en" sz="1300">
                <a:solidFill>
                  <a:srgbClr val="203655"/>
                </a:solidFill>
                <a:latin typeface="Barlow Condensed"/>
                <a:ea typeface="Barlow Condensed"/>
                <a:cs typeface="Barlow Condensed"/>
                <a:sym typeface="Barlow Condensed"/>
              </a:rPr>
              <a:t>for </a:t>
            </a:r>
            <a:r>
              <a:rPr lang="en" sz="1300">
                <a:solidFill>
                  <a:srgbClr val="203655"/>
                </a:solidFill>
                <a:latin typeface="Barlow Condensed"/>
                <a:ea typeface="Barlow Condensed"/>
                <a:cs typeface="Barlow Condensed"/>
                <a:sym typeface="Barlow Condensed"/>
              </a:rPr>
              <a:t>brand &amp; product among all Seltzers, Sparkling Waters, Soft Drinks, and Sodas for 2021.</a:t>
            </a:r>
            <a:endParaRPr sz="1300">
              <a:solidFill>
                <a:srgbClr val="203655"/>
              </a:solidFill>
              <a:latin typeface="Barlow Condensed"/>
              <a:ea typeface="Barlow Condensed"/>
              <a:cs typeface="Barlow Condensed"/>
              <a:sym typeface="Barlow Condensed"/>
            </a:endParaRPr>
          </a:p>
          <a:p>
            <a:pPr indent="0" lvl="0" marL="0" rtl="0" algn="ctr">
              <a:spcBef>
                <a:spcPts val="0"/>
              </a:spcBef>
              <a:spcAft>
                <a:spcPts val="0"/>
              </a:spcAft>
              <a:buNone/>
            </a:pPr>
            <a:r>
              <a:t/>
            </a:r>
            <a:endParaRPr b="1">
              <a:solidFill>
                <a:srgbClr val="203655"/>
              </a:solidFill>
              <a:latin typeface="Barlow Condensed"/>
              <a:ea typeface="Barlow Condensed"/>
              <a:cs typeface="Barlow Condensed"/>
              <a:sym typeface="Barlow Condensed"/>
            </a:endParaRPr>
          </a:p>
        </p:txBody>
      </p:sp>
      <p:sp>
        <p:nvSpPr>
          <p:cNvPr id="240" name="Google Shape;240;p25"/>
          <p:cNvSpPr txBox="1"/>
          <p:nvPr/>
        </p:nvSpPr>
        <p:spPr>
          <a:xfrm>
            <a:off x="4726100" y="2099275"/>
            <a:ext cx="1760100" cy="27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03655"/>
                </a:solidFill>
                <a:latin typeface="Barlow Condensed"/>
                <a:ea typeface="Barlow Condensed"/>
                <a:cs typeface="Barlow Condensed"/>
                <a:sym typeface="Barlow Condensed"/>
              </a:rPr>
              <a:t>OPEN DOORS </a:t>
            </a:r>
            <a:endParaRPr b="1">
              <a:solidFill>
                <a:srgbClr val="203655"/>
              </a:solidFill>
              <a:latin typeface="Barlow Condensed"/>
              <a:ea typeface="Barlow Condensed"/>
              <a:cs typeface="Barlow Condensed"/>
              <a:sym typeface="Barlow Condensed"/>
            </a:endParaRPr>
          </a:p>
          <a:p>
            <a:pPr indent="0" lvl="0" marL="0" rtl="0" algn="ctr">
              <a:spcBef>
                <a:spcPts val="0"/>
              </a:spcBef>
              <a:spcAft>
                <a:spcPts val="0"/>
              </a:spcAft>
              <a:buNone/>
            </a:pPr>
            <a:r>
              <a:rPr lang="en">
                <a:solidFill>
                  <a:srgbClr val="203655"/>
                </a:solidFill>
                <a:latin typeface="Barlow Condensed"/>
                <a:ea typeface="Barlow Condensed"/>
                <a:cs typeface="Barlow Condensed"/>
                <a:sym typeface="Barlow Condensed"/>
              </a:rPr>
              <a:t>since first distribution date of 12 June 2021.</a:t>
            </a:r>
            <a:endParaRPr>
              <a:solidFill>
                <a:srgbClr val="203655"/>
              </a:solidFill>
              <a:latin typeface="Barlow Condensed"/>
              <a:ea typeface="Barlow Condensed"/>
              <a:cs typeface="Barlow Condensed"/>
              <a:sym typeface="Barlow Condensed"/>
            </a:endParaRPr>
          </a:p>
        </p:txBody>
      </p:sp>
      <p:cxnSp>
        <p:nvCxnSpPr>
          <p:cNvPr id="241" name="Google Shape;241;p25"/>
          <p:cNvCxnSpPr/>
          <p:nvPr/>
        </p:nvCxnSpPr>
        <p:spPr>
          <a:xfrm>
            <a:off x="2162099" y="1748762"/>
            <a:ext cx="6816300" cy="0"/>
          </a:xfrm>
          <a:prstGeom prst="straightConnector1">
            <a:avLst/>
          </a:prstGeom>
          <a:noFill/>
          <a:ln cap="flat" cmpd="sng" w="19050">
            <a:solidFill>
              <a:srgbClr val="203655"/>
            </a:solidFill>
            <a:prstDash val="solid"/>
            <a:round/>
            <a:headEnd len="med" w="med" type="none"/>
            <a:tailEnd len="med" w="med" type="none"/>
          </a:ln>
        </p:spPr>
      </p:cxnSp>
      <p:sp>
        <p:nvSpPr>
          <p:cNvPr id="242" name="Google Shape;242;p25"/>
          <p:cNvSpPr/>
          <p:nvPr/>
        </p:nvSpPr>
        <p:spPr>
          <a:xfrm>
            <a:off x="3003601" y="1368825"/>
            <a:ext cx="738900" cy="738900"/>
          </a:xfrm>
          <a:prstGeom prst="ellipse">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5"/>
          <p:cNvSpPr/>
          <p:nvPr/>
        </p:nvSpPr>
        <p:spPr>
          <a:xfrm>
            <a:off x="5228830" y="1368825"/>
            <a:ext cx="738900" cy="738900"/>
          </a:xfrm>
          <a:prstGeom prst="ellipse">
            <a:avLst/>
          </a:prstGeom>
          <a:solidFill>
            <a:srgbClr val="FDF6EB"/>
          </a:solidFill>
          <a:ln cap="flat" cmpd="sng" w="19050">
            <a:solidFill>
              <a:srgbClr val="2036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5"/>
          <p:cNvSpPr/>
          <p:nvPr/>
        </p:nvSpPr>
        <p:spPr>
          <a:xfrm>
            <a:off x="7376550" y="1368825"/>
            <a:ext cx="738900" cy="738900"/>
          </a:xfrm>
          <a:prstGeom prst="ellipse">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5"/>
          <p:cNvSpPr txBox="1"/>
          <p:nvPr/>
        </p:nvSpPr>
        <p:spPr>
          <a:xfrm>
            <a:off x="3085245" y="1444692"/>
            <a:ext cx="585000" cy="61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Medium"/>
                <a:ea typeface="Oswald Medium"/>
                <a:cs typeface="Oswald Medium"/>
                <a:sym typeface="Oswald Medium"/>
              </a:rPr>
              <a:t>#1</a:t>
            </a:r>
            <a:endParaRPr>
              <a:solidFill>
                <a:srgbClr val="FFFFFF"/>
              </a:solidFill>
              <a:latin typeface="Oswald Medium"/>
              <a:ea typeface="Oswald Medium"/>
              <a:cs typeface="Oswald Medium"/>
              <a:sym typeface="Oswald Medium"/>
            </a:endParaRPr>
          </a:p>
        </p:txBody>
      </p:sp>
      <p:sp>
        <p:nvSpPr>
          <p:cNvPr id="246" name="Google Shape;246;p25"/>
          <p:cNvSpPr txBox="1"/>
          <p:nvPr/>
        </p:nvSpPr>
        <p:spPr>
          <a:xfrm>
            <a:off x="5303159" y="1444692"/>
            <a:ext cx="585000" cy="61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03655"/>
                </a:solidFill>
                <a:latin typeface="Oswald Medium"/>
                <a:ea typeface="Oswald Medium"/>
                <a:cs typeface="Oswald Medium"/>
                <a:sym typeface="Oswald Medium"/>
              </a:rPr>
              <a:t>295</a:t>
            </a:r>
            <a:endParaRPr>
              <a:solidFill>
                <a:srgbClr val="203655"/>
              </a:solidFill>
              <a:latin typeface="Oswald Medium"/>
              <a:ea typeface="Oswald Medium"/>
              <a:cs typeface="Oswald Medium"/>
              <a:sym typeface="Oswald Medium"/>
            </a:endParaRPr>
          </a:p>
        </p:txBody>
      </p:sp>
      <p:sp>
        <p:nvSpPr>
          <p:cNvPr id="247" name="Google Shape;247;p25"/>
          <p:cNvSpPr txBox="1"/>
          <p:nvPr/>
        </p:nvSpPr>
        <p:spPr>
          <a:xfrm>
            <a:off x="7454041" y="1444692"/>
            <a:ext cx="585000" cy="61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Medium"/>
                <a:ea typeface="Oswald Medium"/>
                <a:cs typeface="Oswald Medium"/>
                <a:sym typeface="Oswald Medium"/>
              </a:rPr>
              <a:t>35%</a:t>
            </a:r>
            <a:endParaRPr>
              <a:solidFill>
                <a:srgbClr val="FFFFFF"/>
              </a:solidFill>
              <a:latin typeface="Oswald Medium"/>
              <a:ea typeface="Oswald Medium"/>
              <a:cs typeface="Oswald Medium"/>
              <a:sym typeface="Oswald Medium"/>
            </a:endParaRPr>
          </a:p>
        </p:txBody>
      </p:sp>
      <p:sp>
        <p:nvSpPr>
          <p:cNvPr id="248" name="Google Shape;248;p25"/>
          <p:cNvSpPr txBox="1"/>
          <p:nvPr/>
        </p:nvSpPr>
        <p:spPr>
          <a:xfrm>
            <a:off x="321250" y="787075"/>
            <a:ext cx="1760100" cy="220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solidFill>
                  <a:srgbClr val="E3A7A7"/>
                </a:solidFill>
                <a:latin typeface="Barlow Condensed"/>
                <a:ea typeface="Barlow Condensed"/>
                <a:cs typeface="Barlow Condensed"/>
                <a:sym typeface="Barlow Condensed"/>
              </a:rPr>
              <a:t>Takeaway:</a:t>
            </a:r>
            <a:endParaRPr b="1" sz="2000">
              <a:solidFill>
                <a:srgbClr val="E3A7A7"/>
              </a:solidFill>
              <a:latin typeface="Barlow Condensed"/>
              <a:ea typeface="Barlow Condensed"/>
              <a:cs typeface="Barlow Condensed"/>
              <a:sym typeface="Barlow Condensed"/>
            </a:endParaRPr>
          </a:p>
          <a:p>
            <a:pPr indent="0" lvl="0" marL="0" rtl="0" algn="l">
              <a:spcBef>
                <a:spcPts val="0"/>
              </a:spcBef>
              <a:spcAft>
                <a:spcPts val="0"/>
              </a:spcAft>
              <a:buNone/>
            </a:pPr>
            <a:r>
              <a:rPr lang="en" sz="1200">
                <a:solidFill>
                  <a:schemeClr val="lt1"/>
                </a:solidFill>
                <a:latin typeface="Barlow Condensed"/>
                <a:ea typeface="Barlow Condensed"/>
                <a:cs typeface="Barlow Condensed"/>
                <a:sym typeface="Barlow Condensed"/>
              </a:rPr>
              <a:t>Strong signs of market validation in tastemaker and key accounts such as Snackmagic, Zabar’s, and Grace’s Marketplace.</a:t>
            </a:r>
            <a:endParaRPr sz="1200">
              <a:solidFill>
                <a:schemeClr val="lt1"/>
              </a:solidFill>
              <a:latin typeface="Barlow Condensed"/>
              <a:ea typeface="Barlow Condensed"/>
              <a:cs typeface="Barlow Condensed"/>
              <a:sym typeface="Barlow Condensed"/>
            </a:endParaRPr>
          </a:p>
          <a:p>
            <a:pPr indent="0" lvl="0" marL="0" rtl="0" algn="l">
              <a:spcBef>
                <a:spcPts val="0"/>
              </a:spcBef>
              <a:spcAft>
                <a:spcPts val="0"/>
              </a:spcAft>
              <a:buClr>
                <a:schemeClr val="dk1"/>
              </a:buClr>
              <a:buSzPts val="1100"/>
              <a:buFont typeface="Arial"/>
              <a:buNone/>
            </a:pPr>
            <a:r>
              <a:t/>
            </a:r>
            <a:endParaRPr sz="1200">
              <a:solidFill>
                <a:schemeClr val="lt1"/>
              </a:solidFill>
              <a:latin typeface="Barlow Condensed"/>
              <a:ea typeface="Barlow Condensed"/>
              <a:cs typeface="Barlow Condensed"/>
              <a:sym typeface="Barlow Condensed"/>
            </a:endParaRPr>
          </a:p>
          <a:p>
            <a:pPr indent="0" lvl="0" marL="0" rtl="0" algn="l">
              <a:spcBef>
                <a:spcPts val="0"/>
              </a:spcBef>
              <a:spcAft>
                <a:spcPts val="0"/>
              </a:spcAft>
              <a:buNone/>
            </a:pPr>
            <a:r>
              <a:rPr lang="en" sz="1200">
                <a:solidFill>
                  <a:schemeClr val="lt1"/>
                </a:solidFill>
                <a:latin typeface="Barlow Condensed"/>
                <a:ea typeface="Barlow Condensed"/>
                <a:cs typeface="Barlow Condensed"/>
                <a:sym typeface="Barlow Condensed"/>
              </a:rPr>
              <a:t>C</a:t>
            </a:r>
            <a:r>
              <a:rPr lang="en" sz="1200">
                <a:solidFill>
                  <a:schemeClr val="lt1"/>
                </a:solidFill>
                <a:latin typeface="Barlow Condensed"/>
                <a:ea typeface="Barlow Condensed"/>
                <a:cs typeface="Barlow Condensed"/>
                <a:sym typeface="Barlow Condensed"/>
              </a:rPr>
              <a:t>ompetitive unit cost may will allow us to go lower on price as we scale up.</a:t>
            </a:r>
            <a:endParaRPr sz="1200">
              <a:solidFill>
                <a:schemeClr val="lt1"/>
              </a:solidFill>
              <a:latin typeface="Barlow Condensed"/>
              <a:ea typeface="Barlow Condensed"/>
              <a:cs typeface="Barlow Condensed"/>
              <a:sym typeface="Barlow Condensed"/>
            </a:endParaRPr>
          </a:p>
        </p:txBody>
      </p:sp>
      <p:sp>
        <p:nvSpPr>
          <p:cNvPr id="249" name="Google Shape;249;p25"/>
          <p:cNvSpPr/>
          <p:nvPr/>
        </p:nvSpPr>
        <p:spPr>
          <a:xfrm rot="10800000">
            <a:off x="7520925" y="175041"/>
            <a:ext cx="1461900" cy="821400"/>
          </a:xfrm>
          <a:prstGeom prst="rtTriangle">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5"/>
          <p:cNvSpPr/>
          <p:nvPr/>
        </p:nvSpPr>
        <p:spPr>
          <a:xfrm rot="10800000">
            <a:off x="8086428" y="195195"/>
            <a:ext cx="711300" cy="738900"/>
          </a:xfrm>
          <a:prstGeom prst="triangle">
            <a:avLst>
              <a:gd fmla="val 50000" name="adj"/>
            </a:avLst>
          </a:prstGeom>
          <a:solidFill>
            <a:srgbClr val="E3A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5"/>
          <p:cNvSpPr/>
          <p:nvPr/>
        </p:nvSpPr>
        <p:spPr>
          <a:xfrm rot="515017">
            <a:off x="7715234" y="558452"/>
            <a:ext cx="369843" cy="284176"/>
          </a:xfrm>
          <a:prstGeom prst="triangle">
            <a:avLst>
              <a:gd fmla="val 50000" name="adj"/>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5"/>
          <p:cNvSpPr txBox="1"/>
          <p:nvPr/>
        </p:nvSpPr>
        <p:spPr>
          <a:xfrm>
            <a:off x="2162100" y="378850"/>
            <a:ext cx="6800100" cy="52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203655"/>
                </a:solidFill>
                <a:latin typeface="Barlow Condensed"/>
                <a:ea typeface="Barlow Condensed"/>
                <a:cs typeface="Barlow Condensed"/>
                <a:sym typeface="Barlow Condensed"/>
              </a:rPr>
              <a:t>Summary Statistics</a:t>
            </a:r>
            <a:endParaRPr b="1" sz="3000">
              <a:solidFill>
                <a:srgbClr val="203655"/>
              </a:solidFill>
              <a:latin typeface="Barlow Condensed"/>
              <a:ea typeface="Barlow Condensed"/>
              <a:cs typeface="Barlow Condensed"/>
              <a:sym typeface="Barlow Condensed"/>
            </a:endParaRPr>
          </a:p>
        </p:txBody>
      </p:sp>
      <p:cxnSp>
        <p:nvCxnSpPr>
          <p:cNvPr id="253" name="Google Shape;253;p25"/>
          <p:cNvCxnSpPr/>
          <p:nvPr/>
        </p:nvCxnSpPr>
        <p:spPr>
          <a:xfrm>
            <a:off x="5238600" y="1123185"/>
            <a:ext cx="647100" cy="0"/>
          </a:xfrm>
          <a:prstGeom prst="straightConnector1">
            <a:avLst/>
          </a:prstGeom>
          <a:noFill/>
          <a:ln cap="flat" cmpd="sng" w="19050">
            <a:solidFill>
              <a:srgbClr val="203655"/>
            </a:solidFill>
            <a:prstDash val="solid"/>
            <a:round/>
            <a:headEnd len="med" w="med" type="none"/>
            <a:tailEnd len="med" w="med" type="none"/>
          </a:ln>
        </p:spPr>
      </p:cxnSp>
      <p:sp>
        <p:nvSpPr>
          <p:cNvPr id="254" name="Google Shape;254;p25"/>
          <p:cNvSpPr txBox="1"/>
          <p:nvPr/>
        </p:nvSpPr>
        <p:spPr>
          <a:xfrm>
            <a:off x="6787750" y="3893575"/>
            <a:ext cx="1909200" cy="27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203655"/>
                </a:solidFill>
                <a:latin typeface="Barlow Condensed"/>
                <a:ea typeface="Barlow Condensed"/>
                <a:cs typeface="Barlow Condensed"/>
                <a:sym typeface="Barlow Condensed"/>
              </a:rPr>
              <a:t>SUGGESTED RETAIL PRICE</a:t>
            </a:r>
            <a:endParaRPr>
              <a:solidFill>
                <a:srgbClr val="203655"/>
              </a:solidFill>
              <a:latin typeface="Barlow Condensed"/>
              <a:ea typeface="Barlow Condensed"/>
              <a:cs typeface="Barlow Condensed"/>
              <a:sym typeface="Barlow Condensed"/>
            </a:endParaRPr>
          </a:p>
        </p:txBody>
      </p:sp>
      <p:sp>
        <p:nvSpPr>
          <p:cNvPr id="255" name="Google Shape;255;p25"/>
          <p:cNvSpPr txBox="1"/>
          <p:nvPr/>
        </p:nvSpPr>
        <p:spPr>
          <a:xfrm>
            <a:off x="2334200" y="3893575"/>
            <a:ext cx="1997100" cy="27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203655"/>
                </a:solidFill>
                <a:latin typeface="Barlow Condensed"/>
                <a:ea typeface="Barlow Condensed"/>
                <a:cs typeface="Barlow Condensed"/>
                <a:sym typeface="Barlow Condensed"/>
              </a:rPr>
              <a:t>DISTRIBUTOR PRICE</a:t>
            </a:r>
            <a:endParaRPr b="1">
              <a:solidFill>
                <a:srgbClr val="203655"/>
              </a:solidFill>
              <a:latin typeface="Barlow Condensed"/>
              <a:ea typeface="Barlow Condensed"/>
              <a:cs typeface="Barlow Condensed"/>
              <a:sym typeface="Barlow Condensed"/>
            </a:endParaRPr>
          </a:p>
        </p:txBody>
      </p:sp>
      <p:sp>
        <p:nvSpPr>
          <p:cNvPr id="256" name="Google Shape;256;p25"/>
          <p:cNvSpPr txBox="1"/>
          <p:nvPr/>
        </p:nvSpPr>
        <p:spPr>
          <a:xfrm>
            <a:off x="4595612" y="3893575"/>
            <a:ext cx="1997100" cy="27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203655"/>
                </a:solidFill>
                <a:latin typeface="Barlow Condensed"/>
                <a:ea typeface="Barlow Condensed"/>
                <a:cs typeface="Barlow Condensed"/>
                <a:sym typeface="Barlow Condensed"/>
              </a:rPr>
              <a:t>WHOLESALE PRICE</a:t>
            </a:r>
            <a:endParaRPr b="1">
              <a:solidFill>
                <a:srgbClr val="203655"/>
              </a:solidFill>
              <a:latin typeface="Barlow Condensed"/>
              <a:ea typeface="Barlow Condensed"/>
              <a:cs typeface="Barlow Condensed"/>
              <a:sym typeface="Barlow Condensed"/>
            </a:endParaRPr>
          </a:p>
        </p:txBody>
      </p:sp>
      <p:cxnSp>
        <p:nvCxnSpPr>
          <p:cNvPr id="257" name="Google Shape;257;p25"/>
          <p:cNvCxnSpPr/>
          <p:nvPr/>
        </p:nvCxnSpPr>
        <p:spPr>
          <a:xfrm>
            <a:off x="2162099" y="3534412"/>
            <a:ext cx="6816300" cy="0"/>
          </a:xfrm>
          <a:prstGeom prst="straightConnector1">
            <a:avLst/>
          </a:prstGeom>
          <a:noFill/>
          <a:ln cap="flat" cmpd="sng" w="19050">
            <a:solidFill>
              <a:srgbClr val="203655"/>
            </a:solidFill>
            <a:prstDash val="solid"/>
            <a:round/>
            <a:headEnd len="med" w="med" type="none"/>
            <a:tailEnd len="med" w="med" type="none"/>
          </a:ln>
        </p:spPr>
      </p:cxnSp>
      <p:sp>
        <p:nvSpPr>
          <p:cNvPr id="258" name="Google Shape;258;p25"/>
          <p:cNvSpPr/>
          <p:nvPr/>
        </p:nvSpPr>
        <p:spPr>
          <a:xfrm>
            <a:off x="3003601" y="3163125"/>
            <a:ext cx="738900" cy="738900"/>
          </a:xfrm>
          <a:prstGeom prst="ellipse">
            <a:avLst/>
          </a:prstGeom>
          <a:solidFill>
            <a:srgbClr val="FDF6EB"/>
          </a:solidFill>
          <a:ln cap="flat" cmpd="sng" w="19050">
            <a:solidFill>
              <a:srgbClr val="2036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5"/>
          <p:cNvSpPr/>
          <p:nvPr/>
        </p:nvSpPr>
        <p:spPr>
          <a:xfrm>
            <a:off x="5228830" y="3163125"/>
            <a:ext cx="738900" cy="738900"/>
          </a:xfrm>
          <a:prstGeom prst="ellipse">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5"/>
          <p:cNvSpPr/>
          <p:nvPr/>
        </p:nvSpPr>
        <p:spPr>
          <a:xfrm>
            <a:off x="7376550" y="3163125"/>
            <a:ext cx="738900" cy="738900"/>
          </a:xfrm>
          <a:prstGeom prst="ellipse">
            <a:avLst/>
          </a:prstGeom>
          <a:solidFill>
            <a:srgbClr val="FDF6EB"/>
          </a:solidFill>
          <a:ln cap="flat" cmpd="sng" w="19050">
            <a:solidFill>
              <a:srgbClr val="2036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5"/>
          <p:cNvSpPr txBox="1"/>
          <p:nvPr/>
        </p:nvSpPr>
        <p:spPr>
          <a:xfrm>
            <a:off x="3085245" y="3238992"/>
            <a:ext cx="585000" cy="61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03655"/>
                </a:solidFill>
                <a:latin typeface="Oswald Medium"/>
                <a:ea typeface="Oswald Medium"/>
                <a:cs typeface="Oswald Medium"/>
                <a:sym typeface="Oswald Medium"/>
              </a:rPr>
              <a:t>$1.07</a:t>
            </a:r>
            <a:endParaRPr>
              <a:solidFill>
                <a:srgbClr val="203655"/>
              </a:solidFill>
              <a:latin typeface="Oswald Medium"/>
              <a:ea typeface="Oswald Medium"/>
              <a:cs typeface="Oswald Medium"/>
              <a:sym typeface="Oswald Medium"/>
            </a:endParaRPr>
          </a:p>
        </p:txBody>
      </p:sp>
      <p:sp>
        <p:nvSpPr>
          <p:cNvPr id="262" name="Google Shape;262;p25"/>
          <p:cNvSpPr txBox="1"/>
          <p:nvPr/>
        </p:nvSpPr>
        <p:spPr>
          <a:xfrm>
            <a:off x="5241050" y="3239000"/>
            <a:ext cx="711300" cy="61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Oswald Medium"/>
                <a:ea typeface="Oswald Medium"/>
                <a:cs typeface="Oswald Medium"/>
                <a:sym typeface="Oswald Medium"/>
              </a:rPr>
              <a:t>$1.43</a:t>
            </a:r>
            <a:endParaRPr>
              <a:solidFill>
                <a:schemeClr val="lt1"/>
              </a:solidFill>
              <a:latin typeface="Oswald Medium"/>
              <a:ea typeface="Oswald Medium"/>
              <a:cs typeface="Oswald Medium"/>
              <a:sym typeface="Oswald Medium"/>
            </a:endParaRPr>
          </a:p>
        </p:txBody>
      </p:sp>
      <p:sp>
        <p:nvSpPr>
          <p:cNvPr id="263" name="Google Shape;263;p25"/>
          <p:cNvSpPr txBox="1"/>
          <p:nvPr/>
        </p:nvSpPr>
        <p:spPr>
          <a:xfrm>
            <a:off x="7454041" y="3238992"/>
            <a:ext cx="585000" cy="61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203655"/>
                </a:solidFill>
                <a:latin typeface="Oswald Medium"/>
                <a:ea typeface="Oswald Medium"/>
                <a:cs typeface="Oswald Medium"/>
                <a:sym typeface="Oswald Medium"/>
              </a:rPr>
              <a:t>$2.49</a:t>
            </a:r>
            <a:endParaRPr>
              <a:solidFill>
                <a:srgbClr val="203655"/>
              </a:solidFill>
              <a:latin typeface="Oswald Medium"/>
              <a:ea typeface="Oswald Medium"/>
              <a:cs typeface="Oswald Medium"/>
              <a:sym typeface="Oswald Medium"/>
            </a:endParaRPr>
          </a:p>
        </p:txBody>
      </p:sp>
      <p:pic>
        <p:nvPicPr>
          <p:cNvPr id="264" name="Google Shape;264;p25"/>
          <p:cNvPicPr preferRelativeResize="0"/>
          <p:nvPr/>
        </p:nvPicPr>
        <p:blipFill rotWithShape="1">
          <a:blip r:embed="rId4">
            <a:alphaModFix/>
          </a:blip>
          <a:srcRect b="54310" l="50000" r="6457" t="0"/>
          <a:stretch/>
        </p:blipFill>
        <p:spPr>
          <a:xfrm>
            <a:off x="551277" y="3592879"/>
            <a:ext cx="1180576" cy="1359575"/>
          </a:xfrm>
          <a:prstGeom prst="rect">
            <a:avLst/>
          </a:prstGeom>
          <a:noFill/>
          <a:ln>
            <a:noFill/>
          </a:ln>
        </p:spPr>
      </p:pic>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26"/>
          <p:cNvPicPr preferRelativeResize="0"/>
          <p:nvPr/>
        </p:nvPicPr>
        <p:blipFill>
          <a:blip r:embed="rId3">
            <a:alphaModFix/>
          </a:blip>
          <a:stretch>
            <a:fillRect/>
          </a:stretch>
        </p:blipFill>
        <p:spPr>
          <a:xfrm>
            <a:off x="0" y="0"/>
            <a:ext cx="9144003" cy="5143501"/>
          </a:xfrm>
          <a:prstGeom prst="rect">
            <a:avLst/>
          </a:prstGeom>
          <a:noFill/>
          <a:ln>
            <a:noFill/>
          </a:ln>
        </p:spPr>
      </p:pic>
      <p:sp>
        <p:nvSpPr>
          <p:cNvPr id="271" name="Google Shape;271;p26"/>
          <p:cNvSpPr/>
          <p:nvPr/>
        </p:nvSpPr>
        <p:spPr>
          <a:xfrm>
            <a:off x="5412000" y="177150"/>
            <a:ext cx="3589500" cy="4789200"/>
          </a:xfrm>
          <a:prstGeom prst="rect">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6"/>
          <p:cNvSpPr txBox="1"/>
          <p:nvPr/>
        </p:nvSpPr>
        <p:spPr>
          <a:xfrm>
            <a:off x="5773800" y="2257500"/>
            <a:ext cx="3227700" cy="1060800"/>
          </a:xfrm>
          <a:prstGeom prst="rect">
            <a:avLst/>
          </a:prstGeom>
          <a:noFill/>
          <a:ln>
            <a:noFill/>
          </a:ln>
        </p:spPr>
        <p:txBody>
          <a:bodyPr anchorCtr="0" anchor="t" bIns="130025" lIns="130025" spcFirstLastPara="1" rIns="130025" wrap="square" tIns="130025">
            <a:normAutofit/>
          </a:bodyPr>
          <a:lstStyle/>
          <a:p>
            <a:pPr indent="0" lvl="0" marL="0" rtl="0" algn="l">
              <a:lnSpc>
                <a:spcPct val="115000"/>
              </a:lnSpc>
              <a:spcBef>
                <a:spcPts val="0"/>
              </a:spcBef>
              <a:spcAft>
                <a:spcPts val="0"/>
              </a:spcAft>
              <a:buNone/>
            </a:pPr>
            <a:r>
              <a:rPr lang="en">
                <a:solidFill>
                  <a:srgbClr val="FDF6EB"/>
                </a:solidFill>
                <a:latin typeface="Barlow Condensed Medium"/>
                <a:ea typeface="Barlow Condensed Medium"/>
                <a:cs typeface="Barlow Condensed Medium"/>
                <a:sym typeface="Barlow Condensed Medium"/>
              </a:rPr>
              <a:t>TEL: 917.626.2516</a:t>
            </a:r>
            <a:endParaRPr>
              <a:solidFill>
                <a:srgbClr val="FDF6EB"/>
              </a:solidFill>
              <a:latin typeface="Barlow Condensed Medium"/>
              <a:ea typeface="Barlow Condensed Medium"/>
              <a:cs typeface="Barlow Condensed Medium"/>
              <a:sym typeface="Barlow Condensed Medium"/>
            </a:endParaRPr>
          </a:p>
          <a:p>
            <a:pPr indent="0" lvl="0" marL="0" rtl="0" algn="l">
              <a:lnSpc>
                <a:spcPct val="115000"/>
              </a:lnSpc>
              <a:spcBef>
                <a:spcPts val="0"/>
              </a:spcBef>
              <a:spcAft>
                <a:spcPts val="0"/>
              </a:spcAft>
              <a:buNone/>
            </a:pPr>
            <a:r>
              <a:rPr lang="en">
                <a:solidFill>
                  <a:srgbClr val="FDF6EB"/>
                </a:solidFill>
                <a:latin typeface="Barlow Condensed Medium"/>
                <a:ea typeface="Barlow Condensed Medium"/>
                <a:cs typeface="Barlow Condensed Medium"/>
                <a:sym typeface="Barlow Condensed Medium"/>
              </a:rPr>
              <a:t>EMAIL: GILEAD@SZZLTEA.COM</a:t>
            </a:r>
            <a:endParaRPr>
              <a:solidFill>
                <a:srgbClr val="FDF6EB"/>
              </a:solidFill>
              <a:latin typeface="Barlow Condensed Medium"/>
              <a:ea typeface="Barlow Condensed Medium"/>
              <a:cs typeface="Barlow Condensed Medium"/>
              <a:sym typeface="Barlow Condensed Medium"/>
            </a:endParaRPr>
          </a:p>
          <a:p>
            <a:pPr indent="0" lvl="0" marL="0" rtl="0" algn="l">
              <a:lnSpc>
                <a:spcPct val="115000"/>
              </a:lnSpc>
              <a:spcBef>
                <a:spcPts val="0"/>
              </a:spcBef>
              <a:spcAft>
                <a:spcPts val="0"/>
              </a:spcAft>
              <a:buNone/>
            </a:pPr>
            <a:r>
              <a:rPr lang="en">
                <a:solidFill>
                  <a:srgbClr val="FDF6EB"/>
                </a:solidFill>
                <a:latin typeface="Barlow Condensed Medium"/>
                <a:ea typeface="Barlow Condensed Medium"/>
                <a:cs typeface="Barlow Condensed Medium"/>
                <a:sym typeface="Barlow Condensed Medium"/>
              </a:rPr>
              <a:t>INSTA: @SZZLTEA</a:t>
            </a:r>
            <a:endParaRPr>
              <a:solidFill>
                <a:srgbClr val="FDF6EB"/>
              </a:solidFill>
              <a:latin typeface="Barlow Condensed Medium"/>
              <a:ea typeface="Barlow Condensed Medium"/>
              <a:cs typeface="Barlow Condensed Medium"/>
              <a:sym typeface="Barlow Condensed Medium"/>
            </a:endParaRPr>
          </a:p>
        </p:txBody>
      </p:sp>
      <p:sp>
        <p:nvSpPr>
          <p:cNvPr id="273" name="Google Shape;273;p26"/>
          <p:cNvSpPr txBox="1"/>
          <p:nvPr/>
        </p:nvSpPr>
        <p:spPr>
          <a:xfrm>
            <a:off x="5833775" y="1857350"/>
            <a:ext cx="3227700" cy="439200"/>
          </a:xfrm>
          <a:prstGeom prst="rect">
            <a:avLst/>
          </a:prstGeom>
          <a:noFill/>
          <a:ln>
            <a:noFill/>
          </a:ln>
        </p:spPr>
        <p:txBody>
          <a:bodyPr anchorCtr="0" anchor="t" bIns="65000" lIns="65000" spcFirstLastPara="1" rIns="65000" wrap="square" tIns="65000">
            <a:spAutoFit/>
          </a:bodyPr>
          <a:lstStyle/>
          <a:p>
            <a:pPr indent="0" lvl="0" marL="0" marR="0" rtl="0" algn="l">
              <a:lnSpc>
                <a:spcPct val="100000"/>
              </a:lnSpc>
              <a:spcBef>
                <a:spcPts val="0"/>
              </a:spcBef>
              <a:spcAft>
                <a:spcPts val="0"/>
              </a:spcAft>
              <a:buClr>
                <a:srgbClr val="06023C"/>
              </a:buClr>
              <a:buSzPts val="2400"/>
              <a:buFont typeface="Arial"/>
              <a:buNone/>
            </a:pPr>
            <a:r>
              <a:rPr b="1" i="0" lang="en" sz="2000" u="none" cap="none" strike="noStrike">
                <a:solidFill>
                  <a:srgbClr val="FDF6EB"/>
                </a:solidFill>
                <a:latin typeface="Barlow Condensed"/>
                <a:ea typeface="Barlow Condensed"/>
                <a:cs typeface="Barlow Condensed"/>
                <a:sym typeface="Barlow Condensed"/>
              </a:rPr>
              <a:t>GILEAD INGBER, FOUNDER</a:t>
            </a:r>
            <a:endParaRPr b="1" i="0" sz="2000" u="none" cap="none" strike="noStrike">
              <a:solidFill>
                <a:srgbClr val="FDF6EB"/>
              </a:solidFill>
              <a:latin typeface="Barlow Condensed"/>
              <a:ea typeface="Barlow Condensed"/>
              <a:cs typeface="Barlow Condensed"/>
              <a:sym typeface="Barlow Condensed"/>
            </a:endParaRPr>
          </a:p>
        </p:txBody>
      </p:sp>
      <p:pic>
        <p:nvPicPr>
          <p:cNvPr id="274" name="Google Shape;274;p26"/>
          <p:cNvPicPr preferRelativeResize="0"/>
          <p:nvPr/>
        </p:nvPicPr>
        <p:blipFill>
          <a:blip r:embed="rId4">
            <a:alphaModFix/>
          </a:blip>
          <a:stretch>
            <a:fillRect/>
          </a:stretch>
        </p:blipFill>
        <p:spPr>
          <a:xfrm>
            <a:off x="776025" y="2357089"/>
            <a:ext cx="3293102" cy="42931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12" y="0"/>
            <a:ext cx="9143987" cy="5143501"/>
          </a:xfrm>
          <a:prstGeom prst="rect">
            <a:avLst/>
          </a:prstGeom>
          <a:noFill/>
          <a:ln>
            <a:noFill/>
          </a:ln>
        </p:spPr>
      </p:pic>
      <p:sp>
        <p:nvSpPr>
          <p:cNvPr id="68" name="Google Shape;68;p15"/>
          <p:cNvSpPr txBox="1"/>
          <p:nvPr/>
        </p:nvSpPr>
        <p:spPr>
          <a:xfrm>
            <a:off x="190663" y="1960150"/>
            <a:ext cx="8762700" cy="286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700">
                <a:solidFill>
                  <a:srgbClr val="203655"/>
                </a:solidFill>
                <a:latin typeface="Barlow Condensed"/>
                <a:ea typeface="Barlow Condensed"/>
                <a:cs typeface="Barlow Condensed"/>
                <a:sym typeface="Barlow Condensed"/>
              </a:rPr>
              <a:t>Natural beverage brands are making too many</a:t>
            </a:r>
            <a:br>
              <a:rPr lang="en" sz="2700">
                <a:solidFill>
                  <a:srgbClr val="203655"/>
                </a:solidFill>
                <a:latin typeface="Barlow Condensed"/>
                <a:ea typeface="Barlow Condensed"/>
                <a:cs typeface="Barlow Condensed"/>
                <a:sym typeface="Barlow Condensed"/>
              </a:rPr>
            </a:br>
            <a:r>
              <a:rPr lang="en" sz="2700">
                <a:solidFill>
                  <a:srgbClr val="203655"/>
                </a:solidFill>
                <a:latin typeface="Barlow Condensed"/>
                <a:ea typeface="Barlow Condensed"/>
                <a:cs typeface="Barlow Condensed"/>
                <a:sym typeface="Barlow Condensed"/>
              </a:rPr>
              <a:t>functional products and not enough tasty ones. </a:t>
            </a:r>
            <a:endParaRPr sz="2700">
              <a:solidFill>
                <a:srgbClr val="203655"/>
              </a:solidFill>
              <a:latin typeface="Barlow Condensed"/>
              <a:ea typeface="Barlow Condensed"/>
              <a:cs typeface="Barlow Condensed"/>
              <a:sym typeface="Barlow Condensed"/>
            </a:endParaRPr>
          </a:p>
          <a:p>
            <a:pPr indent="0" lvl="0" marL="0" rtl="0" algn="ctr">
              <a:spcBef>
                <a:spcPts val="0"/>
              </a:spcBef>
              <a:spcAft>
                <a:spcPts val="0"/>
              </a:spcAft>
              <a:buNone/>
            </a:pPr>
            <a:r>
              <a:t/>
            </a:r>
            <a:endParaRPr sz="2400">
              <a:solidFill>
                <a:srgbClr val="203655"/>
              </a:solidFill>
              <a:latin typeface="Barlow Condensed"/>
              <a:ea typeface="Barlow Condensed"/>
              <a:cs typeface="Barlow Condensed"/>
              <a:sym typeface="Barlow Condensed"/>
            </a:endParaRPr>
          </a:p>
          <a:p>
            <a:pPr indent="0" lvl="0" marL="0" rtl="0" algn="ctr">
              <a:spcBef>
                <a:spcPts val="0"/>
              </a:spcBef>
              <a:spcAft>
                <a:spcPts val="0"/>
              </a:spcAft>
              <a:buNone/>
            </a:pPr>
            <a:r>
              <a:rPr b="1" lang="en" sz="2400">
                <a:solidFill>
                  <a:srgbClr val="203655"/>
                </a:solidFill>
                <a:latin typeface="Barlow Condensed"/>
                <a:ea typeface="Barlow Condensed"/>
                <a:cs typeface="Barlow Condensed"/>
                <a:sym typeface="Barlow Condensed"/>
              </a:rPr>
              <a:t>“THIS DRINK SEEMED GREAT, BUT IT SURE DOESN’T TASTE GREAT. </a:t>
            </a:r>
            <a:endParaRPr b="1" sz="2400">
              <a:solidFill>
                <a:srgbClr val="203655"/>
              </a:solidFill>
              <a:latin typeface="Barlow Condensed"/>
              <a:ea typeface="Barlow Condensed"/>
              <a:cs typeface="Barlow Condensed"/>
              <a:sym typeface="Barlow Condensed"/>
            </a:endParaRPr>
          </a:p>
          <a:p>
            <a:pPr indent="0" lvl="0" marL="0" rtl="0" algn="ctr">
              <a:spcBef>
                <a:spcPts val="0"/>
              </a:spcBef>
              <a:spcAft>
                <a:spcPts val="0"/>
              </a:spcAft>
              <a:buNone/>
            </a:pPr>
            <a:r>
              <a:rPr b="1" lang="en" sz="2400">
                <a:solidFill>
                  <a:srgbClr val="203655"/>
                </a:solidFill>
                <a:latin typeface="Barlow Condensed"/>
                <a:ea typeface="Barlow Condensed"/>
                <a:cs typeface="Barlow Condensed"/>
                <a:sym typeface="Barlow Condensed"/>
              </a:rPr>
              <a:t>ALL I WANT IS A HEALTHY OPTION THAT TASTES AS GOOD AS IT LOOKS.”</a:t>
            </a:r>
            <a:endParaRPr sz="2400">
              <a:solidFill>
                <a:srgbClr val="203655"/>
              </a:solidFill>
              <a:latin typeface="Barlow Condensed"/>
              <a:ea typeface="Barlow Condensed"/>
              <a:cs typeface="Barlow Condensed"/>
              <a:sym typeface="Barlow Condensed"/>
            </a:endParaRPr>
          </a:p>
        </p:txBody>
      </p:sp>
      <p:pic>
        <p:nvPicPr>
          <p:cNvPr id="69" name="Google Shape;69;p15"/>
          <p:cNvPicPr preferRelativeResize="0"/>
          <p:nvPr/>
        </p:nvPicPr>
        <p:blipFill>
          <a:blip r:embed="rId4">
            <a:alphaModFix/>
          </a:blip>
          <a:stretch>
            <a:fillRect/>
          </a:stretch>
        </p:blipFill>
        <p:spPr>
          <a:xfrm>
            <a:off x="3510563" y="995674"/>
            <a:ext cx="2122877" cy="382775"/>
          </a:xfrm>
          <a:prstGeom prst="rect">
            <a:avLst/>
          </a:prstGeom>
          <a:noFill/>
          <a:ln>
            <a:noFill/>
          </a:ln>
        </p:spPr>
      </p:pic>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13" y="0"/>
            <a:ext cx="9144003" cy="5143501"/>
          </a:xfrm>
          <a:prstGeom prst="rect">
            <a:avLst/>
          </a:prstGeom>
          <a:noFill/>
          <a:ln>
            <a:noFill/>
          </a:ln>
        </p:spPr>
      </p:pic>
      <p:sp>
        <p:nvSpPr>
          <p:cNvPr id="76" name="Google Shape;76;p16"/>
          <p:cNvSpPr txBox="1"/>
          <p:nvPr>
            <p:ph idx="12" type="sldNum"/>
          </p:nvPr>
        </p:nvSpPr>
        <p:spPr>
          <a:xfrm>
            <a:off x="6907113" y="4666953"/>
            <a:ext cx="2057400" cy="273900"/>
          </a:xfrm>
          <a:prstGeom prst="rect">
            <a:avLst/>
          </a:prstGeom>
        </p:spPr>
        <p:txBody>
          <a:bodyPr anchorCtr="0" anchor="ctr" bIns="91425" lIns="91425" spcFirstLastPara="1" rIns="91425" wrap="square" tIns="91425">
            <a:normAutofit fontScale="70000" lnSpcReduction="20000"/>
          </a:bodyPr>
          <a:lstStyle/>
          <a:p>
            <a:pPr indent="0" lvl="0" marL="0" rtl="0" algn="r">
              <a:spcBef>
                <a:spcPts val="0"/>
              </a:spcBef>
              <a:spcAft>
                <a:spcPts val="0"/>
              </a:spcAft>
              <a:buNone/>
            </a:pPr>
            <a:fld id="{00000000-1234-1234-1234-123412341234}" type="slidenum">
              <a:rPr lang="en"/>
              <a:t>‹#›</a:t>
            </a:fld>
            <a:endParaRPr/>
          </a:p>
        </p:txBody>
      </p:sp>
      <p:sp>
        <p:nvSpPr>
          <p:cNvPr id="77" name="Google Shape;77;p16"/>
          <p:cNvSpPr txBox="1"/>
          <p:nvPr/>
        </p:nvSpPr>
        <p:spPr>
          <a:xfrm>
            <a:off x="4513625" y="2159850"/>
            <a:ext cx="4300500" cy="29784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en" sz="1500">
                <a:solidFill>
                  <a:srgbClr val="203655"/>
                </a:solidFill>
                <a:latin typeface="Barlow Condensed"/>
                <a:ea typeface="Barlow Condensed"/>
                <a:cs typeface="Barlow Condensed"/>
                <a:sym typeface="Barlow Condensed"/>
              </a:rPr>
              <a:t>The People are thirsty for a healthy option that does not complicate itself. </a:t>
            </a:r>
            <a:endParaRPr sz="1500">
              <a:solidFill>
                <a:srgbClr val="203655"/>
              </a:solidFill>
              <a:latin typeface="Barlow Condensed"/>
              <a:ea typeface="Barlow Condensed"/>
              <a:cs typeface="Barlow Condensed"/>
              <a:sym typeface="Barlow Condensed"/>
            </a:endParaRPr>
          </a:p>
          <a:p>
            <a:pPr indent="0" lvl="0" marL="0" rtl="0" algn="l">
              <a:lnSpc>
                <a:spcPct val="115000"/>
              </a:lnSpc>
              <a:spcBef>
                <a:spcPts val="0"/>
              </a:spcBef>
              <a:spcAft>
                <a:spcPts val="0"/>
              </a:spcAft>
              <a:buNone/>
            </a:pPr>
            <a:br>
              <a:rPr lang="en" sz="1500">
                <a:solidFill>
                  <a:srgbClr val="203655"/>
                </a:solidFill>
                <a:latin typeface="Barlow Condensed"/>
                <a:ea typeface="Barlow Condensed"/>
                <a:cs typeface="Barlow Condensed"/>
                <a:sym typeface="Barlow Condensed"/>
              </a:rPr>
            </a:br>
            <a:r>
              <a:rPr lang="en" sz="1500">
                <a:solidFill>
                  <a:srgbClr val="203655"/>
                </a:solidFill>
                <a:latin typeface="Barlow Condensed"/>
                <a:ea typeface="Barlow Condensed"/>
                <a:cs typeface="Barlow Condensed"/>
                <a:sym typeface="Barlow Condensed"/>
              </a:rPr>
              <a:t>A product that does not over-promise and under-deliver. </a:t>
            </a:r>
            <a:endParaRPr sz="1500">
              <a:solidFill>
                <a:srgbClr val="203655"/>
              </a:solidFill>
              <a:latin typeface="Barlow Condensed"/>
              <a:ea typeface="Barlow Condensed"/>
              <a:cs typeface="Barlow Condensed"/>
              <a:sym typeface="Barlow Condensed"/>
            </a:endParaRPr>
          </a:p>
          <a:p>
            <a:pPr indent="0" lvl="0" marL="0" rtl="0" algn="l">
              <a:lnSpc>
                <a:spcPct val="115000"/>
              </a:lnSpc>
              <a:spcBef>
                <a:spcPts val="0"/>
              </a:spcBef>
              <a:spcAft>
                <a:spcPts val="0"/>
              </a:spcAft>
              <a:buNone/>
            </a:pPr>
            <a:r>
              <a:rPr lang="en" sz="1500">
                <a:solidFill>
                  <a:srgbClr val="203655"/>
                </a:solidFill>
                <a:latin typeface="Barlow Condensed"/>
                <a:ea typeface="Barlow Condensed"/>
                <a:cs typeface="Barlow Condensed"/>
                <a:sym typeface="Barlow Condensed"/>
              </a:rPr>
              <a:t>A product that candidly relies on the simple things:</a:t>
            </a:r>
            <a:br>
              <a:rPr lang="en" sz="1500">
                <a:solidFill>
                  <a:srgbClr val="203655"/>
                </a:solidFill>
                <a:latin typeface="Barlow Condensed"/>
                <a:ea typeface="Barlow Condensed"/>
                <a:cs typeface="Barlow Condensed"/>
                <a:sym typeface="Barlow Condensed"/>
              </a:rPr>
            </a:br>
            <a:endParaRPr sz="1500">
              <a:solidFill>
                <a:srgbClr val="203655"/>
              </a:solidFill>
              <a:latin typeface="Barlow Condensed"/>
              <a:ea typeface="Barlow Condensed"/>
              <a:cs typeface="Barlow Condensed"/>
              <a:sym typeface="Barlow Condensed"/>
            </a:endParaRPr>
          </a:p>
          <a:p>
            <a:pPr indent="0" lvl="0" marL="0" rtl="0" algn="l">
              <a:lnSpc>
                <a:spcPct val="115000"/>
              </a:lnSpc>
              <a:spcBef>
                <a:spcPts val="0"/>
              </a:spcBef>
              <a:spcAft>
                <a:spcPts val="0"/>
              </a:spcAft>
              <a:buNone/>
            </a:pPr>
            <a:r>
              <a:rPr lang="en" sz="1500">
                <a:solidFill>
                  <a:srgbClr val="203655"/>
                </a:solidFill>
                <a:latin typeface="Barlow Condensed"/>
                <a:ea typeface="Barlow Condensed"/>
                <a:cs typeface="Barlow Condensed"/>
                <a:sym typeface="Barlow Condensed"/>
              </a:rPr>
              <a:t>Taste, design, few calories, and even fewer ingredients.</a:t>
            </a:r>
            <a:endParaRPr sz="1500">
              <a:solidFill>
                <a:srgbClr val="203655"/>
              </a:solidFill>
              <a:latin typeface="Barlow Condensed"/>
              <a:ea typeface="Barlow Condensed"/>
              <a:cs typeface="Barlow Condensed"/>
              <a:sym typeface="Barlow Condensed"/>
            </a:endParaRPr>
          </a:p>
          <a:p>
            <a:pPr indent="0" lvl="0" marL="0" rtl="0" algn="l">
              <a:lnSpc>
                <a:spcPct val="115000"/>
              </a:lnSpc>
              <a:spcBef>
                <a:spcPts val="0"/>
              </a:spcBef>
              <a:spcAft>
                <a:spcPts val="0"/>
              </a:spcAft>
              <a:buNone/>
            </a:pPr>
            <a:r>
              <a:rPr lang="en" sz="1500">
                <a:solidFill>
                  <a:srgbClr val="203655"/>
                </a:solidFill>
                <a:latin typeface="Barlow Condensed"/>
                <a:ea typeface="Barlow Condensed"/>
                <a:cs typeface="Barlow Condensed"/>
                <a:sym typeface="Barlow Condensed"/>
              </a:rPr>
              <a:t>What more do we really need in a soft drink?</a:t>
            </a:r>
            <a:endParaRPr sz="1500">
              <a:solidFill>
                <a:srgbClr val="203655"/>
              </a:solidFill>
              <a:latin typeface="Barlow Condensed"/>
              <a:ea typeface="Barlow Condensed"/>
              <a:cs typeface="Barlow Condensed"/>
              <a:sym typeface="Barlow Condensed"/>
            </a:endParaRPr>
          </a:p>
        </p:txBody>
      </p:sp>
      <p:pic>
        <p:nvPicPr>
          <p:cNvPr id="78" name="Google Shape;78;p16"/>
          <p:cNvPicPr preferRelativeResize="0"/>
          <p:nvPr/>
        </p:nvPicPr>
        <p:blipFill rotWithShape="1">
          <a:blip r:embed="rId4">
            <a:alphaModFix/>
          </a:blip>
          <a:srcRect b="0" l="0" r="0" t="14324"/>
          <a:stretch/>
        </p:blipFill>
        <p:spPr>
          <a:xfrm>
            <a:off x="492450" y="1577063"/>
            <a:ext cx="3699451" cy="2141775"/>
          </a:xfrm>
          <a:prstGeom prst="rect">
            <a:avLst/>
          </a:prstGeom>
          <a:noFill/>
          <a:ln>
            <a:noFill/>
          </a:ln>
        </p:spPr>
      </p:pic>
      <p:sp>
        <p:nvSpPr>
          <p:cNvPr id="79" name="Google Shape;79;p16"/>
          <p:cNvSpPr txBox="1"/>
          <p:nvPr/>
        </p:nvSpPr>
        <p:spPr>
          <a:xfrm>
            <a:off x="4593990" y="1776309"/>
            <a:ext cx="3659700" cy="581100"/>
          </a:xfrm>
          <a:prstGeom prst="rect">
            <a:avLst/>
          </a:prstGeom>
          <a:noFill/>
          <a:ln>
            <a:noFill/>
          </a:ln>
        </p:spPr>
        <p:txBody>
          <a:bodyPr anchorCtr="0" anchor="t" bIns="41900" lIns="41900" spcFirstLastPara="1" rIns="41900" wrap="square" tIns="41900">
            <a:spAutoFit/>
          </a:bodyPr>
          <a:lstStyle/>
          <a:p>
            <a:pPr indent="0" lvl="0" marL="0" marR="0" rtl="0" algn="l">
              <a:lnSpc>
                <a:spcPct val="115000"/>
              </a:lnSpc>
              <a:spcBef>
                <a:spcPts val="0"/>
              </a:spcBef>
              <a:spcAft>
                <a:spcPts val="0"/>
              </a:spcAft>
              <a:buClr>
                <a:srgbClr val="FEFEF3"/>
              </a:buClr>
              <a:buSzPts val="2000"/>
              <a:buFont typeface="Arial"/>
              <a:buNone/>
            </a:pPr>
            <a:r>
              <a:rPr b="1" i="0" lang="en" sz="1500" u="none" cap="none" strike="noStrike">
                <a:solidFill>
                  <a:srgbClr val="203655"/>
                </a:solidFill>
                <a:latin typeface="Barlow Condensed"/>
                <a:ea typeface="Barlow Condensed"/>
                <a:cs typeface="Barlow Condensed"/>
                <a:sym typeface="Barlow Condensed"/>
              </a:rPr>
              <a:t>“CHAMPIONING</a:t>
            </a:r>
            <a:r>
              <a:rPr b="1" lang="en" sz="1500">
                <a:solidFill>
                  <a:srgbClr val="203655"/>
                </a:solidFill>
                <a:latin typeface="Barlow Condensed"/>
                <a:ea typeface="Barlow Condensed"/>
                <a:cs typeface="Barlow Condensed"/>
                <a:sym typeface="Barlow Condensed"/>
              </a:rPr>
              <a:t> </a:t>
            </a:r>
            <a:r>
              <a:rPr b="1" i="0" lang="en" sz="1500" u="none" cap="none" strike="noStrike">
                <a:solidFill>
                  <a:srgbClr val="203655"/>
                </a:solidFill>
                <a:latin typeface="Barlow Condensed"/>
                <a:ea typeface="Barlow Condensed"/>
                <a:cs typeface="Barlow Condensed"/>
                <a:sym typeface="Barlow Condensed"/>
              </a:rPr>
              <a:t>HEALTH,</a:t>
            </a:r>
            <a:r>
              <a:rPr b="1" lang="en" sz="1500">
                <a:solidFill>
                  <a:srgbClr val="203655"/>
                </a:solidFill>
                <a:latin typeface="Barlow Condensed"/>
                <a:ea typeface="Barlow Condensed"/>
                <a:cs typeface="Barlow Condensed"/>
                <a:sym typeface="Barlow Condensed"/>
              </a:rPr>
              <a:t> </a:t>
            </a:r>
            <a:r>
              <a:rPr b="1" i="0" lang="en" sz="1500" u="none" cap="none" strike="noStrike">
                <a:solidFill>
                  <a:srgbClr val="203655"/>
                </a:solidFill>
                <a:latin typeface="Barlow Condensed"/>
                <a:ea typeface="Barlow Condensed"/>
                <a:cs typeface="Barlow Condensed"/>
                <a:sym typeface="Barlow Condensed"/>
              </a:rPr>
              <a:t>THROUGH</a:t>
            </a:r>
            <a:r>
              <a:rPr b="1" lang="en" sz="1500">
                <a:solidFill>
                  <a:srgbClr val="203655"/>
                </a:solidFill>
                <a:latin typeface="Barlow Condensed"/>
                <a:ea typeface="Barlow Condensed"/>
                <a:cs typeface="Barlow Condensed"/>
                <a:sym typeface="Barlow Condensed"/>
              </a:rPr>
              <a:t> </a:t>
            </a:r>
            <a:r>
              <a:rPr b="1" i="0" lang="en" sz="1500" u="none" cap="none" strike="noStrike">
                <a:solidFill>
                  <a:srgbClr val="203655"/>
                </a:solidFill>
                <a:latin typeface="Barlow Condensed"/>
                <a:ea typeface="Barlow Condensed"/>
                <a:cs typeface="Barlow Condensed"/>
                <a:sym typeface="Barlow Condensed"/>
              </a:rPr>
              <a:t>FLAVOR.” </a:t>
            </a:r>
            <a:endParaRPr b="1" i="0" sz="1500" u="none" cap="none" strike="noStrike">
              <a:solidFill>
                <a:srgbClr val="203655"/>
              </a:solidFill>
              <a:latin typeface="Barlow Condensed"/>
              <a:ea typeface="Barlow Condensed"/>
              <a:cs typeface="Barlow Condensed"/>
              <a:sym typeface="Barlow Condensed"/>
            </a:endParaRPr>
          </a:p>
        </p:txBody>
      </p:sp>
      <p:pic>
        <p:nvPicPr>
          <p:cNvPr id="80" name="Google Shape;80;p16"/>
          <p:cNvPicPr preferRelativeResize="0"/>
          <p:nvPr/>
        </p:nvPicPr>
        <p:blipFill>
          <a:blip r:embed="rId5">
            <a:alphaModFix/>
          </a:blip>
          <a:stretch>
            <a:fillRect/>
          </a:stretch>
        </p:blipFill>
        <p:spPr>
          <a:xfrm>
            <a:off x="4618100" y="1107575"/>
            <a:ext cx="2131251" cy="366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7"/>
          <p:cNvPicPr preferRelativeResize="0"/>
          <p:nvPr/>
        </p:nvPicPr>
        <p:blipFill>
          <a:blip r:embed="rId3">
            <a:alphaModFix/>
          </a:blip>
          <a:stretch>
            <a:fillRect/>
          </a:stretch>
        </p:blipFill>
        <p:spPr>
          <a:xfrm>
            <a:off x="-13" y="0"/>
            <a:ext cx="9144003" cy="5143522"/>
          </a:xfrm>
          <a:prstGeom prst="rect">
            <a:avLst/>
          </a:prstGeom>
          <a:noFill/>
          <a:ln>
            <a:noFill/>
          </a:ln>
        </p:spPr>
      </p:pic>
      <p:sp>
        <p:nvSpPr>
          <p:cNvPr id="87" name="Google Shape;87;p17"/>
          <p:cNvSpPr txBox="1"/>
          <p:nvPr/>
        </p:nvSpPr>
        <p:spPr>
          <a:xfrm>
            <a:off x="436950" y="1562125"/>
            <a:ext cx="4323300" cy="2347800"/>
          </a:xfrm>
          <a:prstGeom prst="rect">
            <a:avLst/>
          </a:prstGeom>
          <a:noFill/>
          <a:ln>
            <a:noFill/>
          </a:ln>
        </p:spPr>
        <p:txBody>
          <a:bodyPr anchorCtr="0" anchor="t" bIns="65000" lIns="65000" spcFirstLastPara="1" rIns="65000" wrap="square" tIns="65000">
            <a:spAutoFit/>
          </a:bodyPr>
          <a:lstStyle/>
          <a:p>
            <a:pPr indent="0" lvl="0" marL="0" marR="0" rtl="0" algn="l">
              <a:lnSpc>
                <a:spcPct val="100000"/>
              </a:lnSpc>
              <a:spcBef>
                <a:spcPts val="0"/>
              </a:spcBef>
              <a:spcAft>
                <a:spcPts val="0"/>
              </a:spcAft>
              <a:buClr>
                <a:srgbClr val="06023C"/>
              </a:buClr>
              <a:buSzPts val="2400"/>
              <a:buFont typeface="Arial"/>
              <a:buNone/>
            </a:pPr>
            <a:r>
              <a:rPr lang="en" sz="1600">
                <a:solidFill>
                  <a:srgbClr val="203655"/>
                </a:solidFill>
                <a:latin typeface="Barlow Condensed"/>
                <a:ea typeface="Barlow Condensed"/>
                <a:cs typeface="Barlow Condensed"/>
                <a:sym typeface="Barlow Condensed"/>
              </a:rPr>
              <a:t>SZZL Sparkling Tea is a reimagination of the classic drinks we used to love -- Fruit Punch, Peach Tea, Ginger Ale &amp; Lemonade -- we make them better and better for you. With only 30 calories and just a few all natural ingredients, this ancient brew has never been so bright &amp; bubbly. </a:t>
            </a:r>
            <a:endParaRPr i="0" sz="600" u="none" cap="none" strike="noStrike">
              <a:solidFill>
                <a:srgbClr val="203655"/>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454F5B"/>
              </a:buClr>
              <a:buSzPts val="2400"/>
              <a:buFont typeface="Arial"/>
              <a:buNone/>
            </a:pPr>
            <a:r>
              <a:t/>
            </a:r>
            <a:endParaRPr i="0" sz="1600" u="none" cap="none" strike="noStrike">
              <a:solidFill>
                <a:srgbClr val="203655"/>
              </a:solidFill>
              <a:latin typeface="Barlow Condensed"/>
              <a:ea typeface="Barlow Condensed"/>
              <a:cs typeface="Barlow Condensed"/>
              <a:sym typeface="Barlow Condensed"/>
            </a:endParaRPr>
          </a:p>
          <a:p>
            <a:pPr indent="0" lvl="0" marL="0" marR="0" rtl="0" algn="l">
              <a:lnSpc>
                <a:spcPct val="100000"/>
              </a:lnSpc>
              <a:spcBef>
                <a:spcPts val="0"/>
              </a:spcBef>
              <a:spcAft>
                <a:spcPts val="0"/>
              </a:spcAft>
              <a:buClr>
                <a:srgbClr val="06023C"/>
              </a:buClr>
              <a:buSzPts val="2400"/>
              <a:buFont typeface="Arial"/>
              <a:buNone/>
            </a:pPr>
            <a:r>
              <a:rPr b="1" i="1" lang="en" sz="1600" u="none" cap="none" strike="noStrike">
                <a:solidFill>
                  <a:srgbClr val="203655"/>
                </a:solidFill>
                <a:latin typeface="Barlow Condensed"/>
                <a:ea typeface="Barlow Condensed"/>
                <a:cs typeface="Barlow Condensed"/>
                <a:sym typeface="Barlow Condensed"/>
              </a:rPr>
              <a:t>This is tea, revived.</a:t>
            </a:r>
            <a:endParaRPr b="1" i="1" sz="1600" u="none" cap="none" strike="noStrike">
              <a:solidFill>
                <a:srgbClr val="203655"/>
              </a:solidFill>
              <a:latin typeface="Barlow Condensed"/>
              <a:ea typeface="Barlow Condensed"/>
              <a:cs typeface="Barlow Condensed"/>
              <a:sym typeface="Barlow Condensed"/>
            </a:endParaRPr>
          </a:p>
        </p:txBody>
      </p:sp>
      <p:sp>
        <p:nvSpPr>
          <p:cNvPr id="88" name="Google Shape;88;p17"/>
          <p:cNvSpPr txBox="1"/>
          <p:nvPr/>
        </p:nvSpPr>
        <p:spPr>
          <a:xfrm rot="-469962">
            <a:off x="470483" y="3942287"/>
            <a:ext cx="5157720" cy="842513"/>
          </a:xfrm>
          <a:prstGeom prst="rect">
            <a:avLst/>
          </a:prstGeom>
          <a:noFill/>
          <a:ln>
            <a:noFill/>
          </a:ln>
        </p:spPr>
        <p:txBody>
          <a:bodyPr anchorCtr="0" anchor="t" bIns="65000" lIns="65000" spcFirstLastPara="1" rIns="65000" wrap="square" tIns="65000">
            <a:spAutoFit/>
          </a:bodyPr>
          <a:lstStyle/>
          <a:p>
            <a:pPr indent="0" lvl="0" marL="0" marR="0" rtl="0" algn="l">
              <a:lnSpc>
                <a:spcPct val="115000"/>
              </a:lnSpc>
              <a:spcBef>
                <a:spcPts val="0"/>
              </a:spcBef>
              <a:spcAft>
                <a:spcPts val="0"/>
              </a:spcAft>
              <a:buClr>
                <a:srgbClr val="06023C"/>
              </a:buClr>
              <a:buSzPts val="2300"/>
              <a:buFont typeface="Arial"/>
              <a:buNone/>
            </a:pPr>
            <a:r>
              <a:rPr lang="en">
                <a:solidFill>
                  <a:srgbClr val="203655"/>
                </a:solidFill>
                <a:latin typeface="Barlow Condensed"/>
                <a:ea typeface="Barlow Condensed"/>
                <a:cs typeface="Barlow Condensed"/>
                <a:sym typeface="Barlow Condensed"/>
              </a:rPr>
              <a:t>Ingredients:</a:t>
            </a:r>
            <a:br>
              <a:rPr b="1" lang="en">
                <a:solidFill>
                  <a:srgbClr val="203655"/>
                </a:solidFill>
                <a:latin typeface="Barlow Condensed"/>
                <a:ea typeface="Barlow Condensed"/>
                <a:cs typeface="Barlow Condensed"/>
                <a:sym typeface="Barlow Condensed"/>
              </a:rPr>
            </a:br>
            <a:r>
              <a:rPr b="1" lang="en">
                <a:solidFill>
                  <a:srgbClr val="203655"/>
                </a:solidFill>
                <a:latin typeface="Barlow Condensed"/>
                <a:ea typeface="Barlow Condensed"/>
                <a:cs typeface="Barlow Condensed"/>
                <a:sym typeface="Barlow Condensed"/>
              </a:rPr>
              <a:t>Tea, Ginger/Hibiscus, Fruit Juice, Cane Sugar, Citric Acid, Natural Flavors.</a:t>
            </a:r>
            <a:endParaRPr b="1" i="0" u="none" cap="none" strike="noStrike">
              <a:solidFill>
                <a:srgbClr val="203655"/>
              </a:solidFill>
              <a:latin typeface="Barlow Condensed"/>
              <a:ea typeface="Barlow Condensed"/>
              <a:cs typeface="Barlow Condensed"/>
              <a:sym typeface="Barlow Condensed"/>
            </a:endParaRPr>
          </a:p>
        </p:txBody>
      </p:sp>
      <p:pic>
        <p:nvPicPr>
          <p:cNvPr id="89" name="Google Shape;89;p17"/>
          <p:cNvPicPr preferRelativeResize="0"/>
          <p:nvPr/>
        </p:nvPicPr>
        <p:blipFill rotWithShape="1">
          <a:blip r:embed="rId4">
            <a:alphaModFix/>
          </a:blip>
          <a:srcRect b="0" l="0" r="0" t="0"/>
          <a:stretch/>
        </p:blipFill>
        <p:spPr>
          <a:xfrm>
            <a:off x="513150" y="523900"/>
            <a:ext cx="2026649" cy="853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13" y="0"/>
            <a:ext cx="9144003" cy="5143501"/>
          </a:xfrm>
          <a:prstGeom prst="rect">
            <a:avLst/>
          </a:prstGeom>
          <a:noFill/>
          <a:ln>
            <a:noFill/>
          </a:ln>
        </p:spPr>
      </p:pic>
      <p:sp>
        <p:nvSpPr>
          <p:cNvPr id="95" name="Google Shape;95;p18"/>
          <p:cNvSpPr/>
          <p:nvPr/>
        </p:nvSpPr>
        <p:spPr>
          <a:xfrm>
            <a:off x="165000" y="177100"/>
            <a:ext cx="1997100" cy="4789200"/>
          </a:xfrm>
          <a:prstGeom prst="rect">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8"/>
          <p:cNvSpPr txBox="1"/>
          <p:nvPr>
            <p:ph idx="12" type="sldNum"/>
          </p:nvPr>
        </p:nvSpPr>
        <p:spPr>
          <a:xfrm>
            <a:off x="8761534" y="4834633"/>
            <a:ext cx="344100" cy="323100"/>
          </a:xfrm>
          <a:prstGeom prst="rect">
            <a:avLst/>
          </a:prstGeom>
          <a:noFill/>
          <a:ln>
            <a:noFill/>
          </a:ln>
        </p:spPr>
        <p:txBody>
          <a:bodyPr anchorCtr="0" anchor="t" bIns="83800" lIns="83800" spcFirstLastPara="1" rIns="83800" wrap="square" tIns="83800">
            <a:spAutoFit/>
          </a:bodyPr>
          <a:lstStyle/>
          <a:p>
            <a:pPr indent="0" lvl="0" marL="0" rtl="0" algn="r">
              <a:spcBef>
                <a:spcPts val="0"/>
              </a:spcBef>
              <a:spcAft>
                <a:spcPts val="0"/>
              </a:spcAft>
              <a:buClr>
                <a:srgbClr val="4ECDC4"/>
              </a:buClr>
              <a:buSzPts val="1000"/>
              <a:buFont typeface="Arial"/>
              <a:buNone/>
            </a:pPr>
            <a:fld id="{00000000-1234-1234-1234-123412341234}" type="slidenum">
              <a:rPr lang="en"/>
              <a:t>‹#›</a:t>
            </a:fld>
            <a:endParaRPr/>
          </a:p>
        </p:txBody>
      </p:sp>
      <p:sp>
        <p:nvSpPr>
          <p:cNvPr id="97" name="Google Shape;97;p18"/>
          <p:cNvSpPr txBox="1"/>
          <p:nvPr/>
        </p:nvSpPr>
        <p:spPr>
          <a:xfrm>
            <a:off x="6930589" y="3085548"/>
            <a:ext cx="13968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203655"/>
                </a:solidFill>
                <a:latin typeface="Barlow Condensed"/>
                <a:ea typeface="Barlow Condensed"/>
                <a:cs typeface="Barlow Condensed"/>
                <a:sym typeface="Barlow Condensed"/>
              </a:rPr>
              <a:t>PREVISIONS</a:t>
            </a:r>
            <a:endParaRPr b="1" sz="2000">
              <a:solidFill>
                <a:srgbClr val="203655"/>
              </a:solidFill>
              <a:latin typeface="Barlow Condensed"/>
              <a:ea typeface="Barlow Condensed"/>
              <a:cs typeface="Barlow Condensed"/>
              <a:sym typeface="Barlow Condensed"/>
            </a:endParaRPr>
          </a:p>
        </p:txBody>
      </p:sp>
      <p:sp>
        <p:nvSpPr>
          <p:cNvPr id="98" name="Google Shape;98;p18"/>
          <p:cNvSpPr txBox="1"/>
          <p:nvPr/>
        </p:nvSpPr>
        <p:spPr>
          <a:xfrm>
            <a:off x="6716786" y="3433975"/>
            <a:ext cx="1860900" cy="10827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lang="en" sz="950">
                <a:solidFill>
                  <a:srgbClr val="203655"/>
                </a:solidFill>
                <a:latin typeface="Barlow Condensed"/>
                <a:ea typeface="Barlow Condensed"/>
                <a:cs typeface="Barlow Condensed"/>
                <a:sym typeface="Barlow Condensed"/>
              </a:rPr>
              <a:t>We are at our best when we can be ourselves. We choose to hold ourselves accountable instead of relying on the opinions of others. When you are accountable to yourself, your ethics, self awareness, honesty, criticism, and reaction are even more important.</a:t>
            </a:r>
            <a:endParaRPr>
              <a:latin typeface="Barlow Condensed"/>
              <a:ea typeface="Barlow Condensed"/>
              <a:cs typeface="Barlow Condensed"/>
              <a:sym typeface="Barlow Condensed"/>
            </a:endParaRPr>
          </a:p>
        </p:txBody>
      </p:sp>
      <p:sp>
        <p:nvSpPr>
          <p:cNvPr id="99" name="Google Shape;99;p18"/>
          <p:cNvSpPr txBox="1"/>
          <p:nvPr/>
        </p:nvSpPr>
        <p:spPr>
          <a:xfrm>
            <a:off x="2694325" y="3433974"/>
            <a:ext cx="1585500" cy="10827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lang="en" sz="950">
                <a:solidFill>
                  <a:srgbClr val="203655"/>
                </a:solidFill>
                <a:latin typeface="Barlow Condensed"/>
                <a:ea typeface="Barlow Condensed"/>
                <a:cs typeface="Barlow Condensed"/>
                <a:sym typeface="Barlow Condensed"/>
              </a:rPr>
              <a:t>We are unafraid of and inspired by new ideas; we approach them with healthy skepticism of convention and genuine curiosity. </a:t>
            </a:r>
            <a:endParaRPr>
              <a:latin typeface="Barlow Condensed"/>
              <a:ea typeface="Barlow Condensed"/>
              <a:cs typeface="Barlow Condensed"/>
              <a:sym typeface="Barlow Condensed"/>
            </a:endParaRPr>
          </a:p>
        </p:txBody>
      </p:sp>
      <p:sp>
        <p:nvSpPr>
          <p:cNvPr id="100" name="Google Shape;100;p18"/>
          <p:cNvSpPr txBox="1"/>
          <p:nvPr/>
        </p:nvSpPr>
        <p:spPr>
          <a:xfrm>
            <a:off x="2803364" y="3085548"/>
            <a:ext cx="13839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203655"/>
                </a:solidFill>
                <a:latin typeface="Barlow Condensed"/>
                <a:ea typeface="Barlow Condensed"/>
                <a:cs typeface="Barlow Condensed"/>
                <a:sym typeface="Barlow Condensed"/>
              </a:rPr>
              <a:t>SKEPTICISM</a:t>
            </a:r>
            <a:endParaRPr b="1" sz="2000">
              <a:solidFill>
                <a:srgbClr val="203655"/>
              </a:solidFill>
              <a:latin typeface="Barlow Condensed"/>
              <a:ea typeface="Barlow Condensed"/>
              <a:cs typeface="Barlow Condensed"/>
              <a:sym typeface="Barlow Condensed"/>
            </a:endParaRPr>
          </a:p>
        </p:txBody>
      </p:sp>
      <p:sp>
        <p:nvSpPr>
          <p:cNvPr id="101" name="Google Shape;101;p18"/>
          <p:cNvSpPr txBox="1"/>
          <p:nvPr/>
        </p:nvSpPr>
        <p:spPr>
          <a:xfrm>
            <a:off x="4713975" y="3433974"/>
            <a:ext cx="1696200" cy="10827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lang="en" sz="950">
                <a:solidFill>
                  <a:srgbClr val="203655"/>
                </a:solidFill>
                <a:latin typeface="Barlow Condensed"/>
                <a:ea typeface="Barlow Condensed"/>
                <a:cs typeface="Barlow Condensed"/>
                <a:sym typeface="Barlow Condensed"/>
              </a:rPr>
              <a:t>We don’t take ourselves too seriously; we make space for joy and brightness in everything we do and recognize that there is always room for celebration.</a:t>
            </a:r>
            <a:endParaRPr>
              <a:latin typeface="Barlow Condensed"/>
              <a:ea typeface="Barlow Condensed"/>
              <a:cs typeface="Barlow Condensed"/>
              <a:sym typeface="Barlow Condensed"/>
            </a:endParaRPr>
          </a:p>
        </p:txBody>
      </p:sp>
      <p:sp>
        <p:nvSpPr>
          <p:cNvPr id="102" name="Google Shape;102;p18"/>
          <p:cNvSpPr txBox="1"/>
          <p:nvPr/>
        </p:nvSpPr>
        <p:spPr>
          <a:xfrm>
            <a:off x="4847439" y="3085548"/>
            <a:ext cx="13839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203655"/>
                </a:solidFill>
                <a:latin typeface="Barlow Condensed"/>
                <a:ea typeface="Barlow Condensed"/>
                <a:cs typeface="Barlow Condensed"/>
                <a:sym typeface="Barlow Condensed"/>
              </a:rPr>
              <a:t>FLAVOR</a:t>
            </a:r>
            <a:endParaRPr b="1" sz="2000">
              <a:solidFill>
                <a:srgbClr val="203655"/>
              </a:solidFill>
              <a:latin typeface="Barlow Condensed"/>
              <a:ea typeface="Barlow Condensed"/>
              <a:cs typeface="Barlow Condensed"/>
              <a:sym typeface="Barlow Condensed"/>
            </a:endParaRPr>
          </a:p>
        </p:txBody>
      </p:sp>
      <p:sp>
        <p:nvSpPr>
          <p:cNvPr id="103" name="Google Shape;103;p18"/>
          <p:cNvSpPr txBox="1"/>
          <p:nvPr/>
        </p:nvSpPr>
        <p:spPr>
          <a:xfrm>
            <a:off x="6832137" y="1509538"/>
            <a:ext cx="1585500" cy="5274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lang="en" sz="950">
                <a:solidFill>
                  <a:srgbClr val="203655"/>
                </a:solidFill>
                <a:latin typeface="Barlow Condensed"/>
                <a:ea typeface="Barlow Condensed"/>
                <a:cs typeface="Barlow Condensed"/>
                <a:sym typeface="Barlow Condensed"/>
              </a:rPr>
              <a:t>This world ain’t easy; we all need tenacity, resilience and thick skin to ensure we can meet our goals and drive group results.</a:t>
            </a:r>
            <a:endParaRPr>
              <a:latin typeface="Barlow Condensed"/>
              <a:ea typeface="Barlow Condensed"/>
              <a:cs typeface="Barlow Condensed"/>
              <a:sym typeface="Barlow Condensed"/>
            </a:endParaRPr>
          </a:p>
        </p:txBody>
      </p:sp>
      <p:sp>
        <p:nvSpPr>
          <p:cNvPr id="104" name="Google Shape;104;p18"/>
          <p:cNvSpPr txBox="1"/>
          <p:nvPr/>
        </p:nvSpPr>
        <p:spPr>
          <a:xfrm>
            <a:off x="6930589" y="1161140"/>
            <a:ext cx="13968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203655"/>
                </a:solidFill>
                <a:latin typeface="Barlow Condensed"/>
                <a:ea typeface="Barlow Condensed"/>
                <a:cs typeface="Barlow Condensed"/>
                <a:sym typeface="Barlow Condensed"/>
              </a:rPr>
              <a:t>TOUGHNESS</a:t>
            </a:r>
            <a:endParaRPr b="1" sz="2000">
              <a:solidFill>
                <a:srgbClr val="203655"/>
              </a:solidFill>
              <a:latin typeface="Barlow Condensed"/>
              <a:ea typeface="Barlow Condensed"/>
              <a:cs typeface="Barlow Condensed"/>
              <a:sym typeface="Barlow Condensed"/>
            </a:endParaRPr>
          </a:p>
        </p:txBody>
      </p:sp>
      <p:sp>
        <p:nvSpPr>
          <p:cNvPr id="105" name="Google Shape;105;p18"/>
          <p:cNvSpPr txBox="1"/>
          <p:nvPr/>
        </p:nvSpPr>
        <p:spPr>
          <a:xfrm>
            <a:off x="2647221" y="1509538"/>
            <a:ext cx="1696200" cy="5274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lang="en" sz="950">
                <a:solidFill>
                  <a:srgbClr val="203655"/>
                </a:solidFill>
                <a:latin typeface="Barlow Condensed"/>
                <a:ea typeface="Barlow Condensed"/>
                <a:cs typeface="Barlow Condensed"/>
                <a:sym typeface="Barlow Condensed"/>
              </a:rPr>
              <a:t>Integrity is core to who we are. Through candid words and actions, we will build trust with partners, consumers, and each other. </a:t>
            </a:r>
            <a:endParaRPr>
              <a:solidFill>
                <a:srgbClr val="000000"/>
              </a:solidFill>
              <a:latin typeface="Barlow Condensed"/>
              <a:ea typeface="Barlow Condensed"/>
              <a:cs typeface="Barlow Condensed"/>
              <a:sym typeface="Barlow Condensed"/>
            </a:endParaRPr>
          </a:p>
        </p:txBody>
      </p:sp>
      <p:sp>
        <p:nvSpPr>
          <p:cNvPr id="106" name="Google Shape;106;p18"/>
          <p:cNvSpPr txBox="1"/>
          <p:nvPr/>
        </p:nvSpPr>
        <p:spPr>
          <a:xfrm>
            <a:off x="2803364" y="1161140"/>
            <a:ext cx="13839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203655"/>
                </a:solidFill>
                <a:latin typeface="Barlow Condensed"/>
                <a:ea typeface="Barlow Condensed"/>
                <a:cs typeface="Barlow Condensed"/>
                <a:sym typeface="Barlow Condensed"/>
              </a:rPr>
              <a:t>INTEGRITY</a:t>
            </a:r>
            <a:endParaRPr b="1" sz="2000">
              <a:solidFill>
                <a:srgbClr val="203655"/>
              </a:solidFill>
              <a:latin typeface="Barlow Condensed"/>
              <a:ea typeface="Barlow Condensed"/>
              <a:cs typeface="Barlow Condensed"/>
              <a:sym typeface="Barlow Condensed"/>
            </a:endParaRPr>
          </a:p>
        </p:txBody>
      </p:sp>
      <p:sp>
        <p:nvSpPr>
          <p:cNvPr id="107" name="Google Shape;107;p18"/>
          <p:cNvSpPr txBox="1"/>
          <p:nvPr/>
        </p:nvSpPr>
        <p:spPr>
          <a:xfrm>
            <a:off x="4691296" y="1509538"/>
            <a:ext cx="1696200" cy="5274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lang="en" sz="950">
                <a:solidFill>
                  <a:srgbClr val="203655"/>
                </a:solidFill>
                <a:latin typeface="Barlow Condensed"/>
                <a:ea typeface="Barlow Condensed"/>
                <a:cs typeface="Barlow Condensed"/>
                <a:sym typeface="Barlow Condensed"/>
              </a:rPr>
              <a:t>We challenge ourselves to embrace genuine empathy for ourselves, our customers, and our partners in every decision we make.</a:t>
            </a:r>
            <a:endParaRPr>
              <a:solidFill>
                <a:srgbClr val="000000"/>
              </a:solidFill>
              <a:latin typeface="Barlow Condensed"/>
              <a:ea typeface="Barlow Condensed"/>
              <a:cs typeface="Barlow Condensed"/>
              <a:sym typeface="Barlow Condensed"/>
            </a:endParaRPr>
          </a:p>
        </p:txBody>
      </p:sp>
      <p:sp>
        <p:nvSpPr>
          <p:cNvPr id="108" name="Google Shape;108;p18"/>
          <p:cNvSpPr txBox="1"/>
          <p:nvPr/>
        </p:nvSpPr>
        <p:spPr>
          <a:xfrm>
            <a:off x="4847439" y="1161140"/>
            <a:ext cx="1383900" cy="2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203655"/>
                </a:solidFill>
                <a:latin typeface="Barlow Condensed"/>
                <a:ea typeface="Barlow Condensed"/>
                <a:cs typeface="Barlow Condensed"/>
                <a:sym typeface="Barlow Condensed"/>
              </a:rPr>
              <a:t>COMPASSION</a:t>
            </a:r>
            <a:endParaRPr b="1" sz="2000">
              <a:solidFill>
                <a:srgbClr val="203655"/>
              </a:solidFill>
              <a:latin typeface="Barlow Condensed"/>
              <a:ea typeface="Barlow Condensed"/>
              <a:cs typeface="Barlow Condensed"/>
              <a:sym typeface="Barlow Condensed"/>
            </a:endParaRPr>
          </a:p>
        </p:txBody>
      </p:sp>
      <p:grpSp>
        <p:nvGrpSpPr>
          <p:cNvPr id="109" name="Google Shape;109;p18"/>
          <p:cNvGrpSpPr/>
          <p:nvPr/>
        </p:nvGrpSpPr>
        <p:grpSpPr>
          <a:xfrm>
            <a:off x="7455193" y="2702592"/>
            <a:ext cx="339375" cy="344556"/>
            <a:chOff x="-59400775" y="4084200"/>
            <a:chExt cx="311125" cy="315875"/>
          </a:xfrm>
        </p:grpSpPr>
        <p:sp>
          <p:nvSpPr>
            <p:cNvPr id="110" name="Google Shape;110;p18"/>
            <p:cNvSpPr/>
            <p:nvPr/>
          </p:nvSpPr>
          <p:spPr>
            <a:xfrm>
              <a:off x="-59400775" y="4317350"/>
              <a:ext cx="89800" cy="82725"/>
            </a:xfrm>
            <a:custGeom>
              <a:rect b="b" l="l" r="r" t="t"/>
              <a:pathLst>
                <a:path extrusionOk="0" h="3309" w="3592">
                  <a:moveTo>
                    <a:pt x="1796" y="851"/>
                  </a:moveTo>
                  <a:cubicBezTo>
                    <a:pt x="2048" y="851"/>
                    <a:pt x="2237" y="1071"/>
                    <a:pt x="2237" y="1260"/>
                  </a:cubicBezTo>
                  <a:cubicBezTo>
                    <a:pt x="2237" y="1449"/>
                    <a:pt x="2048" y="1701"/>
                    <a:pt x="1796" y="1701"/>
                  </a:cubicBezTo>
                  <a:cubicBezTo>
                    <a:pt x="1576" y="1701"/>
                    <a:pt x="1418" y="1481"/>
                    <a:pt x="1418" y="1260"/>
                  </a:cubicBezTo>
                  <a:cubicBezTo>
                    <a:pt x="1418" y="1008"/>
                    <a:pt x="1576" y="851"/>
                    <a:pt x="1796" y="851"/>
                  </a:cubicBezTo>
                  <a:close/>
                  <a:moveTo>
                    <a:pt x="0" y="0"/>
                  </a:moveTo>
                  <a:lnTo>
                    <a:pt x="0" y="2079"/>
                  </a:lnTo>
                  <a:cubicBezTo>
                    <a:pt x="0" y="2741"/>
                    <a:pt x="536" y="3308"/>
                    <a:pt x="1229" y="3308"/>
                  </a:cubicBezTo>
                  <a:lnTo>
                    <a:pt x="2332" y="3308"/>
                  </a:lnTo>
                  <a:cubicBezTo>
                    <a:pt x="2993" y="3308"/>
                    <a:pt x="3592" y="2741"/>
                    <a:pt x="3592" y="2079"/>
                  </a:cubicBezTo>
                  <a:lnTo>
                    <a:pt x="3592" y="0"/>
                  </a:lnTo>
                  <a:close/>
                </a:path>
              </a:pathLst>
            </a:custGeom>
            <a:solidFill>
              <a:srgbClr val="DEBC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03655"/>
                </a:solidFill>
              </a:endParaRPr>
            </a:p>
          </p:txBody>
        </p:sp>
        <p:sp>
          <p:nvSpPr>
            <p:cNvPr id="111" name="Google Shape;111;p18"/>
            <p:cNvSpPr/>
            <p:nvPr/>
          </p:nvSpPr>
          <p:spPr>
            <a:xfrm>
              <a:off x="-59400000" y="4084200"/>
              <a:ext cx="89825" cy="212700"/>
            </a:xfrm>
            <a:custGeom>
              <a:rect b="b" l="l" r="r" t="t"/>
              <a:pathLst>
                <a:path extrusionOk="0" h="8508" w="3593">
                  <a:moveTo>
                    <a:pt x="1734" y="1607"/>
                  </a:moveTo>
                  <a:cubicBezTo>
                    <a:pt x="1923" y="1607"/>
                    <a:pt x="2175" y="1797"/>
                    <a:pt x="2175" y="2049"/>
                  </a:cubicBezTo>
                  <a:lnTo>
                    <a:pt x="2175" y="7278"/>
                  </a:lnTo>
                  <a:cubicBezTo>
                    <a:pt x="2175" y="7499"/>
                    <a:pt x="1986" y="7656"/>
                    <a:pt x="1734" y="7656"/>
                  </a:cubicBezTo>
                  <a:cubicBezTo>
                    <a:pt x="1513" y="7656"/>
                    <a:pt x="1356" y="7467"/>
                    <a:pt x="1356" y="7278"/>
                  </a:cubicBezTo>
                  <a:lnTo>
                    <a:pt x="1356" y="2049"/>
                  </a:lnTo>
                  <a:cubicBezTo>
                    <a:pt x="1356" y="1797"/>
                    <a:pt x="1545" y="1607"/>
                    <a:pt x="1734" y="1607"/>
                  </a:cubicBezTo>
                  <a:close/>
                  <a:moveTo>
                    <a:pt x="1230" y="1"/>
                  </a:moveTo>
                  <a:cubicBezTo>
                    <a:pt x="568" y="1"/>
                    <a:pt x="1" y="536"/>
                    <a:pt x="1" y="1198"/>
                  </a:cubicBezTo>
                  <a:lnTo>
                    <a:pt x="1" y="8507"/>
                  </a:lnTo>
                  <a:lnTo>
                    <a:pt x="3593" y="8507"/>
                  </a:lnTo>
                  <a:lnTo>
                    <a:pt x="3593" y="1198"/>
                  </a:lnTo>
                  <a:cubicBezTo>
                    <a:pt x="3561" y="536"/>
                    <a:pt x="2994" y="1"/>
                    <a:pt x="2332" y="1"/>
                  </a:cubicBezTo>
                  <a:close/>
                </a:path>
              </a:pathLst>
            </a:custGeom>
            <a:solidFill>
              <a:srgbClr val="DEBC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03655"/>
                </a:solidFill>
              </a:endParaRPr>
            </a:p>
          </p:txBody>
        </p:sp>
        <p:sp>
          <p:nvSpPr>
            <p:cNvPr id="112" name="Google Shape;112;p18"/>
            <p:cNvSpPr/>
            <p:nvPr/>
          </p:nvSpPr>
          <p:spPr>
            <a:xfrm>
              <a:off x="-59290500" y="4317350"/>
              <a:ext cx="89800" cy="82725"/>
            </a:xfrm>
            <a:custGeom>
              <a:rect b="b" l="l" r="r" t="t"/>
              <a:pathLst>
                <a:path extrusionOk="0" h="3309" w="3592">
                  <a:moveTo>
                    <a:pt x="1796" y="851"/>
                  </a:moveTo>
                  <a:cubicBezTo>
                    <a:pt x="2048" y="851"/>
                    <a:pt x="2205" y="1071"/>
                    <a:pt x="2205" y="1260"/>
                  </a:cubicBezTo>
                  <a:cubicBezTo>
                    <a:pt x="2205" y="1449"/>
                    <a:pt x="2016" y="1701"/>
                    <a:pt x="1796" y="1701"/>
                  </a:cubicBezTo>
                  <a:cubicBezTo>
                    <a:pt x="1575" y="1701"/>
                    <a:pt x="1386" y="1481"/>
                    <a:pt x="1386" y="1260"/>
                  </a:cubicBezTo>
                  <a:cubicBezTo>
                    <a:pt x="1386" y="1008"/>
                    <a:pt x="1575" y="851"/>
                    <a:pt x="1796" y="851"/>
                  </a:cubicBezTo>
                  <a:close/>
                  <a:moveTo>
                    <a:pt x="0" y="0"/>
                  </a:moveTo>
                  <a:lnTo>
                    <a:pt x="0" y="2079"/>
                  </a:lnTo>
                  <a:cubicBezTo>
                    <a:pt x="0" y="2741"/>
                    <a:pt x="536" y="3308"/>
                    <a:pt x="1260" y="3308"/>
                  </a:cubicBezTo>
                  <a:lnTo>
                    <a:pt x="2363" y="3308"/>
                  </a:lnTo>
                  <a:cubicBezTo>
                    <a:pt x="3025" y="3308"/>
                    <a:pt x="3592" y="2741"/>
                    <a:pt x="3592" y="2079"/>
                  </a:cubicBezTo>
                  <a:lnTo>
                    <a:pt x="3592" y="0"/>
                  </a:lnTo>
                  <a:close/>
                </a:path>
              </a:pathLst>
            </a:custGeom>
            <a:solidFill>
              <a:srgbClr val="DEBC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03655"/>
                </a:solidFill>
              </a:endParaRPr>
            </a:p>
          </p:txBody>
        </p:sp>
        <p:sp>
          <p:nvSpPr>
            <p:cNvPr id="113" name="Google Shape;113;p18"/>
            <p:cNvSpPr/>
            <p:nvPr/>
          </p:nvSpPr>
          <p:spPr>
            <a:xfrm>
              <a:off x="-59290500" y="4084200"/>
              <a:ext cx="89800" cy="212700"/>
            </a:xfrm>
            <a:custGeom>
              <a:rect b="b" l="l" r="r" t="t"/>
              <a:pathLst>
                <a:path extrusionOk="0" h="8508" w="3592">
                  <a:moveTo>
                    <a:pt x="1796" y="1607"/>
                  </a:moveTo>
                  <a:cubicBezTo>
                    <a:pt x="2048" y="1607"/>
                    <a:pt x="2205" y="1797"/>
                    <a:pt x="2205" y="2049"/>
                  </a:cubicBezTo>
                  <a:lnTo>
                    <a:pt x="2205" y="7278"/>
                  </a:lnTo>
                  <a:cubicBezTo>
                    <a:pt x="2205" y="7499"/>
                    <a:pt x="2016" y="7656"/>
                    <a:pt x="1796" y="7656"/>
                  </a:cubicBezTo>
                  <a:cubicBezTo>
                    <a:pt x="1607" y="7656"/>
                    <a:pt x="1386" y="7467"/>
                    <a:pt x="1386" y="7278"/>
                  </a:cubicBezTo>
                  <a:lnTo>
                    <a:pt x="1386" y="2049"/>
                  </a:lnTo>
                  <a:cubicBezTo>
                    <a:pt x="1386" y="1797"/>
                    <a:pt x="1575" y="1607"/>
                    <a:pt x="1796" y="1607"/>
                  </a:cubicBezTo>
                  <a:close/>
                  <a:moveTo>
                    <a:pt x="1260" y="1"/>
                  </a:moveTo>
                  <a:cubicBezTo>
                    <a:pt x="599" y="1"/>
                    <a:pt x="0" y="536"/>
                    <a:pt x="0" y="1198"/>
                  </a:cubicBezTo>
                  <a:lnTo>
                    <a:pt x="0" y="8507"/>
                  </a:lnTo>
                  <a:lnTo>
                    <a:pt x="3592" y="8507"/>
                  </a:lnTo>
                  <a:lnTo>
                    <a:pt x="3592" y="1198"/>
                  </a:lnTo>
                  <a:cubicBezTo>
                    <a:pt x="3592" y="536"/>
                    <a:pt x="3025" y="1"/>
                    <a:pt x="2363" y="1"/>
                  </a:cubicBezTo>
                  <a:close/>
                </a:path>
              </a:pathLst>
            </a:custGeom>
            <a:solidFill>
              <a:srgbClr val="DEBC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03655"/>
                </a:solidFill>
              </a:endParaRPr>
            </a:p>
          </p:txBody>
        </p:sp>
        <p:sp>
          <p:nvSpPr>
            <p:cNvPr id="114" name="Google Shape;114;p18"/>
            <p:cNvSpPr/>
            <p:nvPr/>
          </p:nvSpPr>
          <p:spPr>
            <a:xfrm>
              <a:off x="-59181025" y="4317350"/>
              <a:ext cx="89800" cy="82725"/>
            </a:xfrm>
            <a:custGeom>
              <a:rect b="b" l="l" r="r" t="t"/>
              <a:pathLst>
                <a:path extrusionOk="0" h="3309" w="3592">
                  <a:moveTo>
                    <a:pt x="1828" y="851"/>
                  </a:moveTo>
                  <a:cubicBezTo>
                    <a:pt x="2080" y="851"/>
                    <a:pt x="2269" y="1071"/>
                    <a:pt x="2269" y="1260"/>
                  </a:cubicBezTo>
                  <a:cubicBezTo>
                    <a:pt x="2269" y="1449"/>
                    <a:pt x="2080" y="1701"/>
                    <a:pt x="1828" y="1701"/>
                  </a:cubicBezTo>
                  <a:cubicBezTo>
                    <a:pt x="1607" y="1701"/>
                    <a:pt x="1450" y="1481"/>
                    <a:pt x="1450" y="1260"/>
                  </a:cubicBezTo>
                  <a:cubicBezTo>
                    <a:pt x="1450" y="1008"/>
                    <a:pt x="1607" y="851"/>
                    <a:pt x="1828" y="851"/>
                  </a:cubicBezTo>
                  <a:close/>
                  <a:moveTo>
                    <a:pt x="0" y="0"/>
                  </a:moveTo>
                  <a:lnTo>
                    <a:pt x="0" y="2079"/>
                  </a:lnTo>
                  <a:lnTo>
                    <a:pt x="32" y="2079"/>
                  </a:lnTo>
                  <a:cubicBezTo>
                    <a:pt x="32" y="2741"/>
                    <a:pt x="567" y="3308"/>
                    <a:pt x="1261" y="3308"/>
                  </a:cubicBezTo>
                  <a:lnTo>
                    <a:pt x="2363" y="3308"/>
                  </a:lnTo>
                  <a:cubicBezTo>
                    <a:pt x="3025" y="3308"/>
                    <a:pt x="3592" y="2741"/>
                    <a:pt x="3592" y="2079"/>
                  </a:cubicBezTo>
                  <a:lnTo>
                    <a:pt x="3592" y="0"/>
                  </a:lnTo>
                  <a:close/>
                </a:path>
              </a:pathLst>
            </a:custGeom>
            <a:solidFill>
              <a:srgbClr val="DEBC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03655"/>
                </a:solidFill>
              </a:endParaRPr>
            </a:p>
          </p:txBody>
        </p:sp>
        <p:sp>
          <p:nvSpPr>
            <p:cNvPr id="115" name="Google Shape;115;p18"/>
            <p:cNvSpPr/>
            <p:nvPr/>
          </p:nvSpPr>
          <p:spPr>
            <a:xfrm>
              <a:off x="-59179450" y="4084200"/>
              <a:ext cx="89800" cy="212700"/>
            </a:xfrm>
            <a:custGeom>
              <a:rect b="b" l="l" r="r" t="t"/>
              <a:pathLst>
                <a:path extrusionOk="0" h="8508" w="3592">
                  <a:moveTo>
                    <a:pt x="1733" y="1607"/>
                  </a:moveTo>
                  <a:cubicBezTo>
                    <a:pt x="1922" y="1607"/>
                    <a:pt x="2174" y="1797"/>
                    <a:pt x="2174" y="2049"/>
                  </a:cubicBezTo>
                  <a:lnTo>
                    <a:pt x="2174" y="7278"/>
                  </a:lnTo>
                  <a:cubicBezTo>
                    <a:pt x="2174" y="7499"/>
                    <a:pt x="1985" y="7656"/>
                    <a:pt x="1733" y="7656"/>
                  </a:cubicBezTo>
                  <a:cubicBezTo>
                    <a:pt x="1513" y="7656"/>
                    <a:pt x="1355" y="7467"/>
                    <a:pt x="1355" y="7278"/>
                  </a:cubicBezTo>
                  <a:lnTo>
                    <a:pt x="1355" y="2049"/>
                  </a:lnTo>
                  <a:cubicBezTo>
                    <a:pt x="1355" y="1797"/>
                    <a:pt x="1544" y="1607"/>
                    <a:pt x="1733" y="1607"/>
                  </a:cubicBezTo>
                  <a:close/>
                  <a:moveTo>
                    <a:pt x="1229" y="1"/>
                  </a:moveTo>
                  <a:cubicBezTo>
                    <a:pt x="567" y="1"/>
                    <a:pt x="0" y="536"/>
                    <a:pt x="0" y="1198"/>
                  </a:cubicBezTo>
                  <a:lnTo>
                    <a:pt x="0" y="8507"/>
                  </a:lnTo>
                  <a:lnTo>
                    <a:pt x="3592" y="8507"/>
                  </a:lnTo>
                  <a:lnTo>
                    <a:pt x="3592" y="1198"/>
                  </a:lnTo>
                  <a:cubicBezTo>
                    <a:pt x="3560" y="536"/>
                    <a:pt x="2993" y="1"/>
                    <a:pt x="2332" y="1"/>
                  </a:cubicBezTo>
                  <a:close/>
                </a:path>
              </a:pathLst>
            </a:custGeom>
            <a:solidFill>
              <a:srgbClr val="DEBC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03655"/>
                </a:solidFill>
              </a:endParaRPr>
            </a:p>
          </p:txBody>
        </p:sp>
      </p:grpSp>
      <p:pic>
        <p:nvPicPr>
          <p:cNvPr id="116" name="Google Shape;116;p18"/>
          <p:cNvPicPr preferRelativeResize="0"/>
          <p:nvPr/>
        </p:nvPicPr>
        <p:blipFill>
          <a:blip r:embed="rId4">
            <a:alphaModFix/>
          </a:blip>
          <a:stretch>
            <a:fillRect/>
          </a:stretch>
        </p:blipFill>
        <p:spPr>
          <a:xfrm>
            <a:off x="346188" y="357650"/>
            <a:ext cx="1251255" cy="704100"/>
          </a:xfrm>
          <a:prstGeom prst="rect">
            <a:avLst/>
          </a:prstGeom>
          <a:noFill/>
          <a:ln>
            <a:noFill/>
          </a:ln>
        </p:spPr>
      </p:pic>
      <p:pic>
        <p:nvPicPr>
          <p:cNvPr id="117" name="Google Shape;117;p18"/>
          <p:cNvPicPr preferRelativeResize="0"/>
          <p:nvPr/>
        </p:nvPicPr>
        <p:blipFill>
          <a:blip r:embed="rId5">
            <a:alphaModFix/>
          </a:blip>
          <a:stretch>
            <a:fillRect/>
          </a:stretch>
        </p:blipFill>
        <p:spPr>
          <a:xfrm>
            <a:off x="5310125" y="703375"/>
            <a:ext cx="458556" cy="406874"/>
          </a:xfrm>
          <a:prstGeom prst="rect">
            <a:avLst/>
          </a:prstGeom>
          <a:noFill/>
          <a:ln>
            <a:noFill/>
          </a:ln>
        </p:spPr>
      </p:pic>
      <p:pic>
        <p:nvPicPr>
          <p:cNvPr id="118" name="Google Shape;118;p18"/>
          <p:cNvPicPr preferRelativeResize="0"/>
          <p:nvPr/>
        </p:nvPicPr>
        <p:blipFill>
          <a:blip r:embed="rId6">
            <a:alphaModFix/>
          </a:blip>
          <a:stretch>
            <a:fillRect/>
          </a:stretch>
        </p:blipFill>
        <p:spPr>
          <a:xfrm>
            <a:off x="7435687" y="703375"/>
            <a:ext cx="386620" cy="406874"/>
          </a:xfrm>
          <a:prstGeom prst="rect">
            <a:avLst/>
          </a:prstGeom>
          <a:noFill/>
          <a:ln>
            <a:noFill/>
          </a:ln>
        </p:spPr>
      </p:pic>
      <p:pic>
        <p:nvPicPr>
          <p:cNvPr id="119" name="Google Shape;119;p18"/>
          <p:cNvPicPr preferRelativeResize="0"/>
          <p:nvPr/>
        </p:nvPicPr>
        <p:blipFill>
          <a:blip r:embed="rId7">
            <a:alphaModFix/>
          </a:blip>
          <a:stretch>
            <a:fillRect/>
          </a:stretch>
        </p:blipFill>
        <p:spPr>
          <a:xfrm>
            <a:off x="5438448" y="2632591"/>
            <a:ext cx="247251" cy="406883"/>
          </a:xfrm>
          <a:prstGeom prst="rect">
            <a:avLst/>
          </a:prstGeom>
          <a:noFill/>
          <a:ln>
            <a:noFill/>
          </a:ln>
        </p:spPr>
      </p:pic>
      <p:pic>
        <p:nvPicPr>
          <p:cNvPr id="120" name="Google Shape;120;p18"/>
          <p:cNvPicPr preferRelativeResize="0"/>
          <p:nvPr/>
        </p:nvPicPr>
        <p:blipFill>
          <a:blip r:embed="rId8">
            <a:alphaModFix/>
          </a:blip>
          <a:stretch>
            <a:fillRect/>
          </a:stretch>
        </p:blipFill>
        <p:spPr>
          <a:xfrm>
            <a:off x="3363449" y="2636664"/>
            <a:ext cx="247251" cy="402809"/>
          </a:xfrm>
          <a:prstGeom prst="rect">
            <a:avLst/>
          </a:prstGeom>
          <a:noFill/>
          <a:ln>
            <a:noFill/>
          </a:ln>
        </p:spPr>
      </p:pic>
      <p:pic>
        <p:nvPicPr>
          <p:cNvPr id="121" name="Google Shape;121;p18"/>
          <p:cNvPicPr preferRelativeResize="0"/>
          <p:nvPr/>
        </p:nvPicPr>
        <p:blipFill>
          <a:blip r:embed="rId9">
            <a:alphaModFix/>
          </a:blip>
          <a:stretch>
            <a:fillRect/>
          </a:stretch>
        </p:blipFill>
        <p:spPr>
          <a:xfrm>
            <a:off x="3221076" y="627950"/>
            <a:ext cx="532000" cy="471399"/>
          </a:xfrm>
          <a:prstGeom prst="rect">
            <a:avLst/>
          </a:prstGeom>
          <a:noFill/>
          <a:ln>
            <a:noFill/>
          </a:ln>
        </p:spPr>
      </p:pic>
      <p:pic>
        <p:nvPicPr>
          <p:cNvPr id="122" name="Google Shape;122;p18"/>
          <p:cNvPicPr preferRelativeResize="0"/>
          <p:nvPr/>
        </p:nvPicPr>
        <p:blipFill rotWithShape="1">
          <a:blip r:embed="rId10">
            <a:alphaModFix/>
          </a:blip>
          <a:srcRect b="53780" l="47616" r="0" t="0"/>
          <a:stretch/>
        </p:blipFill>
        <p:spPr>
          <a:xfrm>
            <a:off x="134591" y="2930539"/>
            <a:ext cx="2040600" cy="2027100"/>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9"/>
          <p:cNvPicPr preferRelativeResize="0"/>
          <p:nvPr/>
        </p:nvPicPr>
        <p:blipFill>
          <a:blip r:embed="rId3">
            <a:alphaModFix/>
          </a:blip>
          <a:stretch>
            <a:fillRect/>
          </a:stretch>
        </p:blipFill>
        <p:spPr>
          <a:xfrm>
            <a:off x="12" y="0"/>
            <a:ext cx="9143987" cy="5143501"/>
          </a:xfrm>
          <a:prstGeom prst="rect">
            <a:avLst/>
          </a:prstGeom>
          <a:noFill/>
          <a:ln>
            <a:noFill/>
          </a:ln>
        </p:spPr>
      </p:pic>
      <p:sp>
        <p:nvSpPr>
          <p:cNvPr id="129" name="Google Shape;12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0" name="Google Shape;130;p19"/>
          <p:cNvSpPr/>
          <p:nvPr/>
        </p:nvSpPr>
        <p:spPr>
          <a:xfrm>
            <a:off x="5393175" y="177150"/>
            <a:ext cx="3589500" cy="4789200"/>
          </a:xfrm>
          <a:prstGeom prst="rect">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9"/>
          <p:cNvSpPr txBox="1"/>
          <p:nvPr/>
        </p:nvSpPr>
        <p:spPr>
          <a:xfrm>
            <a:off x="5621775" y="1786788"/>
            <a:ext cx="38262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400">
                <a:solidFill>
                  <a:srgbClr val="FDF6EB"/>
                </a:solidFill>
                <a:latin typeface="Barlow Condensed"/>
                <a:ea typeface="Barlow Condensed"/>
                <a:cs typeface="Barlow Condensed"/>
                <a:sym typeface="Barlow Condensed"/>
              </a:rPr>
              <a:t>INDUSTRY OVERVIEW,</a:t>
            </a:r>
            <a:endParaRPr b="1" sz="2400">
              <a:solidFill>
                <a:srgbClr val="FDF6EB"/>
              </a:solidFill>
              <a:latin typeface="Barlow Condensed"/>
              <a:ea typeface="Barlow Condensed"/>
              <a:cs typeface="Barlow Condensed"/>
              <a:sym typeface="Barlow Condensed"/>
            </a:endParaRPr>
          </a:p>
          <a:p>
            <a:pPr indent="0" lvl="0" marL="0" marR="0" rtl="0" algn="l">
              <a:spcBef>
                <a:spcPts val="0"/>
              </a:spcBef>
              <a:spcAft>
                <a:spcPts val="0"/>
              </a:spcAft>
              <a:buNone/>
            </a:pPr>
            <a:r>
              <a:rPr b="1" lang="en" sz="2400">
                <a:solidFill>
                  <a:srgbClr val="FDF6EB"/>
                </a:solidFill>
                <a:latin typeface="Barlow Condensed"/>
                <a:ea typeface="Barlow Condensed"/>
                <a:cs typeface="Barlow Condensed"/>
                <a:sym typeface="Barlow Condensed"/>
              </a:rPr>
              <a:t>PRODUCT POSITIONING,</a:t>
            </a:r>
            <a:endParaRPr b="1" sz="2400">
              <a:solidFill>
                <a:srgbClr val="FDF6EB"/>
              </a:solidFill>
              <a:latin typeface="Barlow Condensed"/>
              <a:ea typeface="Barlow Condensed"/>
              <a:cs typeface="Barlow Condensed"/>
              <a:sym typeface="Barlow Condensed"/>
            </a:endParaRPr>
          </a:p>
          <a:p>
            <a:pPr indent="0" lvl="0" marL="0" marR="0" rtl="0" algn="l">
              <a:spcBef>
                <a:spcPts val="0"/>
              </a:spcBef>
              <a:spcAft>
                <a:spcPts val="0"/>
              </a:spcAft>
              <a:buNone/>
            </a:pPr>
            <a:r>
              <a:rPr b="1" lang="en" sz="2400">
                <a:solidFill>
                  <a:srgbClr val="FDF6EB"/>
                </a:solidFill>
                <a:latin typeface="Barlow Condensed"/>
                <a:ea typeface="Barlow Condensed"/>
                <a:cs typeface="Barlow Condensed"/>
                <a:sym typeface="Barlow Condensed"/>
              </a:rPr>
              <a:t>COMPETITIVE LANDSCAPE</a:t>
            </a:r>
            <a:endParaRPr b="1" sz="2400">
              <a:solidFill>
                <a:srgbClr val="FDF6EB"/>
              </a:solidFill>
              <a:latin typeface="Barlow Condensed"/>
              <a:ea typeface="Barlow Condensed"/>
              <a:cs typeface="Barlow Condensed"/>
              <a:sym typeface="Barlow Condensed"/>
            </a:endParaRPr>
          </a:p>
          <a:p>
            <a:pPr indent="0" lvl="0" marL="0" marR="0" rtl="0" algn="l">
              <a:spcBef>
                <a:spcPts val="0"/>
              </a:spcBef>
              <a:spcAft>
                <a:spcPts val="0"/>
              </a:spcAft>
              <a:buNone/>
            </a:pPr>
            <a:r>
              <a:rPr b="1" lang="en" sz="2400">
                <a:solidFill>
                  <a:srgbClr val="FDF6EB"/>
                </a:solidFill>
                <a:latin typeface="Barlow Condensed"/>
                <a:ea typeface="Barlow Condensed"/>
                <a:cs typeface="Barlow Condensed"/>
                <a:sym typeface="Barlow Condensed"/>
              </a:rPr>
              <a:t>&amp; SUMMARY STATISTICS</a:t>
            </a:r>
            <a:endParaRPr b="1" sz="2400">
              <a:solidFill>
                <a:srgbClr val="FDF6EB"/>
              </a:solidFill>
              <a:latin typeface="Barlow Condensed"/>
              <a:ea typeface="Barlow Condensed"/>
              <a:cs typeface="Barlow Condensed"/>
              <a:sym typeface="Barlow Condensed"/>
            </a:endParaRPr>
          </a:p>
        </p:txBody>
      </p:sp>
      <p:pic>
        <p:nvPicPr>
          <p:cNvPr id="132" name="Google Shape;132;p19"/>
          <p:cNvPicPr preferRelativeResize="0"/>
          <p:nvPr/>
        </p:nvPicPr>
        <p:blipFill>
          <a:blip r:embed="rId4">
            <a:alphaModFix/>
          </a:blip>
          <a:stretch>
            <a:fillRect/>
          </a:stretch>
        </p:blipFill>
        <p:spPr>
          <a:xfrm>
            <a:off x="776025" y="1854300"/>
            <a:ext cx="3293090" cy="14187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0"/>
          <p:cNvPicPr preferRelativeResize="0"/>
          <p:nvPr/>
        </p:nvPicPr>
        <p:blipFill>
          <a:blip r:embed="rId3">
            <a:alphaModFix/>
          </a:blip>
          <a:stretch>
            <a:fillRect/>
          </a:stretch>
        </p:blipFill>
        <p:spPr>
          <a:xfrm>
            <a:off x="12" y="0"/>
            <a:ext cx="9143987" cy="5143501"/>
          </a:xfrm>
          <a:prstGeom prst="rect">
            <a:avLst/>
          </a:prstGeom>
          <a:noFill/>
          <a:ln>
            <a:noFill/>
          </a:ln>
        </p:spPr>
      </p:pic>
      <p:sp>
        <p:nvSpPr>
          <p:cNvPr id="138" name="Google Shape;138;p20"/>
          <p:cNvSpPr/>
          <p:nvPr/>
        </p:nvSpPr>
        <p:spPr>
          <a:xfrm>
            <a:off x="165000" y="177100"/>
            <a:ext cx="1997100" cy="4789200"/>
          </a:xfrm>
          <a:prstGeom prst="rect">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 name="Google Shape;139;p20"/>
          <p:cNvPicPr preferRelativeResize="0"/>
          <p:nvPr/>
        </p:nvPicPr>
        <p:blipFill rotWithShape="1">
          <a:blip r:embed="rId4">
            <a:alphaModFix/>
          </a:blip>
          <a:srcRect b="54310" l="50000" r="6457" t="0"/>
          <a:stretch/>
        </p:blipFill>
        <p:spPr>
          <a:xfrm>
            <a:off x="321255" y="2925362"/>
            <a:ext cx="1760198" cy="2027100"/>
          </a:xfrm>
          <a:prstGeom prst="rect">
            <a:avLst/>
          </a:prstGeom>
          <a:noFill/>
          <a:ln>
            <a:noFill/>
          </a:ln>
        </p:spPr>
      </p:pic>
      <p:pic>
        <p:nvPicPr>
          <p:cNvPr id="140" name="Google Shape;140;p20"/>
          <p:cNvPicPr preferRelativeResize="0"/>
          <p:nvPr/>
        </p:nvPicPr>
        <p:blipFill>
          <a:blip r:embed="rId5">
            <a:alphaModFix/>
          </a:blip>
          <a:stretch>
            <a:fillRect/>
          </a:stretch>
        </p:blipFill>
        <p:spPr>
          <a:xfrm>
            <a:off x="401350" y="352579"/>
            <a:ext cx="1486300" cy="562433"/>
          </a:xfrm>
          <a:prstGeom prst="rect">
            <a:avLst/>
          </a:prstGeom>
          <a:noFill/>
          <a:ln>
            <a:noFill/>
          </a:ln>
        </p:spPr>
      </p:pic>
      <p:sp>
        <p:nvSpPr>
          <p:cNvPr id="141" name="Google Shape;141;p20"/>
          <p:cNvSpPr/>
          <p:nvPr/>
        </p:nvSpPr>
        <p:spPr>
          <a:xfrm>
            <a:off x="4329286" y="1244075"/>
            <a:ext cx="911700" cy="911700"/>
          </a:xfrm>
          <a:prstGeom prst="ellipse">
            <a:avLst/>
          </a:prstGeom>
          <a:noFill/>
          <a:ln cap="flat" cmpd="sng" w="19050">
            <a:solidFill>
              <a:srgbClr val="2036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0"/>
          <p:cNvSpPr/>
          <p:nvPr/>
        </p:nvSpPr>
        <p:spPr>
          <a:xfrm>
            <a:off x="5879457" y="1244075"/>
            <a:ext cx="911700" cy="911700"/>
          </a:xfrm>
          <a:prstGeom prst="ellipse">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0"/>
          <p:cNvSpPr/>
          <p:nvPr/>
        </p:nvSpPr>
        <p:spPr>
          <a:xfrm>
            <a:off x="7429715" y="1244075"/>
            <a:ext cx="911700" cy="911700"/>
          </a:xfrm>
          <a:prstGeom prst="ellipse">
            <a:avLst/>
          </a:prstGeom>
          <a:noFill/>
          <a:ln cap="flat" cmpd="sng" w="19050">
            <a:solidFill>
              <a:srgbClr val="2036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0"/>
          <p:cNvSpPr/>
          <p:nvPr/>
        </p:nvSpPr>
        <p:spPr>
          <a:xfrm>
            <a:off x="2768901" y="1244075"/>
            <a:ext cx="911700" cy="911700"/>
          </a:xfrm>
          <a:prstGeom prst="ellipse">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0"/>
          <p:cNvSpPr txBox="1"/>
          <p:nvPr/>
        </p:nvSpPr>
        <p:spPr>
          <a:xfrm>
            <a:off x="5626841" y="2180305"/>
            <a:ext cx="1419300" cy="50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203655"/>
                </a:solidFill>
                <a:latin typeface="Barlow Condensed"/>
                <a:ea typeface="Barlow Condensed"/>
                <a:cs typeface="Barlow Condensed"/>
                <a:sym typeface="Barlow Condensed"/>
              </a:rPr>
              <a:t>YoY sales growth for Sparkling Waters, the highest of any product category.</a:t>
            </a:r>
            <a:endParaRPr b="1" sz="1200">
              <a:solidFill>
                <a:srgbClr val="203655"/>
              </a:solidFill>
              <a:latin typeface="Barlow Condensed"/>
              <a:ea typeface="Barlow Condensed"/>
              <a:cs typeface="Barlow Condensed"/>
              <a:sym typeface="Barlow Condensed"/>
            </a:endParaRPr>
          </a:p>
        </p:txBody>
      </p:sp>
      <p:sp>
        <p:nvSpPr>
          <p:cNvPr id="146" name="Google Shape;146;p20"/>
          <p:cNvSpPr txBox="1"/>
          <p:nvPr/>
        </p:nvSpPr>
        <p:spPr>
          <a:xfrm>
            <a:off x="2515177" y="2180305"/>
            <a:ext cx="1419300" cy="50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203655"/>
                </a:solidFill>
                <a:latin typeface="Barlow Condensed"/>
                <a:ea typeface="Barlow Condensed"/>
                <a:cs typeface="Barlow Condensed"/>
                <a:sym typeface="Barlow Condensed"/>
              </a:rPr>
              <a:t>North American beverage sales annually.</a:t>
            </a:r>
            <a:endParaRPr b="1" sz="1200">
              <a:solidFill>
                <a:srgbClr val="203655"/>
              </a:solidFill>
              <a:latin typeface="Barlow Condensed"/>
              <a:ea typeface="Barlow Condensed"/>
              <a:cs typeface="Barlow Condensed"/>
              <a:sym typeface="Barlow Condensed"/>
            </a:endParaRPr>
          </a:p>
        </p:txBody>
      </p:sp>
      <p:sp>
        <p:nvSpPr>
          <p:cNvPr id="147" name="Google Shape;147;p20"/>
          <p:cNvSpPr txBox="1"/>
          <p:nvPr/>
        </p:nvSpPr>
        <p:spPr>
          <a:xfrm>
            <a:off x="4071009" y="2180305"/>
            <a:ext cx="1419300" cy="50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203655"/>
                </a:solidFill>
                <a:latin typeface="Barlow Condensed"/>
                <a:ea typeface="Barlow Condensed"/>
                <a:cs typeface="Barlow Condensed"/>
                <a:sym typeface="Barlow Condensed"/>
              </a:rPr>
              <a:t>Market share for CSDs, the highest of any product category, (though YoY sales are declining).</a:t>
            </a:r>
            <a:endParaRPr b="1" sz="1200">
              <a:solidFill>
                <a:srgbClr val="203655"/>
              </a:solidFill>
              <a:latin typeface="Barlow Condensed"/>
              <a:ea typeface="Barlow Condensed"/>
              <a:cs typeface="Barlow Condensed"/>
              <a:sym typeface="Barlow Condensed"/>
            </a:endParaRPr>
          </a:p>
        </p:txBody>
      </p:sp>
      <p:sp>
        <p:nvSpPr>
          <p:cNvPr id="148" name="Google Shape;148;p20"/>
          <p:cNvSpPr txBox="1"/>
          <p:nvPr/>
        </p:nvSpPr>
        <p:spPr>
          <a:xfrm>
            <a:off x="7182673" y="2180305"/>
            <a:ext cx="1419300" cy="50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203655"/>
                </a:solidFill>
                <a:latin typeface="Barlow Condensed"/>
                <a:ea typeface="Barlow Condensed"/>
                <a:cs typeface="Barlow Condensed"/>
                <a:sym typeface="Barlow Condensed"/>
              </a:rPr>
              <a:t>YoY sales growth for smaller tea brands, relative to 4% for the category overall.</a:t>
            </a:r>
            <a:endParaRPr b="1" sz="1200">
              <a:solidFill>
                <a:srgbClr val="203655"/>
              </a:solidFill>
              <a:latin typeface="Barlow Condensed"/>
              <a:ea typeface="Barlow Condensed"/>
              <a:cs typeface="Barlow Condensed"/>
              <a:sym typeface="Barlow Condensed"/>
            </a:endParaRPr>
          </a:p>
        </p:txBody>
      </p:sp>
      <p:sp>
        <p:nvSpPr>
          <p:cNvPr id="149" name="Google Shape;149;p20"/>
          <p:cNvSpPr txBox="1"/>
          <p:nvPr/>
        </p:nvSpPr>
        <p:spPr>
          <a:xfrm>
            <a:off x="5879542" y="1396205"/>
            <a:ext cx="911700" cy="65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Oswald Medium"/>
                <a:ea typeface="Oswald Medium"/>
                <a:cs typeface="Oswald Medium"/>
                <a:sym typeface="Oswald Medium"/>
              </a:rPr>
              <a:t>19%</a:t>
            </a:r>
            <a:endParaRPr sz="2400">
              <a:solidFill>
                <a:schemeClr val="lt1"/>
              </a:solidFill>
              <a:latin typeface="Oswald Medium"/>
              <a:ea typeface="Oswald Medium"/>
              <a:cs typeface="Oswald Medium"/>
              <a:sym typeface="Oswald Medium"/>
            </a:endParaRPr>
          </a:p>
        </p:txBody>
      </p:sp>
      <p:sp>
        <p:nvSpPr>
          <p:cNvPr id="150" name="Google Shape;150;p20"/>
          <p:cNvSpPr txBox="1"/>
          <p:nvPr/>
        </p:nvSpPr>
        <p:spPr>
          <a:xfrm>
            <a:off x="2610574" y="1409731"/>
            <a:ext cx="1228500" cy="65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Oswald Medium"/>
                <a:ea typeface="Oswald Medium"/>
                <a:cs typeface="Oswald Medium"/>
                <a:sym typeface="Oswald Medium"/>
              </a:rPr>
              <a:t>$183B</a:t>
            </a:r>
            <a:endParaRPr sz="2400">
              <a:solidFill>
                <a:schemeClr val="lt1"/>
              </a:solidFill>
              <a:latin typeface="Oswald Medium"/>
              <a:ea typeface="Oswald Medium"/>
              <a:cs typeface="Oswald Medium"/>
              <a:sym typeface="Oswald Medium"/>
            </a:endParaRPr>
          </a:p>
        </p:txBody>
      </p:sp>
      <p:sp>
        <p:nvSpPr>
          <p:cNvPr id="151" name="Google Shape;151;p20"/>
          <p:cNvSpPr txBox="1"/>
          <p:nvPr/>
        </p:nvSpPr>
        <p:spPr>
          <a:xfrm>
            <a:off x="4342873" y="1396205"/>
            <a:ext cx="911700" cy="65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203655"/>
                </a:solidFill>
                <a:latin typeface="Oswald Medium"/>
                <a:ea typeface="Oswald Medium"/>
                <a:cs typeface="Oswald Medium"/>
                <a:sym typeface="Oswald Medium"/>
              </a:rPr>
              <a:t>21%</a:t>
            </a:r>
            <a:endParaRPr sz="2400">
              <a:solidFill>
                <a:srgbClr val="203655"/>
              </a:solidFill>
              <a:latin typeface="Oswald Medium"/>
              <a:ea typeface="Oswald Medium"/>
              <a:cs typeface="Oswald Medium"/>
              <a:sym typeface="Oswald Medium"/>
            </a:endParaRPr>
          </a:p>
        </p:txBody>
      </p:sp>
      <p:sp>
        <p:nvSpPr>
          <p:cNvPr id="152" name="Google Shape;152;p20"/>
          <p:cNvSpPr txBox="1"/>
          <p:nvPr/>
        </p:nvSpPr>
        <p:spPr>
          <a:xfrm>
            <a:off x="7443242" y="1396205"/>
            <a:ext cx="911700" cy="65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203655"/>
                </a:solidFill>
                <a:latin typeface="Oswald Medium"/>
                <a:ea typeface="Oswald Medium"/>
                <a:cs typeface="Oswald Medium"/>
                <a:sym typeface="Oswald Medium"/>
              </a:rPr>
              <a:t>12%</a:t>
            </a:r>
            <a:endParaRPr sz="2400">
              <a:solidFill>
                <a:srgbClr val="203655"/>
              </a:solidFill>
              <a:latin typeface="Oswald Medium"/>
              <a:ea typeface="Oswald Medium"/>
              <a:cs typeface="Oswald Medium"/>
              <a:sym typeface="Oswald Medium"/>
            </a:endParaRPr>
          </a:p>
        </p:txBody>
      </p:sp>
      <p:sp>
        <p:nvSpPr>
          <p:cNvPr id="153" name="Google Shape;153;p20"/>
          <p:cNvSpPr txBox="1"/>
          <p:nvPr/>
        </p:nvSpPr>
        <p:spPr>
          <a:xfrm>
            <a:off x="2654525" y="3239214"/>
            <a:ext cx="5673000" cy="154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203655"/>
                </a:solidFill>
                <a:latin typeface="Barlow Condensed"/>
                <a:ea typeface="Barlow Condensed"/>
                <a:cs typeface="Barlow Condensed"/>
                <a:sym typeface="Barlow Condensed"/>
              </a:rPr>
              <a:t>Takeaway</a:t>
            </a:r>
            <a:endParaRPr b="1" sz="3000">
              <a:solidFill>
                <a:srgbClr val="203655"/>
              </a:solidFill>
              <a:latin typeface="Barlow Condensed"/>
              <a:ea typeface="Barlow Condensed"/>
              <a:cs typeface="Barlow Condensed"/>
              <a:sym typeface="Barlow Condensed"/>
            </a:endParaRPr>
          </a:p>
          <a:p>
            <a:pPr indent="0" lvl="0" marL="0" rtl="0" algn="l">
              <a:lnSpc>
                <a:spcPct val="115000"/>
              </a:lnSpc>
              <a:spcBef>
                <a:spcPts val="0"/>
              </a:spcBef>
              <a:spcAft>
                <a:spcPts val="0"/>
              </a:spcAft>
              <a:buNone/>
            </a:pPr>
            <a:r>
              <a:t/>
            </a:r>
            <a:endParaRPr>
              <a:solidFill>
                <a:srgbClr val="203655"/>
              </a:solidFill>
              <a:latin typeface="Barlow Condensed"/>
              <a:ea typeface="Barlow Condensed"/>
              <a:cs typeface="Barlow Condensed"/>
              <a:sym typeface="Barlow Condensed"/>
            </a:endParaRPr>
          </a:p>
          <a:p>
            <a:pPr indent="0" lvl="0" marL="0" rtl="0" algn="l">
              <a:spcBef>
                <a:spcPts val="0"/>
              </a:spcBef>
              <a:spcAft>
                <a:spcPts val="0"/>
              </a:spcAft>
              <a:buNone/>
            </a:pPr>
            <a:r>
              <a:rPr lang="en">
                <a:solidFill>
                  <a:srgbClr val="203655"/>
                </a:solidFill>
                <a:latin typeface="Barlow Condensed"/>
                <a:ea typeface="Barlow Condensed"/>
                <a:cs typeface="Barlow Condensed"/>
                <a:sym typeface="Barlow Condensed"/>
              </a:rPr>
              <a:t>Dominant legacy brands are struggling to keep up with new health &amp; wellness standards. Health conscious consumers continue to look to smaller brands and low calorie options to satisfy their cravings.</a:t>
            </a:r>
            <a:endParaRPr>
              <a:solidFill>
                <a:srgbClr val="203655"/>
              </a:solidFill>
              <a:latin typeface="Barlow Condensed"/>
              <a:ea typeface="Barlow Condensed"/>
              <a:cs typeface="Barlow Condensed"/>
              <a:sym typeface="Barlow Condensed"/>
            </a:endParaRPr>
          </a:p>
        </p:txBody>
      </p:sp>
      <p:sp>
        <p:nvSpPr>
          <p:cNvPr id="154" name="Google Shape;154;p20"/>
          <p:cNvSpPr txBox="1"/>
          <p:nvPr/>
        </p:nvSpPr>
        <p:spPr>
          <a:xfrm>
            <a:off x="2654522" y="340775"/>
            <a:ext cx="2685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203655"/>
                </a:solidFill>
                <a:latin typeface="Barlow Condensed"/>
                <a:ea typeface="Barlow Condensed"/>
                <a:cs typeface="Barlow Condensed"/>
                <a:sym typeface="Barlow Condensed"/>
              </a:rPr>
              <a:t>Key Metrics</a:t>
            </a:r>
            <a:endParaRPr sz="3000">
              <a:solidFill>
                <a:srgbClr val="203655"/>
              </a:solidFill>
              <a:latin typeface="Barlow Condensed"/>
              <a:ea typeface="Barlow Condensed"/>
              <a:cs typeface="Barlow Condensed"/>
              <a:sym typeface="Barlow Condensed"/>
            </a:endParaRPr>
          </a:p>
        </p:txBody>
      </p:sp>
      <p:cxnSp>
        <p:nvCxnSpPr>
          <p:cNvPr id="155" name="Google Shape;155;p20"/>
          <p:cNvCxnSpPr/>
          <p:nvPr/>
        </p:nvCxnSpPr>
        <p:spPr>
          <a:xfrm>
            <a:off x="2757736" y="970260"/>
            <a:ext cx="647100" cy="0"/>
          </a:xfrm>
          <a:prstGeom prst="straightConnector1">
            <a:avLst/>
          </a:prstGeom>
          <a:noFill/>
          <a:ln cap="flat" cmpd="sng" w="19050">
            <a:solidFill>
              <a:srgbClr val="383838"/>
            </a:solidFill>
            <a:prstDash val="solid"/>
            <a:round/>
            <a:headEnd len="med" w="med" type="none"/>
            <a:tailEnd len="med" w="med" type="none"/>
          </a:ln>
        </p:spPr>
      </p:cxnSp>
      <p:cxnSp>
        <p:nvCxnSpPr>
          <p:cNvPr id="156" name="Google Shape;156;p20"/>
          <p:cNvCxnSpPr/>
          <p:nvPr/>
        </p:nvCxnSpPr>
        <p:spPr>
          <a:xfrm>
            <a:off x="2757736" y="3862710"/>
            <a:ext cx="647100" cy="0"/>
          </a:xfrm>
          <a:prstGeom prst="straightConnector1">
            <a:avLst/>
          </a:prstGeom>
          <a:noFill/>
          <a:ln cap="flat" cmpd="sng" w="19050">
            <a:solidFill>
              <a:srgbClr val="383838"/>
            </a:solidFill>
            <a:prstDash val="solid"/>
            <a:round/>
            <a:headEnd len="med" w="med" type="none"/>
            <a:tailEnd len="med" w="med" type="none"/>
          </a:ln>
        </p:spPr>
      </p:cxn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1"/>
          <p:cNvPicPr preferRelativeResize="0"/>
          <p:nvPr/>
        </p:nvPicPr>
        <p:blipFill>
          <a:blip r:embed="rId3">
            <a:alphaModFix/>
          </a:blip>
          <a:stretch>
            <a:fillRect/>
          </a:stretch>
        </p:blipFill>
        <p:spPr>
          <a:xfrm>
            <a:off x="12" y="0"/>
            <a:ext cx="9143987" cy="5143501"/>
          </a:xfrm>
          <a:prstGeom prst="rect">
            <a:avLst/>
          </a:prstGeom>
          <a:noFill/>
          <a:ln>
            <a:noFill/>
          </a:ln>
        </p:spPr>
      </p:pic>
      <p:sp>
        <p:nvSpPr>
          <p:cNvPr id="162" name="Google Shape;162;p21"/>
          <p:cNvSpPr/>
          <p:nvPr/>
        </p:nvSpPr>
        <p:spPr>
          <a:xfrm>
            <a:off x="165000" y="177100"/>
            <a:ext cx="1997100" cy="4789200"/>
          </a:xfrm>
          <a:prstGeom prst="rect">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3" name="Google Shape;163;p21"/>
          <p:cNvPicPr preferRelativeResize="0"/>
          <p:nvPr/>
        </p:nvPicPr>
        <p:blipFill rotWithShape="1">
          <a:blip r:embed="rId4">
            <a:alphaModFix/>
          </a:blip>
          <a:srcRect b="54310" l="50000" r="6457" t="0"/>
          <a:stretch/>
        </p:blipFill>
        <p:spPr>
          <a:xfrm>
            <a:off x="321255" y="2925362"/>
            <a:ext cx="1760198" cy="2027100"/>
          </a:xfrm>
          <a:prstGeom prst="rect">
            <a:avLst/>
          </a:prstGeom>
          <a:noFill/>
          <a:ln>
            <a:noFill/>
          </a:ln>
        </p:spPr>
      </p:pic>
      <p:pic>
        <p:nvPicPr>
          <p:cNvPr id="164" name="Google Shape;164;p21"/>
          <p:cNvPicPr preferRelativeResize="0"/>
          <p:nvPr/>
        </p:nvPicPr>
        <p:blipFill>
          <a:blip r:embed="rId5">
            <a:alphaModFix/>
          </a:blip>
          <a:stretch>
            <a:fillRect/>
          </a:stretch>
        </p:blipFill>
        <p:spPr>
          <a:xfrm>
            <a:off x="401350" y="352579"/>
            <a:ext cx="1486300" cy="562433"/>
          </a:xfrm>
          <a:prstGeom prst="rect">
            <a:avLst/>
          </a:prstGeom>
          <a:noFill/>
          <a:ln>
            <a:noFill/>
          </a:ln>
        </p:spPr>
      </p:pic>
      <p:graphicFrame>
        <p:nvGraphicFramePr>
          <p:cNvPr id="165" name="Google Shape;165;p21"/>
          <p:cNvGraphicFramePr/>
          <p:nvPr/>
        </p:nvGraphicFramePr>
        <p:xfrm>
          <a:off x="2730735" y="770174"/>
          <a:ext cx="3000000" cy="3000000"/>
        </p:xfrm>
        <a:graphic>
          <a:graphicData uri="http://schemas.openxmlformats.org/drawingml/2006/table">
            <a:tbl>
              <a:tblPr>
                <a:noFill/>
                <a:tableStyleId>{3A11B4FB-EFDA-4EC1-A94E-2FC7D9FA4C26}</a:tableStyleId>
              </a:tblPr>
              <a:tblGrid>
                <a:gridCol w="1626900"/>
                <a:gridCol w="2040075"/>
                <a:gridCol w="2040075"/>
              </a:tblGrid>
              <a:tr h="533450">
                <a:tc>
                  <a:txBody>
                    <a:bodyPr/>
                    <a:lstStyle/>
                    <a:p>
                      <a:pPr indent="0" lvl="0" marL="0" rtl="0" algn="l">
                        <a:lnSpc>
                          <a:spcPct val="100000"/>
                        </a:lnSpc>
                        <a:spcBef>
                          <a:spcPts val="0"/>
                        </a:spcBef>
                        <a:spcAft>
                          <a:spcPts val="0"/>
                        </a:spcAft>
                        <a:buNone/>
                      </a:pPr>
                      <a:r>
                        <a:t/>
                      </a:r>
                      <a:endParaRPr b="1" sz="2000">
                        <a:solidFill>
                          <a:srgbClr val="203655"/>
                        </a:solidFill>
                        <a:latin typeface="Barlow Condensed"/>
                        <a:ea typeface="Barlow Condensed"/>
                        <a:cs typeface="Barlow Condensed"/>
                        <a:sym typeface="Barlow Condensed"/>
                      </a:endParaRPr>
                    </a:p>
                  </a:txBody>
                  <a:tcPr marT="91425" marB="91425" marR="91425" marL="91425">
                    <a:lnL cap="flat" cmpd="sng" w="19050">
                      <a:solidFill>
                        <a:srgbClr val="FDF6EB"/>
                      </a:solidFill>
                      <a:prstDash val="solid"/>
                      <a:round/>
                      <a:headEnd len="sm" w="sm" type="none"/>
                      <a:tailEnd len="sm" w="sm" type="none"/>
                    </a:lnL>
                    <a:lnR cap="flat" cmpd="sng" w="19050">
                      <a:solidFill>
                        <a:srgbClr val="FDF6EB"/>
                      </a:solidFill>
                      <a:prstDash val="solid"/>
                      <a:round/>
                      <a:headEnd len="sm" w="sm" type="none"/>
                      <a:tailEnd len="sm" w="sm" type="none"/>
                    </a:lnR>
                    <a:lnT cap="flat" cmpd="sng" w="19050">
                      <a:solidFill>
                        <a:srgbClr val="FDF6EB"/>
                      </a:solidFill>
                      <a:prstDash val="solid"/>
                      <a:round/>
                      <a:headEnd len="sm" w="sm" type="none"/>
                      <a:tailEnd len="sm" w="sm" type="none"/>
                    </a:lnT>
                    <a:lnB cap="flat" cmpd="sng" w="19050">
                      <a:solidFill>
                        <a:srgbClr val="FDF6EB"/>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chemeClr val="lt1"/>
                          </a:solidFill>
                          <a:latin typeface="Barlow Condensed"/>
                          <a:ea typeface="Barlow Condensed"/>
                          <a:cs typeface="Barlow Condensed"/>
                          <a:sym typeface="Barlow Condensed"/>
                        </a:rPr>
                        <a:t>CONVENTIONAL</a:t>
                      </a:r>
                      <a:br>
                        <a:rPr b="1" lang="en">
                          <a:solidFill>
                            <a:schemeClr val="lt1"/>
                          </a:solidFill>
                          <a:latin typeface="Barlow Condensed"/>
                          <a:ea typeface="Barlow Condensed"/>
                          <a:cs typeface="Barlow Condensed"/>
                          <a:sym typeface="Barlow Condensed"/>
                        </a:rPr>
                      </a:br>
                      <a:r>
                        <a:rPr b="1" lang="en">
                          <a:solidFill>
                            <a:schemeClr val="lt1"/>
                          </a:solidFill>
                          <a:latin typeface="Barlow Condensed"/>
                          <a:ea typeface="Barlow Condensed"/>
                          <a:cs typeface="Barlow Condensed"/>
                          <a:sym typeface="Barlow Condensed"/>
                        </a:rPr>
                        <a:t>BRANDS</a:t>
                      </a:r>
                      <a:endParaRPr sz="1800">
                        <a:solidFill>
                          <a:srgbClr val="FFFFFF"/>
                        </a:solidFill>
                        <a:latin typeface="Oswald Medium"/>
                        <a:ea typeface="Oswald Medium"/>
                        <a:cs typeface="Oswald Medium"/>
                        <a:sym typeface="Oswald Medium"/>
                      </a:endParaRPr>
                    </a:p>
                  </a:txBody>
                  <a:tcPr marT="91425" marB="91425" marR="91425" marL="91425" anchor="ctr">
                    <a:lnL cap="flat" cmpd="sng" w="19050">
                      <a:solidFill>
                        <a:srgbClr val="FDF6EB"/>
                      </a:solidFill>
                      <a:prstDash val="solid"/>
                      <a:round/>
                      <a:headEnd len="sm" w="sm" type="none"/>
                      <a:tailEnd len="sm" w="sm" type="none"/>
                    </a:lnL>
                    <a:lnR cap="flat" cmpd="sng" w="19050">
                      <a:solidFill>
                        <a:srgbClr val="FDF6EB"/>
                      </a:solidFill>
                      <a:prstDash val="solid"/>
                      <a:round/>
                      <a:headEnd len="sm" w="sm" type="none"/>
                      <a:tailEnd len="sm" w="sm" type="none"/>
                    </a:lnR>
                    <a:lnT cap="flat" cmpd="sng" w="19050">
                      <a:solidFill>
                        <a:srgbClr val="FDF6EB"/>
                      </a:solidFill>
                      <a:prstDash val="solid"/>
                      <a:round/>
                      <a:headEnd len="sm" w="sm" type="none"/>
                      <a:tailEnd len="sm" w="sm" type="none"/>
                    </a:lnT>
                    <a:lnB cap="flat" cmpd="sng" w="19050">
                      <a:solidFill>
                        <a:srgbClr val="FDF6EB"/>
                      </a:solidFill>
                      <a:prstDash val="solid"/>
                      <a:round/>
                      <a:headEnd len="sm" w="sm" type="none"/>
                      <a:tailEnd len="sm" w="sm" type="none"/>
                    </a:lnB>
                    <a:solidFill>
                      <a:srgbClr val="203655"/>
                    </a:solidFill>
                  </a:tcPr>
                </a:tc>
                <a:tc>
                  <a:txBody>
                    <a:bodyPr/>
                    <a:lstStyle/>
                    <a:p>
                      <a:pPr indent="0" lvl="0" marL="0" rtl="0" algn="ctr">
                        <a:spcBef>
                          <a:spcPts val="0"/>
                        </a:spcBef>
                        <a:spcAft>
                          <a:spcPts val="0"/>
                        </a:spcAft>
                        <a:buNone/>
                      </a:pPr>
                      <a:r>
                        <a:rPr b="1" lang="en">
                          <a:solidFill>
                            <a:schemeClr val="lt1"/>
                          </a:solidFill>
                          <a:latin typeface="Barlow Condensed"/>
                          <a:ea typeface="Barlow Condensed"/>
                          <a:cs typeface="Barlow Condensed"/>
                          <a:sym typeface="Barlow Condensed"/>
                        </a:rPr>
                        <a:t>NATURAL</a:t>
                      </a:r>
                      <a:br>
                        <a:rPr b="1" lang="en">
                          <a:solidFill>
                            <a:schemeClr val="lt1"/>
                          </a:solidFill>
                          <a:latin typeface="Barlow Condensed"/>
                          <a:ea typeface="Barlow Condensed"/>
                          <a:cs typeface="Barlow Condensed"/>
                          <a:sym typeface="Barlow Condensed"/>
                        </a:rPr>
                      </a:br>
                      <a:r>
                        <a:rPr b="1" lang="en">
                          <a:solidFill>
                            <a:schemeClr val="lt1"/>
                          </a:solidFill>
                          <a:latin typeface="Barlow Condensed"/>
                          <a:ea typeface="Barlow Condensed"/>
                          <a:cs typeface="Barlow Condensed"/>
                          <a:sym typeface="Barlow Condensed"/>
                        </a:rPr>
                        <a:t>BRANDS</a:t>
                      </a:r>
                      <a:endParaRPr sz="1800">
                        <a:solidFill>
                          <a:srgbClr val="FFFFFF"/>
                        </a:solidFill>
                        <a:latin typeface="Oswald Medium"/>
                        <a:ea typeface="Oswald Medium"/>
                        <a:cs typeface="Oswald Medium"/>
                        <a:sym typeface="Oswald Medium"/>
                      </a:endParaRPr>
                    </a:p>
                  </a:txBody>
                  <a:tcPr marT="91425" marB="91425" marR="91425" marL="91425" anchor="ctr">
                    <a:lnL cap="flat" cmpd="sng" w="19050">
                      <a:solidFill>
                        <a:srgbClr val="FDF6EB"/>
                      </a:solidFill>
                      <a:prstDash val="solid"/>
                      <a:round/>
                      <a:headEnd len="sm" w="sm" type="none"/>
                      <a:tailEnd len="sm" w="sm" type="none"/>
                    </a:lnL>
                    <a:lnR cap="flat" cmpd="sng" w="19050">
                      <a:solidFill>
                        <a:srgbClr val="FDF6EB"/>
                      </a:solidFill>
                      <a:prstDash val="solid"/>
                      <a:round/>
                      <a:headEnd len="sm" w="sm" type="none"/>
                      <a:tailEnd len="sm" w="sm" type="none"/>
                    </a:lnR>
                    <a:lnT cap="flat" cmpd="sng" w="19050">
                      <a:solidFill>
                        <a:srgbClr val="FDF6EB"/>
                      </a:solidFill>
                      <a:prstDash val="solid"/>
                      <a:round/>
                      <a:headEnd len="sm" w="sm" type="none"/>
                      <a:tailEnd len="sm" w="sm" type="none"/>
                    </a:lnT>
                    <a:lnB cap="flat" cmpd="sng" w="19050">
                      <a:solidFill>
                        <a:srgbClr val="FDF6EB"/>
                      </a:solidFill>
                      <a:prstDash val="solid"/>
                      <a:round/>
                      <a:headEnd len="sm" w="sm" type="none"/>
                      <a:tailEnd len="sm" w="sm" type="none"/>
                    </a:lnB>
                    <a:solidFill>
                      <a:srgbClr val="203655"/>
                    </a:solidFill>
                  </a:tcPr>
                </a:tc>
              </a:tr>
              <a:tr h="524700">
                <a:tc>
                  <a:txBody>
                    <a:bodyPr/>
                    <a:lstStyle/>
                    <a:p>
                      <a:pPr indent="0" lvl="0" marL="0" rtl="0" algn="ctr">
                        <a:spcBef>
                          <a:spcPts val="0"/>
                        </a:spcBef>
                        <a:spcAft>
                          <a:spcPts val="0"/>
                        </a:spcAft>
                        <a:buNone/>
                      </a:pPr>
                      <a:r>
                        <a:rPr b="1" lang="en">
                          <a:solidFill>
                            <a:schemeClr val="lt1"/>
                          </a:solidFill>
                          <a:latin typeface="Barlow Condensed"/>
                          <a:ea typeface="Barlow Condensed"/>
                          <a:cs typeface="Barlow Condensed"/>
                          <a:sym typeface="Barlow Condensed"/>
                        </a:rPr>
                        <a:t>CONVENTIONAL</a:t>
                      </a:r>
                      <a:br>
                        <a:rPr b="1" lang="en">
                          <a:solidFill>
                            <a:schemeClr val="lt1"/>
                          </a:solidFill>
                          <a:latin typeface="Barlow Condensed"/>
                          <a:ea typeface="Barlow Condensed"/>
                          <a:cs typeface="Barlow Condensed"/>
                          <a:sym typeface="Barlow Condensed"/>
                        </a:rPr>
                      </a:br>
                      <a:r>
                        <a:rPr b="1" lang="en">
                          <a:solidFill>
                            <a:schemeClr val="lt1"/>
                          </a:solidFill>
                          <a:latin typeface="Barlow Condensed"/>
                          <a:ea typeface="Barlow Condensed"/>
                          <a:cs typeface="Barlow Condensed"/>
                          <a:sym typeface="Barlow Condensed"/>
                        </a:rPr>
                        <a:t>CHANNEL GROWTH</a:t>
                      </a:r>
                      <a:endParaRPr b="1" sz="1800">
                        <a:solidFill>
                          <a:schemeClr val="lt1"/>
                        </a:solidFill>
                        <a:latin typeface="Barlow Condensed"/>
                        <a:ea typeface="Barlow Condensed"/>
                        <a:cs typeface="Barlow Condensed"/>
                        <a:sym typeface="Barlow Condensed"/>
                      </a:endParaRPr>
                    </a:p>
                  </a:txBody>
                  <a:tcPr marT="91425" marB="91425" marR="91425" marL="91425" anchor="ctr">
                    <a:lnL cap="flat" cmpd="sng" w="19050">
                      <a:solidFill>
                        <a:srgbClr val="FDF6EB"/>
                      </a:solidFill>
                      <a:prstDash val="solid"/>
                      <a:round/>
                      <a:headEnd len="sm" w="sm" type="none"/>
                      <a:tailEnd len="sm" w="sm" type="none"/>
                    </a:lnL>
                    <a:lnR cap="flat" cmpd="sng" w="19050">
                      <a:solidFill>
                        <a:srgbClr val="FDF6EB"/>
                      </a:solidFill>
                      <a:prstDash val="solid"/>
                      <a:round/>
                      <a:headEnd len="sm" w="sm" type="none"/>
                      <a:tailEnd len="sm" w="sm" type="none"/>
                    </a:lnR>
                    <a:lnT cap="flat" cmpd="sng" w="19050">
                      <a:solidFill>
                        <a:srgbClr val="FDF6EB"/>
                      </a:solidFill>
                      <a:prstDash val="solid"/>
                      <a:round/>
                      <a:headEnd len="sm" w="sm" type="none"/>
                      <a:tailEnd len="sm" w="sm" type="none"/>
                    </a:lnT>
                    <a:lnB cap="flat" cmpd="sng" w="19050">
                      <a:solidFill>
                        <a:srgbClr val="FDF6EB"/>
                      </a:solidFill>
                      <a:prstDash val="solid"/>
                      <a:round/>
                      <a:headEnd len="sm" w="sm" type="none"/>
                      <a:tailEnd len="sm" w="sm" type="none"/>
                    </a:lnB>
                    <a:solidFill>
                      <a:srgbClr val="203655"/>
                    </a:solidFill>
                  </a:tcPr>
                </a:tc>
                <a:tc>
                  <a:txBody>
                    <a:bodyPr/>
                    <a:lstStyle/>
                    <a:p>
                      <a:pPr indent="0" lvl="0" marL="0" rtl="0" algn="ctr">
                        <a:spcBef>
                          <a:spcPts val="0"/>
                        </a:spcBef>
                        <a:spcAft>
                          <a:spcPts val="0"/>
                        </a:spcAft>
                        <a:buNone/>
                      </a:pPr>
                      <a:r>
                        <a:rPr lang="en" sz="2400">
                          <a:solidFill>
                            <a:srgbClr val="203655"/>
                          </a:solidFill>
                          <a:latin typeface="Barlow Condensed"/>
                          <a:ea typeface="Barlow Condensed"/>
                          <a:cs typeface="Barlow Condensed"/>
                          <a:sym typeface="Barlow Condensed"/>
                        </a:rPr>
                        <a:t>12.7%</a:t>
                      </a:r>
                      <a:endParaRPr sz="2400">
                        <a:solidFill>
                          <a:srgbClr val="203655"/>
                        </a:solidFill>
                        <a:latin typeface="Barlow Condensed Medium"/>
                        <a:ea typeface="Barlow Condensed Medium"/>
                        <a:cs typeface="Barlow Condensed Medium"/>
                        <a:sym typeface="Barlow Condensed Medium"/>
                      </a:endParaRPr>
                    </a:p>
                  </a:txBody>
                  <a:tcPr marT="91425" marB="91425" marR="91425" marL="91425" anchor="ctr">
                    <a:lnL cap="flat" cmpd="sng" w="19050">
                      <a:solidFill>
                        <a:srgbClr val="FDF6EB"/>
                      </a:solidFill>
                      <a:prstDash val="solid"/>
                      <a:round/>
                      <a:headEnd len="sm" w="sm" type="none"/>
                      <a:tailEnd len="sm" w="sm" type="none"/>
                    </a:lnL>
                    <a:lnR cap="flat" cmpd="sng" w="19050">
                      <a:solidFill>
                        <a:srgbClr val="FDF6EB"/>
                      </a:solidFill>
                      <a:prstDash val="solid"/>
                      <a:round/>
                      <a:headEnd len="sm" w="sm" type="none"/>
                      <a:tailEnd len="sm" w="sm" type="none"/>
                    </a:lnR>
                    <a:lnT cap="flat" cmpd="sng" w="19050">
                      <a:solidFill>
                        <a:srgbClr val="FDF6EB"/>
                      </a:solidFill>
                      <a:prstDash val="solid"/>
                      <a:round/>
                      <a:headEnd len="sm" w="sm" type="none"/>
                      <a:tailEnd len="sm" w="sm" type="none"/>
                    </a:lnT>
                    <a:lnB cap="flat" cmpd="sng" w="19050">
                      <a:solidFill>
                        <a:srgbClr val="FDF6EB"/>
                      </a:solidFill>
                      <a:prstDash val="solid"/>
                      <a:round/>
                      <a:headEnd len="sm" w="sm" type="none"/>
                      <a:tailEnd len="sm" w="sm" type="none"/>
                    </a:lnB>
                    <a:solidFill>
                      <a:srgbClr val="E3A7A7"/>
                    </a:solidFill>
                  </a:tcPr>
                </a:tc>
                <a:tc>
                  <a:txBody>
                    <a:bodyPr/>
                    <a:lstStyle/>
                    <a:p>
                      <a:pPr indent="0" lvl="0" marL="0" rtl="0" algn="ctr">
                        <a:spcBef>
                          <a:spcPts val="0"/>
                        </a:spcBef>
                        <a:spcAft>
                          <a:spcPts val="0"/>
                        </a:spcAft>
                        <a:buNone/>
                      </a:pPr>
                      <a:r>
                        <a:rPr lang="en" sz="2400">
                          <a:solidFill>
                            <a:srgbClr val="203655"/>
                          </a:solidFill>
                          <a:latin typeface="Barlow Condensed"/>
                          <a:ea typeface="Barlow Condensed"/>
                          <a:cs typeface="Barlow Condensed"/>
                          <a:sym typeface="Barlow Condensed"/>
                        </a:rPr>
                        <a:t>16.8%</a:t>
                      </a:r>
                      <a:endParaRPr>
                        <a:solidFill>
                          <a:srgbClr val="203655"/>
                        </a:solidFill>
                        <a:latin typeface="Oswald Medium"/>
                        <a:ea typeface="Oswald Medium"/>
                        <a:cs typeface="Oswald Medium"/>
                        <a:sym typeface="Oswald Medium"/>
                      </a:endParaRPr>
                    </a:p>
                  </a:txBody>
                  <a:tcPr marT="91425" marB="91425" marR="91425" marL="91425" anchor="ctr">
                    <a:lnL cap="flat" cmpd="sng" w="19050">
                      <a:solidFill>
                        <a:srgbClr val="FDF6EB"/>
                      </a:solidFill>
                      <a:prstDash val="solid"/>
                      <a:round/>
                      <a:headEnd len="sm" w="sm" type="none"/>
                      <a:tailEnd len="sm" w="sm" type="none"/>
                    </a:lnL>
                    <a:lnR cap="flat" cmpd="sng" w="19050">
                      <a:solidFill>
                        <a:srgbClr val="FDF6EB"/>
                      </a:solidFill>
                      <a:prstDash val="solid"/>
                      <a:round/>
                      <a:headEnd len="sm" w="sm" type="none"/>
                      <a:tailEnd len="sm" w="sm" type="none"/>
                    </a:lnR>
                    <a:lnT cap="flat" cmpd="sng" w="19050">
                      <a:solidFill>
                        <a:srgbClr val="FDF6EB"/>
                      </a:solidFill>
                      <a:prstDash val="solid"/>
                      <a:round/>
                      <a:headEnd len="sm" w="sm" type="none"/>
                      <a:tailEnd len="sm" w="sm" type="none"/>
                    </a:lnT>
                    <a:lnB cap="flat" cmpd="sng" w="19050">
                      <a:solidFill>
                        <a:srgbClr val="FDF6EB"/>
                      </a:solidFill>
                      <a:prstDash val="solid"/>
                      <a:round/>
                      <a:headEnd len="sm" w="sm" type="none"/>
                      <a:tailEnd len="sm" w="sm" type="none"/>
                    </a:lnB>
                    <a:solidFill>
                      <a:srgbClr val="CCDDA3"/>
                    </a:solidFill>
                  </a:tcPr>
                </a:tc>
              </a:tr>
              <a:tr h="524700">
                <a:tc>
                  <a:txBody>
                    <a:bodyPr/>
                    <a:lstStyle/>
                    <a:p>
                      <a:pPr indent="0" lvl="0" marL="0" rtl="0" algn="ctr">
                        <a:spcBef>
                          <a:spcPts val="0"/>
                        </a:spcBef>
                        <a:spcAft>
                          <a:spcPts val="0"/>
                        </a:spcAft>
                        <a:buNone/>
                      </a:pPr>
                      <a:r>
                        <a:rPr b="1" lang="en">
                          <a:solidFill>
                            <a:schemeClr val="lt1"/>
                          </a:solidFill>
                          <a:latin typeface="Barlow Condensed"/>
                          <a:ea typeface="Barlow Condensed"/>
                          <a:cs typeface="Barlow Condensed"/>
                          <a:sym typeface="Barlow Condensed"/>
                        </a:rPr>
                        <a:t>NATURAL</a:t>
                      </a:r>
                      <a:br>
                        <a:rPr b="1" lang="en">
                          <a:solidFill>
                            <a:schemeClr val="lt1"/>
                          </a:solidFill>
                          <a:latin typeface="Barlow Condensed"/>
                          <a:ea typeface="Barlow Condensed"/>
                          <a:cs typeface="Barlow Condensed"/>
                          <a:sym typeface="Barlow Condensed"/>
                        </a:rPr>
                      </a:br>
                      <a:r>
                        <a:rPr b="1" lang="en">
                          <a:solidFill>
                            <a:schemeClr val="lt1"/>
                          </a:solidFill>
                          <a:latin typeface="Barlow Condensed"/>
                          <a:ea typeface="Barlow Condensed"/>
                          <a:cs typeface="Barlow Condensed"/>
                          <a:sym typeface="Barlow Condensed"/>
                        </a:rPr>
                        <a:t>CHANNEL GROWTH</a:t>
                      </a:r>
                      <a:endParaRPr sz="1800">
                        <a:solidFill>
                          <a:srgbClr val="FFFFFF"/>
                        </a:solidFill>
                        <a:latin typeface="Oswald Medium"/>
                        <a:ea typeface="Oswald Medium"/>
                        <a:cs typeface="Oswald Medium"/>
                        <a:sym typeface="Oswald Medium"/>
                      </a:endParaRPr>
                    </a:p>
                  </a:txBody>
                  <a:tcPr marT="91425" marB="91425" marR="91425" marL="91425" anchor="ctr">
                    <a:lnL cap="flat" cmpd="sng" w="19050">
                      <a:solidFill>
                        <a:srgbClr val="FDF6EB"/>
                      </a:solidFill>
                      <a:prstDash val="solid"/>
                      <a:round/>
                      <a:headEnd len="sm" w="sm" type="none"/>
                      <a:tailEnd len="sm" w="sm" type="none"/>
                    </a:lnL>
                    <a:lnR cap="flat" cmpd="sng" w="19050">
                      <a:solidFill>
                        <a:srgbClr val="FDF6EB"/>
                      </a:solidFill>
                      <a:prstDash val="solid"/>
                      <a:round/>
                      <a:headEnd len="sm" w="sm" type="none"/>
                      <a:tailEnd len="sm" w="sm" type="none"/>
                    </a:lnR>
                    <a:lnT cap="flat" cmpd="sng" w="19050">
                      <a:solidFill>
                        <a:srgbClr val="FDF6EB"/>
                      </a:solidFill>
                      <a:prstDash val="solid"/>
                      <a:round/>
                      <a:headEnd len="sm" w="sm" type="none"/>
                      <a:tailEnd len="sm" w="sm" type="none"/>
                    </a:lnT>
                    <a:lnB cap="flat" cmpd="sng" w="19050">
                      <a:solidFill>
                        <a:srgbClr val="FDF6EB"/>
                      </a:solidFill>
                      <a:prstDash val="solid"/>
                      <a:round/>
                      <a:headEnd len="sm" w="sm" type="none"/>
                      <a:tailEnd len="sm" w="sm" type="none"/>
                    </a:lnB>
                    <a:solidFill>
                      <a:srgbClr val="203655"/>
                    </a:solidFill>
                  </a:tcPr>
                </a:tc>
                <a:tc>
                  <a:txBody>
                    <a:bodyPr/>
                    <a:lstStyle/>
                    <a:p>
                      <a:pPr indent="0" lvl="0" marL="0" rtl="0" algn="ctr">
                        <a:spcBef>
                          <a:spcPts val="0"/>
                        </a:spcBef>
                        <a:spcAft>
                          <a:spcPts val="0"/>
                        </a:spcAft>
                        <a:buNone/>
                      </a:pPr>
                      <a:r>
                        <a:rPr lang="en" sz="2400">
                          <a:solidFill>
                            <a:srgbClr val="203655"/>
                          </a:solidFill>
                          <a:latin typeface="Barlow Condensed"/>
                          <a:ea typeface="Barlow Condensed"/>
                          <a:cs typeface="Barlow Condensed"/>
                          <a:sym typeface="Barlow Condensed"/>
                        </a:rPr>
                        <a:t>26.5%</a:t>
                      </a:r>
                      <a:endParaRPr>
                        <a:solidFill>
                          <a:srgbClr val="203655"/>
                        </a:solidFill>
                        <a:latin typeface="Oswald Medium"/>
                        <a:ea typeface="Oswald Medium"/>
                        <a:cs typeface="Oswald Medium"/>
                        <a:sym typeface="Oswald Medium"/>
                      </a:endParaRPr>
                    </a:p>
                  </a:txBody>
                  <a:tcPr marT="91425" marB="91425" marR="91425" marL="91425" anchor="ctr">
                    <a:lnL cap="flat" cmpd="sng" w="19050">
                      <a:solidFill>
                        <a:srgbClr val="FDF6EB"/>
                      </a:solidFill>
                      <a:prstDash val="solid"/>
                      <a:round/>
                      <a:headEnd len="sm" w="sm" type="none"/>
                      <a:tailEnd len="sm" w="sm" type="none"/>
                    </a:lnL>
                    <a:lnR cap="flat" cmpd="sng" w="19050">
                      <a:solidFill>
                        <a:srgbClr val="FDF6EB"/>
                      </a:solidFill>
                      <a:prstDash val="solid"/>
                      <a:round/>
                      <a:headEnd len="sm" w="sm" type="none"/>
                      <a:tailEnd len="sm" w="sm" type="none"/>
                    </a:lnR>
                    <a:lnT cap="flat" cmpd="sng" w="19050">
                      <a:solidFill>
                        <a:srgbClr val="FDF6EB"/>
                      </a:solidFill>
                      <a:prstDash val="solid"/>
                      <a:round/>
                      <a:headEnd len="sm" w="sm" type="none"/>
                      <a:tailEnd len="sm" w="sm" type="none"/>
                    </a:lnT>
                    <a:lnB cap="flat" cmpd="sng" w="19050">
                      <a:solidFill>
                        <a:srgbClr val="FDF6EB"/>
                      </a:solidFill>
                      <a:prstDash val="solid"/>
                      <a:round/>
                      <a:headEnd len="sm" w="sm" type="none"/>
                      <a:tailEnd len="sm" w="sm" type="none"/>
                    </a:lnB>
                    <a:solidFill>
                      <a:srgbClr val="CCDDA3"/>
                    </a:solidFill>
                  </a:tcPr>
                </a:tc>
                <a:tc>
                  <a:txBody>
                    <a:bodyPr/>
                    <a:lstStyle/>
                    <a:p>
                      <a:pPr indent="0" lvl="0" marL="0" rtl="0" algn="ctr">
                        <a:spcBef>
                          <a:spcPts val="0"/>
                        </a:spcBef>
                        <a:spcAft>
                          <a:spcPts val="0"/>
                        </a:spcAft>
                        <a:buNone/>
                      </a:pPr>
                      <a:r>
                        <a:rPr lang="en" sz="2400">
                          <a:solidFill>
                            <a:srgbClr val="203655"/>
                          </a:solidFill>
                          <a:latin typeface="Barlow Condensed"/>
                          <a:ea typeface="Barlow Condensed"/>
                          <a:cs typeface="Barlow Condensed"/>
                          <a:sym typeface="Barlow Condensed"/>
                        </a:rPr>
                        <a:t>9.8%</a:t>
                      </a:r>
                      <a:endParaRPr>
                        <a:solidFill>
                          <a:srgbClr val="203655"/>
                        </a:solidFill>
                        <a:latin typeface="Oswald Medium"/>
                        <a:ea typeface="Oswald Medium"/>
                        <a:cs typeface="Oswald Medium"/>
                        <a:sym typeface="Oswald Medium"/>
                      </a:endParaRPr>
                    </a:p>
                  </a:txBody>
                  <a:tcPr marT="91425" marB="91425" marR="91425" marL="91425" anchor="ctr">
                    <a:lnL cap="flat" cmpd="sng" w="19050">
                      <a:solidFill>
                        <a:srgbClr val="FDF6EB"/>
                      </a:solidFill>
                      <a:prstDash val="solid"/>
                      <a:round/>
                      <a:headEnd len="sm" w="sm" type="none"/>
                      <a:tailEnd len="sm" w="sm" type="none"/>
                    </a:lnL>
                    <a:lnR cap="flat" cmpd="sng" w="19050">
                      <a:solidFill>
                        <a:srgbClr val="FDF6EB"/>
                      </a:solidFill>
                      <a:prstDash val="solid"/>
                      <a:round/>
                      <a:headEnd len="sm" w="sm" type="none"/>
                      <a:tailEnd len="sm" w="sm" type="none"/>
                    </a:lnR>
                    <a:lnT cap="flat" cmpd="sng" w="19050">
                      <a:solidFill>
                        <a:srgbClr val="FDF6EB"/>
                      </a:solidFill>
                      <a:prstDash val="solid"/>
                      <a:round/>
                      <a:headEnd len="sm" w="sm" type="none"/>
                      <a:tailEnd len="sm" w="sm" type="none"/>
                    </a:lnT>
                    <a:lnB cap="flat" cmpd="sng" w="19050">
                      <a:solidFill>
                        <a:srgbClr val="FDF6EB"/>
                      </a:solidFill>
                      <a:prstDash val="solid"/>
                      <a:round/>
                      <a:headEnd len="sm" w="sm" type="none"/>
                      <a:tailEnd len="sm" w="sm" type="none"/>
                    </a:lnB>
                    <a:solidFill>
                      <a:srgbClr val="E3A7A7"/>
                    </a:solidFill>
                  </a:tcPr>
                </a:tc>
              </a:tr>
            </a:tbl>
          </a:graphicData>
        </a:graphic>
      </p:graphicFrame>
      <p:sp>
        <p:nvSpPr>
          <p:cNvPr id="166" name="Google Shape;166;p21"/>
          <p:cNvSpPr txBox="1"/>
          <p:nvPr/>
        </p:nvSpPr>
        <p:spPr>
          <a:xfrm>
            <a:off x="2730725" y="782847"/>
            <a:ext cx="5673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203655"/>
                </a:solidFill>
                <a:latin typeface="Barlow Condensed"/>
                <a:ea typeface="Barlow Condensed"/>
                <a:cs typeface="Barlow Condensed"/>
                <a:sym typeface="Barlow Condensed"/>
              </a:rPr>
              <a:t>Key Metrics</a:t>
            </a:r>
            <a:endParaRPr sz="1300">
              <a:solidFill>
                <a:srgbClr val="203655"/>
              </a:solidFill>
              <a:latin typeface="Barlow Condensed"/>
              <a:ea typeface="Barlow Condensed"/>
              <a:cs typeface="Barlow Condensed"/>
              <a:sym typeface="Barlow Condensed"/>
            </a:endParaRPr>
          </a:p>
        </p:txBody>
      </p:sp>
      <p:sp>
        <p:nvSpPr>
          <p:cNvPr id="167" name="Google Shape;167;p21"/>
          <p:cNvSpPr txBox="1"/>
          <p:nvPr/>
        </p:nvSpPr>
        <p:spPr>
          <a:xfrm>
            <a:off x="2654525" y="2934425"/>
            <a:ext cx="5783400" cy="175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203655"/>
                </a:solidFill>
                <a:latin typeface="Barlow Condensed"/>
                <a:ea typeface="Barlow Condensed"/>
                <a:cs typeface="Barlow Condensed"/>
                <a:sym typeface="Barlow Condensed"/>
              </a:rPr>
              <a:t>Takeaway</a:t>
            </a:r>
            <a:endParaRPr b="1" sz="3000">
              <a:solidFill>
                <a:srgbClr val="203655"/>
              </a:solidFill>
              <a:latin typeface="Barlow Condensed"/>
              <a:ea typeface="Barlow Condensed"/>
              <a:cs typeface="Barlow Condensed"/>
              <a:sym typeface="Barlow Condensed"/>
            </a:endParaRPr>
          </a:p>
          <a:p>
            <a:pPr indent="0" lvl="0" marL="0" rtl="0" algn="l">
              <a:lnSpc>
                <a:spcPct val="115000"/>
              </a:lnSpc>
              <a:spcBef>
                <a:spcPts val="0"/>
              </a:spcBef>
              <a:spcAft>
                <a:spcPts val="0"/>
              </a:spcAft>
              <a:buNone/>
            </a:pPr>
            <a:r>
              <a:t/>
            </a:r>
            <a:endParaRPr>
              <a:solidFill>
                <a:srgbClr val="203655"/>
              </a:solidFill>
              <a:latin typeface="Barlow Condensed"/>
              <a:ea typeface="Barlow Condensed"/>
              <a:cs typeface="Barlow Condensed"/>
              <a:sym typeface="Barlow Condensed"/>
            </a:endParaRPr>
          </a:p>
          <a:p>
            <a:pPr indent="0" lvl="0" marL="0" rtl="0" algn="l">
              <a:spcBef>
                <a:spcPts val="0"/>
              </a:spcBef>
              <a:spcAft>
                <a:spcPts val="0"/>
              </a:spcAft>
              <a:buNone/>
            </a:pPr>
            <a:r>
              <a:rPr lang="en">
                <a:solidFill>
                  <a:srgbClr val="203655"/>
                </a:solidFill>
                <a:latin typeface="Barlow Condensed"/>
                <a:ea typeface="Barlow Condensed"/>
                <a:cs typeface="Barlow Condensed"/>
                <a:sym typeface="Barlow Condensed"/>
              </a:rPr>
              <a:t>Lines between conventional and natural brands are being blurred. While many natural beverages are still marketing products towards their most health conscious customers, there is real growth opportunity with conventional shoppers who are seeking healthier alternatives that don’t remove them from their comfort zones. </a:t>
            </a:r>
            <a:endParaRPr>
              <a:solidFill>
                <a:srgbClr val="203655"/>
              </a:solidFill>
              <a:latin typeface="Barlow Condensed"/>
              <a:ea typeface="Barlow Condensed"/>
              <a:cs typeface="Barlow Condensed"/>
              <a:sym typeface="Barlow Condensed"/>
            </a:endParaRPr>
          </a:p>
        </p:txBody>
      </p:sp>
      <p:cxnSp>
        <p:nvCxnSpPr>
          <p:cNvPr id="168" name="Google Shape;168;p21"/>
          <p:cNvCxnSpPr/>
          <p:nvPr/>
        </p:nvCxnSpPr>
        <p:spPr>
          <a:xfrm>
            <a:off x="2757736" y="3557910"/>
            <a:ext cx="647100" cy="0"/>
          </a:xfrm>
          <a:prstGeom prst="straightConnector1">
            <a:avLst/>
          </a:prstGeom>
          <a:noFill/>
          <a:ln cap="flat" cmpd="sng" w="19050">
            <a:solidFill>
              <a:srgbClr val="383838"/>
            </a:solidFill>
            <a:prstDash val="solid"/>
            <a:round/>
            <a:headEnd len="med" w="med" type="none"/>
            <a:tailEnd len="med" w="med" type="none"/>
          </a:ln>
        </p:spPr>
      </p:cxn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2"/>
          <p:cNvPicPr preferRelativeResize="0"/>
          <p:nvPr/>
        </p:nvPicPr>
        <p:blipFill>
          <a:blip r:embed="rId3">
            <a:alphaModFix/>
          </a:blip>
          <a:stretch>
            <a:fillRect/>
          </a:stretch>
        </p:blipFill>
        <p:spPr>
          <a:xfrm>
            <a:off x="12" y="0"/>
            <a:ext cx="9143987" cy="5143501"/>
          </a:xfrm>
          <a:prstGeom prst="rect">
            <a:avLst/>
          </a:prstGeom>
          <a:noFill/>
          <a:ln>
            <a:noFill/>
          </a:ln>
        </p:spPr>
      </p:pic>
      <p:sp>
        <p:nvSpPr>
          <p:cNvPr id="174" name="Google Shape;174;p22"/>
          <p:cNvSpPr/>
          <p:nvPr/>
        </p:nvSpPr>
        <p:spPr>
          <a:xfrm>
            <a:off x="165000" y="177100"/>
            <a:ext cx="1997100" cy="4789200"/>
          </a:xfrm>
          <a:prstGeom prst="rect">
            <a:avLst/>
          </a:prstGeom>
          <a:solidFill>
            <a:srgbClr val="2036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22"/>
          <p:cNvPicPr preferRelativeResize="0"/>
          <p:nvPr/>
        </p:nvPicPr>
        <p:blipFill rotWithShape="1">
          <a:blip r:embed="rId4">
            <a:alphaModFix/>
          </a:blip>
          <a:srcRect b="54310" l="50000" r="6457" t="0"/>
          <a:stretch/>
        </p:blipFill>
        <p:spPr>
          <a:xfrm>
            <a:off x="321255" y="2925362"/>
            <a:ext cx="1760198" cy="2027100"/>
          </a:xfrm>
          <a:prstGeom prst="rect">
            <a:avLst/>
          </a:prstGeom>
          <a:noFill/>
          <a:ln>
            <a:noFill/>
          </a:ln>
        </p:spPr>
      </p:pic>
      <p:sp>
        <p:nvSpPr>
          <p:cNvPr id="176" name="Google Shape;176;p22"/>
          <p:cNvSpPr txBox="1"/>
          <p:nvPr/>
        </p:nvSpPr>
        <p:spPr>
          <a:xfrm>
            <a:off x="2730725" y="1169419"/>
            <a:ext cx="58317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03655"/>
                </a:solidFill>
                <a:latin typeface="Barlow Condensed"/>
                <a:ea typeface="Barlow Condensed"/>
                <a:cs typeface="Barlow Condensed"/>
                <a:sym typeface="Barlow Condensed"/>
              </a:rPr>
              <a:t>Enter SZZL Sparkling Tea: a Natural brand that continues to blur the lines between Conventional and Natural, combining the familiar flavors from legacy brands of the</a:t>
            </a:r>
            <a:br>
              <a:rPr lang="en">
                <a:solidFill>
                  <a:srgbClr val="203655"/>
                </a:solidFill>
                <a:latin typeface="Barlow Condensed"/>
                <a:ea typeface="Barlow Condensed"/>
                <a:cs typeface="Barlow Condensed"/>
                <a:sym typeface="Barlow Condensed"/>
              </a:rPr>
            </a:br>
            <a:r>
              <a:rPr lang="en">
                <a:solidFill>
                  <a:srgbClr val="203655"/>
                </a:solidFill>
                <a:latin typeface="Barlow Condensed"/>
                <a:ea typeface="Barlow Condensed"/>
                <a:cs typeface="Barlow Condensed"/>
                <a:sym typeface="Barlow Condensed"/>
              </a:rPr>
              <a:t>past within the framework of present day’s health &amp; wellness standards.</a:t>
            </a:r>
            <a:endParaRPr>
              <a:solidFill>
                <a:srgbClr val="203655"/>
              </a:solidFill>
              <a:latin typeface="Barlow Condensed"/>
              <a:ea typeface="Barlow Condensed"/>
              <a:cs typeface="Barlow Condensed"/>
              <a:sym typeface="Barlow Condensed"/>
            </a:endParaRPr>
          </a:p>
          <a:p>
            <a:pPr indent="0" lvl="0" marL="0" rtl="0" algn="l">
              <a:spcBef>
                <a:spcPts val="0"/>
              </a:spcBef>
              <a:spcAft>
                <a:spcPts val="0"/>
              </a:spcAft>
              <a:buNone/>
            </a:pPr>
            <a:r>
              <a:rPr lang="en">
                <a:solidFill>
                  <a:srgbClr val="203655"/>
                </a:solidFill>
                <a:latin typeface="Barlow Condensed"/>
                <a:ea typeface="Barlow Condensed"/>
                <a:cs typeface="Barlow Condensed"/>
                <a:sym typeface="Barlow Condensed"/>
              </a:rPr>
              <a:t> </a:t>
            </a:r>
            <a:br>
              <a:rPr lang="en">
                <a:solidFill>
                  <a:srgbClr val="203655"/>
                </a:solidFill>
                <a:latin typeface="Barlow Condensed"/>
                <a:ea typeface="Barlow Condensed"/>
                <a:cs typeface="Barlow Condensed"/>
                <a:sym typeface="Barlow Condensed"/>
              </a:rPr>
            </a:br>
            <a:r>
              <a:rPr i="1" lang="en">
                <a:solidFill>
                  <a:srgbClr val="203655"/>
                </a:solidFill>
                <a:latin typeface="Barlow Condensed"/>
                <a:ea typeface="Barlow Condensed"/>
                <a:cs typeface="Barlow Condensed"/>
                <a:sym typeface="Barlow Condensed"/>
              </a:rPr>
              <a:t>SZZL Sparkling Tea combines the momentum of a Sparkling Water</a:t>
            </a:r>
            <a:br>
              <a:rPr i="1" lang="en">
                <a:solidFill>
                  <a:srgbClr val="203655"/>
                </a:solidFill>
                <a:latin typeface="Barlow Condensed"/>
                <a:ea typeface="Barlow Condensed"/>
                <a:cs typeface="Barlow Condensed"/>
                <a:sym typeface="Barlow Condensed"/>
              </a:rPr>
            </a:br>
            <a:r>
              <a:rPr i="1" lang="en">
                <a:solidFill>
                  <a:srgbClr val="203655"/>
                </a:solidFill>
                <a:latin typeface="Barlow Condensed"/>
                <a:ea typeface="Barlow Condensed"/>
                <a:cs typeface="Barlow Condensed"/>
                <a:sym typeface="Barlow Condensed"/>
              </a:rPr>
              <a:t>with the potential upside of a traditional Soft Drink.</a:t>
            </a:r>
            <a:endParaRPr>
              <a:solidFill>
                <a:srgbClr val="203655"/>
              </a:solidFill>
              <a:latin typeface="Barlow Condensed"/>
              <a:ea typeface="Barlow Condensed"/>
              <a:cs typeface="Barlow Condensed"/>
              <a:sym typeface="Barlow Condensed"/>
            </a:endParaRPr>
          </a:p>
        </p:txBody>
      </p:sp>
      <p:pic>
        <p:nvPicPr>
          <p:cNvPr id="177" name="Google Shape;177;p22"/>
          <p:cNvPicPr preferRelativeResize="0"/>
          <p:nvPr/>
        </p:nvPicPr>
        <p:blipFill>
          <a:blip r:embed="rId5">
            <a:alphaModFix/>
          </a:blip>
          <a:stretch>
            <a:fillRect/>
          </a:stretch>
        </p:blipFill>
        <p:spPr>
          <a:xfrm>
            <a:off x="401350" y="352568"/>
            <a:ext cx="1486300" cy="460119"/>
          </a:xfrm>
          <a:prstGeom prst="rect">
            <a:avLst/>
          </a:prstGeom>
          <a:noFill/>
          <a:ln>
            <a:noFill/>
          </a:ln>
        </p:spPr>
      </p:pic>
      <p:pic>
        <p:nvPicPr>
          <p:cNvPr id="178" name="Google Shape;178;p22"/>
          <p:cNvPicPr preferRelativeResize="0"/>
          <p:nvPr/>
        </p:nvPicPr>
        <p:blipFill>
          <a:blip r:embed="rId6">
            <a:alphaModFix/>
          </a:blip>
          <a:stretch>
            <a:fillRect/>
          </a:stretch>
        </p:blipFill>
        <p:spPr>
          <a:xfrm>
            <a:off x="2398205" y="2540975"/>
            <a:ext cx="6412672" cy="2458000"/>
          </a:xfrm>
          <a:prstGeom prst="rect">
            <a:avLst/>
          </a:prstGeom>
          <a:noFill/>
          <a:ln>
            <a:noFill/>
          </a:ln>
        </p:spPr>
      </p:pic>
      <p:sp>
        <p:nvSpPr>
          <p:cNvPr id="179" name="Google Shape;179;p22"/>
          <p:cNvSpPr txBox="1"/>
          <p:nvPr/>
        </p:nvSpPr>
        <p:spPr>
          <a:xfrm>
            <a:off x="2730729" y="340775"/>
            <a:ext cx="35253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203655"/>
                </a:solidFill>
                <a:latin typeface="Barlow Condensed"/>
                <a:ea typeface="Barlow Condensed"/>
                <a:cs typeface="Barlow Condensed"/>
                <a:sym typeface="Barlow Condensed"/>
              </a:rPr>
              <a:t>Past + Present = Future</a:t>
            </a:r>
            <a:endParaRPr sz="3000">
              <a:solidFill>
                <a:srgbClr val="203655"/>
              </a:solidFill>
              <a:latin typeface="Barlow Condensed"/>
              <a:ea typeface="Barlow Condensed"/>
              <a:cs typeface="Barlow Condensed"/>
              <a:sym typeface="Barlow Condensed"/>
            </a:endParaRPr>
          </a:p>
        </p:txBody>
      </p:sp>
      <p:cxnSp>
        <p:nvCxnSpPr>
          <p:cNvPr id="180" name="Google Shape;180;p22"/>
          <p:cNvCxnSpPr/>
          <p:nvPr/>
        </p:nvCxnSpPr>
        <p:spPr>
          <a:xfrm>
            <a:off x="2833939" y="985388"/>
            <a:ext cx="1167900" cy="0"/>
          </a:xfrm>
          <a:prstGeom prst="straightConnector1">
            <a:avLst/>
          </a:prstGeom>
          <a:noFill/>
          <a:ln cap="flat" cmpd="sng" w="19050">
            <a:solidFill>
              <a:srgbClr val="383838"/>
            </a:solidFill>
            <a:prstDash val="solid"/>
            <a:round/>
            <a:headEnd len="med" w="med" type="none"/>
            <a:tailEnd len="med" w="med" type="none"/>
          </a:ln>
        </p:spPr>
      </p:cxnSp>
    </p:spTree>
  </p:cSld>
  <p:clrMapOvr>
    <a:masterClrMapping/>
  </p:clrMapOvr>
  <p:transition spd="slow">
    <p:fade thruBlk="1"/>
  </p:transition>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