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7573" r:id="rId2"/>
    <p:sldId id="2147197546" r:id="rId3"/>
    <p:sldId id="2147197545" r:id="rId4"/>
    <p:sldId id="2147197547" r:id="rId5"/>
    <p:sldId id="214719754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Keith" userId="7747d9fa-306b-4af7-923c-0c99ffbc9158" providerId="ADAL" clId="{BF71D3F9-AA24-4A82-80F8-C25F6126B639}"/>
    <pc:docChg chg="undo custSel addSld delSld modSld sldOrd">
      <pc:chgData name="Courtney Keith" userId="7747d9fa-306b-4af7-923c-0c99ffbc9158" providerId="ADAL" clId="{BF71D3F9-AA24-4A82-80F8-C25F6126B639}" dt="2023-02-17T21:54:30.897" v="49" actId="20577"/>
      <pc:docMkLst>
        <pc:docMk/>
      </pc:docMkLst>
      <pc:sldChg chg="modSp mod">
        <pc:chgData name="Courtney Keith" userId="7747d9fa-306b-4af7-923c-0c99ffbc9158" providerId="ADAL" clId="{BF71D3F9-AA24-4A82-80F8-C25F6126B639}" dt="2023-02-17T21:54:30.897" v="49" actId="20577"/>
        <pc:sldMkLst>
          <pc:docMk/>
          <pc:sldMk cId="2704750681" sldId="7573"/>
        </pc:sldMkLst>
        <pc:spChg chg="mod">
          <ac:chgData name="Courtney Keith" userId="7747d9fa-306b-4af7-923c-0c99ffbc9158" providerId="ADAL" clId="{BF71D3F9-AA24-4A82-80F8-C25F6126B639}" dt="2023-02-17T21:54:30.897" v="49" actId="20577"/>
          <ac:spMkLst>
            <pc:docMk/>
            <pc:sldMk cId="2704750681" sldId="7573"/>
            <ac:spMk id="2" creationId="{EA1FA063-BF13-4A40-A569-E47881C98921}"/>
          </ac:spMkLst>
        </pc:spChg>
      </pc:sldChg>
      <pc:sldChg chg="modNotesTx">
        <pc:chgData name="Courtney Keith" userId="7747d9fa-306b-4af7-923c-0c99ffbc9158" providerId="ADAL" clId="{BF71D3F9-AA24-4A82-80F8-C25F6126B639}" dt="2023-02-17T21:53:56.046" v="30" actId="20577"/>
        <pc:sldMkLst>
          <pc:docMk/>
          <pc:sldMk cId="1842994301" sldId="2147197544"/>
        </pc:sldMkLst>
      </pc:sldChg>
      <pc:sldChg chg="modNotesTx">
        <pc:chgData name="Courtney Keith" userId="7747d9fa-306b-4af7-923c-0c99ffbc9158" providerId="ADAL" clId="{BF71D3F9-AA24-4A82-80F8-C25F6126B639}" dt="2023-02-17T21:53:49.911" v="29" actId="20577"/>
        <pc:sldMkLst>
          <pc:docMk/>
          <pc:sldMk cId="1272496159" sldId="2147197545"/>
        </pc:sldMkLst>
      </pc:sldChg>
      <pc:sldChg chg="ord modNotesTx">
        <pc:chgData name="Courtney Keith" userId="7747d9fa-306b-4af7-923c-0c99ffbc9158" providerId="ADAL" clId="{BF71D3F9-AA24-4A82-80F8-C25F6126B639}" dt="2023-02-17T21:53:45.165" v="28" actId="20577"/>
        <pc:sldMkLst>
          <pc:docMk/>
          <pc:sldMk cId="3192849479" sldId="2147197546"/>
        </pc:sldMkLst>
      </pc:sldChg>
      <pc:sldChg chg="modNotesTx">
        <pc:chgData name="Courtney Keith" userId="7747d9fa-306b-4af7-923c-0c99ffbc9158" providerId="ADAL" clId="{BF71D3F9-AA24-4A82-80F8-C25F6126B639}" dt="2023-02-17T21:54:04.098" v="31" actId="20577"/>
        <pc:sldMkLst>
          <pc:docMk/>
          <pc:sldMk cId="3320164881" sldId="2147197547"/>
        </pc:sldMkLst>
      </pc:sldChg>
      <pc:sldChg chg="del">
        <pc:chgData name="Courtney Keith" userId="7747d9fa-306b-4af7-923c-0c99ffbc9158" providerId="ADAL" clId="{BF71D3F9-AA24-4A82-80F8-C25F6126B639}" dt="2023-02-17T21:53:06.831" v="3" actId="47"/>
        <pc:sldMkLst>
          <pc:docMk/>
          <pc:sldMk cId="2891527956" sldId="2147197548"/>
        </pc:sldMkLst>
      </pc:sldChg>
      <pc:sldChg chg="add del">
        <pc:chgData name="Courtney Keith" userId="7747d9fa-306b-4af7-923c-0c99ffbc9158" providerId="ADAL" clId="{BF71D3F9-AA24-4A82-80F8-C25F6126B639}" dt="2023-02-17T21:53:07.987" v="4" actId="47"/>
        <pc:sldMkLst>
          <pc:docMk/>
          <pc:sldMk cId="2756944989" sldId="2147197549"/>
        </pc:sldMkLst>
      </pc:sldChg>
      <pc:sldChg chg="del">
        <pc:chgData name="Courtney Keith" userId="7747d9fa-306b-4af7-923c-0c99ffbc9158" providerId="ADAL" clId="{BF71D3F9-AA24-4A82-80F8-C25F6126B639}" dt="2023-02-17T21:53:04.589" v="2" actId="47"/>
        <pc:sldMkLst>
          <pc:docMk/>
          <pc:sldMk cId="1632379356" sldId="21471975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04DC4-189D-47A0-B66F-A10DB73A3F83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31DB0-4237-4627-8C05-E85FA69E7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A86F8-D61B-48B7-A277-924F6483590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8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A86F8-D61B-48B7-A277-924F648359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62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A86F8-D61B-48B7-A277-924F6483590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96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A86F8-D61B-48B7-A277-924F648359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23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F0A7-A90C-95DF-94B5-49090660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4E9C5-7CC5-1DC0-0B05-66E9163CF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01EEA-A51B-2913-A87D-AC95F358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41AE3-4279-637B-38CE-B03B653D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322EA-CB79-DF5F-F53F-942AEC60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1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63AE-8451-7664-B992-4E0C710E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AA14F-9CE7-1297-A512-A20CC6F16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75F6B-E628-EFA4-A88B-D2E70D88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7DB35-8925-BE97-3B30-6F528945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83231-F41C-AF1C-AC4E-3DB7C225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2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AD0B0-D9E2-0CE0-DF4C-DEF1687B5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43527-E72A-B458-4CFC-965F72CCA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8E17C-B70B-BCF3-62EE-1F1720D5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0F95-5F37-DE36-BE4E-CF341952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EC65E-601E-A6DC-2CDF-18F5B1AB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4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48B40296-85C9-504A-A2DE-2CFCE06B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556" y="6282651"/>
            <a:ext cx="353860" cy="3538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66A765-DF39-A547-9FB5-6B864FF607BA}"/>
              </a:ext>
            </a:extLst>
          </p:cNvPr>
          <p:cNvCxnSpPr>
            <a:cxnSpLocks/>
          </p:cNvCxnSpPr>
          <p:nvPr userDrawn="1"/>
        </p:nvCxnSpPr>
        <p:spPr>
          <a:xfrm>
            <a:off x="290416" y="6068511"/>
            <a:ext cx="11611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65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48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8D2C-3DB1-E8F4-8412-A46C38B0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2039-3354-475F-CE50-C13F4449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1EA73-9B1F-F504-59DC-0D31320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32AA-6680-B025-C12A-AC121C56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A8FF1-AD3F-CAD6-0F08-19C0CD8C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1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A91F-E556-070E-0A56-784CF815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ADFEC-FC8C-2B66-9285-18D0F8F8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45987-3E18-DFDE-9503-52CBC665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68A87-BFF8-D68D-B70D-24E85EC4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7F2F-2263-F1C1-4D53-181C641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03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7D35-611C-8256-4043-D92B0BB7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7DD0A-AF6F-A4D1-88B8-02FF73090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940B2-9BF9-6823-1CB1-B2BE6B434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DF58-1615-BFC9-DE31-07DB4443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7558-6072-0FEA-F214-055F7063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A679E-A61E-1EC8-0CAA-1846C41E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3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355C-D008-B881-91B4-9E622CBA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E28CD-A4DB-6A73-D158-27D38D10B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7BB21-9BFF-5A6A-4957-EC0991E94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533F4-B664-6999-16F9-0575BA264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B1396-E103-99B6-1EAD-6326D36DE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DDC09-4D20-DC32-FAD9-52335C0C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BA188-A376-60F9-8A2E-D4F9C30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B4916-4D7D-5D6F-6773-E403900F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7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16CC-6BC8-CBCC-98CB-0851DCB6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6D305-4084-E316-033B-E07BCDF3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F6EF6-0E61-4CAA-CC3D-B9A256DD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5B1C7-792F-6E1F-E75D-20A952B2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0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9191D-BBFF-4DDE-BFF4-5D52E877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E837F-2C1E-539B-2EA3-00ACD8F2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29D24-732E-2F0F-6ADD-E20CB635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2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7F82-ED1D-2F31-E8CB-9058ECD9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A079-C388-1CA2-AE31-1A55BC61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F4D8F-6DB7-6AA4-0EF9-9DC47E8F0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25B7A-DDBE-9559-F500-C7364E0D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8C9C8-C8AE-F0FF-6B68-B9B5D364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D00CC-F2BC-7191-EA82-B2EFDE5C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51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8D05-F68C-0465-B391-9BD977F9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ABD2E-BECD-FCD3-4BE1-B10F5084E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1DF40-A735-F167-4DF7-292D6005C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06921-2BE5-2C80-2EDA-C8C1D9A5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7A43B-02B5-7B80-EEBA-8B1D4509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85D82-7287-8714-7721-46384317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7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DC3DD-55BE-21E0-56CF-A31A5D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94C10-E4C4-1E70-CE3E-74DFF4231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D231-1C7C-2E28-6655-F19559AEE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3E12-717C-4181-8DDF-5D6CC6D4B72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2A37E-882B-006F-B819-F5AAA8FED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10D5-7764-649F-3DF2-E57E349AD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908D-7430-4A7A-B853-BF67E36B19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5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063-BF13-4A40-A569-E47881C98921}"/>
              </a:ext>
            </a:extLst>
          </p:cNvPr>
          <p:cNvSpPr txBox="1">
            <a:spLocks/>
          </p:cNvSpPr>
          <p:nvPr/>
        </p:nvSpPr>
        <p:spPr>
          <a:xfrm>
            <a:off x="6531922" y="2165235"/>
            <a:ext cx="5660078" cy="25275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endParaRPr lang="en-US" b="1" kern="900" spc="-110" dirty="0">
              <a:solidFill>
                <a:srgbClr val="D2CCBE"/>
              </a:solidFill>
              <a:latin typeface="Helvetica"/>
              <a:cs typeface="Helvetica"/>
            </a:endParaRPr>
          </a:p>
          <a:p>
            <a:pPr algn="ctr">
              <a:lnSpc>
                <a:spcPct val="80000"/>
              </a:lnSpc>
            </a:pPr>
            <a:r>
              <a:rPr lang="en-US" b="1" kern="900" spc="-110" dirty="0">
                <a:solidFill>
                  <a:srgbClr val="D2CCBE"/>
                </a:solidFill>
                <a:latin typeface="Helvetica"/>
                <a:cs typeface="Helvetica"/>
              </a:rPr>
              <a:t>Grovara</a:t>
            </a:r>
          </a:p>
          <a:p>
            <a:pPr algn="ctr">
              <a:lnSpc>
                <a:spcPct val="80000"/>
              </a:lnSpc>
            </a:pPr>
            <a:r>
              <a:rPr lang="en-US" sz="4000" b="1" kern="900" spc="-110" dirty="0">
                <a:solidFill>
                  <a:srgbClr val="D2CCBE"/>
                </a:solidFill>
                <a:latin typeface="Helvetica"/>
                <a:cs typeface="Helvetica"/>
              </a:rPr>
              <a:t>2023 Assortment</a:t>
            </a:r>
          </a:p>
          <a:p>
            <a:pPr algn="ctr">
              <a:lnSpc>
                <a:spcPct val="80000"/>
              </a:lnSpc>
            </a:pPr>
            <a:endParaRPr lang="en-US" b="1" kern="900" spc="-110" dirty="0">
              <a:solidFill>
                <a:srgbClr val="D2CCBE"/>
              </a:solidFill>
              <a:latin typeface="Helvetica"/>
              <a:cs typeface="Helvetica"/>
            </a:endParaRPr>
          </a:p>
          <a:p>
            <a:pPr algn="ctr">
              <a:lnSpc>
                <a:spcPct val="80000"/>
              </a:lnSpc>
            </a:pPr>
            <a:endParaRPr lang="en-US" dirty="0">
              <a:solidFill>
                <a:srgbClr val="D2CCB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047506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ubtitle 1">
            <a:extLst>
              <a:ext uri="{FF2B5EF4-FFF2-40B4-BE49-F238E27FC236}">
                <a16:creationId xmlns:a16="http://schemas.microsoft.com/office/drawing/2014/main" id="{5F6BB323-0453-378C-9CC5-C4754DC62017}"/>
              </a:ext>
            </a:extLst>
          </p:cNvPr>
          <p:cNvSpPr txBox="1">
            <a:spLocks/>
          </p:cNvSpPr>
          <p:nvPr/>
        </p:nvSpPr>
        <p:spPr>
          <a:xfrm>
            <a:off x="161057" y="219277"/>
            <a:ext cx="11597899" cy="611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3200" b="1">
                <a:cs typeface="Helvetica" panose="020B0604020202020204" pitchFamily="34" charset="0"/>
              </a:rPr>
              <a:t>Grovara – 2023 Assortment  </a:t>
            </a:r>
          </a:p>
          <a:p>
            <a:pPr algn="ctr">
              <a:spcBef>
                <a:spcPct val="0"/>
              </a:spcBef>
              <a:defRPr/>
            </a:pPr>
            <a:endParaRPr lang="en-US" sz="900" b="1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BA0BF-CADA-1DF4-908A-BB7E97FE89D6}"/>
              </a:ext>
            </a:extLst>
          </p:cNvPr>
          <p:cNvSpPr txBox="1"/>
          <p:nvPr/>
        </p:nvSpPr>
        <p:spPr>
          <a:xfrm>
            <a:off x="4823670" y="1770077"/>
            <a:ext cx="2709644" cy="202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0580BF-12DD-4C0C-47ED-10206022B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812996"/>
              </p:ext>
            </p:extLst>
          </p:nvPr>
        </p:nvGraphicFramePr>
        <p:xfrm>
          <a:off x="161057" y="1238766"/>
          <a:ext cx="5557208" cy="2010681"/>
        </p:xfrm>
        <a:graphic>
          <a:graphicData uri="http://schemas.openxmlformats.org/drawingml/2006/table">
            <a:tbl>
              <a:tblPr/>
              <a:tblGrid>
                <a:gridCol w="3905258">
                  <a:extLst>
                    <a:ext uri="{9D8B030D-6E8A-4147-A177-3AD203B41FA5}">
                      <a16:colId xmlns:a16="http://schemas.microsoft.com/office/drawing/2014/main" val="3043342727"/>
                    </a:ext>
                  </a:extLst>
                </a:gridCol>
                <a:gridCol w="1049122">
                  <a:extLst>
                    <a:ext uri="{9D8B030D-6E8A-4147-A177-3AD203B41FA5}">
                      <a16:colId xmlns:a16="http://schemas.microsoft.com/office/drawing/2014/main" val="3399159899"/>
                    </a:ext>
                  </a:extLst>
                </a:gridCol>
                <a:gridCol w="602828">
                  <a:extLst>
                    <a:ext uri="{9D8B030D-6E8A-4147-A177-3AD203B41FA5}">
                      <a16:colId xmlns:a16="http://schemas.microsoft.com/office/drawing/2014/main" val="2523226599"/>
                    </a:ext>
                  </a:extLst>
                </a:gridCol>
              </a:tblGrid>
              <a:tr h="35527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 Assortment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505235"/>
                  </a:ext>
                </a:extLst>
              </a:tr>
              <a:tr h="2920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UPC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Pack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958225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Cosmic Cranberry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722430300122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124066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Gingerade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722430200125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087554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Gingerberry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722430600123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05965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Multi-Green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722430140124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152405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Pure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722430000121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925824"/>
                  </a:ext>
                </a:extLst>
              </a:tr>
              <a:tr h="22723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Trilogy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722430110127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901471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0DE2EB-DEA7-4A89-F1E8-A2DB6D3ED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3172"/>
              </p:ext>
            </p:extLst>
          </p:nvPr>
        </p:nvGraphicFramePr>
        <p:xfrm>
          <a:off x="161057" y="3404881"/>
          <a:ext cx="8988029" cy="2437562"/>
        </p:xfrm>
        <a:graphic>
          <a:graphicData uri="http://schemas.openxmlformats.org/drawingml/2006/table">
            <a:tbl>
              <a:tblPr/>
              <a:tblGrid>
                <a:gridCol w="3924382">
                  <a:extLst>
                    <a:ext uri="{9D8B030D-6E8A-4147-A177-3AD203B41FA5}">
                      <a16:colId xmlns:a16="http://schemas.microsoft.com/office/drawing/2014/main" val="804408563"/>
                    </a:ext>
                  </a:extLst>
                </a:gridCol>
                <a:gridCol w="1023456">
                  <a:extLst>
                    <a:ext uri="{9D8B030D-6E8A-4147-A177-3AD203B41FA5}">
                      <a16:colId xmlns:a16="http://schemas.microsoft.com/office/drawing/2014/main" val="1898756878"/>
                    </a:ext>
                  </a:extLst>
                </a:gridCol>
                <a:gridCol w="612397">
                  <a:extLst>
                    <a:ext uri="{9D8B030D-6E8A-4147-A177-3AD203B41FA5}">
                      <a16:colId xmlns:a16="http://schemas.microsoft.com/office/drawing/2014/main" val="1202171176"/>
                    </a:ext>
                  </a:extLst>
                </a:gridCol>
                <a:gridCol w="826472">
                  <a:extLst>
                    <a:ext uri="{9D8B030D-6E8A-4147-A177-3AD203B41FA5}">
                      <a16:colId xmlns:a16="http://schemas.microsoft.com/office/drawing/2014/main" val="3437741891"/>
                    </a:ext>
                  </a:extLst>
                </a:gridCol>
                <a:gridCol w="2601322">
                  <a:extLst>
                    <a:ext uri="{9D8B030D-6E8A-4147-A177-3AD203B41FA5}">
                      <a16:colId xmlns:a16="http://schemas.microsoft.com/office/drawing/2014/main" val="2942845551"/>
                    </a:ext>
                  </a:extLst>
                </a:gridCol>
              </a:tblGrid>
              <a:tr h="33124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 Launches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3688358"/>
                  </a:ext>
                </a:extLst>
              </a:tr>
              <a:tr h="25297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UPC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Pack 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Listing Status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21618"/>
                  </a:ext>
                </a:extLst>
              </a:tr>
              <a:tr h="24198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Gingerade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722430200200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Q2 (Mid-May); </a:t>
                      </a:r>
                      <a:r>
                        <a:rPr lang="en-GB" sz="1050" b="0" i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remove from listing for now</a:t>
                      </a:r>
                      <a:endParaRPr lang="en-GB" sz="105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112286"/>
                  </a:ext>
                </a:extLst>
              </a:tr>
              <a:tr h="25166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Trilogy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722430110202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Q2 (Mid-May); </a:t>
                      </a:r>
                      <a:r>
                        <a:rPr lang="en-GB" sz="1050" b="0" i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remove from listing for now</a:t>
                      </a:r>
                      <a:endParaRPr lang="en-GB" sz="105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846540"/>
                  </a:ext>
                </a:extLst>
              </a:tr>
              <a:tr h="2643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Guava Goddess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722430900124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12/16oz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Q2 (Mid-May); </a:t>
                      </a:r>
                      <a:r>
                        <a:rPr lang="en-GB" sz="1050" b="0" i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remove from listing for now</a:t>
                      </a:r>
                      <a:endParaRPr lang="en-GB" sz="105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560958"/>
                  </a:ext>
                </a:extLst>
              </a:tr>
              <a:tr h="23793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Lemon Berry 12 units per case 16.0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722430710129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12/16oz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Q2 (Mid-May); </a:t>
                      </a:r>
                      <a:r>
                        <a:rPr lang="en-GB" sz="1050" b="0" i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remove from listing for now</a:t>
                      </a:r>
                      <a:endParaRPr lang="en-GB" sz="105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065246"/>
                  </a:ext>
                </a:extLst>
              </a:tr>
              <a:tr h="2263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Gingerade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Mexico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82340"/>
                  </a:ext>
                </a:extLst>
              </a:tr>
              <a:tr h="1783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Trilogy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Mexico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017753"/>
                  </a:ext>
                </a:extLst>
              </a:tr>
              <a:tr h="2263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Guava Goddess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Mexico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44171"/>
                  </a:ext>
                </a:extLst>
              </a:tr>
              <a:tr h="2263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GT's Synergy Kombucha Lemon Berry 12 units per case 10.0 </a:t>
                      </a:r>
                      <a:r>
                        <a:rPr lang="en-GB" sz="105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12/10oz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Mexico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8802" marR="8802" marT="8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992931"/>
                  </a:ext>
                </a:extLst>
              </a:tr>
            </a:tbl>
          </a:graphicData>
        </a:graphic>
      </p:graphicFrame>
      <p:pic>
        <p:nvPicPr>
          <p:cNvPr id="2052" name="Picture 4" descr="GT's Synergy Kombucha Trilogy 12 units per case 16.0 fl">
            <a:extLst>
              <a:ext uri="{FF2B5EF4-FFF2-40B4-BE49-F238E27FC236}">
                <a16:creationId xmlns:a16="http://schemas.microsoft.com/office/drawing/2014/main" id="{D6F262E5-5ED0-BDE4-66D6-7BB303F0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41" y="960477"/>
            <a:ext cx="943206" cy="237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T's Synergy Kombucha Gingerade 12 units per case 16.0 fl">
            <a:extLst>
              <a:ext uri="{FF2B5EF4-FFF2-40B4-BE49-F238E27FC236}">
                <a16:creationId xmlns:a16="http://schemas.microsoft.com/office/drawing/2014/main" id="{F9FDAFE1-EF5A-5387-F88F-43676E98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05" y="952995"/>
            <a:ext cx="943206" cy="236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33F67F-8A53-C442-CAE5-0DBF5E058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961" y="974230"/>
            <a:ext cx="924743" cy="2355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55A33E-BD6E-5718-9872-545DA9C21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543" y="952995"/>
            <a:ext cx="943206" cy="2355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E3B422-9BCD-DA66-1471-D6A69A937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270" y="960477"/>
            <a:ext cx="981832" cy="2369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4F5C4E-D965-8F66-CEAC-0A264A9B9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874" y="960477"/>
            <a:ext cx="944815" cy="2370896"/>
          </a:xfrm>
          <a:prstGeom prst="rect">
            <a:avLst/>
          </a:prstGeom>
        </p:spPr>
      </p:pic>
      <p:pic>
        <p:nvPicPr>
          <p:cNvPr id="20" name="Picture 2" descr="Kombucha, Kefir, Coconut Yogurt, Adaptogenic Tea">
            <a:extLst>
              <a:ext uri="{FF2B5EF4-FFF2-40B4-BE49-F238E27FC236}">
                <a16:creationId xmlns:a16="http://schemas.microsoft.com/office/drawing/2014/main" id="{32BB9EC4-112D-6B72-65F0-8F4412FA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" y="91458"/>
            <a:ext cx="727776" cy="7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84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ubtitle 1">
            <a:extLst>
              <a:ext uri="{FF2B5EF4-FFF2-40B4-BE49-F238E27FC236}">
                <a16:creationId xmlns:a16="http://schemas.microsoft.com/office/drawing/2014/main" id="{5F6BB323-0453-378C-9CC5-C4754DC62017}"/>
              </a:ext>
            </a:extLst>
          </p:cNvPr>
          <p:cNvSpPr txBox="1">
            <a:spLocks/>
          </p:cNvSpPr>
          <p:nvPr/>
        </p:nvSpPr>
        <p:spPr>
          <a:xfrm>
            <a:off x="230218" y="277859"/>
            <a:ext cx="11597899" cy="611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3200" b="1">
                <a:cs typeface="Helvetica" panose="020B0604020202020204" pitchFamily="34" charset="0"/>
              </a:rPr>
              <a:t>Grovara - Discos</a:t>
            </a:r>
          </a:p>
          <a:p>
            <a:pPr algn="ctr">
              <a:spcBef>
                <a:spcPct val="0"/>
              </a:spcBef>
              <a:defRPr/>
            </a:pPr>
            <a:endParaRPr lang="en-US" sz="900" b="1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BA0BF-CADA-1DF4-908A-BB7E97FE89D6}"/>
              </a:ext>
            </a:extLst>
          </p:cNvPr>
          <p:cNvSpPr txBox="1"/>
          <p:nvPr/>
        </p:nvSpPr>
        <p:spPr>
          <a:xfrm>
            <a:off x="4823670" y="1770077"/>
            <a:ext cx="2709644" cy="202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B90294-68F8-82D2-C225-E1EC99D74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605942"/>
              </p:ext>
            </p:extLst>
          </p:nvPr>
        </p:nvGraphicFramePr>
        <p:xfrm>
          <a:off x="2184137" y="1510791"/>
          <a:ext cx="7823725" cy="3419475"/>
        </p:xfrm>
        <a:graphic>
          <a:graphicData uri="http://schemas.openxmlformats.org/drawingml/2006/table">
            <a:tbl>
              <a:tblPr/>
              <a:tblGrid>
                <a:gridCol w="3949700">
                  <a:extLst>
                    <a:ext uri="{9D8B030D-6E8A-4147-A177-3AD203B41FA5}">
                      <a16:colId xmlns:a16="http://schemas.microsoft.com/office/drawing/2014/main" val="1903980901"/>
                    </a:ext>
                  </a:extLst>
                </a:gridCol>
                <a:gridCol w="981151">
                  <a:extLst>
                    <a:ext uri="{9D8B030D-6E8A-4147-A177-3AD203B41FA5}">
                      <a16:colId xmlns:a16="http://schemas.microsoft.com/office/drawing/2014/main" val="4126708138"/>
                    </a:ext>
                  </a:extLst>
                </a:gridCol>
                <a:gridCol w="1022531">
                  <a:extLst>
                    <a:ext uri="{9D8B030D-6E8A-4147-A177-3AD203B41FA5}">
                      <a16:colId xmlns:a16="http://schemas.microsoft.com/office/drawing/2014/main" val="2547647373"/>
                    </a:ext>
                  </a:extLst>
                </a:gridCol>
                <a:gridCol w="1870343">
                  <a:extLst>
                    <a:ext uri="{9D8B030D-6E8A-4147-A177-3AD203B41FA5}">
                      <a16:colId xmlns:a16="http://schemas.microsoft.com/office/drawing/2014/main" val="3414110994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Discos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451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UPC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 Pack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Listing Status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62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Aqua Kefir Pomegranate 12 units per case 16.0 fl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722430581187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975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Aqua Kefir Coconut Lime 12 units per case 16.0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722430591186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8257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Aqua Kefir Peach Pineapple 12 units per case 16.0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722430571188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452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Classic Kombucha Gingerade 12 units per case 16.0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850057003024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595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Classic Kombucha Trilogy 12 units per case 16.0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850057003116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610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Pink Lady Apple 12 units per case 16.0 </a:t>
                      </a:r>
                      <a:r>
                        <a:rPr lang="en-GB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722430360126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12/16oz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551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Gingerade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722430200521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817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Gingerberry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722430600482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487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Guava Goddess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722430900483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682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Hibiscus Ginger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722430170480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3381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Trilogy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722430110523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6674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Watermelon Wonder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722430340487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317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GT's Synergy Kombucha Carrot Turmeric 6 units per case 48.0 fl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722430320489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6/48oz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Remove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563579"/>
                  </a:ext>
                </a:extLst>
              </a:tr>
            </a:tbl>
          </a:graphicData>
        </a:graphic>
      </p:graphicFrame>
      <p:pic>
        <p:nvPicPr>
          <p:cNvPr id="9" name="Picture 2" descr="Kombucha, Kefir, Coconut Yogurt, Adaptogenic Tea">
            <a:extLst>
              <a:ext uri="{FF2B5EF4-FFF2-40B4-BE49-F238E27FC236}">
                <a16:creationId xmlns:a16="http://schemas.microsoft.com/office/drawing/2014/main" id="{12C3C797-0C67-87BB-DA21-F847E4B5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" y="91458"/>
            <a:ext cx="727776" cy="7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9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ubtitle 1">
            <a:extLst>
              <a:ext uri="{FF2B5EF4-FFF2-40B4-BE49-F238E27FC236}">
                <a16:creationId xmlns:a16="http://schemas.microsoft.com/office/drawing/2014/main" id="{5F6BB323-0453-378C-9CC5-C4754DC62017}"/>
              </a:ext>
            </a:extLst>
          </p:cNvPr>
          <p:cNvSpPr txBox="1">
            <a:spLocks/>
          </p:cNvSpPr>
          <p:nvPr/>
        </p:nvSpPr>
        <p:spPr>
          <a:xfrm>
            <a:off x="-171564" y="91458"/>
            <a:ext cx="11597899" cy="611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3200" b="1">
                <a:cs typeface="Helvetica" panose="020B0604020202020204" pitchFamily="34" charset="0"/>
              </a:rPr>
              <a:t>Grovara – Listing Page</a:t>
            </a:r>
          </a:p>
          <a:p>
            <a:pPr algn="ctr">
              <a:spcBef>
                <a:spcPct val="0"/>
              </a:spcBef>
              <a:defRPr/>
            </a:pPr>
            <a:endParaRPr lang="en-US" sz="900" b="1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BA0BF-CADA-1DF4-908A-BB7E97FE89D6}"/>
              </a:ext>
            </a:extLst>
          </p:cNvPr>
          <p:cNvSpPr txBox="1"/>
          <p:nvPr/>
        </p:nvSpPr>
        <p:spPr>
          <a:xfrm>
            <a:off x="4823670" y="1770077"/>
            <a:ext cx="2709644" cy="202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B3CBA5-9556-5880-8D22-B254144FB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98316"/>
              </p:ext>
            </p:extLst>
          </p:nvPr>
        </p:nvGraphicFramePr>
        <p:xfrm>
          <a:off x="936296" y="659942"/>
          <a:ext cx="10118983" cy="5335202"/>
        </p:xfrm>
        <a:graphic>
          <a:graphicData uri="http://schemas.openxmlformats.org/drawingml/2006/table">
            <a:tbl>
              <a:tblPr/>
              <a:tblGrid>
                <a:gridCol w="3464882">
                  <a:extLst>
                    <a:ext uri="{9D8B030D-6E8A-4147-A177-3AD203B41FA5}">
                      <a16:colId xmlns:a16="http://schemas.microsoft.com/office/drawing/2014/main" val="1695131561"/>
                    </a:ext>
                  </a:extLst>
                </a:gridCol>
                <a:gridCol w="1263356">
                  <a:extLst>
                    <a:ext uri="{9D8B030D-6E8A-4147-A177-3AD203B41FA5}">
                      <a16:colId xmlns:a16="http://schemas.microsoft.com/office/drawing/2014/main" val="133780666"/>
                    </a:ext>
                  </a:extLst>
                </a:gridCol>
                <a:gridCol w="5390745">
                  <a:extLst>
                    <a:ext uri="{9D8B030D-6E8A-4147-A177-3AD203B41FA5}">
                      <a16:colId xmlns:a16="http://schemas.microsoft.com/office/drawing/2014/main" val="2119301186"/>
                    </a:ext>
                  </a:extLst>
                </a:gridCol>
              </a:tblGrid>
              <a:tr h="1707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5241" marR="5241" marT="5241" marB="251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 UPC 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Listing Description</a:t>
                      </a:r>
                    </a:p>
                  </a:txBody>
                  <a:tcPr marL="5241" marR="5241" marT="5241" marB="2515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02018"/>
                  </a:ext>
                </a:extLst>
              </a:tr>
              <a:tr h="2468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Cosmic Cranberry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722430300122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Pure unsweetened cranberry with a tang.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01456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715026"/>
                  </a:ext>
                </a:extLst>
              </a:tr>
              <a:tr h="17074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Gingerade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722430200125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2828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981912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Fresh-pressed ginger with a bold finish.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4412026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65538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400128"/>
                  </a:ext>
                </a:extLst>
              </a:tr>
              <a:tr h="17074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Gingerberry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722430600123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878606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Delicious waves of ripe blueberry finished with a fresh gingery bite.</a:t>
                      </a: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522042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83745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851959"/>
                  </a:ext>
                </a:extLst>
              </a:tr>
              <a:tr h="17074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Multi-Green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722430140124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471504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A powerful blend of three super greens.</a:t>
                      </a: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872553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2828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428587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28263"/>
                  </a:ext>
                </a:extLst>
              </a:tr>
              <a:tr h="17074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Pure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722430000121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526057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Bright fresh Kombucha—pure, simple, and uncompromised.</a:t>
                      </a: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7397073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2828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52869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53804"/>
                  </a:ext>
                </a:extLst>
              </a:tr>
              <a:tr h="17074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GT's Synergy Kombucha Trilogy 12 units per case 16.0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41" marR="5241" marT="5241" marB="25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722430110127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880906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Delicious bursts of tart raspberry combine with bright squeezes of lemon and a bite of fresh-pressed ginger for a </a:t>
                      </a:r>
                      <a:r>
                        <a:rPr lang="en-GB" sz="1000" b="0" i="1" u="none" strike="noStrike" dirty="0" err="1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flavor</a:t>
                      </a:r>
                      <a:r>
                        <a:rPr lang="en-GB" sz="1000" b="0" i="1" u="none" strike="noStrike" dirty="0">
                          <a:solidFill>
                            <a:srgbClr val="111CF7"/>
                          </a:solidFill>
                          <a:effectLst/>
                          <a:latin typeface="Calibri"/>
                        </a:rPr>
                        <a:t> as unique as you.</a:t>
                      </a:r>
                    </a:p>
                  </a:txBody>
                  <a:tcPr marL="5241" marR="5241" marT="5241" marB="2515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1449189"/>
                  </a:ext>
                </a:extLst>
              </a:tr>
              <a:tr h="1707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2828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96569"/>
                  </a:ext>
                </a:extLst>
              </a:tr>
              <a:tr h="3130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282828"/>
                          </a:solidFill>
                          <a:effectLst/>
                          <a:latin typeface="Calibri"/>
                        </a:rPr>
                        <a:t>SYNERGY is an authentic, raw Kombucha fermented for 30 days. Perfect for new and experienced Kombucha drinkers alike, brewed with kiwi juice to cultivate 9 billion living probiotics.</a:t>
                      </a:r>
                    </a:p>
                  </a:txBody>
                  <a:tcPr marL="5241" marR="5241" marT="5241" marB="2515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265740"/>
                  </a:ext>
                </a:extLst>
              </a:tr>
            </a:tbl>
          </a:graphicData>
        </a:graphic>
      </p:graphicFrame>
      <p:pic>
        <p:nvPicPr>
          <p:cNvPr id="11" name="Picture 2" descr="Kombucha, Kefir, Coconut Yogurt, Adaptogenic Tea">
            <a:extLst>
              <a:ext uri="{FF2B5EF4-FFF2-40B4-BE49-F238E27FC236}">
                <a16:creationId xmlns:a16="http://schemas.microsoft.com/office/drawing/2014/main" id="{408E4AF8-2FB8-0E22-0957-78BD83D3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" y="91458"/>
            <a:ext cx="727776" cy="7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6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ubtitle 1">
            <a:extLst>
              <a:ext uri="{FF2B5EF4-FFF2-40B4-BE49-F238E27FC236}">
                <a16:creationId xmlns:a16="http://schemas.microsoft.com/office/drawing/2014/main" id="{5F6BB323-0453-378C-9CC5-C4754DC62017}"/>
              </a:ext>
            </a:extLst>
          </p:cNvPr>
          <p:cNvSpPr txBox="1">
            <a:spLocks/>
          </p:cNvSpPr>
          <p:nvPr/>
        </p:nvSpPr>
        <p:spPr>
          <a:xfrm>
            <a:off x="140164" y="139238"/>
            <a:ext cx="11597899" cy="611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3200" b="1">
                <a:cs typeface="Helvetica" panose="020B0604020202020204" pitchFamily="34" charset="0"/>
              </a:rPr>
              <a:t>Grovara – Listing Page</a:t>
            </a:r>
          </a:p>
          <a:p>
            <a:pPr algn="ctr">
              <a:spcBef>
                <a:spcPct val="0"/>
              </a:spcBef>
              <a:defRPr/>
            </a:pPr>
            <a:endParaRPr lang="en-US" sz="900" b="1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  <a:p>
            <a:pPr algn="ctr">
              <a:spcBef>
                <a:spcPct val="0"/>
              </a:spcBef>
              <a:defRPr/>
            </a:pPr>
            <a:endParaRPr lang="en-US" sz="2000">
              <a:latin typeface="Museo Sans 5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BA0BF-CADA-1DF4-908A-BB7E97FE89D6}"/>
              </a:ext>
            </a:extLst>
          </p:cNvPr>
          <p:cNvSpPr txBox="1"/>
          <p:nvPr/>
        </p:nvSpPr>
        <p:spPr>
          <a:xfrm>
            <a:off x="4823670" y="1770077"/>
            <a:ext cx="2709644" cy="202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71155-217F-D1D6-90E0-08FE99A34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5" t="6053" r="1811" b="31719"/>
          <a:stretch/>
        </p:blipFill>
        <p:spPr>
          <a:xfrm>
            <a:off x="1153105" y="2351541"/>
            <a:ext cx="3696297" cy="215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B6DBA52-61E3-A138-FAA8-B5739553F9A3}"/>
              </a:ext>
            </a:extLst>
          </p:cNvPr>
          <p:cNvSpPr/>
          <p:nvPr/>
        </p:nvSpPr>
        <p:spPr>
          <a:xfrm rot="16200000">
            <a:off x="5604918" y="2567636"/>
            <a:ext cx="848498" cy="132067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4150-23E5-1E6F-C833-E31882B30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0" t="9211" r="1113" b="11184"/>
          <a:stretch/>
        </p:blipFill>
        <p:spPr>
          <a:xfrm>
            <a:off x="7494789" y="3395074"/>
            <a:ext cx="3726475" cy="202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6221A-FEEF-AA51-0375-43D552DD72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8" t="12179" r="3682" b="10256"/>
          <a:stretch/>
        </p:blipFill>
        <p:spPr>
          <a:xfrm>
            <a:off x="7494992" y="1099656"/>
            <a:ext cx="3728986" cy="202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82EF0E-10C4-FF49-90CA-82CECDB2E7CE}"/>
              </a:ext>
            </a:extLst>
          </p:cNvPr>
          <p:cNvSpPr txBox="1"/>
          <p:nvPr/>
        </p:nvSpPr>
        <p:spPr>
          <a:xfrm>
            <a:off x="677013" y="1407941"/>
            <a:ext cx="533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Replace landing videos to SYNERGY “Begin Within”</a:t>
            </a:r>
            <a:endParaRPr lang="en-GB" i="1"/>
          </a:p>
        </p:txBody>
      </p:sp>
      <p:pic>
        <p:nvPicPr>
          <p:cNvPr id="20" name="Picture 2" descr="Kombucha, Kefir, Coconut Yogurt, Adaptogenic Tea">
            <a:extLst>
              <a:ext uri="{FF2B5EF4-FFF2-40B4-BE49-F238E27FC236}">
                <a16:creationId xmlns:a16="http://schemas.microsoft.com/office/drawing/2014/main" id="{DACF68FC-C516-ABF1-E88B-5B2EA7E5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" y="91458"/>
            <a:ext cx="727776" cy="7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994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e081c3a-622d-4909-b9ff-cf860e11b1f7}" enabled="1" method="Standard" siteId="{758af853-f7e8-46a4-b40a-901f39bdc31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788</Words>
  <Application>Microsoft Office PowerPoint</Application>
  <PresentationFormat>Widescreen</PresentationFormat>
  <Paragraphs>168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Helvetica</vt:lpstr>
      <vt:lpstr>Museo Sans 500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Keith</dc:creator>
  <cp:lastModifiedBy>Courtney Keith</cp:lastModifiedBy>
  <cp:revision>56</cp:revision>
  <dcterms:created xsi:type="dcterms:W3CDTF">2023-02-17T18:56:30Z</dcterms:created>
  <dcterms:modified xsi:type="dcterms:W3CDTF">2023-02-17T22:18:49Z</dcterms:modified>
</cp:coreProperties>
</file>