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2" r:id="rId5"/>
    <p:sldMasterId id="2147483713" r:id="rId6"/>
    <p:sldMasterId id="2147483714" r:id="rId7"/>
    <p:sldMasterId id="2147483715" r:id="rId8"/>
    <p:sldMasterId id="2147483716" r:id="rId9"/>
    <p:sldMasterId id="2147483717" r:id="rId10"/>
    <p:sldMasterId id="2147483718" r:id="rId11"/>
    <p:sldMasterId id="2147483719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y="6858000" cx="9144000"/>
  <p:notesSz cx="6858000" cy="9144000"/>
  <p:embeddedFontLst>
    <p:embeddedFont>
      <p:font typeface="Montserrat SemiBold"/>
      <p:regular r:id="rId26"/>
      <p:bold r:id="rId27"/>
      <p:italic r:id="rId28"/>
      <p:boldItalic r:id="rId29"/>
    </p:embeddedFont>
    <p:embeddedFont>
      <p:font typeface="Caveat"/>
      <p:regular r:id="rId30"/>
      <p:bold r:id="rId31"/>
    </p:embeddedFont>
    <p:embeddedFont>
      <p:font typeface="Corben"/>
      <p:regular r:id="rId32"/>
      <p:bold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Montserrat Black"/>
      <p:bold r:id="rId38"/>
      <p:boldItalic r:id="rId39"/>
    </p:embeddedFont>
    <p:embeddedFont>
      <p:font typeface="Montserrat Medium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2D4772-F981-48BB-8E4C-0A5651018C6B}">
  <a:tblStyle styleId="{AC2D4772-F981-48BB-8E4C-0A5651018C6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regular.fntdata"/><Relationship Id="rId20" Type="http://schemas.openxmlformats.org/officeDocument/2006/relationships/slide" Target="slides/slide7.xml"/><Relationship Id="rId42" Type="http://schemas.openxmlformats.org/officeDocument/2006/relationships/font" Target="fonts/MontserratMedium-italic.fntdata"/><Relationship Id="rId41" Type="http://schemas.openxmlformats.org/officeDocument/2006/relationships/font" Target="fonts/MontserratMedium-bold.fntdata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43" Type="http://schemas.openxmlformats.org/officeDocument/2006/relationships/font" Target="fonts/MontserratMedium-boldItalic.fntdata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font" Target="fonts/MontserratSemiBold-regular.fntdata"/><Relationship Id="rId25" Type="http://schemas.openxmlformats.org/officeDocument/2006/relationships/slide" Target="slides/slide12.xml"/><Relationship Id="rId28" Type="http://schemas.openxmlformats.org/officeDocument/2006/relationships/font" Target="fonts/MontserratSemiBold-italic.fntdata"/><Relationship Id="rId27" Type="http://schemas.openxmlformats.org/officeDocument/2006/relationships/font" Target="fonts/MontserratSemiBold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SemiBold-bold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Caveat-bold.fntdata"/><Relationship Id="rId30" Type="http://schemas.openxmlformats.org/officeDocument/2006/relationships/font" Target="fonts/Caveat-regular.fntdata"/><Relationship Id="rId11" Type="http://schemas.openxmlformats.org/officeDocument/2006/relationships/slideMaster" Target="slideMasters/slideMaster7.xml"/><Relationship Id="rId33" Type="http://schemas.openxmlformats.org/officeDocument/2006/relationships/font" Target="fonts/Corben-bold.fntdata"/><Relationship Id="rId10" Type="http://schemas.openxmlformats.org/officeDocument/2006/relationships/slideMaster" Target="slideMasters/slideMaster6.xml"/><Relationship Id="rId32" Type="http://schemas.openxmlformats.org/officeDocument/2006/relationships/font" Target="fonts/Corben-regular.fntdata"/><Relationship Id="rId13" Type="http://schemas.openxmlformats.org/officeDocument/2006/relationships/notesMaster" Target="notesMasters/notesMaster1.xml"/><Relationship Id="rId35" Type="http://schemas.openxmlformats.org/officeDocument/2006/relationships/font" Target="fonts/Montserrat-bold.fntdata"/><Relationship Id="rId12" Type="http://schemas.openxmlformats.org/officeDocument/2006/relationships/slideMaster" Target="slideMasters/slideMaster8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2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1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4.xml"/><Relationship Id="rId39" Type="http://schemas.openxmlformats.org/officeDocument/2006/relationships/font" Target="fonts/MontserratBlack-boldItalic.fntdata"/><Relationship Id="rId16" Type="http://schemas.openxmlformats.org/officeDocument/2006/relationships/slide" Target="slides/slide3.xml"/><Relationship Id="rId38" Type="http://schemas.openxmlformats.org/officeDocument/2006/relationships/font" Target="fonts/MontserratBlack-bold.fntdata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2b5d06a7ca_2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g12b5d06a7ca_2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2b5d06a7ca_2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g12b5d06a7ca_2_1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2b5d06a7ca_2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3" name="Google Shape;503;g12b5d06a7ca_2_1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2b5d06a7ca_2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4" name="Google Shape;514;g12b5d06a7ca_2_17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9a1679f089_1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g19a1679f089_11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9a1679f089_6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19a1679f089_6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9a1679f089_11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g19a1679f089_11_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9a1679f089_11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g19a1679f089_11_1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9a1679f089_16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g19a1679f089_16_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2b5d06a7ca_2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3" name="Google Shape;463;g12b5d06a7ca_2_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2b5d06a7ca_2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3" name="Google Shape;473;g12b5d06a7ca_2_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2b5d06a7ca_2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3" name="Google Shape;483;g12b5d06a7ca_2_9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2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9.png"/><Relationship Id="rId3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2.png"/><Relationship Id="rId3" Type="http://schemas.openxmlformats.org/officeDocument/2006/relationships/image" Target="../media/image31.png"/><Relationship Id="rId4" Type="http://schemas.openxmlformats.org/officeDocument/2006/relationships/image" Target="../media/image4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1.png"/><Relationship Id="rId4" Type="http://schemas.openxmlformats.org/officeDocument/2006/relationships/image" Target="../media/image57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2.png"/><Relationship Id="rId3" Type="http://schemas.openxmlformats.org/officeDocument/2006/relationships/image" Target="../media/image31.png"/><Relationship Id="rId4" Type="http://schemas.openxmlformats.org/officeDocument/2006/relationships/image" Target="../media/image4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0" y="0"/>
            <a:ext cx="9144000" cy="14685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 txBox="1"/>
          <p:nvPr>
            <p:ph type="title"/>
          </p:nvPr>
        </p:nvSpPr>
        <p:spPr>
          <a:xfrm>
            <a:off x="324111" y="483225"/>
            <a:ext cx="78867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b="0" i="0" sz="2400" u="none" cap="none" strike="noStrike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324112" y="2010427"/>
            <a:ext cx="8502000" cy="4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57" name="Google Shape;5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58" name="Google Shape;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/>
          <p:nvPr/>
        </p:nvSpPr>
        <p:spPr>
          <a:xfrm>
            <a:off x="0" y="0"/>
            <a:ext cx="9144000" cy="1468523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6"/>
          <p:cNvSpPr txBox="1"/>
          <p:nvPr>
            <p:ph type="title"/>
          </p:nvPr>
        </p:nvSpPr>
        <p:spPr>
          <a:xfrm>
            <a:off x="324111" y="483225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b="0" i="0" sz="2400" u="none" cap="none" strike="noStrike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24112" y="2010427"/>
            <a:ext cx="8502041" cy="4166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65" name="Google Shape;6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66" name="Google Shape;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79" name="Google Shape;7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80" name="Google Shape;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/>
          <p:nvPr/>
        </p:nvSpPr>
        <p:spPr>
          <a:xfrm>
            <a:off x="0" y="0"/>
            <a:ext cx="9144000" cy="1468523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9"/>
          <p:cNvSpPr txBox="1"/>
          <p:nvPr>
            <p:ph type="title"/>
          </p:nvPr>
        </p:nvSpPr>
        <p:spPr>
          <a:xfrm>
            <a:off x="324111" y="483225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sz="2400">
                <a:latin typeface="Corben"/>
                <a:ea typeface="Corben"/>
                <a:cs typeface="Corben"/>
                <a:sym typeface="Corbe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24112" y="2010427"/>
            <a:ext cx="8502041" cy="4166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324111" y="324454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b="0" i="0" sz="3200" u="none" cap="none" strike="noStrik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324112" y="1584476"/>
            <a:ext cx="8502041" cy="459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324111" y="782877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ctrTitle"/>
          </p:nvPr>
        </p:nvSpPr>
        <p:spPr>
          <a:xfrm>
            <a:off x="1143000" y="1541985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n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" type="subTitle"/>
          </p:nvPr>
        </p:nvSpPr>
        <p:spPr>
          <a:xfrm>
            <a:off x="1143000" y="4021660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2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101" name="Google Shape;10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102" name="Google Shape;1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OBJECT_4"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107" name="Google Shape;10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108" name="Google Shape;10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OBJECT_5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113" name="Google Shape;11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/>
          <p:nvPr/>
        </p:nvSpPr>
        <p:spPr>
          <a:xfrm>
            <a:off x="0" y="0"/>
            <a:ext cx="9144000" cy="14685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7"/>
          <p:cNvSpPr txBox="1"/>
          <p:nvPr>
            <p:ph type="title"/>
          </p:nvPr>
        </p:nvSpPr>
        <p:spPr>
          <a:xfrm>
            <a:off x="324111" y="483225"/>
            <a:ext cx="78867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sz="2400">
                <a:latin typeface="Corben"/>
                <a:ea typeface="Corben"/>
                <a:cs typeface="Corben"/>
                <a:sym typeface="Corbe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" type="body"/>
          </p:nvPr>
        </p:nvSpPr>
        <p:spPr>
          <a:xfrm>
            <a:off x="324112" y="2010427"/>
            <a:ext cx="8502000" cy="4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132" name="Google Shape;13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133" name="Google Shape;13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324111" y="324454"/>
            <a:ext cx="78867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b="0" i="0" sz="3200" u="none" cap="none" strike="noStrik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324112" y="1584476"/>
            <a:ext cx="8502000" cy="45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324111" y="782877"/>
            <a:ext cx="78867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type="ctrTitle"/>
          </p:nvPr>
        </p:nvSpPr>
        <p:spPr>
          <a:xfrm>
            <a:off x="1143000" y="154198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n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1"/>
          <p:cNvSpPr txBox="1"/>
          <p:nvPr>
            <p:ph idx="1" type="subTitle"/>
          </p:nvPr>
        </p:nvSpPr>
        <p:spPr>
          <a:xfrm>
            <a:off x="1143000" y="4021660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2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2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149" name="Google Shape;14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150" name="Google Shape;15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OBJECT_4"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3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155" name="Google Shape;15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156" name="Google Shape;15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OBJECT_5"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4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161" name="Google Shape;16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162" name="Google Shape;16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/>
          <p:nvPr/>
        </p:nvSpPr>
        <p:spPr>
          <a:xfrm>
            <a:off x="0" y="0"/>
            <a:ext cx="9144000" cy="115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3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p36"/>
          <p:cNvSpPr txBox="1"/>
          <p:nvPr>
            <p:ph idx="12" type="sldNum"/>
          </p:nvPr>
        </p:nvSpPr>
        <p:spPr>
          <a:xfrm>
            <a:off x="8452138" y="6451600"/>
            <a:ext cx="548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178" name="Google Shape;17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7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183" name="Google Shape;18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184" name="Google Shape;18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0"/>
            <a:ext cx="325775" cy="31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 txBox="1"/>
          <p:nvPr>
            <p:ph type="title"/>
          </p:nvPr>
        </p:nvSpPr>
        <p:spPr>
          <a:xfrm>
            <a:off x="324111" y="324454"/>
            <a:ext cx="78867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b="0" i="0" sz="3200" u="none" cap="none" strike="noStrik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38"/>
          <p:cNvSpPr txBox="1"/>
          <p:nvPr>
            <p:ph idx="1" type="body"/>
          </p:nvPr>
        </p:nvSpPr>
        <p:spPr>
          <a:xfrm>
            <a:off x="324112" y="1584476"/>
            <a:ext cx="8502000" cy="45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38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190" name="Google Shape;19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191" name="Google Shape;19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p40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7" name="Google Shape;197;p40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8" name="Google Shape;198;p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4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4" name="Google Shape;204;p42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5" name="Google Shape;205;p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8" name="Google Shape;208;p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4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2" name="Google Shape;212;p44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3" name="Google Shape;213;p44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4" name="Google Shape;214;p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7" name="Google Shape;217;p4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46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1" name="Google Shape;221;p4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6" name="Google Shape;226;p48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27" name="Google Shape;227;p48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48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4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1"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1"/>
          <p:cNvSpPr/>
          <p:nvPr/>
        </p:nvSpPr>
        <p:spPr>
          <a:xfrm>
            <a:off x="0" y="0"/>
            <a:ext cx="9144000" cy="1468523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1"/>
          <p:cNvSpPr txBox="1"/>
          <p:nvPr>
            <p:ph type="title"/>
          </p:nvPr>
        </p:nvSpPr>
        <p:spPr>
          <a:xfrm>
            <a:off x="324111" y="483225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sz="2400">
                <a:latin typeface="Corben"/>
                <a:ea typeface="Corben"/>
                <a:cs typeface="Corben"/>
                <a:sym typeface="Corbe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1"/>
          <p:cNvSpPr txBox="1"/>
          <p:nvPr>
            <p:ph idx="1" type="body"/>
          </p:nvPr>
        </p:nvSpPr>
        <p:spPr>
          <a:xfrm>
            <a:off x="324112" y="2010427"/>
            <a:ext cx="8502041" cy="4166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51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237" name="Google Shape;237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238" name="Google Shape;23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1"/>
          <p:cNvPicPr preferRelativeResize="0"/>
          <p:nvPr/>
        </p:nvPicPr>
        <p:blipFill rotWithShape="1">
          <a:blip r:embed="rId4">
            <a:alphaModFix/>
          </a:blip>
          <a:srcRect b="0" l="0" r="0" t="40591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2"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2"/>
          <p:cNvSpPr/>
          <p:nvPr/>
        </p:nvSpPr>
        <p:spPr>
          <a:xfrm>
            <a:off x="0" y="0"/>
            <a:ext cx="9144000" cy="14685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2"/>
          <p:cNvSpPr txBox="1"/>
          <p:nvPr>
            <p:ph type="title"/>
          </p:nvPr>
        </p:nvSpPr>
        <p:spPr>
          <a:xfrm>
            <a:off x="324111" y="483225"/>
            <a:ext cx="78867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sz="2400">
                <a:latin typeface="Corben"/>
                <a:ea typeface="Corben"/>
                <a:cs typeface="Corben"/>
                <a:sym typeface="Corbe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52"/>
          <p:cNvSpPr txBox="1"/>
          <p:nvPr>
            <p:ph idx="1" type="body"/>
          </p:nvPr>
        </p:nvSpPr>
        <p:spPr>
          <a:xfrm>
            <a:off x="324112" y="2010427"/>
            <a:ext cx="8502000" cy="4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52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245" name="Google Shape;24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246" name="Google Shape;24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2"/>
          <p:cNvPicPr preferRelativeResize="0"/>
          <p:nvPr/>
        </p:nvPicPr>
        <p:blipFill rotWithShape="1">
          <a:blip r:embed="rId4">
            <a:alphaModFix/>
          </a:blip>
          <a:srcRect b="0" l="0" r="0" t="40592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4"/>
          <p:cNvSpPr/>
          <p:nvPr/>
        </p:nvSpPr>
        <p:spPr>
          <a:xfrm>
            <a:off x="0" y="0"/>
            <a:ext cx="9144000" cy="1468523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4"/>
          <p:cNvSpPr txBox="1"/>
          <p:nvPr>
            <p:ph type="title"/>
          </p:nvPr>
        </p:nvSpPr>
        <p:spPr>
          <a:xfrm>
            <a:off x="324111" y="483225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sz="2400">
                <a:latin typeface="Corben"/>
                <a:ea typeface="Corben"/>
                <a:cs typeface="Corben"/>
                <a:sym typeface="Corbe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54"/>
          <p:cNvSpPr txBox="1"/>
          <p:nvPr>
            <p:ph idx="1" type="body"/>
          </p:nvPr>
        </p:nvSpPr>
        <p:spPr>
          <a:xfrm>
            <a:off x="324112" y="2010427"/>
            <a:ext cx="8502041" cy="4166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54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5"/>
          <p:cNvSpPr txBox="1"/>
          <p:nvPr>
            <p:ph type="title"/>
          </p:nvPr>
        </p:nvSpPr>
        <p:spPr>
          <a:xfrm>
            <a:off x="324111" y="324454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b="0" i="0" sz="3200" u="none" cap="none" strike="noStrik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55"/>
          <p:cNvSpPr txBox="1"/>
          <p:nvPr>
            <p:ph idx="1" type="body"/>
          </p:nvPr>
        </p:nvSpPr>
        <p:spPr>
          <a:xfrm>
            <a:off x="324112" y="1584476"/>
            <a:ext cx="8502041" cy="459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55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6"/>
          <p:cNvSpPr txBox="1"/>
          <p:nvPr>
            <p:ph type="title"/>
          </p:nvPr>
        </p:nvSpPr>
        <p:spPr>
          <a:xfrm>
            <a:off x="324111" y="782877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56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7"/>
          <p:cNvSpPr txBox="1"/>
          <p:nvPr>
            <p:ph type="ctrTitle"/>
          </p:nvPr>
        </p:nvSpPr>
        <p:spPr>
          <a:xfrm>
            <a:off x="1143000" y="1541985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n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57"/>
          <p:cNvSpPr txBox="1"/>
          <p:nvPr>
            <p:ph idx="1" type="subTitle"/>
          </p:nvPr>
        </p:nvSpPr>
        <p:spPr>
          <a:xfrm>
            <a:off x="1143000" y="4021660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271" name="Google Shape;271;p57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8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8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275" name="Google Shape;27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276" name="Google Shape;27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8"/>
          <p:cNvPicPr preferRelativeResize="0"/>
          <p:nvPr/>
        </p:nvPicPr>
        <p:blipFill rotWithShape="1">
          <a:blip r:embed="rId4">
            <a:alphaModFix/>
          </a:blip>
          <a:srcRect b="0" l="0" r="0" t="40592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2"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9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9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281" name="Google Shape;28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282" name="Google Shape;28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OBJECT_4"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0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0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287" name="Google Shape;28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288" name="Google Shape;28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OBJECT_5"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1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1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293" name="Google Shape;29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294" name="Google Shape;29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/>
          <p:cNvSpPr/>
          <p:nvPr/>
        </p:nvSpPr>
        <p:spPr>
          <a:xfrm>
            <a:off x="0" y="0"/>
            <a:ext cx="9144000" cy="8865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3"/>
          <p:cNvSpPr txBox="1"/>
          <p:nvPr>
            <p:ph type="title"/>
          </p:nvPr>
        </p:nvSpPr>
        <p:spPr>
          <a:xfrm>
            <a:off x="476500" y="26025"/>
            <a:ext cx="78867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sz="2400">
                <a:latin typeface="Corben"/>
                <a:ea typeface="Corben"/>
                <a:cs typeface="Corben"/>
                <a:sym typeface="Corbe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63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313" name="Google Shape;31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3"/>
          <p:cNvPicPr preferRelativeResize="0"/>
          <p:nvPr/>
        </p:nvPicPr>
        <p:blipFill rotWithShape="1">
          <a:blip r:embed="rId3">
            <a:alphaModFix/>
          </a:blip>
          <a:srcRect b="0" l="0" r="0" t="40591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2875" y="964125"/>
            <a:ext cx="2505075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4"/>
          <p:cNvSpPr txBox="1"/>
          <p:nvPr>
            <p:ph type="title"/>
          </p:nvPr>
        </p:nvSpPr>
        <p:spPr>
          <a:xfrm>
            <a:off x="324111" y="324454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b="0" i="0" sz="3200" u="none" cap="none" strike="noStrik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Google Shape;318;p64"/>
          <p:cNvSpPr txBox="1"/>
          <p:nvPr>
            <p:ph idx="1" type="body"/>
          </p:nvPr>
        </p:nvSpPr>
        <p:spPr>
          <a:xfrm>
            <a:off x="324112" y="1584476"/>
            <a:ext cx="8502041" cy="459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64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5"/>
          <p:cNvSpPr txBox="1"/>
          <p:nvPr>
            <p:ph type="title"/>
          </p:nvPr>
        </p:nvSpPr>
        <p:spPr>
          <a:xfrm>
            <a:off x="324111" y="782877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65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6"/>
          <p:cNvSpPr txBox="1"/>
          <p:nvPr>
            <p:ph type="ctrTitle"/>
          </p:nvPr>
        </p:nvSpPr>
        <p:spPr>
          <a:xfrm>
            <a:off x="1143000" y="1541985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n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66"/>
          <p:cNvSpPr txBox="1"/>
          <p:nvPr>
            <p:ph idx="1" type="subTitle"/>
          </p:nvPr>
        </p:nvSpPr>
        <p:spPr>
          <a:xfrm>
            <a:off x="1143000" y="4021660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326" name="Google Shape;326;p66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7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67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330" name="Google Shape;330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331" name="Google Shape;33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67"/>
          <p:cNvPicPr preferRelativeResize="0"/>
          <p:nvPr/>
        </p:nvPicPr>
        <p:blipFill rotWithShape="1">
          <a:blip r:embed="rId4">
            <a:alphaModFix/>
          </a:blip>
          <a:srcRect b="0" l="0" r="0" t="40592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2"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8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8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336" name="Google Shape;33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337" name="Google Shape;33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OBJECT_4"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9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9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342" name="Google Shape;34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343" name="Google Shape;34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OBJECT_5"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0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0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hape&#10;&#10;Description automatically generated with low confidence" id="348" name="Google Shape;34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349" name="Google Shape;34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7">
  <p:cSld name="OBJECT_8"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1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1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5">
  <p:cSld name="OBJECT_6"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2"/>
          <p:cNvSpPr/>
          <p:nvPr/>
        </p:nvSpPr>
        <p:spPr>
          <a:xfrm>
            <a:off x="0" y="0"/>
            <a:ext cx="9144000" cy="8646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2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image" Target="../media/image17.png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18" Type="http://schemas.openxmlformats.org/officeDocument/2006/relationships/theme" Target="../theme/theme7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" Type="http://schemas.openxmlformats.org/officeDocument/2006/relationships/image" Target="../media/image30.png"/><Relationship Id="rId2" Type="http://schemas.openxmlformats.org/officeDocument/2006/relationships/image" Target="../media/image38.png"/><Relationship Id="rId3" Type="http://schemas.openxmlformats.org/officeDocument/2006/relationships/image" Target="../media/image46.png"/><Relationship Id="rId4" Type="http://schemas.openxmlformats.org/officeDocument/2006/relationships/image" Target="../media/image24.png"/><Relationship Id="rId9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7" Type="http://schemas.openxmlformats.org/officeDocument/2006/relationships/theme" Target="../theme/theme9.xml"/><Relationship Id="rId16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0" y="6273800"/>
            <a:ext cx="9144000" cy="5842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7"/>
          <p:cNvSpPr/>
          <p:nvPr/>
        </p:nvSpPr>
        <p:spPr>
          <a:xfrm>
            <a:off x="2311400" y="6273801"/>
            <a:ext cx="6832600" cy="5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 txBox="1"/>
          <p:nvPr>
            <p:ph type="title"/>
          </p:nvPr>
        </p:nvSpPr>
        <p:spPr>
          <a:xfrm>
            <a:off x="324111" y="324454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b="0" i="0" sz="3200" u="none" cap="none" strike="noStrik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24112" y="1584476"/>
            <a:ext cx="8502041" cy="459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4140200" y="6544611"/>
            <a:ext cx="4276856" cy="1615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CONFIDENTIAL &amp; PROPRIETARY DO NOT DISSEMINATE</a:t>
            </a:r>
            <a:endParaRPr b="0" i="0" sz="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ackground pattern&#10;&#10;Description automatically generated with medium confidence" id="75" name="Google Shape;75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2250" y="6446291"/>
            <a:ext cx="1860550" cy="23447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0" y="6273800"/>
            <a:ext cx="9144000" cy="5841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6"/>
          <p:cNvSpPr/>
          <p:nvPr/>
        </p:nvSpPr>
        <p:spPr>
          <a:xfrm>
            <a:off x="2311400" y="6273801"/>
            <a:ext cx="6832500" cy="58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6"/>
          <p:cNvSpPr txBox="1"/>
          <p:nvPr>
            <p:ph type="title"/>
          </p:nvPr>
        </p:nvSpPr>
        <p:spPr>
          <a:xfrm>
            <a:off x="324111" y="324454"/>
            <a:ext cx="78867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b="0" i="0" sz="3200" u="none" cap="none" strike="noStrik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" type="body"/>
          </p:nvPr>
        </p:nvSpPr>
        <p:spPr>
          <a:xfrm>
            <a:off x="324112" y="1584476"/>
            <a:ext cx="8502000" cy="45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7761953" y="6428658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26"/>
          <p:cNvSpPr txBox="1"/>
          <p:nvPr/>
        </p:nvSpPr>
        <p:spPr>
          <a:xfrm>
            <a:off x="4140200" y="6544611"/>
            <a:ext cx="42768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CONFIDENTIAL &amp; PROPRIETARY DO NOT DISSEMINATE</a:t>
            </a:r>
            <a:endParaRPr b="0" i="0" sz="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ackground pattern&#10;&#10;Description automatically generated with medium confidence" id="123" name="Google Shape;123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2250" y="6446291"/>
            <a:ext cx="1860550" cy="23447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hape&#10;&#10;Description automatically generated with low confidence" id="167" name="Google Shape;167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5"/>
          <p:cNvSpPr/>
          <p:nvPr/>
        </p:nvSpPr>
        <p:spPr>
          <a:xfrm>
            <a:off x="0" y="6416893"/>
            <a:ext cx="91440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5"/>
          <p:cNvSpPr txBox="1"/>
          <p:nvPr>
            <p:ph idx="12" type="sldNum"/>
          </p:nvPr>
        </p:nvSpPr>
        <p:spPr>
          <a:xfrm>
            <a:off x="7728933" y="6454853"/>
            <a:ext cx="10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text, clipart&#10;&#10;Description automatically generated" id="171" name="Google Shape;17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446" y="6500482"/>
            <a:ext cx="1882860" cy="23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5"/>
          <p:cNvPicPr preferRelativeResize="0"/>
          <p:nvPr/>
        </p:nvPicPr>
        <p:blipFill rotWithShape="1">
          <a:blip r:embed="rId4">
            <a:alphaModFix/>
          </a:blip>
          <a:srcRect b="0" l="0" r="0" t="63528"/>
          <a:stretch/>
        </p:blipFill>
        <p:spPr>
          <a:xfrm>
            <a:off x="5597700" y="6520100"/>
            <a:ext cx="2905751" cy="234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  <p:sldLayoutId id="2147483692" r:id="rId2"/>
    <p:sldLayoutId id="214748369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3"/>
          <p:cNvSpPr/>
          <p:nvPr/>
        </p:nvSpPr>
        <p:spPr>
          <a:xfrm>
            <a:off x="0" y="6273800"/>
            <a:ext cx="9144000" cy="5842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3"/>
          <p:cNvSpPr/>
          <p:nvPr/>
        </p:nvSpPr>
        <p:spPr>
          <a:xfrm>
            <a:off x="2311400" y="6273801"/>
            <a:ext cx="6832600" cy="5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3"/>
          <p:cNvSpPr txBox="1"/>
          <p:nvPr>
            <p:ph type="title"/>
          </p:nvPr>
        </p:nvSpPr>
        <p:spPr>
          <a:xfrm>
            <a:off x="324111" y="324454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b="0" i="0" sz="3200" u="none" cap="none" strike="noStrik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Google Shape;252;p53"/>
          <p:cNvSpPr txBox="1"/>
          <p:nvPr>
            <p:ph idx="1" type="body"/>
          </p:nvPr>
        </p:nvSpPr>
        <p:spPr>
          <a:xfrm>
            <a:off x="324112" y="1584476"/>
            <a:ext cx="8502041" cy="459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53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53"/>
          <p:cNvSpPr txBox="1"/>
          <p:nvPr/>
        </p:nvSpPr>
        <p:spPr>
          <a:xfrm>
            <a:off x="4140200" y="6544611"/>
            <a:ext cx="4276856" cy="1615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CONFIDENTIAL &amp; PROPRIETARY DO NOT DISSEMINATE</a:t>
            </a:r>
            <a:endParaRPr b="0" i="0" sz="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ackground pattern&#10;&#10;Description automatically generated with medium confidence" id="255" name="Google Shape;255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2250" y="6446291"/>
            <a:ext cx="1860550" cy="23447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2"/>
          <p:cNvSpPr/>
          <p:nvPr/>
        </p:nvSpPr>
        <p:spPr>
          <a:xfrm>
            <a:off x="0" y="6273800"/>
            <a:ext cx="9144000" cy="584200"/>
          </a:xfrm>
          <a:prstGeom prst="rect">
            <a:avLst/>
          </a:prstGeom>
          <a:solidFill>
            <a:srgbClr val="FDC7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62"/>
          <p:cNvSpPr/>
          <p:nvPr/>
        </p:nvSpPr>
        <p:spPr>
          <a:xfrm>
            <a:off x="2311400" y="6273801"/>
            <a:ext cx="6832600" cy="5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62"/>
          <p:cNvSpPr txBox="1"/>
          <p:nvPr>
            <p:ph type="title"/>
          </p:nvPr>
        </p:nvSpPr>
        <p:spPr>
          <a:xfrm>
            <a:off x="324111" y="324454"/>
            <a:ext cx="7886701" cy="98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  <a:defRPr b="0" i="0" sz="3200" u="none" cap="none" strike="noStrik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62"/>
          <p:cNvSpPr txBox="1"/>
          <p:nvPr>
            <p:ph idx="1" type="body"/>
          </p:nvPr>
        </p:nvSpPr>
        <p:spPr>
          <a:xfrm>
            <a:off x="324112" y="1584476"/>
            <a:ext cx="8502041" cy="459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62"/>
          <p:cNvSpPr txBox="1"/>
          <p:nvPr>
            <p:ph idx="12" type="sldNum"/>
          </p:nvPr>
        </p:nvSpPr>
        <p:spPr>
          <a:xfrm>
            <a:off x="7761953" y="6428658"/>
            <a:ext cx="106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62"/>
          <p:cNvSpPr txBox="1"/>
          <p:nvPr/>
        </p:nvSpPr>
        <p:spPr>
          <a:xfrm>
            <a:off x="4140200" y="6544611"/>
            <a:ext cx="4276856" cy="1615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CONFIDENTIAL &amp; PROPRIETARY DO NOT DISSEMINATE</a:t>
            </a:r>
            <a:endParaRPr b="0" i="0" sz="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ackground pattern&#10;&#10;Description automatically generated with medium confidence" id="303" name="Google Shape;303;p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2250" y="6446291"/>
            <a:ext cx="1860550" cy="234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304" name="Google Shape;30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55900" y="6426200"/>
            <a:ext cx="889000" cy="441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305" name="Google Shape;30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3499" y="6543075"/>
            <a:ext cx="1304925" cy="31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306" name="Google Shape;30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307" name="Google Shape;30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775" y="92452"/>
            <a:ext cx="414671" cy="4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2"/>
          <p:cNvPicPr preferRelativeResize="0"/>
          <p:nvPr/>
        </p:nvPicPr>
        <p:blipFill rotWithShape="1">
          <a:blip r:embed="rId6">
            <a:alphaModFix/>
          </a:blip>
          <a:srcRect b="0" l="0" r="0" t="40591"/>
          <a:stretch/>
        </p:blipFill>
        <p:spPr>
          <a:xfrm>
            <a:off x="6622879" y="-2495"/>
            <a:ext cx="414671" cy="26529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0.png"/><Relationship Id="rId4" Type="http://schemas.openxmlformats.org/officeDocument/2006/relationships/image" Target="../media/image63.png"/><Relationship Id="rId5" Type="http://schemas.openxmlformats.org/officeDocument/2006/relationships/image" Target="../media/image69.png"/><Relationship Id="rId6" Type="http://schemas.openxmlformats.org/officeDocument/2006/relationships/image" Target="../media/image6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3.png"/><Relationship Id="rId4" Type="http://schemas.openxmlformats.org/officeDocument/2006/relationships/image" Target="../media/image106.png"/><Relationship Id="rId5" Type="http://schemas.openxmlformats.org/officeDocument/2006/relationships/image" Target="../media/image1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3.png"/><Relationship Id="rId4" Type="http://schemas.openxmlformats.org/officeDocument/2006/relationships/image" Target="../media/image110.png"/><Relationship Id="rId5" Type="http://schemas.openxmlformats.org/officeDocument/2006/relationships/image" Target="../media/image1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1.png"/><Relationship Id="rId4" Type="http://schemas.openxmlformats.org/officeDocument/2006/relationships/image" Target="../media/image69.png"/><Relationship Id="rId5" Type="http://schemas.openxmlformats.org/officeDocument/2006/relationships/image" Target="../media/image10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5.png"/><Relationship Id="rId4" Type="http://schemas.openxmlformats.org/officeDocument/2006/relationships/image" Target="../media/image66.png"/><Relationship Id="rId5" Type="http://schemas.openxmlformats.org/officeDocument/2006/relationships/image" Target="../media/image59.png"/><Relationship Id="rId6" Type="http://schemas.openxmlformats.org/officeDocument/2006/relationships/image" Target="../media/image6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4.png"/><Relationship Id="rId10" Type="http://schemas.openxmlformats.org/officeDocument/2006/relationships/hyperlink" Target="https://cityrelief.org" TargetMode="External"/><Relationship Id="rId12" Type="http://schemas.openxmlformats.org/officeDocument/2006/relationships/image" Target="../media/image70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5.jpg"/><Relationship Id="rId4" Type="http://schemas.openxmlformats.org/officeDocument/2006/relationships/image" Target="../media/image67.jpg"/><Relationship Id="rId9" Type="http://schemas.openxmlformats.org/officeDocument/2006/relationships/image" Target="../media/image62.png"/><Relationship Id="rId5" Type="http://schemas.openxmlformats.org/officeDocument/2006/relationships/image" Target="../media/image71.jpg"/><Relationship Id="rId6" Type="http://schemas.openxmlformats.org/officeDocument/2006/relationships/image" Target="../media/image76.jpg"/><Relationship Id="rId7" Type="http://schemas.openxmlformats.org/officeDocument/2006/relationships/image" Target="../media/image14.png"/><Relationship Id="rId8" Type="http://schemas.openxmlformats.org/officeDocument/2006/relationships/image" Target="../media/image6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77.png"/><Relationship Id="rId10" Type="http://schemas.openxmlformats.org/officeDocument/2006/relationships/image" Target="../media/image92.png"/><Relationship Id="rId13" Type="http://schemas.openxmlformats.org/officeDocument/2006/relationships/image" Target="../media/image79.png"/><Relationship Id="rId12" Type="http://schemas.openxmlformats.org/officeDocument/2006/relationships/image" Target="../media/image83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9" Type="http://schemas.openxmlformats.org/officeDocument/2006/relationships/image" Target="../media/image80.png"/><Relationship Id="rId14" Type="http://schemas.openxmlformats.org/officeDocument/2006/relationships/image" Target="../media/image94.png"/><Relationship Id="rId5" Type="http://schemas.openxmlformats.org/officeDocument/2006/relationships/image" Target="../media/image85.jpg"/><Relationship Id="rId6" Type="http://schemas.openxmlformats.org/officeDocument/2006/relationships/image" Target="../media/image114.png"/><Relationship Id="rId7" Type="http://schemas.openxmlformats.org/officeDocument/2006/relationships/image" Target="../media/image112.jpg"/><Relationship Id="rId8" Type="http://schemas.openxmlformats.org/officeDocument/2006/relationships/image" Target="../media/image78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89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1.png"/><Relationship Id="rId4" Type="http://schemas.openxmlformats.org/officeDocument/2006/relationships/image" Target="../media/image88.png"/><Relationship Id="rId9" Type="http://schemas.openxmlformats.org/officeDocument/2006/relationships/image" Target="../media/image87.png"/><Relationship Id="rId5" Type="http://schemas.openxmlformats.org/officeDocument/2006/relationships/image" Target="../media/image82.png"/><Relationship Id="rId6" Type="http://schemas.openxmlformats.org/officeDocument/2006/relationships/image" Target="../media/image86.png"/><Relationship Id="rId7" Type="http://schemas.openxmlformats.org/officeDocument/2006/relationships/image" Target="../media/image84.png"/><Relationship Id="rId8" Type="http://schemas.openxmlformats.org/officeDocument/2006/relationships/image" Target="../media/image9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5.png"/><Relationship Id="rId4" Type="http://schemas.openxmlformats.org/officeDocument/2006/relationships/image" Target="../media/image91.png"/><Relationship Id="rId5" Type="http://schemas.openxmlformats.org/officeDocument/2006/relationships/image" Target="../media/image101.png"/><Relationship Id="rId6" Type="http://schemas.openxmlformats.org/officeDocument/2006/relationships/hyperlink" Target="https://www.nielsen.com/us/en/press-room/2014/global-consumers-are-willing-to-put-their-money-where-their-heart-is.html" TargetMode="External"/><Relationship Id="rId7" Type="http://schemas.openxmlformats.org/officeDocument/2006/relationships/image" Target="../media/image100.png"/><Relationship Id="rId8" Type="http://schemas.openxmlformats.org/officeDocument/2006/relationships/image" Target="../media/image9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8.png"/><Relationship Id="rId4" Type="http://schemas.openxmlformats.org/officeDocument/2006/relationships/image" Target="../media/image96.png"/><Relationship Id="rId5" Type="http://schemas.openxmlformats.org/officeDocument/2006/relationships/image" Target="../media/image9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3.png"/><Relationship Id="rId4" Type="http://schemas.openxmlformats.org/officeDocument/2006/relationships/image" Target="../media/image99.png"/><Relationship Id="rId5" Type="http://schemas.openxmlformats.org/officeDocument/2006/relationships/image" Target="../media/image1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3.png"/><Relationship Id="rId4" Type="http://schemas.openxmlformats.org/officeDocument/2006/relationships/image" Target="../media/image102.png"/><Relationship Id="rId5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3"/>
          <p:cNvSpPr txBox="1"/>
          <p:nvPr/>
        </p:nvSpPr>
        <p:spPr>
          <a:xfrm>
            <a:off x="1695625" y="1543400"/>
            <a:ext cx="54858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rben"/>
              <a:buNone/>
            </a:pPr>
            <a:r>
              <a:rPr b="1" i="0" lang="en" sz="2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Low-carb/Gluten-free Product Overview</a:t>
            </a:r>
            <a:endParaRPr b="1" i="0" sz="2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rben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2" name="Google Shape;36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27975"/>
            <a:ext cx="9144000" cy="303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6432">
            <a:off x="863772" y="2168999"/>
            <a:ext cx="7632501" cy="419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7688" y="152400"/>
            <a:ext cx="5420480" cy="11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8350" y="220775"/>
            <a:ext cx="1118724" cy="111872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73"/>
          <p:cNvSpPr txBox="1"/>
          <p:nvPr/>
        </p:nvSpPr>
        <p:spPr>
          <a:xfrm>
            <a:off x="3527025" y="6384025"/>
            <a:ext cx="19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October 20, 2022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2"/>
          <p:cNvSpPr txBox="1"/>
          <p:nvPr/>
        </p:nvSpPr>
        <p:spPr>
          <a:xfrm>
            <a:off x="1662125" y="172525"/>
            <a:ext cx="62772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Arial"/>
              <a:buNone/>
            </a:pPr>
            <a:r>
              <a:rPr b="1" i="0" lang="en" sz="272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 Carb Snickerdoodle Cookies</a:t>
            </a:r>
            <a:endParaRPr b="1" i="0" sz="272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" name="Google Shape;496;p82"/>
          <p:cNvSpPr txBox="1"/>
          <p:nvPr/>
        </p:nvSpPr>
        <p:spPr>
          <a:xfrm>
            <a:off x="7876189" y="6466143"/>
            <a:ext cx="10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97" name="Google Shape;49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51" y="478825"/>
            <a:ext cx="1250801" cy="12508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8" name="Google Shape;498;p82"/>
          <p:cNvGraphicFramePr/>
          <p:nvPr/>
        </p:nvGraphicFramePr>
        <p:xfrm>
          <a:off x="938413" y="516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{AC2D4772-F981-48BB-8E4C-0A5651018C6B}</a:tableStyleId>
              </a:tblPr>
              <a:tblGrid>
                <a:gridCol w="1090050"/>
                <a:gridCol w="867975"/>
                <a:gridCol w="648675"/>
                <a:gridCol w="758325"/>
                <a:gridCol w="758325"/>
                <a:gridCol w="758325"/>
                <a:gridCol w="758325"/>
                <a:gridCol w="758325"/>
                <a:gridCol w="758325"/>
              </a:tblGrid>
              <a:tr h="27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 Description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UPC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Cost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Size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Units Per Case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Cases Per Pallet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Shelf Life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SRP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Case Cost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2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Snickerdoodle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850011118931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$2.99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2.26 oz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240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$4.99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$17.94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99" name="Google Shape;49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2300" y="1000950"/>
            <a:ext cx="3601326" cy="425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8525" y="1000950"/>
            <a:ext cx="3601326" cy="425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3"/>
          <p:cNvSpPr txBox="1"/>
          <p:nvPr/>
        </p:nvSpPr>
        <p:spPr>
          <a:xfrm>
            <a:off x="2043125" y="172525"/>
            <a:ext cx="56721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Arial"/>
              <a:buNone/>
            </a:pPr>
            <a:r>
              <a:rPr b="1" i="0" lang="en" sz="272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 Carb Stand Up Display </a:t>
            </a:r>
            <a:endParaRPr b="1" i="0" sz="272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p83"/>
          <p:cNvSpPr txBox="1"/>
          <p:nvPr/>
        </p:nvSpPr>
        <p:spPr>
          <a:xfrm>
            <a:off x="7876189" y="6466143"/>
            <a:ext cx="10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07" name="Google Shape;50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51" y="478825"/>
            <a:ext cx="1250801" cy="12508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8" name="Google Shape;508;p83"/>
          <p:cNvGraphicFramePr/>
          <p:nvPr/>
        </p:nvGraphicFramePr>
        <p:xfrm>
          <a:off x="938413" y="531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{AC2D4772-F981-48BB-8E4C-0A5651018C6B}</a:tableStyleId>
              </a:tblPr>
              <a:tblGrid>
                <a:gridCol w="920600"/>
                <a:gridCol w="927775"/>
                <a:gridCol w="758325"/>
                <a:gridCol w="758325"/>
                <a:gridCol w="758325"/>
                <a:gridCol w="758325"/>
                <a:gridCol w="758325"/>
                <a:gridCol w="758325"/>
                <a:gridCol w="758325"/>
              </a:tblGrid>
              <a:tr h="27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 Description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UPC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Cost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Size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Units Per Case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Cases Per Pallet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Shelf Life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SRP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Case Cost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2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Stand Up Display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850011119143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$3.10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2.26 oz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56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$4.99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</a:t>
                      </a:r>
                      <a:r>
                        <a:rPr lang="en" sz="1000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73</a:t>
                      </a: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r>
                        <a:rPr lang="en" sz="1000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9" name="Google Shape;50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3125" y="912925"/>
            <a:ext cx="1715849" cy="42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8838" y="962775"/>
            <a:ext cx="4473575" cy="38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83"/>
          <p:cNvSpPr txBox="1"/>
          <p:nvPr/>
        </p:nvSpPr>
        <p:spPr>
          <a:xfrm>
            <a:off x="5077275" y="4701500"/>
            <a:ext cx="221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(12 of Each Flavor Variety)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4"/>
          <p:cNvSpPr txBox="1"/>
          <p:nvPr>
            <p:ph idx="12" type="sldNum"/>
          </p:nvPr>
        </p:nvSpPr>
        <p:spPr>
          <a:xfrm>
            <a:off x="5628289" y="5678743"/>
            <a:ext cx="1064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7" name="Google Shape;517;p84"/>
          <p:cNvSpPr txBox="1"/>
          <p:nvPr/>
        </p:nvSpPr>
        <p:spPr>
          <a:xfrm>
            <a:off x="2325250" y="1942600"/>
            <a:ext cx="4464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CONTACT OUR TEAM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Neal Lyons, VP of Strategic Accounts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neal@loeb.nyc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(714-815-5083)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Claudia Hernandez, Wholesale Account Manager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claudia@nunbelievable.com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(312-613-8716)</a:t>
            </a:r>
            <a:endParaRPr b="0" i="0" sz="2200" u="none" cap="none" strike="noStrik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8" name="Google Shape;518;p84"/>
          <p:cNvSpPr txBox="1"/>
          <p:nvPr/>
        </p:nvSpPr>
        <p:spPr>
          <a:xfrm>
            <a:off x="7876189" y="6466143"/>
            <a:ext cx="10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19" name="Google Shape;519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0150" y="5233600"/>
            <a:ext cx="5322575" cy="7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0088" y="152400"/>
            <a:ext cx="5420480" cy="11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9950" y="4094625"/>
            <a:ext cx="1064100" cy="10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74"/>
          <p:cNvPicPr preferRelativeResize="0"/>
          <p:nvPr/>
        </p:nvPicPr>
        <p:blipFill rotWithShape="1">
          <a:blip r:embed="rId3">
            <a:alphaModFix/>
          </a:blip>
          <a:srcRect b="0" l="13284" r="0" t="0"/>
          <a:stretch/>
        </p:blipFill>
        <p:spPr>
          <a:xfrm>
            <a:off x="0" y="0"/>
            <a:ext cx="9143997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74"/>
          <p:cNvPicPr preferRelativeResize="0"/>
          <p:nvPr/>
        </p:nvPicPr>
        <p:blipFill rotWithShape="1">
          <a:blip r:embed="rId4">
            <a:alphaModFix/>
          </a:blip>
          <a:srcRect b="29178" l="0" r="0" t="0"/>
          <a:stretch/>
        </p:blipFill>
        <p:spPr>
          <a:xfrm>
            <a:off x="458262" y="688808"/>
            <a:ext cx="5432626" cy="79406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74"/>
          <p:cNvSpPr txBox="1"/>
          <p:nvPr/>
        </p:nvSpPr>
        <p:spPr>
          <a:xfrm>
            <a:off x="735275" y="2278550"/>
            <a:ext cx="48786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The mission-driven baked goods company founded by two </a:t>
            </a:r>
            <a:r>
              <a:rPr lang="en" sz="2600">
                <a:latin typeface="Rockwell"/>
                <a:ea typeface="Rockwell"/>
                <a:cs typeface="Rockwell"/>
                <a:sym typeface="Rockwell"/>
              </a:rPr>
              <a:t>cookie lovers who wanted to make a difference</a:t>
            </a:r>
            <a:r>
              <a:rPr lang="en" sz="2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26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6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4" name="Google Shape;374;p74"/>
          <p:cNvSpPr txBox="1"/>
          <p:nvPr/>
        </p:nvSpPr>
        <p:spPr>
          <a:xfrm>
            <a:off x="182825" y="3247050"/>
            <a:ext cx="5678700" cy="23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4572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We </a:t>
            </a:r>
            <a:r>
              <a:rPr lang="en" sz="2400">
                <a:latin typeface="Rockwell"/>
                <a:ea typeface="Rockwell"/>
                <a:cs typeface="Rockwell"/>
                <a:sym typeface="Rockwell"/>
              </a:rPr>
              <a:t>b</a:t>
            </a:r>
            <a:r>
              <a:rPr lang="en"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ake delicious, </a:t>
            </a:r>
            <a:br>
              <a:rPr lang="en"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"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better-for-you products while tackling food insecurity with our </a:t>
            </a:r>
            <a:r>
              <a:rPr b="1" lang="en"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BUY 1, GIVE 1</a:t>
            </a:r>
            <a:r>
              <a:rPr lang="en"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 model.</a:t>
            </a:r>
            <a:endParaRPr sz="24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3429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75" name="Google Shape;375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1000" y="4785200"/>
            <a:ext cx="1460199" cy="146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74"/>
          <p:cNvSpPr txBox="1"/>
          <p:nvPr>
            <p:ph idx="12" type="sldNum"/>
          </p:nvPr>
        </p:nvSpPr>
        <p:spPr>
          <a:xfrm>
            <a:off x="7876189" y="6466143"/>
            <a:ext cx="10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7" name="Google Shape;377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8125" y="6313750"/>
            <a:ext cx="889411" cy="4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5"/>
          <p:cNvSpPr txBox="1"/>
          <p:nvPr>
            <p:ph idx="1" type="body"/>
          </p:nvPr>
        </p:nvSpPr>
        <p:spPr>
          <a:xfrm>
            <a:off x="505000" y="2633250"/>
            <a:ext cx="3651600" cy="24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Nunbelievable’s mission is to help solve the hunger crisis. 42 million people in the U.S. are food insecure — 11 million of whom are children.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600"/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our buy one, give one model, we partner with organizations that provide meals to those in need.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75"/>
          <p:cNvSpPr txBox="1"/>
          <p:nvPr/>
        </p:nvSpPr>
        <p:spPr>
          <a:xfrm>
            <a:off x="465425" y="1458900"/>
            <a:ext cx="31095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date, we’ve donated proceeds to provide over 1,000,000 meals to those in need.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75"/>
          <p:cNvSpPr txBox="1"/>
          <p:nvPr>
            <p:ph type="title"/>
          </p:nvPr>
        </p:nvSpPr>
        <p:spPr>
          <a:xfrm>
            <a:off x="505011" y="388480"/>
            <a:ext cx="7886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>
                <a:latin typeface="Montserrat"/>
                <a:ea typeface="Montserrat"/>
                <a:cs typeface="Montserrat"/>
                <a:sym typeface="Montserrat"/>
              </a:rPr>
              <a:t>Our Mission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5" name="Google Shape;38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1972" y="2934700"/>
            <a:ext cx="2248504" cy="249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0750" y="2934700"/>
            <a:ext cx="2293248" cy="249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34500" y="1139405"/>
            <a:ext cx="3109499" cy="167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81975" y="1139414"/>
            <a:ext cx="1458028" cy="1672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389" name="Google Shape;389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82205" y="903721"/>
            <a:ext cx="437684" cy="40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89315" y="5681174"/>
            <a:ext cx="1591713" cy="45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7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74252" y="5565144"/>
            <a:ext cx="1168509" cy="68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75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73954" y="5565147"/>
            <a:ext cx="709248" cy="682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393" name="Google Shape;393;p7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0525" y="4550250"/>
            <a:ext cx="1603248" cy="16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75"/>
          <p:cNvSpPr txBox="1"/>
          <p:nvPr>
            <p:ph idx="12" type="sldNum"/>
          </p:nvPr>
        </p:nvSpPr>
        <p:spPr>
          <a:xfrm>
            <a:off x="7876189" y="6509687"/>
            <a:ext cx="10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6"/>
          <p:cNvSpPr txBox="1"/>
          <p:nvPr/>
        </p:nvSpPr>
        <p:spPr>
          <a:xfrm>
            <a:off x="75" y="5419025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ckwell"/>
                <a:ea typeface="Rockwell"/>
                <a:cs typeface="Rockwell"/>
                <a:sym typeface="Rockwell"/>
              </a:rPr>
              <a:t>Door Count: &gt;2,000</a:t>
            </a:r>
            <a:endParaRPr b="1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0" name="Google Shape;400;p76"/>
          <p:cNvSpPr txBox="1"/>
          <p:nvPr/>
        </p:nvSpPr>
        <p:spPr>
          <a:xfrm>
            <a:off x="7876189" y="6466143"/>
            <a:ext cx="10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1" name="Google Shape;401;p76"/>
          <p:cNvSpPr txBox="1"/>
          <p:nvPr/>
        </p:nvSpPr>
        <p:spPr>
          <a:xfrm>
            <a:off x="385058" y="312332"/>
            <a:ext cx="78867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</a:pPr>
            <a:r>
              <a:rPr lang="en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Our Retail Presence Today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02" name="Google Shape;40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470" y="2504668"/>
            <a:ext cx="1068897" cy="360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sh Thyme changes name and logo | Supermarket News" id="403" name="Google Shape;403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0504" y="2311090"/>
            <a:ext cx="1578312" cy="807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fety Spinach Dip | Schnucks" id="404" name="Google Shape;404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5882" y="2170895"/>
            <a:ext cx="1759930" cy="901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Festival foods.svg - Wikipedia" id="405" name="Google Shape;405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800" y="3291108"/>
            <a:ext cx="1356365" cy="501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a Kit" id="406" name="Google Shape;406;p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3041" y="3221135"/>
            <a:ext cx="1099663" cy="641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partanNash logo.svg - Wikimedia Commons" id="407" name="Google Shape;407;p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13012" y="3274462"/>
            <a:ext cx="1864839" cy="443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ce Chopper and Market 32 - Capital Region Chamber" id="408" name="Google Shape;408;p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5750" y="4317050"/>
            <a:ext cx="1759925" cy="44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puff" id="409" name="Google Shape;409;p7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4999" y="3086152"/>
            <a:ext cx="1641000" cy="5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76"/>
          <p:cNvSpPr txBox="1"/>
          <p:nvPr/>
        </p:nvSpPr>
        <p:spPr>
          <a:xfrm>
            <a:off x="5958377" y="5907348"/>
            <a:ext cx="301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*Includes retail outlets + Instant delivery hubs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1" name="Google Shape;411;p7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62175" y="4229889"/>
            <a:ext cx="1512600" cy="53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7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00367" y="4166550"/>
            <a:ext cx="986028" cy="5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7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09103" y="3904199"/>
            <a:ext cx="1641001" cy="66030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6"/>
          <p:cNvSpPr txBox="1"/>
          <p:nvPr/>
        </p:nvSpPr>
        <p:spPr>
          <a:xfrm>
            <a:off x="6973400" y="4471350"/>
            <a:ext cx="16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Independents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5" name="Google Shape;415;p7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30399" y="2364301"/>
            <a:ext cx="1813245" cy="5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7"/>
          <p:cNvSpPr txBox="1"/>
          <p:nvPr/>
        </p:nvSpPr>
        <p:spPr>
          <a:xfrm>
            <a:off x="0" y="1664077"/>
            <a:ext cx="9144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>
                <a:solidFill>
                  <a:srgbClr val="4899D4"/>
                </a:solidFill>
                <a:latin typeface="Rockwell"/>
                <a:ea typeface="Rockwell"/>
                <a:cs typeface="Rockwell"/>
                <a:sym typeface="Rockwell"/>
              </a:rPr>
              <a:t>We’re getting amazing</a:t>
            </a:r>
            <a:r>
              <a:rPr lang="en" sz="2250">
                <a:solidFill>
                  <a:srgbClr val="4899D4"/>
                </a:solidFill>
                <a:latin typeface="Rockwell"/>
                <a:ea typeface="Rockwell"/>
                <a:cs typeface="Rockwell"/>
                <a:sym typeface="Rockwell"/>
              </a:rPr>
              <a:t> 5-star reviews from customers.</a:t>
            </a:r>
            <a:endParaRPr i="0" sz="2400" u="none" cap="none" strike="noStrike">
              <a:solidFill>
                <a:srgbClr val="4899D4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1" name="Google Shape;421;p77"/>
          <p:cNvSpPr txBox="1"/>
          <p:nvPr/>
        </p:nvSpPr>
        <p:spPr>
          <a:xfrm>
            <a:off x="394008" y="4159995"/>
            <a:ext cx="2563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5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These cookies taste great, my favorite flavor is the double chocolate chip...and I love the mission as well.</a:t>
            </a:r>
            <a:br>
              <a:rPr i="0" lang="en" sz="11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i="0" sz="11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— Jessica L.</a:t>
            </a:r>
            <a:endParaRPr i="0" sz="1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2" name="Google Shape;422;p77"/>
          <p:cNvSpPr txBox="1"/>
          <p:nvPr/>
        </p:nvSpPr>
        <p:spPr>
          <a:xfrm>
            <a:off x="411273" y="3858443"/>
            <a:ext cx="252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3A9FE0"/>
                </a:solidFill>
                <a:latin typeface="Montserrat"/>
                <a:ea typeface="Montserrat"/>
                <a:cs typeface="Montserrat"/>
                <a:sym typeface="Montserrat"/>
              </a:rPr>
              <a:t>Great Cookies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77"/>
          <p:cNvSpPr txBox="1"/>
          <p:nvPr/>
        </p:nvSpPr>
        <p:spPr>
          <a:xfrm>
            <a:off x="3383890" y="3858443"/>
            <a:ext cx="252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3A9FE0"/>
                </a:solidFill>
                <a:latin typeface="Montserrat"/>
                <a:ea typeface="Montserrat"/>
                <a:cs typeface="Montserrat"/>
                <a:sym typeface="Montserrat"/>
              </a:rPr>
              <a:t>They’re Unbelievable!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77"/>
          <p:cNvSpPr txBox="1"/>
          <p:nvPr/>
        </p:nvSpPr>
        <p:spPr>
          <a:xfrm>
            <a:off x="6629797" y="3858443"/>
            <a:ext cx="1569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3A9FE0"/>
                </a:solidFill>
                <a:latin typeface="Montserrat"/>
                <a:ea typeface="Montserrat"/>
                <a:cs typeface="Montserrat"/>
                <a:sym typeface="Montserrat"/>
              </a:rPr>
              <a:t>So Yummy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723" y="3646575"/>
            <a:ext cx="1083719" cy="22096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77"/>
          <p:cNvSpPr txBox="1"/>
          <p:nvPr/>
        </p:nvSpPr>
        <p:spPr>
          <a:xfrm>
            <a:off x="3333089" y="4159995"/>
            <a:ext cx="2630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latin typeface="Rockwell"/>
                <a:ea typeface="Rockwell"/>
                <a:cs typeface="Rockwell"/>
                <a:sym typeface="Rockwell"/>
              </a:rPr>
              <a:t>These cookies are incredibly delicious, all of them! You wouldn't know the double chocolate are gluten-free if the packaging didn't tell you.  </a:t>
            </a:r>
            <a:br>
              <a:rPr lang="en" sz="1050">
                <a:latin typeface="Rockwell"/>
                <a:ea typeface="Rockwell"/>
                <a:cs typeface="Rockwell"/>
                <a:sym typeface="Rockwell"/>
              </a:rPr>
            </a:br>
            <a:r>
              <a:rPr lang="en" sz="1050">
                <a:latin typeface="Rockwell"/>
                <a:ea typeface="Rockwell"/>
                <a:cs typeface="Rockwell"/>
                <a:sym typeface="Rockwell"/>
              </a:rPr>
              <a:t>— Andersen S.</a:t>
            </a:r>
            <a:endParaRPr sz="105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7" name="Google Shape;427;p77"/>
          <p:cNvSpPr txBox="1"/>
          <p:nvPr/>
        </p:nvSpPr>
        <p:spPr>
          <a:xfrm>
            <a:off x="6252617" y="4159995"/>
            <a:ext cx="2324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latin typeface="Rockwell"/>
                <a:ea typeface="Rockwell"/>
                <a:cs typeface="Rockwell"/>
                <a:sym typeface="Rockwell"/>
              </a:rPr>
              <a:t>Love these cookies and so do my girls! So soft, so delish and very large!</a:t>
            </a:r>
            <a:br>
              <a:rPr lang="en" sz="1050">
                <a:latin typeface="Rockwell"/>
                <a:ea typeface="Rockwell"/>
                <a:cs typeface="Rockwell"/>
                <a:sym typeface="Rockwell"/>
              </a:rPr>
            </a:br>
            <a:r>
              <a:rPr lang="en" sz="1050">
                <a:latin typeface="Rockwell"/>
                <a:ea typeface="Rockwell"/>
                <a:cs typeface="Rockwell"/>
                <a:sym typeface="Rockwell"/>
              </a:rPr>
              <a:t> </a:t>
            </a:r>
            <a:endParaRPr sz="105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latin typeface="Rockwell"/>
                <a:ea typeface="Rockwell"/>
                <a:cs typeface="Rockwell"/>
                <a:sym typeface="Rockwell"/>
              </a:rPr>
              <a:t>— Danielle G.</a:t>
            </a:r>
            <a:endParaRPr sz="105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28" name="Google Shape;42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6341" y="3646575"/>
            <a:ext cx="1083719" cy="22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691" y="3646575"/>
            <a:ext cx="1083719" cy="220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 eating food&#10;&#10;Description automatically generated" id="430" name="Google Shape;43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7755" y="2098928"/>
            <a:ext cx="1508054" cy="1508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essert on a plate&#10;&#10;Description automatically generated" id="431" name="Google Shape;43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3250" y="2098925"/>
            <a:ext cx="1508050" cy="150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&#10;&#10;Description automatically generated" id="432" name="Google Shape;432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03623" y="2098928"/>
            <a:ext cx="1508054" cy="1508054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77"/>
          <p:cNvSpPr txBox="1"/>
          <p:nvPr/>
        </p:nvSpPr>
        <p:spPr>
          <a:xfrm>
            <a:off x="7876189" y="6466143"/>
            <a:ext cx="10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4" name="Google Shape;434;p77"/>
          <p:cNvSpPr txBox="1"/>
          <p:nvPr/>
        </p:nvSpPr>
        <p:spPr>
          <a:xfrm>
            <a:off x="537452" y="388525"/>
            <a:ext cx="54636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</a:pPr>
            <a:r>
              <a:rPr lang="en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Our Cookies Are Delicious!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35" name="Google Shape;435;p77"/>
          <p:cNvPicPr preferRelativeResize="0"/>
          <p:nvPr/>
        </p:nvPicPr>
        <p:blipFill rotWithShape="1">
          <a:blip r:embed="rId7">
            <a:alphaModFix/>
          </a:blip>
          <a:srcRect b="-7569" l="0" r="0" t="7570"/>
          <a:stretch/>
        </p:blipFill>
        <p:spPr>
          <a:xfrm>
            <a:off x="0" y="5262950"/>
            <a:ext cx="9144000" cy="11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6300" y="5590225"/>
            <a:ext cx="1577675" cy="38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14125" y="5352013"/>
            <a:ext cx="3492163" cy="7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7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57677" y="5467907"/>
            <a:ext cx="2535173" cy="68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8"/>
          <p:cNvSpPr txBox="1"/>
          <p:nvPr>
            <p:ph idx="12" type="sldNum"/>
          </p:nvPr>
        </p:nvSpPr>
        <p:spPr>
          <a:xfrm>
            <a:off x="7876189" y="6466143"/>
            <a:ext cx="10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78"/>
          <p:cNvSpPr txBox="1"/>
          <p:nvPr>
            <p:ph idx="12" type="sldNum"/>
          </p:nvPr>
        </p:nvSpPr>
        <p:spPr>
          <a:xfrm>
            <a:off x="7876189" y="6466143"/>
            <a:ext cx="10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lang="en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78"/>
          <p:cNvSpPr txBox="1"/>
          <p:nvPr/>
        </p:nvSpPr>
        <p:spPr>
          <a:xfrm>
            <a:off x="5929600" y="1384950"/>
            <a:ext cx="303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ckwell"/>
                <a:ea typeface="Rockwell"/>
                <a:cs typeface="Rockwell"/>
                <a:sym typeface="Rockwell"/>
              </a:rPr>
              <a:t>The category is </a:t>
            </a:r>
            <a:endParaRPr b="1" sz="15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ckwell"/>
                <a:ea typeface="Rockwell"/>
                <a:cs typeface="Rockwell"/>
                <a:sym typeface="Rockwell"/>
              </a:rPr>
              <a:t>             growing: a 6.1% CAGR</a:t>
            </a:r>
            <a:endParaRPr b="1" sz="150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46" name="Google Shape;44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725" y="0"/>
            <a:ext cx="14382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8"/>
          <p:cNvSpPr txBox="1"/>
          <p:nvPr>
            <p:ph idx="4294967295" type="title"/>
          </p:nvPr>
        </p:nvSpPr>
        <p:spPr>
          <a:xfrm>
            <a:off x="428799" y="83725"/>
            <a:ext cx="863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n"/>
              <a:buNone/>
            </a:pPr>
            <a:r>
              <a:rPr lang="en">
                <a:latin typeface="Rockwell"/>
                <a:ea typeface="Rockwell"/>
                <a:cs typeface="Rockwell"/>
                <a:sym typeface="Rockwell"/>
              </a:rPr>
              <a:t>3 Reasons We’re Growing</a:t>
            </a:r>
            <a:endParaRPr sz="32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8" name="Google Shape;448;p78"/>
          <p:cNvSpPr txBox="1"/>
          <p:nvPr/>
        </p:nvSpPr>
        <p:spPr>
          <a:xfrm>
            <a:off x="1025750" y="1461150"/>
            <a:ext cx="4326300" cy="6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ckwell"/>
                <a:ea typeface="Rockwell"/>
                <a:cs typeface="Rockwell"/>
                <a:sym typeface="Rockwell"/>
              </a:rPr>
              <a:t>We address growing consumer trends: </a:t>
            </a:r>
            <a:endParaRPr b="1" sz="15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ckwell"/>
                <a:ea typeface="Rockwell"/>
                <a:cs typeface="Rockwell"/>
                <a:sym typeface="Rockwell"/>
              </a:rPr>
              <a:t>Gluten/Grain Free, Non-GMO &amp; Low Sugar</a:t>
            </a:r>
            <a:endParaRPr b="1" sz="15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9" name="Google Shape;449;p78"/>
          <p:cNvSpPr/>
          <p:nvPr/>
        </p:nvSpPr>
        <p:spPr>
          <a:xfrm>
            <a:off x="443300" y="1522650"/>
            <a:ext cx="482700" cy="492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50" name="Google Shape;450;p78"/>
          <p:cNvSpPr/>
          <p:nvPr/>
        </p:nvSpPr>
        <p:spPr>
          <a:xfrm>
            <a:off x="6038525" y="1522650"/>
            <a:ext cx="482700" cy="492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endParaRPr b="1" sz="23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1" name="Google Shape;451;p78"/>
          <p:cNvSpPr/>
          <p:nvPr/>
        </p:nvSpPr>
        <p:spPr>
          <a:xfrm>
            <a:off x="428800" y="4302450"/>
            <a:ext cx="482700" cy="492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3</a:t>
            </a:r>
            <a:endParaRPr b="1">
              <a:solidFill>
                <a:srgbClr val="FFFFFF"/>
              </a:solidFill>
            </a:endParaRPr>
          </a:p>
        </p:txBody>
      </p:sp>
      <p:grpSp>
        <p:nvGrpSpPr>
          <p:cNvPr id="452" name="Google Shape;452;p78"/>
          <p:cNvGrpSpPr/>
          <p:nvPr/>
        </p:nvGrpSpPr>
        <p:grpSpPr>
          <a:xfrm>
            <a:off x="390594" y="2138340"/>
            <a:ext cx="5493217" cy="1740249"/>
            <a:chOff x="505000" y="1847676"/>
            <a:chExt cx="4991565" cy="1581325"/>
          </a:xfrm>
        </p:grpSpPr>
        <p:pic>
          <p:nvPicPr>
            <p:cNvPr id="453" name="Google Shape;453;p7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5000" y="1847676"/>
              <a:ext cx="4991565" cy="1581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p78"/>
            <p:cNvSpPr/>
            <p:nvPr/>
          </p:nvSpPr>
          <p:spPr>
            <a:xfrm>
              <a:off x="568925" y="1889775"/>
              <a:ext cx="4873800" cy="3468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8"/>
            <p:cNvSpPr/>
            <p:nvPr/>
          </p:nvSpPr>
          <p:spPr>
            <a:xfrm>
              <a:off x="568925" y="2592175"/>
              <a:ext cx="4873800" cy="1359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56" name="Google Shape;456;p78"/>
          <p:cNvPicPr preferRelativeResize="0"/>
          <p:nvPr/>
        </p:nvPicPr>
        <p:blipFill rotWithShape="1">
          <a:blip r:embed="rId5">
            <a:alphaModFix/>
          </a:blip>
          <a:srcRect b="0" l="0" r="0" t="-22159"/>
          <a:stretch/>
        </p:blipFill>
        <p:spPr>
          <a:xfrm>
            <a:off x="6529000" y="1537350"/>
            <a:ext cx="1980850" cy="24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78"/>
          <p:cNvSpPr txBox="1"/>
          <p:nvPr/>
        </p:nvSpPr>
        <p:spPr>
          <a:xfrm>
            <a:off x="954450" y="4237025"/>
            <a:ext cx="303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ckwell"/>
                <a:ea typeface="Rockwell"/>
                <a:cs typeface="Rockwell"/>
                <a:sym typeface="Rockwell"/>
              </a:rPr>
              <a:t>Our mission is authentic!</a:t>
            </a:r>
            <a:endParaRPr b="1" sz="15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8" name="Google Shape;458;p78"/>
          <p:cNvSpPr txBox="1"/>
          <p:nvPr/>
        </p:nvSpPr>
        <p:spPr>
          <a:xfrm>
            <a:off x="1169650" y="4646200"/>
            <a:ext cx="69780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87% of Americans will purchase a product that supports a cause they care about.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50">
                <a:solidFill>
                  <a:srgbClr val="333333"/>
                </a:solidFill>
                <a:highlight>
                  <a:srgbClr val="FCFCFC"/>
                </a:highlight>
                <a:latin typeface="Georgia"/>
                <a:ea typeface="Georgia"/>
                <a:cs typeface="Georgia"/>
                <a:sym typeface="Georgia"/>
              </a:rPr>
              <a:t>“Instead of donating money directly to causes they care about, </a:t>
            </a:r>
            <a:r>
              <a:rPr i="1" lang="en" sz="1350">
                <a:solidFill>
                  <a:srgbClr val="003891"/>
                </a:solidFill>
                <a:highlight>
                  <a:srgbClr val="FCFCFC"/>
                </a:highlight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shoppers under the age of 40 prefer to give back through where they shop.</a:t>
            </a: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9" name="Google Shape;459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9050" y="5825576"/>
            <a:ext cx="686475" cy="22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7650" y="929325"/>
            <a:ext cx="882808" cy="4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9"/>
          <p:cNvSpPr txBox="1"/>
          <p:nvPr/>
        </p:nvSpPr>
        <p:spPr>
          <a:xfrm>
            <a:off x="1357325" y="172525"/>
            <a:ext cx="62772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Arial"/>
              <a:buNone/>
            </a:pPr>
            <a:r>
              <a:rPr b="1" i="0" lang="en" sz="272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 Carb Chocolate Chip Cookies</a:t>
            </a:r>
            <a:endParaRPr b="1" i="0" sz="272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79"/>
          <p:cNvSpPr txBox="1"/>
          <p:nvPr/>
        </p:nvSpPr>
        <p:spPr>
          <a:xfrm>
            <a:off x="7876189" y="6466143"/>
            <a:ext cx="10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67" name="Google Shape;46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175" y="1011675"/>
            <a:ext cx="3601326" cy="425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5100" y="1011675"/>
            <a:ext cx="3601326" cy="425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551" y="478825"/>
            <a:ext cx="1250801" cy="12508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0" name="Google Shape;470;p79"/>
          <p:cNvGraphicFramePr/>
          <p:nvPr/>
        </p:nvGraphicFramePr>
        <p:xfrm>
          <a:off x="938413" y="516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{AC2D4772-F981-48BB-8E4C-0A5651018C6B}</a:tableStyleId>
              </a:tblPr>
              <a:tblGrid>
                <a:gridCol w="1090050"/>
                <a:gridCol w="877925"/>
                <a:gridCol w="698525"/>
                <a:gridCol w="698525"/>
                <a:gridCol w="758325"/>
                <a:gridCol w="758325"/>
                <a:gridCol w="758325"/>
                <a:gridCol w="758325"/>
                <a:gridCol w="758325"/>
              </a:tblGrid>
              <a:tr h="27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 Description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UPC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Cost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Size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Units Per Case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Cases Per Pallet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Shelf Life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SRP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Case Cost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2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Chocolate Chip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850011118832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$2.99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2.26 oz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240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$4.99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$17.94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0"/>
          <p:cNvSpPr txBox="1"/>
          <p:nvPr/>
        </p:nvSpPr>
        <p:spPr>
          <a:xfrm>
            <a:off x="1662125" y="172525"/>
            <a:ext cx="68343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Arial"/>
              <a:buNone/>
            </a:pPr>
            <a:r>
              <a:rPr b="1" i="0" lang="en" sz="272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 Carb Pecan Sandy Cookies</a:t>
            </a:r>
            <a:endParaRPr b="1" i="0" sz="272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80"/>
          <p:cNvSpPr txBox="1"/>
          <p:nvPr/>
        </p:nvSpPr>
        <p:spPr>
          <a:xfrm>
            <a:off x="7876189" y="6466143"/>
            <a:ext cx="10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77" name="Google Shape;47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51" y="478825"/>
            <a:ext cx="1250801" cy="12508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8" name="Google Shape;478;p80"/>
          <p:cNvGraphicFramePr/>
          <p:nvPr/>
        </p:nvGraphicFramePr>
        <p:xfrm>
          <a:off x="938413" y="516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{AC2D4772-F981-48BB-8E4C-0A5651018C6B}</a:tableStyleId>
              </a:tblPr>
              <a:tblGrid>
                <a:gridCol w="920575"/>
                <a:gridCol w="927800"/>
                <a:gridCol w="758325"/>
                <a:gridCol w="758325"/>
                <a:gridCol w="758325"/>
                <a:gridCol w="758325"/>
                <a:gridCol w="758325"/>
                <a:gridCol w="758325"/>
                <a:gridCol w="758325"/>
              </a:tblGrid>
              <a:tr h="27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 Description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UPC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Cost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Size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Units Per Case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Cases Per Pallet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Shelf Life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SRP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Case Cost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2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Pecan Sandy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850011118849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$2.99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2.26 oz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$4.99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$17.94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79" name="Google Shape;47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0225" y="1000950"/>
            <a:ext cx="3601326" cy="4250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0625" y="1000950"/>
            <a:ext cx="3601326" cy="4251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1"/>
          <p:cNvSpPr txBox="1"/>
          <p:nvPr/>
        </p:nvSpPr>
        <p:spPr>
          <a:xfrm>
            <a:off x="1281125" y="172525"/>
            <a:ext cx="68343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Arial"/>
              <a:buNone/>
            </a:pPr>
            <a:r>
              <a:rPr b="1" i="0" lang="en" sz="272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 Carb Double Chocolate Cookies</a:t>
            </a:r>
            <a:endParaRPr b="1" i="0" sz="272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81"/>
          <p:cNvSpPr txBox="1"/>
          <p:nvPr/>
        </p:nvSpPr>
        <p:spPr>
          <a:xfrm>
            <a:off x="7876189" y="6466143"/>
            <a:ext cx="10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" sz="9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87" name="Google Shape;48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51" y="478825"/>
            <a:ext cx="1250801" cy="12508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8" name="Google Shape;488;p81"/>
          <p:cNvGraphicFramePr/>
          <p:nvPr/>
        </p:nvGraphicFramePr>
        <p:xfrm>
          <a:off x="938413" y="516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{AC2D4772-F981-48BB-8E4C-0A5651018C6B}</a:tableStyleId>
              </a:tblPr>
              <a:tblGrid>
                <a:gridCol w="960450"/>
                <a:gridCol w="887925"/>
                <a:gridCol w="758325"/>
                <a:gridCol w="758325"/>
                <a:gridCol w="758325"/>
                <a:gridCol w="758325"/>
                <a:gridCol w="758325"/>
                <a:gridCol w="758325"/>
                <a:gridCol w="758325"/>
              </a:tblGrid>
              <a:tr h="27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 Description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UPC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Cost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Size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Units Per Case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Cases Per Pallet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Shelf Life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SRP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Case Cost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2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Chocolate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850011118870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$2.99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2.26 oz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240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$4.99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2222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$17.94</a:t>
                      </a:r>
                      <a:endParaRPr sz="1000" u="none" cap="none" strike="noStrike">
                        <a:solidFill>
                          <a:srgbClr val="22222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9" name="Google Shape;489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4550" y="1000960"/>
            <a:ext cx="3601326" cy="425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1675" y="1000950"/>
            <a:ext cx="3601326" cy="425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Nun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3E6FF"/>
      </a:accent1>
      <a:accent2>
        <a:srgbClr val="212121"/>
      </a:accent2>
      <a:accent3>
        <a:srgbClr val="F8BA17"/>
      </a:accent3>
      <a:accent4>
        <a:srgbClr val="4899D3"/>
      </a:accent4>
      <a:accent5>
        <a:srgbClr val="F8BA17"/>
      </a:accent5>
      <a:accent6>
        <a:srgbClr val="C3E6FF"/>
      </a:accent6>
      <a:hlink>
        <a:srgbClr val="4899D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