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11.xml" ContentType="application/vnd.openxmlformats-officedocument.presentationml.tags+xml"/>
  <Override PartName="/ppt/tags/tag12.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charts/chart6.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charts/chart7.xml" ContentType="application/vnd.openxmlformats-officedocument.drawingml.chart+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charts/chart14.xml" ContentType="application/vnd.openxmlformats-officedocument.drawingml.chart+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charts/chart15.xml" ContentType="application/vnd.openxmlformats-officedocument.drawingml.chart+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ags/tag65.xml" ContentType="application/vnd.openxmlformats-officedocument.presentationml.tags+xml"/>
  <Override PartName="/ppt/tags/tag66.xml" ContentType="application/vnd.openxmlformats-officedocument.presentationml.tags+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tags/tag7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tags/tag83.xml" ContentType="application/vnd.openxmlformats-officedocument.presentationml.tags+xml"/>
  <Override PartName="/ppt/tags/tag84.xml" ContentType="application/vnd.openxmlformats-officedocument.presentationml.tags+xml"/>
  <Override PartName="/ppt/notesSlides/notesSlide16.xml" ContentType="application/vnd.openxmlformats-officedocument.presentationml.notesSlid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6.xml" ContentType="application/vnd.openxmlformats-officedocument.drawingml.chartshapes+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7.xml" ContentType="application/vnd.openxmlformats-officedocument.drawingml.chartshapes+xml"/>
  <Override PartName="/ppt/tags/tag87.xml" ContentType="application/vnd.openxmlformats-officedocument.presentationml.tags+xml"/>
  <Override PartName="/ppt/tags/tag88.xml" ContentType="application/vnd.openxmlformats-officedocument.presentationml.tags+xml"/>
  <Override PartName="/ppt/notesSlides/notesSlide1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charts/chart30.xml" ContentType="application/vnd.openxmlformats-officedocument.drawingml.chart+xml"/>
  <Override PartName="/ppt/charts/chart31.xml" ContentType="application/vnd.openxmlformats-officedocument.drawingml.chart+xml"/>
  <Override PartName="/ppt/notesSlides/notesSlide19.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charts/chart32.xml" ContentType="application/vnd.openxmlformats-officedocument.drawingml.chart+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charts/chart3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1.xml" ContentType="application/vnd.openxmlformats-officedocument.presentationml.tags+xml"/>
  <Override PartName="/ppt/notesSlides/notesSlide23.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4.xml" ContentType="application/vnd.openxmlformats-officedocument.presentationml.notesSlide+xml"/>
  <Override PartName="/ppt/charts/chart34.xml" ContentType="application/vnd.openxmlformats-officedocument.drawingml.chart+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6.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4" r:id="rId5"/>
  </p:sldMasterIdLst>
  <p:notesMasterIdLst>
    <p:notesMasterId r:id="rId76"/>
  </p:notesMasterIdLst>
  <p:handoutMasterIdLst>
    <p:handoutMasterId r:id="rId77"/>
  </p:handoutMasterIdLst>
  <p:sldIdLst>
    <p:sldId id="2145705709" r:id="rId6"/>
    <p:sldId id="2145704610" r:id="rId7"/>
    <p:sldId id="2145704611" r:id="rId8"/>
    <p:sldId id="2145704621" r:id="rId9"/>
    <p:sldId id="2145704331" r:id="rId10"/>
    <p:sldId id="2145703996" r:id="rId11"/>
    <p:sldId id="2145703998" r:id="rId12"/>
    <p:sldId id="2145705639" r:id="rId13"/>
    <p:sldId id="260" r:id="rId14"/>
    <p:sldId id="2818" r:id="rId15"/>
    <p:sldId id="2145705708" r:id="rId16"/>
    <p:sldId id="26970" r:id="rId17"/>
    <p:sldId id="2145705640" r:id="rId18"/>
    <p:sldId id="2145706714" r:id="rId19"/>
    <p:sldId id="2145705643" r:id="rId20"/>
    <p:sldId id="2145706650" r:id="rId21"/>
    <p:sldId id="29565" r:id="rId22"/>
    <p:sldId id="2145706776" r:id="rId23"/>
    <p:sldId id="2145706782" r:id="rId24"/>
    <p:sldId id="2145706780" r:id="rId25"/>
    <p:sldId id="2145706783" r:id="rId26"/>
    <p:sldId id="2145706784" r:id="rId27"/>
    <p:sldId id="2145706785" r:id="rId28"/>
    <p:sldId id="2145706787" r:id="rId29"/>
    <p:sldId id="2145706789" r:id="rId30"/>
    <p:sldId id="2145706790" r:id="rId31"/>
    <p:sldId id="2145706788" r:id="rId32"/>
    <p:sldId id="2145706647" r:id="rId33"/>
    <p:sldId id="2145706669" r:id="rId34"/>
    <p:sldId id="2145706663" r:id="rId35"/>
    <p:sldId id="2145706679" r:id="rId36"/>
    <p:sldId id="2145705704" r:id="rId37"/>
    <p:sldId id="2145706672" r:id="rId38"/>
    <p:sldId id="2145706483" r:id="rId39"/>
    <p:sldId id="2145706484" r:id="rId40"/>
    <p:sldId id="2145706673" r:id="rId41"/>
    <p:sldId id="2145706810" r:id="rId42"/>
    <p:sldId id="2145706675" r:id="rId43"/>
    <p:sldId id="2145706676" r:id="rId44"/>
    <p:sldId id="2145706641" r:id="rId45"/>
    <p:sldId id="2145706678" r:id="rId46"/>
    <p:sldId id="2145705720" r:id="rId47"/>
    <p:sldId id="2145706677" r:id="rId48"/>
    <p:sldId id="2145705703" r:id="rId49"/>
    <p:sldId id="2145706715" r:id="rId50"/>
    <p:sldId id="2145704625" r:id="rId51"/>
    <p:sldId id="27066" r:id="rId52"/>
    <p:sldId id="2145706661" r:id="rId53"/>
    <p:sldId id="2145705630" r:id="rId54"/>
    <p:sldId id="2145706827" r:id="rId55"/>
    <p:sldId id="2145705722" r:id="rId56"/>
    <p:sldId id="2145705625" r:id="rId57"/>
    <p:sldId id="2145706668" r:id="rId58"/>
    <p:sldId id="2145705631" r:id="rId59"/>
    <p:sldId id="268" r:id="rId60"/>
    <p:sldId id="269" r:id="rId61"/>
    <p:sldId id="270" r:id="rId62"/>
    <p:sldId id="2145705633" r:id="rId63"/>
    <p:sldId id="2145705634" r:id="rId64"/>
    <p:sldId id="2145705629" r:id="rId65"/>
    <p:sldId id="2145705623" r:id="rId66"/>
    <p:sldId id="2145705618" r:id="rId67"/>
    <p:sldId id="2145705632" r:id="rId68"/>
    <p:sldId id="2145705723" r:id="rId69"/>
    <p:sldId id="2145705637" r:id="rId70"/>
    <p:sldId id="2145705628" r:id="rId71"/>
    <p:sldId id="2145705627" r:id="rId72"/>
    <p:sldId id="29083" r:id="rId73"/>
    <p:sldId id="2145706843" r:id="rId74"/>
    <p:sldId id="2145706845" r:id="rId75"/>
  </p:sldIdLst>
  <p:sldSz cx="12192000" cy="6858000"/>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3840">
          <p15:clr>
            <a:srgbClr val="A4A3A4"/>
          </p15:clr>
        </p15:guide>
        <p15:guide id="3" orient="horz" pos="3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Robinson" initials="HR" lastIdx="9" clrIdx="0">
    <p:extLst>
      <p:ext uri="{19B8F6BF-5375-455C-9EA6-DF929625EA0E}">
        <p15:presenceInfo xmlns:p15="http://schemas.microsoft.com/office/powerpoint/2012/main" userId="1ef1c448e96ece4a" providerId="Windows Live"/>
      </p:ext>
    </p:extLst>
  </p:cmAuthor>
  <p:cmAuthor id="2" name="ATKINS Brenda" initials="AB" lastIdx="5" clrIdx="1">
    <p:extLst>
      <p:ext uri="{19B8F6BF-5375-455C-9EA6-DF929625EA0E}">
        <p15:presenceInfo xmlns:p15="http://schemas.microsoft.com/office/powerpoint/2012/main" userId="S::brenda.atkins@danone.com::17245689-24ec-4ac3-9fbf-e409ad841c72" providerId="AD"/>
      </p:ext>
    </p:extLst>
  </p:cmAuthor>
  <p:cmAuthor id="3" name="SIRJORD John" initials="SJ" lastIdx="31" clrIdx="2">
    <p:extLst>
      <p:ext uri="{19B8F6BF-5375-455C-9EA6-DF929625EA0E}">
        <p15:presenceInfo xmlns:p15="http://schemas.microsoft.com/office/powerpoint/2012/main" userId="S-1-5-21-3584382214-856458940-583358966-1023649" providerId="AD"/>
      </p:ext>
    </p:extLst>
  </p:cmAuthor>
  <p:cmAuthor id="4" name="WHITE Jennifer" initials="WJ" lastIdx="10" clrIdx="3">
    <p:extLst>
      <p:ext uri="{19B8F6BF-5375-455C-9EA6-DF929625EA0E}">
        <p15:presenceInfo xmlns:p15="http://schemas.microsoft.com/office/powerpoint/2012/main" userId="S::jennifer.white@danone.com::567a45d8-7c39-4e7e-8d6f-13839c26d9e8" providerId="AD"/>
      </p:ext>
    </p:extLst>
  </p:cmAuthor>
  <p:cmAuthor id="5" name="WHITE Shara" initials="WS" lastIdx="1" clrIdx="4">
    <p:extLst>
      <p:ext uri="{19B8F6BF-5375-455C-9EA6-DF929625EA0E}">
        <p15:presenceInfo xmlns:p15="http://schemas.microsoft.com/office/powerpoint/2012/main" userId="S::shara.white@danone.com::9848e5de-c18e-4b02-b022-3dbe68277871" providerId="AD"/>
      </p:ext>
    </p:extLst>
  </p:cmAuthor>
  <p:cmAuthor id="6" name="RHODIN Erica" initials="RE" lastIdx="1" clrIdx="5">
    <p:extLst>
      <p:ext uri="{19B8F6BF-5375-455C-9EA6-DF929625EA0E}">
        <p15:presenceInfo xmlns:p15="http://schemas.microsoft.com/office/powerpoint/2012/main" userId="S::erica.rhodin@danone.com::35bb0711-3641-4ab4-be13-fbbd161628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4242"/>
    <a:srgbClr val="1371B7"/>
    <a:srgbClr val="FFFA1C"/>
    <a:srgbClr val="531A14"/>
    <a:srgbClr val="F4CFA3"/>
    <a:srgbClr val="874B41"/>
    <a:srgbClr val="884B3F"/>
    <a:srgbClr val="2C2829"/>
    <a:srgbClr val="D58B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72"/>
      </p:cViewPr>
      <p:guideLst>
        <p:guide orient="horz" pos="480"/>
        <p:guide pos="3840"/>
        <p:guide orient="horz" pos="3216"/>
      </p:guideLst>
    </p:cSldViewPr>
  </p:slideViewPr>
  <p:notesTextViewPr>
    <p:cViewPr>
      <p:scale>
        <a:sx n="1" d="1"/>
        <a:sy n="1" d="1"/>
      </p:scale>
      <p:origin x="0" y="0"/>
    </p:cViewPr>
  </p:notesTextViewPr>
  <p:sorterViewPr>
    <p:cViewPr>
      <p:scale>
        <a:sx n="100" d="100"/>
        <a:sy n="100" d="100"/>
      </p:scale>
      <p:origin x="0" y="-6135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IEDES Daniel" userId="c5cf8fe4-1a25-46b0-8c9e-2a2d680ab770" providerId="ADAL" clId="{476558CC-88BE-4C0D-958F-DFFB8B0029A4}"/>
    <pc:docChg chg="undo custSel addSld delSld modSld sldOrd">
      <pc:chgData name="CAVIEDES Daniel" userId="c5cf8fe4-1a25-46b0-8c9e-2a2d680ab770" providerId="ADAL" clId="{476558CC-88BE-4C0D-958F-DFFB8B0029A4}" dt="2023-02-08T18:27:02.239" v="114" actId="47"/>
      <pc:docMkLst>
        <pc:docMk/>
      </pc:docMkLst>
      <pc:sldChg chg="add del">
        <pc:chgData name="CAVIEDES Daniel" userId="c5cf8fe4-1a25-46b0-8c9e-2a2d680ab770" providerId="ADAL" clId="{476558CC-88BE-4C0D-958F-DFFB8B0029A4}" dt="2023-02-08T18:25:03.665" v="73" actId="47"/>
        <pc:sldMkLst>
          <pc:docMk/>
          <pc:sldMk cId="940894906" sldId="27038"/>
        </pc:sldMkLst>
      </pc:sldChg>
      <pc:sldChg chg="del">
        <pc:chgData name="CAVIEDES Daniel" userId="c5cf8fe4-1a25-46b0-8c9e-2a2d680ab770" providerId="ADAL" clId="{476558CC-88BE-4C0D-958F-DFFB8B0029A4}" dt="2023-02-08T18:25:08.901" v="80" actId="47"/>
        <pc:sldMkLst>
          <pc:docMk/>
          <pc:sldMk cId="121800812" sldId="29531"/>
        </pc:sldMkLst>
      </pc:sldChg>
      <pc:sldChg chg="del">
        <pc:chgData name="CAVIEDES Daniel" userId="c5cf8fe4-1a25-46b0-8c9e-2a2d680ab770" providerId="ADAL" clId="{476558CC-88BE-4C0D-958F-DFFB8B0029A4}" dt="2023-02-08T18:25:07.737" v="78" actId="47"/>
        <pc:sldMkLst>
          <pc:docMk/>
          <pc:sldMk cId="815118470" sldId="29807"/>
        </pc:sldMkLst>
      </pc:sldChg>
      <pc:sldChg chg="del">
        <pc:chgData name="CAVIEDES Daniel" userId="c5cf8fe4-1a25-46b0-8c9e-2a2d680ab770" providerId="ADAL" clId="{476558CC-88BE-4C0D-958F-DFFB8B0029A4}" dt="2023-02-08T18:25:09.721" v="81" actId="47"/>
        <pc:sldMkLst>
          <pc:docMk/>
          <pc:sldMk cId="3538857512" sldId="29835"/>
        </pc:sldMkLst>
      </pc:sldChg>
      <pc:sldChg chg="del">
        <pc:chgData name="CAVIEDES Daniel" userId="c5cf8fe4-1a25-46b0-8c9e-2a2d680ab770" providerId="ADAL" clId="{476558CC-88BE-4C0D-958F-DFFB8B0029A4}" dt="2023-02-08T18:25:17.221" v="92" actId="47"/>
        <pc:sldMkLst>
          <pc:docMk/>
          <pc:sldMk cId="2779124274" sldId="29867"/>
        </pc:sldMkLst>
      </pc:sldChg>
      <pc:sldChg chg="del">
        <pc:chgData name="CAVIEDES Daniel" userId="c5cf8fe4-1a25-46b0-8c9e-2a2d680ab770" providerId="ADAL" clId="{476558CC-88BE-4C0D-958F-DFFB8B0029A4}" dt="2023-02-08T18:25:05.993" v="76" actId="47"/>
        <pc:sldMkLst>
          <pc:docMk/>
          <pc:sldMk cId="1801416363" sldId="2145704245"/>
        </pc:sldMkLst>
      </pc:sldChg>
      <pc:sldChg chg="del">
        <pc:chgData name="CAVIEDES Daniel" userId="c5cf8fe4-1a25-46b0-8c9e-2a2d680ab770" providerId="ADAL" clId="{476558CC-88BE-4C0D-958F-DFFB8B0029A4}" dt="2023-02-08T18:25:05.374" v="75" actId="47"/>
        <pc:sldMkLst>
          <pc:docMk/>
          <pc:sldMk cId="48143379" sldId="2145704405"/>
        </pc:sldMkLst>
      </pc:sldChg>
      <pc:sldChg chg="del">
        <pc:chgData name="CAVIEDES Daniel" userId="c5cf8fe4-1a25-46b0-8c9e-2a2d680ab770" providerId="ADAL" clId="{476558CC-88BE-4C0D-958F-DFFB8B0029A4}" dt="2023-02-08T18:25:11.908" v="85" actId="47"/>
        <pc:sldMkLst>
          <pc:docMk/>
          <pc:sldMk cId="1305463140" sldId="2145705420"/>
        </pc:sldMkLst>
      </pc:sldChg>
      <pc:sldChg chg="del">
        <pc:chgData name="CAVIEDES Daniel" userId="c5cf8fe4-1a25-46b0-8c9e-2a2d680ab770" providerId="ADAL" clId="{476558CC-88BE-4C0D-958F-DFFB8B0029A4}" dt="2023-02-08T18:25:16.404" v="91" actId="47"/>
        <pc:sldMkLst>
          <pc:docMk/>
          <pc:sldMk cId="2394967003" sldId="2145705604"/>
        </pc:sldMkLst>
      </pc:sldChg>
      <pc:sldChg chg="del">
        <pc:chgData name="CAVIEDES Daniel" userId="c5cf8fe4-1a25-46b0-8c9e-2a2d680ab770" providerId="ADAL" clId="{476558CC-88BE-4C0D-958F-DFFB8B0029A4}" dt="2023-02-08T18:26:55.039" v="112" actId="47"/>
        <pc:sldMkLst>
          <pc:docMk/>
          <pc:sldMk cId="4105595158" sldId="2145705616"/>
        </pc:sldMkLst>
      </pc:sldChg>
      <pc:sldChg chg="del">
        <pc:chgData name="CAVIEDES Daniel" userId="c5cf8fe4-1a25-46b0-8c9e-2a2d680ab770" providerId="ADAL" clId="{476558CC-88BE-4C0D-958F-DFFB8B0029A4}" dt="2023-02-08T18:24:57.417" v="68" actId="47"/>
        <pc:sldMkLst>
          <pc:docMk/>
          <pc:sldMk cId="837181878" sldId="2145705635"/>
        </pc:sldMkLst>
      </pc:sldChg>
      <pc:sldChg chg="del">
        <pc:chgData name="CAVIEDES Daniel" userId="c5cf8fe4-1a25-46b0-8c9e-2a2d680ab770" providerId="ADAL" clId="{476558CC-88BE-4C0D-958F-DFFB8B0029A4}" dt="2023-02-08T18:25:23.768" v="103" actId="47"/>
        <pc:sldMkLst>
          <pc:docMk/>
          <pc:sldMk cId="2312608931" sldId="2145705636"/>
        </pc:sldMkLst>
      </pc:sldChg>
      <pc:sldChg chg="del">
        <pc:chgData name="CAVIEDES Daniel" userId="c5cf8fe4-1a25-46b0-8c9e-2a2d680ab770" providerId="ADAL" clId="{476558CC-88BE-4C0D-958F-DFFB8B0029A4}" dt="2023-02-08T18:25:08.303" v="79" actId="47"/>
        <pc:sldMkLst>
          <pc:docMk/>
          <pc:sldMk cId="196119045" sldId="2145705642"/>
        </pc:sldMkLst>
      </pc:sldChg>
      <pc:sldChg chg="del">
        <pc:chgData name="CAVIEDES Daniel" userId="c5cf8fe4-1a25-46b0-8c9e-2a2d680ab770" providerId="ADAL" clId="{476558CC-88BE-4C0D-958F-DFFB8B0029A4}" dt="2023-02-08T18:24:56.491" v="67" actId="47"/>
        <pc:sldMkLst>
          <pc:docMk/>
          <pc:sldMk cId="1130972362" sldId="2145705648"/>
        </pc:sldMkLst>
      </pc:sldChg>
      <pc:sldChg chg="del">
        <pc:chgData name="CAVIEDES Daniel" userId="c5cf8fe4-1a25-46b0-8c9e-2a2d680ab770" providerId="ADAL" clId="{476558CC-88BE-4C0D-958F-DFFB8B0029A4}" dt="2023-02-08T18:25:25.400" v="106" actId="47"/>
        <pc:sldMkLst>
          <pc:docMk/>
          <pc:sldMk cId="3989914290" sldId="2145705649"/>
        </pc:sldMkLst>
      </pc:sldChg>
      <pc:sldChg chg="del">
        <pc:chgData name="CAVIEDES Daniel" userId="c5cf8fe4-1a25-46b0-8c9e-2a2d680ab770" providerId="ADAL" clId="{476558CC-88BE-4C0D-958F-DFFB8B0029A4}" dt="2023-02-08T18:24:55.814" v="66" actId="47"/>
        <pc:sldMkLst>
          <pc:docMk/>
          <pc:sldMk cId="2094343043" sldId="2145705706"/>
        </pc:sldMkLst>
      </pc:sldChg>
      <pc:sldChg chg="del">
        <pc:chgData name="CAVIEDES Daniel" userId="c5cf8fe4-1a25-46b0-8c9e-2a2d680ab770" providerId="ADAL" clId="{476558CC-88BE-4C0D-958F-DFFB8B0029A4}" dt="2023-02-08T18:25:26.675" v="107" actId="47"/>
        <pc:sldMkLst>
          <pc:docMk/>
          <pc:sldMk cId="3931022725" sldId="2145706413"/>
        </pc:sldMkLst>
      </pc:sldChg>
      <pc:sldChg chg="del">
        <pc:chgData name="CAVIEDES Daniel" userId="c5cf8fe4-1a25-46b0-8c9e-2a2d680ab770" providerId="ADAL" clId="{476558CC-88BE-4C0D-958F-DFFB8B0029A4}" dt="2023-02-08T18:25:24.815" v="105" actId="47"/>
        <pc:sldMkLst>
          <pc:docMk/>
          <pc:sldMk cId="341540983" sldId="2145706414"/>
        </pc:sldMkLst>
      </pc:sldChg>
      <pc:sldChg chg="del">
        <pc:chgData name="CAVIEDES Daniel" userId="c5cf8fe4-1a25-46b0-8c9e-2a2d680ab770" providerId="ADAL" clId="{476558CC-88BE-4C0D-958F-DFFB8B0029A4}" dt="2023-02-08T18:25:24.402" v="104" actId="47"/>
        <pc:sldMkLst>
          <pc:docMk/>
          <pc:sldMk cId="1336196940" sldId="2145706417"/>
        </pc:sldMkLst>
      </pc:sldChg>
      <pc:sldChg chg="del">
        <pc:chgData name="CAVIEDES Daniel" userId="c5cf8fe4-1a25-46b0-8c9e-2a2d680ab770" providerId="ADAL" clId="{476558CC-88BE-4C0D-958F-DFFB8B0029A4}" dt="2023-02-08T18:25:10.773" v="83" actId="47"/>
        <pc:sldMkLst>
          <pc:docMk/>
          <pc:sldMk cId="2966263313" sldId="2145706418"/>
        </pc:sldMkLst>
      </pc:sldChg>
      <pc:sldChg chg="del">
        <pc:chgData name="CAVIEDES Daniel" userId="c5cf8fe4-1a25-46b0-8c9e-2a2d680ab770" providerId="ADAL" clId="{476558CC-88BE-4C0D-958F-DFFB8B0029A4}" dt="2023-02-08T18:25:13.158" v="87" actId="47"/>
        <pc:sldMkLst>
          <pc:docMk/>
          <pc:sldMk cId="4084251068" sldId="2145706420"/>
        </pc:sldMkLst>
      </pc:sldChg>
      <pc:sldChg chg="del">
        <pc:chgData name="CAVIEDES Daniel" userId="c5cf8fe4-1a25-46b0-8c9e-2a2d680ab770" providerId="ADAL" clId="{476558CC-88BE-4C0D-958F-DFFB8B0029A4}" dt="2023-02-08T18:26:06.641" v="110" actId="47"/>
        <pc:sldMkLst>
          <pc:docMk/>
          <pc:sldMk cId="1128409410" sldId="2145706478"/>
        </pc:sldMkLst>
      </pc:sldChg>
      <pc:sldChg chg="del">
        <pc:chgData name="CAVIEDES Daniel" userId="c5cf8fe4-1a25-46b0-8c9e-2a2d680ab770" providerId="ADAL" clId="{476558CC-88BE-4C0D-958F-DFFB8B0029A4}" dt="2023-02-08T18:26:08.054" v="111" actId="47"/>
        <pc:sldMkLst>
          <pc:docMk/>
          <pc:sldMk cId="15727791" sldId="2145706479"/>
        </pc:sldMkLst>
      </pc:sldChg>
      <pc:sldChg chg="del">
        <pc:chgData name="CAVIEDES Daniel" userId="c5cf8fe4-1a25-46b0-8c9e-2a2d680ab770" providerId="ADAL" clId="{476558CC-88BE-4C0D-958F-DFFB8B0029A4}" dt="2023-02-08T18:25:52.465" v="108" actId="47"/>
        <pc:sldMkLst>
          <pc:docMk/>
          <pc:sldMk cId="2875041498" sldId="2145706480"/>
        </pc:sldMkLst>
      </pc:sldChg>
      <pc:sldChg chg="del">
        <pc:chgData name="CAVIEDES Daniel" userId="c5cf8fe4-1a25-46b0-8c9e-2a2d680ab770" providerId="ADAL" clId="{476558CC-88BE-4C0D-958F-DFFB8B0029A4}" dt="2023-02-08T18:24:57.937" v="69" actId="47"/>
        <pc:sldMkLst>
          <pc:docMk/>
          <pc:sldMk cId="2216321732" sldId="2145706635"/>
        </pc:sldMkLst>
      </pc:sldChg>
      <pc:sldChg chg="del">
        <pc:chgData name="CAVIEDES Daniel" userId="c5cf8fe4-1a25-46b0-8c9e-2a2d680ab770" providerId="ADAL" clId="{476558CC-88BE-4C0D-958F-DFFB8B0029A4}" dt="2023-02-08T18:25:07.012" v="77" actId="47"/>
        <pc:sldMkLst>
          <pc:docMk/>
          <pc:sldMk cId="3281758074" sldId="2145706636"/>
        </pc:sldMkLst>
      </pc:sldChg>
      <pc:sldChg chg="del">
        <pc:chgData name="CAVIEDES Daniel" userId="c5cf8fe4-1a25-46b0-8c9e-2a2d680ab770" providerId="ADAL" clId="{476558CC-88BE-4C0D-958F-DFFB8B0029A4}" dt="2023-02-08T18:25:11.262" v="84" actId="47"/>
        <pc:sldMkLst>
          <pc:docMk/>
          <pc:sldMk cId="140203232" sldId="2145706637"/>
        </pc:sldMkLst>
      </pc:sldChg>
      <pc:sldChg chg="del">
        <pc:chgData name="CAVIEDES Daniel" userId="c5cf8fe4-1a25-46b0-8c9e-2a2d680ab770" providerId="ADAL" clId="{476558CC-88BE-4C0D-958F-DFFB8B0029A4}" dt="2023-02-08T18:25:15.584" v="90" actId="47"/>
        <pc:sldMkLst>
          <pc:docMk/>
          <pc:sldMk cId="1198571792" sldId="2145706638"/>
        </pc:sldMkLst>
      </pc:sldChg>
      <pc:sldChg chg="del">
        <pc:chgData name="CAVIEDES Daniel" userId="c5cf8fe4-1a25-46b0-8c9e-2a2d680ab770" providerId="ADAL" clId="{476558CC-88BE-4C0D-958F-DFFB8B0029A4}" dt="2023-02-08T18:25:13.863" v="88" actId="47"/>
        <pc:sldMkLst>
          <pc:docMk/>
          <pc:sldMk cId="4013385247" sldId="2145706639"/>
        </pc:sldMkLst>
      </pc:sldChg>
      <pc:sldChg chg="del">
        <pc:chgData name="CAVIEDES Daniel" userId="c5cf8fe4-1a25-46b0-8c9e-2a2d680ab770" providerId="ADAL" clId="{476558CC-88BE-4C0D-958F-DFFB8B0029A4}" dt="2023-02-08T18:26:06.040" v="109" actId="47"/>
        <pc:sldMkLst>
          <pc:docMk/>
          <pc:sldMk cId="293429769" sldId="2145706642"/>
        </pc:sldMkLst>
      </pc:sldChg>
      <pc:sldChg chg="add del">
        <pc:chgData name="CAVIEDES Daniel" userId="c5cf8fe4-1a25-46b0-8c9e-2a2d680ab770" providerId="ADAL" clId="{476558CC-88BE-4C0D-958F-DFFB8B0029A4}" dt="2023-02-08T18:23:48.584" v="62" actId="47"/>
        <pc:sldMkLst>
          <pc:docMk/>
          <pc:sldMk cId="3036279424" sldId="2145706647"/>
        </pc:sldMkLst>
      </pc:sldChg>
      <pc:sldChg chg="del">
        <pc:chgData name="CAVIEDES Daniel" userId="c5cf8fe4-1a25-46b0-8c9e-2a2d680ab770" providerId="ADAL" clId="{476558CC-88BE-4C0D-958F-DFFB8B0029A4}" dt="2023-02-08T18:19:40.757" v="0" actId="47"/>
        <pc:sldMkLst>
          <pc:docMk/>
          <pc:sldMk cId="1492813625" sldId="2145706651"/>
        </pc:sldMkLst>
      </pc:sldChg>
      <pc:sldChg chg="del">
        <pc:chgData name="CAVIEDES Daniel" userId="c5cf8fe4-1a25-46b0-8c9e-2a2d680ab770" providerId="ADAL" clId="{476558CC-88BE-4C0D-958F-DFFB8B0029A4}" dt="2023-02-08T18:19:45.248" v="1" actId="47"/>
        <pc:sldMkLst>
          <pc:docMk/>
          <pc:sldMk cId="3043648651" sldId="2145706652"/>
        </pc:sldMkLst>
      </pc:sldChg>
      <pc:sldChg chg="del">
        <pc:chgData name="CAVIEDES Daniel" userId="c5cf8fe4-1a25-46b0-8c9e-2a2d680ab770" providerId="ADAL" clId="{476558CC-88BE-4C0D-958F-DFFB8B0029A4}" dt="2023-02-08T18:24:09.504" v="63" actId="47"/>
        <pc:sldMkLst>
          <pc:docMk/>
          <pc:sldMk cId="577992199" sldId="2145706662"/>
        </pc:sldMkLst>
      </pc:sldChg>
      <pc:sldChg chg="del">
        <pc:chgData name="CAVIEDES Daniel" userId="c5cf8fe4-1a25-46b0-8c9e-2a2d680ab770" providerId="ADAL" clId="{476558CC-88BE-4C0D-958F-DFFB8B0029A4}" dt="2023-02-08T18:24:46.290" v="65" actId="47"/>
        <pc:sldMkLst>
          <pc:docMk/>
          <pc:sldMk cId="3421294579" sldId="2145706667"/>
        </pc:sldMkLst>
      </pc:sldChg>
      <pc:sldChg chg="del">
        <pc:chgData name="CAVIEDES Daniel" userId="c5cf8fe4-1a25-46b0-8c9e-2a2d680ab770" providerId="ADAL" clId="{476558CC-88BE-4C0D-958F-DFFB8B0029A4}" dt="2023-02-08T18:24:21.119" v="64" actId="47"/>
        <pc:sldMkLst>
          <pc:docMk/>
          <pc:sldMk cId="3971919351" sldId="2145706670"/>
        </pc:sldMkLst>
      </pc:sldChg>
      <pc:sldChg chg="del">
        <pc:chgData name="CAVIEDES Daniel" userId="c5cf8fe4-1a25-46b0-8c9e-2a2d680ab770" providerId="ADAL" clId="{476558CC-88BE-4C0D-958F-DFFB8B0029A4}" dt="2023-02-08T18:25:04.446" v="74" actId="47"/>
        <pc:sldMkLst>
          <pc:docMk/>
          <pc:sldMk cId="276295611" sldId="2145706721"/>
        </pc:sldMkLst>
      </pc:sldChg>
      <pc:sldChg chg="del">
        <pc:chgData name="CAVIEDES Daniel" userId="c5cf8fe4-1a25-46b0-8c9e-2a2d680ab770" providerId="ADAL" clId="{476558CC-88BE-4C0D-958F-DFFB8B0029A4}" dt="2023-02-08T18:25:22.503" v="100" actId="47"/>
        <pc:sldMkLst>
          <pc:docMk/>
          <pc:sldMk cId="2362106677" sldId="2145706741"/>
        </pc:sldMkLst>
      </pc:sldChg>
      <pc:sldChg chg="del">
        <pc:chgData name="CAVIEDES Daniel" userId="c5cf8fe4-1a25-46b0-8c9e-2a2d680ab770" providerId="ADAL" clId="{476558CC-88BE-4C0D-958F-DFFB8B0029A4}" dt="2023-02-08T18:23:37.721" v="47" actId="47"/>
        <pc:sldMkLst>
          <pc:docMk/>
          <pc:sldMk cId="2964696479" sldId="2145706752"/>
        </pc:sldMkLst>
      </pc:sldChg>
      <pc:sldChg chg="del">
        <pc:chgData name="CAVIEDES Daniel" userId="c5cf8fe4-1a25-46b0-8c9e-2a2d680ab770" providerId="ADAL" clId="{476558CC-88BE-4C0D-958F-DFFB8B0029A4}" dt="2023-02-08T18:23:38.455" v="48" actId="47"/>
        <pc:sldMkLst>
          <pc:docMk/>
          <pc:sldMk cId="16323708" sldId="2145706753"/>
        </pc:sldMkLst>
      </pc:sldChg>
      <pc:sldChg chg="del">
        <pc:chgData name="CAVIEDES Daniel" userId="c5cf8fe4-1a25-46b0-8c9e-2a2d680ab770" providerId="ADAL" clId="{476558CC-88BE-4C0D-958F-DFFB8B0029A4}" dt="2023-02-08T18:23:39.091" v="49" actId="47"/>
        <pc:sldMkLst>
          <pc:docMk/>
          <pc:sldMk cId="144943029" sldId="2145706754"/>
        </pc:sldMkLst>
      </pc:sldChg>
      <pc:sldChg chg="del">
        <pc:chgData name="CAVIEDES Daniel" userId="c5cf8fe4-1a25-46b0-8c9e-2a2d680ab770" providerId="ADAL" clId="{476558CC-88BE-4C0D-958F-DFFB8B0029A4}" dt="2023-02-08T18:23:40.531" v="50" actId="47"/>
        <pc:sldMkLst>
          <pc:docMk/>
          <pc:sldMk cId="2113920386" sldId="2145706755"/>
        </pc:sldMkLst>
      </pc:sldChg>
      <pc:sldChg chg="del">
        <pc:chgData name="CAVIEDES Daniel" userId="c5cf8fe4-1a25-46b0-8c9e-2a2d680ab770" providerId="ADAL" clId="{476558CC-88BE-4C0D-958F-DFFB8B0029A4}" dt="2023-02-08T18:23:41.213" v="51" actId="47"/>
        <pc:sldMkLst>
          <pc:docMk/>
          <pc:sldMk cId="2218927795" sldId="2145706756"/>
        </pc:sldMkLst>
      </pc:sldChg>
      <pc:sldChg chg="del">
        <pc:chgData name="CAVIEDES Daniel" userId="c5cf8fe4-1a25-46b0-8c9e-2a2d680ab770" providerId="ADAL" clId="{476558CC-88BE-4C0D-958F-DFFB8B0029A4}" dt="2023-02-08T18:23:41.849" v="52" actId="47"/>
        <pc:sldMkLst>
          <pc:docMk/>
          <pc:sldMk cId="182510670" sldId="2145706757"/>
        </pc:sldMkLst>
      </pc:sldChg>
      <pc:sldChg chg="del">
        <pc:chgData name="CAVIEDES Daniel" userId="c5cf8fe4-1a25-46b0-8c9e-2a2d680ab770" providerId="ADAL" clId="{476558CC-88BE-4C0D-958F-DFFB8B0029A4}" dt="2023-02-08T18:23:42.432" v="53" actId="47"/>
        <pc:sldMkLst>
          <pc:docMk/>
          <pc:sldMk cId="3914351920" sldId="2145706758"/>
        </pc:sldMkLst>
      </pc:sldChg>
      <pc:sldChg chg="del">
        <pc:chgData name="CAVIEDES Daniel" userId="c5cf8fe4-1a25-46b0-8c9e-2a2d680ab770" providerId="ADAL" clId="{476558CC-88BE-4C0D-958F-DFFB8B0029A4}" dt="2023-02-08T18:23:42.948" v="54" actId="47"/>
        <pc:sldMkLst>
          <pc:docMk/>
          <pc:sldMk cId="2244056078" sldId="2145706759"/>
        </pc:sldMkLst>
      </pc:sldChg>
      <pc:sldChg chg="del">
        <pc:chgData name="CAVIEDES Daniel" userId="c5cf8fe4-1a25-46b0-8c9e-2a2d680ab770" providerId="ADAL" clId="{476558CC-88BE-4C0D-958F-DFFB8B0029A4}" dt="2023-02-08T18:23:43.445" v="55" actId="47"/>
        <pc:sldMkLst>
          <pc:docMk/>
          <pc:sldMk cId="2563341887" sldId="2145706760"/>
        </pc:sldMkLst>
      </pc:sldChg>
      <pc:sldChg chg="del">
        <pc:chgData name="CAVIEDES Daniel" userId="c5cf8fe4-1a25-46b0-8c9e-2a2d680ab770" providerId="ADAL" clId="{476558CC-88BE-4C0D-958F-DFFB8B0029A4}" dt="2023-02-08T18:23:43.885" v="56" actId="47"/>
        <pc:sldMkLst>
          <pc:docMk/>
          <pc:sldMk cId="3661302822" sldId="2145706761"/>
        </pc:sldMkLst>
      </pc:sldChg>
      <pc:sldChg chg="del">
        <pc:chgData name="CAVIEDES Daniel" userId="c5cf8fe4-1a25-46b0-8c9e-2a2d680ab770" providerId="ADAL" clId="{476558CC-88BE-4C0D-958F-DFFB8B0029A4}" dt="2023-02-08T18:23:45.177" v="57" actId="47"/>
        <pc:sldMkLst>
          <pc:docMk/>
          <pc:sldMk cId="3881454423" sldId="2145706762"/>
        </pc:sldMkLst>
      </pc:sldChg>
      <pc:sldChg chg="del">
        <pc:chgData name="CAVIEDES Daniel" userId="c5cf8fe4-1a25-46b0-8c9e-2a2d680ab770" providerId="ADAL" clId="{476558CC-88BE-4C0D-958F-DFFB8B0029A4}" dt="2023-02-08T18:23:45.565" v="58" actId="47"/>
        <pc:sldMkLst>
          <pc:docMk/>
          <pc:sldMk cId="2984996321" sldId="2145706763"/>
        </pc:sldMkLst>
      </pc:sldChg>
      <pc:sldChg chg="del">
        <pc:chgData name="CAVIEDES Daniel" userId="c5cf8fe4-1a25-46b0-8c9e-2a2d680ab770" providerId="ADAL" clId="{476558CC-88BE-4C0D-958F-DFFB8B0029A4}" dt="2023-02-08T18:23:45.906" v="59" actId="47"/>
        <pc:sldMkLst>
          <pc:docMk/>
          <pc:sldMk cId="883370895" sldId="2145706764"/>
        </pc:sldMkLst>
      </pc:sldChg>
      <pc:sldChg chg="del">
        <pc:chgData name="CAVIEDES Daniel" userId="c5cf8fe4-1a25-46b0-8c9e-2a2d680ab770" providerId="ADAL" clId="{476558CC-88BE-4C0D-958F-DFFB8B0029A4}" dt="2023-02-08T18:23:46.225" v="60" actId="47"/>
        <pc:sldMkLst>
          <pc:docMk/>
          <pc:sldMk cId="1773430699" sldId="2145706765"/>
        </pc:sldMkLst>
      </pc:sldChg>
      <pc:sldChg chg="del">
        <pc:chgData name="CAVIEDES Daniel" userId="c5cf8fe4-1a25-46b0-8c9e-2a2d680ab770" providerId="ADAL" clId="{476558CC-88BE-4C0D-958F-DFFB8B0029A4}" dt="2023-02-08T18:25:17.795" v="93" actId="47"/>
        <pc:sldMkLst>
          <pc:docMk/>
          <pc:sldMk cId="442502706" sldId="2145706766"/>
        </pc:sldMkLst>
      </pc:sldChg>
      <pc:sldChg chg="del">
        <pc:chgData name="CAVIEDES Daniel" userId="c5cf8fe4-1a25-46b0-8c9e-2a2d680ab770" providerId="ADAL" clId="{476558CC-88BE-4C0D-958F-DFFB8B0029A4}" dt="2023-02-08T18:25:18.371" v="94" actId="47"/>
        <pc:sldMkLst>
          <pc:docMk/>
          <pc:sldMk cId="2042077438" sldId="2145706767"/>
        </pc:sldMkLst>
      </pc:sldChg>
      <pc:sldChg chg="del">
        <pc:chgData name="CAVIEDES Daniel" userId="c5cf8fe4-1a25-46b0-8c9e-2a2d680ab770" providerId="ADAL" clId="{476558CC-88BE-4C0D-958F-DFFB8B0029A4}" dt="2023-02-08T18:25:18.794" v="95" actId="47"/>
        <pc:sldMkLst>
          <pc:docMk/>
          <pc:sldMk cId="1035801077" sldId="2145706768"/>
        </pc:sldMkLst>
      </pc:sldChg>
      <pc:sldChg chg="del">
        <pc:chgData name="CAVIEDES Daniel" userId="c5cf8fe4-1a25-46b0-8c9e-2a2d680ab770" providerId="ADAL" clId="{476558CC-88BE-4C0D-958F-DFFB8B0029A4}" dt="2023-02-08T18:25:19.187" v="96" actId="47"/>
        <pc:sldMkLst>
          <pc:docMk/>
          <pc:sldMk cId="2620445888" sldId="2145706769"/>
        </pc:sldMkLst>
      </pc:sldChg>
      <pc:sldChg chg="del">
        <pc:chgData name="CAVIEDES Daniel" userId="c5cf8fe4-1a25-46b0-8c9e-2a2d680ab770" providerId="ADAL" clId="{476558CC-88BE-4C0D-958F-DFFB8B0029A4}" dt="2023-02-08T18:25:20.058" v="98" actId="47"/>
        <pc:sldMkLst>
          <pc:docMk/>
          <pc:sldMk cId="1820847397" sldId="2145706770"/>
        </pc:sldMkLst>
      </pc:sldChg>
      <pc:sldChg chg="del">
        <pc:chgData name="CAVIEDES Daniel" userId="c5cf8fe4-1a25-46b0-8c9e-2a2d680ab770" providerId="ADAL" clId="{476558CC-88BE-4C0D-958F-DFFB8B0029A4}" dt="2023-02-08T18:25:10.239" v="82" actId="47"/>
        <pc:sldMkLst>
          <pc:docMk/>
          <pc:sldMk cId="151678592" sldId="2145706771"/>
        </pc:sldMkLst>
      </pc:sldChg>
      <pc:sldChg chg="del">
        <pc:chgData name="CAVIEDES Daniel" userId="c5cf8fe4-1a25-46b0-8c9e-2a2d680ab770" providerId="ADAL" clId="{476558CC-88BE-4C0D-958F-DFFB8B0029A4}" dt="2023-02-08T18:25:12.360" v="86" actId="47"/>
        <pc:sldMkLst>
          <pc:docMk/>
          <pc:sldMk cId="1887578911" sldId="2145706772"/>
        </pc:sldMkLst>
      </pc:sldChg>
      <pc:sldChg chg="del">
        <pc:chgData name="CAVIEDES Daniel" userId="c5cf8fe4-1a25-46b0-8c9e-2a2d680ab770" providerId="ADAL" clId="{476558CC-88BE-4C0D-958F-DFFB8B0029A4}" dt="2023-02-08T18:25:14.642" v="89" actId="47"/>
        <pc:sldMkLst>
          <pc:docMk/>
          <pc:sldMk cId="2385870730" sldId="2145706773"/>
        </pc:sldMkLst>
      </pc:sldChg>
      <pc:sldChg chg="del">
        <pc:chgData name="CAVIEDES Daniel" userId="c5cf8fe4-1a25-46b0-8c9e-2a2d680ab770" providerId="ADAL" clId="{476558CC-88BE-4C0D-958F-DFFB8B0029A4}" dt="2023-02-08T18:25:23.150" v="101" actId="47"/>
        <pc:sldMkLst>
          <pc:docMk/>
          <pc:sldMk cId="2106310595" sldId="2145706774"/>
        </pc:sldMkLst>
      </pc:sldChg>
      <pc:sldChg chg="del">
        <pc:chgData name="CAVIEDES Daniel" userId="c5cf8fe4-1a25-46b0-8c9e-2a2d680ab770" providerId="ADAL" clId="{476558CC-88BE-4C0D-958F-DFFB8B0029A4}" dt="2023-02-08T18:25:23.571" v="102" actId="47"/>
        <pc:sldMkLst>
          <pc:docMk/>
          <pc:sldMk cId="763655318" sldId="2145706775"/>
        </pc:sldMkLst>
      </pc:sldChg>
      <pc:sldChg chg="modSp mod">
        <pc:chgData name="CAVIEDES Daniel" userId="c5cf8fe4-1a25-46b0-8c9e-2a2d680ab770" providerId="ADAL" clId="{476558CC-88BE-4C0D-958F-DFFB8B0029A4}" dt="2023-02-08T18:20:07.584" v="17" actId="20577"/>
        <pc:sldMkLst>
          <pc:docMk/>
          <pc:sldMk cId="1595711756" sldId="2145706776"/>
        </pc:sldMkLst>
        <pc:spChg chg="mod">
          <ac:chgData name="CAVIEDES Daniel" userId="c5cf8fe4-1a25-46b0-8c9e-2a2d680ab770" providerId="ADAL" clId="{476558CC-88BE-4C0D-958F-DFFB8B0029A4}" dt="2023-02-08T18:20:07.584" v="17" actId="20577"/>
          <ac:spMkLst>
            <pc:docMk/>
            <pc:sldMk cId="1595711756" sldId="2145706776"/>
            <ac:spMk id="13" creationId="{BD3E3F43-E910-4202-951D-38AB5BF2F202}"/>
          </ac:spMkLst>
        </pc:spChg>
      </pc:sldChg>
      <pc:sldChg chg="del">
        <pc:chgData name="CAVIEDES Daniel" userId="c5cf8fe4-1a25-46b0-8c9e-2a2d680ab770" providerId="ADAL" clId="{476558CC-88BE-4C0D-958F-DFFB8B0029A4}" dt="2023-02-08T18:20:18.252" v="18" actId="47"/>
        <pc:sldMkLst>
          <pc:docMk/>
          <pc:sldMk cId="1783137646" sldId="2145706777"/>
        </pc:sldMkLst>
      </pc:sldChg>
      <pc:sldChg chg="del">
        <pc:chgData name="CAVIEDES Daniel" userId="c5cf8fe4-1a25-46b0-8c9e-2a2d680ab770" providerId="ADAL" clId="{476558CC-88BE-4C0D-958F-DFFB8B0029A4}" dt="2023-02-08T18:20:23.123" v="19" actId="47"/>
        <pc:sldMkLst>
          <pc:docMk/>
          <pc:sldMk cId="755639084" sldId="2145706778"/>
        </pc:sldMkLst>
      </pc:sldChg>
      <pc:sldChg chg="del">
        <pc:chgData name="CAVIEDES Daniel" userId="c5cf8fe4-1a25-46b0-8c9e-2a2d680ab770" providerId="ADAL" clId="{476558CC-88BE-4C0D-958F-DFFB8B0029A4}" dt="2023-02-08T18:20:28.661" v="20" actId="47"/>
        <pc:sldMkLst>
          <pc:docMk/>
          <pc:sldMk cId="1981818401" sldId="2145706779"/>
        </pc:sldMkLst>
      </pc:sldChg>
      <pc:sldChg chg="modSp del mod">
        <pc:chgData name="CAVIEDES Daniel" userId="c5cf8fe4-1a25-46b0-8c9e-2a2d680ab770" providerId="ADAL" clId="{476558CC-88BE-4C0D-958F-DFFB8B0029A4}" dt="2023-02-08T18:21:15.234" v="26" actId="47"/>
        <pc:sldMkLst>
          <pc:docMk/>
          <pc:sldMk cId="2180055665" sldId="2145706781"/>
        </pc:sldMkLst>
        <pc:spChg chg="mod">
          <ac:chgData name="CAVIEDES Daniel" userId="c5cf8fe4-1a25-46b0-8c9e-2a2d680ab770" providerId="ADAL" clId="{476558CC-88BE-4C0D-958F-DFFB8B0029A4}" dt="2023-02-08T18:21:00.515" v="25" actId="20577"/>
          <ac:spMkLst>
            <pc:docMk/>
            <pc:sldMk cId="2180055665" sldId="2145706781"/>
            <ac:spMk id="4" creationId="{19AC0C07-052F-5C41-B0DA-9CB6BE625ACC}"/>
          </ac:spMkLst>
        </pc:spChg>
      </pc:sldChg>
      <pc:sldChg chg="ord">
        <pc:chgData name="CAVIEDES Daniel" userId="c5cf8fe4-1a25-46b0-8c9e-2a2d680ab770" providerId="ADAL" clId="{476558CC-88BE-4C0D-958F-DFFB8B0029A4}" dt="2023-02-08T18:21:19.316" v="28"/>
        <pc:sldMkLst>
          <pc:docMk/>
          <pc:sldMk cId="1220676744" sldId="2145706782"/>
        </pc:sldMkLst>
      </pc:sldChg>
      <pc:sldChg chg="del">
        <pc:chgData name="CAVIEDES Daniel" userId="c5cf8fe4-1a25-46b0-8c9e-2a2d680ab770" providerId="ADAL" clId="{476558CC-88BE-4C0D-958F-DFFB8B0029A4}" dt="2023-02-08T18:21:48.171" v="29" actId="47"/>
        <pc:sldMkLst>
          <pc:docMk/>
          <pc:sldMk cId="1268730667" sldId="2145706786"/>
        </pc:sldMkLst>
      </pc:sldChg>
      <pc:sldChg chg="del">
        <pc:chgData name="CAVIEDES Daniel" userId="c5cf8fe4-1a25-46b0-8c9e-2a2d680ab770" providerId="ADAL" clId="{476558CC-88BE-4C0D-958F-DFFB8B0029A4}" dt="2023-02-08T18:21:56.424" v="31" actId="47"/>
        <pc:sldMkLst>
          <pc:docMk/>
          <pc:sldMk cId="633064268" sldId="2145706792"/>
        </pc:sldMkLst>
      </pc:sldChg>
      <pc:sldChg chg="del">
        <pc:chgData name="CAVIEDES Daniel" userId="c5cf8fe4-1a25-46b0-8c9e-2a2d680ab770" providerId="ADAL" clId="{476558CC-88BE-4C0D-958F-DFFB8B0029A4}" dt="2023-02-08T18:22:04.385" v="32" actId="47"/>
        <pc:sldMkLst>
          <pc:docMk/>
          <pc:sldMk cId="239201269" sldId="2145706793"/>
        </pc:sldMkLst>
      </pc:sldChg>
      <pc:sldChg chg="del">
        <pc:chgData name="CAVIEDES Daniel" userId="c5cf8fe4-1a25-46b0-8c9e-2a2d680ab770" providerId="ADAL" clId="{476558CC-88BE-4C0D-958F-DFFB8B0029A4}" dt="2023-02-08T18:22:48.051" v="33" actId="47"/>
        <pc:sldMkLst>
          <pc:docMk/>
          <pc:sldMk cId="2712215023" sldId="2145706794"/>
        </pc:sldMkLst>
      </pc:sldChg>
      <pc:sldChg chg="del">
        <pc:chgData name="CAVIEDES Daniel" userId="c5cf8fe4-1a25-46b0-8c9e-2a2d680ab770" providerId="ADAL" clId="{476558CC-88BE-4C0D-958F-DFFB8B0029A4}" dt="2023-02-08T18:22:55.905" v="34" actId="47"/>
        <pc:sldMkLst>
          <pc:docMk/>
          <pc:sldMk cId="2735468473" sldId="2145706795"/>
        </pc:sldMkLst>
      </pc:sldChg>
      <pc:sldChg chg="del">
        <pc:chgData name="CAVIEDES Daniel" userId="c5cf8fe4-1a25-46b0-8c9e-2a2d680ab770" providerId="ADAL" clId="{476558CC-88BE-4C0D-958F-DFFB8B0029A4}" dt="2023-02-08T18:23:08.597" v="36" actId="47"/>
        <pc:sldMkLst>
          <pc:docMk/>
          <pc:sldMk cId="3693962552" sldId="2145706796"/>
        </pc:sldMkLst>
      </pc:sldChg>
      <pc:sldChg chg="del">
        <pc:chgData name="CAVIEDES Daniel" userId="c5cf8fe4-1a25-46b0-8c9e-2a2d680ab770" providerId="ADAL" clId="{476558CC-88BE-4C0D-958F-DFFB8B0029A4}" dt="2023-02-08T18:23:34.682" v="46" actId="47"/>
        <pc:sldMkLst>
          <pc:docMk/>
          <pc:sldMk cId="469105918" sldId="2145706798"/>
        </pc:sldMkLst>
      </pc:sldChg>
      <pc:sldChg chg="del">
        <pc:chgData name="CAVIEDES Daniel" userId="c5cf8fe4-1a25-46b0-8c9e-2a2d680ab770" providerId="ADAL" clId="{476558CC-88BE-4C0D-958F-DFFB8B0029A4}" dt="2023-02-08T18:23:13.242" v="37" actId="47"/>
        <pc:sldMkLst>
          <pc:docMk/>
          <pc:sldMk cId="769623375" sldId="2145706799"/>
        </pc:sldMkLst>
      </pc:sldChg>
      <pc:sldChg chg="del">
        <pc:chgData name="CAVIEDES Daniel" userId="c5cf8fe4-1a25-46b0-8c9e-2a2d680ab770" providerId="ADAL" clId="{476558CC-88BE-4C0D-958F-DFFB8B0029A4}" dt="2023-02-08T18:23:18.154" v="38" actId="47"/>
        <pc:sldMkLst>
          <pc:docMk/>
          <pc:sldMk cId="1962470159" sldId="2145706800"/>
        </pc:sldMkLst>
      </pc:sldChg>
      <pc:sldChg chg="del">
        <pc:chgData name="CAVIEDES Daniel" userId="c5cf8fe4-1a25-46b0-8c9e-2a2d680ab770" providerId="ADAL" clId="{476558CC-88BE-4C0D-958F-DFFB8B0029A4}" dt="2023-02-08T18:23:19.558" v="39" actId="47"/>
        <pc:sldMkLst>
          <pc:docMk/>
          <pc:sldMk cId="706760132" sldId="2145706801"/>
        </pc:sldMkLst>
      </pc:sldChg>
      <pc:sldChg chg="del">
        <pc:chgData name="CAVIEDES Daniel" userId="c5cf8fe4-1a25-46b0-8c9e-2a2d680ab770" providerId="ADAL" clId="{476558CC-88BE-4C0D-958F-DFFB8B0029A4}" dt="2023-02-08T18:23:20.641" v="40" actId="47"/>
        <pc:sldMkLst>
          <pc:docMk/>
          <pc:sldMk cId="3585758653" sldId="2145706802"/>
        </pc:sldMkLst>
      </pc:sldChg>
      <pc:sldChg chg="del">
        <pc:chgData name="CAVIEDES Daniel" userId="c5cf8fe4-1a25-46b0-8c9e-2a2d680ab770" providerId="ADAL" clId="{476558CC-88BE-4C0D-958F-DFFB8B0029A4}" dt="2023-02-08T18:23:21.728" v="41" actId="47"/>
        <pc:sldMkLst>
          <pc:docMk/>
          <pc:sldMk cId="3704851641" sldId="2145706803"/>
        </pc:sldMkLst>
      </pc:sldChg>
      <pc:sldChg chg="del">
        <pc:chgData name="CAVIEDES Daniel" userId="c5cf8fe4-1a25-46b0-8c9e-2a2d680ab770" providerId="ADAL" clId="{476558CC-88BE-4C0D-958F-DFFB8B0029A4}" dt="2023-02-08T18:23:22.855" v="42" actId="47"/>
        <pc:sldMkLst>
          <pc:docMk/>
          <pc:sldMk cId="644335762" sldId="2145706804"/>
        </pc:sldMkLst>
      </pc:sldChg>
      <pc:sldChg chg="del">
        <pc:chgData name="CAVIEDES Daniel" userId="c5cf8fe4-1a25-46b0-8c9e-2a2d680ab770" providerId="ADAL" clId="{476558CC-88BE-4C0D-958F-DFFB8B0029A4}" dt="2023-02-08T18:23:26.635" v="43" actId="47"/>
        <pc:sldMkLst>
          <pc:docMk/>
          <pc:sldMk cId="3957249159" sldId="2145706805"/>
        </pc:sldMkLst>
      </pc:sldChg>
      <pc:sldChg chg="del">
        <pc:chgData name="CAVIEDES Daniel" userId="c5cf8fe4-1a25-46b0-8c9e-2a2d680ab770" providerId="ADAL" clId="{476558CC-88BE-4C0D-958F-DFFB8B0029A4}" dt="2023-02-08T18:23:32.473" v="44" actId="47"/>
        <pc:sldMkLst>
          <pc:docMk/>
          <pc:sldMk cId="496263529" sldId="2145706806"/>
        </pc:sldMkLst>
      </pc:sldChg>
      <pc:sldChg chg="del">
        <pc:chgData name="CAVIEDES Daniel" userId="c5cf8fe4-1a25-46b0-8c9e-2a2d680ab770" providerId="ADAL" clId="{476558CC-88BE-4C0D-958F-DFFB8B0029A4}" dt="2023-02-08T18:23:33.471" v="45" actId="47"/>
        <pc:sldMkLst>
          <pc:docMk/>
          <pc:sldMk cId="3534581879" sldId="2145706807"/>
        </pc:sldMkLst>
      </pc:sldChg>
      <pc:sldChg chg="del">
        <pc:chgData name="CAVIEDES Daniel" userId="c5cf8fe4-1a25-46b0-8c9e-2a2d680ab770" providerId="ADAL" clId="{476558CC-88BE-4C0D-958F-DFFB8B0029A4}" dt="2023-02-08T18:24:58.707" v="70" actId="47"/>
        <pc:sldMkLst>
          <pc:docMk/>
          <pc:sldMk cId="2427917650" sldId="2145706809"/>
        </pc:sldMkLst>
      </pc:sldChg>
      <pc:sldChg chg="del">
        <pc:chgData name="CAVIEDES Daniel" userId="c5cf8fe4-1a25-46b0-8c9e-2a2d680ab770" providerId="ADAL" clId="{476558CC-88BE-4C0D-958F-DFFB8B0029A4}" dt="2023-02-08T18:21:54.881" v="30" actId="47"/>
        <pc:sldMkLst>
          <pc:docMk/>
          <pc:sldMk cId="2616307508" sldId="2145706828"/>
        </pc:sldMkLst>
      </pc:sldChg>
      <pc:sldChg chg="del">
        <pc:chgData name="CAVIEDES Daniel" userId="c5cf8fe4-1a25-46b0-8c9e-2a2d680ab770" providerId="ADAL" clId="{476558CC-88BE-4C0D-958F-DFFB8B0029A4}" dt="2023-02-08T18:23:06.792" v="35" actId="47"/>
        <pc:sldMkLst>
          <pc:docMk/>
          <pc:sldMk cId="1026538925" sldId="2145706829"/>
        </pc:sldMkLst>
      </pc:sldChg>
      <pc:sldChg chg="del">
        <pc:chgData name="CAVIEDES Daniel" userId="c5cf8fe4-1a25-46b0-8c9e-2a2d680ab770" providerId="ADAL" clId="{476558CC-88BE-4C0D-958F-DFFB8B0029A4}" dt="2023-02-08T18:25:19.713" v="97" actId="47"/>
        <pc:sldMkLst>
          <pc:docMk/>
          <pc:sldMk cId="359043779" sldId="2145706830"/>
        </pc:sldMkLst>
      </pc:sldChg>
      <pc:sldChg chg="del">
        <pc:chgData name="CAVIEDES Daniel" userId="c5cf8fe4-1a25-46b0-8c9e-2a2d680ab770" providerId="ADAL" clId="{476558CC-88BE-4C0D-958F-DFFB8B0029A4}" dt="2023-02-08T18:25:21.143" v="99" actId="47"/>
        <pc:sldMkLst>
          <pc:docMk/>
          <pc:sldMk cId="1445929085" sldId="2145706831"/>
        </pc:sldMkLst>
      </pc:sldChg>
      <pc:sldChg chg="del">
        <pc:chgData name="CAVIEDES Daniel" userId="c5cf8fe4-1a25-46b0-8c9e-2a2d680ab770" providerId="ADAL" clId="{476558CC-88BE-4C0D-958F-DFFB8B0029A4}" dt="2023-02-08T18:27:02.239" v="114" actId="47"/>
        <pc:sldMkLst>
          <pc:docMk/>
          <pc:sldMk cId="3737927360" sldId="2145706834"/>
        </pc:sldMkLst>
      </pc:sldChg>
      <pc:sldChg chg="del">
        <pc:chgData name="CAVIEDES Daniel" userId="c5cf8fe4-1a25-46b0-8c9e-2a2d680ab770" providerId="ADAL" clId="{476558CC-88BE-4C0D-958F-DFFB8B0029A4}" dt="2023-02-08T18:27:00.627" v="113" actId="47"/>
        <pc:sldMkLst>
          <pc:docMk/>
          <pc:sldMk cId="1026174500" sldId="2145706844"/>
        </pc:sldMkLst>
      </pc:sldChg>
      <pc:sldMasterChg chg="delSldLayout">
        <pc:chgData name="CAVIEDES Daniel" userId="c5cf8fe4-1a25-46b0-8c9e-2a2d680ab770" providerId="ADAL" clId="{476558CC-88BE-4C0D-958F-DFFB8B0029A4}" dt="2023-02-08T18:26:06.040" v="109" actId="47"/>
        <pc:sldMasterMkLst>
          <pc:docMk/>
          <pc:sldMasterMk cId="3484558931" sldId="2147483704"/>
        </pc:sldMasterMkLst>
        <pc:sldLayoutChg chg="del">
          <pc:chgData name="CAVIEDES Daniel" userId="c5cf8fe4-1a25-46b0-8c9e-2a2d680ab770" providerId="ADAL" clId="{476558CC-88BE-4C0D-958F-DFFB8B0029A4}" dt="2023-02-08T18:26:06.040" v="109" actId="47"/>
          <pc:sldLayoutMkLst>
            <pc:docMk/>
            <pc:sldMasterMk cId="3484558931" sldId="2147483704"/>
            <pc:sldLayoutMk cId="809208647" sldId="2147483711"/>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leb%20Bryant\Documents\Coffee%202020\Market%20Size%20and%20Forecast%20Template%20COFFEE.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0904781541388"/>
          <c:y val="3.7763672398093098E-2"/>
          <c:w val="0.81260363524386614"/>
          <c:h val="0.81516135332919604"/>
        </c:manualLayout>
      </c:layout>
      <c:lineChart>
        <c:grouping val="standard"/>
        <c:varyColors val="0"/>
        <c:ser>
          <c:idx val="0"/>
          <c:order val="0"/>
          <c:tx>
            <c:strRef>
              <c:f>'Market Size and Forecast coffee'!$B$6</c:f>
              <c:strCache>
                <c:ptCount val="1"/>
                <c:pt idx="0">
                  <c:v>$ million</c:v>
                </c:pt>
              </c:strCache>
            </c:strRef>
          </c:tx>
          <c:spPr>
            <a:ln w="57150">
              <a:solidFill>
                <a:srgbClr val="5E358B"/>
              </a:solidFill>
            </a:ln>
          </c:spPr>
          <c:marker>
            <c:symbol val="none"/>
          </c:marker>
          <c:dPt>
            <c:idx val="5"/>
            <c:marker>
              <c:symbol val="circle"/>
              <c:size val="8"/>
              <c:spPr>
                <a:solidFill>
                  <a:srgbClr val="5E358B"/>
                </a:solidFill>
                <a:ln w="57150">
                  <a:solidFill>
                    <a:srgbClr val="5E358B"/>
                  </a:solidFill>
                </a:ln>
              </c:spPr>
            </c:marker>
            <c:bubble3D val="0"/>
            <c:extLst>
              <c:ext xmlns:c16="http://schemas.microsoft.com/office/drawing/2014/chart" uri="{C3380CC4-5D6E-409C-BE32-E72D297353CC}">
                <c16:uniqueId val="{00000000-19CA-46F7-ADFB-1C966C3E1F97}"/>
              </c:ext>
            </c:extLst>
          </c:dPt>
          <c:dPt>
            <c:idx val="6"/>
            <c:bubble3D val="0"/>
            <c:spPr>
              <a:ln w="57150">
                <a:solidFill>
                  <a:srgbClr val="F8971D"/>
                </a:solidFill>
                <a:prstDash val="sysDash"/>
              </a:ln>
            </c:spPr>
            <c:extLst>
              <c:ext xmlns:c16="http://schemas.microsoft.com/office/drawing/2014/chart" uri="{C3380CC4-5D6E-409C-BE32-E72D297353CC}">
                <c16:uniqueId val="{00000002-19CA-46F7-ADFB-1C966C3E1F97}"/>
              </c:ext>
            </c:extLst>
          </c:dPt>
          <c:dPt>
            <c:idx val="7"/>
            <c:bubble3D val="0"/>
            <c:spPr>
              <a:ln w="57150">
                <a:solidFill>
                  <a:srgbClr val="F8971D"/>
                </a:solidFill>
                <a:prstDash val="sysDash"/>
              </a:ln>
            </c:spPr>
            <c:extLst>
              <c:ext xmlns:c16="http://schemas.microsoft.com/office/drawing/2014/chart" uri="{C3380CC4-5D6E-409C-BE32-E72D297353CC}">
                <c16:uniqueId val="{00000004-19CA-46F7-ADFB-1C966C3E1F97}"/>
              </c:ext>
            </c:extLst>
          </c:dPt>
          <c:dPt>
            <c:idx val="8"/>
            <c:bubble3D val="0"/>
            <c:spPr>
              <a:ln w="57150">
                <a:solidFill>
                  <a:srgbClr val="F8971D"/>
                </a:solidFill>
                <a:prstDash val="sysDash"/>
              </a:ln>
            </c:spPr>
            <c:extLst>
              <c:ext xmlns:c16="http://schemas.microsoft.com/office/drawing/2014/chart" uri="{C3380CC4-5D6E-409C-BE32-E72D297353CC}">
                <c16:uniqueId val="{00000006-19CA-46F7-ADFB-1C966C3E1F97}"/>
              </c:ext>
            </c:extLst>
          </c:dPt>
          <c:dPt>
            <c:idx val="9"/>
            <c:bubble3D val="0"/>
            <c:spPr>
              <a:ln w="57150">
                <a:solidFill>
                  <a:srgbClr val="F8971D"/>
                </a:solidFill>
                <a:prstDash val="sysDash"/>
              </a:ln>
            </c:spPr>
            <c:extLst>
              <c:ext xmlns:c16="http://schemas.microsoft.com/office/drawing/2014/chart" uri="{C3380CC4-5D6E-409C-BE32-E72D297353CC}">
                <c16:uniqueId val="{00000008-19CA-46F7-ADFB-1C966C3E1F97}"/>
              </c:ext>
            </c:extLst>
          </c:dPt>
          <c:dPt>
            <c:idx val="10"/>
            <c:marker>
              <c:symbol val="circle"/>
              <c:size val="8"/>
              <c:spPr>
                <a:solidFill>
                  <a:srgbClr val="F8971D"/>
                </a:solidFill>
                <a:ln w="57150">
                  <a:solidFill>
                    <a:srgbClr val="F8971D"/>
                  </a:solidFill>
                </a:ln>
              </c:spPr>
            </c:marker>
            <c:bubble3D val="0"/>
            <c:spPr>
              <a:ln w="57150">
                <a:solidFill>
                  <a:srgbClr val="F8971D"/>
                </a:solidFill>
                <a:prstDash val="sysDash"/>
              </a:ln>
            </c:spPr>
            <c:extLst>
              <c:ext xmlns:c16="http://schemas.microsoft.com/office/drawing/2014/chart" uri="{C3380CC4-5D6E-409C-BE32-E72D297353CC}">
                <c16:uniqueId val="{0000000A-19CA-46F7-ADFB-1C966C3E1F97}"/>
              </c:ext>
            </c:extLst>
          </c:dPt>
          <c:dLbls>
            <c:dLbl>
              <c:idx val="5"/>
              <c:layout>
                <c:manualLayout>
                  <c:x val="-9.2348130051983626E-2"/>
                  <c:y val="-8.0295063840775338E-2"/>
                </c:manualLayout>
              </c:layout>
              <c:tx>
                <c:rich>
                  <a:bodyPr/>
                  <a:lstStyle/>
                  <a:p>
                    <a:pPr>
                      <a:defRPr sz="1600" b="1">
                        <a:solidFill>
                          <a:schemeClr val="bg1"/>
                        </a:solidFill>
                        <a:effectLst>
                          <a:outerShdw blurRad="38100" dist="38100" dir="2700000" algn="tl">
                            <a:srgbClr val="000000">
                              <a:alpha val="43137"/>
                            </a:srgbClr>
                          </a:outerShdw>
                        </a:effectLst>
                      </a:defRPr>
                    </a:pPr>
                    <a:fld id="{EFCD4159-0B7C-6D49-B563-7C7AF40BE899}" type="VALUE">
                      <a:rPr lang="en-US" sz="2000" b="1" i="0">
                        <a:latin typeface="Century Gothic" panose="020B0502020202020204" pitchFamily="34" charset="0"/>
                      </a:rPr>
                      <a:pPr>
                        <a:defRPr sz="1600" b="1">
                          <a:solidFill>
                            <a:schemeClr val="bg1"/>
                          </a:solidFill>
                          <a:effectLst>
                            <a:outerShdw blurRad="38100" dist="38100" dir="2700000" algn="tl">
                              <a:srgbClr val="000000">
                                <a:alpha val="43137"/>
                              </a:srgbClr>
                            </a:outerShdw>
                          </a:effectLst>
                        </a:defRPr>
                      </a:pPr>
                      <a:t>[VALUE]</a:t>
                    </a:fld>
                    <a:endParaRPr lang="en-US"/>
                  </a:p>
                </c:rich>
              </c:tx>
              <c:numFmt formatCode="&quot;$&quot;#,##0" sourceLinked="0"/>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9CA-46F7-ADFB-1C966C3E1F97}"/>
                </c:ext>
              </c:extLst>
            </c:dLbl>
            <c:dLbl>
              <c:idx val="10"/>
              <c:layout>
                <c:manualLayout>
                  <c:x val="-3.286384369083515E-2"/>
                  <c:y val="-3.7414965986394558E-2"/>
                </c:manualLayout>
              </c:layout>
              <c:tx>
                <c:rich>
                  <a:bodyPr/>
                  <a:lstStyle/>
                  <a:p>
                    <a:pPr>
                      <a:defRPr sz="1600" b="1">
                        <a:solidFill>
                          <a:schemeClr val="bg1"/>
                        </a:solidFill>
                        <a:effectLst>
                          <a:outerShdw blurRad="38100" dist="38100" dir="2700000" algn="tl">
                            <a:srgbClr val="000000">
                              <a:alpha val="43137"/>
                            </a:srgbClr>
                          </a:outerShdw>
                        </a:effectLst>
                      </a:defRPr>
                    </a:pPr>
                    <a:fld id="{36EEC7D5-5AE1-F747-BB26-437BF0914497}" type="VALUE">
                      <a:rPr lang="en-US" sz="2000" b="1" i="0">
                        <a:latin typeface="Century Gothic" panose="020B0502020202020204" pitchFamily="34" charset="0"/>
                      </a:rPr>
                      <a:pPr>
                        <a:defRPr sz="1600" b="1">
                          <a:solidFill>
                            <a:schemeClr val="bg1"/>
                          </a:solidFill>
                          <a:effectLst>
                            <a:outerShdw blurRad="38100" dist="38100" dir="2700000" algn="tl">
                              <a:srgbClr val="000000">
                                <a:alpha val="43137"/>
                              </a:srgbClr>
                            </a:outerShdw>
                          </a:effectLst>
                        </a:defRPr>
                      </a:pPr>
                      <a:t>[VALUE]</a:t>
                    </a:fld>
                    <a:endParaRPr lang="en-US"/>
                  </a:p>
                </c:rich>
              </c:tx>
              <c:numFmt formatCode="&quot;$&quot;#,##0" sourceLinked="0"/>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9CA-46F7-ADFB-1C966C3E1F97}"/>
                </c:ext>
              </c:extLst>
            </c:dLbl>
            <c:numFmt formatCode="&quot;$&quot;#,##0" sourceLinked="0"/>
            <c:spPr>
              <a:noFill/>
              <a:ln>
                <a:noFill/>
              </a:ln>
              <a:effectLst/>
            </c:spPr>
            <c:txPr>
              <a:bodyPr/>
              <a:lstStyle/>
              <a:p>
                <a:pPr>
                  <a:defRPr sz="1600" b="1">
                    <a:solidFill>
                      <a:schemeClr val="bg1"/>
                    </a:solidFill>
                    <a:effectLst>
                      <a:outerShdw blurRad="38100" dist="38100" dir="2700000" algn="tl">
                        <a:srgbClr val="000000">
                          <a:alpha val="43137"/>
                        </a:srgbClr>
                      </a:outerShdw>
                    </a:effectLs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Lit>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Lit>
          </c:cat>
          <c:val>
            <c:numRef>
              <c:f>'Market Size and Forecast coffee'!$B$7:$B$17</c:f>
              <c:numCache>
                <c:formatCode>#,##0</c:formatCode>
                <c:ptCount val="11"/>
                <c:pt idx="0">
                  <c:v>13357.322842645226</c:v>
                </c:pt>
                <c:pt idx="1">
                  <c:v>13762.553719909771</c:v>
                </c:pt>
                <c:pt idx="2">
                  <c:v>14171.132287518183</c:v>
                </c:pt>
                <c:pt idx="3">
                  <c:v>14607.767236770396</c:v>
                </c:pt>
                <c:pt idx="4">
                  <c:v>14865.633288677682</c:v>
                </c:pt>
                <c:pt idx="5">
                  <c:v>15599.589033636512</c:v>
                </c:pt>
                <c:pt idx="6">
                  <c:v>16258.088010614621</c:v>
                </c:pt>
                <c:pt idx="7">
                  <c:v>16869.086271570392</c:v>
                </c:pt>
                <c:pt idx="8">
                  <c:v>17417.447548398864</c:v>
                </c:pt>
                <c:pt idx="9">
                  <c:v>17923.379532986906</c:v>
                </c:pt>
                <c:pt idx="10">
                  <c:v>18376.601022859948</c:v>
                </c:pt>
              </c:numCache>
            </c:numRef>
          </c:val>
          <c:smooth val="0"/>
          <c:extLst>
            <c:ext xmlns:c16="http://schemas.microsoft.com/office/drawing/2014/chart" uri="{C3380CC4-5D6E-409C-BE32-E72D297353CC}">
              <c16:uniqueId val="{0000000B-19CA-46F7-ADFB-1C966C3E1F97}"/>
            </c:ext>
          </c:extLst>
        </c:ser>
        <c:dLbls>
          <c:showLegendKey val="0"/>
          <c:showVal val="0"/>
          <c:showCatName val="0"/>
          <c:showSerName val="0"/>
          <c:showPercent val="0"/>
          <c:showBubbleSize val="0"/>
        </c:dLbls>
        <c:smooth val="0"/>
        <c:axId val="109007232"/>
        <c:axId val="109008768"/>
      </c:lineChart>
      <c:catAx>
        <c:axId val="109007232"/>
        <c:scaling>
          <c:orientation val="minMax"/>
        </c:scaling>
        <c:delete val="0"/>
        <c:axPos val="b"/>
        <c:numFmt formatCode="General" sourceLinked="1"/>
        <c:majorTickMark val="in"/>
        <c:minorTickMark val="none"/>
        <c:tickLblPos val="nextTo"/>
        <c:crossAx val="109008768"/>
        <c:crosses val="autoZero"/>
        <c:auto val="1"/>
        <c:lblAlgn val="ctr"/>
        <c:lblOffset val="100"/>
        <c:noMultiLvlLbl val="0"/>
      </c:catAx>
      <c:valAx>
        <c:axId val="109008768"/>
        <c:scaling>
          <c:orientation val="minMax"/>
          <c:max val="20000"/>
          <c:min val="7000"/>
        </c:scaling>
        <c:delete val="0"/>
        <c:axPos val="l"/>
        <c:title>
          <c:tx>
            <c:rich>
              <a:bodyPr rot="-5400000" vert="horz"/>
              <a:lstStyle/>
              <a:p>
                <a:pPr>
                  <a:defRPr/>
                </a:pPr>
                <a:r>
                  <a:rPr lang="en-US" b="0" i="0">
                    <a:latin typeface="Century Gothic" panose="020B0502020202020204" pitchFamily="34" charset="0"/>
                  </a:rPr>
                  <a:t>Total sales ($ millions)</a:t>
                </a:r>
              </a:p>
            </c:rich>
          </c:tx>
          <c:overlay val="0"/>
        </c:title>
        <c:numFmt formatCode="&quot;$&quot;#,##0" sourceLinked="0"/>
        <c:majorTickMark val="out"/>
        <c:minorTickMark val="none"/>
        <c:tickLblPos val="nextTo"/>
        <c:crossAx val="109007232"/>
        <c:crosses val="autoZero"/>
        <c:crossBetween val="midCat"/>
      </c:valAx>
    </c:plotArea>
    <c:plotVisOnly val="1"/>
    <c:dispBlanksAs val="gap"/>
    <c:showDLblsOverMax val="0"/>
  </c:chart>
  <c:spPr>
    <a:ln>
      <a:noFill/>
    </a:ln>
  </c:spPr>
  <c:txPr>
    <a:bodyPr/>
    <a:lstStyle/>
    <a:p>
      <a:pPr>
        <a:defRPr sz="1100">
          <a:latin typeface="+mn-lt"/>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03875492125983"/>
          <c:y val="0.13414867531073602"/>
          <c:w val="0.51761355807086618"/>
          <c:h val="0.85304522311483622"/>
        </c:manualLayout>
      </c:layout>
      <c:barChart>
        <c:barDir val="bar"/>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love coffee!</c:v>
                </c:pt>
                <c:pt idx="1">
                  <c:v>I prefer making my coffee at home.</c:v>
                </c:pt>
                <c:pt idx="2">
                  <c:v>Making coffee is the first thing I do in the morning after waking up.</c:v>
                </c:pt>
                <c:pt idx="3">
                  <c:v>I prefer hot coffee (versus cold or iced).</c:v>
                </c:pt>
                <c:pt idx="4">
                  <c:v>Drinking coffee is one my favorite parts of the day.</c:v>
                </c:pt>
              </c:strCache>
            </c:strRef>
          </c:cat>
          <c:val>
            <c:numRef>
              <c:f>Sheet1!$B$2:$B$6</c:f>
              <c:numCache>
                <c:formatCode>0%</c:formatCode>
                <c:ptCount val="5"/>
                <c:pt idx="0">
                  <c:v>0.47382198952879578</c:v>
                </c:pt>
                <c:pt idx="1">
                  <c:v>0.40837696335078533</c:v>
                </c:pt>
                <c:pt idx="2">
                  <c:v>0.39790575916230364</c:v>
                </c:pt>
                <c:pt idx="3">
                  <c:v>0.39528795811518325</c:v>
                </c:pt>
                <c:pt idx="4">
                  <c:v>0.34554973821989526</c:v>
                </c:pt>
              </c:numCache>
            </c:numRef>
          </c:val>
          <c:extLst>
            <c:ext xmlns:c16="http://schemas.microsoft.com/office/drawing/2014/chart" uri="{C3380CC4-5D6E-409C-BE32-E72D297353CC}">
              <c16:uniqueId val="{00000000-331C-43E1-8435-F6CBECAF7D4B}"/>
            </c:ext>
          </c:extLst>
        </c:ser>
        <c:ser>
          <c:idx val="1"/>
          <c:order val="1"/>
          <c:tx>
            <c:strRef>
              <c:f>Sheet1!$C$1</c:f>
              <c:strCache>
                <c:ptCount val="1"/>
                <c:pt idx="0">
                  <c:v>Heavy Coffee Drinkers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love coffee!</c:v>
                </c:pt>
                <c:pt idx="1">
                  <c:v>I prefer making my coffee at home.</c:v>
                </c:pt>
                <c:pt idx="2">
                  <c:v>Making coffee is the first thing I do in the morning after waking up.</c:v>
                </c:pt>
                <c:pt idx="3">
                  <c:v>I prefer hot coffee (versus cold or iced).</c:v>
                </c:pt>
                <c:pt idx="4">
                  <c:v>Drinking coffee is one my favorite parts of the day.</c:v>
                </c:pt>
              </c:strCache>
            </c:strRef>
          </c:cat>
          <c:val>
            <c:numRef>
              <c:f>Sheet1!$C$2:$C$6</c:f>
              <c:numCache>
                <c:formatCode>0%</c:formatCode>
                <c:ptCount val="5"/>
                <c:pt idx="0">
                  <c:v>0.75522388059701495</c:v>
                </c:pt>
                <c:pt idx="1">
                  <c:v>0.54328358208955219</c:v>
                </c:pt>
                <c:pt idx="2">
                  <c:v>0.64477611940298507</c:v>
                </c:pt>
                <c:pt idx="3">
                  <c:v>0.54029850746268659</c:v>
                </c:pt>
                <c:pt idx="4">
                  <c:v>0.6</c:v>
                </c:pt>
              </c:numCache>
            </c:numRef>
          </c:val>
          <c:extLst>
            <c:ext xmlns:c16="http://schemas.microsoft.com/office/drawing/2014/chart" uri="{C3380CC4-5D6E-409C-BE32-E72D297353CC}">
              <c16:uniqueId val="{00000001-331C-43E1-8435-F6CBECAF7D4B}"/>
            </c:ext>
          </c:extLst>
        </c:ser>
        <c:ser>
          <c:idx val="2"/>
          <c:order val="2"/>
          <c:tx>
            <c:strRef>
              <c:f>Sheet1!$D$1</c:f>
              <c:strCache>
                <c:ptCount val="1"/>
                <c:pt idx="0">
                  <c:v>Creamer Buyers</c:v>
                </c:pt>
              </c:strCache>
            </c:strRef>
          </c:tx>
          <c:spPr>
            <a:solidFill>
              <a:schemeClr val="accent6"/>
            </a:solidFill>
            <a:ln>
              <a:noFill/>
            </a:ln>
            <a:effectLst>
              <a:glow rad="63500">
                <a:schemeClr val="accent6">
                  <a:satMod val="175000"/>
                  <a:alpha val="40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love coffee!</c:v>
                </c:pt>
                <c:pt idx="1">
                  <c:v>I prefer making my coffee at home.</c:v>
                </c:pt>
                <c:pt idx="2">
                  <c:v>Making coffee is the first thing I do in the morning after waking up.</c:v>
                </c:pt>
                <c:pt idx="3">
                  <c:v>I prefer hot coffee (versus cold or iced).</c:v>
                </c:pt>
                <c:pt idx="4">
                  <c:v>Drinking coffee is one my favorite parts of the day.</c:v>
                </c:pt>
              </c:strCache>
            </c:strRef>
          </c:cat>
          <c:val>
            <c:numRef>
              <c:f>Sheet1!$D$2:$D$6</c:f>
              <c:numCache>
                <c:formatCode>0%</c:formatCode>
                <c:ptCount val="5"/>
                <c:pt idx="0">
                  <c:v>0.61315789473684212</c:v>
                </c:pt>
                <c:pt idx="1">
                  <c:v>0.48684210526315791</c:v>
                </c:pt>
                <c:pt idx="2">
                  <c:v>0.49736842105263157</c:v>
                </c:pt>
                <c:pt idx="3">
                  <c:v>0.45</c:v>
                </c:pt>
                <c:pt idx="4">
                  <c:v>0.50263157894736843</c:v>
                </c:pt>
              </c:numCache>
            </c:numRef>
          </c:val>
          <c:extLst>
            <c:ext xmlns:c16="http://schemas.microsoft.com/office/drawing/2014/chart" uri="{C3380CC4-5D6E-409C-BE32-E72D297353CC}">
              <c16:uniqueId val="{00000002-331C-43E1-8435-F6CBECAF7D4B}"/>
            </c:ext>
          </c:extLst>
        </c:ser>
        <c:dLbls>
          <c:dLblPos val="inEnd"/>
          <c:showLegendKey val="0"/>
          <c:showVal val="1"/>
          <c:showCatName val="0"/>
          <c:showSerName val="0"/>
          <c:showPercent val="0"/>
          <c:showBubbleSize val="0"/>
        </c:dLbls>
        <c:gapWidth val="88"/>
        <c:axId val="1569880351"/>
        <c:axId val="833509375"/>
      </c:barChart>
      <c:catAx>
        <c:axId val="15698803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833509375"/>
        <c:crosses val="autoZero"/>
        <c:auto val="1"/>
        <c:lblAlgn val="ctr"/>
        <c:lblOffset val="100"/>
        <c:noMultiLvlLbl val="0"/>
      </c:catAx>
      <c:valAx>
        <c:axId val="833509375"/>
        <c:scaling>
          <c:orientation val="minMax"/>
        </c:scaling>
        <c:delete val="1"/>
        <c:axPos val="t"/>
        <c:numFmt formatCode="0%" sourceLinked="1"/>
        <c:majorTickMark val="none"/>
        <c:minorTickMark val="none"/>
        <c:tickLblPos val="nextTo"/>
        <c:crossAx val="1569880351"/>
        <c:crosses val="autoZero"/>
        <c:crossBetween val="between"/>
      </c:valAx>
      <c:spPr>
        <a:noFill/>
        <a:ln>
          <a:noFill/>
        </a:ln>
        <a:effectLst/>
      </c:spPr>
    </c:plotArea>
    <c:legend>
      <c:legendPos val="b"/>
      <c:legendEntry>
        <c:idx val="2"/>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legendEntry>
      <c:layout>
        <c:manualLayout>
          <c:xMode val="edge"/>
          <c:yMode val="edge"/>
          <c:x val="1.470017224409448E-2"/>
          <c:y val="8.250645407809705E-2"/>
          <c:w val="0.20485383858267717"/>
          <c:h val="0.1131929679384247"/>
        </c:manualLayout>
      </c:layout>
      <c:overlay val="0"/>
      <c:spPr>
        <a:noFill/>
        <a:ln>
          <a:solidFill>
            <a:schemeClr val="tx2"/>
          </a:solid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3-440C-4EAC-90F6-77992191753C}"/>
              </c:ext>
            </c:extLst>
          </c:dPt>
          <c:dPt>
            <c:idx val="2"/>
            <c:invertIfNegative val="0"/>
            <c:bubble3D val="0"/>
            <c:spPr>
              <a:solidFill>
                <a:schemeClr val="tx2"/>
              </a:solidFill>
              <a:ln>
                <a:noFill/>
              </a:ln>
              <a:effectLst/>
            </c:spPr>
            <c:extLst>
              <c:ext xmlns:c16="http://schemas.microsoft.com/office/drawing/2014/chart" uri="{C3380CC4-5D6E-409C-BE32-E72D297353CC}">
                <c16:uniqueId val="{00000004-440C-4EAC-90F6-77992191753C}"/>
              </c:ext>
            </c:extLst>
          </c:dPt>
          <c:dPt>
            <c:idx val="3"/>
            <c:invertIfNegative val="0"/>
            <c:bubble3D val="0"/>
            <c:spPr>
              <a:solidFill>
                <a:schemeClr val="tx2"/>
              </a:solidFill>
              <a:ln>
                <a:noFill/>
              </a:ln>
              <a:effectLst/>
            </c:spPr>
            <c:extLst>
              <c:ext xmlns:c16="http://schemas.microsoft.com/office/drawing/2014/chart" uri="{C3380CC4-5D6E-409C-BE32-E72D297353CC}">
                <c16:uniqueId val="{00000005-440C-4EAC-90F6-77992191753C}"/>
              </c:ext>
            </c:extLst>
          </c:dPt>
          <c:dPt>
            <c:idx val="5"/>
            <c:invertIfNegative val="0"/>
            <c:bubble3D val="0"/>
            <c:spPr>
              <a:solidFill>
                <a:schemeClr val="tx2"/>
              </a:solidFill>
              <a:ln>
                <a:noFill/>
              </a:ln>
              <a:effectLst/>
            </c:spPr>
            <c:extLst>
              <c:ext xmlns:c16="http://schemas.microsoft.com/office/drawing/2014/chart" uri="{C3380CC4-5D6E-409C-BE32-E72D297353CC}">
                <c16:uniqueId val="{00000006-440C-4EAC-90F6-77992191753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Trying to be more healthy</c:v>
                </c:pt>
                <c:pt idx="1">
                  <c:v>Will want more indulgence</c:v>
                </c:pt>
                <c:pt idx="2">
                  <c:v>Will want more flavor</c:v>
                </c:pt>
                <c:pt idx="3">
                  <c:v>I prefer my coffee with more texture or creaminess</c:v>
                </c:pt>
                <c:pt idx="4">
                  <c:v>Trying to limit sugar intake in general</c:v>
                </c:pt>
                <c:pt idx="5">
                  <c:v>Will want more variety</c:v>
                </c:pt>
              </c:strCache>
            </c:strRef>
          </c:cat>
          <c:val>
            <c:numRef>
              <c:f>Sheet1!$B$2:$B$7</c:f>
              <c:numCache>
                <c:formatCode>0%</c:formatCode>
                <c:ptCount val="6"/>
                <c:pt idx="0">
                  <c:v>0.31428571428571428</c:v>
                </c:pt>
                <c:pt idx="1">
                  <c:v>0.2857142857142857</c:v>
                </c:pt>
                <c:pt idx="2">
                  <c:v>0.27142857142857141</c:v>
                </c:pt>
                <c:pt idx="3">
                  <c:v>0.22857142857142856</c:v>
                </c:pt>
                <c:pt idx="4">
                  <c:v>0.22857142857142856</c:v>
                </c:pt>
                <c:pt idx="5">
                  <c:v>0.2</c:v>
                </c:pt>
              </c:numCache>
            </c:numRef>
          </c:val>
          <c:extLst>
            <c:ext xmlns:c16="http://schemas.microsoft.com/office/drawing/2014/chart" uri="{C3380CC4-5D6E-409C-BE32-E72D297353CC}">
              <c16:uniqueId val="{00000000-440C-4EAC-90F6-77992191753C}"/>
            </c:ext>
          </c:extLst>
        </c:ser>
        <c:dLbls>
          <c:showLegendKey val="0"/>
          <c:showVal val="0"/>
          <c:showCatName val="0"/>
          <c:showSerName val="0"/>
          <c:showPercent val="0"/>
          <c:showBubbleSize val="0"/>
        </c:dLbls>
        <c:gapWidth val="139"/>
        <c:overlap val="-7"/>
        <c:axId val="583550096"/>
        <c:axId val="994849168"/>
      </c:barChart>
      <c:catAx>
        <c:axId val="5835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crossAx val="994849168"/>
        <c:crosses val="autoZero"/>
        <c:auto val="1"/>
        <c:lblAlgn val="ctr"/>
        <c:lblOffset val="100"/>
        <c:noMultiLvlLbl val="0"/>
      </c:catAx>
      <c:valAx>
        <c:axId val="994849168"/>
        <c:scaling>
          <c:orientation val="minMax"/>
        </c:scaling>
        <c:delete val="1"/>
        <c:axPos val="l"/>
        <c:numFmt formatCode="0%" sourceLinked="1"/>
        <c:majorTickMark val="none"/>
        <c:minorTickMark val="none"/>
        <c:tickLblPos val="nextTo"/>
        <c:crossAx val="583550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Stock up more in general</c:v>
                </c:pt>
                <c:pt idx="1">
                  <c:v>Buy more of my favorite type of creamer</c:v>
                </c:pt>
                <c:pt idx="2">
                  <c:v>Buy more of my favorite brand of creamer</c:v>
                </c:pt>
                <c:pt idx="3">
                  <c:v>Buy more variety of flavors of creamers</c:v>
                </c:pt>
                <c:pt idx="4">
                  <c:v>Buy more of whatever is on sale</c:v>
                </c:pt>
                <c:pt idx="5">
                  <c:v>Buy larger containers or packs</c:v>
                </c:pt>
                <c:pt idx="6">
                  <c:v>Buy more variety of types of creamers</c:v>
                </c:pt>
                <c:pt idx="7">
                  <c:v>Buy a different type of creamer than before</c:v>
                </c:pt>
                <c:pt idx="8">
                  <c:v>Buy more store-brand creamer</c:v>
                </c:pt>
                <c:pt idx="9">
                  <c:v>Visit the coffee aisle more often for shelf stable creamers that I can stock in my pantry</c:v>
                </c:pt>
                <c:pt idx="10">
                  <c:v>Buy more creamer online</c:v>
                </c:pt>
              </c:strCache>
            </c:strRef>
          </c:cat>
          <c:val>
            <c:numRef>
              <c:f>Sheet1!$B$2:$B$12</c:f>
              <c:numCache>
                <c:formatCode>0%</c:formatCode>
                <c:ptCount val="11"/>
                <c:pt idx="0">
                  <c:v>0.28000000000000003</c:v>
                </c:pt>
                <c:pt idx="1">
                  <c:v>0.1925</c:v>
                </c:pt>
                <c:pt idx="2">
                  <c:v>0.185</c:v>
                </c:pt>
                <c:pt idx="3">
                  <c:v>0.17</c:v>
                </c:pt>
                <c:pt idx="4">
                  <c:v>0.16</c:v>
                </c:pt>
                <c:pt idx="5">
                  <c:v>0.15</c:v>
                </c:pt>
                <c:pt idx="6">
                  <c:v>0.125</c:v>
                </c:pt>
                <c:pt idx="7">
                  <c:v>0.08</c:v>
                </c:pt>
                <c:pt idx="8">
                  <c:v>7.4999999999999997E-2</c:v>
                </c:pt>
                <c:pt idx="9">
                  <c:v>7.2499999999999995E-2</c:v>
                </c:pt>
                <c:pt idx="10">
                  <c:v>6.7500000000000004E-2</c:v>
                </c:pt>
              </c:numCache>
            </c:numRef>
          </c:val>
          <c:extLst>
            <c:ext xmlns:c16="http://schemas.microsoft.com/office/drawing/2014/chart" uri="{C3380CC4-5D6E-409C-BE32-E72D297353CC}">
              <c16:uniqueId val="{00000000-5C81-4D89-AE2B-CC3E5BBF1F76}"/>
            </c:ext>
          </c:extLst>
        </c:ser>
        <c:dLbls>
          <c:dLblPos val="outEnd"/>
          <c:showLegendKey val="0"/>
          <c:showVal val="1"/>
          <c:showCatName val="0"/>
          <c:showSerName val="0"/>
          <c:showPercent val="0"/>
          <c:showBubbleSize val="0"/>
        </c:dLbls>
        <c:gapWidth val="72"/>
        <c:axId val="913514656"/>
        <c:axId val="137168592"/>
      </c:barChart>
      <c:catAx>
        <c:axId val="913514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Century Gothic" panose="020B0502020202020204" pitchFamily="34" charset="0"/>
                <a:ea typeface="+mn-ea"/>
                <a:cs typeface="+mn-cs"/>
              </a:defRPr>
            </a:pPr>
            <a:endParaRPr lang="en-US"/>
          </a:p>
        </c:txPr>
        <c:crossAx val="137168592"/>
        <c:crosses val="autoZero"/>
        <c:auto val="1"/>
        <c:lblAlgn val="ctr"/>
        <c:lblOffset val="100"/>
        <c:noMultiLvlLbl val="0"/>
      </c:catAx>
      <c:valAx>
        <c:axId val="137168592"/>
        <c:scaling>
          <c:orientation val="minMax"/>
        </c:scaling>
        <c:delete val="1"/>
        <c:axPos val="t"/>
        <c:numFmt formatCode="0%" sourceLinked="1"/>
        <c:majorTickMark val="none"/>
        <c:minorTickMark val="none"/>
        <c:tickLblPos val="nextTo"/>
        <c:crossAx val="913514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2"/>
          </a:solidFill>
          <a:latin typeface="Century Gothic" panose="020B0502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Overall Opinion</c:v>
                </c:pt>
              </c:strCache>
            </c:strRef>
          </c:tx>
          <c:spPr>
            <a:solidFill>
              <a:schemeClr val="accent6">
                <a:lumMod val="75000"/>
              </a:schemeClr>
            </a:solidFill>
            <a:ln>
              <a:noFill/>
            </a:ln>
            <a:effectLst/>
          </c:spPr>
          <c:invertIfNegative val="0"/>
          <c:dLbls>
            <c:dLbl>
              <c:idx val="0"/>
              <c:tx>
                <c:rich>
                  <a:bodyPr/>
                  <a:lstStyle/>
                  <a:p>
                    <a:fld id="{BF7ABA51-9A02-48DE-8FAF-30069778BB70}" type="VALUE">
                      <a:rPr lang="en-US" b="0" i="0" smtClean="0">
                        <a:latin typeface="Century Gothic" panose="020B0502020202020204" pitchFamily="34" charset="0"/>
                      </a:rPr>
                      <a:pPr/>
                      <a:t>[VALUE]</a:t>
                    </a:fld>
                    <a:r>
                      <a:rPr lang="en-US" b="0" i="0">
                        <a:latin typeface="Century Gothic" panose="020B0502020202020204" pitchFamily="34" charset="0"/>
                      </a:rPr>
                      <a:t>BCD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5D6-4621-9EF7-6A362FB88F9F}"/>
                </c:ext>
              </c:extLst>
            </c:dLbl>
            <c:dLbl>
              <c:idx val="1"/>
              <c:tx>
                <c:rich>
                  <a:bodyPr/>
                  <a:lstStyle/>
                  <a:p>
                    <a:fld id="{2804AEBC-1EA8-48A4-8B4C-DD8788BD2701}" type="VALUE">
                      <a:rPr lang="en-US" b="0" i="0" smtClean="0">
                        <a:latin typeface="Century Gothic" panose="020B0502020202020204" pitchFamily="34" charset="0"/>
                      </a:rPr>
                      <a:pPr/>
                      <a:t>[VALUE]</a:t>
                    </a:fld>
                    <a:r>
                      <a:rPr lang="en-US" b="0" i="0">
                        <a:latin typeface="Century Gothic" panose="020B0502020202020204" pitchFamily="34" charset="0"/>
                      </a:rPr>
                      <a:t>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5D6-4621-9EF7-6A362FB88F9F}"/>
                </c:ext>
              </c:extLst>
            </c:dLbl>
            <c:dLbl>
              <c:idx val="2"/>
              <c:tx>
                <c:rich>
                  <a:bodyPr/>
                  <a:lstStyle/>
                  <a:p>
                    <a:fld id="{7A4961D1-08C9-4CEA-8CE0-4D20EDA11B41}" type="VALUE">
                      <a:rPr lang="en-US" b="0" i="0" smtClean="0">
                        <a:latin typeface="Century Gothic" panose="020B0502020202020204" pitchFamily="34" charset="0"/>
                      </a:rPr>
                      <a:pPr/>
                      <a:t>[VALUE]</a:t>
                    </a:fld>
                    <a:r>
                      <a:rPr lang="en-US" b="0" i="0">
                        <a:latin typeface="Century Gothic" panose="020B0502020202020204" pitchFamily="34" charset="0"/>
                      </a:rPr>
                      <a:t>D</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5D6-4621-9EF7-6A362FB88F9F}"/>
                </c:ext>
              </c:extLst>
            </c:dLbl>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Sheet1!$E$2:$H$2</c:f>
              <c:strCache>
                <c:ptCount val="4"/>
                <c:pt idx="0">
                  <c:v>International Delight (A)</c:v>
                </c:pt>
                <c:pt idx="1">
                  <c:v>Coffee Mate (B)</c:v>
                </c:pt>
                <c:pt idx="2">
                  <c:v>Kroger (C)</c:v>
                </c:pt>
                <c:pt idx="3">
                  <c:v>Chobani (D)</c:v>
                </c:pt>
              </c:strCache>
            </c:strRef>
          </c:cat>
          <c:val>
            <c:numRef>
              <c:f>Sheet1!$E$3:$H$3</c:f>
              <c:numCache>
                <c:formatCode>General</c:formatCode>
                <c:ptCount val="4"/>
                <c:pt idx="0">
                  <c:v>7.1</c:v>
                </c:pt>
                <c:pt idx="1">
                  <c:v>6.7</c:v>
                </c:pt>
                <c:pt idx="2">
                  <c:v>6.6</c:v>
                </c:pt>
                <c:pt idx="3">
                  <c:v>5.2</c:v>
                </c:pt>
              </c:numCache>
            </c:numRef>
          </c:val>
          <c:extLst>
            <c:ext xmlns:c16="http://schemas.microsoft.com/office/drawing/2014/chart" uri="{C3380CC4-5D6E-409C-BE32-E72D297353CC}">
              <c16:uniqueId val="{00000003-75D6-4621-9EF7-6A362FB88F9F}"/>
            </c:ext>
          </c:extLst>
        </c:ser>
        <c:dLbls>
          <c:dLblPos val="outEnd"/>
          <c:showLegendKey val="0"/>
          <c:showVal val="1"/>
          <c:showCatName val="0"/>
          <c:showSerName val="0"/>
          <c:showPercent val="0"/>
          <c:showBubbleSize val="0"/>
        </c:dLbls>
        <c:gapWidth val="219"/>
        <c:overlap val="-27"/>
        <c:axId val="480075464"/>
        <c:axId val="480082024"/>
      </c:barChart>
      <c:catAx>
        <c:axId val="48007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80082024"/>
        <c:crosses val="autoZero"/>
        <c:auto val="1"/>
        <c:lblAlgn val="ctr"/>
        <c:lblOffset val="100"/>
        <c:noMultiLvlLbl val="0"/>
      </c:catAx>
      <c:valAx>
        <c:axId val="480082024"/>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2"/>
                    </a:solidFill>
                    <a:latin typeface="+mn-lt"/>
                    <a:ea typeface="+mn-ea"/>
                    <a:cs typeface="+mn-cs"/>
                  </a:defRPr>
                </a:pPr>
                <a:r>
                  <a:rPr lang="en-US" sz="1400" b="0" i="0">
                    <a:solidFill>
                      <a:schemeClr val="tx2"/>
                    </a:solidFill>
                    <a:latin typeface="Century Gothic" panose="020B0502020202020204" pitchFamily="34" charset="0"/>
                  </a:rPr>
                  <a:t>1-9 Liking Scale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crossAx val="480075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47900167986561E-2"/>
          <c:y val="0.1205901218729955"/>
          <c:w val="0.9750419966402688"/>
          <c:h val="0.84605516356638866"/>
        </c:manualLayout>
      </c:layout>
      <c:barChart>
        <c:barDir val="col"/>
        <c:grouping val="stacked"/>
        <c:varyColors val="0"/>
        <c:ser>
          <c:idx val="0"/>
          <c:order val="0"/>
          <c:spPr>
            <a:solidFill>
              <a:schemeClr val="accent3"/>
            </a:solidFill>
            <a:ln>
              <a:noFill/>
            </a:ln>
          </c:spPr>
          <c:invertIfNegative val="0"/>
          <c:dLbls>
            <c:dLbl>
              <c:idx val="0"/>
              <c:layout>
                <c:manualLayout>
                  <c:x val="0"/>
                  <c:y val="-0.48556767158434894"/>
                </c:manualLayout>
              </c:layout>
              <c:tx>
                <c:rich>
                  <a:bodyPr wrap="none"/>
                  <a:lstStyle/>
                  <a:p>
                    <a:pPr>
                      <a:defRPr sz="1600" b="1">
                        <a:solidFill>
                          <a:schemeClr val="tx2"/>
                        </a:solidFill>
                        <a:latin typeface="Calibri Regular"/>
                        <a:ea typeface="Calibri Regular"/>
                        <a:cs typeface="Calibri Regular"/>
                        <a:sym typeface="Calibri Regular"/>
                      </a:defRPr>
                    </a:pPr>
                    <a:fld id="{8C84753D-E138-7F4A-B3F7-E71A162EA6D7}" type="VALUE">
                      <a:rPr lang="en-US" b="0" i="0">
                        <a:latin typeface="Century Gothic" panose="020B0502020202020204" pitchFamily="34" charset="0"/>
                      </a:rPr>
                      <a:pPr>
                        <a:defRPr sz="1600" b="1">
                          <a:solidFill>
                            <a:schemeClr val="tx2"/>
                          </a:solidFill>
                          <a:latin typeface="Calibri Regular"/>
                          <a:ea typeface="Calibri Regular"/>
                          <a:cs typeface="Calibri Regular"/>
                          <a:sym typeface="Calibri Regular"/>
                        </a:defRPr>
                      </a:pPr>
                      <a:t>[VALUE]</a:t>
                    </a:fld>
                    <a:endParaRPr lang="en-US"/>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504C-4F50-9B15-D642A2CFC3C2}"/>
                </c:ext>
              </c:extLst>
            </c:dLbl>
            <c:dLbl>
              <c:idx val="1"/>
              <c:layout>
                <c:manualLayout>
                  <c:x val="0"/>
                  <c:y val="-0.46119307248236047"/>
                </c:manualLayout>
              </c:layout>
              <c:tx>
                <c:rich>
                  <a:bodyPr wrap="none"/>
                  <a:lstStyle/>
                  <a:p>
                    <a:pPr>
                      <a:defRPr sz="1600" b="1">
                        <a:solidFill>
                          <a:schemeClr val="tx2"/>
                        </a:solidFill>
                        <a:latin typeface="Calibri Regular"/>
                        <a:ea typeface="Calibri Regular"/>
                        <a:cs typeface="Calibri Regular"/>
                        <a:sym typeface="Calibri Regular"/>
                      </a:defRPr>
                    </a:pPr>
                    <a:fld id="{5884FFE5-5E02-0E46-BBD1-40FA1DED529E}" type="VALUE">
                      <a:rPr lang="en-US" b="0" i="0">
                        <a:latin typeface="Century Gothic" panose="020B0502020202020204" pitchFamily="34" charset="0"/>
                      </a:rPr>
                      <a:pPr>
                        <a:defRPr sz="1600" b="1">
                          <a:solidFill>
                            <a:schemeClr val="tx2"/>
                          </a:solidFill>
                          <a:latin typeface="Calibri Regular"/>
                          <a:ea typeface="Calibri Regular"/>
                          <a:cs typeface="Calibri Regular"/>
                          <a:sym typeface="Calibri Regular"/>
                        </a:defRPr>
                      </a:pPr>
                      <a:t>[VALUE]</a:t>
                    </a:fld>
                    <a:endParaRPr lang="en-US"/>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504C-4F50-9B15-D642A2CFC3C2}"/>
                </c:ext>
              </c:extLst>
            </c:dLbl>
            <c:dLbl>
              <c:idx val="2"/>
              <c:layout>
                <c:manualLayout>
                  <c:x val="0"/>
                  <c:y val="-0.4733803720333547"/>
                </c:manualLayout>
              </c:layout>
              <c:tx>
                <c:rich>
                  <a:bodyPr wrap="none"/>
                  <a:lstStyle/>
                  <a:p>
                    <a:pPr>
                      <a:defRPr sz="1600" b="1">
                        <a:solidFill>
                          <a:schemeClr val="tx2"/>
                        </a:solidFill>
                        <a:latin typeface="Calibri Regular"/>
                        <a:ea typeface="Calibri Regular"/>
                        <a:cs typeface="Calibri Regular"/>
                        <a:sym typeface="Calibri Regular"/>
                      </a:defRPr>
                    </a:pPr>
                    <a:fld id="{9F8F86E8-F589-6E4C-BD18-FDC3E840DC61}" type="VALUE">
                      <a:rPr lang="en-US" b="0" i="0">
                        <a:latin typeface="Century Gothic" panose="020B0502020202020204" pitchFamily="34" charset="0"/>
                      </a:rPr>
                      <a:pPr>
                        <a:defRPr sz="1600" b="1">
                          <a:solidFill>
                            <a:schemeClr val="tx2"/>
                          </a:solidFill>
                          <a:latin typeface="Calibri Regular"/>
                          <a:ea typeface="Calibri Regular"/>
                          <a:cs typeface="Calibri Regular"/>
                          <a:sym typeface="Calibri Regular"/>
                        </a:defRPr>
                      </a:pPr>
                      <a:t>[VALUE]</a:t>
                    </a:fld>
                    <a:endParaRPr lang="en-US"/>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504C-4F50-9B15-D642A2CFC3C2}"/>
                </c:ext>
              </c:extLst>
            </c:dLbl>
            <c:dLbl>
              <c:idx val="3"/>
              <c:layout>
                <c:manualLayout>
                  <c:x val="0"/>
                  <c:y val="-0.3630532392559333"/>
                </c:manualLayout>
              </c:layout>
              <c:tx>
                <c:rich>
                  <a:bodyPr wrap="none"/>
                  <a:lstStyle/>
                  <a:p>
                    <a:pPr>
                      <a:defRPr sz="1600" b="1">
                        <a:solidFill>
                          <a:schemeClr val="tx2"/>
                        </a:solidFill>
                        <a:latin typeface="Calibri Regular"/>
                        <a:ea typeface="Calibri Regular"/>
                        <a:cs typeface="Calibri Regular"/>
                        <a:sym typeface="Calibri Regular"/>
                      </a:defRPr>
                    </a:pPr>
                    <a:fld id="{9A40868A-C264-3B47-BF38-0930010FCBA9}" type="VALUE">
                      <a:rPr lang="en-US" b="0" i="0">
                        <a:latin typeface="Century Gothic" panose="020B0502020202020204" pitchFamily="34" charset="0"/>
                      </a:rPr>
                      <a:pPr>
                        <a:defRPr sz="1600" b="1">
                          <a:solidFill>
                            <a:schemeClr val="tx2"/>
                          </a:solidFill>
                          <a:latin typeface="Calibri Regular"/>
                          <a:ea typeface="Calibri Regular"/>
                          <a:cs typeface="Calibri Regular"/>
                          <a:sym typeface="Calibri Regular"/>
                        </a:defRPr>
                      </a:pPr>
                      <a:t>[VALUE]</a:t>
                    </a:fld>
                    <a:endParaRPr lang="en-US"/>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504C-4F50-9B15-D642A2CFC3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6.9</c:v>
                </c:pt>
                <c:pt idx="1">
                  <c:v>6.5</c:v>
                </c:pt>
                <c:pt idx="2">
                  <c:v>6.7</c:v>
                </c:pt>
                <c:pt idx="3">
                  <c:v>4.9000000000000004</c:v>
                </c:pt>
              </c:numCache>
            </c:numRef>
          </c:val>
          <c:extLst>
            <c:ext xmlns:c16="http://schemas.microsoft.com/office/drawing/2014/chart" uri="{C3380CC4-5D6E-409C-BE32-E72D297353CC}">
              <c16:uniqueId val="{00000004-504C-4F50-9B15-D642A2CFC3C2}"/>
            </c:ext>
          </c:extLst>
        </c:ser>
        <c:dLbls>
          <c:showLegendKey val="0"/>
          <c:showVal val="0"/>
          <c:showCatName val="0"/>
          <c:showSerName val="0"/>
          <c:showPercent val="0"/>
          <c:showBubbleSize val="0"/>
        </c:dLbls>
        <c:gapWidth val="150"/>
        <c:overlap val="100"/>
        <c:axId val="851452520"/>
        <c:axId val="1"/>
      </c:barChart>
      <c:catAx>
        <c:axId val="8514525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9"/>
          <c:min val="0"/>
        </c:scaling>
        <c:delete val="1"/>
        <c:axPos val="l"/>
        <c:numFmt formatCode="General" sourceLinked="1"/>
        <c:majorTickMark val="out"/>
        <c:minorTickMark val="none"/>
        <c:tickLblPos val="nextTo"/>
        <c:crossAx val="851452520"/>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18204488778057"/>
          <c:y val="1.8604651162790697E-2"/>
          <c:w val="0.74563591022443898"/>
          <c:h val="0.96279069767441861"/>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6701-46DB-85BF-AD9821718394}"/>
              </c:ext>
            </c:extLst>
          </c:dPt>
          <c:dPt>
            <c:idx val="1"/>
            <c:bubble3D val="0"/>
            <c:spPr>
              <a:solidFill>
                <a:schemeClr val="tx2"/>
              </a:solidFill>
              <a:ln>
                <a:noFill/>
              </a:ln>
            </c:spPr>
            <c:extLst>
              <c:ext xmlns:c16="http://schemas.microsoft.com/office/drawing/2014/chart" uri="{C3380CC4-5D6E-409C-BE32-E72D297353CC}">
                <c16:uniqueId val="{00000001-6701-46DB-85BF-AD9821718394}"/>
              </c:ext>
            </c:extLst>
          </c:dPt>
          <c:dPt>
            <c:idx val="2"/>
            <c:bubble3D val="0"/>
            <c:spPr>
              <a:solidFill>
                <a:schemeClr val="accent5"/>
              </a:solidFill>
              <a:ln>
                <a:noFill/>
              </a:ln>
            </c:spPr>
            <c:extLst>
              <c:ext xmlns:c16="http://schemas.microsoft.com/office/drawing/2014/chart" uri="{C3380CC4-5D6E-409C-BE32-E72D297353CC}">
                <c16:uniqueId val="{00000002-6701-46DB-85BF-AD9821718394}"/>
              </c:ext>
            </c:extLst>
          </c:dPt>
          <c:dPt>
            <c:idx val="3"/>
            <c:bubble3D val="0"/>
            <c:spPr>
              <a:solidFill>
                <a:schemeClr val="accent4"/>
              </a:solidFill>
              <a:ln>
                <a:noFill/>
              </a:ln>
            </c:spPr>
            <c:extLst>
              <c:ext xmlns:c16="http://schemas.microsoft.com/office/drawing/2014/chart" uri="{C3380CC4-5D6E-409C-BE32-E72D297353CC}">
                <c16:uniqueId val="{00000003-6701-46DB-85BF-AD9821718394}"/>
              </c:ext>
            </c:extLst>
          </c:dPt>
          <c:dPt>
            <c:idx val="4"/>
            <c:bubble3D val="0"/>
            <c:spPr>
              <a:solidFill>
                <a:srgbClr val="808080"/>
              </a:solidFill>
              <a:ln>
                <a:noFill/>
              </a:ln>
            </c:spPr>
            <c:extLst>
              <c:ext xmlns:c16="http://schemas.microsoft.com/office/drawing/2014/chart" uri="{C3380CC4-5D6E-409C-BE32-E72D297353CC}">
                <c16:uniqueId val="{00000004-6701-46DB-85BF-AD9821718394}"/>
              </c:ext>
            </c:extLst>
          </c:dPt>
          <c:dPt>
            <c:idx val="5"/>
            <c:bubble3D val="0"/>
            <c:spPr>
              <a:solidFill>
                <a:schemeClr val="accent6"/>
              </a:solidFill>
              <a:ln>
                <a:noFill/>
              </a:ln>
            </c:spPr>
            <c:extLst>
              <c:ext xmlns:c16="http://schemas.microsoft.com/office/drawing/2014/chart" uri="{C3380CC4-5D6E-409C-BE32-E72D297353CC}">
                <c16:uniqueId val="{00000005-6701-46DB-85BF-AD9821718394}"/>
              </c:ext>
            </c:extLst>
          </c:dPt>
          <c:dLbls>
            <c:dLbl>
              <c:idx val="0"/>
              <c:layout>
                <c:manualLayout>
                  <c:x val="-8.3125519534497092E-4"/>
                  <c:y val="1.7889087656529517E-3"/>
                </c:manualLayout>
              </c:layout>
              <c:tx>
                <c:rich>
                  <a:bodyPr wrap="none"/>
                  <a:lstStyle/>
                  <a:p>
                    <a:pPr>
                      <a:defRPr sz="2800">
                        <a:solidFill>
                          <a:schemeClr val="bg1"/>
                        </a:solidFill>
                        <a:latin typeface="Century Gothic"/>
                        <a:ea typeface="Century Gothic"/>
                        <a:cs typeface="Century Gothic"/>
                        <a:sym typeface="Century Gothic"/>
                      </a:defRPr>
                    </a:pPr>
                    <a:fld id="{1540E716-73A2-4D2F-B556-661558C88068}" type="VALUE">
                      <a:rPr lang="en-US" b="1"/>
                      <a:pPr>
                        <a:defRPr sz="2800">
                          <a:solidFill>
                            <a:schemeClr val="bg1"/>
                          </a:solidFill>
                          <a:latin typeface="Century Gothic"/>
                          <a:ea typeface="Century Gothic"/>
                          <a:cs typeface="Century Gothic"/>
                          <a:sym typeface="Century Gothic"/>
                        </a:defRPr>
                      </a:pPr>
                      <a:t>[VALUE]</a:t>
                    </a:fld>
                    <a:endParaRPr lang="en-US"/>
                  </a:p>
                </c:rich>
              </c:tx>
              <c:numFmt formatCode="#,##0.0&quot;%&quot;;&quot;-&quot;#,##0.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6701-46DB-85BF-AD9821718394}"/>
                </c:ext>
              </c:extLst>
            </c:dLbl>
            <c:dLbl>
              <c:idx val="1"/>
              <c:layout>
                <c:manualLayout>
                  <c:x val="-3.5466888334718762E-2"/>
                  <c:y val="5.2951699463327367E-2"/>
                </c:manualLayout>
              </c:layout>
              <c:numFmt formatCode="#,##0.0&quot;%&quot;;&quot;-&quot;#,##0.0&quot;%&quot;" sourceLinked="0"/>
              <c:spPr>
                <a:noFill/>
                <a:ln>
                  <a:noFill/>
                </a:ln>
              </c:spPr>
              <c:txPr>
                <a:bodyPr wrap="none"/>
                <a:lstStyle/>
                <a:p>
                  <a:pPr>
                    <a:defRPr sz="1400">
                      <a:solidFill>
                        <a:schemeClr val="bg1"/>
                      </a:solidFill>
                      <a:latin typeface="Century Gothic"/>
                      <a:ea typeface="Century Gothic"/>
                      <a:cs typeface="Century Gothic"/>
                      <a:sym typeface="Century Gothic"/>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701-46DB-85BF-AD9821718394}"/>
                </c:ext>
              </c:extLst>
            </c:dLbl>
            <c:dLbl>
              <c:idx val="2"/>
              <c:layout>
                <c:manualLayout>
                  <c:x val="-4.738154613466334E-2"/>
                  <c:y val="-2.1466905187835419E-3"/>
                </c:manualLayout>
              </c:layout>
              <c:numFmt formatCode="#,##0.0&quot;%&quot;;&quot;-&quot;#,##0.0&quot;%&quot;" sourceLinked="0"/>
              <c:spPr>
                <a:noFill/>
                <a:ln>
                  <a:noFill/>
                </a:ln>
              </c:spPr>
              <c:txPr>
                <a:bodyPr wrap="none"/>
                <a:lstStyle/>
                <a:p>
                  <a:pPr>
                    <a:defRPr sz="1400">
                      <a:solidFill>
                        <a:schemeClr val="bg1"/>
                      </a:solidFill>
                      <a:latin typeface="Century Gothic"/>
                      <a:ea typeface="Century Gothic"/>
                      <a:cs typeface="Century Gothic"/>
                      <a:sym typeface="Century Gothic"/>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701-46DB-85BF-AD9821718394}"/>
                </c:ext>
              </c:extLst>
            </c:dLbl>
            <c:dLbl>
              <c:idx val="3"/>
              <c:layout>
                <c:manualLayout>
                  <c:x val="-3.0202272097533941E-2"/>
                  <c:y val="-5.9033989266547404E-2"/>
                </c:manualLayout>
              </c:layout>
              <c:numFmt formatCode="#,##0.0&quot;%&quot;;&quot;-&quot;#,##0.0&quot;%&quot;" sourceLinked="0"/>
              <c:spPr>
                <a:noFill/>
                <a:ln>
                  <a:noFill/>
                </a:ln>
              </c:spPr>
              <c:txPr>
                <a:bodyPr wrap="none"/>
                <a:lstStyle/>
                <a:p>
                  <a:pPr>
                    <a:defRPr sz="1400">
                      <a:solidFill>
                        <a:schemeClr val="bg1"/>
                      </a:solidFill>
                      <a:latin typeface="Century Gothic"/>
                      <a:ea typeface="Century Gothic"/>
                      <a:cs typeface="Century Gothic"/>
                      <a:sym typeface="Century Gothic"/>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701-46DB-85BF-AD9821718394}"/>
                </c:ext>
              </c:extLst>
            </c:dLbl>
            <c:dLbl>
              <c:idx val="4"/>
              <c:layout>
                <c:manualLayout>
                  <c:x val="-1.0806317539484621E-2"/>
                  <c:y val="-8.0500894454382826E-2"/>
                </c:manualLayout>
              </c:layout>
              <c:numFmt formatCode="#,##0.0&quot;%&quot;;&quot;-&quot;#,##0.0&quot;%&quot;" sourceLinked="0"/>
              <c:spPr>
                <a:noFill/>
                <a:ln>
                  <a:noFill/>
                </a:ln>
              </c:spPr>
              <c:txPr>
                <a:bodyPr wrap="none"/>
                <a:lstStyle/>
                <a:p>
                  <a:pPr>
                    <a:defRPr sz="1400">
                      <a:solidFill>
                        <a:schemeClr val="bg1"/>
                      </a:solidFill>
                      <a:latin typeface="Century Gothic"/>
                      <a:ea typeface="Century Gothic"/>
                      <a:cs typeface="Century Gothic"/>
                      <a:sym typeface="Century Gothic"/>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701-46DB-85BF-AD98217183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Sheet1!$A$1:$A$6</c:f>
              <c:numCache>
                <c:formatCode>General</c:formatCode>
                <c:ptCount val="6"/>
                <c:pt idx="0">
                  <c:v>57.3</c:v>
                </c:pt>
                <c:pt idx="1">
                  <c:v>8.2000000000000011</c:v>
                </c:pt>
                <c:pt idx="2">
                  <c:v>20.5</c:v>
                </c:pt>
                <c:pt idx="3">
                  <c:v>9.5</c:v>
                </c:pt>
                <c:pt idx="4">
                  <c:v>3.5000000000000004</c:v>
                </c:pt>
                <c:pt idx="5">
                  <c:v>0.89999999999999991</c:v>
                </c:pt>
              </c:numCache>
            </c:numRef>
          </c:val>
          <c:extLst>
            <c:ext xmlns:c16="http://schemas.microsoft.com/office/drawing/2014/chart" uri="{C3380CC4-5D6E-409C-BE32-E72D297353CC}">
              <c16:uniqueId val="{00000006-6701-46DB-85BF-AD9821718394}"/>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r>
              <a:rPr lang="en-US" sz="1600" b="0" i="0" err="1">
                <a:latin typeface="Century Gothic" panose="020B0502020202020204" pitchFamily="34" charset="0"/>
              </a:rPr>
              <a:t>Rfg</a:t>
            </a:r>
            <a:r>
              <a:rPr lang="en-US" sz="1600" b="0" i="0">
                <a:latin typeface="Century Gothic" panose="020B0502020202020204" pitchFamily="34" charset="0"/>
              </a:rPr>
              <a:t> Coffee Creamer Velocity ($/$MM ACV)</a:t>
            </a:r>
          </a:p>
          <a:p>
            <a:pPr>
              <a:defRPr sz="1600" b="1"/>
            </a:pPr>
            <a:r>
              <a:rPr lang="en-US" sz="1200" b="0" i="0">
                <a:latin typeface="Century Gothic" panose="020B0502020202020204" pitchFamily="34" charset="0"/>
              </a:rPr>
              <a:t>L13WE 8/16/20</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3.2856192360398148E-2"/>
          <c:y val="0.13770353955246631"/>
          <c:w val="0.91414212003577899"/>
          <c:h val="0.71894900381828064"/>
        </c:manualLayout>
      </c:layout>
      <c:barChart>
        <c:barDir val="col"/>
        <c:grouping val="clustered"/>
        <c:varyColors val="0"/>
        <c:ser>
          <c:idx val="0"/>
          <c:order val="0"/>
          <c:tx>
            <c:strRef>
              <c:f>Sheet1!$B$1</c:f>
              <c:strCache>
                <c:ptCount val="1"/>
                <c:pt idx="0">
                  <c:v>Latest 13 Weeks ending 08-16-20</c:v>
                </c:pt>
              </c:strCache>
            </c:strRef>
          </c:tx>
          <c:spPr>
            <a:solidFill>
              <a:schemeClr val="accent1"/>
            </a:solidFill>
            <a:ln>
              <a:noFill/>
            </a:ln>
            <a:effectLst/>
          </c:spPr>
          <c:invertIfNegative val="0"/>
          <c:dPt>
            <c:idx val="2"/>
            <c:invertIfNegative val="0"/>
            <c:bubble3D val="0"/>
            <c:spPr>
              <a:solidFill>
                <a:schemeClr val="tx2"/>
              </a:solidFill>
              <a:ln>
                <a:noFill/>
              </a:ln>
              <a:effectLst/>
            </c:spPr>
            <c:extLst>
              <c:ext xmlns:c16="http://schemas.microsoft.com/office/drawing/2014/chart" uri="{C3380CC4-5D6E-409C-BE32-E72D297353CC}">
                <c16:uniqueId val="{00000000-2166-4002-BC32-76D9FEC2354C}"/>
              </c:ext>
            </c:extLst>
          </c:dPt>
          <c:dLbls>
            <c:dLbl>
              <c:idx val="2"/>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fld id="{DA3A166D-ED06-C24B-99A7-2042CAB90713}" type="VALUE">
                      <a:rPr lang="en-US" b="1" i="0">
                        <a:latin typeface="Century Gothic" panose="020B0502020202020204" pitchFamily="34" charset="0"/>
                      </a:rPr>
                      <a:pPr>
                        <a:defRPr sz="1800" b="1"/>
                      </a:pPr>
                      <a:t>[VALUE]</a:t>
                    </a:fld>
                    <a:endParaRPr lang="en-US"/>
                  </a:p>
                </c:rich>
              </c:tx>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166-4002-BC32-76D9FEC2354C}"/>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MULO</c:v>
                </c:pt>
                <c:pt idx="1">
                  <c:v>Grocery</c:v>
                </c:pt>
                <c:pt idx="2">
                  <c:v>Retailers that carry ID 64oz</c:v>
                </c:pt>
              </c:strCache>
            </c:strRef>
          </c:cat>
          <c:val>
            <c:numRef>
              <c:f>Sheet1!$B$2:$B$4</c:f>
              <c:numCache>
                <c:formatCode>\$#,##0.00</c:formatCode>
                <c:ptCount val="3"/>
                <c:pt idx="0">
                  <c:v>691.61238521169105</c:v>
                </c:pt>
                <c:pt idx="1">
                  <c:v>848.66869894353817</c:v>
                </c:pt>
                <c:pt idx="2">
                  <c:v>990.7086072565877</c:v>
                </c:pt>
              </c:numCache>
            </c:numRef>
          </c:val>
          <c:extLst>
            <c:ext xmlns:c16="http://schemas.microsoft.com/office/drawing/2014/chart" uri="{C3380CC4-5D6E-409C-BE32-E72D297353CC}">
              <c16:uniqueId val="{00000000-386A-4611-B555-2F807613D608}"/>
            </c:ext>
          </c:extLst>
        </c:ser>
        <c:dLbls>
          <c:dLblPos val="outEnd"/>
          <c:showLegendKey val="0"/>
          <c:showVal val="1"/>
          <c:showCatName val="0"/>
          <c:showSerName val="0"/>
          <c:showPercent val="0"/>
          <c:showBubbleSize val="0"/>
        </c:dLbls>
        <c:gapWidth val="219"/>
        <c:overlap val="-27"/>
        <c:axId val="1776537632"/>
        <c:axId val="395697424"/>
      </c:barChart>
      <c:catAx>
        <c:axId val="17765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5697424"/>
        <c:crosses val="autoZero"/>
        <c:auto val="1"/>
        <c:lblAlgn val="ctr"/>
        <c:lblOffset val="100"/>
        <c:noMultiLvlLbl val="0"/>
      </c:catAx>
      <c:valAx>
        <c:axId val="395697424"/>
        <c:scaling>
          <c:orientation val="minMax"/>
        </c:scaling>
        <c:delete val="1"/>
        <c:axPos val="l"/>
        <c:numFmt formatCode="\$#,##0.00" sourceLinked="1"/>
        <c:majorTickMark val="none"/>
        <c:minorTickMark val="none"/>
        <c:tickLblPos val="nextTo"/>
        <c:crossAx val="1776537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r>
              <a:rPr lang="en-US" sz="1600" b="0" i="0" u="sng">
                <a:solidFill>
                  <a:schemeClr val="tx2"/>
                </a:solidFill>
                <a:latin typeface="Century Gothic" panose="020B0502020202020204" pitchFamily="34" charset="0"/>
              </a:rPr>
              <a:t>64oz</a:t>
            </a:r>
            <a:r>
              <a:rPr lang="en-US" sz="1600" b="0" i="0">
                <a:solidFill>
                  <a:schemeClr val="tx2"/>
                </a:solidFill>
                <a:latin typeface="Century Gothic" panose="020B0502020202020204" pitchFamily="34" charset="0"/>
              </a:rPr>
              <a:t> Coffee Creamers</a:t>
            </a:r>
          </a:p>
          <a:p>
            <a:pPr>
              <a:defRPr sz="1600">
                <a:solidFill>
                  <a:schemeClr val="tx2"/>
                </a:solidFill>
              </a:defRPr>
            </a:pPr>
            <a:r>
              <a:rPr lang="en-US" sz="1600" b="0" i="0">
                <a:solidFill>
                  <a:schemeClr val="tx2"/>
                </a:solidFill>
                <a:latin typeface="Century Gothic" panose="020B0502020202020204" pitchFamily="34" charset="0"/>
              </a:rPr>
              <a:t>Dollars Percent Change vs. YA</a:t>
            </a:r>
          </a:p>
          <a:p>
            <a:pPr>
              <a:defRPr sz="1600">
                <a:solidFill>
                  <a:schemeClr val="tx2"/>
                </a:solidFill>
              </a:defRPr>
            </a:pPr>
            <a:r>
              <a:rPr lang="en-US" sz="1200" b="0" i="0">
                <a:solidFill>
                  <a:schemeClr val="tx2"/>
                </a:solidFill>
                <a:latin typeface="Century Gothic" panose="020B0502020202020204" pitchFamily="34" charset="0"/>
              </a:rPr>
              <a:t>L13WE 8/16/20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2.6601877669827852E-2"/>
          <c:y val="0.24615136322134792"/>
          <c:w val="0.94679624466034429"/>
          <c:h val="0.609001318347412"/>
        </c:manualLayout>
      </c:layout>
      <c:barChart>
        <c:barDir val="col"/>
        <c:grouping val="clustered"/>
        <c:varyColors val="0"/>
        <c:ser>
          <c:idx val="0"/>
          <c:order val="0"/>
          <c:tx>
            <c:strRef>
              <c:f>Sheet1!$B$1</c:f>
              <c:strCache>
                <c:ptCount val="1"/>
                <c:pt idx="0">
                  <c:v>64oz Segment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Sheet1!$B$2</c:f>
              <c:numCache>
                <c:formatCode>0.0%</c:formatCode>
                <c:ptCount val="1"/>
                <c:pt idx="0">
                  <c:v>0.45476859583286389</c:v>
                </c:pt>
              </c:numCache>
            </c:numRef>
          </c:val>
          <c:extLst>
            <c:ext xmlns:c16="http://schemas.microsoft.com/office/drawing/2014/chart" uri="{C3380CC4-5D6E-409C-BE32-E72D297353CC}">
              <c16:uniqueId val="{00000000-4823-424A-AB23-6946BB9FA8CE}"/>
            </c:ext>
          </c:extLst>
        </c:ser>
        <c:ser>
          <c:idx val="1"/>
          <c:order val="1"/>
          <c:tx>
            <c:strRef>
              <c:f>Sheet1!$C$1</c:f>
              <c:strCache>
                <c:ptCount val="1"/>
                <c:pt idx="0">
                  <c:v>ID 64oz</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Sheet1!$C$2</c:f>
              <c:numCache>
                <c:formatCode>0.0%</c:formatCode>
                <c:ptCount val="1"/>
                <c:pt idx="0">
                  <c:v>2.5395596437927241</c:v>
                </c:pt>
              </c:numCache>
            </c:numRef>
          </c:val>
          <c:extLst>
            <c:ext xmlns:c16="http://schemas.microsoft.com/office/drawing/2014/chart" uri="{C3380CC4-5D6E-409C-BE32-E72D297353CC}">
              <c16:uniqueId val="{00000001-4823-424A-AB23-6946BB9FA8CE}"/>
            </c:ext>
          </c:extLst>
        </c:ser>
        <c:ser>
          <c:idx val="2"/>
          <c:order val="2"/>
          <c:tx>
            <c:strRef>
              <c:f>Sheet1!$D$1</c:f>
              <c:strCache>
                <c:ptCount val="1"/>
                <c:pt idx="0">
                  <c:v>CM 64oz</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Sheet1!$D$2</c:f>
              <c:numCache>
                <c:formatCode>0.0%</c:formatCode>
                <c:ptCount val="1"/>
                <c:pt idx="0">
                  <c:v>0.34661887286812776</c:v>
                </c:pt>
              </c:numCache>
            </c:numRef>
          </c:val>
          <c:extLst>
            <c:ext xmlns:c16="http://schemas.microsoft.com/office/drawing/2014/chart" uri="{C3380CC4-5D6E-409C-BE32-E72D297353CC}">
              <c16:uniqueId val="{00000002-4823-424A-AB23-6946BB9FA8CE}"/>
            </c:ext>
          </c:extLst>
        </c:ser>
        <c:dLbls>
          <c:dLblPos val="outEnd"/>
          <c:showLegendKey val="0"/>
          <c:showVal val="1"/>
          <c:showCatName val="0"/>
          <c:showSerName val="0"/>
          <c:showPercent val="0"/>
          <c:showBubbleSize val="0"/>
        </c:dLbls>
        <c:gapWidth val="219"/>
        <c:overlap val="-27"/>
        <c:axId val="1776537632"/>
        <c:axId val="395697424"/>
      </c:barChart>
      <c:catAx>
        <c:axId val="17765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395697424"/>
        <c:crosses val="autoZero"/>
        <c:auto val="1"/>
        <c:lblAlgn val="ctr"/>
        <c:lblOffset val="100"/>
        <c:noMultiLvlLbl val="0"/>
      </c:catAx>
      <c:valAx>
        <c:axId val="395697424"/>
        <c:scaling>
          <c:orientation val="minMax"/>
        </c:scaling>
        <c:delete val="1"/>
        <c:axPos val="l"/>
        <c:numFmt formatCode="0.0%" sourceLinked="1"/>
        <c:majorTickMark val="none"/>
        <c:minorTickMark val="none"/>
        <c:tickLblPos val="nextTo"/>
        <c:crossAx val="1776537632"/>
        <c:crosses val="autoZero"/>
        <c:crossBetween val="between"/>
      </c:valAx>
      <c:spPr>
        <a:noFill/>
        <a:ln>
          <a:noFill/>
        </a:ln>
        <a:effectLst/>
      </c:spPr>
    </c:plotArea>
    <c:legend>
      <c:legendPos val="b"/>
      <c:layout>
        <c:manualLayout>
          <c:xMode val="edge"/>
          <c:yMode val="edge"/>
          <c:x val="8.95226495851002E-2"/>
          <c:y val="0.21969064854828391"/>
          <c:w val="0.77016910758412482"/>
          <c:h val="4.95036550098380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r>
              <a:rPr lang="en-US" b="0" i="0">
                <a:latin typeface="Century Gothic" panose="020B0502020202020204" pitchFamily="34" charset="0"/>
              </a:rPr>
              <a:t>Dollar Sales of 48oz</a:t>
            </a:r>
            <a:r>
              <a:rPr lang="en-US" b="0" i="0" baseline="0">
                <a:latin typeface="Century Gothic" panose="020B0502020202020204" pitchFamily="34" charset="0"/>
              </a:rPr>
              <a:t> and 64oz Coffee Creamers</a:t>
            </a:r>
          </a:p>
          <a:p>
            <a:pPr>
              <a:defRPr b="1"/>
            </a:pPr>
            <a:r>
              <a:rPr lang="en-US" b="0" i="0" baseline="0">
                <a:latin typeface="Century Gothic" panose="020B0502020202020204" pitchFamily="34" charset="0"/>
              </a:rPr>
              <a:t>MULO</a:t>
            </a:r>
            <a:endParaRPr lang="en-US" b="0" i="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2015</c:v>
                </c:pt>
              </c:strCache>
            </c:strRef>
          </c:tx>
          <c:spPr>
            <a:solidFill>
              <a:schemeClr val="accent1"/>
            </a:solidFill>
            <a:ln>
              <a:noFill/>
            </a:ln>
            <a:effectLst/>
          </c:spPr>
          <c:invertIfNegative val="0"/>
          <c:dLbls>
            <c:dLbl>
              <c:idx val="1"/>
              <c:layout>
                <c:manualLayout>
                  <c:x val="-2.9861892275223341E-3"/>
                  <c:y val="-2.5231288466539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D9-48C0-9ED9-EB55B61E47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48oz Creamer</c:v>
                </c:pt>
                <c:pt idx="1">
                  <c:v>Total 64oz Creamer</c:v>
                </c:pt>
              </c:strCache>
            </c:strRef>
          </c:cat>
          <c:val>
            <c:numRef>
              <c:f>Sheet1!$B$2:$B$3</c:f>
              <c:numCache>
                <c:formatCode>\$#,##0</c:formatCode>
                <c:ptCount val="2"/>
                <c:pt idx="0">
                  <c:v>37557566.615866192</c:v>
                </c:pt>
                <c:pt idx="1">
                  <c:v>352927213.47756267</c:v>
                </c:pt>
              </c:numCache>
            </c:numRef>
          </c:val>
          <c:extLst>
            <c:ext xmlns:c16="http://schemas.microsoft.com/office/drawing/2014/chart" uri="{C3380CC4-5D6E-409C-BE32-E72D297353CC}">
              <c16:uniqueId val="{00000000-363C-456C-9842-A076606DDDD5}"/>
            </c:ext>
          </c:extLst>
        </c:ser>
        <c:ser>
          <c:idx val="1"/>
          <c:order val="1"/>
          <c:tx>
            <c:strRef>
              <c:f>Sheet1!$C$1</c:f>
              <c:strCache>
                <c:ptCount val="1"/>
                <c:pt idx="0">
                  <c:v>2016</c:v>
                </c:pt>
              </c:strCache>
            </c:strRef>
          </c:tx>
          <c:spPr>
            <a:solidFill>
              <a:schemeClr val="accent2"/>
            </a:solidFill>
            <a:ln>
              <a:noFill/>
            </a:ln>
            <a:effectLst/>
          </c:spPr>
          <c:invertIfNegative val="0"/>
          <c:cat>
            <c:strRef>
              <c:f>Sheet1!$A$2:$A$3</c:f>
              <c:strCache>
                <c:ptCount val="2"/>
                <c:pt idx="0">
                  <c:v>Total 48oz Creamer</c:v>
                </c:pt>
                <c:pt idx="1">
                  <c:v>Total 64oz Creamer</c:v>
                </c:pt>
              </c:strCache>
            </c:strRef>
          </c:cat>
          <c:val>
            <c:numRef>
              <c:f>Sheet1!$C$2:$C$3</c:f>
              <c:numCache>
                <c:formatCode>\$#,##0</c:formatCode>
                <c:ptCount val="2"/>
                <c:pt idx="0">
                  <c:v>59468710.889485933</c:v>
                </c:pt>
                <c:pt idx="1">
                  <c:v>400667437.32488739</c:v>
                </c:pt>
              </c:numCache>
            </c:numRef>
          </c:val>
          <c:extLst>
            <c:ext xmlns:c16="http://schemas.microsoft.com/office/drawing/2014/chart" uri="{C3380CC4-5D6E-409C-BE32-E72D297353CC}">
              <c16:uniqueId val="{00000001-363C-456C-9842-A076606DDDD5}"/>
            </c:ext>
          </c:extLst>
        </c:ser>
        <c:ser>
          <c:idx val="2"/>
          <c:order val="2"/>
          <c:tx>
            <c:strRef>
              <c:f>Sheet1!$D$1</c:f>
              <c:strCache>
                <c:ptCount val="1"/>
                <c:pt idx="0">
                  <c:v>2017</c:v>
                </c:pt>
              </c:strCache>
            </c:strRef>
          </c:tx>
          <c:spPr>
            <a:solidFill>
              <a:schemeClr val="accent3"/>
            </a:solidFill>
            <a:ln>
              <a:noFill/>
            </a:ln>
            <a:effectLst/>
          </c:spPr>
          <c:invertIfNegative val="0"/>
          <c:cat>
            <c:strRef>
              <c:f>Sheet1!$A$2:$A$3</c:f>
              <c:strCache>
                <c:ptCount val="2"/>
                <c:pt idx="0">
                  <c:v>Total 48oz Creamer</c:v>
                </c:pt>
                <c:pt idx="1">
                  <c:v>Total 64oz Creamer</c:v>
                </c:pt>
              </c:strCache>
            </c:strRef>
          </c:cat>
          <c:val>
            <c:numRef>
              <c:f>Sheet1!$D$2:$D$3</c:f>
              <c:numCache>
                <c:formatCode>\$#,##0</c:formatCode>
                <c:ptCount val="2"/>
                <c:pt idx="0">
                  <c:v>73753487.731932104</c:v>
                </c:pt>
                <c:pt idx="1">
                  <c:v>455903917.49417996</c:v>
                </c:pt>
              </c:numCache>
            </c:numRef>
          </c:val>
          <c:extLst>
            <c:ext xmlns:c16="http://schemas.microsoft.com/office/drawing/2014/chart" uri="{C3380CC4-5D6E-409C-BE32-E72D297353CC}">
              <c16:uniqueId val="{00000002-363C-456C-9842-A076606DDDD5}"/>
            </c:ext>
          </c:extLst>
        </c:ser>
        <c:ser>
          <c:idx val="3"/>
          <c:order val="3"/>
          <c:tx>
            <c:strRef>
              <c:f>Sheet1!$E$1</c:f>
              <c:strCache>
                <c:ptCount val="1"/>
                <c:pt idx="0">
                  <c:v>2018</c:v>
                </c:pt>
              </c:strCache>
            </c:strRef>
          </c:tx>
          <c:spPr>
            <a:solidFill>
              <a:schemeClr val="accent4"/>
            </a:solidFill>
            <a:ln>
              <a:noFill/>
            </a:ln>
            <a:effectLst/>
          </c:spPr>
          <c:invertIfNegative val="0"/>
          <c:cat>
            <c:strRef>
              <c:f>Sheet1!$A$2:$A$3</c:f>
              <c:strCache>
                <c:ptCount val="2"/>
                <c:pt idx="0">
                  <c:v>Total 48oz Creamer</c:v>
                </c:pt>
                <c:pt idx="1">
                  <c:v>Total 64oz Creamer</c:v>
                </c:pt>
              </c:strCache>
            </c:strRef>
          </c:cat>
          <c:val>
            <c:numRef>
              <c:f>Sheet1!$E$2:$E$3</c:f>
              <c:numCache>
                <c:formatCode>\$#,##0</c:formatCode>
                <c:ptCount val="2"/>
                <c:pt idx="0">
                  <c:v>72393396.726363465</c:v>
                </c:pt>
                <c:pt idx="1">
                  <c:v>499353053.26432443</c:v>
                </c:pt>
              </c:numCache>
            </c:numRef>
          </c:val>
          <c:extLst>
            <c:ext xmlns:c16="http://schemas.microsoft.com/office/drawing/2014/chart" uri="{C3380CC4-5D6E-409C-BE32-E72D297353CC}">
              <c16:uniqueId val="{00000003-363C-456C-9842-A076606DDDD5}"/>
            </c:ext>
          </c:extLst>
        </c:ser>
        <c:ser>
          <c:idx val="4"/>
          <c:order val="4"/>
          <c:tx>
            <c:strRef>
              <c:f>Sheet1!$F$1</c:f>
              <c:strCache>
                <c:ptCount val="1"/>
                <c:pt idx="0">
                  <c:v>2019</c:v>
                </c:pt>
              </c:strCache>
            </c:strRef>
          </c:tx>
          <c:spPr>
            <a:solidFill>
              <a:schemeClr val="accent5"/>
            </a:solidFill>
            <a:ln>
              <a:noFill/>
            </a:ln>
            <a:effectLst/>
          </c:spPr>
          <c:invertIfNegative val="0"/>
          <c:cat>
            <c:strRef>
              <c:f>Sheet1!$A$2:$A$3</c:f>
              <c:strCache>
                <c:ptCount val="2"/>
                <c:pt idx="0">
                  <c:v>Total 48oz Creamer</c:v>
                </c:pt>
                <c:pt idx="1">
                  <c:v>Total 64oz Creamer</c:v>
                </c:pt>
              </c:strCache>
            </c:strRef>
          </c:cat>
          <c:val>
            <c:numRef>
              <c:f>Sheet1!$F$2:$F$3</c:f>
              <c:numCache>
                <c:formatCode>\$#,##0</c:formatCode>
                <c:ptCount val="2"/>
                <c:pt idx="0">
                  <c:v>88617822.727408797</c:v>
                </c:pt>
                <c:pt idx="1">
                  <c:v>576363446.62404978</c:v>
                </c:pt>
              </c:numCache>
            </c:numRef>
          </c:val>
          <c:extLst>
            <c:ext xmlns:c16="http://schemas.microsoft.com/office/drawing/2014/chart" uri="{C3380CC4-5D6E-409C-BE32-E72D297353CC}">
              <c16:uniqueId val="{00000004-363C-456C-9842-A076606DDDD5}"/>
            </c:ext>
          </c:extLst>
        </c:ser>
        <c:ser>
          <c:idx val="5"/>
          <c:order val="5"/>
          <c:tx>
            <c:strRef>
              <c:f>Sheet1!$G$1</c:f>
              <c:strCache>
                <c:ptCount val="1"/>
                <c:pt idx="0">
                  <c:v>L52WE8/16/20</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48oz Creamer</c:v>
                </c:pt>
                <c:pt idx="1">
                  <c:v>Total 64oz Creamer</c:v>
                </c:pt>
              </c:strCache>
            </c:strRef>
          </c:cat>
          <c:val>
            <c:numRef>
              <c:f>Sheet1!$G$2:$G$3</c:f>
              <c:numCache>
                <c:formatCode>\$#,##0</c:formatCode>
                <c:ptCount val="2"/>
                <c:pt idx="0">
                  <c:v>102079286.80618142</c:v>
                </c:pt>
                <c:pt idx="1">
                  <c:v>628422059.79604697</c:v>
                </c:pt>
              </c:numCache>
            </c:numRef>
          </c:val>
          <c:extLst>
            <c:ext xmlns:c16="http://schemas.microsoft.com/office/drawing/2014/chart" uri="{C3380CC4-5D6E-409C-BE32-E72D297353CC}">
              <c16:uniqueId val="{00000006-363C-456C-9842-A076606DDDD5}"/>
            </c:ext>
          </c:extLst>
        </c:ser>
        <c:dLbls>
          <c:showLegendKey val="0"/>
          <c:showVal val="0"/>
          <c:showCatName val="0"/>
          <c:showSerName val="0"/>
          <c:showPercent val="0"/>
          <c:showBubbleSize val="0"/>
        </c:dLbls>
        <c:gapWidth val="219"/>
        <c:overlap val="-27"/>
        <c:axId val="223827456"/>
        <c:axId val="68174944"/>
      </c:barChart>
      <c:catAx>
        <c:axId val="22382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8174944"/>
        <c:crosses val="autoZero"/>
        <c:auto val="1"/>
        <c:lblAlgn val="ctr"/>
        <c:lblOffset val="100"/>
        <c:noMultiLvlLbl val="0"/>
      </c:catAx>
      <c:valAx>
        <c:axId val="68174944"/>
        <c:scaling>
          <c:orientation val="minMax"/>
          <c:max val="8000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3827456"/>
        <c:crosses val="autoZero"/>
        <c:crossBetween val="between"/>
      </c:valAx>
      <c:spPr>
        <a:noFill/>
        <a:ln>
          <a:noFill/>
        </a:ln>
        <a:effectLst/>
      </c:spPr>
    </c:plotArea>
    <c:legend>
      <c:legendPos val="b"/>
      <c:layout>
        <c:manualLayout>
          <c:xMode val="edge"/>
          <c:yMode val="edge"/>
          <c:x val="0.12022613188976376"/>
          <c:y val="0.93797515145330024"/>
          <c:w val="0.8329852362204726"/>
          <c:h val="4.7962349411764922E-2"/>
        </c:manualLayout>
      </c:layout>
      <c:overlay val="0"/>
      <c:spPr>
        <a:noFill/>
        <a:ln>
          <a:solidFill>
            <a:srgbClr val="000000"/>
          </a:solid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Century Gothic" panose="020B0502020202020204" pitchFamily="34" charset="0"/>
                <a:ea typeface="+mn-ea"/>
                <a:cs typeface="+mn-cs"/>
              </a:defRPr>
            </a:pPr>
            <a:r>
              <a:rPr lang="en-US"/>
              <a:t>Traditional Creamer by SIZE</a:t>
            </a:r>
          </a:p>
          <a:p>
            <a:pPr>
              <a:defRPr/>
            </a:pPr>
            <a:r>
              <a:rPr lang="en-US"/>
              <a:t>Dollars % Chg. YA</a:t>
            </a:r>
          </a:p>
        </c:rich>
      </c:tx>
      <c:layout>
        <c:manualLayout>
          <c:xMode val="edge"/>
          <c:yMode val="edge"/>
          <c:x val="0.17915316013678859"/>
          <c:y val="3.199469426553891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4.2039262323793201E-2"/>
          <c:y val="0.21962006285403896"/>
          <c:w val="0.91592147535241364"/>
          <c:h val="0.67323611003336692"/>
        </c:manualLayout>
      </c:layout>
      <c:barChart>
        <c:barDir val="col"/>
        <c:grouping val="clustered"/>
        <c:varyColors val="0"/>
        <c:ser>
          <c:idx val="0"/>
          <c:order val="0"/>
          <c:tx>
            <c:strRef>
              <c:f>Sheet1!$B$1</c:f>
              <c:strCache>
                <c:ptCount val="1"/>
                <c:pt idx="0">
                  <c:v>16oz</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Sheet1!$B$2</c:f>
              <c:numCache>
                <c:formatCode>0.0%</c:formatCode>
                <c:ptCount val="1"/>
                <c:pt idx="0">
                  <c:v>-0.10953489315994205</c:v>
                </c:pt>
              </c:numCache>
            </c:numRef>
          </c:val>
          <c:extLst>
            <c:ext xmlns:c16="http://schemas.microsoft.com/office/drawing/2014/chart" uri="{C3380CC4-5D6E-409C-BE32-E72D297353CC}">
              <c16:uniqueId val="{00000000-AE25-4445-AF1E-402539824413}"/>
            </c:ext>
          </c:extLst>
        </c:ser>
        <c:ser>
          <c:idx val="1"/>
          <c:order val="1"/>
          <c:tx>
            <c:strRef>
              <c:f>Sheet1!$C$1</c:f>
              <c:strCache>
                <c:ptCount val="1"/>
                <c:pt idx="0">
                  <c:v>AO*</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Sheet1!$C$2</c:f>
              <c:numCache>
                <c:formatCode>0.0%</c:formatCode>
                <c:ptCount val="1"/>
              </c:numCache>
            </c:numRef>
          </c:val>
          <c:extLst>
            <c:ext xmlns:c16="http://schemas.microsoft.com/office/drawing/2014/chart" uri="{C3380CC4-5D6E-409C-BE32-E72D297353CC}">
              <c16:uniqueId val="{0000000A-AE25-4445-AF1E-402539824413}"/>
            </c:ext>
          </c:extLst>
        </c:ser>
        <c:ser>
          <c:idx val="2"/>
          <c:order val="2"/>
          <c:tx>
            <c:strRef>
              <c:f>Sheet1!$D$1</c:f>
              <c:strCache>
                <c:ptCount val="1"/>
                <c:pt idx="0">
                  <c:v>32oz</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Sheet1!$D$2</c:f>
              <c:numCache>
                <c:formatCode>0.0%</c:formatCode>
                <c:ptCount val="1"/>
                <c:pt idx="0">
                  <c:v>9.0567777284995668E-2</c:v>
                </c:pt>
              </c:numCache>
            </c:numRef>
          </c:val>
          <c:extLst>
            <c:ext xmlns:c16="http://schemas.microsoft.com/office/drawing/2014/chart" uri="{C3380CC4-5D6E-409C-BE32-E72D297353CC}">
              <c16:uniqueId val="{0000000B-AE25-4445-AF1E-402539824413}"/>
            </c:ext>
          </c:extLst>
        </c:ser>
        <c:ser>
          <c:idx val="3"/>
          <c:order val="3"/>
          <c:tx>
            <c:strRef>
              <c:f>Sheet1!$E$1</c:f>
              <c:strCache>
                <c:ptCount val="1"/>
                <c:pt idx="0">
                  <c:v>48oz</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Sheet1!$E$2</c:f>
              <c:numCache>
                <c:formatCode>0.0%</c:formatCode>
                <c:ptCount val="1"/>
                <c:pt idx="0">
                  <c:v>0.25472457822786465</c:v>
                </c:pt>
              </c:numCache>
            </c:numRef>
          </c:val>
          <c:extLst>
            <c:ext xmlns:c16="http://schemas.microsoft.com/office/drawing/2014/chart" uri="{C3380CC4-5D6E-409C-BE32-E72D297353CC}">
              <c16:uniqueId val="{0000000C-AE25-4445-AF1E-402539824413}"/>
            </c:ext>
          </c:extLst>
        </c:ser>
        <c:ser>
          <c:idx val="4"/>
          <c:order val="4"/>
          <c:tx>
            <c:strRef>
              <c:f>Sheet1!$F$1</c:f>
              <c:strCache>
                <c:ptCount val="1"/>
                <c:pt idx="0">
                  <c:v>ID 64oz</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Sheet1!$F$2</c:f>
              <c:numCache>
                <c:formatCode>0.0%</c:formatCode>
                <c:ptCount val="1"/>
                <c:pt idx="0">
                  <c:v>0.27191312599023698</c:v>
                </c:pt>
              </c:numCache>
            </c:numRef>
          </c:val>
          <c:extLst>
            <c:ext xmlns:c16="http://schemas.microsoft.com/office/drawing/2014/chart" uri="{C3380CC4-5D6E-409C-BE32-E72D297353CC}">
              <c16:uniqueId val="{0000000D-AE25-4445-AF1E-402539824413}"/>
            </c:ext>
          </c:extLst>
        </c:ser>
        <c:ser>
          <c:idx val="5"/>
          <c:order val="5"/>
          <c:tx>
            <c:strRef>
              <c:f>Sheet1!$G$1</c:f>
              <c:strCache>
                <c:ptCount val="1"/>
                <c:pt idx="0">
                  <c:v>CM 64oz</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MULO</c:v>
                </c:pt>
              </c:strCache>
            </c:strRef>
          </c:cat>
          <c:val>
            <c:numRef>
              <c:f>Sheet1!$G$2</c:f>
              <c:numCache>
                <c:formatCode>0.0%</c:formatCode>
                <c:ptCount val="1"/>
                <c:pt idx="0">
                  <c:v>0.11457107525655716</c:v>
                </c:pt>
              </c:numCache>
            </c:numRef>
          </c:val>
          <c:extLst>
            <c:ext xmlns:c16="http://schemas.microsoft.com/office/drawing/2014/chart" uri="{C3380CC4-5D6E-409C-BE32-E72D297353CC}">
              <c16:uniqueId val="{0000000E-AE25-4445-AF1E-402539824413}"/>
            </c:ext>
          </c:extLst>
        </c:ser>
        <c:dLbls>
          <c:dLblPos val="outEnd"/>
          <c:showLegendKey val="0"/>
          <c:showVal val="1"/>
          <c:showCatName val="0"/>
          <c:showSerName val="0"/>
          <c:showPercent val="0"/>
          <c:showBubbleSize val="0"/>
        </c:dLbls>
        <c:gapWidth val="219"/>
        <c:overlap val="-27"/>
        <c:axId val="1776537632"/>
        <c:axId val="395697424"/>
      </c:barChart>
      <c:catAx>
        <c:axId val="1776537632"/>
        <c:scaling>
          <c:orientation val="minMax"/>
        </c:scaling>
        <c:delete val="0"/>
        <c:axPos val="b"/>
        <c:numFmt formatCode="General" sourceLinked="1"/>
        <c:majorTickMark val="out"/>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crossAx val="395697424"/>
        <c:crosses val="autoZero"/>
        <c:auto val="1"/>
        <c:lblAlgn val="ctr"/>
        <c:lblOffset val="100"/>
        <c:noMultiLvlLbl val="0"/>
      </c:catAx>
      <c:valAx>
        <c:axId val="395697424"/>
        <c:scaling>
          <c:orientation val="minMax"/>
        </c:scaling>
        <c:delete val="1"/>
        <c:axPos val="l"/>
        <c:numFmt formatCode="0.0%" sourceLinked="1"/>
        <c:majorTickMark val="none"/>
        <c:minorTickMark val="none"/>
        <c:tickLblPos val="nextTo"/>
        <c:crossAx val="1776537632"/>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000" b="1" i="0" u="none" strike="noStrike" kern="1200" baseline="0">
                <a:solidFill>
                  <a:schemeClr val="tx2"/>
                </a:solidFill>
                <a:latin typeface="Century Gothic" panose="020B0502020202020204" pitchFamily="34" charset="0"/>
                <a:ea typeface="+mn-ea"/>
                <a:cs typeface="+mn-cs"/>
              </a:defRPr>
            </a:pPr>
            <a:endParaRPr lang="en-US"/>
          </a:p>
        </c:txPr>
      </c:legendEntry>
      <c:legendEntry>
        <c:idx val="4"/>
        <c:txPr>
          <a:bodyPr rot="0" spcFirstLastPara="1" vertOverflow="ellipsis" vert="horz" wrap="square" anchor="ctr" anchorCtr="1"/>
          <a:lstStyle/>
          <a:p>
            <a:pPr>
              <a:defRPr sz="1000" b="1" i="0" u="none" strike="noStrike" kern="1200" baseline="0">
                <a:solidFill>
                  <a:schemeClr val="tx2"/>
                </a:solidFill>
                <a:latin typeface="Century Gothic" panose="020B0502020202020204" pitchFamily="34" charset="0"/>
                <a:ea typeface="+mn-ea"/>
                <a:cs typeface="+mn-cs"/>
              </a:defRPr>
            </a:pPr>
            <a:endParaRPr lang="en-US"/>
          </a:p>
        </c:txPr>
      </c:legendEntry>
      <c:layout>
        <c:manualLayout>
          <c:xMode val="edge"/>
          <c:yMode val="edge"/>
          <c:x val="6.8791520166207057E-2"/>
          <c:y val="0.88770369364475843"/>
          <c:w val="0.93120847983379285"/>
          <c:h val="6.302184371847598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2"/>
          </a:solidFill>
          <a:latin typeface="Century Gothic" panose="020B0502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Century Gothic" panose="020B0502020202020204" pitchFamily="34" charset="0"/>
                <a:ea typeface="+mn-ea"/>
                <a:cs typeface="+mn-cs"/>
              </a:defRPr>
            </a:pPr>
            <a:r>
              <a:rPr lang="en-US"/>
              <a:t>Total US retail sales of coffee</a:t>
            </a:r>
          </a:p>
          <a:p>
            <a:pPr>
              <a:defRPr/>
            </a:pPr>
            <a:r>
              <a:rPr lang="en-US"/>
              <a:t>($MM)</a:t>
            </a:r>
          </a:p>
          <a:p>
            <a:pPr>
              <a:defRPr/>
            </a:pPr>
            <a:r>
              <a:rPr lang="en-US" b="1"/>
              <a:t>2009-2013 (Great Recession)</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US retail sales of coffee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2009</c:v>
                </c:pt>
                <c:pt idx="1">
                  <c:v>2010</c:v>
                </c:pt>
                <c:pt idx="2">
                  <c:v>2011</c:v>
                </c:pt>
                <c:pt idx="3">
                  <c:v>2012</c:v>
                </c:pt>
                <c:pt idx="4">
                  <c:v>2013</c:v>
                </c:pt>
              </c:numCache>
            </c:numRef>
          </c:cat>
          <c:val>
            <c:numRef>
              <c:f>Sheet1!$B$2:$B$6</c:f>
              <c:numCache>
                <c:formatCode>_("$"* #,##0_);_("$"* \(#,##0\);_("$"* "-"_);_(@_)</c:formatCode>
                <c:ptCount val="5"/>
                <c:pt idx="0">
                  <c:v>7570</c:v>
                </c:pt>
                <c:pt idx="1">
                  <c:v>7909</c:v>
                </c:pt>
                <c:pt idx="2">
                  <c:v>9412</c:v>
                </c:pt>
                <c:pt idx="3">
                  <c:v>10590</c:v>
                </c:pt>
                <c:pt idx="4">
                  <c:v>11198</c:v>
                </c:pt>
              </c:numCache>
            </c:numRef>
          </c:val>
          <c:extLst>
            <c:ext xmlns:c16="http://schemas.microsoft.com/office/drawing/2014/chart" uri="{C3380CC4-5D6E-409C-BE32-E72D297353CC}">
              <c16:uniqueId val="{00000000-EE4F-4A54-A7C1-6B74D21F2DA0}"/>
            </c:ext>
          </c:extLst>
        </c:ser>
        <c:dLbls>
          <c:dLblPos val="outEnd"/>
          <c:showLegendKey val="0"/>
          <c:showVal val="1"/>
          <c:showCatName val="0"/>
          <c:showSerName val="0"/>
          <c:showPercent val="0"/>
          <c:showBubbleSize val="0"/>
        </c:dLbls>
        <c:gapWidth val="219"/>
        <c:overlap val="-27"/>
        <c:axId val="1270964783"/>
        <c:axId val="1311580991"/>
      </c:barChart>
      <c:catAx>
        <c:axId val="1270964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crossAx val="1311580991"/>
        <c:crosses val="autoZero"/>
        <c:auto val="1"/>
        <c:lblAlgn val="ctr"/>
        <c:lblOffset val="100"/>
        <c:noMultiLvlLbl val="0"/>
      </c:catAx>
      <c:valAx>
        <c:axId val="1311580991"/>
        <c:scaling>
          <c:orientation val="minMax"/>
        </c:scaling>
        <c:delete val="1"/>
        <c:axPos val="l"/>
        <c:numFmt formatCode="_(&quot;$&quot;* #,##0_);_(&quot;$&quot;* \(#,##0\);_(&quot;$&quot;* &quot;-&quot;_);_(@_)" sourceLinked="1"/>
        <c:majorTickMark val="none"/>
        <c:minorTickMark val="none"/>
        <c:tickLblPos val="nextTo"/>
        <c:crossAx val="1270964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latin typeface="Century Gothic" panose="020B0502020202020204" pitchFamily="34" charset="0"/>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r>
              <a:rPr lang="en-US" b="0" i="0">
                <a:latin typeface="Century Gothic" panose="020B0502020202020204" pitchFamily="34" charset="0"/>
              </a:rPr>
              <a:t>% of Heavy Coffee Creamer Buyers &amp; </a:t>
            </a:r>
          </a:p>
          <a:p>
            <a:pPr>
              <a:defRPr/>
            </a:pPr>
            <a:r>
              <a:rPr lang="en-US" b="0" i="0">
                <a:latin typeface="Century Gothic" panose="020B0502020202020204" pitchFamily="34" charset="0"/>
              </a:rPr>
              <a:t>Total Dollars</a:t>
            </a:r>
          </a:p>
        </c:rich>
      </c:tx>
      <c:layout>
        <c:manualLayout>
          <c:xMode val="edge"/>
          <c:yMode val="edge"/>
          <c:x val="0.14976656146763714"/>
          <c:y val="4.0694246593401762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7.2462377594682492E-2"/>
          <c:y val="0.12637028377027387"/>
          <c:w val="0.90078382684223435"/>
          <c:h val="0.71297372863666508"/>
        </c:manualLayout>
      </c:layout>
      <c:barChart>
        <c:barDir val="col"/>
        <c:grouping val="clustered"/>
        <c:varyColors val="0"/>
        <c:ser>
          <c:idx val="0"/>
          <c:order val="0"/>
          <c:tx>
            <c:strRef>
              <c:f>Sheet1!$B$1</c:f>
              <c:strCache>
                <c:ptCount val="1"/>
                <c:pt idx="0">
                  <c:v>% of Heavy Buyers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Pints</c:v>
                </c:pt>
                <c:pt idx="1">
                  <c:v>Quarts</c:v>
                </c:pt>
                <c:pt idx="2">
                  <c:v>64oz</c:v>
                </c:pt>
              </c:strCache>
            </c:strRef>
          </c:cat>
          <c:val>
            <c:numRef>
              <c:f>Sheet1!$B$2:$B$4</c:f>
              <c:numCache>
                <c:formatCode>General</c:formatCode>
                <c:ptCount val="3"/>
                <c:pt idx="0">
                  <c:v>17</c:v>
                </c:pt>
                <c:pt idx="1">
                  <c:v>20</c:v>
                </c:pt>
                <c:pt idx="2">
                  <c:v>44</c:v>
                </c:pt>
              </c:numCache>
            </c:numRef>
          </c:val>
          <c:extLst>
            <c:ext xmlns:c16="http://schemas.microsoft.com/office/drawing/2014/chart" uri="{C3380CC4-5D6E-409C-BE32-E72D297353CC}">
              <c16:uniqueId val="{00000000-0119-4A9C-9841-A80F08CD1300}"/>
            </c:ext>
          </c:extLst>
        </c:ser>
        <c:ser>
          <c:idx val="1"/>
          <c:order val="1"/>
          <c:tx>
            <c:strRef>
              <c:f>Sheet1!$C$1</c:f>
              <c:strCache>
                <c:ptCount val="1"/>
                <c:pt idx="0">
                  <c:v>% of Dollars</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Pints</c:v>
                </c:pt>
                <c:pt idx="1">
                  <c:v>Quarts</c:v>
                </c:pt>
                <c:pt idx="2">
                  <c:v>64oz</c:v>
                </c:pt>
              </c:strCache>
            </c:strRef>
          </c:cat>
          <c:val>
            <c:numRef>
              <c:f>Sheet1!$C$2:$C$4</c:f>
              <c:numCache>
                <c:formatCode>General</c:formatCode>
                <c:ptCount val="3"/>
                <c:pt idx="0">
                  <c:v>29</c:v>
                </c:pt>
                <c:pt idx="1">
                  <c:v>56</c:v>
                </c:pt>
                <c:pt idx="2">
                  <c:v>78</c:v>
                </c:pt>
              </c:numCache>
            </c:numRef>
          </c:val>
          <c:extLst>
            <c:ext xmlns:c16="http://schemas.microsoft.com/office/drawing/2014/chart" uri="{C3380CC4-5D6E-409C-BE32-E72D297353CC}">
              <c16:uniqueId val="{00000001-0119-4A9C-9841-A80F08CD1300}"/>
            </c:ext>
          </c:extLst>
        </c:ser>
        <c:dLbls>
          <c:dLblPos val="ctr"/>
          <c:showLegendKey val="0"/>
          <c:showVal val="1"/>
          <c:showCatName val="0"/>
          <c:showSerName val="0"/>
          <c:showPercent val="0"/>
          <c:showBubbleSize val="0"/>
        </c:dLbls>
        <c:gapWidth val="219"/>
        <c:overlap val="-27"/>
        <c:axId val="253769872"/>
        <c:axId val="156535888"/>
      </c:barChart>
      <c:catAx>
        <c:axId val="25376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6535888"/>
        <c:crosses val="autoZero"/>
        <c:auto val="1"/>
        <c:lblAlgn val="ctr"/>
        <c:lblOffset val="100"/>
        <c:noMultiLvlLbl val="0"/>
      </c:catAx>
      <c:valAx>
        <c:axId val="156535888"/>
        <c:scaling>
          <c:orientation val="minMax"/>
        </c:scaling>
        <c:delete val="1"/>
        <c:axPos val="l"/>
        <c:numFmt formatCode="General" sourceLinked="1"/>
        <c:majorTickMark val="none"/>
        <c:minorTickMark val="none"/>
        <c:tickLblPos val="nextTo"/>
        <c:crossAx val="253769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2"/>
                </a:solidFill>
                <a:latin typeface="Century Gothic" panose="020B0502020202020204" pitchFamily="34" charset="0"/>
                <a:ea typeface="+mn-ea"/>
                <a:cs typeface="+mn-cs"/>
              </a:defRPr>
            </a:pPr>
            <a:r>
              <a:rPr lang="en-US" sz="1000"/>
              <a:t>Rfg Coffee Creamer Velocity</a:t>
            </a:r>
          </a:p>
          <a:p>
            <a:pPr>
              <a:defRPr sz="1000"/>
            </a:pPr>
            <a:r>
              <a:rPr lang="en-US" sz="1000"/>
              <a:t>($/$MM ACV)</a:t>
            </a:r>
          </a:p>
          <a:p>
            <a:pPr>
              <a:defRPr sz="1000"/>
            </a:pPr>
            <a:r>
              <a:rPr lang="en-US" sz="800"/>
              <a:t>L13WE 8/16/20</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3.2856192360398148E-2"/>
          <c:y val="0.21999829362409404"/>
          <c:w val="0.91414212003577899"/>
          <c:h val="0.56985791360625992"/>
        </c:manualLayout>
      </c:layout>
      <c:barChart>
        <c:barDir val="col"/>
        <c:grouping val="clustered"/>
        <c:varyColors val="0"/>
        <c:ser>
          <c:idx val="0"/>
          <c:order val="0"/>
          <c:tx>
            <c:strRef>
              <c:f>Sheet1!$B$1</c:f>
              <c:strCache>
                <c:ptCount val="1"/>
                <c:pt idx="0">
                  <c:v>Latest 13 Weeks ending 08-16-20</c:v>
                </c:pt>
              </c:strCache>
            </c:strRef>
          </c:tx>
          <c:spPr>
            <a:solidFill>
              <a:schemeClr val="accent1"/>
            </a:solidFill>
            <a:ln>
              <a:noFill/>
            </a:ln>
            <a:effectLst/>
          </c:spPr>
          <c:invertIfNegative val="0"/>
          <c:dPt>
            <c:idx val="2"/>
            <c:invertIfNegative val="0"/>
            <c:bubble3D val="0"/>
            <c:spPr>
              <a:solidFill>
                <a:schemeClr val="tx2"/>
              </a:solidFill>
              <a:ln>
                <a:noFill/>
              </a:ln>
              <a:effectLst/>
            </c:spPr>
            <c:extLst>
              <c:ext xmlns:c16="http://schemas.microsoft.com/office/drawing/2014/chart" uri="{C3380CC4-5D6E-409C-BE32-E72D297353CC}">
                <c16:uniqueId val="{00000001-4B16-459A-8529-503A48891022}"/>
              </c:ext>
            </c:extLst>
          </c:dPt>
          <c:dLbls>
            <c:dLbl>
              <c:idx val="2"/>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4B16-459A-8529-503A48891022}"/>
                </c:ext>
              </c:extLst>
            </c:dLbl>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MULO</c:v>
                </c:pt>
                <c:pt idx="1">
                  <c:v>Grocery</c:v>
                </c:pt>
                <c:pt idx="2">
                  <c:v>Retailers that carry ID 64oz</c:v>
                </c:pt>
              </c:strCache>
            </c:strRef>
          </c:cat>
          <c:val>
            <c:numRef>
              <c:f>Sheet1!$B$2:$B$4</c:f>
              <c:numCache>
                <c:formatCode>\$#,##0.00</c:formatCode>
                <c:ptCount val="3"/>
                <c:pt idx="0">
                  <c:v>691.61238521169105</c:v>
                </c:pt>
                <c:pt idx="1">
                  <c:v>848.66869894353817</c:v>
                </c:pt>
                <c:pt idx="2">
                  <c:v>990.7086072565877</c:v>
                </c:pt>
              </c:numCache>
            </c:numRef>
          </c:val>
          <c:extLst>
            <c:ext xmlns:c16="http://schemas.microsoft.com/office/drawing/2014/chart" uri="{C3380CC4-5D6E-409C-BE32-E72D297353CC}">
              <c16:uniqueId val="{00000002-4B16-459A-8529-503A48891022}"/>
            </c:ext>
          </c:extLst>
        </c:ser>
        <c:dLbls>
          <c:dLblPos val="outEnd"/>
          <c:showLegendKey val="0"/>
          <c:showVal val="1"/>
          <c:showCatName val="0"/>
          <c:showSerName val="0"/>
          <c:showPercent val="0"/>
          <c:showBubbleSize val="0"/>
        </c:dLbls>
        <c:gapWidth val="219"/>
        <c:overlap val="-27"/>
        <c:axId val="1776537632"/>
        <c:axId val="395697424"/>
      </c:barChart>
      <c:catAx>
        <c:axId val="17765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crossAx val="395697424"/>
        <c:crosses val="autoZero"/>
        <c:auto val="1"/>
        <c:lblAlgn val="ctr"/>
        <c:lblOffset val="100"/>
        <c:noMultiLvlLbl val="0"/>
      </c:catAx>
      <c:valAx>
        <c:axId val="395697424"/>
        <c:scaling>
          <c:orientation val="minMax"/>
        </c:scaling>
        <c:delete val="1"/>
        <c:axPos val="l"/>
        <c:numFmt formatCode="\$#,##0.00" sourceLinked="1"/>
        <c:majorTickMark val="none"/>
        <c:minorTickMark val="none"/>
        <c:tickLblPos val="nextTo"/>
        <c:crossAx val="1776537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2"/>
          </a:solidFill>
          <a:latin typeface="Century Gothic" panose="020B0502020202020204" pitchFamily="34" charset="0"/>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Century Gothic" panose="020B0502020202020204" pitchFamily="34" charset="0"/>
                <a:ea typeface="+mn-ea"/>
                <a:cs typeface="+mn-cs"/>
              </a:defRPr>
            </a:pPr>
            <a:r>
              <a:rPr lang="en-US"/>
              <a:t>64oz Coffee Creamers</a:t>
            </a:r>
          </a:p>
          <a:p>
            <a:pPr>
              <a:defRPr/>
            </a:pPr>
            <a:r>
              <a:rPr lang="en-US" sz="1000"/>
              <a:t>Dollars % Chg.. vs. YA</a:t>
            </a:r>
          </a:p>
          <a:p>
            <a:pPr>
              <a:defRPr/>
            </a:pPr>
            <a:r>
              <a:rPr lang="en-US" sz="1000"/>
              <a:t>L13WE 8/16/20</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2.6601877669827852E-2"/>
          <c:y val="0.32649344929436847"/>
          <c:w val="0.94679624466034429"/>
          <c:h val="0.52865927541799207"/>
        </c:manualLayout>
      </c:layout>
      <c:barChart>
        <c:barDir val="col"/>
        <c:grouping val="clustered"/>
        <c:varyColors val="0"/>
        <c:ser>
          <c:idx val="0"/>
          <c:order val="0"/>
          <c:tx>
            <c:strRef>
              <c:f>Sheet1!$B$1</c:f>
              <c:strCache>
                <c:ptCount val="1"/>
                <c:pt idx="0">
                  <c:v>64oz Segment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Sheet1!$B$2</c:f>
              <c:numCache>
                <c:formatCode>0.0%</c:formatCode>
                <c:ptCount val="1"/>
                <c:pt idx="0">
                  <c:v>0.45476859583286389</c:v>
                </c:pt>
              </c:numCache>
            </c:numRef>
          </c:val>
          <c:extLst>
            <c:ext xmlns:c16="http://schemas.microsoft.com/office/drawing/2014/chart" uri="{C3380CC4-5D6E-409C-BE32-E72D297353CC}">
              <c16:uniqueId val="{00000000-0840-4A99-B2AC-AF4B2C71A684}"/>
            </c:ext>
          </c:extLst>
        </c:ser>
        <c:ser>
          <c:idx val="1"/>
          <c:order val="1"/>
          <c:tx>
            <c:strRef>
              <c:f>Sheet1!$C$1</c:f>
              <c:strCache>
                <c:ptCount val="1"/>
                <c:pt idx="0">
                  <c:v>ID 64oz</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0840-4A99-B2AC-AF4B2C71A684}"/>
              </c:ext>
            </c:extLst>
          </c:dPt>
          <c:dLbls>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Sheet1!$C$2</c:f>
              <c:numCache>
                <c:formatCode>0.0%</c:formatCode>
                <c:ptCount val="1"/>
                <c:pt idx="0">
                  <c:v>2.5395596437927241</c:v>
                </c:pt>
              </c:numCache>
            </c:numRef>
          </c:val>
          <c:extLst>
            <c:ext xmlns:c16="http://schemas.microsoft.com/office/drawing/2014/chart" uri="{C3380CC4-5D6E-409C-BE32-E72D297353CC}">
              <c16:uniqueId val="{00000001-0840-4A99-B2AC-AF4B2C71A684}"/>
            </c:ext>
          </c:extLst>
        </c:ser>
        <c:ser>
          <c:idx val="2"/>
          <c:order val="2"/>
          <c:tx>
            <c:strRef>
              <c:f>Sheet1!$D$1</c:f>
              <c:strCache>
                <c:ptCount val="1"/>
                <c:pt idx="0">
                  <c:v>CM 64oz</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Retailers that carry ID 64oz</c:v>
                </c:pt>
              </c:strCache>
            </c:strRef>
          </c:cat>
          <c:val>
            <c:numRef>
              <c:f>Sheet1!$D$2</c:f>
              <c:numCache>
                <c:formatCode>0.0%</c:formatCode>
                <c:ptCount val="1"/>
                <c:pt idx="0">
                  <c:v>0.34661887286812776</c:v>
                </c:pt>
              </c:numCache>
            </c:numRef>
          </c:val>
          <c:extLst>
            <c:ext xmlns:c16="http://schemas.microsoft.com/office/drawing/2014/chart" uri="{C3380CC4-5D6E-409C-BE32-E72D297353CC}">
              <c16:uniqueId val="{00000002-0840-4A99-B2AC-AF4B2C71A684}"/>
            </c:ext>
          </c:extLst>
        </c:ser>
        <c:dLbls>
          <c:dLblPos val="outEnd"/>
          <c:showLegendKey val="0"/>
          <c:showVal val="1"/>
          <c:showCatName val="0"/>
          <c:showSerName val="0"/>
          <c:showPercent val="0"/>
          <c:showBubbleSize val="0"/>
        </c:dLbls>
        <c:gapWidth val="219"/>
        <c:overlap val="-27"/>
        <c:axId val="1776537632"/>
        <c:axId val="395697424"/>
      </c:barChart>
      <c:catAx>
        <c:axId val="17765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Century Gothic" panose="020B0502020202020204" pitchFamily="34" charset="0"/>
                <a:ea typeface="+mn-ea"/>
                <a:cs typeface="+mn-cs"/>
              </a:defRPr>
            </a:pPr>
            <a:endParaRPr lang="en-US"/>
          </a:p>
        </c:txPr>
        <c:crossAx val="395697424"/>
        <c:crosses val="autoZero"/>
        <c:auto val="1"/>
        <c:lblAlgn val="ctr"/>
        <c:lblOffset val="100"/>
        <c:noMultiLvlLbl val="0"/>
      </c:catAx>
      <c:valAx>
        <c:axId val="395697424"/>
        <c:scaling>
          <c:orientation val="minMax"/>
        </c:scaling>
        <c:delete val="1"/>
        <c:axPos val="l"/>
        <c:numFmt formatCode="0.0%" sourceLinked="1"/>
        <c:majorTickMark val="none"/>
        <c:minorTickMark val="none"/>
        <c:tickLblPos val="nextTo"/>
        <c:crossAx val="1776537632"/>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2"/>
                </a:solidFill>
                <a:latin typeface="Century Gothic" panose="020B0502020202020204" pitchFamily="34" charset="0"/>
                <a:ea typeface="+mn-ea"/>
                <a:cs typeface="+mn-cs"/>
              </a:defRPr>
            </a:pPr>
            <a:endParaRPr lang="en-US"/>
          </a:p>
        </c:txPr>
      </c:legendEntry>
      <c:layout>
        <c:manualLayout>
          <c:xMode val="edge"/>
          <c:yMode val="edge"/>
          <c:x val="3.5782108915317135E-2"/>
          <c:y val="0.28745935204464412"/>
          <c:w val="0.30953692870206628"/>
          <c:h val="0.36801727624814701"/>
        </c:manualLayout>
      </c:layout>
      <c:overlay val="0"/>
      <c:spPr>
        <a:noFill/>
        <a:ln>
          <a:solidFill>
            <a:schemeClr val="tx2"/>
          </a:solidFill>
        </a:ln>
        <a:effectLst/>
      </c:spPr>
      <c:txPr>
        <a:bodyPr rot="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2"/>
          </a:solidFill>
          <a:latin typeface="Century Gothic" panose="020B0502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solidFill>
                <a:latin typeface="Century Gothic" panose="020B0502020202020204" pitchFamily="34" charset="0"/>
                <a:ea typeface="+mn-ea"/>
                <a:cs typeface="+mn-cs"/>
              </a:defRPr>
            </a:pPr>
            <a:r>
              <a:rPr lang="en-US" sz="1600" b="1"/>
              <a:t>HHP and # of Households HWC</a:t>
            </a:r>
          </a:p>
        </c:rich>
      </c:tx>
      <c:layout>
        <c:manualLayout>
          <c:xMode val="edge"/>
          <c:yMode val="edge"/>
          <c:x val="0.20386944943270965"/>
          <c:y val="2.6587021904635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HHP</c:v>
                </c:pt>
              </c:strCache>
            </c:strRef>
          </c:cat>
          <c:val>
            <c:numRef>
              <c:f>Sheet1!$B$2</c:f>
              <c:numCache>
                <c:formatCode>0.0</c:formatCode>
                <c:ptCount val="1"/>
                <c:pt idx="0">
                  <c:v>37.700000000000003</c:v>
                </c:pt>
              </c:numCache>
            </c:numRef>
          </c:val>
          <c:extLst>
            <c:ext xmlns:c16="http://schemas.microsoft.com/office/drawing/2014/chart" uri="{C3380CC4-5D6E-409C-BE32-E72D297353CC}">
              <c16:uniqueId val="{00000000-7F85-4CEA-950E-813884E71FE9}"/>
            </c:ext>
          </c:extLst>
        </c:ser>
        <c:ser>
          <c:idx val="1"/>
          <c:order val="1"/>
          <c:tx>
            <c:strRef>
              <c:f>Sheet1!$C$1</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HHP</c:v>
                </c:pt>
              </c:strCache>
            </c:strRef>
          </c:cat>
          <c:val>
            <c:numRef>
              <c:f>Sheet1!$C$2</c:f>
              <c:numCache>
                <c:formatCode>0.0</c:formatCode>
                <c:ptCount val="1"/>
                <c:pt idx="0">
                  <c:v>38.78014199706152</c:v>
                </c:pt>
              </c:numCache>
            </c:numRef>
          </c:val>
          <c:extLst>
            <c:ext xmlns:c16="http://schemas.microsoft.com/office/drawing/2014/chart" uri="{C3380CC4-5D6E-409C-BE32-E72D297353CC}">
              <c16:uniqueId val="{00000001-7F85-4CEA-950E-813884E71FE9}"/>
            </c:ext>
          </c:extLst>
        </c:ser>
        <c:ser>
          <c:idx val="2"/>
          <c:order val="2"/>
          <c:tx>
            <c:strRef>
              <c:f>Sheet1!$D$1</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HHP</c:v>
                </c:pt>
              </c:strCache>
            </c:strRef>
          </c:cat>
          <c:val>
            <c:numRef>
              <c:f>Sheet1!$D$2</c:f>
              <c:numCache>
                <c:formatCode>0.0</c:formatCode>
                <c:ptCount val="1"/>
                <c:pt idx="0">
                  <c:v>40.057218142813248</c:v>
                </c:pt>
              </c:numCache>
            </c:numRef>
          </c:val>
          <c:extLst>
            <c:ext xmlns:c16="http://schemas.microsoft.com/office/drawing/2014/chart" uri="{C3380CC4-5D6E-409C-BE32-E72D297353CC}">
              <c16:uniqueId val="{00000002-7F85-4CEA-950E-813884E71FE9}"/>
            </c:ext>
          </c:extLst>
        </c:ser>
        <c:ser>
          <c:idx val="3"/>
          <c:order val="3"/>
          <c:tx>
            <c:strRef>
              <c:f>Sheet1!$E$1</c:f>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HHP</c:v>
                </c:pt>
              </c:strCache>
            </c:strRef>
          </c:cat>
          <c:val>
            <c:numRef>
              <c:f>Sheet1!$E$2</c:f>
              <c:numCache>
                <c:formatCode>0.0</c:formatCode>
                <c:ptCount val="1"/>
                <c:pt idx="0">
                  <c:v>43.425583577364542</c:v>
                </c:pt>
              </c:numCache>
            </c:numRef>
          </c:val>
          <c:extLst>
            <c:ext xmlns:c16="http://schemas.microsoft.com/office/drawing/2014/chart" uri="{C3380CC4-5D6E-409C-BE32-E72D297353CC}">
              <c16:uniqueId val="{00000003-7F85-4CEA-950E-813884E71FE9}"/>
            </c:ext>
          </c:extLst>
        </c:ser>
        <c:dLbls>
          <c:dLblPos val="inEnd"/>
          <c:showLegendKey val="0"/>
          <c:showVal val="1"/>
          <c:showCatName val="0"/>
          <c:showSerName val="0"/>
          <c:showPercent val="0"/>
          <c:showBubbleSize val="0"/>
        </c:dLbls>
        <c:gapWidth val="219"/>
        <c:overlap val="-27"/>
        <c:axId val="1787190143"/>
        <c:axId val="147741103"/>
      </c:barChart>
      <c:catAx>
        <c:axId val="178719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Century Gothic" panose="020B0502020202020204" pitchFamily="34" charset="0"/>
                <a:ea typeface="+mn-ea"/>
                <a:cs typeface="+mn-cs"/>
              </a:defRPr>
            </a:pPr>
            <a:endParaRPr lang="en-US"/>
          </a:p>
        </c:txPr>
        <c:crossAx val="147741103"/>
        <c:crosses val="autoZero"/>
        <c:auto val="1"/>
        <c:lblAlgn val="ctr"/>
        <c:lblOffset val="100"/>
        <c:noMultiLvlLbl val="0"/>
      </c:catAx>
      <c:valAx>
        <c:axId val="147741103"/>
        <c:scaling>
          <c:orientation val="minMax"/>
        </c:scaling>
        <c:delete val="1"/>
        <c:axPos val="l"/>
        <c:numFmt formatCode="0.0" sourceLinked="1"/>
        <c:majorTickMark val="none"/>
        <c:minorTickMark val="none"/>
        <c:tickLblPos val="nextTo"/>
        <c:crossAx val="1787190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2"/>
          </a:solidFill>
          <a:latin typeface="Century Gothic" panose="020B0502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1913730580192569E-3"/>
          <c:w val="0.60819142870759846"/>
          <c:h val="0.76032028495793524"/>
        </c:manualLayout>
      </c:layout>
      <c:barChart>
        <c:barDir val="col"/>
        <c:grouping val="clustered"/>
        <c:varyColors val="0"/>
        <c:ser>
          <c:idx val="0"/>
          <c:order val="0"/>
          <c:tx>
            <c:strRef>
              <c:f>Sheet1!$B$1</c:f>
              <c:strCache>
                <c:ptCount val="1"/>
                <c:pt idx="0">
                  <c:v>Doing More</c:v>
                </c:pt>
              </c:strCache>
            </c:strRef>
          </c:tx>
          <c:spPr>
            <a:solidFill>
              <a:schemeClr val="accent6"/>
            </a:solidFill>
            <a:ln>
              <a:noFill/>
            </a:ln>
            <a:effectLst/>
          </c:spPr>
          <c:invertIfNegative val="0"/>
          <c:dLbls>
            <c:dLbl>
              <c:idx val="0"/>
              <c:layout>
                <c:manualLayout>
                  <c:x val="-8.6788162192517563E-3"/>
                  <c:y val="0"/>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Century Gothic" panose="020B0502020202020204" pitchFamily="34" charset="0"/>
                        <a:ea typeface="+mn-ea"/>
                        <a:cs typeface="+mn-cs"/>
                      </a:defRPr>
                    </a:pPr>
                    <a:fld id="{5B8F4408-6B71-4FB0-98C1-907D5B1D9DBD}" type="VALUE">
                      <a:rPr lang="en-US" sz="1200">
                        <a:solidFill>
                          <a:schemeClr val="tx2"/>
                        </a:solidFill>
                        <a:effectLst>
                          <a:glow rad="63500">
                            <a:schemeClr val="accent1">
                              <a:satMod val="175000"/>
                              <a:alpha val="40000"/>
                            </a:schemeClr>
                          </a:glow>
                        </a:effectLst>
                      </a:rPr>
                      <a:pPr>
                        <a:defRPr sz="1200"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062-4FD9-878A-8C3875C473F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Cooking at home</c:v>
                </c:pt>
                <c:pt idx="1">
                  <c:v>Looking for new recipes to try</c:v>
                </c:pt>
                <c:pt idx="2">
                  <c:v>Baking treats/desserts</c:v>
                </c:pt>
                <c:pt idx="3">
                  <c:v>Doing batch cooking to have leftovers</c:v>
                </c:pt>
                <c:pt idx="4">
                  <c:v>Learning new cooking techniques</c:v>
                </c:pt>
                <c:pt idx="5">
                  <c:v>Sharing food preparation with others in house</c:v>
                </c:pt>
                <c:pt idx="6">
                  <c:v>Watching cooking shows</c:v>
                </c:pt>
              </c:strCache>
            </c:strRef>
          </c:cat>
          <c:val>
            <c:numRef>
              <c:f>Sheet1!$B$2:$B$8</c:f>
              <c:numCache>
                <c:formatCode>0%</c:formatCode>
                <c:ptCount val="7"/>
                <c:pt idx="0">
                  <c:v>0.66</c:v>
                </c:pt>
                <c:pt idx="1">
                  <c:v>0.46</c:v>
                </c:pt>
                <c:pt idx="2">
                  <c:v>0.39</c:v>
                </c:pt>
                <c:pt idx="3">
                  <c:v>0.36</c:v>
                </c:pt>
                <c:pt idx="4">
                  <c:v>0.33</c:v>
                </c:pt>
                <c:pt idx="5">
                  <c:v>0.32</c:v>
                </c:pt>
                <c:pt idx="6">
                  <c:v>0.25</c:v>
                </c:pt>
              </c:numCache>
            </c:numRef>
          </c:val>
          <c:extLst>
            <c:ext xmlns:c16="http://schemas.microsoft.com/office/drawing/2014/chart" uri="{C3380CC4-5D6E-409C-BE32-E72D297353CC}">
              <c16:uniqueId val="{00000001-8062-4FD9-878A-8C3875C473F2}"/>
            </c:ext>
          </c:extLst>
        </c:ser>
        <c:ser>
          <c:idx val="1"/>
          <c:order val="1"/>
          <c:tx>
            <c:strRef>
              <c:f>Sheet1!$C$1</c:f>
              <c:strCache>
                <c:ptCount val="1"/>
                <c:pt idx="0">
                  <c:v>Doing Less</c:v>
                </c:pt>
              </c:strCache>
            </c:strRef>
          </c:tx>
          <c:spPr>
            <a:solidFill>
              <a:schemeClr val="accent2"/>
            </a:solidFill>
            <a:ln>
              <a:noFill/>
            </a:ln>
            <a:effectLst/>
          </c:spPr>
          <c:invertIfNegative val="0"/>
          <c:cat>
            <c:strRef>
              <c:f>Sheet1!$A$2:$A$8</c:f>
              <c:strCache>
                <c:ptCount val="7"/>
                <c:pt idx="0">
                  <c:v>Cooking at home</c:v>
                </c:pt>
                <c:pt idx="1">
                  <c:v>Looking for new recipes to try</c:v>
                </c:pt>
                <c:pt idx="2">
                  <c:v>Baking treats/desserts</c:v>
                </c:pt>
                <c:pt idx="3">
                  <c:v>Doing batch cooking to have leftovers</c:v>
                </c:pt>
                <c:pt idx="4">
                  <c:v>Learning new cooking techniques</c:v>
                </c:pt>
                <c:pt idx="5">
                  <c:v>Sharing food preparation with others in house</c:v>
                </c:pt>
                <c:pt idx="6">
                  <c:v>Watching cooking shows</c:v>
                </c:pt>
              </c:strCache>
            </c:strRef>
          </c:cat>
          <c:val>
            <c:numRef>
              <c:f>Sheet1!$C$2:$C$8</c:f>
              <c:numCache>
                <c:formatCode>0%</c:formatCode>
                <c:ptCount val="7"/>
                <c:pt idx="0">
                  <c:v>0.04</c:v>
                </c:pt>
                <c:pt idx="1">
                  <c:v>7.0000000000000007E-2</c:v>
                </c:pt>
                <c:pt idx="2">
                  <c:v>0.09</c:v>
                </c:pt>
                <c:pt idx="3">
                  <c:v>7.0000000000000007E-2</c:v>
                </c:pt>
                <c:pt idx="4">
                  <c:v>0.08</c:v>
                </c:pt>
                <c:pt idx="5">
                  <c:v>0.06</c:v>
                </c:pt>
                <c:pt idx="6">
                  <c:v>0.1</c:v>
                </c:pt>
              </c:numCache>
            </c:numRef>
          </c:val>
          <c:extLst>
            <c:ext xmlns:c16="http://schemas.microsoft.com/office/drawing/2014/chart" uri="{C3380CC4-5D6E-409C-BE32-E72D297353CC}">
              <c16:uniqueId val="{00000002-8062-4FD9-878A-8C3875C473F2}"/>
            </c:ext>
          </c:extLst>
        </c:ser>
        <c:dLbls>
          <c:showLegendKey val="0"/>
          <c:showVal val="0"/>
          <c:showCatName val="0"/>
          <c:showSerName val="0"/>
          <c:showPercent val="0"/>
          <c:showBubbleSize val="0"/>
        </c:dLbls>
        <c:gapWidth val="29"/>
        <c:axId val="625696512"/>
        <c:axId val="756134464"/>
      </c:barChart>
      <c:catAx>
        <c:axId val="62569651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2"/>
                </a:solidFill>
                <a:latin typeface="Century Gothic" panose="020B0502020202020204" pitchFamily="34" charset="0"/>
                <a:ea typeface="+mn-ea"/>
                <a:cs typeface="+mn-cs"/>
              </a:defRPr>
            </a:pPr>
            <a:endParaRPr lang="en-US"/>
          </a:p>
        </c:txPr>
        <c:crossAx val="756134464"/>
        <c:crosses val="autoZero"/>
        <c:auto val="1"/>
        <c:lblAlgn val="ctr"/>
        <c:lblOffset val="100"/>
        <c:noMultiLvlLbl val="0"/>
      </c:catAx>
      <c:valAx>
        <c:axId val="756134464"/>
        <c:scaling>
          <c:orientation val="minMax"/>
        </c:scaling>
        <c:delete val="1"/>
        <c:axPos val="r"/>
        <c:numFmt formatCode="0%" sourceLinked="1"/>
        <c:majorTickMark val="none"/>
        <c:minorTickMark val="none"/>
        <c:tickLblPos val="nextTo"/>
        <c:crossAx val="625696512"/>
        <c:crosses val="autoZero"/>
        <c:crossBetween val="between"/>
      </c:valAx>
      <c:spPr>
        <a:noFill/>
        <a:ln>
          <a:noFill/>
        </a:ln>
        <a:effectLst/>
      </c:spPr>
    </c:plotArea>
    <c:legend>
      <c:legendPos val="b"/>
      <c:layout>
        <c:manualLayout>
          <c:xMode val="edge"/>
          <c:yMode val="edge"/>
          <c:x val="0.46005532807072141"/>
          <c:y val="0.95627981735669643"/>
          <c:w val="0.53087439004063175"/>
          <c:h val="4.37201610926092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2"/>
          </a:solidFill>
          <a:latin typeface="Century Gothic" panose="020B0502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0" i="0">
                <a:solidFill>
                  <a:schemeClr val="tx1"/>
                </a:solidFill>
                <a:latin typeface="Century Gothic" panose="020B0502020202020204" pitchFamily="34" charset="0"/>
              </a:rPr>
              <a:t>Total Basket Spend ($)</a:t>
            </a:r>
          </a:p>
          <a:p>
            <a:pPr>
              <a:defRPr>
                <a:solidFill>
                  <a:schemeClr val="tx1"/>
                </a:solidFill>
              </a:defRPr>
            </a:pPr>
            <a:r>
              <a:rPr lang="en-US" b="0" i="0">
                <a:solidFill>
                  <a:schemeClr val="tx1"/>
                </a:solidFill>
                <a:latin typeface="Century Gothic" panose="020B0502020202020204" pitchFamily="34" charset="0"/>
              </a:rPr>
              <a:t>Conventional</a:t>
            </a:r>
            <a:r>
              <a:rPr lang="en-US" b="0" i="0" baseline="0">
                <a:solidFill>
                  <a:schemeClr val="tx1"/>
                </a:solidFill>
                <a:latin typeface="Century Gothic" panose="020B0502020202020204" pitchFamily="34" charset="0"/>
              </a:rPr>
              <a:t> </a:t>
            </a:r>
            <a:r>
              <a:rPr lang="en-US" b="0" i="0">
                <a:solidFill>
                  <a:schemeClr val="tx1"/>
                </a:solidFill>
                <a:latin typeface="Century Gothic" panose="020B0502020202020204" pitchFamily="34" charset="0"/>
              </a:rPr>
              <a:t>H&amp;H Shoppers</a:t>
            </a:r>
          </a:p>
        </c:rich>
      </c:tx>
      <c:layout>
        <c:manualLayout>
          <c:xMode val="edge"/>
          <c:yMode val="edge"/>
          <c:x val="0.21891403727372735"/>
          <c:y val="6.244717190526321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828500656619463E-2"/>
          <c:y val="0.24185899062910488"/>
          <c:w val="0.93921642100813107"/>
          <c:h val="0.64960163330849119"/>
        </c:manualLayout>
      </c:layout>
      <c:barChart>
        <c:barDir val="col"/>
        <c:grouping val="clustered"/>
        <c:varyColors val="1"/>
        <c:ser>
          <c:idx val="0"/>
          <c:order val="0"/>
          <c:tx>
            <c:strRef>
              <c:f>Sheet1!$B$1</c:f>
              <c:strCache>
                <c:ptCount val="1"/>
                <c:pt idx="0">
                  <c:v>2016</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860-664A-B4D8-BE670076294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860-664A-B4D8-BE670076294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C860-664A-B4D8-BE670076294D}"/>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860-664A-B4D8-BE670076294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C860-664A-B4D8-BE670076294D}"/>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C860-664A-B4D8-BE670076294D}"/>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C860-664A-B4D8-BE670076294D}"/>
              </c:ext>
            </c:extLst>
          </c:dPt>
          <c:dLbls>
            <c:dLbl>
              <c:idx val="0"/>
              <c:layout>
                <c:manualLayout>
                  <c:x val="-7.8228442982171669E-3"/>
                  <c:y val="-1.6758834502857978E-2"/>
                </c:manualLayout>
              </c:layout>
              <c:tx>
                <c:rich>
                  <a:bodyPr/>
                  <a:lstStyle/>
                  <a:p>
                    <a:fld id="{E064B6D5-07A3-AB45-AAB7-17FEC27EB64B}" type="VALUE">
                      <a:rPr lang="en-US" b="0" i="0">
                        <a:latin typeface="Century Gothic" panose="020B0502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60-664A-B4D8-BE67007629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LOL Conventional</c:v>
                </c:pt>
                <c:pt idx="1">
                  <c:v>PL Conventional</c:v>
                </c:pt>
                <c:pt idx="2">
                  <c:v>Hood</c:v>
                </c:pt>
                <c:pt idx="3">
                  <c:v>Dairy Pure</c:v>
                </c:pt>
                <c:pt idx="4">
                  <c:v>AO</c:v>
                </c:pt>
              </c:strCache>
            </c:strRef>
          </c:cat>
          <c:val>
            <c:numRef>
              <c:f>Sheet1!$B$2:$B$6</c:f>
              <c:numCache>
                <c:formatCode>"$"#,##0.00_);[Red]\("$"#,##0.00\)</c:formatCode>
                <c:ptCount val="5"/>
                <c:pt idx="0">
                  <c:v>110.21</c:v>
                </c:pt>
                <c:pt idx="1">
                  <c:v>85.79</c:v>
                </c:pt>
                <c:pt idx="2">
                  <c:v>87.03</c:v>
                </c:pt>
                <c:pt idx="3">
                  <c:v>75.91</c:v>
                </c:pt>
                <c:pt idx="4">
                  <c:v>68.290000000000006</c:v>
                </c:pt>
              </c:numCache>
            </c:numRef>
          </c:val>
          <c:extLst>
            <c:ext xmlns:c16="http://schemas.microsoft.com/office/drawing/2014/chart" uri="{C3380CC4-5D6E-409C-BE32-E72D297353CC}">
              <c16:uniqueId val="{0000000E-C860-664A-B4D8-BE670076294D}"/>
            </c:ext>
          </c:extLst>
        </c:ser>
        <c:dLbls>
          <c:dLblPos val="outEnd"/>
          <c:showLegendKey val="0"/>
          <c:showVal val="1"/>
          <c:showCatName val="0"/>
          <c:showSerName val="0"/>
          <c:showPercent val="0"/>
          <c:showBubbleSize val="0"/>
        </c:dLbls>
        <c:gapWidth val="129"/>
        <c:overlap val="-27"/>
        <c:axId val="1019698624"/>
        <c:axId val="1019693376"/>
      </c:barChart>
      <c:catAx>
        <c:axId val="101969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19693376"/>
        <c:crosses val="autoZero"/>
        <c:auto val="1"/>
        <c:lblAlgn val="ctr"/>
        <c:lblOffset val="100"/>
        <c:noMultiLvlLbl val="0"/>
      </c:catAx>
      <c:valAx>
        <c:axId val="1019693376"/>
        <c:scaling>
          <c:orientation val="minMax"/>
          <c:min val="50"/>
        </c:scaling>
        <c:delete val="1"/>
        <c:axPos val="l"/>
        <c:numFmt formatCode="&quot;$&quot;#,##0.00_);[Red]\(&quot;$&quot;#,##0.00\)" sourceLinked="1"/>
        <c:majorTickMark val="none"/>
        <c:minorTickMark val="none"/>
        <c:tickLblPos val="nextTo"/>
        <c:crossAx val="101969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0" i="0">
                <a:latin typeface="Century Gothic" panose="020B0502020202020204" pitchFamily="34" charset="0"/>
              </a:rPr>
              <a:t>Total Basket Spend ($)</a:t>
            </a:r>
          </a:p>
          <a:p>
            <a:pPr>
              <a:defRPr/>
            </a:pPr>
            <a:r>
              <a:rPr lang="en-US" b="0" i="0">
                <a:latin typeface="Century Gothic" panose="020B0502020202020204" pitchFamily="34" charset="0"/>
              </a:rPr>
              <a:t>Conventional HWC Shoppers</a:t>
            </a:r>
          </a:p>
        </c:rich>
      </c:tx>
      <c:layout>
        <c:manualLayout>
          <c:xMode val="edge"/>
          <c:yMode val="edge"/>
          <c:x val="0.25238159320904435"/>
          <c:y val="6.421191752965124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828500656619463E-2"/>
          <c:y val="0.16608982233551303"/>
          <c:w val="0.93921642100813107"/>
          <c:h val="0.74270902566086106"/>
        </c:manualLayout>
      </c:layout>
      <c:barChart>
        <c:barDir val="col"/>
        <c:grouping val="clustered"/>
        <c:varyColors val="1"/>
        <c:ser>
          <c:idx val="0"/>
          <c:order val="0"/>
          <c:tx>
            <c:strRef>
              <c:f>Sheet1!$B$1</c:f>
              <c:strCache>
                <c:ptCount val="1"/>
                <c:pt idx="0">
                  <c:v>2016</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7A2-8744-B1D5-5999AA4B4B5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7A2-8744-B1D5-5999AA4B4B5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F7A2-8744-B1D5-5999AA4B4B5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F7A2-8744-B1D5-5999AA4B4B5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F7A2-8744-B1D5-5999AA4B4B5B}"/>
              </c:ext>
            </c:extLst>
          </c:dPt>
          <c:dLbls>
            <c:dLbl>
              <c:idx val="0"/>
              <c:layout>
                <c:manualLayout>
                  <c:x val="-7.8228442982171669E-3"/>
                  <c:y val="-1.6758834502857978E-2"/>
                </c:manualLayout>
              </c:layout>
              <c:tx>
                <c:rich>
                  <a:bodyPr/>
                  <a:lstStyle/>
                  <a:p>
                    <a:fld id="{C0FA63BA-2969-EE49-9ADA-88107D8C21AE}" type="VALUE">
                      <a:rPr lang="en-US" b="0" i="0">
                        <a:latin typeface="Century Gothic" panose="020B0502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A2-8744-B1D5-5999AA4B4B5B}"/>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LOL Conventional</c:v>
                </c:pt>
                <c:pt idx="1">
                  <c:v>PL Conventional</c:v>
                </c:pt>
                <c:pt idx="2">
                  <c:v>Hood</c:v>
                </c:pt>
                <c:pt idx="3">
                  <c:v>Dairy Pure</c:v>
                </c:pt>
                <c:pt idx="4">
                  <c:v>AO</c:v>
                </c:pt>
              </c:strCache>
            </c:strRef>
          </c:cat>
          <c:val>
            <c:numRef>
              <c:f>Sheet1!$B$2:$B$6</c:f>
              <c:numCache>
                <c:formatCode>"$"#,##0.00_);[Red]\("$"#,##0.00\)</c:formatCode>
                <c:ptCount val="5"/>
                <c:pt idx="0">
                  <c:v>127.46</c:v>
                </c:pt>
                <c:pt idx="1">
                  <c:v>97.11</c:v>
                </c:pt>
                <c:pt idx="2">
                  <c:v>102.5</c:v>
                </c:pt>
                <c:pt idx="3">
                  <c:v>81.05</c:v>
                </c:pt>
                <c:pt idx="4">
                  <c:v>83.01</c:v>
                </c:pt>
              </c:numCache>
            </c:numRef>
          </c:val>
          <c:extLst>
            <c:ext xmlns:c16="http://schemas.microsoft.com/office/drawing/2014/chart" uri="{C3380CC4-5D6E-409C-BE32-E72D297353CC}">
              <c16:uniqueId val="{0000000A-F7A2-8744-B1D5-5999AA4B4B5B}"/>
            </c:ext>
          </c:extLst>
        </c:ser>
        <c:dLbls>
          <c:dLblPos val="outEnd"/>
          <c:showLegendKey val="0"/>
          <c:showVal val="1"/>
          <c:showCatName val="0"/>
          <c:showSerName val="0"/>
          <c:showPercent val="0"/>
          <c:showBubbleSize val="0"/>
        </c:dLbls>
        <c:gapWidth val="149"/>
        <c:overlap val="-27"/>
        <c:axId val="1019698624"/>
        <c:axId val="1019693376"/>
      </c:barChart>
      <c:catAx>
        <c:axId val="101969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19693376"/>
        <c:crosses val="autoZero"/>
        <c:auto val="1"/>
        <c:lblAlgn val="ctr"/>
        <c:lblOffset val="100"/>
        <c:noMultiLvlLbl val="0"/>
      </c:catAx>
      <c:valAx>
        <c:axId val="1019693376"/>
        <c:scaling>
          <c:orientation val="minMax"/>
          <c:min val="50"/>
        </c:scaling>
        <c:delete val="1"/>
        <c:axPos val="l"/>
        <c:numFmt formatCode="&quot;$&quot;#,##0.00_);[Red]\(&quot;$&quot;#,##0.00\)" sourceLinked="1"/>
        <c:majorTickMark val="none"/>
        <c:minorTickMark val="none"/>
        <c:tickLblPos val="nextTo"/>
        <c:crossAx val="101969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cap="all" baseline="0">
                <a:solidFill>
                  <a:schemeClr val="tx2"/>
                </a:solidFill>
                <a:latin typeface="Century Gothic" panose="020B0502020202020204" pitchFamily="34" charset="0"/>
              </a:rPr>
              <a:t>Dollar Sales ($BILLIONS) of Coffee</a:t>
            </a:r>
          </a:p>
          <a:p>
            <a:pPr>
              <a:defRPr sz="1400"/>
            </a:pPr>
            <a:r>
              <a:rPr lang="en-US" sz="1400" b="0" i="0" cap="all" baseline="0">
                <a:solidFill>
                  <a:schemeClr val="tx2"/>
                </a:solidFill>
                <a:latin typeface="Century Gothic" panose="020B0502020202020204" pitchFamily="34" charset="0"/>
              </a:rPr>
              <a:t>U.S.</a:t>
            </a:r>
          </a:p>
        </c:rich>
      </c:tx>
      <c:layout>
        <c:manualLayout>
          <c:xMode val="edge"/>
          <c:yMode val="edge"/>
          <c:x val="0.13901942391477606"/>
          <c:y val="1.150755285092826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6828666818492203E-2"/>
          <c:y val="0.10591411197483197"/>
          <c:w val="0.73322138471797804"/>
          <c:h val="0.73811233546238164"/>
        </c:manualLayout>
      </c:layout>
      <c:barChart>
        <c:barDir val="col"/>
        <c:grouping val="stacked"/>
        <c:varyColors val="0"/>
        <c:ser>
          <c:idx val="0"/>
          <c:order val="0"/>
          <c:tx>
            <c:strRef>
              <c:f>Sheet1!$B$1</c:f>
              <c:strCache>
                <c:ptCount val="1"/>
                <c:pt idx="0">
                  <c:v>Roasted coffee</c:v>
                </c:pt>
              </c:strCache>
            </c:strRef>
          </c:tx>
          <c:spPr>
            <a:solidFill>
              <a:schemeClr val="accent1"/>
            </a:solidFill>
            <a:ln>
              <a:noFill/>
            </a:ln>
            <a:effectLst/>
          </c:spPr>
          <c:invertIfNegative val="0"/>
          <c:cat>
            <c:strRef>
              <c:f>Sheet1!$A$2:$A$12</c:f>
              <c:strCache>
                <c:ptCount val="3"/>
                <c:pt idx="0">
                  <c:v>2015</c:v>
                </c:pt>
                <c:pt idx="1">
                  <c:v>2020 (est)</c:v>
                </c:pt>
                <c:pt idx="2">
                  <c:v>2025 (fore)</c:v>
                </c:pt>
              </c:strCache>
            </c:strRef>
          </c:cat>
          <c:val>
            <c:numRef>
              <c:f>Sheet1!$B$2:$B$12</c:f>
              <c:numCache>
                <c:formatCode>"$"#,##0.0</c:formatCode>
                <c:ptCount val="3"/>
                <c:pt idx="0">
                  <c:v>5.7320000000000002</c:v>
                </c:pt>
                <c:pt idx="1">
                  <c:v>5.577</c:v>
                </c:pt>
                <c:pt idx="2">
                  <c:v>6.0170000000000003</c:v>
                </c:pt>
              </c:numCache>
            </c:numRef>
          </c:val>
          <c:extLst>
            <c:ext xmlns:c16="http://schemas.microsoft.com/office/drawing/2014/chart" uri="{C3380CC4-5D6E-409C-BE32-E72D297353CC}">
              <c16:uniqueId val="{00000002-2227-4DC7-9819-EA6650BFB578}"/>
            </c:ext>
          </c:extLst>
        </c:ser>
        <c:ser>
          <c:idx val="1"/>
          <c:order val="1"/>
          <c:tx>
            <c:strRef>
              <c:f>Sheet1!$C$1</c:f>
              <c:strCache>
                <c:ptCount val="1"/>
                <c:pt idx="0">
                  <c:v>Single-Cup Coffee</c:v>
                </c:pt>
              </c:strCache>
            </c:strRef>
          </c:tx>
          <c:spPr>
            <a:solidFill>
              <a:schemeClr val="tx1"/>
            </a:solidFill>
            <a:ln>
              <a:noFill/>
            </a:ln>
            <a:effectLst/>
          </c:spPr>
          <c:invertIfNegative val="0"/>
          <c:cat>
            <c:strRef>
              <c:f>Sheet1!$A$2:$A$12</c:f>
              <c:strCache>
                <c:ptCount val="3"/>
                <c:pt idx="0">
                  <c:v>2015</c:v>
                </c:pt>
                <c:pt idx="1">
                  <c:v>2020 (est)</c:v>
                </c:pt>
                <c:pt idx="2">
                  <c:v>2025 (fore)</c:v>
                </c:pt>
              </c:strCache>
            </c:strRef>
          </c:cat>
          <c:val>
            <c:numRef>
              <c:f>Sheet1!$C$2:$C$12</c:f>
              <c:numCache>
                <c:formatCode>"$"#,##0.0</c:formatCode>
                <c:ptCount val="3"/>
                <c:pt idx="0">
                  <c:v>4.1340000000000003</c:v>
                </c:pt>
                <c:pt idx="1">
                  <c:v>5.0339999999999998</c:v>
                </c:pt>
                <c:pt idx="2">
                  <c:v>6.069</c:v>
                </c:pt>
              </c:numCache>
            </c:numRef>
          </c:val>
          <c:extLst>
            <c:ext xmlns:c16="http://schemas.microsoft.com/office/drawing/2014/chart" uri="{C3380CC4-5D6E-409C-BE32-E72D297353CC}">
              <c16:uniqueId val="{00000005-2227-4DC7-9819-EA6650BFB578}"/>
            </c:ext>
          </c:extLst>
        </c:ser>
        <c:ser>
          <c:idx val="2"/>
          <c:order val="2"/>
          <c:tx>
            <c:strRef>
              <c:f>Sheet1!$D$1</c:f>
              <c:strCache>
                <c:ptCount val="1"/>
                <c:pt idx="0">
                  <c:v>Instant Coffee</c:v>
                </c:pt>
              </c:strCache>
            </c:strRef>
          </c:tx>
          <c:spPr>
            <a:solidFill>
              <a:schemeClr val="accent3"/>
            </a:solidFill>
            <a:ln>
              <a:noFill/>
            </a:ln>
            <a:effectLst/>
          </c:spPr>
          <c:invertIfNegative val="0"/>
          <c:cat>
            <c:strRef>
              <c:f>Sheet1!$A$2:$A$12</c:f>
              <c:strCache>
                <c:ptCount val="3"/>
                <c:pt idx="0">
                  <c:v>2015</c:v>
                </c:pt>
                <c:pt idx="1">
                  <c:v>2020 (est)</c:v>
                </c:pt>
                <c:pt idx="2">
                  <c:v>2025 (fore)</c:v>
                </c:pt>
              </c:strCache>
            </c:strRef>
          </c:cat>
          <c:val>
            <c:numRef>
              <c:f>Sheet1!$D$2:$D$12</c:f>
              <c:numCache>
                <c:formatCode>"$"#,##0.0</c:formatCode>
                <c:ptCount val="3"/>
                <c:pt idx="0">
                  <c:v>0.96899999999999997</c:v>
                </c:pt>
                <c:pt idx="1">
                  <c:v>0.96199999999999997</c:v>
                </c:pt>
                <c:pt idx="2">
                  <c:v>0.94499999999999995</c:v>
                </c:pt>
              </c:numCache>
            </c:numRef>
          </c:val>
          <c:extLst>
            <c:ext xmlns:c16="http://schemas.microsoft.com/office/drawing/2014/chart" uri="{C3380CC4-5D6E-409C-BE32-E72D297353CC}">
              <c16:uniqueId val="{00000008-2227-4DC7-9819-EA6650BFB578}"/>
            </c:ext>
          </c:extLst>
        </c:ser>
        <c:ser>
          <c:idx val="3"/>
          <c:order val="3"/>
          <c:tx>
            <c:strRef>
              <c:f>Sheet1!$E$1</c:f>
              <c:strCache>
                <c:ptCount val="1"/>
                <c:pt idx="0">
                  <c:v>RTD Coffee</c:v>
                </c:pt>
              </c:strCache>
            </c:strRef>
          </c:tx>
          <c:spPr>
            <a:solidFill>
              <a:schemeClr val="accent6"/>
            </a:solidFill>
            <a:ln>
              <a:noFill/>
            </a:ln>
            <a:effectLst>
              <a:glow rad="101600">
                <a:schemeClr val="accent6">
                  <a:satMod val="175000"/>
                  <a:alpha val="40000"/>
                </a:schemeClr>
              </a:glow>
            </a:effectLst>
          </c:spPr>
          <c:invertIfNegative val="0"/>
          <c:dLbls>
            <c:dLbl>
              <c:idx val="1"/>
              <c:tx>
                <c:rich>
                  <a:bodyPr/>
                  <a:lstStyle/>
                  <a:p>
                    <a:fld id="{AB35A971-5E00-2746-8592-5B9F3E937A6A}" type="VALUE">
                      <a:rPr lang="en-US" b="0" i="0">
                        <a:latin typeface="Century Gothic" panose="020B0502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5AF-410C-B7DB-96C9E27C03DC}"/>
                </c:ext>
              </c:extLst>
            </c:dLbl>
            <c:dLbl>
              <c:idx val="2"/>
              <c:tx>
                <c:rich>
                  <a:bodyPr/>
                  <a:lstStyle/>
                  <a:p>
                    <a:fld id="{3ACE47DF-6ABB-C649-85FF-5A1DB6F2C55B}" type="VALUE">
                      <a:rPr lang="en-US" b="0" i="0">
                        <a:latin typeface="Century Gothic" panose="020B0502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5AF-410C-B7DB-96C9E27C03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3"/>
                <c:pt idx="0">
                  <c:v>2015</c:v>
                </c:pt>
                <c:pt idx="1">
                  <c:v>2020 (est)</c:v>
                </c:pt>
                <c:pt idx="2">
                  <c:v>2025 (fore)</c:v>
                </c:pt>
              </c:strCache>
            </c:strRef>
          </c:cat>
          <c:val>
            <c:numRef>
              <c:f>Sheet1!$E$2:$E$12</c:f>
              <c:numCache>
                <c:formatCode>"$"#,##0.0</c:formatCode>
                <c:ptCount val="3"/>
                <c:pt idx="0">
                  <c:v>2.5219999999999998</c:v>
                </c:pt>
                <c:pt idx="1">
                  <c:v>4.0259999999999998</c:v>
                </c:pt>
                <c:pt idx="2">
                  <c:v>5.3460000000000001</c:v>
                </c:pt>
              </c:numCache>
            </c:numRef>
          </c:val>
          <c:extLst>
            <c:ext xmlns:c16="http://schemas.microsoft.com/office/drawing/2014/chart" uri="{C3380CC4-5D6E-409C-BE32-E72D297353CC}">
              <c16:uniqueId val="{0000000D-2227-4DC7-9819-EA6650BFB578}"/>
            </c:ext>
          </c:extLst>
        </c:ser>
        <c:dLbls>
          <c:showLegendKey val="0"/>
          <c:showVal val="0"/>
          <c:showCatName val="0"/>
          <c:showSerName val="0"/>
          <c:showPercent val="0"/>
          <c:showBubbleSize val="0"/>
        </c:dLbls>
        <c:gapWidth val="200"/>
        <c:overlap val="100"/>
        <c:axId val="1096671008"/>
        <c:axId val="1096671664"/>
      </c:barChart>
      <c:lineChart>
        <c:grouping val="standard"/>
        <c:varyColors val="0"/>
        <c:ser>
          <c:idx val="4"/>
          <c:order val="4"/>
          <c:tx>
            <c:strRef>
              <c:f>Sheet1!$F$1</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3"/>
                <c:pt idx="0">
                  <c:v>2015</c:v>
                </c:pt>
                <c:pt idx="1">
                  <c:v>2020 (est)</c:v>
                </c:pt>
                <c:pt idx="2">
                  <c:v>2025 (fore)</c:v>
                </c:pt>
              </c:strCache>
            </c:strRef>
          </c:cat>
          <c:val>
            <c:numRef>
              <c:f>Sheet1!$F$2:$F$12</c:f>
              <c:numCache>
                <c:formatCode>"$"#,##0.0</c:formatCode>
                <c:ptCount val="3"/>
                <c:pt idx="0">
                  <c:v>13.356999999999999</c:v>
                </c:pt>
                <c:pt idx="1">
                  <c:v>15.599</c:v>
                </c:pt>
                <c:pt idx="2">
                  <c:v>18.377000000000002</c:v>
                </c:pt>
              </c:numCache>
            </c:numRef>
          </c:val>
          <c:smooth val="0"/>
          <c:extLst>
            <c:ext xmlns:c16="http://schemas.microsoft.com/office/drawing/2014/chart" uri="{C3380CC4-5D6E-409C-BE32-E72D297353CC}">
              <c16:uniqueId val="{0000000E-2227-4DC7-9819-EA6650BFB578}"/>
            </c:ext>
          </c:extLst>
        </c:ser>
        <c:dLbls>
          <c:showLegendKey val="0"/>
          <c:showVal val="0"/>
          <c:showCatName val="0"/>
          <c:showSerName val="0"/>
          <c:showPercent val="0"/>
          <c:showBubbleSize val="0"/>
        </c:dLbls>
        <c:marker val="1"/>
        <c:smooth val="0"/>
        <c:axId val="1096671008"/>
        <c:axId val="1096671664"/>
      </c:lineChart>
      <c:catAx>
        <c:axId val="109667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96671664"/>
        <c:crosses val="autoZero"/>
        <c:auto val="1"/>
        <c:lblAlgn val="ctr"/>
        <c:lblOffset val="100"/>
        <c:noMultiLvlLbl val="0"/>
      </c:catAx>
      <c:valAx>
        <c:axId val="1096671664"/>
        <c:scaling>
          <c:orientation val="minMax"/>
        </c:scaling>
        <c:delete val="1"/>
        <c:axPos val="l"/>
        <c:numFmt formatCode="&quot;$&quot;#,##0.0" sourceLinked="1"/>
        <c:majorTickMark val="none"/>
        <c:minorTickMark val="none"/>
        <c:tickLblPos val="nextTo"/>
        <c:crossAx val="1096671008"/>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legendEntry>
      <c:legendEntry>
        <c:idx val="4"/>
        <c:delete val="1"/>
      </c:legendEntry>
      <c:overlay val="0"/>
      <c:spPr>
        <a:noFill/>
        <a:ln>
          <a:solidFill>
            <a:schemeClr val="accent1"/>
          </a:solid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0" i="0" u="sng">
                <a:solidFill>
                  <a:schemeClr val="tx2"/>
                </a:solidFill>
                <a:latin typeface="Century Gothic" panose="020B0502020202020204" pitchFamily="34" charset="0"/>
              </a:rPr>
              <a:t>3 Year</a:t>
            </a:r>
            <a:r>
              <a:rPr lang="en-US" sz="1200" b="0" i="0">
                <a:solidFill>
                  <a:schemeClr val="tx2"/>
                </a:solidFill>
                <a:latin typeface="Century Gothic" panose="020B0502020202020204" pitchFamily="34" charset="0"/>
              </a:rPr>
              <a:t> CAGR (Dollars)</a:t>
            </a:r>
            <a:endParaRPr lang="en-US" sz="1200" b="0" i="0" baseline="0">
              <a:solidFill>
                <a:schemeClr val="tx2"/>
              </a:solidFill>
              <a:latin typeface="Century Gothic" panose="020B0502020202020204" pitchFamily="34" charset="0"/>
            </a:endParaRPr>
          </a:p>
          <a:p>
            <a:pPr>
              <a:defRPr sz="1200"/>
            </a:pPr>
            <a:r>
              <a:rPr lang="en-US" sz="1200" b="0" i="0" baseline="0">
                <a:solidFill>
                  <a:schemeClr val="tx2"/>
                </a:solidFill>
                <a:latin typeface="Century Gothic" panose="020B0502020202020204" pitchFamily="34" charset="0"/>
              </a:rPr>
              <a:t>Top 15 Total Dairy &amp; Categories</a:t>
            </a:r>
          </a:p>
          <a:p>
            <a:pPr>
              <a:defRPr sz="1200"/>
            </a:pPr>
            <a:r>
              <a:rPr lang="en-US" sz="1200" b="0" i="0" baseline="0">
                <a:solidFill>
                  <a:schemeClr val="tx2"/>
                </a:solidFill>
                <a:latin typeface="Century Gothic" panose="020B0502020202020204" pitchFamily="34" charset="0"/>
              </a:rPr>
              <a:t>Total U.S.</a:t>
            </a:r>
            <a:endParaRPr lang="en-US" sz="1200" b="0" i="0">
              <a:solidFill>
                <a:schemeClr val="tx2"/>
              </a:solidFill>
              <a:latin typeface="Century Gothic" panose="020B0502020202020204" pitchFamily="34" charset="0"/>
            </a:endParaRPr>
          </a:p>
        </c:rich>
      </c:tx>
      <c:layout>
        <c:manualLayout>
          <c:xMode val="edge"/>
          <c:yMode val="edge"/>
          <c:x val="0.4385257655754356"/>
          <c:y val="3.393422035669203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860357363092661E-2"/>
          <c:y val="0"/>
          <c:w val="0.89536118262151787"/>
          <c:h val="0.77821005465147441"/>
        </c:manualLayout>
      </c:layout>
      <c:barChart>
        <c:barDir val="col"/>
        <c:grouping val="clustered"/>
        <c:varyColors val="0"/>
        <c:ser>
          <c:idx val="0"/>
          <c:order val="0"/>
          <c:tx>
            <c:strRef>
              <c:f>Sheet1!$B$1</c:f>
              <c:strCache>
                <c:ptCount val="1"/>
                <c:pt idx="0">
                  <c:v>% Chg </c:v>
                </c:pt>
              </c:strCache>
            </c:strRef>
          </c:tx>
          <c:spPr>
            <a:solidFill>
              <a:schemeClr val="tx2"/>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C-F971-4E1B-88E2-5B9B1F7578F3}"/>
              </c:ext>
            </c:extLst>
          </c:dPt>
          <c:dPt>
            <c:idx val="1"/>
            <c:invertIfNegative val="0"/>
            <c:bubble3D val="0"/>
            <c:spPr>
              <a:solidFill>
                <a:schemeClr val="tx2"/>
              </a:solidFill>
              <a:ln>
                <a:noFill/>
              </a:ln>
              <a:effectLst/>
            </c:spPr>
            <c:extLst>
              <c:ext xmlns:c16="http://schemas.microsoft.com/office/drawing/2014/chart" uri="{C3380CC4-5D6E-409C-BE32-E72D297353CC}">
                <c16:uniqueId val="{0000000B-F971-4E1B-88E2-5B9B1F7578F3}"/>
              </c:ext>
            </c:extLst>
          </c:dPt>
          <c:dPt>
            <c:idx val="3"/>
            <c:invertIfNegative val="0"/>
            <c:bubble3D val="0"/>
            <c:spPr>
              <a:solidFill>
                <a:schemeClr val="tx2"/>
              </a:solidFill>
              <a:ln>
                <a:noFill/>
              </a:ln>
              <a:effectLst/>
            </c:spPr>
            <c:extLst>
              <c:ext xmlns:c16="http://schemas.microsoft.com/office/drawing/2014/chart" uri="{C3380CC4-5D6E-409C-BE32-E72D297353CC}">
                <c16:uniqueId val="{0000000A-F971-4E1B-88E2-5B9B1F7578F3}"/>
              </c:ext>
            </c:extLst>
          </c:dPt>
          <c:dPt>
            <c:idx val="10"/>
            <c:invertIfNegative val="0"/>
            <c:bubble3D val="0"/>
            <c:spPr>
              <a:solidFill>
                <a:schemeClr val="tx2"/>
              </a:solidFill>
              <a:ln>
                <a:noFill/>
              </a:ln>
              <a:effectLst/>
            </c:spPr>
            <c:extLst>
              <c:ext xmlns:c16="http://schemas.microsoft.com/office/drawing/2014/chart" uri="{C3380CC4-5D6E-409C-BE32-E72D297353CC}">
                <c16:uniqueId val="{00000006-D505-45F2-95FD-1F87DF5ED6C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Rfg RTD Coffee</c:v>
                </c:pt>
                <c:pt idx="1">
                  <c:v>HWC</c:v>
                </c:pt>
                <c:pt idx="2">
                  <c:v>PBB</c:v>
                </c:pt>
                <c:pt idx="3">
                  <c:v>Rfg Coffee Creamers</c:v>
                </c:pt>
                <c:pt idx="4">
                  <c:v>Rfg Tea</c:v>
                </c:pt>
                <c:pt idx="5">
                  <c:v>Butter/Blends</c:v>
                </c:pt>
                <c:pt idx="6">
                  <c:v>Eggs</c:v>
                </c:pt>
                <c:pt idx="7">
                  <c:v>Cream Cheese/Spread</c:v>
                </c:pt>
                <c:pt idx="8">
                  <c:v>Natural Cheese</c:v>
                </c:pt>
                <c:pt idx="9">
                  <c:v>Rfg Desserts</c:v>
                </c:pt>
                <c:pt idx="10">
                  <c:v>Rfg Dough</c:v>
                </c:pt>
                <c:pt idx="11">
                  <c:v>TOTAL DAIRY</c:v>
                </c:pt>
                <c:pt idx="12">
                  <c:v>Sour Cream</c:v>
                </c:pt>
                <c:pt idx="13">
                  <c:v>H&amp;H</c:v>
                </c:pt>
                <c:pt idx="14">
                  <c:v>Organic Milk</c:v>
                </c:pt>
              </c:strCache>
            </c:strRef>
          </c:cat>
          <c:val>
            <c:numRef>
              <c:f>Sheet1!$B$2:$B$16</c:f>
              <c:numCache>
                <c:formatCode>0.0%</c:formatCode>
                <c:ptCount val="15"/>
                <c:pt idx="0">
                  <c:v>0.21153007365256338</c:v>
                </c:pt>
                <c:pt idx="1">
                  <c:v>0.13567489948648315</c:v>
                </c:pt>
                <c:pt idx="2">
                  <c:v>9.5236576164579256E-2</c:v>
                </c:pt>
                <c:pt idx="3">
                  <c:v>9.0394100188562199E-2</c:v>
                </c:pt>
                <c:pt idx="4">
                  <c:v>8.1068399257145263E-2</c:v>
                </c:pt>
                <c:pt idx="5">
                  <c:v>7.0523187708857682E-2</c:v>
                </c:pt>
                <c:pt idx="6">
                  <c:v>6.4922971191618162E-2</c:v>
                </c:pt>
                <c:pt idx="7">
                  <c:v>6.301014133638505E-2</c:v>
                </c:pt>
                <c:pt idx="8">
                  <c:v>5.687631772079893E-2</c:v>
                </c:pt>
                <c:pt idx="9">
                  <c:v>5.3704293253374447E-2</c:v>
                </c:pt>
                <c:pt idx="10">
                  <c:v>4.8297179431407322E-2</c:v>
                </c:pt>
                <c:pt idx="11">
                  <c:v>3.9870438313524659E-2</c:v>
                </c:pt>
                <c:pt idx="12">
                  <c:v>3.8863122826052976E-2</c:v>
                </c:pt>
                <c:pt idx="13">
                  <c:v>3.4680233104668945E-2</c:v>
                </c:pt>
                <c:pt idx="14">
                  <c:v>3.464741286575479E-2</c:v>
                </c:pt>
              </c:numCache>
            </c:numRef>
          </c:val>
          <c:extLst>
            <c:ext xmlns:c16="http://schemas.microsoft.com/office/drawing/2014/chart" uri="{C3380CC4-5D6E-409C-BE32-E72D297353CC}">
              <c16:uniqueId val="{00000009-F971-4E1B-88E2-5B9B1F7578F3}"/>
            </c:ext>
          </c:extLst>
        </c:ser>
        <c:dLbls>
          <c:showLegendKey val="0"/>
          <c:showVal val="0"/>
          <c:showCatName val="0"/>
          <c:showSerName val="0"/>
          <c:showPercent val="0"/>
          <c:showBubbleSize val="0"/>
        </c:dLbls>
        <c:gapWidth val="50"/>
        <c:axId val="992064728"/>
        <c:axId val="992059808"/>
      </c:barChart>
      <c:valAx>
        <c:axId val="992059808"/>
        <c:scaling>
          <c:orientation val="minMax"/>
        </c:scaling>
        <c:delete val="1"/>
        <c:axPos val="r"/>
        <c:numFmt formatCode="0.0%" sourceLinked="1"/>
        <c:majorTickMark val="out"/>
        <c:minorTickMark val="none"/>
        <c:tickLblPos val="nextTo"/>
        <c:crossAx val="992064728"/>
        <c:crosses val="max"/>
        <c:crossBetween val="between"/>
      </c:valAx>
      <c:catAx>
        <c:axId val="992064728"/>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9920598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2"/>
                </a:solidFill>
                <a:latin typeface="Century Gothic" panose="020B0502020202020204" pitchFamily="34" charset="0"/>
                <a:ea typeface="+mn-ea"/>
                <a:cs typeface="+mn-cs"/>
              </a:defRPr>
            </a:pPr>
            <a:r>
              <a:rPr lang="en-US" b="1"/>
              <a:t>Total Ready to Drink (RTD) Coffee</a:t>
            </a:r>
          </a:p>
          <a:p>
            <a:pPr>
              <a:defRPr b="1"/>
            </a:pPr>
            <a:r>
              <a:rPr lang="en-US" b="1"/>
              <a:t>Multi-Serve vs. Single Serve</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2"/>
              </a:solidFill>
              <a:latin typeface="Century Gothic" panose="020B0502020202020204" pitchFamily="34" charset="0"/>
              <a:ea typeface="+mn-ea"/>
              <a:cs typeface="+mn-cs"/>
            </a:defRPr>
          </a:pPr>
          <a:endParaRPr lang="en-US"/>
        </a:p>
      </c:txPr>
    </c:title>
    <c:autoTitleDeleted val="0"/>
    <c:plotArea>
      <c:layout/>
      <c:barChart>
        <c:barDir val="col"/>
        <c:grouping val="stacked"/>
        <c:varyColors val="0"/>
        <c:ser>
          <c:idx val="0"/>
          <c:order val="0"/>
          <c:tx>
            <c:strRef>
              <c:f>Sheet1!$A$2</c:f>
              <c:strCache>
                <c:ptCount val="1"/>
                <c:pt idx="0">
                  <c:v>Multi Serve</c:v>
                </c:pt>
              </c:strCache>
            </c:strRef>
          </c:tx>
          <c:spPr>
            <a:solidFill>
              <a:schemeClr val="accent6"/>
            </a:solidFill>
            <a:ln>
              <a:noFill/>
            </a:ln>
            <a:effectLst/>
          </c:spPr>
          <c:invertIfNegative val="0"/>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4412-4485-95F0-84BC24DB0A3E}"/>
              </c:ext>
            </c:extLst>
          </c:dPt>
          <c:dLbls>
            <c:dLbl>
              <c:idx val="5"/>
              <c:tx>
                <c:rich>
                  <a:bodyPr/>
                  <a:lstStyle/>
                  <a:p>
                    <a:r>
                      <a:rPr lang="en-US"/>
                      <a:t>45%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412-4485-95F0-84BC24DB0A3E}"/>
                </c:ext>
              </c:extLst>
            </c:dLbl>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2016</c:v>
                </c:pt>
                <c:pt idx="1">
                  <c:v>2017</c:v>
                </c:pt>
                <c:pt idx="2">
                  <c:v>2018</c:v>
                </c:pt>
                <c:pt idx="3">
                  <c:v>2019</c:v>
                </c:pt>
                <c:pt idx="4">
                  <c:v>L52 2020</c:v>
                </c:pt>
                <c:pt idx="5">
                  <c:v>L52 Share of Growth</c:v>
                </c:pt>
              </c:strCache>
            </c:strRef>
          </c:cat>
          <c:val>
            <c:numRef>
              <c:f>Sheet1!$B$2:$G$2</c:f>
              <c:numCache>
                <c:formatCode>\$#,##0</c:formatCode>
                <c:ptCount val="6"/>
                <c:pt idx="0">
                  <c:v>218.7053165528653</c:v>
                </c:pt>
                <c:pt idx="1">
                  <c:v>254.0589741194506</c:v>
                </c:pt>
                <c:pt idx="2">
                  <c:v>329.05056694240375</c:v>
                </c:pt>
                <c:pt idx="3">
                  <c:v>408.97852594754903</c:v>
                </c:pt>
                <c:pt idx="4">
                  <c:v>532.52282362222479</c:v>
                </c:pt>
                <c:pt idx="5">
                  <c:v>1620.1454651179843</c:v>
                </c:pt>
              </c:numCache>
            </c:numRef>
          </c:val>
          <c:extLst>
            <c:ext xmlns:c16="http://schemas.microsoft.com/office/drawing/2014/chart" uri="{C3380CC4-5D6E-409C-BE32-E72D297353CC}">
              <c16:uniqueId val="{00000000-0531-43B3-BBCE-8C9EF4C0CB05}"/>
            </c:ext>
          </c:extLst>
        </c:ser>
        <c:ser>
          <c:idx val="1"/>
          <c:order val="1"/>
          <c:tx>
            <c:strRef>
              <c:f>Sheet1!$A$3</c:f>
              <c:strCache>
                <c:ptCount val="1"/>
                <c:pt idx="0">
                  <c:v>Single Serve</c:v>
                </c:pt>
              </c:strCache>
            </c:strRef>
          </c:tx>
          <c:spPr>
            <a:solidFill>
              <a:schemeClr val="accent2">
                <a:lumMod val="60000"/>
                <a:lumOff val="40000"/>
              </a:schemeClr>
            </a:solidFill>
            <a:ln>
              <a:noFill/>
            </a:ln>
            <a:effectLst/>
          </c:spPr>
          <c:invertIfNegative val="0"/>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0-4412-4485-95F0-84BC24DB0A3E}"/>
              </c:ext>
            </c:extLst>
          </c:dPt>
          <c:dLbls>
            <c:dLbl>
              <c:idx val="5"/>
              <c:tx>
                <c:rich>
                  <a:bodyPr/>
                  <a:lstStyle/>
                  <a:p>
                    <a:r>
                      <a:rPr lang="en-US"/>
                      <a:t>55%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412-4485-95F0-84BC24DB0A3E}"/>
                </c:ext>
              </c:extLst>
            </c:dLbl>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2016</c:v>
                </c:pt>
                <c:pt idx="1">
                  <c:v>2017</c:v>
                </c:pt>
                <c:pt idx="2">
                  <c:v>2018</c:v>
                </c:pt>
                <c:pt idx="3">
                  <c:v>2019</c:v>
                </c:pt>
                <c:pt idx="4">
                  <c:v>L52 2020</c:v>
                </c:pt>
                <c:pt idx="5">
                  <c:v>L52 Share of Growth</c:v>
                </c:pt>
              </c:strCache>
            </c:strRef>
          </c:cat>
          <c:val>
            <c:numRef>
              <c:f>Sheet1!$B$3:$G$3</c:f>
              <c:numCache>
                <c:formatCode>\$#,##0</c:formatCode>
                <c:ptCount val="6"/>
                <c:pt idx="0">
                  <c:v>2358.1978069156389</c:v>
                </c:pt>
                <c:pt idx="1">
                  <c:v>2570.5655816934445</c:v>
                </c:pt>
                <c:pt idx="2">
                  <c:v>2773.2417932117924</c:v>
                </c:pt>
                <c:pt idx="3">
                  <c:v>2891.3548250927111</c:v>
                </c:pt>
                <c:pt idx="4">
                  <c:v>3036.0795224526305</c:v>
                </c:pt>
                <c:pt idx="5">
                  <c:v>1948.4568809568711</c:v>
                </c:pt>
              </c:numCache>
            </c:numRef>
          </c:val>
          <c:extLst>
            <c:ext xmlns:c16="http://schemas.microsoft.com/office/drawing/2014/chart" uri="{C3380CC4-5D6E-409C-BE32-E72D297353CC}">
              <c16:uniqueId val="{00000001-0531-43B3-BBCE-8C9EF4C0CB05}"/>
            </c:ext>
          </c:extLst>
        </c:ser>
        <c:dLbls>
          <c:showLegendKey val="0"/>
          <c:showVal val="0"/>
          <c:showCatName val="0"/>
          <c:showSerName val="0"/>
          <c:showPercent val="0"/>
          <c:showBubbleSize val="0"/>
        </c:dLbls>
        <c:gapWidth val="90"/>
        <c:overlap val="100"/>
        <c:axId val="900339704"/>
        <c:axId val="900333800"/>
      </c:barChart>
      <c:lineChart>
        <c:grouping val="standard"/>
        <c:varyColors val="0"/>
        <c:ser>
          <c:idx val="2"/>
          <c:order val="2"/>
          <c:tx>
            <c:strRef>
              <c:f>Sheet1!$A$4</c:f>
              <c:strCache>
                <c:ptCount val="1"/>
                <c:pt idx="0">
                  <c:v>Total</c:v>
                </c:pt>
              </c:strCache>
            </c:strRef>
          </c:tx>
          <c:spPr>
            <a:ln w="28575" cap="rnd">
              <a:noFill/>
              <a:round/>
            </a:ln>
            <a:effectLst/>
          </c:spPr>
          <c:marker>
            <c:symbol val="none"/>
          </c:marker>
          <c:dLbls>
            <c:dLbl>
              <c:idx val="5"/>
              <c:tx>
                <c:rich>
                  <a:bodyPr rot="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r>
                      <a:rPr lang="en-US" sz="1200" b="0"/>
                      <a:t>100%</a:t>
                    </a:r>
                  </a:p>
                </c:rich>
              </c:tx>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412-4485-95F0-84BC24DB0A3E}"/>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Century Gothic" panose="020B0502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2016</c:v>
                </c:pt>
                <c:pt idx="1">
                  <c:v>2017</c:v>
                </c:pt>
                <c:pt idx="2">
                  <c:v>2018</c:v>
                </c:pt>
                <c:pt idx="3">
                  <c:v>2019</c:v>
                </c:pt>
                <c:pt idx="4">
                  <c:v>L52 2020</c:v>
                </c:pt>
                <c:pt idx="5">
                  <c:v>L52 Share of Growth</c:v>
                </c:pt>
              </c:strCache>
            </c:strRef>
          </c:cat>
          <c:val>
            <c:numRef>
              <c:f>Sheet1!$B$4:$G$4</c:f>
              <c:numCache>
                <c:formatCode>\$#,##0</c:formatCode>
                <c:ptCount val="6"/>
                <c:pt idx="0">
                  <c:v>2576.9031234685044</c:v>
                </c:pt>
                <c:pt idx="1">
                  <c:v>2824.6245558128953</c:v>
                </c:pt>
                <c:pt idx="2">
                  <c:v>3102.2923601541961</c:v>
                </c:pt>
                <c:pt idx="3">
                  <c:v>3300.3333510402599</c:v>
                </c:pt>
                <c:pt idx="4">
                  <c:v>3568.6023460748552</c:v>
                </c:pt>
                <c:pt idx="5">
                  <c:v>3568.6023460748552</c:v>
                </c:pt>
              </c:numCache>
            </c:numRef>
          </c:val>
          <c:smooth val="0"/>
          <c:extLst>
            <c:ext xmlns:c16="http://schemas.microsoft.com/office/drawing/2014/chart" uri="{C3380CC4-5D6E-409C-BE32-E72D297353CC}">
              <c16:uniqueId val="{00000006-0531-43B3-BBCE-8C9EF4C0CB05}"/>
            </c:ext>
          </c:extLst>
        </c:ser>
        <c:dLbls>
          <c:showLegendKey val="0"/>
          <c:showVal val="0"/>
          <c:showCatName val="0"/>
          <c:showSerName val="0"/>
          <c:showPercent val="0"/>
          <c:showBubbleSize val="0"/>
        </c:dLbls>
        <c:marker val="1"/>
        <c:smooth val="0"/>
        <c:axId val="900339704"/>
        <c:axId val="900333800"/>
      </c:lineChart>
      <c:catAx>
        <c:axId val="90033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crossAx val="900333800"/>
        <c:crosses val="autoZero"/>
        <c:auto val="1"/>
        <c:lblAlgn val="ctr"/>
        <c:lblOffset val="100"/>
        <c:noMultiLvlLbl val="0"/>
      </c:catAx>
      <c:valAx>
        <c:axId val="900333800"/>
        <c:scaling>
          <c:orientation val="minMax"/>
        </c:scaling>
        <c:delete val="1"/>
        <c:axPos val="l"/>
        <c:numFmt formatCode="\$#,##0" sourceLinked="1"/>
        <c:majorTickMark val="none"/>
        <c:minorTickMark val="none"/>
        <c:tickLblPos val="nextTo"/>
        <c:crossAx val="900339704"/>
        <c:crosses val="autoZero"/>
        <c:crossBetween val="between"/>
      </c:valAx>
      <c:spPr>
        <a:noFill/>
        <a:ln>
          <a:noFill/>
        </a:ln>
        <a:effectLst/>
      </c:spPr>
    </c:plotArea>
    <c:legend>
      <c:legendPos val="b"/>
      <c:legendEntry>
        <c:idx val="2"/>
        <c:delete val="1"/>
      </c:legendEntry>
      <c:layout>
        <c:manualLayout>
          <c:xMode val="edge"/>
          <c:yMode val="edge"/>
          <c:x val="0.19065551768523581"/>
          <c:y val="0.90816350332838203"/>
          <c:w val="0.55443711223049708"/>
          <c:h val="6.93575189772594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latin typeface="Century Gothic" panose="020B0502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0" i="0">
                <a:solidFill>
                  <a:schemeClr val="tx1"/>
                </a:solidFill>
                <a:latin typeface="Century Gothic" panose="020B0502020202020204" pitchFamily="34" charset="0"/>
              </a:rPr>
              <a:t>Past-Day</a:t>
            </a:r>
            <a:r>
              <a:rPr lang="en-US" sz="1200" b="0" i="0" baseline="0">
                <a:solidFill>
                  <a:schemeClr val="tx1"/>
                </a:solidFill>
                <a:latin typeface="Century Gothic" panose="020B0502020202020204" pitchFamily="34" charset="0"/>
              </a:rPr>
              <a:t> Coffee Place of Preparation</a:t>
            </a:r>
            <a:endParaRPr lang="en-US" sz="1200" b="0" i="0">
              <a:solidFill>
                <a:schemeClr val="tx1"/>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3503864120958802E-2"/>
          <c:y val="8.4836911772726786E-2"/>
          <c:w val="0.9129922717580824"/>
          <c:h val="0.8273485267648678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B8FC-4AE7-A17E-8104E4DF4C6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2017</c:v>
                </c:pt>
                <c:pt idx="1">
                  <c:v>2020</c:v>
                </c:pt>
                <c:pt idx="2">
                  <c:v>2023 (projected)</c:v>
                </c:pt>
              </c:strCache>
            </c:strRef>
          </c:cat>
          <c:val>
            <c:numRef>
              <c:f>Sheet1!$B$2:$B$4</c:f>
              <c:numCache>
                <c:formatCode>0%</c:formatCode>
                <c:ptCount val="3"/>
                <c:pt idx="0">
                  <c:v>0.75</c:v>
                </c:pt>
                <c:pt idx="1">
                  <c:v>0.8</c:v>
                </c:pt>
                <c:pt idx="2">
                  <c:v>0.85</c:v>
                </c:pt>
              </c:numCache>
            </c:numRef>
          </c:val>
          <c:extLst>
            <c:ext xmlns:c16="http://schemas.microsoft.com/office/drawing/2014/chart" uri="{C3380CC4-5D6E-409C-BE32-E72D297353CC}">
              <c16:uniqueId val="{00000000-B8FC-4AE7-A17E-8104E4DF4C65}"/>
            </c:ext>
          </c:extLst>
        </c:ser>
        <c:dLbls>
          <c:dLblPos val="outEnd"/>
          <c:showLegendKey val="0"/>
          <c:showVal val="1"/>
          <c:showCatName val="0"/>
          <c:showSerName val="0"/>
          <c:showPercent val="0"/>
          <c:showBubbleSize val="0"/>
        </c:dLbls>
        <c:gapWidth val="219"/>
        <c:overlap val="-27"/>
        <c:axId val="1214128016"/>
        <c:axId val="1214125392"/>
      </c:barChart>
      <c:catAx>
        <c:axId val="121412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4125392"/>
        <c:crosses val="autoZero"/>
        <c:auto val="1"/>
        <c:lblAlgn val="ctr"/>
        <c:lblOffset val="100"/>
        <c:noMultiLvlLbl val="0"/>
      </c:catAx>
      <c:valAx>
        <c:axId val="1214125392"/>
        <c:scaling>
          <c:orientation val="minMax"/>
          <c:max val="0.9"/>
          <c:min val="0.60000000000000009"/>
        </c:scaling>
        <c:delete val="1"/>
        <c:axPos val="l"/>
        <c:numFmt formatCode="0%" sourceLinked="1"/>
        <c:majorTickMark val="out"/>
        <c:minorTickMark val="none"/>
        <c:tickLblPos val="nextTo"/>
        <c:crossAx val="1214128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218091697645598E-2"/>
          <c:y val="2.8856825749167592E-2"/>
          <c:w val="0.93556381660470878"/>
          <c:h val="0.94228634850166482"/>
        </c:manualLayout>
      </c:layout>
      <c:barChart>
        <c:barDir val="col"/>
        <c:grouping val="stacked"/>
        <c:varyColors val="0"/>
        <c:ser>
          <c:idx val="0"/>
          <c:order val="0"/>
          <c:spPr>
            <a:solidFill>
              <a:srgbClr val="C1B1AE"/>
            </a:solidFill>
            <a:ln>
              <a:noFill/>
            </a:ln>
          </c:spPr>
          <c:invertIfNegative val="0"/>
          <c:val>
            <c:numRef>
              <c:f>Sheet1!$A$1:$E$1</c:f>
              <c:numCache>
                <c:formatCode>General</c:formatCode>
                <c:ptCount val="5"/>
                <c:pt idx="0">
                  <c:v>156828883</c:v>
                </c:pt>
                <c:pt idx="1">
                  <c:v>152590729</c:v>
                </c:pt>
                <c:pt idx="2">
                  <c:v>178422912</c:v>
                </c:pt>
                <c:pt idx="3">
                  <c:v>211475400</c:v>
                </c:pt>
                <c:pt idx="4">
                  <c:v>269446542.67000002</c:v>
                </c:pt>
              </c:numCache>
            </c:numRef>
          </c:val>
          <c:extLst>
            <c:ext xmlns:c16="http://schemas.microsoft.com/office/drawing/2014/chart" uri="{C3380CC4-5D6E-409C-BE32-E72D297353CC}">
              <c16:uniqueId val="{00000000-57DD-4ADF-B20D-4F6229927960}"/>
            </c:ext>
          </c:extLst>
        </c:ser>
        <c:dLbls>
          <c:showLegendKey val="0"/>
          <c:showVal val="0"/>
          <c:showCatName val="0"/>
          <c:showSerName val="0"/>
          <c:showPercent val="0"/>
          <c:showBubbleSize val="0"/>
        </c:dLbls>
        <c:gapWidth val="80"/>
        <c:overlap val="100"/>
        <c:axId val="1238131952"/>
        <c:axId val="1"/>
      </c:barChart>
      <c:catAx>
        <c:axId val="123813195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00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200">
                <a:latin typeface="Century Gothic"/>
                <a:ea typeface="Century Gothic"/>
                <a:cs typeface="Century Gothic"/>
                <a:sym typeface="Century Gothic"/>
              </a:defRPr>
            </a:pPr>
            <a:endParaRPr lang="en-US"/>
          </a:p>
        </c:txPr>
        <c:crossAx val="1238131952"/>
        <c:crosses val="min"/>
        <c:crossBetween val="between"/>
        <c:majorUnit val="50000000"/>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498533724340176E-2"/>
          <c:y val="2.8856825749167592E-2"/>
          <c:w val="0.93900293255131961"/>
          <c:h val="0.94228634850166482"/>
        </c:manualLayout>
      </c:layout>
      <c:barChart>
        <c:barDir val="col"/>
        <c:grouping val="stacked"/>
        <c:varyColors val="0"/>
        <c:ser>
          <c:idx val="0"/>
          <c:order val="0"/>
          <c:spPr>
            <a:solidFill>
              <a:srgbClr val="000000"/>
            </a:solidFill>
            <a:ln>
              <a:noFill/>
            </a:ln>
          </c:spPr>
          <c:invertIfNegative val="0"/>
          <c:val>
            <c:numRef>
              <c:f>Sheet1!$A$1:$E$1</c:f>
              <c:numCache>
                <c:formatCode>General</c:formatCode>
                <c:ptCount val="5"/>
                <c:pt idx="0">
                  <c:v>54945559</c:v>
                </c:pt>
                <c:pt idx="1">
                  <c:v>93528376</c:v>
                </c:pt>
                <c:pt idx="2">
                  <c:v>139056873</c:v>
                </c:pt>
                <c:pt idx="3">
                  <c:v>182815706</c:v>
                </c:pt>
                <c:pt idx="4">
                  <c:v>284927202.67000002</c:v>
                </c:pt>
              </c:numCache>
            </c:numRef>
          </c:val>
          <c:extLst>
            <c:ext xmlns:c16="http://schemas.microsoft.com/office/drawing/2014/chart" uri="{C3380CC4-5D6E-409C-BE32-E72D297353CC}">
              <c16:uniqueId val="{00000000-B876-424E-B03E-05FC19F397D5}"/>
            </c:ext>
          </c:extLst>
        </c:ser>
        <c:dLbls>
          <c:showLegendKey val="0"/>
          <c:showVal val="0"/>
          <c:showCatName val="0"/>
          <c:showSerName val="0"/>
          <c:showPercent val="0"/>
          <c:showBubbleSize val="0"/>
        </c:dLbls>
        <c:gapWidth val="80"/>
        <c:overlap val="100"/>
        <c:axId val="668433095"/>
        <c:axId val="1"/>
      </c:barChart>
      <c:catAx>
        <c:axId val="66843309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00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200">
                <a:latin typeface="Century Gothic"/>
                <a:ea typeface="Century Gothic"/>
                <a:cs typeface="Century Gothic"/>
                <a:sym typeface="Century Gothic"/>
              </a:defRPr>
            </a:pPr>
            <a:endParaRPr lang="en-US"/>
          </a:p>
        </c:txPr>
        <c:crossAx val="668433095"/>
        <c:crosses val="min"/>
        <c:crossBetween val="between"/>
        <c:majorUnit val="50000000"/>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33455043359195E-2"/>
          <c:y val="3.2932235592146926E-2"/>
          <c:w val="0.95253308991328156"/>
          <c:h val="0.93413552881570616"/>
        </c:manualLayout>
      </c:layout>
      <c:barChart>
        <c:barDir val="col"/>
        <c:grouping val="clustered"/>
        <c:varyColors val="0"/>
        <c:ser>
          <c:idx val="0"/>
          <c:order val="0"/>
          <c:spPr>
            <a:solidFill>
              <a:schemeClr val="accent1"/>
            </a:solidFill>
            <a:ln>
              <a:noFill/>
            </a:ln>
          </c:spPr>
          <c:invertIfNegative val="0"/>
          <c:val>
            <c:numRef>
              <c:f>Sheet1!$A$1:$B$1</c:f>
              <c:numCache>
                <c:formatCode>General</c:formatCode>
                <c:ptCount val="2"/>
                <c:pt idx="0">
                  <c:v>204391873.07545933</c:v>
                </c:pt>
                <c:pt idx="1">
                  <c:v>173765886.44051105</c:v>
                </c:pt>
              </c:numCache>
            </c:numRef>
          </c:val>
          <c:extLst>
            <c:ext xmlns:c16="http://schemas.microsoft.com/office/drawing/2014/chart" uri="{C3380CC4-5D6E-409C-BE32-E72D297353CC}">
              <c16:uniqueId val="{00000000-7950-48A0-91D7-2F563C6093A5}"/>
            </c:ext>
          </c:extLst>
        </c:ser>
        <c:ser>
          <c:idx val="1"/>
          <c:order val="1"/>
          <c:spPr>
            <a:solidFill>
              <a:schemeClr val="accent2"/>
            </a:solidFill>
            <a:ln>
              <a:noFill/>
            </a:ln>
          </c:spPr>
          <c:invertIfNegative val="0"/>
          <c:val>
            <c:numRef>
              <c:f>Sheet1!$A$2:$B$2</c:f>
              <c:numCache>
                <c:formatCode>General</c:formatCode>
                <c:ptCount val="2"/>
                <c:pt idx="0">
                  <c:v>255087749.39580449</c:v>
                </c:pt>
                <c:pt idx="1">
                  <c:v>256728337.19722643</c:v>
                </c:pt>
              </c:numCache>
            </c:numRef>
          </c:val>
          <c:extLst>
            <c:ext xmlns:c16="http://schemas.microsoft.com/office/drawing/2014/chart" uri="{C3380CC4-5D6E-409C-BE32-E72D297353CC}">
              <c16:uniqueId val="{00000001-7950-48A0-91D7-2F563C6093A5}"/>
            </c:ext>
          </c:extLst>
        </c:ser>
        <c:dLbls>
          <c:showLegendKey val="0"/>
          <c:showVal val="0"/>
          <c:showCatName val="0"/>
          <c:showSerName val="0"/>
          <c:showPercent val="0"/>
          <c:showBubbleSize val="0"/>
        </c:dLbls>
        <c:gapWidth val="200"/>
        <c:axId val="827257112"/>
        <c:axId val="1"/>
      </c:barChart>
      <c:catAx>
        <c:axId val="8272571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6728337.19722643"/>
          <c:min val="0"/>
        </c:scaling>
        <c:delete val="1"/>
        <c:axPos val="l"/>
        <c:numFmt formatCode="General" sourceLinked="1"/>
        <c:majorTickMark val="out"/>
        <c:minorTickMark val="none"/>
        <c:tickLblPos val="nextTo"/>
        <c:crossAx val="827257112"/>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34264432029797E-3"/>
          <c:y val="2.2618529795563287E-2"/>
          <c:w val="0.98063314711359406"/>
          <c:h val="0.95476294040887344"/>
        </c:manualLayout>
      </c:layout>
      <c:barChart>
        <c:barDir val="col"/>
        <c:grouping val="stacked"/>
        <c:varyColors val="0"/>
        <c:ser>
          <c:idx val="0"/>
          <c:order val="0"/>
          <c:spPr>
            <a:solidFill>
              <a:srgbClr val="D63127"/>
            </a:solidFill>
            <a:ln>
              <a:noFill/>
            </a:ln>
          </c:spPr>
          <c:invertIfNegative val="0"/>
          <c:dPt>
            <c:idx val="0"/>
            <c:invertIfNegative val="0"/>
            <c:bubble3D val="0"/>
            <c:spPr>
              <a:solidFill>
                <a:srgbClr val="029F88"/>
              </a:solidFill>
              <a:ln w="38100" algn="ctr">
                <a:solidFill>
                  <a:srgbClr val="029F88"/>
                </a:solidFill>
                <a:prstDash val="solid"/>
              </a:ln>
            </c:spPr>
            <c:extLst>
              <c:ext xmlns:c16="http://schemas.microsoft.com/office/drawing/2014/chart" uri="{C3380CC4-5D6E-409C-BE32-E72D297353CC}">
                <c16:uniqueId val="{00000000-4C3A-4ED4-BC69-C6C4B1341F10}"/>
              </c:ext>
            </c:extLst>
          </c:dPt>
          <c:dPt>
            <c:idx val="1"/>
            <c:invertIfNegative val="0"/>
            <c:bubble3D val="0"/>
            <c:spPr>
              <a:solidFill>
                <a:srgbClr val="95348E"/>
              </a:solidFill>
              <a:ln w="38100" algn="ctr">
                <a:solidFill>
                  <a:srgbClr val="95348E"/>
                </a:solidFill>
                <a:prstDash val="solid"/>
              </a:ln>
            </c:spPr>
            <c:extLst>
              <c:ext xmlns:c16="http://schemas.microsoft.com/office/drawing/2014/chart" uri="{C3380CC4-5D6E-409C-BE32-E72D297353CC}">
                <c16:uniqueId val="{00000001-4C3A-4ED4-BC69-C6C4B1341F10}"/>
              </c:ext>
            </c:extLst>
          </c:dPt>
          <c:dPt>
            <c:idx val="2"/>
            <c:invertIfNegative val="0"/>
            <c:bubble3D val="0"/>
            <c:spPr>
              <a:pattFill prst="ltUpDiag">
                <a:fgClr>
                  <a:schemeClr val="tx1"/>
                </a:fgClr>
                <a:bgClr>
                  <a:schemeClr val="bg1"/>
                </a:bgClr>
              </a:pattFill>
              <a:ln w="38100" algn="ctr">
                <a:solidFill>
                  <a:srgbClr val="F5A44C"/>
                </a:solidFill>
                <a:prstDash val="solid"/>
              </a:ln>
            </c:spPr>
            <c:extLst>
              <c:ext xmlns:c16="http://schemas.microsoft.com/office/drawing/2014/chart" uri="{C3380CC4-5D6E-409C-BE32-E72D297353CC}">
                <c16:uniqueId val="{00000002-4C3A-4ED4-BC69-C6C4B1341F10}"/>
              </c:ext>
            </c:extLst>
          </c:dPt>
          <c:val>
            <c:numRef>
              <c:f>Sheet1!$A$1:$D$1</c:f>
              <c:numCache>
                <c:formatCode>General</c:formatCode>
                <c:ptCount val="4"/>
                <c:pt idx="0">
                  <c:v>78</c:v>
                </c:pt>
                <c:pt idx="1">
                  <c:v>33</c:v>
                </c:pt>
                <c:pt idx="2">
                  <c:v>30</c:v>
                </c:pt>
                <c:pt idx="3">
                  <c:v>70</c:v>
                </c:pt>
              </c:numCache>
            </c:numRef>
          </c:val>
          <c:extLst>
            <c:ext xmlns:c16="http://schemas.microsoft.com/office/drawing/2014/chart" uri="{C3380CC4-5D6E-409C-BE32-E72D297353CC}">
              <c16:uniqueId val="{00000003-4C3A-4ED4-BC69-C6C4B1341F10}"/>
            </c:ext>
          </c:extLst>
        </c:ser>
        <c:ser>
          <c:idx val="1"/>
          <c:order val="1"/>
          <c:spPr>
            <a:solidFill>
              <a:schemeClr val="accent2"/>
            </a:solidFill>
            <a:ln>
              <a:noFill/>
            </a:ln>
          </c:spPr>
          <c:invertIfNegative val="0"/>
          <c:dPt>
            <c:idx val="0"/>
            <c:invertIfNegative val="0"/>
            <c:bubble3D val="0"/>
            <c:spPr>
              <a:pattFill prst="ltUpDiag">
                <a:fgClr>
                  <a:schemeClr val="tx1"/>
                </a:fgClr>
                <a:bgClr>
                  <a:schemeClr val="bg1"/>
                </a:bgClr>
              </a:pattFill>
              <a:ln>
                <a:noFill/>
              </a:ln>
            </c:spPr>
            <c:extLst>
              <c:ext xmlns:c16="http://schemas.microsoft.com/office/drawing/2014/chart" uri="{C3380CC4-5D6E-409C-BE32-E72D297353CC}">
                <c16:uniqueId val="{00000004-4C3A-4ED4-BC69-C6C4B1341F10}"/>
              </c:ext>
            </c:extLst>
          </c:dPt>
          <c:dPt>
            <c:idx val="1"/>
            <c:invertIfNegative val="0"/>
            <c:bubble3D val="0"/>
            <c:spPr>
              <a:pattFill prst="ltUpDiag">
                <a:fgClr>
                  <a:schemeClr val="tx1"/>
                </a:fgClr>
                <a:bgClr>
                  <a:schemeClr val="bg1"/>
                </a:bgClr>
              </a:pattFill>
              <a:ln w="38100" algn="ctr">
                <a:solidFill>
                  <a:srgbClr val="95348E"/>
                </a:solidFill>
                <a:prstDash val="solid"/>
              </a:ln>
            </c:spPr>
            <c:extLst>
              <c:ext xmlns:c16="http://schemas.microsoft.com/office/drawing/2014/chart" uri="{C3380CC4-5D6E-409C-BE32-E72D297353CC}">
                <c16:uniqueId val="{00000005-4C3A-4ED4-BC69-C6C4B1341F10}"/>
              </c:ext>
            </c:extLst>
          </c:dPt>
          <c:dPt>
            <c:idx val="3"/>
            <c:invertIfNegative val="0"/>
            <c:bubble3D val="0"/>
            <c:spPr>
              <a:pattFill prst="ltUpDiag">
                <a:fgClr>
                  <a:schemeClr val="tx1"/>
                </a:fgClr>
                <a:bgClr>
                  <a:schemeClr val="bg1"/>
                </a:bgClr>
              </a:pattFill>
              <a:ln w="38100" algn="ctr">
                <a:solidFill>
                  <a:srgbClr val="F5A44C"/>
                </a:solidFill>
                <a:prstDash val="solid"/>
              </a:ln>
            </c:spPr>
            <c:extLst>
              <c:ext xmlns:c16="http://schemas.microsoft.com/office/drawing/2014/chart" uri="{C3380CC4-5D6E-409C-BE32-E72D297353CC}">
                <c16:uniqueId val="{00000006-4C3A-4ED4-BC69-C6C4B1341F10}"/>
              </c:ext>
            </c:extLst>
          </c:dPt>
          <c:val>
            <c:numRef>
              <c:f>Sheet1!$A$2:$D$2</c:f>
              <c:numCache>
                <c:formatCode>General</c:formatCode>
                <c:ptCount val="4"/>
                <c:pt idx="0">
                  <c:v>0</c:v>
                </c:pt>
                <c:pt idx="1">
                  <c:v>45</c:v>
                </c:pt>
                <c:pt idx="2">
                  <c:v>0</c:v>
                </c:pt>
                <c:pt idx="3">
                  <c:v>0</c:v>
                </c:pt>
              </c:numCache>
            </c:numRef>
          </c:val>
          <c:extLst>
            <c:ext xmlns:c16="http://schemas.microsoft.com/office/drawing/2014/chart" uri="{C3380CC4-5D6E-409C-BE32-E72D297353CC}">
              <c16:uniqueId val="{00000007-4C3A-4ED4-BC69-C6C4B1341F10}"/>
            </c:ext>
          </c:extLst>
        </c:ser>
        <c:dLbls>
          <c:showLegendKey val="0"/>
          <c:showVal val="0"/>
          <c:showCatName val="0"/>
          <c:showSerName val="0"/>
          <c:showPercent val="0"/>
          <c:showBubbleSize val="0"/>
        </c:dLbls>
        <c:gapWidth val="200"/>
        <c:overlap val="100"/>
        <c:axId val="471581759"/>
        <c:axId val="1"/>
      </c:barChart>
      <c:catAx>
        <c:axId val="471581759"/>
        <c:scaling>
          <c:orientation val="minMax"/>
        </c:scaling>
        <c:delete val="0"/>
        <c:axPos val="b"/>
        <c:majorGridlines>
          <c:spPr>
            <a:ln>
              <a:noFill/>
            </a:ln>
          </c:spPr>
        </c:majorGridlines>
        <c:majorTickMark val="none"/>
        <c:minorTickMark val="none"/>
        <c:tickLblPos val="none"/>
        <c:spPr>
          <a:ln w="9525" algn="ctr">
            <a:solidFill>
              <a:srgbClr val="C0C0C0"/>
            </a:solidFill>
            <a:prstDash val="solid"/>
          </a:ln>
        </c:spPr>
        <c:crossAx val="1"/>
        <c:crosses val="min"/>
        <c:auto val="0"/>
        <c:lblAlgn val="ctr"/>
        <c:lblOffset val="100"/>
        <c:noMultiLvlLbl val="0"/>
      </c:catAx>
      <c:valAx>
        <c:axId val="1"/>
        <c:scaling>
          <c:orientation val="minMax"/>
          <c:max val="78"/>
          <c:min val="0"/>
        </c:scaling>
        <c:delete val="1"/>
        <c:axPos val="l"/>
        <c:numFmt formatCode="General" sourceLinked="1"/>
        <c:majorTickMark val="out"/>
        <c:minorTickMark val="none"/>
        <c:tickLblPos val="nextTo"/>
        <c:crossAx val="471581759"/>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48657909765849E-2"/>
          <c:y val="2.1285304952926729E-2"/>
          <c:w val="0.97030268418046828"/>
          <c:h val="0.95742939009414652"/>
        </c:manualLayout>
      </c:layout>
      <c:scatterChart>
        <c:scatterStyle val="lineMarker"/>
        <c:varyColors val="0"/>
        <c:ser>
          <c:idx val="0"/>
          <c:order val="0"/>
          <c:spPr>
            <a:ln w="28575" algn="ctr">
              <a:solidFill>
                <a:srgbClr val="D63127"/>
              </a:solidFill>
              <a:prstDash val="solid"/>
            </a:ln>
          </c:spPr>
          <c:marker>
            <c:symbol val="none"/>
          </c:marker>
          <c:xVal>
            <c:numRef>
              <c:f>Sheet1!$A$1:$G$1</c:f>
              <c:numCache>
                <c:formatCode>General</c:formatCode>
                <c:ptCount val="7"/>
                <c:pt idx="0">
                  <c:v>18504</c:v>
                </c:pt>
                <c:pt idx="1">
                  <c:v>18511</c:v>
                </c:pt>
                <c:pt idx="2">
                  <c:v>18518</c:v>
                </c:pt>
                <c:pt idx="3">
                  <c:v>18525</c:v>
                </c:pt>
                <c:pt idx="4">
                  <c:v>18532</c:v>
                </c:pt>
                <c:pt idx="5">
                  <c:v>18539</c:v>
                </c:pt>
                <c:pt idx="6">
                  <c:v>18546</c:v>
                </c:pt>
              </c:numCache>
            </c:numRef>
          </c:xVal>
          <c:yVal>
            <c:numRef>
              <c:f>Sheet1!$A$2:$G$2</c:f>
              <c:numCache>
                <c:formatCode>General</c:formatCode>
                <c:ptCount val="7"/>
                <c:pt idx="0">
                  <c:v>4.3275188987897781</c:v>
                </c:pt>
                <c:pt idx="1">
                  <c:v>7.5397914382056976</c:v>
                </c:pt>
                <c:pt idx="2">
                  <c:v>7.5751734648013249</c:v>
                </c:pt>
                <c:pt idx="3">
                  <c:v>5.8304861236492895</c:v>
                </c:pt>
                <c:pt idx="4">
                  <c:v>6.4114385633411812</c:v>
                </c:pt>
                <c:pt idx="5">
                  <c:v>8.1805508480008999</c:v>
                </c:pt>
                <c:pt idx="6">
                  <c:v>6.8239400310753364</c:v>
                </c:pt>
              </c:numCache>
            </c:numRef>
          </c:yVal>
          <c:smooth val="0"/>
          <c:extLst>
            <c:ext xmlns:c16="http://schemas.microsoft.com/office/drawing/2014/chart" uri="{C3380CC4-5D6E-409C-BE32-E72D297353CC}">
              <c16:uniqueId val="{00000000-3804-4AD5-89EC-2BA4273E4E92}"/>
            </c:ext>
          </c:extLst>
        </c:ser>
        <c:ser>
          <c:idx val="1"/>
          <c:order val="1"/>
          <c:spPr>
            <a:ln w="28575" algn="ctr">
              <a:solidFill>
                <a:srgbClr val="FCA752"/>
              </a:solidFill>
              <a:prstDash val="solid"/>
            </a:ln>
          </c:spPr>
          <c:marker>
            <c:symbol val="none"/>
          </c:marker>
          <c:xVal>
            <c:numRef>
              <c:f>Sheet1!$A$1:$G$1</c:f>
              <c:numCache>
                <c:formatCode>General</c:formatCode>
                <c:ptCount val="7"/>
                <c:pt idx="0">
                  <c:v>18504</c:v>
                </c:pt>
                <c:pt idx="1">
                  <c:v>18511</c:v>
                </c:pt>
                <c:pt idx="2">
                  <c:v>18518</c:v>
                </c:pt>
                <c:pt idx="3">
                  <c:v>18525</c:v>
                </c:pt>
                <c:pt idx="4">
                  <c:v>18532</c:v>
                </c:pt>
                <c:pt idx="5">
                  <c:v>18539</c:v>
                </c:pt>
                <c:pt idx="6">
                  <c:v>18546</c:v>
                </c:pt>
              </c:numCache>
            </c:numRef>
          </c:xVal>
          <c:yVal>
            <c:numRef>
              <c:f>Sheet1!$A$3:$G$3</c:f>
              <c:numCache>
                <c:formatCode>General</c:formatCode>
                <c:ptCount val="7"/>
                <c:pt idx="0">
                  <c:v>4.0916142918501004</c:v>
                </c:pt>
                <c:pt idx="1">
                  <c:v>5.5434018932857141</c:v>
                </c:pt>
                <c:pt idx="2">
                  <c:v>3.8388950451003394</c:v>
                </c:pt>
                <c:pt idx="3">
                  <c:v>3.6126484950585787</c:v>
                </c:pt>
                <c:pt idx="4">
                  <c:v>3.78796732444314</c:v>
                </c:pt>
                <c:pt idx="5">
                  <c:v>4.0703493745733255</c:v>
                </c:pt>
                <c:pt idx="6">
                  <c:v>3.9222888198226595</c:v>
                </c:pt>
              </c:numCache>
            </c:numRef>
          </c:yVal>
          <c:smooth val="0"/>
          <c:extLst>
            <c:ext xmlns:c16="http://schemas.microsoft.com/office/drawing/2014/chart" uri="{C3380CC4-5D6E-409C-BE32-E72D297353CC}">
              <c16:uniqueId val="{00000001-3804-4AD5-89EC-2BA4273E4E92}"/>
            </c:ext>
          </c:extLst>
        </c:ser>
        <c:ser>
          <c:idx val="2"/>
          <c:order val="2"/>
          <c:spPr>
            <a:ln w="28575" algn="ctr">
              <a:solidFill>
                <a:srgbClr val="894019"/>
              </a:solidFill>
              <a:prstDash val="solid"/>
            </a:ln>
          </c:spPr>
          <c:marker>
            <c:symbol val="none"/>
          </c:marker>
          <c:xVal>
            <c:numRef>
              <c:f>Sheet1!$A$1:$G$1</c:f>
              <c:numCache>
                <c:formatCode>General</c:formatCode>
                <c:ptCount val="7"/>
                <c:pt idx="0">
                  <c:v>18504</c:v>
                </c:pt>
                <c:pt idx="1">
                  <c:v>18511</c:v>
                </c:pt>
                <c:pt idx="2">
                  <c:v>18518</c:v>
                </c:pt>
                <c:pt idx="3">
                  <c:v>18525</c:v>
                </c:pt>
                <c:pt idx="4">
                  <c:v>18532</c:v>
                </c:pt>
                <c:pt idx="5">
                  <c:v>18539</c:v>
                </c:pt>
                <c:pt idx="6">
                  <c:v>18546</c:v>
                </c:pt>
              </c:numCache>
            </c:numRef>
          </c:xVal>
          <c:yVal>
            <c:numRef>
              <c:f>Sheet1!$A$4:$G$4</c:f>
              <c:numCache>
                <c:formatCode>General</c:formatCode>
                <c:ptCount val="7"/>
                <c:pt idx="0">
                  <c:v>3.5326831111965928</c:v>
                </c:pt>
                <c:pt idx="1">
                  <c:v>5.2932915710446595</c:v>
                </c:pt>
                <c:pt idx="2">
                  <c:v>6.1398137466081577</c:v>
                </c:pt>
                <c:pt idx="3">
                  <c:v>5.2256736624452529</c:v>
                </c:pt>
                <c:pt idx="4">
                  <c:v>4.830260708275615</c:v>
                </c:pt>
                <c:pt idx="5">
                  <c:v>4.9572868310057139</c:v>
                </c:pt>
                <c:pt idx="6">
                  <c:v>5.2622345365264618</c:v>
                </c:pt>
              </c:numCache>
            </c:numRef>
          </c:yVal>
          <c:smooth val="0"/>
          <c:extLst>
            <c:ext xmlns:c16="http://schemas.microsoft.com/office/drawing/2014/chart" uri="{C3380CC4-5D6E-409C-BE32-E72D297353CC}">
              <c16:uniqueId val="{00000002-3804-4AD5-89EC-2BA4273E4E92}"/>
            </c:ext>
          </c:extLst>
        </c:ser>
        <c:ser>
          <c:idx val="3"/>
          <c:order val="3"/>
          <c:spPr>
            <a:ln w="28575" algn="ctr">
              <a:solidFill>
                <a:srgbClr val="046344"/>
              </a:solidFill>
              <a:prstDash val="solid"/>
            </a:ln>
          </c:spPr>
          <c:marker>
            <c:symbol val="none"/>
          </c:marker>
          <c:xVal>
            <c:numRef>
              <c:f>Sheet1!$A$1:$G$1</c:f>
              <c:numCache>
                <c:formatCode>General</c:formatCode>
                <c:ptCount val="7"/>
                <c:pt idx="0">
                  <c:v>18504</c:v>
                </c:pt>
                <c:pt idx="1">
                  <c:v>18511</c:v>
                </c:pt>
                <c:pt idx="2">
                  <c:v>18518</c:v>
                </c:pt>
                <c:pt idx="3">
                  <c:v>18525</c:v>
                </c:pt>
                <c:pt idx="4">
                  <c:v>18532</c:v>
                </c:pt>
                <c:pt idx="5">
                  <c:v>18539</c:v>
                </c:pt>
                <c:pt idx="6">
                  <c:v>18546</c:v>
                </c:pt>
              </c:numCache>
            </c:numRef>
          </c:xVal>
          <c:yVal>
            <c:numRef>
              <c:f>Sheet1!$A$5:$G$5</c:f>
              <c:numCache>
                <c:formatCode>General</c:formatCode>
                <c:ptCount val="7"/>
                <c:pt idx="0">
                  <c:v>6.2013139740977543</c:v>
                </c:pt>
                <c:pt idx="1">
                  <c:v>8.1638400714474972</c:v>
                </c:pt>
                <c:pt idx="2">
                  <c:v>8.4205102899556969</c:v>
                </c:pt>
                <c:pt idx="3">
                  <c:v>8.6177555880159442</c:v>
                </c:pt>
                <c:pt idx="4">
                  <c:v>8.3136141401599488</c:v>
                </c:pt>
                <c:pt idx="5">
                  <c:v>7.9853552157122882</c:v>
                </c:pt>
                <c:pt idx="6">
                  <c:v>8.4719848641621631</c:v>
                </c:pt>
              </c:numCache>
            </c:numRef>
          </c:yVal>
          <c:smooth val="0"/>
          <c:extLst>
            <c:ext xmlns:c16="http://schemas.microsoft.com/office/drawing/2014/chart" uri="{C3380CC4-5D6E-409C-BE32-E72D297353CC}">
              <c16:uniqueId val="{00000003-3804-4AD5-89EC-2BA4273E4E92}"/>
            </c:ext>
          </c:extLst>
        </c:ser>
        <c:dLbls>
          <c:showLegendKey val="0"/>
          <c:showVal val="0"/>
          <c:showCatName val="0"/>
          <c:showSerName val="0"/>
          <c:showPercent val="0"/>
          <c:showBubbleSize val="0"/>
        </c:dLbls>
        <c:axId val="1233896024"/>
        <c:axId val="1"/>
      </c:scatterChart>
      <c:valAx>
        <c:axId val="1233896024"/>
        <c:scaling>
          <c:orientation val="minMax"/>
          <c:max val="18546"/>
          <c:min val="18504"/>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7"/>
      </c:valAx>
      <c:valAx>
        <c:axId val="1"/>
        <c:scaling>
          <c:orientation val="minMax"/>
          <c:max val="9"/>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400">
                <a:latin typeface="Century Gothic"/>
                <a:ea typeface="Century Gothic"/>
                <a:cs typeface="Century Gothic"/>
                <a:sym typeface="Symbol"/>
              </a:defRPr>
            </a:pPr>
            <a:endParaRPr lang="en-US"/>
          </a:p>
        </c:txPr>
        <c:crossAx val="1233896024"/>
        <c:crosses val="min"/>
        <c:crossBetween val="midCat"/>
        <c:majorUnit val="1"/>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812672176308541E-2"/>
          <c:y val="2.8856825749167592E-2"/>
          <c:w val="0.92837465564738297"/>
          <c:h val="0.94228634850166482"/>
        </c:manualLayout>
      </c:layout>
      <c:barChart>
        <c:barDir val="col"/>
        <c:grouping val="stacked"/>
        <c:varyColors val="0"/>
        <c:ser>
          <c:idx val="0"/>
          <c:order val="0"/>
          <c:spPr>
            <a:solidFill>
              <a:srgbClr val="C1B1AE"/>
            </a:solidFill>
            <a:ln>
              <a:noFill/>
            </a:ln>
          </c:spPr>
          <c:invertIfNegative val="0"/>
          <c:val>
            <c:numRef>
              <c:f>Sheet1!$A$1:$C$1</c:f>
              <c:numCache>
                <c:formatCode>General</c:formatCode>
                <c:ptCount val="3"/>
                <c:pt idx="0">
                  <c:v>178422912</c:v>
                </c:pt>
                <c:pt idx="1">
                  <c:v>211475400</c:v>
                </c:pt>
                <c:pt idx="2">
                  <c:v>269446542.67000002</c:v>
                </c:pt>
              </c:numCache>
            </c:numRef>
          </c:val>
          <c:extLst>
            <c:ext xmlns:c16="http://schemas.microsoft.com/office/drawing/2014/chart" uri="{C3380CC4-5D6E-409C-BE32-E72D297353CC}">
              <c16:uniqueId val="{00000000-16F5-462E-9FE0-4C81DF94B615}"/>
            </c:ext>
          </c:extLst>
        </c:ser>
        <c:dLbls>
          <c:showLegendKey val="0"/>
          <c:showVal val="0"/>
          <c:showCatName val="0"/>
          <c:showSerName val="0"/>
          <c:showPercent val="0"/>
          <c:showBubbleSize val="0"/>
        </c:dLbls>
        <c:gapWidth val="80"/>
        <c:overlap val="100"/>
        <c:axId val="1210729040"/>
        <c:axId val="1"/>
      </c:barChart>
      <c:catAx>
        <c:axId val="121072904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00000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200">
                <a:latin typeface="Century Gothic"/>
                <a:ea typeface="Century Gothic"/>
                <a:cs typeface="Century Gothic"/>
                <a:sym typeface="Century Gothic"/>
              </a:defRPr>
            </a:pPr>
            <a:endParaRPr lang="en-US"/>
          </a:p>
        </c:txPr>
        <c:crossAx val="1210729040"/>
        <c:crosses val="min"/>
        <c:crossBetween val="between"/>
        <c:majorUnit val="5000000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39660339660339"/>
          <c:y val="3.9664804469273743E-2"/>
          <c:w val="0.87062937062937062"/>
          <c:h val="0.92011173184357542"/>
        </c:manualLayout>
      </c:layout>
      <c:barChart>
        <c:barDir val="col"/>
        <c:grouping val="stacked"/>
        <c:varyColors val="0"/>
        <c:ser>
          <c:idx val="0"/>
          <c:order val="0"/>
          <c:spPr>
            <a:solidFill>
              <a:srgbClr val="C1B1AE"/>
            </a:solidFill>
            <a:ln>
              <a:noFill/>
            </a:ln>
          </c:spPr>
          <c:invertIfNegative val="0"/>
          <c:dLbls>
            <c:dLbl>
              <c:idx val="0"/>
              <c:layout>
                <c:manualLayout>
                  <c:x val="0"/>
                  <c:y val="-0.37039106145251399"/>
                </c:manualLayout>
              </c:layout>
              <c:numFmt formatCode="#,##0.0;&quot;-&quot;#,##0.0" sourceLinked="0"/>
              <c:spPr>
                <a:noFill/>
                <a:ln>
                  <a:noFill/>
                </a:ln>
              </c:spPr>
              <c:txPr>
                <a:bodyPr wrap="none"/>
                <a:lstStyle/>
                <a:p>
                  <a:pPr>
                    <a:defRPr sz="1200">
                      <a:solidFill>
                        <a:schemeClr val="tx2"/>
                      </a:solidFill>
                      <a:latin typeface="Century Gothic"/>
                      <a:ea typeface="Century Gothic"/>
                      <a:cs typeface="Century Gothic"/>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4CE-4B9D-810A-EEDEEBCFE106}"/>
                </c:ext>
              </c:extLst>
            </c:dLbl>
            <c:dLbl>
              <c:idx val="1"/>
              <c:layout>
                <c:manualLayout>
                  <c:x val="0"/>
                  <c:y val="-0.42793296089385474"/>
                </c:manualLayout>
              </c:layout>
              <c:numFmt formatCode="#,##0.0;&quot;-&quot;#,##0.0" sourceLinked="0"/>
              <c:spPr>
                <a:noFill/>
                <a:ln>
                  <a:noFill/>
                </a:ln>
              </c:spPr>
              <c:txPr>
                <a:bodyPr wrap="none"/>
                <a:lstStyle/>
                <a:p>
                  <a:pPr>
                    <a:defRPr sz="1200">
                      <a:solidFill>
                        <a:schemeClr val="tx2"/>
                      </a:solidFill>
                      <a:latin typeface="Century Gothic"/>
                      <a:ea typeface="Century Gothic"/>
                      <a:cs typeface="Century Gothic"/>
                      <a:sym typeface="Century Gothic"/>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4CE-4B9D-810A-EEDEEBCFE106}"/>
                </c:ext>
              </c:extLst>
            </c:dLbl>
            <c:dLbl>
              <c:idx val="2"/>
              <c:layout>
                <c:manualLayout>
                  <c:x val="0"/>
                  <c:y val="-0.47430167597765366"/>
                </c:manualLayout>
              </c:layout>
              <c:numFmt formatCode="#,##0.0;&quot;-&quot;#,##0.0" sourceLinked="0"/>
              <c:spPr>
                <a:noFill/>
                <a:ln>
                  <a:noFill/>
                </a:ln>
              </c:spPr>
              <c:txPr>
                <a:bodyPr wrap="none"/>
                <a:lstStyle/>
                <a:p>
                  <a:pPr>
                    <a:defRPr sz="1200">
                      <a:solidFill>
                        <a:schemeClr val="tx2"/>
                      </a:solidFill>
                      <a:latin typeface="Century Gothic"/>
                      <a:ea typeface="Century Gothic"/>
                      <a:cs typeface="Century Gothic"/>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4CE-4B9D-810A-EEDEEBCFE1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5.7</c:v>
                </c:pt>
                <c:pt idx="1">
                  <c:v>6.7</c:v>
                </c:pt>
                <c:pt idx="2">
                  <c:v>7.5</c:v>
                </c:pt>
              </c:numCache>
            </c:numRef>
          </c:val>
          <c:extLst>
            <c:ext xmlns:c16="http://schemas.microsoft.com/office/drawing/2014/chart" uri="{C3380CC4-5D6E-409C-BE32-E72D297353CC}">
              <c16:uniqueId val="{00000003-04CE-4B9D-810A-EEDEEBCFE106}"/>
            </c:ext>
          </c:extLst>
        </c:ser>
        <c:dLbls>
          <c:showLegendKey val="0"/>
          <c:showVal val="0"/>
          <c:showCatName val="0"/>
          <c:showSerName val="0"/>
          <c:showPercent val="0"/>
          <c:showBubbleSize val="0"/>
        </c:dLbls>
        <c:gapWidth val="80"/>
        <c:overlap val="100"/>
        <c:axId val="855521472"/>
        <c:axId val="1"/>
      </c:barChart>
      <c:catAx>
        <c:axId val="85552147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200">
                <a:solidFill>
                  <a:schemeClr val="tx2"/>
                </a:solidFill>
                <a:latin typeface="Century Gothic"/>
                <a:ea typeface="Century Gothic"/>
                <a:cs typeface="Century Gothic"/>
                <a:sym typeface="Century Gothic"/>
              </a:defRPr>
            </a:pPr>
            <a:endParaRPr lang="en-US"/>
          </a:p>
        </c:txPr>
        <c:crossAx val="855521472"/>
        <c:crosses val="min"/>
        <c:crossBetween val="between"/>
        <c:majorUnit val="1"/>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5967365967366"/>
          <c:y val="4.4726670347874101E-2"/>
          <c:w val="0.83916083916083917"/>
          <c:h val="0.91054665930425183"/>
        </c:manualLayout>
      </c:layout>
      <c:scatterChart>
        <c:scatterStyle val="lineMarker"/>
        <c:varyColors val="0"/>
        <c:ser>
          <c:idx val="0"/>
          <c:order val="0"/>
          <c:spPr>
            <a:ln w="19050" algn="ctr">
              <a:solidFill>
                <a:schemeClr val="accent1"/>
              </a:solidFill>
              <a:prstDash val="solid"/>
            </a:ln>
          </c:spPr>
          <c:marker>
            <c:symbol val="none"/>
          </c:marker>
          <c:xVal>
            <c:numRef>
              <c:f>Sheet1!$A$1:$C$1</c:f>
              <c:numCache>
                <c:formatCode>General</c:formatCode>
                <c:ptCount val="3"/>
                <c:pt idx="0">
                  <c:v>2018</c:v>
                </c:pt>
                <c:pt idx="1">
                  <c:v>2019</c:v>
                </c:pt>
                <c:pt idx="2">
                  <c:v>2020</c:v>
                </c:pt>
              </c:numCache>
            </c:numRef>
          </c:xVal>
          <c:yVal>
            <c:numRef>
              <c:f>Sheet1!$A$2:$C$2</c:f>
              <c:numCache>
                <c:formatCode>General</c:formatCode>
                <c:ptCount val="3"/>
                <c:pt idx="0">
                  <c:v>38.57828835500181</c:v>
                </c:pt>
                <c:pt idx="1">
                  <c:v>38.194207856774923</c:v>
                </c:pt>
                <c:pt idx="2">
                  <c:v>38.874508636319312</c:v>
                </c:pt>
              </c:numCache>
            </c:numRef>
          </c:yVal>
          <c:smooth val="0"/>
          <c:extLst>
            <c:ext xmlns:c16="http://schemas.microsoft.com/office/drawing/2014/chart" uri="{C3380CC4-5D6E-409C-BE32-E72D297353CC}">
              <c16:uniqueId val="{00000000-5A65-47A8-AFFD-AD2453CC735E}"/>
            </c:ext>
          </c:extLst>
        </c:ser>
        <c:ser>
          <c:idx val="1"/>
          <c:order val="1"/>
          <c:spPr>
            <a:ln w="19050" algn="ctr">
              <a:solidFill>
                <a:schemeClr val="accent2"/>
              </a:solidFill>
              <a:prstDash val="solid"/>
            </a:ln>
          </c:spPr>
          <c:marker>
            <c:symbol val="none"/>
          </c:marker>
          <c:xVal>
            <c:numRef>
              <c:f>Sheet1!$A$1:$C$1</c:f>
              <c:numCache>
                <c:formatCode>General</c:formatCode>
                <c:ptCount val="3"/>
                <c:pt idx="0">
                  <c:v>2018</c:v>
                </c:pt>
                <c:pt idx="1">
                  <c:v>2019</c:v>
                </c:pt>
                <c:pt idx="2">
                  <c:v>2020</c:v>
                </c:pt>
              </c:numCache>
            </c:numRef>
          </c:xVal>
          <c:yVal>
            <c:numRef>
              <c:f>Sheet1!$A$3:$C$3</c:f>
              <c:numCache>
                <c:formatCode>General</c:formatCode>
                <c:ptCount val="3"/>
                <c:pt idx="0">
                  <c:v>33.58453797571061</c:v>
                </c:pt>
                <c:pt idx="1">
                  <c:v>33.618353898400365</c:v>
                </c:pt>
                <c:pt idx="2">
                  <c:v>35.409992160845924</c:v>
                </c:pt>
              </c:numCache>
            </c:numRef>
          </c:yVal>
          <c:smooth val="0"/>
          <c:extLst>
            <c:ext xmlns:c16="http://schemas.microsoft.com/office/drawing/2014/chart" uri="{C3380CC4-5D6E-409C-BE32-E72D297353CC}">
              <c16:uniqueId val="{00000001-5A65-47A8-AFFD-AD2453CC735E}"/>
            </c:ext>
          </c:extLst>
        </c:ser>
        <c:ser>
          <c:idx val="2"/>
          <c:order val="2"/>
          <c:spPr>
            <a:ln w="19050" algn="ctr">
              <a:solidFill>
                <a:schemeClr val="accent3"/>
              </a:solidFill>
              <a:prstDash val="solid"/>
            </a:ln>
          </c:spPr>
          <c:marker>
            <c:symbol val="none"/>
          </c:marker>
          <c:xVal>
            <c:numRef>
              <c:f>Sheet1!$A$1:$C$1</c:f>
              <c:numCache>
                <c:formatCode>General</c:formatCode>
                <c:ptCount val="3"/>
                <c:pt idx="0">
                  <c:v>2018</c:v>
                </c:pt>
                <c:pt idx="1">
                  <c:v>2019</c:v>
                </c:pt>
                <c:pt idx="2">
                  <c:v>2020</c:v>
                </c:pt>
              </c:numCache>
            </c:numRef>
          </c:xVal>
          <c:yVal>
            <c:numRef>
              <c:f>Sheet1!$A$4:$C$4</c:f>
              <c:numCache>
                <c:formatCode>General</c:formatCode>
                <c:ptCount val="3"/>
                <c:pt idx="0">
                  <c:v>11.585636460274236</c:v>
                </c:pt>
                <c:pt idx="1">
                  <c:v>10.416318119182431</c:v>
                </c:pt>
                <c:pt idx="2">
                  <c:v>7.9064332807416937</c:v>
                </c:pt>
              </c:numCache>
            </c:numRef>
          </c:yVal>
          <c:smooth val="0"/>
          <c:extLst>
            <c:ext xmlns:c16="http://schemas.microsoft.com/office/drawing/2014/chart" uri="{C3380CC4-5D6E-409C-BE32-E72D297353CC}">
              <c16:uniqueId val="{00000002-5A65-47A8-AFFD-AD2453CC735E}"/>
            </c:ext>
          </c:extLst>
        </c:ser>
        <c:ser>
          <c:idx val="3"/>
          <c:order val="3"/>
          <c:spPr>
            <a:ln w="19050" algn="ctr">
              <a:solidFill>
                <a:schemeClr val="accent4"/>
              </a:solidFill>
              <a:prstDash val="solid"/>
            </a:ln>
          </c:spPr>
          <c:marker>
            <c:symbol val="none"/>
          </c:marker>
          <c:xVal>
            <c:numRef>
              <c:f>Sheet1!$A$1:$C$1</c:f>
              <c:numCache>
                <c:formatCode>General</c:formatCode>
                <c:ptCount val="3"/>
                <c:pt idx="0">
                  <c:v>2018</c:v>
                </c:pt>
                <c:pt idx="1">
                  <c:v>2019</c:v>
                </c:pt>
                <c:pt idx="2">
                  <c:v>2020</c:v>
                </c:pt>
              </c:numCache>
            </c:numRef>
          </c:xVal>
          <c:yVal>
            <c:numRef>
              <c:f>Sheet1!$A$5:$C$5</c:f>
              <c:numCache>
                <c:formatCode>General</c:formatCode>
                <c:ptCount val="3"/>
                <c:pt idx="0">
                  <c:v>16.251537209013335</c:v>
                </c:pt>
                <c:pt idx="1">
                  <c:v>17.77112012564228</c:v>
                </c:pt>
                <c:pt idx="2">
                  <c:v>17.809065922093069</c:v>
                </c:pt>
              </c:numCache>
            </c:numRef>
          </c:yVal>
          <c:smooth val="0"/>
          <c:extLst>
            <c:ext xmlns:c16="http://schemas.microsoft.com/office/drawing/2014/chart" uri="{C3380CC4-5D6E-409C-BE32-E72D297353CC}">
              <c16:uniqueId val="{00000003-5A65-47A8-AFFD-AD2453CC735E}"/>
            </c:ext>
          </c:extLst>
        </c:ser>
        <c:dLbls>
          <c:showLegendKey val="0"/>
          <c:showVal val="0"/>
          <c:showCatName val="0"/>
          <c:showSerName val="0"/>
          <c:showPercent val="0"/>
          <c:showBubbleSize val="0"/>
        </c:dLbls>
        <c:axId val="1204021184"/>
        <c:axId val="1"/>
      </c:scatterChart>
      <c:valAx>
        <c:axId val="1204021184"/>
        <c:scaling>
          <c:orientation val="minMax"/>
          <c:max val="2020"/>
          <c:min val="2018"/>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1"/>
      </c:valAx>
      <c:valAx>
        <c:axId val="1"/>
        <c:scaling>
          <c:orientation val="minMax"/>
          <c:max val="4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2"/>
                </a:solidFill>
                <a:latin typeface="Century Gothic"/>
                <a:ea typeface="Century Gothic"/>
                <a:cs typeface="Century Gothic"/>
                <a:sym typeface="Symbol"/>
              </a:defRPr>
            </a:pPr>
            <a:endParaRPr lang="en-US"/>
          </a:p>
        </c:txPr>
        <c:crossAx val="1204021184"/>
        <c:crosses val="min"/>
        <c:crossBetween val="midCat"/>
        <c:majorUnit val="5"/>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748132337246535E-2"/>
          <c:y val="0.20679320679320679"/>
          <c:w val="0.94450373532550702"/>
          <c:h val="0.74125874125874125"/>
        </c:manualLayout>
      </c:layout>
      <c:barChart>
        <c:barDir val="col"/>
        <c:grouping val="stacked"/>
        <c:varyColors val="0"/>
        <c:ser>
          <c:idx val="0"/>
          <c:order val="0"/>
          <c:spPr>
            <a:solidFill>
              <a:srgbClr val="1A4088"/>
            </a:solidFill>
            <a:ln>
              <a:noFill/>
            </a:ln>
          </c:spPr>
          <c:invertIfNegative val="0"/>
          <c:dLbls>
            <c:dLbl>
              <c:idx val="0"/>
              <c:layout>
                <c:manualLayout>
                  <c:x val="0"/>
                  <c:y val="-0.47752247752247751"/>
                </c:manualLayout>
              </c:layout>
              <c:tx>
                <c:rich>
                  <a:bodyPr wrap="none"/>
                  <a:lstStyle/>
                  <a:p>
                    <a:pPr>
                      <a:defRPr sz="1800" b="1">
                        <a:solidFill>
                          <a:srgbClr val="1A4088"/>
                        </a:solidFill>
                        <a:latin typeface="+mn-lt"/>
                        <a:ea typeface="+mn-ea"/>
                        <a:cs typeface="+mn-cs"/>
                        <a:sym typeface="+mn-lt"/>
                      </a:defRPr>
                    </a:pPr>
                    <a:fld id="{1CF6DD34-ED12-7641-9483-BF3EE409B922}" type="VALUE">
                      <a:rPr lang="en-US" b="0" i="0">
                        <a:latin typeface="Century Gothic" panose="020B0502020202020204" pitchFamily="34" charset="0"/>
                      </a:rPr>
                      <a:pPr>
                        <a:defRPr sz="1800" b="1">
                          <a:solidFill>
                            <a:srgbClr val="1A4088"/>
                          </a:solidFill>
                          <a:latin typeface="+mn-lt"/>
                          <a:ea typeface="+mn-ea"/>
                          <a:cs typeface="+mn-cs"/>
                          <a:sym typeface="+mn-lt"/>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67F0-4309-A688-31360815421F}"/>
                </c:ext>
              </c:extLst>
            </c:dLbl>
            <c:dLbl>
              <c:idx val="4"/>
              <c:layout>
                <c:manualLayout>
                  <c:x val="0"/>
                  <c:y val="-0.3126873126873127"/>
                </c:manualLayout>
              </c:layout>
              <c:tx>
                <c:rich>
                  <a:bodyPr wrap="none"/>
                  <a:lstStyle/>
                  <a:p>
                    <a:pPr>
                      <a:defRPr sz="1800" b="1">
                        <a:solidFill>
                          <a:srgbClr val="1A4088"/>
                        </a:solidFill>
                        <a:latin typeface="+mn-lt"/>
                        <a:ea typeface="+mn-ea"/>
                        <a:cs typeface="+mn-cs"/>
                      </a:defRPr>
                    </a:pPr>
                    <a:fld id="{FCF4CD5C-AAD9-E341-ADCA-0EDE98E3FE19}" type="VALUE">
                      <a:rPr lang="en-US" b="0" i="0">
                        <a:latin typeface="Century Gothic" panose="020B0502020202020204" pitchFamily="34" charset="0"/>
                      </a:rPr>
                      <a:pPr>
                        <a:defRPr sz="1800" b="1">
                          <a:solidFill>
                            <a:srgbClr val="1A4088"/>
                          </a:solidFill>
                          <a:latin typeface="+mn-lt"/>
                          <a:ea typeface="+mn-ea"/>
                          <a:cs typeface="+mn-cs"/>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67F0-4309-A688-31360815421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80.439290312292073</c:v>
                </c:pt>
                <c:pt idx="1">
                  <c:v>62.372992736565323</c:v>
                </c:pt>
                <c:pt idx="2">
                  <c:v>53.099035728363631</c:v>
                </c:pt>
                <c:pt idx="3">
                  <c:v>46.393500588512467</c:v>
                </c:pt>
                <c:pt idx="4">
                  <c:v>44.675171841760339</c:v>
                </c:pt>
              </c:numCache>
            </c:numRef>
          </c:val>
          <c:extLst>
            <c:ext xmlns:c16="http://schemas.microsoft.com/office/drawing/2014/chart" uri="{C3380CC4-5D6E-409C-BE32-E72D297353CC}">
              <c16:uniqueId val="{00000002-67F0-4309-A688-31360815421F}"/>
            </c:ext>
          </c:extLst>
        </c:ser>
        <c:dLbls>
          <c:showLegendKey val="0"/>
          <c:showVal val="0"/>
          <c:showCatName val="0"/>
          <c:showSerName val="0"/>
          <c:showPercent val="0"/>
          <c:showBubbleSize val="0"/>
        </c:dLbls>
        <c:gapWidth val="80"/>
        <c:overlap val="100"/>
        <c:axId val="688718072"/>
        <c:axId val="1"/>
      </c:barChart>
      <c:catAx>
        <c:axId val="68871807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439290312292073"/>
          <c:min val="0"/>
        </c:scaling>
        <c:delete val="1"/>
        <c:axPos val="l"/>
        <c:numFmt formatCode="General" sourceLinked="1"/>
        <c:majorTickMark val="out"/>
        <c:minorTickMark val="none"/>
        <c:tickLblPos val="nextTo"/>
        <c:crossAx val="688718072"/>
        <c:crosses val="min"/>
        <c:crossBetween val="between"/>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299760191846518E-2"/>
          <c:y val="0.20515361744301289"/>
          <c:w val="0.84892086330935257"/>
          <c:h val="0.74331020812685833"/>
        </c:manualLayout>
      </c:layout>
      <c:barChart>
        <c:barDir val="col"/>
        <c:grouping val="stacked"/>
        <c:varyColors val="0"/>
        <c:ser>
          <c:idx val="0"/>
          <c:order val="0"/>
          <c:spPr>
            <a:solidFill>
              <a:srgbClr val="F95E2A"/>
            </a:solidFill>
            <a:ln>
              <a:noFill/>
            </a:ln>
          </c:spPr>
          <c:invertIfNegative val="0"/>
          <c:dLbls>
            <c:dLbl>
              <c:idx val="0"/>
              <c:layout>
                <c:manualLayout>
                  <c:x val="0"/>
                  <c:y val="-0.47770069375619423"/>
                </c:manualLayout>
              </c:layout>
              <c:tx>
                <c:rich>
                  <a:bodyPr wrap="none"/>
                  <a:lstStyle/>
                  <a:p>
                    <a:pPr>
                      <a:defRPr sz="1800" b="1">
                        <a:solidFill>
                          <a:srgbClr val="F95E2A"/>
                        </a:solidFill>
                        <a:latin typeface="+mn-lt"/>
                        <a:ea typeface="+mn-ea"/>
                        <a:cs typeface="+mn-cs"/>
                      </a:defRPr>
                    </a:pPr>
                    <a:fld id="{ED291686-064C-B743-9CD7-EFB5723D7325}" type="VALUE">
                      <a:rPr lang="en-US" b="0" i="0">
                        <a:latin typeface="Century Gothic" panose="020B0502020202020204" pitchFamily="34" charset="0"/>
                      </a:rPr>
                      <a:pPr>
                        <a:defRPr sz="1800" b="1">
                          <a:solidFill>
                            <a:srgbClr val="F95E2A"/>
                          </a:solidFill>
                          <a:latin typeface="+mn-lt"/>
                          <a:ea typeface="+mn-ea"/>
                          <a:cs typeface="+mn-cs"/>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1DDC-4AEB-B1B4-F3D05E4A880B}"/>
                </c:ext>
              </c:extLst>
            </c:dLbl>
            <c:dLbl>
              <c:idx val="4"/>
              <c:layout>
                <c:manualLayout>
                  <c:x val="0"/>
                  <c:y val="-0.20713577799801783"/>
                </c:manualLayout>
              </c:layout>
              <c:tx>
                <c:rich>
                  <a:bodyPr wrap="none"/>
                  <a:lstStyle/>
                  <a:p>
                    <a:pPr>
                      <a:defRPr sz="1800" b="1">
                        <a:solidFill>
                          <a:srgbClr val="F95E2A"/>
                        </a:solidFill>
                        <a:latin typeface="+mn-lt"/>
                        <a:ea typeface="+mn-ea"/>
                        <a:cs typeface="+mn-cs"/>
                      </a:defRPr>
                    </a:pPr>
                    <a:fld id="{1FB4FC76-D3A3-8842-95DB-E4A5B0108779}" type="VALUE">
                      <a:rPr lang="en-US" b="0" i="0">
                        <a:latin typeface="Century Gothic" panose="020B0502020202020204" pitchFamily="34" charset="0"/>
                      </a:rPr>
                      <a:pPr>
                        <a:defRPr sz="1800" b="1">
                          <a:solidFill>
                            <a:srgbClr val="F95E2A"/>
                          </a:solidFill>
                          <a:latin typeface="+mn-lt"/>
                          <a:ea typeface="+mn-ea"/>
                          <a:cs typeface="+mn-cs"/>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1DDC-4AEB-B1B4-F3D05E4A880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161.55020143878133</c:v>
                </c:pt>
                <c:pt idx="1">
                  <c:v>114.67394861044116</c:v>
                </c:pt>
                <c:pt idx="2">
                  <c:v>61.638492739337799</c:v>
                </c:pt>
                <c:pt idx="3">
                  <c:v>52.993197634813157</c:v>
                </c:pt>
                <c:pt idx="4">
                  <c:v>43.718646427252914</c:v>
                </c:pt>
              </c:numCache>
            </c:numRef>
          </c:val>
          <c:extLst>
            <c:ext xmlns:c16="http://schemas.microsoft.com/office/drawing/2014/chart" uri="{C3380CC4-5D6E-409C-BE32-E72D297353CC}">
              <c16:uniqueId val="{00000002-1DDC-4AEB-B1B4-F3D05E4A880B}"/>
            </c:ext>
          </c:extLst>
        </c:ser>
        <c:dLbls>
          <c:showLegendKey val="0"/>
          <c:showVal val="0"/>
          <c:showCatName val="0"/>
          <c:showSerName val="0"/>
          <c:showPercent val="0"/>
          <c:showBubbleSize val="0"/>
        </c:dLbls>
        <c:gapWidth val="80"/>
        <c:overlap val="100"/>
        <c:axId val="955376224"/>
        <c:axId val="1"/>
      </c:barChart>
      <c:catAx>
        <c:axId val="95537622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61.55020143878133"/>
          <c:min val="0"/>
        </c:scaling>
        <c:delete val="1"/>
        <c:axPos val="l"/>
        <c:numFmt formatCode="General" sourceLinked="1"/>
        <c:majorTickMark val="out"/>
        <c:minorTickMark val="none"/>
        <c:tickLblPos val="nextTo"/>
        <c:crossAx val="955376224"/>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0000"/>
                </a:solidFill>
                <a:latin typeface="+mn-lt"/>
                <a:ea typeface="+mn-ea"/>
                <a:cs typeface="+mn-cs"/>
              </a:defRPr>
            </a:pPr>
            <a:r>
              <a:rPr lang="en-US" b="0" i="0">
                <a:latin typeface="Century Gothic" panose="020B0502020202020204" pitchFamily="34" charset="0"/>
              </a:rPr>
              <a:t>	Q: Since COVID, are you buying more coffee to drink at home?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8290432252776176"/>
          <c:y val="0.19456805055845675"/>
          <c:w val="0.54741170357032731"/>
          <c:h val="0.69407714971855405"/>
        </c:manualLayout>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8A0E-4E25-AD6E-F5A79E5AF075}"/>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8A0E-4E25-AD6E-F5A79E5AF075}"/>
              </c:ext>
            </c:extLst>
          </c:dPt>
          <c:dLbls>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and I drink more coffee</c:v>
                </c:pt>
                <c:pt idx="1">
                  <c:v>Yes but only for stocking up</c:v>
                </c:pt>
                <c:pt idx="2">
                  <c:v>No</c:v>
                </c:pt>
              </c:strCache>
            </c:strRef>
          </c:cat>
          <c:val>
            <c:numRef>
              <c:f>Sheet1!$B$2:$B$4</c:f>
              <c:numCache>
                <c:formatCode>0%</c:formatCode>
                <c:ptCount val="3"/>
                <c:pt idx="0">
                  <c:v>0.51</c:v>
                </c:pt>
                <c:pt idx="1">
                  <c:v>0.26</c:v>
                </c:pt>
                <c:pt idx="2">
                  <c:v>0.24</c:v>
                </c:pt>
              </c:numCache>
            </c:numRef>
          </c:val>
          <c:extLst>
            <c:ext xmlns:c16="http://schemas.microsoft.com/office/drawing/2014/chart" uri="{C3380CC4-5D6E-409C-BE32-E72D297353CC}">
              <c16:uniqueId val="{00000000-8A0E-4E25-AD6E-F5A79E5AF075}"/>
            </c:ext>
          </c:extLst>
        </c:ser>
        <c:dLbls>
          <c:dLblPos val="outEnd"/>
          <c:showLegendKey val="0"/>
          <c:showVal val="1"/>
          <c:showCatName val="0"/>
          <c:showSerName val="0"/>
          <c:showPercent val="0"/>
          <c:showBubbleSize val="0"/>
        </c:dLbls>
        <c:gapWidth val="182"/>
        <c:axId val="1638185472"/>
        <c:axId val="395698288"/>
      </c:barChart>
      <c:catAx>
        <c:axId val="1638185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95698288"/>
        <c:crosses val="autoZero"/>
        <c:auto val="1"/>
        <c:lblAlgn val="ctr"/>
        <c:lblOffset val="100"/>
        <c:noMultiLvlLbl val="0"/>
      </c:catAx>
      <c:valAx>
        <c:axId val="395698288"/>
        <c:scaling>
          <c:orientation val="minMax"/>
        </c:scaling>
        <c:delete val="1"/>
        <c:axPos val="t"/>
        <c:numFmt formatCode="0%" sourceLinked="1"/>
        <c:majorTickMark val="none"/>
        <c:minorTickMark val="none"/>
        <c:tickLblPos val="nextTo"/>
        <c:crossAx val="1638185472"/>
        <c:crosses val="autoZero"/>
        <c:crossBetween val="between"/>
      </c:valAx>
      <c:spPr>
        <a:noFill/>
        <a:ln>
          <a:noFill/>
        </a:ln>
        <a:effectLst/>
      </c:spPr>
    </c:plotArea>
    <c:legend>
      <c:legendPos val="b"/>
      <c:layout>
        <c:manualLayout>
          <c:xMode val="edge"/>
          <c:yMode val="edge"/>
          <c:x val="8.2525140652364187E-2"/>
          <c:y val="0.92134071748054003"/>
          <c:w val="0.89301039829335971"/>
          <c:h val="6.082536404480760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299760191846518E-2"/>
          <c:y val="0.20515361744301289"/>
          <c:w val="0.84892086330935257"/>
          <c:h val="0.74331020812685833"/>
        </c:manualLayout>
      </c:layout>
      <c:barChart>
        <c:barDir val="col"/>
        <c:grouping val="stacked"/>
        <c:varyColors val="0"/>
        <c:ser>
          <c:idx val="0"/>
          <c:order val="0"/>
          <c:spPr>
            <a:solidFill>
              <a:srgbClr val="FFFA1C"/>
            </a:solidFill>
            <a:ln>
              <a:noFill/>
            </a:ln>
          </c:spPr>
          <c:invertIfNegative val="0"/>
          <c:dLbls>
            <c:dLbl>
              <c:idx val="0"/>
              <c:layout>
                <c:manualLayout>
                  <c:x val="0"/>
                  <c:y val="-0.47770069375619423"/>
                </c:manualLayout>
              </c:layout>
              <c:tx>
                <c:rich>
                  <a:bodyPr wrap="none"/>
                  <a:lstStyle/>
                  <a:p>
                    <a:pPr>
                      <a:defRPr sz="1800" b="1">
                        <a:solidFill>
                          <a:srgbClr val="0174BC"/>
                        </a:solidFill>
                        <a:latin typeface="+mn-lt"/>
                        <a:ea typeface="+mn-ea"/>
                        <a:cs typeface="+mn-cs"/>
                      </a:defRPr>
                    </a:pPr>
                    <a:fld id="{534F81D4-FA55-5D43-8B18-923EB351ABAA}" type="VALUE">
                      <a:rPr lang="en-US" b="0" i="0">
                        <a:latin typeface="Century Gothic" panose="020B0502020202020204" pitchFamily="34" charset="0"/>
                      </a:rPr>
                      <a:pPr>
                        <a:defRPr sz="1800" b="1">
                          <a:solidFill>
                            <a:srgbClr val="0174BC"/>
                          </a:solidFill>
                          <a:latin typeface="+mn-lt"/>
                          <a:ea typeface="+mn-ea"/>
                          <a:cs typeface="+mn-cs"/>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3FAF-4D0F-8E6F-6B07EDEAF73B}"/>
                </c:ext>
              </c:extLst>
            </c:dLbl>
            <c:dLbl>
              <c:idx val="2"/>
              <c:layout>
                <c:manualLayout>
                  <c:x val="0"/>
                  <c:y val="-0.21110009910802774"/>
                </c:manualLayout>
              </c:layout>
              <c:tx>
                <c:rich>
                  <a:bodyPr wrap="none"/>
                  <a:lstStyle/>
                  <a:p>
                    <a:pPr>
                      <a:defRPr sz="1800" b="1">
                        <a:solidFill>
                          <a:srgbClr val="0174BC"/>
                        </a:solidFill>
                        <a:latin typeface="+mn-lt"/>
                        <a:ea typeface="+mn-ea"/>
                        <a:cs typeface="+mn-cs"/>
                      </a:defRPr>
                    </a:pPr>
                    <a:fld id="{F1B579D9-52FC-764C-AA16-9815C1964F2A}" type="VALUE">
                      <a:rPr lang="en-US" b="0" i="0">
                        <a:latin typeface="Century Gothic" panose="020B0502020202020204" pitchFamily="34" charset="0"/>
                      </a:rPr>
                      <a:pPr>
                        <a:defRPr sz="1800" b="1">
                          <a:solidFill>
                            <a:srgbClr val="0174BC"/>
                          </a:solidFill>
                          <a:latin typeface="+mn-lt"/>
                          <a:ea typeface="+mn-ea"/>
                          <a:cs typeface="+mn-cs"/>
                        </a:defRPr>
                      </a:pPr>
                      <a:t>[VALUE]</a:t>
                    </a:fld>
                    <a:endParaRPr lang="en-US"/>
                  </a:p>
                </c:rich>
              </c:tx>
              <c:numFmt formatCode="#,##0&quot;%&quot;;&quot;-&quot;#,##0&quot;%&quot;"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3FAF-4D0F-8E6F-6B07EDEAF73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120.16471326301085</c:v>
                </c:pt>
                <c:pt idx="1">
                  <c:v>75.83478704218048</c:v>
                </c:pt>
                <c:pt idx="2">
                  <c:v>33.984256340199295</c:v>
                </c:pt>
                <c:pt idx="3">
                  <c:v>0</c:v>
                </c:pt>
                <c:pt idx="4">
                  <c:v>0</c:v>
                </c:pt>
              </c:numCache>
            </c:numRef>
          </c:val>
          <c:extLst>
            <c:ext xmlns:c16="http://schemas.microsoft.com/office/drawing/2014/chart" uri="{C3380CC4-5D6E-409C-BE32-E72D297353CC}">
              <c16:uniqueId val="{00000002-3FAF-4D0F-8E6F-6B07EDEAF73B}"/>
            </c:ext>
          </c:extLst>
        </c:ser>
        <c:dLbls>
          <c:showLegendKey val="0"/>
          <c:showVal val="0"/>
          <c:showCatName val="0"/>
          <c:showSerName val="0"/>
          <c:showPercent val="0"/>
          <c:showBubbleSize val="0"/>
        </c:dLbls>
        <c:gapWidth val="80"/>
        <c:overlap val="100"/>
        <c:axId val="1823385480"/>
        <c:axId val="1"/>
      </c:barChart>
      <c:catAx>
        <c:axId val="182338548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20.16471326301085"/>
          <c:min val="0"/>
        </c:scaling>
        <c:delete val="1"/>
        <c:axPos val="l"/>
        <c:numFmt formatCode="General" sourceLinked="1"/>
        <c:majorTickMark val="out"/>
        <c:minorTickMark val="none"/>
        <c:tickLblPos val="nextTo"/>
        <c:crossAx val="1823385480"/>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2801418955687"/>
          <c:y val="3.5058511576712012E-2"/>
          <c:w val="0.76825368396463145"/>
          <c:h val="0.85405821720567354"/>
        </c:manualLayout>
      </c:layout>
      <c:barChart>
        <c:barDir val="bar"/>
        <c:grouping val="percentStacked"/>
        <c:varyColors val="0"/>
        <c:ser>
          <c:idx val="0"/>
          <c:order val="0"/>
          <c:tx>
            <c:strRef>
              <c:f>Sheet1!$B$1</c:f>
              <c:strCache>
                <c:ptCount val="1"/>
                <c:pt idx="0">
                  <c:v>More than once a day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Pre-COVID</c:v>
                </c:pt>
                <c:pt idx="1">
                  <c:v>Current/During COVID</c:v>
                </c:pt>
                <c:pt idx="3">
                  <c:v>Pre-COVID</c:v>
                </c:pt>
                <c:pt idx="4">
                  <c:v>Current/During COVID</c:v>
                </c:pt>
              </c:strCache>
            </c:strRef>
          </c:cat>
          <c:val>
            <c:numRef>
              <c:f>Sheet1!$B$2:$B$6</c:f>
              <c:numCache>
                <c:formatCode>0%</c:formatCode>
                <c:ptCount val="5"/>
                <c:pt idx="0">
                  <c:v>0.46</c:v>
                </c:pt>
                <c:pt idx="1">
                  <c:v>0.5</c:v>
                </c:pt>
                <c:pt idx="3">
                  <c:v>0.1</c:v>
                </c:pt>
                <c:pt idx="4">
                  <c:v>0.06</c:v>
                </c:pt>
              </c:numCache>
            </c:numRef>
          </c:val>
          <c:extLst>
            <c:ext xmlns:c16="http://schemas.microsoft.com/office/drawing/2014/chart" uri="{C3380CC4-5D6E-409C-BE32-E72D297353CC}">
              <c16:uniqueId val="{00000000-275D-4294-B157-FA52C5F89058}"/>
            </c:ext>
          </c:extLst>
        </c:ser>
        <c:ser>
          <c:idx val="1"/>
          <c:order val="1"/>
          <c:tx>
            <c:strRef>
              <c:f>Sheet1!$C$1</c:f>
              <c:strCache>
                <c:ptCount val="1"/>
                <c:pt idx="0">
                  <c:v>Once a day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Pre-COVID</c:v>
                </c:pt>
                <c:pt idx="1">
                  <c:v>Current/During COVID</c:v>
                </c:pt>
                <c:pt idx="3">
                  <c:v>Pre-COVID</c:v>
                </c:pt>
                <c:pt idx="4">
                  <c:v>Current/During COVID</c:v>
                </c:pt>
              </c:strCache>
            </c:strRef>
          </c:cat>
          <c:val>
            <c:numRef>
              <c:f>Sheet1!$C$2:$C$6</c:f>
              <c:numCache>
                <c:formatCode>0%</c:formatCode>
                <c:ptCount val="5"/>
                <c:pt idx="0">
                  <c:v>0.27</c:v>
                </c:pt>
                <c:pt idx="1">
                  <c:v>0.24</c:v>
                </c:pt>
                <c:pt idx="3">
                  <c:v>0.11</c:v>
                </c:pt>
                <c:pt idx="4">
                  <c:v>0.06</c:v>
                </c:pt>
              </c:numCache>
            </c:numRef>
          </c:val>
          <c:extLst>
            <c:ext xmlns:c16="http://schemas.microsoft.com/office/drawing/2014/chart" uri="{C3380CC4-5D6E-409C-BE32-E72D297353CC}">
              <c16:uniqueId val="{00000001-275D-4294-B157-FA52C5F89058}"/>
            </c:ext>
          </c:extLst>
        </c:ser>
        <c:ser>
          <c:idx val="2"/>
          <c:order val="2"/>
          <c:tx>
            <c:strRef>
              <c:f>Sheet1!$D$1</c:f>
              <c:strCache>
                <c:ptCount val="1"/>
                <c:pt idx="0">
                  <c:v>Some days of the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Pre-COVID</c:v>
                </c:pt>
                <c:pt idx="1">
                  <c:v>Current/During COVID</c:v>
                </c:pt>
                <c:pt idx="3">
                  <c:v>Pre-COVID</c:v>
                </c:pt>
                <c:pt idx="4">
                  <c:v>Current/During COVID</c:v>
                </c:pt>
              </c:strCache>
            </c:strRef>
          </c:cat>
          <c:val>
            <c:numRef>
              <c:f>Sheet1!$D$2:$D$6</c:f>
              <c:numCache>
                <c:formatCode>0%</c:formatCode>
                <c:ptCount val="5"/>
                <c:pt idx="0">
                  <c:v>0.17</c:v>
                </c:pt>
                <c:pt idx="1">
                  <c:v>0.16</c:v>
                </c:pt>
                <c:pt idx="3">
                  <c:v>0.24</c:v>
                </c:pt>
                <c:pt idx="4">
                  <c:v>0.11</c:v>
                </c:pt>
              </c:numCache>
            </c:numRef>
          </c:val>
          <c:extLst>
            <c:ext xmlns:c16="http://schemas.microsoft.com/office/drawing/2014/chart" uri="{C3380CC4-5D6E-409C-BE32-E72D297353CC}">
              <c16:uniqueId val="{00000002-275D-4294-B157-FA52C5F89058}"/>
            </c:ext>
          </c:extLst>
        </c:ser>
        <c:ser>
          <c:idx val="3"/>
          <c:order val="3"/>
          <c:tx>
            <c:strRef>
              <c:f>Sheet1!$E$1</c:f>
              <c:strCache>
                <c:ptCount val="1"/>
                <c:pt idx="0">
                  <c:v>Once a week or less often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Pre-COVID</c:v>
                </c:pt>
                <c:pt idx="1">
                  <c:v>Current/During COVID</c:v>
                </c:pt>
                <c:pt idx="3">
                  <c:v>Pre-COVID</c:v>
                </c:pt>
                <c:pt idx="4">
                  <c:v>Current/During COVID</c:v>
                </c:pt>
              </c:strCache>
            </c:strRef>
          </c:cat>
          <c:val>
            <c:numRef>
              <c:f>Sheet1!$E$2:$E$6</c:f>
              <c:numCache>
                <c:formatCode>0%</c:formatCode>
                <c:ptCount val="5"/>
                <c:pt idx="0">
                  <c:v>0.1</c:v>
                </c:pt>
                <c:pt idx="1">
                  <c:v>0.09</c:v>
                </c:pt>
                <c:pt idx="3">
                  <c:v>0.59</c:v>
                </c:pt>
                <c:pt idx="4">
                  <c:v>0.75</c:v>
                </c:pt>
              </c:numCache>
            </c:numRef>
          </c:val>
          <c:extLst>
            <c:ext xmlns:c16="http://schemas.microsoft.com/office/drawing/2014/chart" uri="{C3380CC4-5D6E-409C-BE32-E72D297353CC}">
              <c16:uniqueId val="{00000003-275D-4294-B157-FA52C5F89058}"/>
            </c:ext>
          </c:extLst>
        </c:ser>
        <c:dLbls>
          <c:dLblPos val="ctr"/>
          <c:showLegendKey val="0"/>
          <c:showVal val="1"/>
          <c:showCatName val="0"/>
          <c:showSerName val="0"/>
          <c:showPercent val="0"/>
          <c:showBubbleSize val="0"/>
        </c:dLbls>
        <c:gapWidth val="100"/>
        <c:overlap val="100"/>
        <c:axId val="1596278383"/>
        <c:axId val="403453343"/>
      </c:barChart>
      <c:catAx>
        <c:axId val="15962783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crossAx val="403453343"/>
        <c:crosses val="autoZero"/>
        <c:auto val="1"/>
        <c:lblAlgn val="ctr"/>
        <c:lblOffset val="100"/>
        <c:noMultiLvlLbl val="0"/>
      </c:catAx>
      <c:valAx>
        <c:axId val="403453343"/>
        <c:scaling>
          <c:orientation val="minMax"/>
        </c:scaling>
        <c:delete val="1"/>
        <c:axPos val="t"/>
        <c:numFmt formatCode="0%" sourceLinked="1"/>
        <c:majorTickMark val="none"/>
        <c:minorTickMark val="none"/>
        <c:tickLblPos val="nextTo"/>
        <c:crossAx val="1596278383"/>
        <c:crosses val="autoZero"/>
        <c:crossBetween val="between"/>
      </c:valAx>
      <c:spPr>
        <a:noFill/>
        <a:ln w="25400">
          <a:noFill/>
        </a:ln>
        <a:effectLst/>
      </c:spPr>
    </c:plotArea>
    <c:legend>
      <c:legendPos val="b"/>
      <c:layout>
        <c:manualLayout>
          <c:xMode val="edge"/>
          <c:yMode val="edge"/>
          <c:x val="0.17210370029008365"/>
          <c:y val="0.91803496289044295"/>
          <c:w val="0.80980974615959556"/>
          <c:h val="6.360839943850851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title>
      <c:tx>
        <c:rich>
          <a:bodyPr/>
          <a:lstStyle/>
          <a:p>
            <a:pPr>
              <a:defRPr/>
            </a:pPr>
            <a:r>
              <a:rPr lang="en-US" sz="1400"/>
              <a:t>BEVERAGES BEING CONSUMED MORE OFTEN AT HOME </a:t>
            </a:r>
          </a:p>
          <a:p>
            <a:pPr>
              <a:defRPr/>
            </a:pPr>
            <a:r>
              <a:rPr lang="en-US" sz="1100" b="0"/>
              <a:t>(Among those who say they are purchasing these beverages less often from foodservice)</a:t>
            </a:r>
          </a:p>
        </c:rich>
      </c:tx>
      <c:overlay val="0"/>
      <c:spPr>
        <a:ln w="12700">
          <a:noFill/>
          <a:round/>
        </a:ln>
      </c:spPr>
    </c:title>
    <c:autoTitleDeleted val="0"/>
    <c:plotArea>
      <c:layout>
        <c:manualLayout>
          <c:layoutTarget val="inner"/>
          <c:xMode val="edge"/>
          <c:yMode val="edge"/>
          <c:x val="0.42471664659752567"/>
          <c:y val="0.13210236742874684"/>
          <c:w val="0.57528335340247438"/>
          <c:h val="0.84230004445292628"/>
        </c:manualLayout>
      </c:layout>
      <c:barChart>
        <c:barDir val="bar"/>
        <c:grouping val="clustered"/>
        <c:varyColors val="0"/>
        <c:ser>
          <c:idx val="0"/>
          <c:order val="0"/>
          <c:tx>
            <c:strRef>
              <c:f>Sheet1!$B$1</c:f>
              <c:strCache>
                <c:ptCount val="1"/>
                <c:pt idx="0">
                  <c:v>Overall</c:v>
                </c:pt>
              </c:strCache>
            </c:strRef>
          </c:tx>
          <c:spPr>
            <a:solidFill>
              <a:srgbClr val="269DCF"/>
            </a:solidFill>
            <a:effectLst>
              <a:outerShdw blurRad="50800" dist="38100" dir="2700000" algn="tl" rotWithShape="0">
                <a:prstClr val="black">
                  <a:alpha val="40000"/>
                </a:prstClr>
              </a:outerShdw>
            </a:effectLst>
          </c:spPr>
          <c:invertIfNegative val="1"/>
          <c:dPt>
            <c:idx val="0"/>
            <c:invertIfNegative val="1"/>
            <c:bubble3D val="0"/>
            <c:spPr>
              <a:solidFill>
                <a:srgbClr val="FF8560"/>
              </a:solidFill>
              <a:effectLst>
                <a:outerShdw blurRad="50800" dist="38100" dir="2700000" algn="tl" rotWithShape="0">
                  <a:prstClr val="black">
                    <a:alpha val="40000"/>
                  </a:prstClr>
                </a:outerShdw>
              </a:effectLst>
            </c:spPr>
            <c:extLst>
              <c:ext xmlns:c16="http://schemas.microsoft.com/office/drawing/2014/chart" uri="{C3380CC4-5D6E-409C-BE32-E72D297353CC}">
                <c16:uniqueId val="{00000000-7A00-44E6-A5F3-936526BF7C6A}"/>
              </c:ext>
            </c:extLst>
          </c:dPt>
          <c:dLbls>
            <c:dLbl>
              <c:idx val="0"/>
              <c:spPr>
                <a:noFill/>
                <a:ln>
                  <a:noFill/>
                </a:ln>
                <a:effectLst/>
              </c:spPr>
              <c:txPr>
                <a:bodyPr/>
                <a:lstStyle/>
                <a:p>
                  <a:pPr>
                    <a:defRPr sz="2400" b="1"/>
                  </a:pPr>
                  <a:endParaRPr lang="en-US"/>
                </a:p>
              </c:txPr>
              <c:showLegendKey val="0"/>
              <c:showVal val="1"/>
              <c:showCatName val="0"/>
              <c:showSerName val="0"/>
              <c:showPercent val="0"/>
              <c:showBubbleSize val="0"/>
              <c:extLst>
                <c:ext xmlns:c16="http://schemas.microsoft.com/office/drawing/2014/chart" uri="{C3380CC4-5D6E-409C-BE32-E72D297353CC}">
                  <c16:uniqueId val="{00000000-7A00-44E6-A5F3-936526BF7C6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Regular hot coffee </c:v>
                </c:pt>
                <c:pt idx="1">
                  <c:v>Hot tea  </c:v>
                </c:pt>
                <c:pt idx="2">
                  <c:v>Hot cocoa/chocolate  </c:v>
                </c:pt>
                <c:pt idx="3">
                  <c:v>Plain bottled still water  </c:v>
                </c:pt>
                <c:pt idx="4">
                  <c:v>Tap water  </c:v>
                </c:pt>
                <c:pt idx="5">
                  <c:v>Iced tea in a bottle or can  </c:v>
                </c:pt>
                <c:pt idx="6">
                  <c:v>Cold/Iced or blended coffee (dispensed or from scratch)</c:v>
                </c:pt>
                <c:pt idx="7">
                  <c:v>Plain milk  </c:v>
                </c:pt>
                <c:pt idx="8">
                  <c:v>Vegetable juice (fresh or bottled)  </c:v>
                </c:pt>
                <c:pt idx="9">
                  <c:v>Fruit juice from a bottle or carton</c:v>
                </c:pt>
                <c:pt idx="10">
                  <c:v>Hot specialty coffee drink</c:v>
                </c:pt>
                <c:pt idx="11">
                  <c:v>Smoothie prepared from scratch  </c:v>
                </c:pt>
                <c:pt idx="12">
                  <c:v>Cold/iced coffee in a bottle or can  </c:v>
                </c:pt>
              </c:strCache>
            </c:strRef>
          </c:cat>
          <c:val>
            <c:numRef>
              <c:f>'Sheet1'!$B$2:$B$14</c:f>
              <c:numCache>
                <c:formatCode>0%</c:formatCode>
                <c:ptCount val="13"/>
                <c:pt idx="0">
                  <c:v>0.62</c:v>
                </c:pt>
                <c:pt idx="1">
                  <c:v>0.57999999999999996</c:v>
                </c:pt>
                <c:pt idx="2">
                  <c:v>0.51</c:v>
                </c:pt>
                <c:pt idx="3">
                  <c:v>0.5</c:v>
                </c:pt>
                <c:pt idx="4">
                  <c:v>0.48</c:v>
                </c:pt>
                <c:pt idx="5">
                  <c:v>0.46</c:v>
                </c:pt>
                <c:pt idx="6">
                  <c:v>0.44</c:v>
                </c:pt>
                <c:pt idx="7">
                  <c:v>0.42</c:v>
                </c:pt>
                <c:pt idx="8">
                  <c:v>0.42</c:v>
                </c:pt>
                <c:pt idx="9">
                  <c:v>0.42</c:v>
                </c:pt>
                <c:pt idx="10">
                  <c:v>0.4</c:v>
                </c:pt>
                <c:pt idx="11">
                  <c:v>0.38</c:v>
                </c:pt>
                <c:pt idx="12">
                  <c:v>0.38</c:v>
                </c:pt>
              </c:numCache>
            </c:numRef>
          </c:val>
          <c:extLst>
            <c:ext xmlns:c14="http://schemas.microsoft.com/office/drawing/2007/8/2/chart" uri="{6F2FDCE9-48DA-4B69-8628-5D25D57E5C99}">
              <c14:invertSolidFillFmt>
                <c14:spPr xmlns:c14="http://schemas.microsoft.com/office/drawing/2007/8/2/chart">
                  <a:solidFill>
                    <a:srgbClr val="FFFFFF"/>
                  </a:solidFill>
                  <a:effectLst>
                    <a:outerShdw blurRad="50800" dist="38100" dir="2700000" algn="tl" rotWithShape="0">
                      <a:prstClr val="black">
                        <a:alpha val="40000"/>
                      </a:prstClr>
                    </a:outerShdw>
                  </a:effectLst>
                </c14:spPr>
              </c14:invertSolidFillFmt>
            </c:ext>
            <c:ext xmlns:c16="http://schemas.microsoft.com/office/drawing/2014/chart" uri="{C3380CC4-5D6E-409C-BE32-E72D297353CC}">
              <c16:uniqueId val="{00000000-DF87-47DB-ACA5-28F0AB266547}"/>
            </c:ext>
          </c:extLst>
        </c:ser>
        <c:dLbls>
          <c:showLegendKey val="0"/>
          <c:showVal val="1"/>
          <c:showCatName val="0"/>
          <c:showSerName val="0"/>
          <c:showPercent val="0"/>
          <c:showBubbleSize val="0"/>
        </c:dLbls>
        <c:gapWidth val="110"/>
        <c:overlap val="-50"/>
        <c:axId val="-2068027336"/>
        <c:axId val="-2113994440"/>
      </c:barChart>
      <c:catAx>
        <c:axId val="-2068027336"/>
        <c:scaling>
          <c:orientation val="maxMin"/>
        </c:scaling>
        <c:delete val="0"/>
        <c:axPos val="l"/>
        <c:numFmt formatCode="General" sourceLinked="0"/>
        <c:majorTickMark val="none"/>
        <c:minorTickMark val="none"/>
        <c:tickLblPos val="nextTo"/>
        <c:spPr>
          <a:ln>
            <a:solidFill>
              <a:srgbClr val="E8E1DA"/>
            </a:solidFill>
            <a:prstDash val="solid"/>
            <a:round/>
          </a:ln>
        </c:spPr>
        <c:crossAx val="-2113994440"/>
        <c:crosses val="autoZero"/>
        <c:auto val="1"/>
        <c:lblAlgn val="ctr"/>
        <c:lblOffset val="100"/>
        <c:noMultiLvlLbl val="0"/>
      </c:catAx>
      <c:valAx>
        <c:axId val="-2113994440"/>
        <c:scaling>
          <c:orientation val="minMax"/>
          <c:max val="1"/>
        </c:scaling>
        <c:delete val="1"/>
        <c:axPos val="t"/>
        <c:numFmt formatCode="0%" sourceLinked="1"/>
        <c:majorTickMark val="out"/>
        <c:minorTickMark val="none"/>
        <c:tickLblPos val="nextTo"/>
        <c:crossAx val="-2068027336"/>
        <c:crosses val="autoZero"/>
        <c:crossBetween val="between"/>
      </c:valAx>
      <c:spPr>
        <a:ln w="12700">
          <a:noFill/>
          <a:round/>
        </a:ln>
      </c:spPr>
    </c:plotArea>
    <c:plotVisOnly val="1"/>
    <c:dispBlanksAs val="gap"/>
    <c:showDLblsOverMax val="1"/>
  </c:chart>
  <c:txPr>
    <a:bodyPr/>
    <a:lstStyle/>
    <a:p>
      <a:pPr>
        <a:defRPr sz="1100">
          <a:solidFill>
            <a:schemeClr val="tx2"/>
          </a:solidFill>
          <a:latin typeface="Century Gothic" panose="020B0502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3"/>
    </mc:Choice>
    <mc:Fallback>
      <c:style val="3"/>
    </mc:Fallback>
  </mc:AlternateContent>
  <c:chart>
    <c:title>
      <c:tx>
        <c:rich>
          <a:bodyPr rot="0" vert="horz"/>
          <a:lstStyle/>
          <a:p>
            <a:pPr>
              <a:defRPr sz="1200"/>
            </a:pPr>
            <a:r>
              <a:rPr lang="en-US" sz="1200"/>
              <a:t>CHANGES IN AT-HOME BEVERAGE BEHAVIOR DUE TO COVID-19</a:t>
            </a:r>
          </a:p>
        </c:rich>
      </c:tx>
      <c:layout>
        <c:manualLayout>
          <c:xMode val="edge"/>
          <c:yMode val="edge"/>
          <c:x val="0.15041995847402378"/>
          <c:y val="1.8319935138997677E-2"/>
        </c:manualLayout>
      </c:layout>
      <c:overlay val="0"/>
      <c:spPr>
        <a:noFill/>
        <a:ln>
          <a:noFill/>
          <a:round/>
        </a:ln>
        <a:effectLst/>
      </c:spPr>
    </c:title>
    <c:autoTitleDeleted val="0"/>
    <c:plotArea>
      <c:layout>
        <c:manualLayout>
          <c:layoutTarget val="inner"/>
          <c:xMode val="edge"/>
          <c:yMode val="edge"/>
          <c:x val="0.46178154100600444"/>
          <c:y val="5.7469962851502202E-2"/>
          <c:w val="0.49712256858303666"/>
          <c:h val="0.84905635486663644"/>
        </c:manualLayout>
      </c:layout>
      <c:barChart>
        <c:barDir val="bar"/>
        <c:grouping val="clustered"/>
        <c:varyColors val="0"/>
        <c:ser>
          <c:idx val="0"/>
          <c:order val="0"/>
          <c:tx>
            <c:strRef>
              <c:f>Sheet1!$B$1</c:f>
              <c:strCache>
                <c:ptCount val="1"/>
                <c:pt idx="0">
                  <c:v>Changes during COVID-19</c:v>
                </c:pt>
              </c:strCache>
            </c:strRef>
          </c:tx>
          <c:spPr>
            <a:solidFill>
              <a:srgbClr val="009FE3"/>
            </a:solidFill>
            <a:ln>
              <a:noFill/>
              <a:round/>
            </a:ln>
            <a:effectLst/>
          </c:spPr>
          <c:invertIfNegative val="1"/>
          <c:dLbls>
            <c:spPr>
              <a:noFill/>
              <a:ln>
                <a:noFill/>
                <a:round/>
              </a:ln>
              <a:effectLst/>
            </c:spPr>
            <c:txPr>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I’m preparing beverages at home more often</c:v>
                </c:pt>
                <c:pt idx="1">
                  <c:v>I’m purchasing retail beverage options to
consume at home more often</c:v>
                </c:pt>
                <c:pt idx="2">
                  <c:v>I’m purchasing a wider variety of retail beverage
options to consume at home</c:v>
                </c:pt>
                <c:pt idx="3">
                  <c:v>I’m preparing a wider variety
of beverages at home</c:v>
                </c:pt>
                <c:pt idx="4">
                  <c:v>I have purchased new
equipment to make beverages at home </c:v>
                </c:pt>
                <c:pt idx="5">
                  <c:v>I have joined a coffee/beverage delivery subscription </c:v>
                </c:pt>
              </c:strCache>
            </c:strRef>
          </c:cat>
          <c:val>
            <c:numRef>
              <c:f>'Sheet1'!$B$2:$B$7</c:f>
              <c:numCache>
                <c:formatCode>0%</c:formatCode>
                <c:ptCount val="6"/>
                <c:pt idx="0">
                  <c:v>0.4</c:v>
                </c:pt>
                <c:pt idx="1">
                  <c:v>0.23</c:v>
                </c:pt>
                <c:pt idx="2">
                  <c:v>0.23</c:v>
                </c:pt>
                <c:pt idx="3">
                  <c:v>0.22</c:v>
                </c:pt>
                <c:pt idx="4">
                  <c:v>0.13</c:v>
                </c:pt>
                <c:pt idx="5">
                  <c:v>0.12</c:v>
                </c:pt>
              </c:numCache>
            </c:numRef>
          </c:val>
          <c:extLst>
            <c:ext xmlns:c14="http://schemas.microsoft.com/office/drawing/2007/8/2/chart" uri="{6F2FDCE9-48DA-4B69-8628-5D25D57E5C99}">
              <c14:invertSolidFillFmt>
                <c14:spPr xmlns:c14="http://schemas.microsoft.com/office/drawing/2007/8/2/chart">
                  <a:solidFill>
                    <a:srgbClr val="FFFFFF"/>
                  </a:solidFill>
                  <a:ln>
                    <a:noFill/>
                    <a:round/>
                  </a:ln>
                  <a:effectLst/>
                </c14:spPr>
              </c14:invertSolidFillFmt>
            </c:ext>
            <c:ext xmlns:c16="http://schemas.microsoft.com/office/drawing/2014/chart" uri="{C3380CC4-5D6E-409C-BE32-E72D297353CC}">
              <c16:uniqueId val="{00000000-D9D7-49E5-8D1E-4D03A9447125}"/>
            </c:ext>
          </c:extLst>
        </c:ser>
        <c:ser>
          <c:idx val="1"/>
          <c:order val="1"/>
          <c:tx>
            <c:strRef>
              <c:f>Sheet1!$C$1</c:f>
              <c:strCache>
                <c:ptCount val="1"/>
                <c:pt idx="0">
                  <c:v>Percent expecting to continue post COVID-19</c:v>
                </c:pt>
              </c:strCache>
            </c:strRef>
          </c:tx>
          <c:spPr>
            <a:solidFill>
              <a:schemeClr val="tx2"/>
            </a:solidFill>
            <a:ln>
              <a:noFill/>
              <a:round/>
            </a:ln>
            <a:effectLst/>
          </c:spPr>
          <c:invertIfNegative val="0"/>
          <c:dLbls>
            <c:spPr>
              <a:noFill/>
              <a:ln>
                <a:noFill/>
                <a:round/>
              </a:ln>
              <a:effectLst/>
            </c:spPr>
            <c:txPr>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I’m preparing beverages at home more often</c:v>
                </c:pt>
                <c:pt idx="1">
                  <c:v>I’m purchasing retail beverage options to
consume at home more often</c:v>
                </c:pt>
                <c:pt idx="2">
                  <c:v>I’m purchasing a wider variety of retail beverage
options to consume at home</c:v>
                </c:pt>
                <c:pt idx="3">
                  <c:v>I’m preparing a wider variety
of beverages at home</c:v>
                </c:pt>
                <c:pt idx="4">
                  <c:v>I have purchased new
equipment to make beverages at home </c:v>
                </c:pt>
                <c:pt idx="5">
                  <c:v>I have joined a coffee/beverage delivery subscription </c:v>
                </c:pt>
              </c:strCache>
            </c:strRef>
          </c:cat>
          <c:val>
            <c:numRef>
              <c:f>'Sheet1'!$C$2:$C$7</c:f>
              <c:numCache>
                <c:formatCode>0%</c:formatCode>
                <c:ptCount val="6"/>
                <c:pt idx="0">
                  <c:v>0.82</c:v>
                </c:pt>
                <c:pt idx="1">
                  <c:v>0.72</c:v>
                </c:pt>
                <c:pt idx="2">
                  <c:v>0.63</c:v>
                </c:pt>
                <c:pt idx="3">
                  <c:v>0.69</c:v>
                </c:pt>
                <c:pt idx="4">
                  <c:v>0.45</c:v>
                </c:pt>
                <c:pt idx="5">
                  <c:v>0.5</c:v>
                </c:pt>
              </c:numCache>
            </c:numRef>
          </c:val>
          <c:extLst>
            <c:ext xmlns:c16="http://schemas.microsoft.com/office/drawing/2014/chart" uri="{C3380CC4-5D6E-409C-BE32-E72D297353CC}">
              <c16:uniqueId val="{00000001-D9D7-49E5-8D1E-4D03A9447125}"/>
            </c:ext>
          </c:extLst>
        </c:ser>
        <c:dLbls>
          <c:showLegendKey val="0"/>
          <c:showVal val="1"/>
          <c:showCatName val="0"/>
          <c:showSerName val="0"/>
          <c:showPercent val="0"/>
          <c:showBubbleSize val="0"/>
        </c:dLbls>
        <c:gapWidth val="150"/>
        <c:overlap val="-50"/>
        <c:axId val="-2068027336"/>
        <c:axId val="-2113994440"/>
      </c:barChart>
      <c:catAx>
        <c:axId val="-2068027336"/>
        <c:scaling>
          <c:orientation val="maxMin"/>
        </c:scaling>
        <c:delete val="0"/>
        <c:axPos val="l"/>
        <c:numFmt formatCode="General" sourceLinked="0"/>
        <c:majorTickMark val="none"/>
        <c:minorTickMark val="none"/>
        <c:tickLblPos val="nextTo"/>
        <c:spPr>
          <a:ln w="9525">
            <a:solidFill>
              <a:srgbClr val="E8E1DA"/>
            </a:solidFill>
            <a:prstDash val="solid"/>
            <a:round/>
          </a:ln>
        </c:spPr>
        <c:txPr>
          <a:bodyPr/>
          <a:lstStyle/>
          <a:p>
            <a:pPr>
              <a:defRPr sz="1050"/>
            </a:pPr>
            <a:endParaRPr lang="en-US"/>
          </a:p>
        </c:txPr>
        <c:crossAx val="-2113994440"/>
        <c:crosses val="autoZero"/>
        <c:auto val="1"/>
        <c:lblAlgn val="ctr"/>
        <c:lblOffset val="100"/>
        <c:noMultiLvlLbl val="0"/>
      </c:catAx>
      <c:valAx>
        <c:axId val="-2113994440"/>
        <c:scaling>
          <c:orientation val="minMax"/>
          <c:max val="1"/>
          <c:min val="0"/>
        </c:scaling>
        <c:delete val="1"/>
        <c:axPos val="t"/>
        <c:numFmt formatCode="0%" sourceLinked="1"/>
        <c:majorTickMark val="out"/>
        <c:minorTickMark val="none"/>
        <c:tickLblPos val="nextTo"/>
        <c:crossAx val="-2068027336"/>
        <c:crosses val="autoZero"/>
        <c:crossBetween val="between"/>
      </c:valAx>
      <c:spPr>
        <a:noFill/>
        <a:ln>
          <a:noFill/>
          <a:round/>
        </a:ln>
        <a:effectLst/>
      </c:spPr>
    </c:plotArea>
    <c:legend>
      <c:legendPos val="r"/>
      <c:layout>
        <c:manualLayout>
          <c:xMode val="edge"/>
          <c:yMode val="edge"/>
          <c:x val="7.3174774386078473E-2"/>
          <c:y val="0.91071516583987211"/>
          <c:w val="0.83203274248253223"/>
          <c:h val="5.1383289130743477E-2"/>
        </c:manualLayout>
      </c:layout>
      <c:overlay val="0"/>
      <c:spPr>
        <a:noFill/>
        <a:ln>
          <a:noFill/>
          <a:round/>
        </a:ln>
        <a:effectLst/>
      </c:spPr>
      <c:txPr>
        <a:bodyPr/>
        <a:lstStyle/>
        <a:p>
          <a:pPr>
            <a:defRPr sz="1000"/>
          </a:pPr>
          <a:endParaRPr lang="en-US"/>
        </a:p>
      </c:txPr>
    </c:legend>
    <c:plotVisOnly val="1"/>
    <c:dispBlanksAs val="gap"/>
    <c:showDLblsOverMax val="1"/>
  </c:chart>
  <c:spPr>
    <a:noFill/>
    <a:ln w="9525">
      <a:noFill/>
      <a:round/>
    </a:ln>
    <a:effectLst/>
  </c:spPr>
  <c:txPr>
    <a:bodyPr/>
    <a:lstStyle/>
    <a:p>
      <a:pPr>
        <a:defRPr sz="1200">
          <a:solidFill>
            <a:schemeClr val="tx2"/>
          </a:solidFill>
          <a:latin typeface="Century Gothic" panose="020B0502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2"/>
                </a:solidFill>
                <a:latin typeface="Calibri" panose="020F0502020204030204" pitchFamily="34" charset="0"/>
                <a:ea typeface="+mn-ea"/>
                <a:cs typeface="Calibri" panose="020F0502020204030204" pitchFamily="34" charset="0"/>
              </a:defRPr>
            </a:pPr>
            <a:r>
              <a:rPr lang="en-US" sz="1600" b="1" i="0" err="1">
                <a:solidFill>
                  <a:schemeClr val="tx2"/>
                </a:solidFill>
                <a:latin typeface="Century Gothic" panose="020B0502020202020204" pitchFamily="34" charset="0"/>
              </a:rPr>
              <a:t>Rfg</a:t>
            </a:r>
            <a:r>
              <a:rPr lang="en-US" sz="1600" b="1" i="0" baseline="0">
                <a:solidFill>
                  <a:schemeClr val="tx2"/>
                </a:solidFill>
                <a:latin typeface="Century Gothic" panose="020B0502020202020204" pitchFamily="34" charset="0"/>
              </a:rPr>
              <a:t> Creamers by SEGMENT</a:t>
            </a:r>
          </a:p>
          <a:p>
            <a:pPr>
              <a:defRPr sz="1600">
                <a:solidFill>
                  <a:schemeClr val="tx2"/>
                </a:solidFill>
              </a:defRPr>
            </a:pPr>
            <a:r>
              <a:rPr lang="en-US" sz="1600" b="1" i="0" baseline="0">
                <a:solidFill>
                  <a:schemeClr val="tx2"/>
                </a:solidFill>
                <a:latin typeface="Century Gothic" panose="020B0502020202020204" pitchFamily="34" charset="0"/>
              </a:rPr>
              <a:t>$3.2 Billion, +15.0% vs. YA</a:t>
            </a:r>
            <a:endParaRPr lang="en-US" sz="1600" b="1" i="0">
              <a:solidFill>
                <a:schemeClr val="tx2"/>
              </a:solidFill>
              <a:latin typeface="Century Gothic" panose="020B0502020202020204" pitchFamily="34" charset="0"/>
            </a:endParaRPr>
          </a:p>
        </c:rich>
      </c:tx>
      <c:layout>
        <c:manualLayout>
          <c:xMode val="edge"/>
          <c:yMode val="edge"/>
          <c:x val="0.18165693334539093"/>
          <c:y val="9.0039797829414306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2"/>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7.0819620554918361E-2"/>
          <c:y val="0.21557056266695726"/>
          <c:w val="0.83806432045045975"/>
          <c:h val="0.73871172314040068"/>
        </c:manualLayout>
      </c:layout>
      <c:pieChart>
        <c:varyColors val="1"/>
        <c:ser>
          <c:idx val="0"/>
          <c:order val="0"/>
          <c:tx>
            <c:strRef>
              <c:f>Sheet1!$B$1</c:f>
              <c:strCache>
                <c:ptCount val="1"/>
                <c:pt idx="0">
                  <c:v>Sales</c:v>
                </c:pt>
              </c:strCache>
            </c:strRef>
          </c:tx>
          <c:dPt>
            <c:idx val="0"/>
            <c:bubble3D val="0"/>
            <c:explosion val="4"/>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BF0-404B-895C-A37AA24DA21C}"/>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BF0-404B-895C-A37AA24DA21C}"/>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BF0-404B-895C-A37AA24DA21C}"/>
              </c:ext>
            </c:extLst>
          </c:dPt>
          <c:dPt>
            <c:idx val="3"/>
            <c:bubble3D val="0"/>
            <c:explosion val="6"/>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BF0-404B-895C-A37AA24DA21C}"/>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BF0-404B-895C-A37AA24DA21C}"/>
              </c:ext>
            </c:extLst>
          </c:dPt>
          <c:dPt>
            <c:idx val="5"/>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BF0-404B-895C-A37AA24DA21C}"/>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BF0-404B-895C-A37AA24DA21C}"/>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4BF0-404B-895C-A37AA24DA21C}"/>
              </c:ext>
            </c:extLst>
          </c:dPt>
          <c:dPt>
            <c:idx val="8"/>
            <c:bubble3D val="0"/>
            <c:spPr>
              <a:solidFill>
                <a:schemeClr val="tx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4BF0-404B-895C-A37AA24DA21C}"/>
              </c:ext>
            </c:extLst>
          </c:dPt>
          <c:dLbls>
            <c:dLbl>
              <c:idx val="0"/>
              <c:delete val="1"/>
              <c:extLst>
                <c:ext xmlns:c15="http://schemas.microsoft.com/office/drawing/2012/chart" uri="{CE6537A1-D6FC-4f65-9D91-7224C49458BB}"/>
                <c:ext xmlns:c16="http://schemas.microsoft.com/office/drawing/2014/chart" uri="{C3380CC4-5D6E-409C-BE32-E72D297353CC}">
                  <c16:uniqueId val="{00000001-4BF0-404B-895C-A37AA24DA21C}"/>
                </c:ext>
              </c:extLst>
            </c:dLbl>
            <c:dLbl>
              <c:idx val="1"/>
              <c:layout>
                <c:manualLayout>
                  <c:x val="0.1793939843110964"/>
                  <c:y val="0.19761973562001905"/>
                </c:manualLayout>
              </c:layout>
              <c:tx>
                <c:rich>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fld id="{5CF2918A-81BF-8A4F-B2D2-501FEDC6935E}" type="CATEGORYNAME">
                      <a:rPr lang="en-US" b="0" i="0">
                        <a:latin typeface="Century Gothic" panose="020B0502020202020204" pitchFamily="34" charset="0"/>
                      </a:rPr>
                      <a:pPr>
                        <a:defRPr sz="1100" b="0">
                          <a:solidFill>
                            <a:schemeClr val="bg1"/>
                          </a:solidFill>
                        </a:defRPr>
                      </a:pPr>
                      <a:t>[CATEGORY NAME]</a:t>
                    </a:fld>
                    <a:r>
                      <a:rPr lang="en-US" b="0" i="0" baseline="0">
                        <a:latin typeface="Century Gothic" panose="020B0502020202020204" pitchFamily="34" charset="0"/>
                      </a:rPr>
                      <a:t>, </a:t>
                    </a:r>
                    <a:fld id="{BECCD459-2876-544D-8753-E2F4EC446C2F}" type="VALUE">
                      <a:rPr lang="en-US" b="0" i="0" baseline="0">
                        <a:latin typeface="Century Gothic" panose="020B0502020202020204" pitchFamily="34" charset="0"/>
                      </a:rPr>
                      <a:pPr>
                        <a:defRPr sz="1100" b="0">
                          <a:solidFill>
                            <a:schemeClr val="bg1"/>
                          </a:solidFill>
                        </a:defRPr>
                      </a:pPr>
                      <a:t>[VALUE]</a:t>
                    </a:fld>
                    <a:r>
                      <a:rPr lang="en-US" b="0" i="0" baseline="0">
                        <a:latin typeface="Century Gothic" panose="020B0502020202020204" pitchFamily="34" charset="0"/>
                      </a:rPr>
                      <a:t>, </a:t>
                    </a:r>
                    <a:fld id="{57F6E1B9-35E9-474C-B48A-949CCC92D4E0}" type="PERCENTAGE">
                      <a:rPr lang="en-US" b="0" i="0" baseline="0">
                        <a:latin typeface="Century Gothic" panose="020B0502020202020204" pitchFamily="34" charset="0"/>
                      </a:rPr>
                      <a:pPr>
                        <a:defRPr sz="1100" b="0">
                          <a:solidFill>
                            <a:schemeClr val="bg1"/>
                          </a:solidFill>
                        </a:defRPr>
                      </a:pPr>
                      <a:t>[PERCENTAGE]</a:t>
                    </a:fld>
                    <a:endParaRPr lang="en-US" b="0" i="0" baseline="0">
                      <a:latin typeface="Century Gothic" panose="020B0502020202020204" pitchFamily="34" charset="0"/>
                    </a:endParaRPr>
                  </a:p>
                </c:rich>
              </c:tx>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931465360640573"/>
                      <c:h val="0.18709268908059076"/>
                    </c:manualLayout>
                  </c15:layout>
                  <c15:dlblFieldTable/>
                  <c15:showDataLabelsRange val="0"/>
                </c:ext>
                <c:ext xmlns:c16="http://schemas.microsoft.com/office/drawing/2014/chart" uri="{C3380CC4-5D6E-409C-BE32-E72D297353CC}">
                  <c16:uniqueId val="{00000003-4BF0-404B-895C-A37AA24DA21C}"/>
                </c:ext>
              </c:extLst>
            </c:dLbl>
            <c:dLbl>
              <c:idx val="2"/>
              <c:layout>
                <c:manualLayout>
                  <c:x val="0.11041885805216171"/>
                  <c:y val="0.15809782249429649"/>
                </c:manualLayout>
              </c:layout>
              <c:tx>
                <c:rich>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fld id="{50A9AD07-D20F-4840-9518-92BDE078F93A}" type="CATEGORYNAME">
                      <a:rPr lang="en-US" b="0" i="0">
                        <a:latin typeface="Century Gothic" panose="020B0502020202020204" pitchFamily="34" charset="0"/>
                      </a:rPr>
                      <a:pPr>
                        <a:defRPr sz="1100" b="0">
                          <a:solidFill>
                            <a:schemeClr val="bg1"/>
                          </a:solidFill>
                        </a:defRPr>
                      </a:pPr>
                      <a:t>[CATEGORY NAME]</a:t>
                    </a:fld>
                    <a:r>
                      <a:rPr lang="en-US" b="0" i="0" baseline="0">
                        <a:latin typeface="Century Gothic" panose="020B0502020202020204" pitchFamily="34" charset="0"/>
                      </a:rPr>
                      <a:t>, </a:t>
                    </a:r>
                    <a:fld id="{57BF3516-D8E2-EA49-9244-F19AFB4BB74E}" type="VALUE">
                      <a:rPr lang="en-US" b="0" i="0" baseline="0">
                        <a:latin typeface="Century Gothic" panose="020B0502020202020204" pitchFamily="34" charset="0"/>
                      </a:rPr>
                      <a:pPr>
                        <a:defRPr sz="1100" b="0">
                          <a:solidFill>
                            <a:schemeClr val="bg1"/>
                          </a:solidFill>
                        </a:defRPr>
                      </a:pPr>
                      <a:t>[VALUE]</a:t>
                    </a:fld>
                    <a:r>
                      <a:rPr lang="en-US" b="0" i="0" baseline="0">
                        <a:latin typeface="Century Gothic" panose="020B0502020202020204" pitchFamily="34" charset="0"/>
                      </a:rPr>
                      <a:t>, </a:t>
                    </a:r>
                    <a:fld id="{B5659E69-67ED-EB4C-89AE-0AD8AB0C8070}" type="PERCENTAGE">
                      <a:rPr lang="en-US" b="0" i="0" baseline="0">
                        <a:latin typeface="Century Gothic" panose="020B0502020202020204" pitchFamily="34" charset="0"/>
                      </a:rPr>
                      <a:pPr>
                        <a:defRPr sz="1100" b="0">
                          <a:solidFill>
                            <a:schemeClr val="bg1"/>
                          </a:solidFill>
                        </a:defRPr>
                      </a:pPr>
                      <a:t>[PERCENTAGE]</a:t>
                    </a:fld>
                    <a:endParaRPr lang="en-US" b="0" i="0" baseline="0">
                      <a:latin typeface="Century Gothic" panose="020B0502020202020204" pitchFamily="34" charset="0"/>
                    </a:endParaRPr>
                  </a:p>
                </c:rich>
              </c:tx>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5406540964148422"/>
                      <c:h val="0.15033900339832473"/>
                    </c:manualLayout>
                  </c15:layout>
                  <c15:dlblFieldTable/>
                  <c15:showDataLabelsRange val="0"/>
                </c:ext>
                <c:ext xmlns:c16="http://schemas.microsoft.com/office/drawing/2014/chart" uri="{C3380CC4-5D6E-409C-BE32-E72D297353CC}">
                  <c16:uniqueId val="{00000005-4BF0-404B-895C-A37AA24DA21C}"/>
                </c:ext>
              </c:extLst>
            </c:dLbl>
            <c:spPr>
              <a:noFill/>
              <a:ln>
                <a:noFill/>
              </a:ln>
              <a:effectLst/>
            </c:spPr>
            <c:txPr>
              <a:bodyPr rot="0" spcFirstLastPara="1" vertOverflow="ellipsis" vert="horz" wrap="square" anchor="ctr" anchorCtr="1"/>
              <a:lstStyle/>
              <a:p>
                <a:pPr>
                  <a:defRPr sz="1100"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Traditional</c:v>
                </c:pt>
                <c:pt idx="1">
                  <c:v>Clean Label</c:v>
                </c:pt>
                <c:pt idx="2">
                  <c:v>Plant-Based</c:v>
                </c:pt>
              </c:strCache>
            </c:strRef>
          </c:cat>
          <c:val>
            <c:numRef>
              <c:f>Sheet1!$B$2:$B$4</c:f>
              <c:numCache>
                <c:formatCode>\$#,##0</c:formatCode>
                <c:ptCount val="3"/>
                <c:pt idx="0">
                  <c:v>2738504731.0546885</c:v>
                </c:pt>
                <c:pt idx="1">
                  <c:v>262368783.76104632</c:v>
                </c:pt>
                <c:pt idx="2">
                  <c:v>189063808.57269299</c:v>
                </c:pt>
              </c:numCache>
            </c:numRef>
          </c:val>
          <c:extLst>
            <c:ext xmlns:c16="http://schemas.microsoft.com/office/drawing/2014/chart" uri="{C3380CC4-5D6E-409C-BE32-E72D297353CC}">
              <c16:uniqueId val="{00000012-4BF0-404B-895C-A37AA24DA21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r>
              <a:rPr lang="en-US" sz="1400" b="1" i="0" cap="all" baseline="0">
                <a:solidFill>
                  <a:schemeClr val="tx2"/>
                </a:solidFill>
                <a:latin typeface="Century Gothic" panose="020B0502020202020204" pitchFamily="34" charset="0"/>
              </a:rPr>
              <a:t>Refrigerated Coffee Creamers</a:t>
            </a:r>
          </a:p>
          <a:p>
            <a:pPr>
              <a:defRPr sz="1400">
                <a:solidFill>
                  <a:schemeClr val="tx2"/>
                </a:solidFill>
              </a:defRPr>
            </a:pPr>
            <a:r>
              <a:rPr lang="en-US" sz="1400" b="1" i="0" cap="all" baseline="0">
                <a:solidFill>
                  <a:schemeClr val="tx2"/>
                </a:solidFill>
                <a:latin typeface="Century Gothic" panose="020B0502020202020204" pitchFamily="34" charset="0"/>
              </a:rPr>
              <a:t>Dollar Sales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2.9111129078371243E-2"/>
          <c:y val="0.1315394520625984"/>
          <c:w val="0.94177774184325747"/>
          <c:h val="0.73337579767981609"/>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c:v>
                </c:pt>
                <c:pt idx="1">
                  <c:v>2016</c:v>
                </c:pt>
                <c:pt idx="2">
                  <c:v>2017</c:v>
                </c:pt>
                <c:pt idx="3">
                  <c:v>2018</c:v>
                </c:pt>
                <c:pt idx="4">
                  <c:v>2019</c:v>
                </c:pt>
                <c:pt idx="5">
                  <c:v>L52WE 8/16/20</c:v>
                </c:pt>
              </c:strCache>
            </c:strRef>
          </c:cat>
          <c:val>
            <c:numRef>
              <c:f>Sheet1!$B$2:$B$7</c:f>
              <c:numCache>
                <c:formatCode>\$#,##0</c:formatCode>
                <c:ptCount val="6"/>
                <c:pt idx="0">
                  <c:v>2212.5613314848556</c:v>
                </c:pt>
                <c:pt idx="1">
                  <c:v>2294.6727945548923</c:v>
                </c:pt>
                <c:pt idx="2">
                  <c:v>2474.5678265411848</c:v>
                </c:pt>
                <c:pt idx="3">
                  <c:v>2617.1652269246702</c:v>
                </c:pt>
                <c:pt idx="4">
                  <c:v>2884.0116418541247</c:v>
                </c:pt>
                <c:pt idx="5">
                  <c:v>3199.5947822444891</c:v>
                </c:pt>
              </c:numCache>
            </c:numRef>
          </c:val>
          <c:extLst>
            <c:ext xmlns:c16="http://schemas.microsoft.com/office/drawing/2014/chart" uri="{C3380CC4-5D6E-409C-BE32-E72D297353CC}">
              <c16:uniqueId val="{00000005-4088-4AF2-A95F-4A1BEB50808B}"/>
            </c:ext>
          </c:extLst>
        </c:ser>
        <c:dLbls>
          <c:dLblPos val="outEnd"/>
          <c:showLegendKey val="0"/>
          <c:showVal val="1"/>
          <c:showCatName val="0"/>
          <c:showSerName val="0"/>
          <c:showPercent val="0"/>
          <c:showBubbleSize val="0"/>
        </c:dLbls>
        <c:gapWidth val="40"/>
        <c:overlap val="-27"/>
        <c:axId val="2021000256"/>
        <c:axId val="2021000584"/>
      </c:barChart>
      <c:catAx>
        <c:axId val="20210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1000584"/>
        <c:crosses val="autoZero"/>
        <c:auto val="1"/>
        <c:lblAlgn val="ctr"/>
        <c:lblOffset val="100"/>
        <c:noMultiLvlLbl val="0"/>
      </c:catAx>
      <c:valAx>
        <c:axId val="2021000584"/>
        <c:scaling>
          <c:orientation val="minMax"/>
        </c:scaling>
        <c:delete val="1"/>
        <c:axPos val="l"/>
        <c:numFmt formatCode="\$#,##0" sourceLinked="1"/>
        <c:majorTickMark val="out"/>
        <c:minorTickMark val="none"/>
        <c:tickLblPos val="nextTo"/>
        <c:crossAx val="202100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88F1A-F425-4BC1-88E3-02782CD7535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2FE2F594-0434-4238-BDCF-8C4315F4E86D}">
      <dgm:prSet phldrT="[Text]" custT="1"/>
      <dgm:spPr>
        <a:xfrm>
          <a:off x="2627551" y="68349"/>
          <a:ext cx="1071791" cy="1071791"/>
        </a:xfrm>
        <a:prstGeom prst="rect">
          <a:avLst/>
        </a:prstGeom>
      </dgm:spPr>
      <dgm:t>
        <a:bodyPr/>
        <a:lstStyle/>
        <a:p>
          <a:r>
            <a:rPr lang="en-US" sz="1800" b="1">
              <a:latin typeface="Century Gothic" panose="020B0502020202020204" pitchFamily="34" charset="0"/>
            </a:rPr>
            <a:t>Social Extension</a:t>
          </a:r>
        </a:p>
      </dgm:t>
    </dgm:pt>
    <dgm:pt modelId="{6B4E9E70-DA3F-4D86-88B6-100825A8CC5F}" type="parTrans" cxnId="{24E08F8F-6804-4AF8-9561-715CCC79E3F3}">
      <dgm:prSet/>
      <dgm:spPr/>
      <dgm:t>
        <a:bodyPr/>
        <a:lstStyle/>
        <a:p>
          <a:endParaRPr lang="en-US" sz="1600">
            <a:latin typeface="Century Gothic" panose="020B0502020202020204" pitchFamily="34" charset="0"/>
          </a:endParaRPr>
        </a:p>
      </dgm:t>
    </dgm:pt>
    <dgm:pt modelId="{50CDDDD6-78B3-45CF-8ACF-9DEC7A3BFDCA}" type="sibTrans" cxnId="{24E08F8F-6804-4AF8-9561-715CCC79E3F3}">
      <dgm:prSet/>
      <dgm:spPr>
        <a:xfrm>
          <a:off x="740520" y="967"/>
          <a:ext cx="3026203" cy="3026203"/>
        </a:xfrm>
        <a:prstGeom prst="circularArrow">
          <a:avLst>
            <a:gd name="adj1" fmla="val 6906"/>
            <a:gd name="adj2" fmla="val 465690"/>
            <a:gd name="adj3" fmla="val 547992"/>
            <a:gd name="adj4" fmla="val 20586318"/>
            <a:gd name="adj5" fmla="val 8057"/>
          </a:avLst>
        </a:prstGeom>
        <a:solidFill>
          <a:srgbClr val="EFAA65"/>
        </a:solidFill>
      </dgm:spPr>
      <dgm:t>
        <a:bodyPr/>
        <a:lstStyle/>
        <a:p>
          <a:endParaRPr lang="en-US" sz="1600">
            <a:latin typeface="Century Gothic" panose="020B0502020202020204" pitchFamily="34" charset="0"/>
          </a:endParaRPr>
        </a:p>
      </dgm:t>
    </dgm:pt>
    <dgm:pt modelId="{03FF9DFD-EE18-4694-A5D4-FFAEDC6336FE}">
      <dgm:prSet phldrT="[Text]" custT="1"/>
      <dgm:spPr>
        <a:xfrm>
          <a:off x="2627551" y="1887998"/>
          <a:ext cx="1071791" cy="1071791"/>
        </a:xfrm>
        <a:prstGeom prst="rect">
          <a:avLst/>
        </a:prstGeom>
      </dgm:spPr>
      <dgm:t>
        <a:bodyPr/>
        <a:lstStyle/>
        <a:p>
          <a:r>
            <a:rPr lang="en-US" sz="1800" b="1">
              <a:latin typeface="Century Gothic" panose="020B0502020202020204" pitchFamily="34" charset="0"/>
            </a:rPr>
            <a:t>Shopper Marketing</a:t>
          </a:r>
        </a:p>
      </dgm:t>
    </dgm:pt>
    <dgm:pt modelId="{AB4E2AFA-5CF1-432E-845B-9562E0B4C7BD}" type="parTrans" cxnId="{90AB94AC-224E-4BB3-8D32-50C56430FE44}">
      <dgm:prSet/>
      <dgm:spPr/>
      <dgm:t>
        <a:bodyPr/>
        <a:lstStyle/>
        <a:p>
          <a:endParaRPr lang="en-US" sz="1600">
            <a:latin typeface="Century Gothic" panose="020B0502020202020204" pitchFamily="34" charset="0"/>
          </a:endParaRPr>
        </a:p>
      </dgm:t>
    </dgm:pt>
    <dgm:pt modelId="{23FF8920-FD1F-4DFC-AF43-9CCFD923A8A3}" type="sibTrans" cxnId="{90AB94AC-224E-4BB3-8D32-50C56430FE44}">
      <dgm:prSet/>
      <dgm:spPr>
        <a:xfrm>
          <a:off x="740520" y="967"/>
          <a:ext cx="3026203" cy="3026203"/>
        </a:xfrm>
        <a:prstGeom prst="circularArrow">
          <a:avLst>
            <a:gd name="adj1" fmla="val 6906"/>
            <a:gd name="adj2" fmla="val 465690"/>
            <a:gd name="adj3" fmla="val 5947992"/>
            <a:gd name="adj4" fmla="val 4386318"/>
            <a:gd name="adj5" fmla="val 8057"/>
          </a:avLst>
        </a:prstGeom>
        <a:solidFill>
          <a:srgbClr val="EFAA65"/>
        </a:solidFill>
      </dgm:spPr>
      <dgm:t>
        <a:bodyPr/>
        <a:lstStyle/>
        <a:p>
          <a:endParaRPr lang="en-US" sz="1600">
            <a:latin typeface="Century Gothic" panose="020B0502020202020204" pitchFamily="34" charset="0"/>
          </a:endParaRPr>
        </a:p>
      </dgm:t>
    </dgm:pt>
    <dgm:pt modelId="{D07CD2D6-2EFD-4FBD-A913-2C765F0870E4}">
      <dgm:prSet phldrT="[Text]" custT="1"/>
      <dgm:spPr>
        <a:xfrm>
          <a:off x="807902" y="1887998"/>
          <a:ext cx="1071791" cy="1071791"/>
        </a:xfrm>
        <a:prstGeom prst="rect">
          <a:avLst/>
        </a:prstGeom>
      </dgm:spPr>
      <dgm:t>
        <a:bodyPr/>
        <a:lstStyle/>
        <a:p>
          <a:r>
            <a:rPr lang="en-US" sz="1800" b="1">
              <a:latin typeface="Century Gothic" panose="020B0502020202020204" pitchFamily="34" charset="0"/>
            </a:rPr>
            <a:t>PR &amp; Influencer</a:t>
          </a:r>
        </a:p>
      </dgm:t>
    </dgm:pt>
    <dgm:pt modelId="{FA3B6AA8-A996-452B-92CC-804601F1E63C}" type="parTrans" cxnId="{F7BC0555-9C9A-457E-9293-D934FFECDF60}">
      <dgm:prSet/>
      <dgm:spPr/>
      <dgm:t>
        <a:bodyPr/>
        <a:lstStyle/>
        <a:p>
          <a:endParaRPr lang="en-US" sz="1600">
            <a:latin typeface="Century Gothic" panose="020B0502020202020204" pitchFamily="34" charset="0"/>
          </a:endParaRPr>
        </a:p>
      </dgm:t>
    </dgm:pt>
    <dgm:pt modelId="{5207A3A4-6CB9-4360-85CD-8F8811430975}" type="sibTrans" cxnId="{F7BC0555-9C9A-457E-9293-D934FFECDF60}">
      <dgm:prSet/>
      <dgm:spPr>
        <a:xfrm>
          <a:off x="740520" y="967"/>
          <a:ext cx="3026203" cy="3026203"/>
        </a:xfrm>
        <a:prstGeom prst="circularArrow">
          <a:avLst>
            <a:gd name="adj1" fmla="val 6906"/>
            <a:gd name="adj2" fmla="val 465690"/>
            <a:gd name="adj3" fmla="val 11347992"/>
            <a:gd name="adj4" fmla="val 9786318"/>
            <a:gd name="adj5" fmla="val 8057"/>
          </a:avLst>
        </a:prstGeom>
        <a:solidFill>
          <a:srgbClr val="EFAA65"/>
        </a:solidFill>
      </dgm:spPr>
      <dgm:t>
        <a:bodyPr/>
        <a:lstStyle/>
        <a:p>
          <a:endParaRPr lang="en-US" sz="1600">
            <a:latin typeface="Century Gothic" panose="020B0502020202020204" pitchFamily="34" charset="0"/>
          </a:endParaRPr>
        </a:p>
      </dgm:t>
    </dgm:pt>
    <dgm:pt modelId="{079D1C72-59CE-491A-9DDB-7B52CC1ECCA8}">
      <dgm:prSet phldrT="[Text]" custT="1"/>
      <dgm:spPr>
        <a:xfrm>
          <a:off x="807902" y="68349"/>
          <a:ext cx="1071791" cy="1071791"/>
        </a:xfrm>
        <a:prstGeom prst="rect">
          <a:avLst/>
        </a:prstGeom>
      </dgm:spPr>
      <dgm:t>
        <a:bodyPr/>
        <a:lstStyle/>
        <a:p>
          <a:r>
            <a:rPr lang="en-US" sz="1800" b="1">
              <a:latin typeface="Century Gothic" panose="020B0502020202020204" pitchFamily="34" charset="0"/>
            </a:rPr>
            <a:t>Video</a:t>
          </a:r>
        </a:p>
      </dgm:t>
    </dgm:pt>
    <dgm:pt modelId="{B2876068-0E56-489C-9C72-167E165B5C63}" type="parTrans" cxnId="{BC482729-0157-4DE9-9C01-DB84C0D47499}">
      <dgm:prSet/>
      <dgm:spPr/>
      <dgm:t>
        <a:bodyPr/>
        <a:lstStyle/>
        <a:p>
          <a:endParaRPr lang="en-US" sz="1600">
            <a:latin typeface="Century Gothic" panose="020B0502020202020204" pitchFamily="34" charset="0"/>
          </a:endParaRPr>
        </a:p>
      </dgm:t>
    </dgm:pt>
    <dgm:pt modelId="{38A76A62-EDD9-4E29-8896-4C68229A9774}" type="sibTrans" cxnId="{BC482729-0157-4DE9-9C01-DB84C0D47499}">
      <dgm:prSet/>
      <dgm:spPr>
        <a:xfrm>
          <a:off x="740520" y="967"/>
          <a:ext cx="3026203" cy="3026203"/>
        </a:xfrm>
        <a:prstGeom prst="circularArrow">
          <a:avLst>
            <a:gd name="adj1" fmla="val 6906"/>
            <a:gd name="adj2" fmla="val 465690"/>
            <a:gd name="adj3" fmla="val 16747992"/>
            <a:gd name="adj4" fmla="val 15186318"/>
            <a:gd name="adj5" fmla="val 8057"/>
          </a:avLst>
        </a:prstGeom>
        <a:solidFill>
          <a:srgbClr val="EFAA65"/>
        </a:solidFill>
      </dgm:spPr>
      <dgm:t>
        <a:bodyPr/>
        <a:lstStyle/>
        <a:p>
          <a:endParaRPr lang="en-US" sz="1600">
            <a:latin typeface="Century Gothic" panose="020B0502020202020204" pitchFamily="34" charset="0"/>
          </a:endParaRPr>
        </a:p>
      </dgm:t>
    </dgm:pt>
    <dgm:pt modelId="{3F66203E-0AD7-4C0A-B9BA-D3AE3025E3B6}" type="pres">
      <dgm:prSet presAssocID="{2FE88F1A-F425-4BC1-88E3-02782CD75355}" presName="cycle" presStyleCnt="0">
        <dgm:presLayoutVars>
          <dgm:dir/>
          <dgm:resizeHandles val="exact"/>
        </dgm:presLayoutVars>
      </dgm:prSet>
      <dgm:spPr/>
    </dgm:pt>
    <dgm:pt modelId="{2E6C86B5-A59B-4629-98FF-80049136D07C}" type="pres">
      <dgm:prSet presAssocID="{2FE2F594-0434-4238-BDCF-8C4315F4E86D}" presName="dummy" presStyleCnt="0"/>
      <dgm:spPr/>
    </dgm:pt>
    <dgm:pt modelId="{3BFD1725-B49A-4842-B0B1-A778A5412A91}" type="pres">
      <dgm:prSet presAssocID="{2FE2F594-0434-4238-BDCF-8C4315F4E86D}" presName="node" presStyleLbl="revTx" presStyleIdx="0" presStyleCnt="4" custScaleX="121997">
        <dgm:presLayoutVars>
          <dgm:bulletEnabled val="1"/>
        </dgm:presLayoutVars>
      </dgm:prSet>
      <dgm:spPr/>
    </dgm:pt>
    <dgm:pt modelId="{B5601624-6A8C-4E19-869A-CF753D874BBB}" type="pres">
      <dgm:prSet presAssocID="{50CDDDD6-78B3-45CF-8ACF-9DEC7A3BFDCA}" presName="sibTrans" presStyleLbl="node1" presStyleIdx="0" presStyleCnt="4"/>
      <dgm:spPr/>
    </dgm:pt>
    <dgm:pt modelId="{4037AC28-77CD-4E26-9FFA-0175FC210A7E}" type="pres">
      <dgm:prSet presAssocID="{03FF9DFD-EE18-4694-A5D4-FFAEDC6336FE}" presName="dummy" presStyleCnt="0"/>
      <dgm:spPr/>
    </dgm:pt>
    <dgm:pt modelId="{EF5B6E9B-76CD-43B8-8A14-9EF362CDDBB6}" type="pres">
      <dgm:prSet presAssocID="{03FF9DFD-EE18-4694-A5D4-FFAEDC6336FE}" presName="node" presStyleLbl="revTx" presStyleIdx="1" presStyleCnt="4" custScaleX="127715">
        <dgm:presLayoutVars>
          <dgm:bulletEnabled val="1"/>
        </dgm:presLayoutVars>
      </dgm:prSet>
      <dgm:spPr/>
    </dgm:pt>
    <dgm:pt modelId="{524A4A34-F0CF-4870-81D2-26639F71092D}" type="pres">
      <dgm:prSet presAssocID="{23FF8920-FD1F-4DFC-AF43-9CCFD923A8A3}" presName="sibTrans" presStyleLbl="node1" presStyleIdx="1" presStyleCnt="4"/>
      <dgm:spPr/>
    </dgm:pt>
    <dgm:pt modelId="{0E40978C-37CE-45E1-BD12-6A75A99F6E04}" type="pres">
      <dgm:prSet presAssocID="{D07CD2D6-2EFD-4FBD-A913-2C765F0870E4}" presName="dummy" presStyleCnt="0"/>
      <dgm:spPr/>
    </dgm:pt>
    <dgm:pt modelId="{E12A3CE7-6238-4FF2-BAB5-572134A8F196}" type="pres">
      <dgm:prSet presAssocID="{D07CD2D6-2EFD-4FBD-A913-2C765F0870E4}" presName="node" presStyleLbl="revTx" presStyleIdx="2" presStyleCnt="4" custScaleX="128299">
        <dgm:presLayoutVars>
          <dgm:bulletEnabled val="1"/>
        </dgm:presLayoutVars>
      </dgm:prSet>
      <dgm:spPr/>
    </dgm:pt>
    <dgm:pt modelId="{D4946311-4924-48E4-8E33-55891EF50301}" type="pres">
      <dgm:prSet presAssocID="{5207A3A4-6CB9-4360-85CD-8F8811430975}" presName="sibTrans" presStyleLbl="node1" presStyleIdx="2" presStyleCnt="4"/>
      <dgm:spPr/>
    </dgm:pt>
    <dgm:pt modelId="{5B45E53C-85BC-497B-A785-505F27C24F21}" type="pres">
      <dgm:prSet presAssocID="{079D1C72-59CE-491A-9DDB-7B52CC1ECCA8}" presName="dummy" presStyleCnt="0"/>
      <dgm:spPr/>
    </dgm:pt>
    <dgm:pt modelId="{108A87FE-6027-486E-8006-BE27C7824BBA}" type="pres">
      <dgm:prSet presAssocID="{079D1C72-59CE-491A-9DDB-7B52CC1ECCA8}" presName="node" presStyleLbl="revTx" presStyleIdx="3" presStyleCnt="4">
        <dgm:presLayoutVars>
          <dgm:bulletEnabled val="1"/>
        </dgm:presLayoutVars>
      </dgm:prSet>
      <dgm:spPr/>
    </dgm:pt>
    <dgm:pt modelId="{0801808C-154B-4E90-B72D-3248D0520F63}" type="pres">
      <dgm:prSet presAssocID="{38A76A62-EDD9-4E29-8896-4C68229A9774}" presName="sibTrans" presStyleLbl="node1" presStyleIdx="3" presStyleCnt="4"/>
      <dgm:spPr/>
    </dgm:pt>
  </dgm:ptLst>
  <dgm:cxnLst>
    <dgm:cxn modelId="{BC482729-0157-4DE9-9C01-DB84C0D47499}" srcId="{2FE88F1A-F425-4BC1-88E3-02782CD75355}" destId="{079D1C72-59CE-491A-9DDB-7B52CC1ECCA8}" srcOrd="3" destOrd="0" parTransId="{B2876068-0E56-489C-9C72-167E165B5C63}" sibTransId="{38A76A62-EDD9-4E29-8896-4C68229A9774}"/>
    <dgm:cxn modelId="{4AF3EC29-5C92-4201-A7DF-A16A40F0B05D}" type="presOf" srcId="{5207A3A4-6CB9-4360-85CD-8F8811430975}" destId="{D4946311-4924-48E4-8E33-55891EF50301}" srcOrd="0" destOrd="0" presId="urn:microsoft.com/office/officeart/2005/8/layout/cycle1"/>
    <dgm:cxn modelId="{31B1E73F-FC43-4EA7-A172-C6B000534D61}" type="presOf" srcId="{2FE2F594-0434-4238-BDCF-8C4315F4E86D}" destId="{3BFD1725-B49A-4842-B0B1-A778A5412A91}" srcOrd="0" destOrd="0" presId="urn:microsoft.com/office/officeart/2005/8/layout/cycle1"/>
    <dgm:cxn modelId="{1A6CB96D-0A3F-455B-9195-40ACE9A5B460}" type="presOf" srcId="{38A76A62-EDD9-4E29-8896-4C68229A9774}" destId="{0801808C-154B-4E90-B72D-3248D0520F63}" srcOrd="0" destOrd="0" presId="urn:microsoft.com/office/officeart/2005/8/layout/cycle1"/>
    <dgm:cxn modelId="{F7BC0555-9C9A-457E-9293-D934FFECDF60}" srcId="{2FE88F1A-F425-4BC1-88E3-02782CD75355}" destId="{D07CD2D6-2EFD-4FBD-A913-2C765F0870E4}" srcOrd="2" destOrd="0" parTransId="{FA3B6AA8-A996-452B-92CC-804601F1E63C}" sibTransId="{5207A3A4-6CB9-4360-85CD-8F8811430975}"/>
    <dgm:cxn modelId="{24E08F8F-6804-4AF8-9561-715CCC79E3F3}" srcId="{2FE88F1A-F425-4BC1-88E3-02782CD75355}" destId="{2FE2F594-0434-4238-BDCF-8C4315F4E86D}" srcOrd="0" destOrd="0" parTransId="{6B4E9E70-DA3F-4D86-88B6-100825A8CC5F}" sibTransId="{50CDDDD6-78B3-45CF-8ACF-9DEC7A3BFDCA}"/>
    <dgm:cxn modelId="{87FCC19D-BDF8-4449-9F95-268EB768C731}" type="presOf" srcId="{D07CD2D6-2EFD-4FBD-A913-2C765F0870E4}" destId="{E12A3CE7-6238-4FF2-BAB5-572134A8F196}" srcOrd="0" destOrd="0" presId="urn:microsoft.com/office/officeart/2005/8/layout/cycle1"/>
    <dgm:cxn modelId="{E3F849A1-478C-4F72-BF5F-6FE7A4975D3C}" type="presOf" srcId="{03FF9DFD-EE18-4694-A5D4-FFAEDC6336FE}" destId="{EF5B6E9B-76CD-43B8-8A14-9EF362CDDBB6}" srcOrd="0" destOrd="0" presId="urn:microsoft.com/office/officeart/2005/8/layout/cycle1"/>
    <dgm:cxn modelId="{90AB94AC-224E-4BB3-8D32-50C56430FE44}" srcId="{2FE88F1A-F425-4BC1-88E3-02782CD75355}" destId="{03FF9DFD-EE18-4694-A5D4-FFAEDC6336FE}" srcOrd="1" destOrd="0" parTransId="{AB4E2AFA-5CF1-432E-845B-9562E0B4C7BD}" sibTransId="{23FF8920-FD1F-4DFC-AF43-9CCFD923A8A3}"/>
    <dgm:cxn modelId="{D0A4F9BF-8BC3-4D23-AC3C-B539DB094D3C}" type="presOf" srcId="{23FF8920-FD1F-4DFC-AF43-9CCFD923A8A3}" destId="{524A4A34-F0CF-4870-81D2-26639F71092D}" srcOrd="0" destOrd="0" presId="urn:microsoft.com/office/officeart/2005/8/layout/cycle1"/>
    <dgm:cxn modelId="{973E2ECC-5A05-4FA2-9252-6A89984D5131}" type="presOf" srcId="{2FE88F1A-F425-4BC1-88E3-02782CD75355}" destId="{3F66203E-0AD7-4C0A-B9BA-D3AE3025E3B6}" srcOrd="0" destOrd="0" presId="urn:microsoft.com/office/officeart/2005/8/layout/cycle1"/>
    <dgm:cxn modelId="{389D33DC-CE3F-4532-96B2-1E6C7C811733}" type="presOf" srcId="{50CDDDD6-78B3-45CF-8ACF-9DEC7A3BFDCA}" destId="{B5601624-6A8C-4E19-869A-CF753D874BBB}" srcOrd="0" destOrd="0" presId="urn:microsoft.com/office/officeart/2005/8/layout/cycle1"/>
    <dgm:cxn modelId="{388D7BF8-562E-48C3-9152-A294C406CFBE}" type="presOf" srcId="{079D1C72-59CE-491A-9DDB-7B52CC1ECCA8}" destId="{108A87FE-6027-486E-8006-BE27C7824BBA}" srcOrd="0" destOrd="0" presId="urn:microsoft.com/office/officeart/2005/8/layout/cycle1"/>
    <dgm:cxn modelId="{E1EF8D5A-06EC-42B0-B7EF-F13E26EA9057}" type="presParOf" srcId="{3F66203E-0AD7-4C0A-B9BA-D3AE3025E3B6}" destId="{2E6C86B5-A59B-4629-98FF-80049136D07C}" srcOrd="0" destOrd="0" presId="urn:microsoft.com/office/officeart/2005/8/layout/cycle1"/>
    <dgm:cxn modelId="{F5C7939D-0DA7-4D29-8D63-CFF7AF42332E}" type="presParOf" srcId="{3F66203E-0AD7-4C0A-B9BA-D3AE3025E3B6}" destId="{3BFD1725-B49A-4842-B0B1-A778A5412A91}" srcOrd="1" destOrd="0" presId="urn:microsoft.com/office/officeart/2005/8/layout/cycle1"/>
    <dgm:cxn modelId="{52246BFC-9E30-486D-AFFE-EF02988CE887}" type="presParOf" srcId="{3F66203E-0AD7-4C0A-B9BA-D3AE3025E3B6}" destId="{B5601624-6A8C-4E19-869A-CF753D874BBB}" srcOrd="2" destOrd="0" presId="urn:microsoft.com/office/officeart/2005/8/layout/cycle1"/>
    <dgm:cxn modelId="{54815BC8-54CB-4DDB-8B0D-032FA44112D2}" type="presParOf" srcId="{3F66203E-0AD7-4C0A-B9BA-D3AE3025E3B6}" destId="{4037AC28-77CD-4E26-9FFA-0175FC210A7E}" srcOrd="3" destOrd="0" presId="urn:microsoft.com/office/officeart/2005/8/layout/cycle1"/>
    <dgm:cxn modelId="{EE048BF2-349A-4286-A504-310E1B737E59}" type="presParOf" srcId="{3F66203E-0AD7-4C0A-B9BA-D3AE3025E3B6}" destId="{EF5B6E9B-76CD-43B8-8A14-9EF362CDDBB6}" srcOrd="4" destOrd="0" presId="urn:microsoft.com/office/officeart/2005/8/layout/cycle1"/>
    <dgm:cxn modelId="{7E1E651F-E9FF-4DDA-BBD7-D2DE75A0C870}" type="presParOf" srcId="{3F66203E-0AD7-4C0A-B9BA-D3AE3025E3B6}" destId="{524A4A34-F0CF-4870-81D2-26639F71092D}" srcOrd="5" destOrd="0" presId="urn:microsoft.com/office/officeart/2005/8/layout/cycle1"/>
    <dgm:cxn modelId="{3395CAFE-65CF-48A1-9F54-C1317B34CF9C}" type="presParOf" srcId="{3F66203E-0AD7-4C0A-B9BA-D3AE3025E3B6}" destId="{0E40978C-37CE-45E1-BD12-6A75A99F6E04}" srcOrd="6" destOrd="0" presId="urn:microsoft.com/office/officeart/2005/8/layout/cycle1"/>
    <dgm:cxn modelId="{9A50ED2B-A2C2-462E-9BE2-AC036F0C770D}" type="presParOf" srcId="{3F66203E-0AD7-4C0A-B9BA-D3AE3025E3B6}" destId="{E12A3CE7-6238-4FF2-BAB5-572134A8F196}" srcOrd="7" destOrd="0" presId="urn:microsoft.com/office/officeart/2005/8/layout/cycle1"/>
    <dgm:cxn modelId="{E8E61037-B5FB-4D95-8921-0C1945CCB8F1}" type="presParOf" srcId="{3F66203E-0AD7-4C0A-B9BA-D3AE3025E3B6}" destId="{D4946311-4924-48E4-8E33-55891EF50301}" srcOrd="8" destOrd="0" presId="urn:microsoft.com/office/officeart/2005/8/layout/cycle1"/>
    <dgm:cxn modelId="{027EC1A8-03D5-4AE9-86F0-4D2063ADBEE0}" type="presParOf" srcId="{3F66203E-0AD7-4C0A-B9BA-D3AE3025E3B6}" destId="{5B45E53C-85BC-497B-A785-505F27C24F21}" srcOrd="9" destOrd="0" presId="urn:microsoft.com/office/officeart/2005/8/layout/cycle1"/>
    <dgm:cxn modelId="{455B9DE7-3278-44D6-BD80-03D8491B0FC9}" type="presParOf" srcId="{3F66203E-0AD7-4C0A-B9BA-D3AE3025E3B6}" destId="{108A87FE-6027-486E-8006-BE27C7824BBA}" srcOrd="10" destOrd="0" presId="urn:microsoft.com/office/officeart/2005/8/layout/cycle1"/>
    <dgm:cxn modelId="{B6B2487A-84AC-4B69-9AC0-49544E0D61DD}" type="presParOf" srcId="{3F66203E-0AD7-4C0A-B9BA-D3AE3025E3B6}" destId="{0801808C-154B-4E90-B72D-3248D0520F63}"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4124844-4502-48FC-A2A8-4132CAA94B8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226AD40B-9DBE-4710-BFF3-260B01BCDA7B}">
      <dgm:prSet phldrT="[Text]" custT="1"/>
      <dgm:spPr/>
      <dgm:t>
        <a:bodyPr/>
        <a:lstStyle/>
        <a:p>
          <a:r>
            <a:rPr lang="en-US" sz="1400" b="1"/>
            <a:t>Standard 2H HO farm production cannot support 2H demand</a:t>
          </a:r>
        </a:p>
      </dgm:t>
    </dgm:pt>
    <dgm:pt modelId="{A4B049E5-9A45-42F5-8616-70F7DA7B348B}" type="parTrans" cxnId="{235E1F73-9B5F-4C32-A8E6-E605FAEC23DF}">
      <dgm:prSet/>
      <dgm:spPr/>
      <dgm:t>
        <a:bodyPr/>
        <a:lstStyle/>
        <a:p>
          <a:endParaRPr lang="en-US" sz="3200" b="1"/>
        </a:p>
      </dgm:t>
    </dgm:pt>
    <dgm:pt modelId="{72ACD473-9334-4C43-A5E7-06299835EE27}" type="sibTrans" cxnId="{235E1F73-9B5F-4C32-A8E6-E605FAEC23DF}">
      <dgm:prSet custT="1"/>
      <dgm:spPr/>
      <dgm:t>
        <a:bodyPr/>
        <a:lstStyle/>
        <a:p>
          <a:endParaRPr lang="en-US" sz="1100" b="1"/>
        </a:p>
      </dgm:t>
    </dgm:pt>
    <dgm:pt modelId="{7F619858-9F8F-4BB4-9C5C-E1B58BFC9043}">
      <dgm:prSet phldrT="[Text]" custT="1"/>
      <dgm:spPr/>
      <dgm:t>
        <a:bodyPr/>
        <a:lstStyle/>
        <a:p>
          <a:r>
            <a:rPr lang="en-US" sz="1400" b="1"/>
            <a:t>Service 1H demand with standard production</a:t>
          </a:r>
        </a:p>
      </dgm:t>
    </dgm:pt>
    <dgm:pt modelId="{3730D7B3-2383-4244-A8D5-448B3A5542E5}" type="parTrans" cxnId="{FB9A44DB-46A2-4564-8758-C941000857CB}">
      <dgm:prSet/>
      <dgm:spPr/>
      <dgm:t>
        <a:bodyPr/>
        <a:lstStyle/>
        <a:p>
          <a:endParaRPr lang="en-US" sz="3200" b="1"/>
        </a:p>
      </dgm:t>
    </dgm:pt>
    <dgm:pt modelId="{8EFA51C0-F8AD-43D1-805B-4C60EF102B61}" type="sibTrans" cxnId="{FB9A44DB-46A2-4564-8758-C941000857CB}">
      <dgm:prSet custT="1"/>
      <dgm:spPr/>
      <dgm:t>
        <a:bodyPr/>
        <a:lstStyle/>
        <a:p>
          <a:endParaRPr lang="en-US" sz="1100" b="1"/>
        </a:p>
      </dgm:t>
    </dgm:pt>
    <dgm:pt modelId="{10FEE2B0-C00C-4A6C-81AD-5A087715C2AF}">
      <dgm:prSet phldrT="[Text]" custT="1"/>
      <dgm:spPr/>
      <dgm:t>
        <a:bodyPr/>
        <a:lstStyle/>
        <a:p>
          <a:r>
            <a:rPr lang="en-US" sz="1400" b="1"/>
            <a:t>Freeze 1H surplus butter</a:t>
          </a:r>
        </a:p>
      </dgm:t>
    </dgm:pt>
    <dgm:pt modelId="{B1B92137-DA56-4ED7-8502-386C15432CE0}" type="parTrans" cxnId="{D8AD12F7-181A-4674-9FCA-80988BEEE281}">
      <dgm:prSet/>
      <dgm:spPr/>
      <dgm:t>
        <a:bodyPr/>
        <a:lstStyle/>
        <a:p>
          <a:endParaRPr lang="en-US" sz="3200" b="1"/>
        </a:p>
      </dgm:t>
    </dgm:pt>
    <dgm:pt modelId="{E8545756-02A7-4A44-B835-7B151A27425E}" type="sibTrans" cxnId="{D8AD12F7-181A-4674-9FCA-80988BEEE281}">
      <dgm:prSet custT="1"/>
      <dgm:spPr/>
      <dgm:t>
        <a:bodyPr/>
        <a:lstStyle/>
        <a:p>
          <a:endParaRPr lang="en-US" sz="1100" b="1"/>
        </a:p>
      </dgm:t>
    </dgm:pt>
    <dgm:pt modelId="{B2577A52-625C-4876-B284-D0C84D1A6FF7}">
      <dgm:prSet phldrT="[Text]" custT="1"/>
      <dgm:spPr/>
      <dgm:t>
        <a:bodyPr/>
        <a:lstStyle/>
        <a:p>
          <a:r>
            <a:rPr lang="en-US" sz="1400" b="1"/>
            <a:t>Thaw butter to support 2H demand</a:t>
          </a:r>
        </a:p>
      </dgm:t>
    </dgm:pt>
    <dgm:pt modelId="{D8B8E555-C047-4580-96BC-0BA71011F0FB}" type="parTrans" cxnId="{F0147996-9553-4929-91BB-836D27B56712}">
      <dgm:prSet/>
      <dgm:spPr/>
      <dgm:t>
        <a:bodyPr/>
        <a:lstStyle/>
        <a:p>
          <a:endParaRPr lang="en-US" sz="3200" b="1"/>
        </a:p>
      </dgm:t>
    </dgm:pt>
    <dgm:pt modelId="{1BAD8230-A0A3-4CE4-9E18-07D42E042484}" type="sibTrans" cxnId="{F0147996-9553-4929-91BB-836D27B56712}">
      <dgm:prSet custT="1"/>
      <dgm:spPr/>
      <dgm:t>
        <a:bodyPr/>
        <a:lstStyle/>
        <a:p>
          <a:endParaRPr lang="en-US" sz="1100" b="1"/>
        </a:p>
      </dgm:t>
    </dgm:pt>
    <dgm:pt modelId="{91FBCB10-D8B3-4EA9-AACC-91947F5D4295}">
      <dgm:prSet phldrT="[Text]" custT="1"/>
      <dgm:spPr/>
      <dgm:t>
        <a:bodyPr/>
        <a:lstStyle/>
        <a:p>
          <a:r>
            <a:rPr lang="en-US" sz="1400" b="1"/>
            <a:t>Accurate HO forecast = correct amount of frozen butter</a:t>
          </a:r>
        </a:p>
      </dgm:t>
    </dgm:pt>
    <dgm:pt modelId="{F034A48E-5757-4A96-A0EF-CDBF15AD8270}" type="parTrans" cxnId="{83EDCFBC-6B9E-4967-B2B4-2FB41B95016D}">
      <dgm:prSet/>
      <dgm:spPr/>
      <dgm:t>
        <a:bodyPr/>
        <a:lstStyle/>
        <a:p>
          <a:endParaRPr lang="en-US" sz="3200" b="1"/>
        </a:p>
      </dgm:t>
    </dgm:pt>
    <dgm:pt modelId="{0C74FB43-1D70-43F3-928D-9E674ED4D116}" type="sibTrans" cxnId="{83EDCFBC-6B9E-4967-B2B4-2FB41B95016D}">
      <dgm:prSet custT="1"/>
      <dgm:spPr/>
      <dgm:t>
        <a:bodyPr/>
        <a:lstStyle/>
        <a:p>
          <a:endParaRPr lang="en-US" sz="1100" b="1"/>
        </a:p>
      </dgm:t>
    </dgm:pt>
    <dgm:pt modelId="{9EEB6653-E77E-4DD9-8E34-4F20562FD12D}" type="pres">
      <dgm:prSet presAssocID="{44124844-4502-48FC-A2A8-4132CAA94B85}" presName="cycle" presStyleCnt="0">
        <dgm:presLayoutVars>
          <dgm:dir/>
          <dgm:resizeHandles val="exact"/>
        </dgm:presLayoutVars>
      </dgm:prSet>
      <dgm:spPr/>
    </dgm:pt>
    <dgm:pt modelId="{3CE037CF-E273-4EF7-902E-6E43BD278EE3}" type="pres">
      <dgm:prSet presAssocID="{226AD40B-9DBE-4710-BFF3-260B01BCDA7B}" presName="node" presStyleLbl="node1" presStyleIdx="0" presStyleCnt="5" custScaleX="127137" custScaleY="114283">
        <dgm:presLayoutVars>
          <dgm:bulletEnabled val="1"/>
        </dgm:presLayoutVars>
      </dgm:prSet>
      <dgm:spPr/>
    </dgm:pt>
    <dgm:pt modelId="{BC16EAF4-B2CB-4DB6-B96D-054BAD304317}" type="pres">
      <dgm:prSet presAssocID="{72ACD473-9334-4C43-A5E7-06299835EE27}" presName="sibTrans" presStyleLbl="sibTrans2D1" presStyleIdx="0" presStyleCnt="5"/>
      <dgm:spPr/>
    </dgm:pt>
    <dgm:pt modelId="{9864D6FA-B957-4D43-BD7C-448EA6EEE17E}" type="pres">
      <dgm:prSet presAssocID="{72ACD473-9334-4C43-A5E7-06299835EE27}" presName="connectorText" presStyleLbl="sibTrans2D1" presStyleIdx="0" presStyleCnt="5"/>
      <dgm:spPr/>
    </dgm:pt>
    <dgm:pt modelId="{57BBA0CE-7AD3-47FC-B74D-ED9777AF1F35}" type="pres">
      <dgm:prSet presAssocID="{7F619858-9F8F-4BB4-9C5C-E1B58BFC9043}" presName="node" presStyleLbl="node1" presStyleIdx="1" presStyleCnt="5" custScaleX="127137" custScaleY="114283">
        <dgm:presLayoutVars>
          <dgm:bulletEnabled val="1"/>
        </dgm:presLayoutVars>
      </dgm:prSet>
      <dgm:spPr/>
    </dgm:pt>
    <dgm:pt modelId="{CA968123-EC63-4880-BFE7-9B6E17C261C7}" type="pres">
      <dgm:prSet presAssocID="{8EFA51C0-F8AD-43D1-805B-4C60EF102B61}" presName="sibTrans" presStyleLbl="sibTrans2D1" presStyleIdx="1" presStyleCnt="5"/>
      <dgm:spPr/>
    </dgm:pt>
    <dgm:pt modelId="{6EDD88A4-A7FB-46B0-9C1D-EC5A28EE44F9}" type="pres">
      <dgm:prSet presAssocID="{8EFA51C0-F8AD-43D1-805B-4C60EF102B61}" presName="connectorText" presStyleLbl="sibTrans2D1" presStyleIdx="1" presStyleCnt="5"/>
      <dgm:spPr/>
    </dgm:pt>
    <dgm:pt modelId="{EBC16A72-0E2B-4605-92D6-83024CAED700}" type="pres">
      <dgm:prSet presAssocID="{10FEE2B0-C00C-4A6C-81AD-5A087715C2AF}" presName="node" presStyleLbl="node1" presStyleIdx="2" presStyleCnt="5" custScaleX="127137" custScaleY="114283">
        <dgm:presLayoutVars>
          <dgm:bulletEnabled val="1"/>
        </dgm:presLayoutVars>
      </dgm:prSet>
      <dgm:spPr/>
    </dgm:pt>
    <dgm:pt modelId="{9F6FA6C8-9C61-4D0D-9363-179EB99D4679}" type="pres">
      <dgm:prSet presAssocID="{E8545756-02A7-4A44-B835-7B151A27425E}" presName="sibTrans" presStyleLbl="sibTrans2D1" presStyleIdx="2" presStyleCnt="5"/>
      <dgm:spPr/>
    </dgm:pt>
    <dgm:pt modelId="{906CE68B-BF36-40DC-B0FF-9693892F03C9}" type="pres">
      <dgm:prSet presAssocID="{E8545756-02A7-4A44-B835-7B151A27425E}" presName="connectorText" presStyleLbl="sibTrans2D1" presStyleIdx="2" presStyleCnt="5"/>
      <dgm:spPr/>
    </dgm:pt>
    <dgm:pt modelId="{D6284F4B-D2E5-4B7E-8196-0808C79B96BC}" type="pres">
      <dgm:prSet presAssocID="{B2577A52-625C-4876-B284-D0C84D1A6FF7}" presName="node" presStyleLbl="node1" presStyleIdx="3" presStyleCnt="5" custScaleX="127137" custScaleY="114283">
        <dgm:presLayoutVars>
          <dgm:bulletEnabled val="1"/>
        </dgm:presLayoutVars>
      </dgm:prSet>
      <dgm:spPr/>
    </dgm:pt>
    <dgm:pt modelId="{312A653B-40E6-4A1F-8504-79D03DA0D216}" type="pres">
      <dgm:prSet presAssocID="{1BAD8230-A0A3-4CE4-9E18-07D42E042484}" presName="sibTrans" presStyleLbl="sibTrans2D1" presStyleIdx="3" presStyleCnt="5"/>
      <dgm:spPr/>
    </dgm:pt>
    <dgm:pt modelId="{8408C800-CA58-4863-878A-CFBE55D948EB}" type="pres">
      <dgm:prSet presAssocID="{1BAD8230-A0A3-4CE4-9E18-07D42E042484}" presName="connectorText" presStyleLbl="sibTrans2D1" presStyleIdx="3" presStyleCnt="5"/>
      <dgm:spPr/>
    </dgm:pt>
    <dgm:pt modelId="{80FE60FB-284B-4A81-BCD4-AF27ABABD901}" type="pres">
      <dgm:prSet presAssocID="{91FBCB10-D8B3-4EA9-AACC-91947F5D4295}" presName="node" presStyleLbl="node1" presStyleIdx="4" presStyleCnt="5" custScaleX="127137" custScaleY="114283">
        <dgm:presLayoutVars>
          <dgm:bulletEnabled val="1"/>
        </dgm:presLayoutVars>
      </dgm:prSet>
      <dgm:spPr/>
    </dgm:pt>
    <dgm:pt modelId="{8B436C73-DD14-4CA9-B054-18A7D1DDDEEB}" type="pres">
      <dgm:prSet presAssocID="{0C74FB43-1D70-43F3-928D-9E674ED4D116}" presName="sibTrans" presStyleLbl="sibTrans2D1" presStyleIdx="4" presStyleCnt="5"/>
      <dgm:spPr/>
    </dgm:pt>
    <dgm:pt modelId="{804F8222-4963-444D-AE51-AFB615BE66A7}" type="pres">
      <dgm:prSet presAssocID="{0C74FB43-1D70-43F3-928D-9E674ED4D116}" presName="connectorText" presStyleLbl="sibTrans2D1" presStyleIdx="4" presStyleCnt="5"/>
      <dgm:spPr/>
    </dgm:pt>
  </dgm:ptLst>
  <dgm:cxnLst>
    <dgm:cxn modelId="{CAAC5E11-4AE5-4C1B-A239-21D35FC40662}" type="presOf" srcId="{0C74FB43-1D70-43F3-928D-9E674ED4D116}" destId="{804F8222-4963-444D-AE51-AFB615BE66A7}" srcOrd="1" destOrd="0" presId="urn:microsoft.com/office/officeart/2005/8/layout/cycle2"/>
    <dgm:cxn modelId="{6B73A412-4BBA-4722-B0B8-D4CCD6F686A6}" type="presOf" srcId="{8EFA51C0-F8AD-43D1-805B-4C60EF102B61}" destId="{CA968123-EC63-4880-BFE7-9B6E17C261C7}" srcOrd="0" destOrd="0" presId="urn:microsoft.com/office/officeart/2005/8/layout/cycle2"/>
    <dgm:cxn modelId="{CC6F7E1D-809A-465A-9DB4-6548EC378BF4}" type="presOf" srcId="{91FBCB10-D8B3-4EA9-AACC-91947F5D4295}" destId="{80FE60FB-284B-4A81-BCD4-AF27ABABD901}" srcOrd="0" destOrd="0" presId="urn:microsoft.com/office/officeart/2005/8/layout/cycle2"/>
    <dgm:cxn modelId="{33977F2D-D1C3-474D-B985-2C8EAAA38922}" type="presOf" srcId="{1BAD8230-A0A3-4CE4-9E18-07D42E042484}" destId="{312A653B-40E6-4A1F-8504-79D03DA0D216}" srcOrd="0" destOrd="0" presId="urn:microsoft.com/office/officeart/2005/8/layout/cycle2"/>
    <dgm:cxn modelId="{D8F2C22E-1A44-4002-B5CB-87236E8D5A36}" type="presOf" srcId="{72ACD473-9334-4C43-A5E7-06299835EE27}" destId="{9864D6FA-B957-4D43-BD7C-448EA6EEE17E}" srcOrd="1" destOrd="0" presId="urn:microsoft.com/office/officeart/2005/8/layout/cycle2"/>
    <dgm:cxn modelId="{F21B852F-F094-4CFA-BBB2-40379C34403D}" type="presOf" srcId="{E8545756-02A7-4A44-B835-7B151A27425E}" destId="{9F6FA6C8-9C61-4D0D-9363-179EB99D4679}" srcOrd="0" destOrd="0" presId="urn:microsoft.com/office/officeart/2005/8/layout/cycle2"/>
    <dgm:cxn modelId="{31A0AC3C-706A-4A99-8338-A7C3014C3930}" type="presOf" srcId="{E8545756-02A7-4A44-B835-7B151A27425E}" destId="{906CE68B-BF36-40DC-B0FF-9693892F03C9}" srcOrd="1" destOrd="0" presId="urn:microsoft.com/office/officeart/2005/8/layout/cycle2"/>
    <dgm:cxn modelId="{86AFD53C-37C5-42CE-B2A8-1441C0FE3145}" type="presOf" srcId="{44124844-4502-48FC-A2A8-4132CAA94B85}" destId="{9EEB6653-E77E-4DD9-8E34-4F20562FD12D}" srcOrd="0" destOrd="0" presId="urn:microsoft.com/office/officeart/2005/8/layout/cycle2"/>
    <dgm:cxn modelId="{FADA1E5B-6688-4EC2-A725-5A3378D43AC9}" type="presOf" srcId="{B2577A52-625C-4876-B284-D0C84D1A6FF7}" destId="{D6284F4B-D2E5-4B7E-8196-0808C79B96BC}" srcOrd="0" destOrd="0" presId="urn:microsoft.com/office/officeart/2005/8/layout/cycle2"/>
    <dgm:cxn modelId="{BFC83F48-C59F-4EB2-ADA2-D0A42A57B27C}" type="presOf" srcId="{0C74FB43-1D70-43F3-928D-9E674ED4D116}" destId="{8B436C73-DD14-4CA9-B054-18A7D1DDDEEB}" srcOrd="0" destOrd="0" presId="urn:microsoft.com/office/officeart/2005/8/layout/cycle2"/>
    <dgm:cxn modelId="{EF450F6B-0A50-45C4-AB9E-B90F8A83D3B4}" type="presOf" srcId="{10FEE2B0-C00C-4A6C-81AD-5A087715C2AF}" destId="{EBC16A72-0E2B-4605-92D6-83024CAED700}" srcOrd="0" destOrd="0" presId="urn:microsoft.com/office/officeart/2005/8/layout/cycle2"/>
    <dgm:cxn modelId="{235E1F73-9B5F-4C32-A8E6-E605FAEC23DF}" srcId="{44124844-4502-48FC-A2A8-4132CAA94B85}" destId="{226AD40B-9DBE-4710-BFF3-260B01BCDA7B}" srcOrd="0" destOrd="0" parTransId="{A4B049E5-9A45-42F5-8616-70F7DA7B348B}" sibTransId="{72ACD473-9334-4C43-A5E7-06299835EE27}"/>
    <dgm:cxn modelId="{8A7E397B-45AA-4B51-9F77-8402BCB685F2}" type="presOf" srcId="{8EFA51C0-F8AD-43D1-805B-4C60EF102B61}" destId="{6EDD88A4-A7FB-46B0-9C1D-EC5A28EE44F9}" srcOrd="1" destOrd="0" presId="urn:microsoft.com/office/officeart/2005/8/layout/cycle2"/>
    <dgm:cxn modelId="{71FE288C-3126-4970-8B66-B3CBFA70EEE8}" type="presOf" srcId="{7F619858-9F8F-4BB4-9C5C-E1B58BFC9043}" destId="{57BBA0CE-7AD3-47FC-B74D-ED9777AF1F35}" srcOrd="0" destOrd="0" presId="urn:microsoft.com/office/officeart/2005/8/layout/cycle2"/>
    <dgm:cxn modelId="{3A43F092-EC55-4AB9-A88A-2CE54F21FE55}" type="presOf" srcId="{72ACD473-9334-4C43-A5E7-06299835EE27}" destId="{BC16EAF4-B2CB-4DB6-B96D-054BAD304317}" srcOrd="0" destOrd="0" presId="urn:microsoft.com/office/officeart/2005/8/layout/cycle2"/>
    <dgm:cxn modelId="{F0147996-9553-4929-91BB-836D27B56712}" srcId="{44124844-4502-48FC-A2A8-4132CAA94B85}" destId="{B2577A52-625C-4876-B284-D0C84D1A6FF7}" srcOrd="3" destOrd="0" parTransId="{D8B8E555-C047-4580-96BC-0BA71011F0FB}" sibTransId="{1BAD8230-A0A3-4CE4-9E18-07D42E042484}"/>
    <dgm:cxn modelId="{57DECCBA-0F61-4FDF-94A1-EA97EE4D06E6}" type="presOf" srcId="{226AD40B-9DBE-4710-BFF3-260B01BCDA7B}" destId="{3CE037CF-E273-4EF7-902E-6E43BD278EE3}" srcOrd="0" destOrd="0" presId="urn:microsoft.com/office/officeart/2005/8/layout/cycle2"/>
    <dgm:cxn modelId="{83EDCFBC-6B9E-4967-B2B4-2FB41B95016D}" srcId="{44124844-4502-48FC-A2A8-4132CAA94B85}" destId="{91FBCB10-D8B3-4EA9-AACC-91947F5D4295}" srcOrd="4" destOrd="0" parTransId="{F034A48E-5757-4A96-A0EF-CDBF15AD8270}" sibTransId="{0C74FB43-1D70-43F3-928D-9E674ED4D116}"/>
    <dgm:cxn modelId="{FB9A44DB-46A2-4564-8758-C941000857CB}" srcId="{44124844-4502-48FC-A2A8-4132CAA94B85}" destId="{7F619858-9F8F-4BB4-9C5C-E1B58BFC9043}" srcOrd="1" destOrd="0" parTransId="{3730D7B3-2383-4244-A8D5-448B3A5542E5}" sibTransId="{8EFA51C0-F8AD-43D1-805B-4C60EF102B61}"/>
    <dgm:cxn modelId="{5060BEDB-619A-4A21-95CC-EB0E101F50DE}" type="presOf" srcId="{1BAD8230-A0A3-4CE4-9E18-07D42E042484}" destId="{8408C800-CA58-4863-878A-CFBE55D948EB}" srcOrd="1" destOrd="0" presId="urn:microsoft.com/office/officeart/2005/8/layout/cycle2"/>
    <dgm:cxn modelId="{D8AD12F7-181A-4674-9FCA-80988BEEE281}" srcId="{44124844-4502-48FC-A2A8-4132CAA94B85}" destId="{10FEE2B0-C00C-4A6C-81AD-5A087715C2AF}" srcOrd="2" destOrd="0" parTransId="{B1B92137-DA56-4ED7-8502-386C15432CE0}" sibTransId="{E8545756-02A7-4A44-B835-7B151A27425E}"/>
    <dgm:cxn modelId="{BA1E571A-AEF5-45D5-83B2-44E30A61AA50}" type="presParOf" srcId="{9EEB6653-E77E-4DD9-8E34-4F20562FD12D}" destId="{3CE037CF-E273-4EF7-902E-6E43BD278EE3}" srcOrd="0" destOrd="0" presId="urn:microsoft.com/office/officeart/2005/8/layout/cycle2"/>
    <dgm:cxn modelId="{B35B7E0B-E2E4-491E-B62E-955DE01C6B3B}" type="presParOf" srcId="{9EEB6653-E77E-4DD9-8E34-4F20562FD12D}" destId="{BC16EAF4-B2CB-4DB6-B96D-054BAD304317}" srcOrd="1" destOrd="0" presId="urn:microsoft.com/office/officeart/2005/8/layout/cycle2"/>
    <dgm:cxn modelId="{F40F440E-CFA9-4CCD-8BF7-08D255CEC5AD}" type="presParOf" srcId="{BC16EAF4-B2CB-4DB6-B96D-054BAD304317}" destId="{9864D6FA-B957-4D43-BD7C-448EA6EEE17E}" srcOrd="0" destOrd="0" presId="urn:microsoft.com/office/officeart/2005/8/layout/cycle2"/>
    <dgm:cxn modelId="{AFC5CFFD-F344-4FD5-B8CF-D71E3D20CF15}" type="presParOf" srcId="{9EEB6653-E77E-4DD9-8E34-4F20562FD12D}" destId="{57BBA0CE-7AD3-47FC-B74D-ED9777AF1F35}" srcOrd="2" destOrd="0" presId="urn:microsoft.com/office/officeart/2005/8/layout/cycle2"/>
    <dgm:cxn modelId="{5C1248CF-6419-40ED-B794-9566C089D13D}" type="presParOf" srcId="{9EEB6653-E77E-4DD9-8E34-4F20562FD12D}" destId="{CA968123-EC63-4880-BFE7-9B6E17C261C7}" srcOrd="3" destOrd="0" presId="urn:microsoft.com/office/officeart/2005/8/layout/cycle2"/>
    <dgm:cxn modelId="{9861F922-D9A3-45AD-9898-FF3EDD5BD8FE}" type="presParOf" srcId="{CA968123-EC63-4880-BFE7-9B6E17C261C7}" destId="{6EDD88A4-A7FB-46B0-9C1D-EC5A28EE44F9}" srcOrd="0" destOrd="0" presId="urn:microsoft.com/office/officeart/2005/8/layout/cycle2"/>
    <dgm:cxn modelId="{5A541DFA-442F-46D1-A7FE-D68ACFEB1785}" type="presParOf" srcId="{9EEB6653-E77E-4DD9-8E34-4F20562FD12D}" destId="{EBC16A72-0E2B-4605-92D6-83024CAED700}" srcOrd="4" destOrd="0" presId="urn:microsoft.com/office/officeart/2005/8/layout/cycle2"/>
    <dgm:cxn modelId="{E70F6BE6-5054-4FE9-9FE6-58E8B9091AA5}" type="presParOf" srcId="{9EEB6653-E77E-4DD9-8E34-4F20562FD12D}" destId="{9F6FA6C8-9C61-4D0D-9363-179EB99D4679}" srcOrd="5" destOrd="0" presId="urn:microsoft.com/office/officeart/2005/8/layout/cycle2"/>
    <dgm:cxn modelId="{6148A75E-ED5B-4D11-BE40-AE5BBF312FF2}" type="presParOf" srcId="{9F6FA6C8-9C61-4D0D-9363-179EB99D4679}" destId="{906CE68B-BF36-40DC-B0FF-9693892F03C9}" srcOrd="0" destOrd="0" presId="urn:microsoft.com/office/officeart/2005/8/layout/cycle2"/>
    <dgm:cxn modelId="{8F2E8535-E0E7-4AAA-B89B-B09639B7D41B}" type="presParOf" srcId="{9EEB6653-E77E-4DD9-8E34-4F20562FD12D}" destId="{D6284F4B-D2E5-4B7E-8196-0808C79B96BC}" srcOrd="6" destOrd="0" presId="urn:microsoft.com/office/officeart/2005/8/layout/cycle2"/>
    <dgm:cxn modelId="{CAD731C3-4123-4536-A8D1-C57CAE7CB0A2}" type="presParOf" srcId="{9EEB6653-E77E-4DD9-8E34-4F20562FD12D}" destId="{312A653B-40E6-4A1F-8504-79D03DA0D216}" srcOrd="7" destOrd="0" presId="urn:microsoft.com/office/officeart/2005/8/layout/cycle2"/>
    <dgm:cxn modelId="{C96B1697-AA01-4076-9085-55B3B22E51B3}" type="presParOf" srcId="{312A653B-40E6-4A1F-8504-79D03DA0D216}" destId="{8408C800-CA58-4863-878A-CFBE55D948EB}" srcOrd="0" destOrd="0" presId="urn:microsoft.com/office/officeart/2005/8/layout/cycle2"/>
    <dgm:cxn modelId="{40BCC9C1-945F-4C95-B6A3-A7F796332A0A}" type="presParOf" srcId="{9EEB6653-E77E-4DD9-8E34-4F20562FD12D}" destId="{80FE60FB-284B-4A81-BCD4-AF27ABABD901}" srcOrd="8" destOrd="0" presId="urn:microsoft.com/office/officeart/2005/8/layout/cycle2"/>
    <dgm:cxn modelId="{F1DFF56F-BA8B-4FBE-9AA1-3FF60B6AA8F5}" type="presParOf" srcId="{9EEB6653-E77E-4DD9-8E34-4F20562FD12D}" destId="{8B436C73-DD14-4CA9-B054-18A7D1DDDEEB}" srcOrd="9" destOrd="0" presId="urn:microsoft.com/office/officeart/2005/8/layout/cycle2"/>
    <dgm:cxn modelId="{0E406846-1F22-4518-B7AE-EB91A8E8C7C9}" type="presParOf" srcId="{8B436C73-DD14-4CA9-B054-18A7D1DDDEEB}" destId="{804F8222-4963-444D-AE51-AFB615BE66A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D1725-B49A-4842-B0B1-A778A5412A91}">
      <dsp:nvSpPr>
        <dsp:cNvPr id="0" name=""/>
        <dsp:cNvSpPr/>
      </dsp:nvSpPr>
      <dsp:spPr>
        <a:xfrm>
          <a:off x="2511235" y="68349"/>
          <a:ext cx="1307553" cy="107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entury Gothic" panose="020B0502020202020204" pitchFamily="34" charset="0"/>
            </a:rPr>
            <a:t>Social Extension</a:t>
          </a:r>
        </a:p>
      </dsp:txBody>
      <dsp:txXfrm>
        <a:off x="2511235" y="68349"/>
        <a:ext cx="1307553" cy="1071791"/>
      </dsp:txXfrm>
    </dsp:sp>
    <dsp:sp modelId="{B5601624-6A8C-4E19-869A-CF753D874BBB}">
      <dsp:nvSpPr>
        <dsp:cNvPr id="0" name=""/>
        <dsp:cNvSpPr/>
      </dsp:nvSpPr>
      <dsp:spPr>
        <a:xfrm>
          <a:off x="742085" y="967"/>
          <a:ext cx="3026203" cy="3026203"/>
        </a:xfrm>
        <a:prstGeom prst="circularArrow">
          <a:avLst>
            <a:gd name="adj1" fmla="val 6906"/>
            <a:gd name="adj2" fmla="val 465690"/>
            <a:gd name="adj3" fmla="val 547992"/>
            <a:gd name="adj4" fmla="val 20586318"/>
            <a:gd name="adj5" fmla="val 8057"/>
          </a:avLst>
        </a:prstGeom>
        <a:solidFill>
          <a:srgbClr val="EFA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B6E9B-76CD-43B8-8A14-9EF362CDDBB6}">
      <dsp:nvSpPr>
        <dsp:cNvPr id="0" name=""/>
        <dsp:cNvSpPr/>
      </dsp:nvSpPr>
      <dsp:spPr>
        <a:xfrm>
          <a:off x="2480592" y="1887998"/>
          <a:ext cx="1368838" cy="107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entury Gothic" panose="020B0502020202020204" pitchFamily="34" charset="0"/>
            </a:rPr>
            <a:t>Shopper Marketing</a:t>
          </a:r>
        </a:p>
      </dsp:txBody>
      <dsp:txXfrm>
        <a:off x="2480592" y="1887998"/>
        <a:ext cx="1368838" cy="1071791"/>
      </dsp:txXfrm>
    </dsp:sp>
    <dsp:sp modelId="{524A4A34-F0CF-4870-81D2-26639F71092D}">
      <dsp:nvSpPr>
        <dsp:cNvPr id="0" name=""/>
        <dsp:cNvSpPr/>
      </dsp:nvSpPr>
      <dsp:spPr>
        <a:xfrm>
          <a:off x="742085" y="967"/>
          <a:ext cx="3026203" cy="3026203"/>
        </a:xfrm>
        <a:prstGeom prst="circularArrow">
          <a:avLst>
            <a:gd name="adj1" fmla="val 6906"/>
            <a:gd name="adj2" fmla="val 465690"/>
            <a:gd name="adj3" fmla="val 5947992"/>
            <a:gd name="adj4" fmla="val 4386318"/>
            <a:gd name="adj5" fmla="val 8057"/>
          </a:avLst>
        </a:prstGeom>
        <a:solidFill>
          <a:srgbClr val="EFA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A3CE7-6238-4FF2-BAB5-572134A8F196}">
      <dsp:nvSpPr>
        <dsp:cNvPr id="0" name=""/>
        <dsp:cNvSpPr/>
      </dsp:nvSpPr>
      <dsp:spPr>
        <a:xfrm>
          <a:off x="657814" y="1887998"/>
          <a:ext cx="1375097" cy="107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entury Gothic" panose="020B0502020202020204" pitchFamily="34" charset="0"/>
            </a:rPr>
            <a:t>PR &amp; Influencer</a:t>
          </a:r>
        </a:p>
      </dsp:txBody>
      <dsp:txXfrm>
        <a:off x="657814" y="1887998"/>
        <a:ext cx="1375097" cy="1071791"/>
      </dsp:txXfrm>
    </dsp:sp>
    <dsp:sp modelId="{D4946311-4924-48E4-8E33-55891EF50301}">
      <dsp:nvSpPr>
        <dsp:cNvPr id="0" name=""/>
        <dsp:cNvSpPr/>
      </dsp:nvSpPr>
      <dsp:spPr>
        <a:xfrm>
          <a:off x="742085" y="967"/>
          <a:ext cx="3026203" cy="3026203"/>
        </a:xfrm>
        <a:prstGeom prst="circularArrow">
          <a:avLst>
            <a:gd name="adj1" fmla="val 6906"/>
            <a:gd name="adj2" fmla="val 465690"/>
            <a:gd name="adj3" fmla="val 11347992"/>
            <a:gd name="adj4" fmla="val 9786318"/>
            <a:gd name="adj5" fmla="val 8057"/>
          </a:avLst>
        </a:prstGeom>
        <a:solidFill>
          <a:srgbClr val="EFA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A87FE-6027-486E-8006-BE27C7824BBA}">
      <dsp:nvSpPr>
        <dsp:cNvPr id="0" name=""/>
        <dsp:cNvSpPr/>
      </dsp:nvSpPr>
      <dsp:spPr>
        <a:xfrm>
          <a:off x="809467" y="68349"/>
          <a:ext cx="1071791" cy="107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entury Gothic" panose="020B0502020202020204" pitchFamily="34" charset="0"/>
            </a:rPr>
            <a:t>Video</a:t>
          </a:r>
        </a:p>
      </dsp:txBody>
      <dsp:txXfrm>
        <a:off x="809467" y="68349"/>
        <a:ext cx="1071791" cy="1071791"/>
      </dsp:txXfrm>
    </dsp:sp>
    <dsp:sp modelId="{0801808C-154B-4E90-B72D-3248D0520F63}">
      <dsp:nvSpPr>
        <dsp:cNvPr id="0" name=""/>
        <dsp:cNvSpPr/>
      </dsp:nvSpPr>
      <dsp:spPr>
        <a:xfrm>
          <a:off x="742085" y="967"/>
          <a:ext cx="3026203" cy="3026203"/>
        </a:xfrm>
        <a:prstGeom prst="circularArrow">
          <a:avLst>
            <a:gd name="adj1" fmla="val 6906"/>
            <a:gd name="adj2" fmla="val 465690"/>
            <a:gd name="adj3" fmla="val 16747992"/>
            <a:gd name="adj4" fmla="val 15186318"/>
            <a:gd name="adj5" fmla="val 8057"/>
          </a:avLst>
        </a:prstGeom>
        <a:solidFill>
          <a:srgbClr val="EFA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037CF-E273-4EF7-902E-6E43BD278EE3}">
      <dsp:nvSpPr>
        <dsp:cNvPr id="0" name=""/>
        <dsp:cNvSpPr/>
      </dsp:nvSpPr>
      <dsp:spPr>
        <a:xfrm>
          <a:off x="5248201" y="-105793"/>
          <a:ext cx="1900935" cy="1708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Standard 2H HO farm production cannot support 2H demand</a:t>
          </a:r>
        </a:p>
      </dsp:txBody>
      <dsp:txXfrm>
        <a:off x="5526586" y="144447"/>
        <a:ext cx="1344165" cy="1208264"/>
      </dsp:txXfrm>
    </dsp:sp>
    <dsp:sp modelId="{BC16EAF4-B2CB-4DB6-B96D-054BAD304317}">
      <dsp:nvSpPr>
        <dsp:cNvPr id="0" name=""/>
        <dsp:cNvSpPr/>
      </dsp:nvSpPr>
      <dsp:spPr>
        <a:xfrm rot="2160000">
          <a:off x="6990989" y="1152210"/>
          <a:ext cx="221020" cy="50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6997321" y="1233648"/>
        <a:ext cx="154714" cy="302775"/>
      </dsp:txXfrm>
    </dsp:sp>
    <dsp:sp modelId="{57BBA0CE-7AD3-47FC-B74D-ED9777AF1F35}">
      <dsp:nvSpPr>
        <dsp:cNvPr id="0" name=""/>
        <dsp:cNvSpPr/>
      </dsp:nvSpPr>
      <dsp:spPr>
        <a:xfrm>
          <a:off x="7063982" y="1213448"/>
          <a:ext cx="1900935" cy="1708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Service 1H demand with standard production</a:t>
          </a:r>
        </a:p>
      </dsp:txBody>
      <dsp:txXfrm>
        <a:off x="7342367" y="1463688"/>
        <a:ext cx="1344165" cy="1208264"/>
      </dsp:txXfrm>
    </dsp:sp>
    <dsp:sp modelId="{CA968123-EC63-4880-BFE7-9B6E17C261C7}">
      <dsp:nvSpPr>
        <dsp:cNvPr id="0" name=""/>
        <dsp:cNvSpPr/>
      </dsp:nvSpPr>
      <dsp:spPr>
        <a:xfrm rot="6480000">
          <a:off x="7532328" y="2875381"/>
          <a:ext cx="275495" cy="50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7586422" y="2937005"/>
        <a:ext cx="192847" cy="302775"/>
      </dsp:txXfrm>
    </dsp:sp>
    <dsp:sp modelId="{EBC16A72-0E2B-4605-92D6-83024CAED700}">
      <dsp:nvSpPr>
        <dsp:cNvPr id="0" name=""/>
        <dsp:cNvSpPr/>
      </dsp:nvSpPr>
      <dsp:spPr>
        <a:xfrm>
          <a:off x="6370416" y="3348027"/>
          <a:ext cx="1900935" cy="1708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Freeze 1H surplus butter</a:t>
          </a:r>
        </a:p>
      </dsp:txBody>
      <dsp:txXfrm>
        <a:off x="6648801" y="3598267"/>
        <a:ext cx="1344165" cy="1208264"/>
      </dsp:txXfrm>
    </dsp:sp>
    <dsp:sp modelId="{9F6FA6C8-9C61-4D0D-9363-179EB99D4679}">
      <dsp:nvSpPr>
        <dsp:cNvPr id="0" name=""/>
        <dsp:cNvSpPr/>
      </dsp:nvSpPr>
      <dsp:spPr>
        <a:xfrm rot="10800000">
          <a:off x="6112796" y="3950086"/>
          <a:ext cx="182051" cy="50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6167411" y="4051011"/>
        <a:ext cx="127436" cy="302775"/>
      </dsp:txXfrm>
    </dsp:sp>
    <dsp:sp modelId="{D6284F4B-D2E5-4B7E-8196-0808C79B96BC}">
      <dsp:nvSpPr>
        <dsp:cNvPr id="0" name=""/>
        <dsp:cNvSpPr/>
      </dsp:nvSpPr>
      <dsp:spPr>
        <a:xfrm>
          <a:off x="4125987" y="3348027"/>
          <a:ext cx="1900935" cy="1708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Thaw butter to support 2H demand</a:t>
          </a:r>
        </a:p>
      </dsp:txBody>
      <dsp:txXfrm>
        <a:off x="4404372" y="3598267"/>
        <a:ext cx="1344165" cy="1208264"/>
      </dsp:txXfrm>
    </dsp:sp>
    <dsp:sp modelId="{312A653B-40E6-4A1F-8504-79D03DA0D216}">
      <dsp:nvSpPr>
        <dsp:cNvPr id="0" name=""/>
        <dsp:cNvSpPr/>
      </dsp:nvSpPr>
      <dsp:spPr>
        <a:xfrm rot="15120000">
          <a:off x="4594333" y="2890212"/>
          <a:ext cx="275495" cy="50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4648427" y="3030438"/>
        <a:ext cx="192847" cy="302775"/>
      </dsp:txXfrm>
    </dsp:sp>
    <dsp:sp modelId="{80FE60FB-284B-4A81-BCD4-AF27ABABD901}">
      <dsp:nvSpPr>
        <dsp:cNvPr id="0" name=""/>
        <dsp:cNvSpPr/>
      </dsp:nvSpPr>
      <dsp:spPr>
        <a:xfrm>
          <a:off x="3432420" y="1213448"/>
          <a:ext cx="1900935" cy="17087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Accurate HO forecast = correct amount of frozen butter</a:t>
          </a:r>
        </a:p>
      </dsp:txBody>
      <dsp:txXfrm>
        <a:off x="3710805" y="1463688"/>
        <a:ext cx="1344165" cy="1208264"/>
      </dsp:txXfrm>
    </dsp:sp>
    <dsp:sp modelId="{8B436C73-DD14-4CA9-B054-18A7D1DDDEEB}">
      <dsp:nvSpPr>
        <dsp:cNvPr id="0" name=""/>
        <dsp:cNvSpPr/>
      </dsp:nvSpPr>
      <dsp:spPr>
        <a:xfrm rot="19440000">
          <a:off x="5175208" y="1159563"/>
          <a:ext cx="221020" cy="50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5181540" y="1279975"/>
        <a:ext cx="154714" cy="30277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0.24335</cdr:x>
      <cdr:y>0.92346</cdr:y>
    </cdr:from>
    <cdr:to>
      <cdr:x>0.39873</cdr:x>
      <cdr:y>1</cdr:y>
    </cdr:to>
    <cdr:sp macro="" textlink="">
      <cdr:nvSpPr>
        <cdr:cNvPr id="2" name="Text Box 542"/>
        <cdr:cNvSpPr txBox="1">
          <a:spLocks xmlns:a="http://schemas.openxmlformats.org/drawingml/2006/main" noChangeArrowheads="1"/>
        </cdr:cNvSpPr>
      </cdr:nvSpPr>
      <cdr:spPr bwMode="auto">
        <a:xfrm xmlns:a="http://schemas.openxmlformats.org/drawingml/2006/main">
          <a:off x="1459037" y="3626316"/>
          <a:ext cx="931587" cy="3005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CDA7CE"/>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wrap="square" lIns="91440" tIns="45720" rIns="91440" bIns="4572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en-GB" sz="1200" u="none" strike="noStrike" baseline="0" dirty="0">
              <a:solidFill>
                <a:srgbClr val="000000"/>
              </a:solidFill>
              <a:latin typeface="Century Gothic" panose="020B0502020202020204" pitchFamily="34" charset="0"/>
              <a:ea typeface="Verdana"/>
              <a:cs typeface="Arial" panose="020B0604020202020204" pitchFamily="34" charset="0"/>
            </a:rPr>
            <a:t>Actual</a:t>
          </a:r>
        </a:p>
        <a:p xmlns:a="http://schemas.openxmlformats.org/drawingml/2006/main">
          <a:pPr algn="ctr" rtl="0">
            <a:lnSpc>
              <a:spcPts val="1200"/>
            </a:lnSpc>
            <a:defRPr sz="1000"/>
          </a:pPr>
          <a:endParaRPr lang="en-GB" sz="1200" u="none" strike="noStrike" baseline="0" dirty="0">
            <a:solidFill>
              <a:srgbClr val="000000"/>
            </a:solidFill>
            <a:latin typeface="Century Gothic" panose="020B0502020202020204" pitchFamily="34" charset="0"/>
            <a:ea typeface="Verdana"/>
            <a:cs typeface="Arial" panose="020B0604020202020204" pitchFamily="34" charset="0"/>
          </a:endParaRPr>
        </a:p>
      </cdr:txBody>
    </cdr:sp>
  </cdr:relSizeAnchor>
  <cdr:relSizeAnchor xmlns:cdr="http://schemas.openxmlformats.org/drawingml/2006/chartDrawing">
    <cdr:from>
      <cdr:x>0.63026</cdr:x>
      <cdr:y>0.90987</cdr:y>
    </cdr:from>
    <cdr:to>
      <cdr:x>0.96477</cdr:x>
      <cdr:y>0.92773</cdr:y>
    </cdr:to>
    <cdr:sp macro="" textlink="">
      <cdr:nvSpPr>
        <cdr:cNvPr id="4" name="AutoShape 546"/>
        <cdr:cNvSpPr>
          <a:spLocks xmlns:a="http://schemas.openxmlformats.org/drawingml/2006/main"/>
        </cdr:cNvSpPr>
      </cdr:nvSpPr>
      <cdr:spPr bwMode="auto">
        <a:xfrm xmlns:a="http://schemas.openxmlformats.org/drawingml/2006/main" rot="5400000">
          <a:off x="4746453" y="2605250"/>
          <a:ext cx="70134" cy="2005568"/>
        </a:xfrm>
        <a:prstGeom xmlns:a="http://schemas.openxmlformats.org/drawingml/2006/main" prst="rightBracket">
          <a:avLst>
            <a:gd name="adj" fmla="val 0"/>
          </a:avLst>
        </a:prstGeom>
        <a:noFill xmlns:a="http://schemas.openxmlformats.org/drawingml/2006/main"/>
        <a:ln xmlns:a="http://schemas.openxmlformats.org/drawingml/2006/main" w="6350">
          <a:solidFill>
            <a:srgbClr xmlns:mc="http://schemas.openxmlformats.org/markup-compatibility/2006" xmlns:a14="http://schemas.microsoft.com/office/drawing/2010/main" val="000000" mc:Ignorable="a14" a14:legacySpreadsheetColorIndex="64"/>
          </a:solidFill>
          <a:round/>
          <a:headEnd/>
          <a:tailEnd/>
        </a:ln>
        <a:effectLst xmlns:a="http://schemas.openxmlformats.org/drawingml/2006/main"/>
        <a:extLst xmlns:a="http://schemas.openxmlformats.org/drawingml/2006/main">
          <a:ext uri="{909E8E84-426E-40DD-AFC4-6F175D3DCCD1}">
            <a14:hiddenFill xmlns:a14="http://schemas.microsoft.com/office/drawing/2010/main">
              <a:solidFill>
                <a:srgbClr val="CDA7CE"/>
              </a:solidFill>
            </a14:hiddenFill>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a:lstStyle xmlns:a="http://schemas.openxmlformats.org/drawingml/2006/main"/>
        <a:p xmlns:a="http://schemas.openxmlformats.org/drawingml/2006/main">
          <a:endParaRPr lang="en-US" dirty="0">
            <a:latin typeface="Century Gothic" panose="020B0502020202020204" pitchFamily="34" charset="0"/>
          </a:endParaRPr>
        </a:p>
      </cdr:txBody>
    </cdr:sp>
  </cdr:relSizeAnchor>
  <cdr:relSizeAnchor xmlns:cdr="http://schemas.openxmlformats.org/drawingml/2006/chartDrawing">
    <cdr:from>
      <cdr:x>0.71274</cdr:x>
      <cdr:y>0.92602</cdr:y>
    </cdr:from>
    <cdr:to>
      <cdr:x>0.91593</cdr:x>
      <cdr:y>1</cdr:y>
    </cdr:to>
    <cdr:sp macro="" textlink="">
      <cdr:nvSpPr>
        <cdr:cNvPr id="5" name="Text Box 547"/>
        <cdr:cNvSpPr txBox="1">
          <a:spLocks xmlns:a="http://schemas.openxmlformats.org/drawingml/2006/main" noChangeArrowheads="1"/>
        </cdr:cNvSpPr>
      </cdr:nvSpPr>
      <cdr:spPr bwMode="auto">
        <a:xfrm xmlns:a="http://schemas.openxmlformats.org/drawingml/2006/main">
          <a:off x="4273251" y="3636368"/>
          <a:ext cx="1218234" cy="29051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CDA7CE"/>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wrap="square" lIns="91440" tIns="45720" rIns="91440" bIns="4572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en-GB" sz="1200" u="none" strike="noStrike" baseline="0" dirty="0">
              <a:solidFill>
                <a:srgbClr val="000000"/>
              </a:solidFill>
              <a:latin typeface="Century Gothic" panose="020B0502020202020204" pitchFamily="34" charset="0"/>
              <a:ea typeface="Verdana"/>
              <a:cs typeface="Arial" panose="020B0604020202020204" pitchFamily="34" charset="0"/>
            </a:rPr>
            <a:t>Forecast</a:t>
          </a:r>
        </a:p>
        <a:p xmlns:a="http://schemas.openxmlformats.org/drawingml/2006/main">
          <a:pPr algn="ctr" rtl="0">
            <a:lnSpc>
              <a:spcPts val="1200"/>
            </a:lnSpc>
            <a:defRPr sz="1000"/>
          </a:pPr>
          <a:endParaRPr lang="en-GB" sz="1200" u="none" strike="noStrike" baseline="0" dirty="0">
            <a:solidFill>
              <a:srgbClr val="000000"/>
            </a:solidFill>
            <a:latin typeface="Century Gothic" panose="020B0502020202020204" pitchFamily="34" charset="0"/>
            <a:ea typeface="Verdana"/>
            <a:cs typeface="Arial" panose="020B0604020202020204" pitchFamily="34" charset="0"/>
          </a:endParaRPr>
        </a:p>
      </cdr:txBody>
    </cdr:sp>
  </cdr:relSizeAnchor>
  <cdr:relSizeAnchor xmlns:cdr="http://schemas.openxmlformats.org/drawingml/2006/chartDrawing">
    <cdr:from>
      <cdr:x>0.47155</cdr:x>
      <cdr:y>0.90816</cdr:y>
    </cdr:from>
    <cdr:to>
      <cdr:x>0.62693</cdr:x>
      <cdr:y>1</cdr:y>
    </cdr:to>
    <cdr:sp macro="" textlink="">
      <cdr:nvSpPr>
        <cdr:cNvPr id="6" name="Text Box 548"/>
        <cdr:cNvSpPr txBox="1">
          <a:spLocks xmlns:a="http://schemas.openxmlformats.org/drawingml/2006/main" noChangeArrowheads="1"/>
        </cdr:cNvSpPr>
      </cdr:nvSpPr>
      <cdr:spPr bwMode="auto">
        <a:xfrm xmlns:a="http://schemas.openxmlformats.org/drawingml/2006/main">
          <a:off x="2827189" y="3566235"/>
          <a:ext cx="931587" cy="36064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CDA7CE"/>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wrap="square" lIns="91440" tIns="45720" rIns="91440" bIns="4572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en-GB" sz="1200" u="none" strike="noStrike" baseline="0" dirty="0">
              <a:solidFill>
                <a:srgbClr val="FF0000"/>
              </a:solidFill>
              <a:latin typeface="Century Gothic" panose="020B0502020202020204" pitchFamily="34" charset="0"/>
              <a:ea typeface="Verdana"/>
              <a:cs typeface="Arial" panose="020B0604020202020204" pitchFamily="34" charset="0"/>
            </a:rPr>
            <a:t>Est</a:t>
          </a:r>
        </a:p>
        <a:p xmlns:a="http://schemas.openxmlformats.org/drawingml/2006/main">
          <a:pPr algn="ctr" rtl="0">
            <a:lnSpc>
              <a:spcPts val="1200"/>
            </a:lnSpc>
            <a:defRPr sz="1000"/>
          </a:pPr>
          <a:endParaRPr lang="en-GB" sz="1200" u="none" strike="noStrike" baseline="0" dirty="0">
            <a:solidFill>
              <a:srgbClr val="FF0000"/>
            </a:solidFill>
            <a:latin typeface="Century Gothic" panose="020B0502020202020204" pitchFamily="34" charset="0"/>
            <a:ea typeface="Verdana"/>
            <a:cs typeface="Arial" panose="020B0604020202020204" pitchFamily="34" charset="0"/>
          </a:endParaRPr>
        </a:p>
      </cdr:txBody>
    </cdr:sp>
  </cdr:relSizeAnchor>
  <cdr:relSizeAnchor xmlns:cdr="http://schemas.openxmlformats.org/drawingml/2006/chartDrawing">
    <cdr:from>
      <cdr:x>0.14727</cdr:x>
      <cdr:y>0.90458</cdr:y>
    </cdr:from>
    <cdr:to>
      <cdr:x>0.48178</cdr:x>
      <cdr:y>0.92244</cdr:y>
    </cdr:to>
    <cdr:sp macro="" textlink="">
      <cdr:nvSpPr>
        <cdr:cNvPr id="10" name="AutoShape 546"/>
        <cdr:cNvSpPr>
          <a:spLocks xmlns:a="http://schemas.openxmlformats.org/drawingml/2006/main"/>
        </cdr:cNvSpPr>
      </cdr:nvSpPr>
      <cdr:spPr bwMode="auto">
        <a:xfrm xmlns:a="http://schemas.openxmlformats.org/drawingml/2006/main" rot="5400000">
          <a:off x="1850690" y="2584468"/>
          <a:ext cx="70134" cy="2005568"/>
        </a:xfrm>
        <a:prstGeom xmlns:a="http://schemas.openxmlformats.org/drawingml/2006/main" prst="rightBracket">
          <a:avLst>
            <a:gd name="adj" fmla="val 0"/>
          </a:avLst>
        </a:prstGeom>
        <a:noFill xmlns:a="http://schemas.openxmlformats.org/drawingml/2006/main"/>
        <a:ln xmlns:a="http://schemas.openxmlformats.org/drawingml/2006/main" w="6350">
          <a:solidFill>
            <a:srgbClr xmlns:mc="http://schemas.openxmlformats.org/markup-compatibility/2006" xmlns:a14="http://schemas.microsoft.com/office/drawing/2010/main" val="000000" mc:Ignorable="a14" a14:legacySpreadsheetColorIndex="64"/>
          </a:solidFill>
          <a:round/>
          <a:headEnd/>
          <a:tailEnd/>
        </a:ln>
        <a:effectLst xmlns:a="http://schemas.openxmlformats.org/drawingml/2006/main"/>
        <a:extLst xmlns:a="http://schemas.openxmlformats.org/drawingml/2006/main">
          <a:ext uri="{909E8E84-426E-40DD-AFC4-6F175D3DCCD1}">
            <a14:hiddenFill xmlns:a14="http://schemas.microsoft.com/office/drawing/2010/main">
              <a:solidFill>
                <a:srgbClr val="CDA7CE"/>
              </a:solidFill>
            </a14:hiddenFill>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dirty="0">
            <a:latin typeface="Century Gothic" panose="020B0502020202020204" pitchFamily="34" charset="0"/>
          </a:endParaRPr>
        </a:p>
      </cdr:txBody>
    </cdr:sp>
  </cdr:relSizeAnchor>
  <cdr:relSizeAnchor xmlns:cdr="http://schemas.openxmlformats.org/drawingml/2006/chartDrawing">
    <cdr:from>
      <cdr:x>0.02523</cdr:x>
      <cdr:y>0.73044</cdr:y>
    </cdr:from>
    <cdr:to>
      <cdr:x>0.1412</cdr:x>
      <cdr:y>0.81463</cdr:y>
    </cdr:to>
    <cdr:sp macro="" textlink="">
      <cdr:nvSpPr>
        <cdr:cNvPr id="11" name="Rectangle 10"/>
        <cdr:cNvSpPr>
          <a:spLocks xmlns:a="http://schemas.openxmlformats.org/drawingml/2006/main" noChangeArrowheads="1"/>
        </cdr:cNvSpPr>
      </cdr:nvSpPr>
      <cdr:spPr bwMode="auto">
        <a:xfrm xmlns:a="http://schemas.openxmlformats.org/drawingml/2006/main">
          <a:off x="136525" y="2727332"/>
          <a:ext cx="627418" cy="314334"/>
        </a:xfrm>
        <a:prstGeom xmlns:a="http://schemas.openxmlformats.org/drawingml/2006/main" prst="rect">
          <a:avLst/>
        </a:prstGeom>
        <a:solidFill xmlns:a="http://schemas.openxmlformats.org/drawingml/2006/main">
          <a:srgbClr val="FFFFFF"/>
        </a:solidFill>
        <a:ln xmlns:a="http://schemas.openxmlformats.org/drawingml/2006/main">
          <a:noFill/>
        </a:ln>
        <a:effectLst xmlns:a="http://schemas.openxmlformats.org/drawingml/2006/main"/>
        <a:extLst xmlns:a="http://schemas.openxmlformats.org/drawingml/2006/main">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FFE502"/>
                </a:outerShdw>
              </a:effectLst>
            </a14:hiddenEffects>
          </a:ext>
        </a:extLst>
      </cdr:spPr>
      <cdr:txBody>
        <a:bodyPr xmlns:a="http://schemas.openxmlformats.org/drawingml/2006/main"/>
        <a:lstStyle xmlns:a="http://schemas.openxmlformats.org/drawingml/2006/main"/>
        <a:p xmlns:a="http://schemas.openxmlformats.org/drawingml/2006/main">
          <a:endParaRPr lang="en-US" dirty="0">
            <a:latin typeface="Century Gothic" panose="020B0502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0.38115</cdr:x>
      <cdr:y>0.41317</cdr:y>
    </cdr:from>
    <cdr:to>
      <cdr:x>0.61885</cdr:x>
      <cdr:y>0.57478</cdr:y>
    </cdr:to>
    <cdr:sp macro="" textlink="">
      <cdr:nvSpPr>
        <cdr:cNvPr id="2" name="Oval 1">
          <a:extLst xmlns:a="http://schemas.openxmlformats.org/drawingml/2006/main">
            <a:ext uri="{FF2B5EF4-FFF2-40B4-BE49-F238E27FC236}">
              <a16:creationId xmlns:a16="http://schemas.microsoft.com/office/drawing/2014/main" id="{50B8EABB-A2AF-43EE-9A46-D8895964F790}"/>
            </a:ext>
          </a:extLst>
        </cdr:cNvPr>
        <cdr:cNvSpPr/>
      </cdr:nvSpPr>
      <cdr:spPr>
        <a:xfrm xmlns:a="http://schemas.openxmlformats.org/drawingml/2006/main">
          <a:off x="2193900" y="1840956"/>
          <a:ext cx="1368152" cy="720080"/>
        </a:xfrm>
        <a:prstGeom xmlns:a="http://schemas.openxmlformats.org/drawingml/2006/main" prst="ellipse">
          <a:avLst/>
        </a:prstGeom>
        <a:solidFill xmlns:a="http://schemas.openxmlformats.org/drawingml/2006/main">
          <a:schemeClr val="tx2"/>
        </a:solidFill>
      </cdr:spPr>
      <cdr:txBody>
        <a:bodyPr xmlns:a="http://schemas.openxmlformats.org/drawingml/2006/main" vertOverflow="clip" wrap="square" lIns="45720" tIns="0" rIns="45720" bIns="0" rtlCol="0" anchor="ctr">
          <a:noAutofit/>
        </a:bodyPr>
        <a:lstStyle xmlns:a="http://schemas.openxmlformats.org/drawingml/2006/main"/>
        <a:p xmlns:a="http://schemas.openxmlformats.org/drawingml/2006/main">
          <a:pPr algn="ctr"/>
          <a:r>
            <a:rPr lang="en-US" sz="1400" b="1" dirty="0">
              <a:solidFill>
                <a:schemeClr val="bg1"/>
              </a:solidFill>
              <a:latin typeface="Century Gothic" panose="020B0502020202020204" pitchFamily="34" charset="0"/>
            </a:rPr>
            <a:t>+10% </a:t>
          </a:r>
        </a:p>
        <a:p xmlns:a="http://schemas.openxmlformats.org/drawingml/2006/main">
          <a:pPr algn="ctr"/>
          <a:r>
            <a:rPr lang="en-US" dirty="0">
              <a:solidFill>
                <a:schemeClr val="bg1"/>
              </a:solidFill>
              <a:latin typeface="Century Gothic" panose="020B0502020202020204" pitchFamily="34" charset="0"/>
            </a:rPr>
            <a:t>4-YR CAGR</a:t>
          </a:r>
        </a:p>
      </cdr:txBody>
    </cdr:sp>
  </cdr:relSizeAnchor>
  <cdr:relSizeAnchor xmlns:cdr="http://schemas.openxmlformats.org/drawingml/2006/chartDrawing">
    <cdr:from>
      <cdr:x>0.19935</cdr:x>
      <cdr:y>0.5263</cdr:y>
    </cdr:from>
    <cdr:to>
      <cdr:x>0.387</cdr:x>
      <cdr:y>0.58492</cdr:y>
    </cdr:to>
    <cdr:cxnSp macro="">
      <cdr:nvCxnSpPr>
        <cdr:cNvPr id="4" name="Straight Arrow Connector 3">
          <a:extLst xmlns:a="http://schemas.openxmlformats.org/drawingml/2006/main">
            <a:ext uri="{FF2B5EF4-FFF2-40B4-BE49-F238E27FC236}">
              <a16:creationId xmlns:a16="http://schemas.microsoft.com/office/drawing/2014/main" id="{2683C204-7881-4AE0-96EB-C2262C191522}"/>
            </a:ext>
          </a:extLst>
        </cdr:cNvPr>
        <cdr:cNvCxnSpPr/>
      </cdr:nvCxnSpPr>
      <cdr:spPr>
        <a:xfrm xmlns:a="http://schemas.openxmlformats.org/drawingml/2006/main" flipH="1">
          <a:off x="1147440" y="2345012"/>
          <a:ext cx="1080120" cy="26119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0.61218</cdr:x>
      <cdr:y>0.38085</cdr:y>
    </cdr:from>
    <cdr:to>
      <cdr:x>0.79984</cdr:x>
      <cdr:y>0.46165</cdr:y>
    </cdr:to>
    <cdr:cxnSp macro="">
      <cdr:nvCxnSpPr>
        <cdr:cNvPr id="6" name="Straight Arrow Connector 5">
          <a:extLst xmlns:a="http://schemas.openxmlformats.org/drawingml/2006/main">
            <a:ext uri="{FF2B5EF4-FFF2-40B4-BE49-F238E27FC236}">
              <a16:creationId xmlns:a16="http://schemas.microsoft.com/office/drawing/2014/main" id="{A903F917-F4C8-4DFD-8DFD-0CEB45D3065D}"/>
            </a:ext>
          </a:extLst>
        </cdr:cNvPr>
        <cdr:cNvCxnSpPr/>
      </cdr:nvCxnSpPr>
      <cdr:spPr>
        <a:xfrm xmlns:a="http://schemas.openxmlformats.org/drawingml/2006/main" flipV="1">
          <a:off x="3523704" y="1696940"/>
          <a:ext cx="1080120" cy="3600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0.02907</cdr:x>
      <cdr:y>0.9311</cdr:y>
    </cdr:from>
    <cdr:to>
      <cdr:x>0.71125</cdr:x>
      <cdr:y>1</cdr:y>
    </cdr:to>
    <cdr:sp macro="" textlink="">
      <cdr:nvSpPr>
        <cdr:cNvPr id="2" name="TextBox 1">
          <a:extLst xmlns:a="http://schemas.openxmlformats.org/drawingml/2006/main">
            <a:ext uri="{FF2B5EF4-FFF2-40B4-BE49-F238E27FC236}">
              <a16:creationId xmlns:a16="http://schemas.microsoft.com/office/drawing/2014/main" id="{6D8B915E-8BF8-4FE6-B419-09D649AAAAD4}"/>
            </a:ext>
          </a:extLst>
        </cdr:cNvPr>
        <cdr:cNvSpPr txBox="1"/>
      </cdr:nvSpPr>
      <cdr:spPr>
        <a:xfrm xmlns:a="http://schemas.openxmlformats.org/drawingml/2006/main">
          <a:off x="164953" y="4491146"/>
          <a:ext cx="3870472" cy="3094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Century Gothic" panose="020B0502020202020204" pitchFamily="34" charset="0"/>
            </a:rPr>
            <a:t>Trends are the same for Traditional Creamers</a:t>
          </a:r>
        </a:p>
      </cdr:txBody>
    </cdr:sp>
  </cdr:relSizeAnchor>
</c:userShapes>
</file>

<file path=ppt/drawings/drawing4.xml><?xml version="1.0" encoding="utf-8"?>
<c:userShapes xmlns:c="http://schemas.openxmlformats.org/drawingml/2006/chart">
  <cdr:relSizeAnchor xmlns:cdr="http://schemas.openxmlformats.org/drawingml/2006/chartDrawing">
    <cdr:from>
      <cdr:x>0.21111</cdr:x>
      <cdr:y>0.6253</cdr:y>
    </cdr:from>
    <cdr:to>
      <cdr:x>0.44241</cdr:x>
      <cdr:y>0.7478</cdr:y>
    </cdr:to>
    <cdr:sp macro="" textlink="">
      <cdr:nvSpPr>
        <cdr:cNvPr id="2" name="TextBox 1">
          <a:extLst xmlns:a="http://schemas.openxmlformats.org/drawingml/2006/main">
            <a:ext uri="{FF2B5EF4-FFF2-40B4-BE49-F238E27FC236}">
              <a16:creationId xmlns:a16="http://schemas.microsoft.com/office/drawing/2014/main" id="{531CF426-5CE1-4B7A-8CD7-19E7A9AB126D}"/>
            </a:ext>
          </a:extLst>
        </cdr:cNvPr>
        <cdr:cNvSpPr txBox="1"/>
      </cdr:nvSpPr>
      <cdr:spPr>
        <a:xfrm xmlns:a="http://schemas.openxmlformats.org/drawingml/2006/main">
          <a:off x="558129" y="2578637"/>
          <a:ext cx="611519" cy="505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latin typeface="Century Gothic" panose="020B0502020202020204" pitchFamily="34" charset="0"/>
            </a:rPr>
            <a:t>NEW</a:t>
          </a:r>
        </a:p>
        <a:p xmlns:a="http://schemas.openxmlformats.org/drawingml/2006/main">
          <a:pPr algn="ctr"/>
          <a:r>
            <a:rPr lang="en-US" sz="1100" dirty="0">
              <a:latin typeface="Century Gothic" panose="020B0502020202020204" pitchFamily="34" charset="0"/>
            </a:rPr>
            <a:t>AO*</a:t>
          </a:r>
        </a:p>
      </cdr:txBody>
    </cdr:sp>
  </cdr:relSizeAnchor>
</c:userShapes>
</file>

<file path=ppt/drawings/drawing5.xml><?xml version="1.0" encoding="utf-8"?>
<c:userShapes xmlns:c="http://schemas.openxmlformats.org/drawingml/2006/chart">
  <cdr:relSizeAnchor xmlns:cdr="http://schemas.openxmlformats.org/drawingml/2006/chartDrawing">
    <cdr:from>
      <cdr:x>0.02011</cdr:x>
      <cdr:y>0.88676</cdr:y>
    </cdr:from>
    <cdr:to>
      <cdr:x>0.70229</cdr:x>
      <cdr:y>0.95566</cdr:y>
    </cdr:to>
    <cdr:sp macro="" textlink="">
      <cdr:nvSpPr>
        <cdr:cNvPr id="2" name="TextBox 1">
          <a:extLst xmlns:a="http://schemas.openxmlformats.org/drawingml/2006/main">
            <a:ext uri="{FF2B5EF4-FFF2-40B4-BE49-F238E27FC236}">
              <a16:creationId xmlns:a16="http://schemas.microsoft.com/office/drawing/2014/main" id="{6D8B915E-8BF8-4FE6-B419-09D649AAAAD4}"/>
            </a:ext>
          </a:extLst>
        </cdr:cNvPr>
        <cdr:cNvSpPr txBox="1"/>
      </cdr:nvSpPr>
      <cdr:spPr>
        <a:xfrm xmlns:a="http://schemas.openxmlformats.org/drawingml/2006/main">
          <a:off x="68507" y="2239036"/>
          <a:ext cx="2324207" cy="1739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latin typeface="Century Gothic" panose="020B0502020202020204" pitchFamily="34" charset="0"/>
            </a:rPr>
            <a:t>Trends are the same for Traditional Creamers</a:t>
          </a:r>
        </a:p>
      </cdr:txBody>
    </cdr:sp>
  </cdr:relSizeAnchor>
</c:userShapes>
</file>

<file path=ppt/drawings/drawing6.xml><?xml version="1.0" encoding="utf-8"?>
<c:userShapes xmlns:c="http://schemas.openxmlformats.org/drawingml/2006/chart">
  <cdr:relSizeAnchor xmlns:cdr="http://schemas.openxmlformats.org/drawingml/2006/chartDrawing">
    <cdr:from>
      <cdr:x>0.0479</cdr:x>
      <cdr:y>0.52491</cdr:y>
    </cdr:from>
    <cdr:to>
      <cdr:x>0.98061</cdr:x>
      <cdr:y>0.52491</cdr:y>
    </cdr:to>
    <cdr:cxnSp macro="">
      <cdr:nvCxnSpPr>
        <cdr:cNvPr id="3" name="Straight Connector 2">
          <a:extLst xmlns:a="http://schemas.openxmlformats.org/drawingml/2006/main">
            <a:ext uri="{FF2B5EF4-FFF2-40B4-BE49-F238E27FC236}">
              <a16:creationId xmlns:a16="http://schemas.microsoft.com/office/drawing/2014/main" id="{CBA7C790-5B68-4948-B60F-483ECD6770BB}"/>
            </a:ext>
          </a:extLst>
        </cdr:cNvPr>
        <cdr:cNvCxnSpPr/>
      </cdr:nvCxnSpPr>
      <cdr:spPr>
        <a:xfrm xmlns:a="http://schemas.openxmlformats.org/drawingml/2006/main" flipH="1">
          <a:off x="550418" y="2145782"/>
          <a:ext cx="10717720" cy="0"/>
        </a:xfrm>
        <a:prstGeom xmlns:a="http://schemas.openxmlformats.org/drawingml/2006/main" prst="line">
          <a:avLst/>
        </a:prstGeom>
        <a:ln xmlns:a="http://schemas.openxmlformats.org/drawingml/2006/main">
          <a:solidFill>
            <a:schemeClr val="tx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0.7667</cdr:x>
      <cdr:y>0.66495</cdr:y>
    </cdr:from>
    <cdr:to>
      <cdr:x>0.85725</cdr:x>
      <cdr:y>0.70787</cdr:y>
    </cdr:to>
    <cdr:sp macro="" textlink="">
      <cdr:nvSpPr>
        <cdr:cNvPr id="2" name="TextBox 1">
          <a:extLst xmlns:a="http://schemas.openxmlformats.org/drawingml/2006/main">
            <a:ext uri="{FF2B5EF4-FFF2-40B4-BE49-F238E27FC236}">
              <a16:creationId xmlns:a16="http://schemas.microsoft.com/office/drawing/2014/main" id="{0CFB473B-BBF6-44FF-93F6-388FF38491D3}"/>
            </a:ext>
          </a:extLst>
        </cdr:cNvPr>
        <cdr:cNvSpPr txBox="1"/>
      </cdr:nvSpPr>
      <cdr:spPr>
        <a:xfrm xmlns:a="http://schemas.openxmlformats.org/drawingml/2006/main">
          <a:off x="4017357" y="2618482"/>
          <a:ext cx="474465" cy="1690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Century Gothic" panose="020B0502020202020204" pitchFamily="34" charset="0"/>
            </a:rPr>
            <a:t>15%</a:t>
          </a:r>
        </a:p>
      </cdr:txBody>
    </cdr:sp>
  </cdr:relSizeAnchor>
  <cdr:relSizeAnchor xmlns:cdr="http://schemas.openxmlformats.org/drawingml/2006/chartDrawing">
    <cdr:from>
      <cdr:x>0.7667</cdr:x>
      <cdr:y>0.38515</cdr:y>
    </cdr:from>
    <cdr:to>
      <cdr:x>0.85725</cdr:x>
      <cdr:y>0.42807</cdr:y>
    </cdr:to>
    <cdr:sp macro="" textlink="">
      <cdr:nvSpPr>
        <cdr:cNvPr id="3" name="TextBox 2">
          <a:extLst xmlns:a="http://schemas.openxmlformats.org/drawingml/2006/main">
            <a:ext uri="{FF2B5EF4-FFF2-40B4-BE49-F238E27FC236}">
              <a16:creationId xmlns:a16="http://schemas.microsoft.com/office/drawing/2014/main" id="{70271A5B-29AE-45CB-BB75-BC11D86DAD8A}"/>
            </a:ext>
          </a:extLst>
        </cdr:cNvPr>
        <cdr:cNvSpPr txBox="1"/>
      </cdr:nvSpPr>
      <cdr:spPr>
        <a:xfrm xmlns:a="http://schemas.openxmlformats.org/drawingml/2006/main">
          <a:off x="4017357" y="1516673"/>
          <a:ext cx="474466" cy="1690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latin typeface="Century Gothic" panose="020B0502020202020204" pitchFamily="34" charset="0"/>
            </a:rPr>
            <a:t>8</a:t>
          </a:r>
          <a:r>
            <a:rPr lang="en-US" sz="1100" dirty="0">
              <a:latin typeface="Century Gothic" panose="020B0502020202020204" pitchFamily="34" charset="0"/>
            </a:rPr>
            <a:t>5%</a:t>
          </a:r>
        </a:p>
      </cdr:txBody>
    </cdr:sp>
  </cdr:relSizeAnchor>
  <cdr:relSizeAnchor xmlns:cdr="http://schemas.openxmlformats.org/drawingml/2006/chartDrawing">
    <cdr:from>
      <cdr:x>0.77696</cdr:x>
      <cdr:y>0.54121</cdr:y>
    </cdr:from>
    <cdr:to>
      <cdr:x>0.84699</cdr:x>
      <cdr:y>0.68233</cdr:y>
    </cdr:to>
    <cdr:cxnSp macro="">
      <cdr:nvCxnSpPr>
        <cdr:cNvPr id="5" name="Straight Connector 4">
          <a:extLst xmlns:a="http://schemas.openxmlformats.org/drawingml/2006/main">
            <a:ext uri="{FF2B5EF4-FFF2-40B4-BE49-F238E27FC236}">
              <a16:creationId xmlns:a16="http://schemas.microsoft.com/office/drawing/2014/main" id="{CB478A2D-9834-49B0-9091-A4305C5D7275}"/>
            </a:ext>
          </a:extLst>
        </cdr:cNvPr>
        <cdr:cNvCxnSpPr/>
      </cdr:nvCxnSpPr>
      <cdr:spPr>
        <a:xfrm xmlns:a="http://schemas.openxmlformats.org/drawingml/2006/main" flipV="1">
          <a:off x="4071130" y="2131232"/>
          <a:ext cx="366920" cy="555696"/>
        </a:xfrm>
        <a:prstGeom xmlns:a="http://schemas.openxmlformats.org/drawingml/2006/main" prst="line">
          <a:avLst/>
        </a:prstGeom>
        <a:ln xmlns:a="http://schemas.openxmlformats.org/drawingml/2006/main">
          <a:solidFill>
            <a:schemeClr val="accent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0.78256</cdr:x>
      <cdr:y>0.77489</cdr:y>
    </cdr:from>
    <cdr:to>
      <cdr:x>0.85707</cdr:x>
      <cdr:y>0.77489</cdr:y>
    </cdr:to>
    <cdr:cxnSp macro="">
      <cdr:nvCxnSpPr>
        <cdr:cNvPr id="8" name="Straight Connector 7">
          <a:extLst xmlns:a="http://schemas.openxmlformats.org/drawingml/2006/main">
            <a:ext uri="{FF2B5EF4-FFF2-40B4-BE49-F238E27FC236}">
              <a16:creationId xmlns:a16="http://schemas.microsoft.com/office/drawing/2014/main" id="{CE727738-CFE8-42EF-B52D-AFC786F95BBE}"/>
            </a:ext>
          </a:extLst>
        </cdr:cNvPr>
        <cdr:cNvCxnSpPr/>
      </cdr:nvCxnSpPr>
      <cdr:spPr>
        <a:xfrm xmlns:a="http://schemas.openxmlformats.org/drawingml/2006/main">
          <a:off x="4100477" y="3051423"/>
          <a:ext cx="390418" cy="0"/>
        </a:xfrm>
        <a:prstGeom xmlns:a="http://schemas.openxmlformats.org/drawingml/2006/main" prst="line">
          <a:avLst/>
        </a:prstGeom>
        <a:ln xmlns:a="http://schemas.openxmlformats.org/drawingml/2006/main">
          <a:solidFill>
            <a:schemeClr val="accent6"/>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5A41C9-908C-8F45-BAED-C2666CACF2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entury Gothic" panose="020B0502020202020204" pitchFamily="34" charset="0"/>
            </a:endParaRPr>
          </a:p>
        </p:txBody>
      </p:sp>
      <p:sp>
        <p:nvSpPr>
          <p:cNvPr id="3" name="Date Placeholder 2">
            <a:extLst>
              <a:ext uri="{FF2B5EF4-FFF2-40B4-BE49-F238E27FC236}">
                <a16:creationId xmlns:a16="http://schemas.microsoft.com/office/drawing/2014/main" id="{1DF0C24B-F323-9C40-9D50-B10E885680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65185A-8858-5347-8B40-ED173E65D273}" type="datetimeFigureOut">
              <a:rPr lang="en-US" smtClean="0">
                <a:latin typeface="Century Gothic" panose="020B0502020202020204" pitchFamily="34" charset="0"/>
              </a:rPr>
              <a:t>2/8/2023</a:t>
            </a:fld>
            <a:endParaRPr lang="en-US">
              <a:latin typeface="Century Gothic" panose="020B0502020202020204" pitchFamily="34" charset="0"/>
            </a:endParaRPr>
          </a:p>
        </p:txBody>
      </p:sp>
      <p:sp>
        <p:nvSpPr>
          <p:cNvPr id="4" name="Footer Placeholder 3">
            <a:extLst>
              <a:ext uri="{FF2B5EF4-FFF2-40B4-BE49-F238E27FC236}">
                <a16:creationId xmlns:a16="http://schemas.microsoft.com/office/drawing/2014/main" id="{260C6BCB-3D02-7645-8372-A30A746894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5616E374-2B02-C541-BD14-ABD1F60D5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AA5D38-164C-8440-AFF2-797348E9FB0E}" type="slidenum">
              <a:rPr lang="en-US" smtClean="0">
                <a:latin typeface="Century Gothic" panose="020B0502020202020204" pitchFamily="34" charset="0"/>
              </a:rPr>
              <a:t>‹#›</a:t>
            </a:fld>
            <a:endParaRPr lang="en-US">
              <a:latin typeface="Century Gothic" panose="020B0502020202020204" pitchFamily="34" charset="0"/>
            </a:endParaRPr>
          </a:p>
        </p:txBody>
      </p:sp>
    </p:spTree>
    <p:extLst>
      <p:ext uri="{BB962C8B-B14F-4D97-AF65-F5344CB8AC3E}">
        <p14:creationId xmlns:p14="http://schemas.microsoft.com/office/powerpoint/2010/main" val="3683864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11439655-0C93-D34B-9080-8ACBC1F16C5B}" type="datetimeFigureOut">
              <a:rPr lang="en-US" smtClean="0"/>
              <a:pPr/>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3FF07DCB-6FFD-BA49-90EE-BDD36E25D4C0}" type="slidenum">
              <a:rPr lang="en-US" smtClean="0"/>
              <a:pPr/>
              <a:t>‹#›</a:t>
            </a:fld>
            <a:endParaRPr lang="en-US"/>
          </a:p>
        </p:txBody>
      </p:sp>
    </p:spTree>
    <p:extLst>
      <p:ext uri="{BB962C8B-B14F-4D97-AF65-F5344CB8AC3E}">
        <p14:creationId xmlns:p14="http://schemas.microsoft.com/office/powerpoint/2010/main" val="2348524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7DCB-6FFD-BA49-90EE-BDD36E25D4C0}"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105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7DCB-6FFD-BA49-90EE-BDD36E25D4C0}"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14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Incrementality of coffeehouse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39578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Incrementality of coffeehouse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57924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Incrementality of coffeehouse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3903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904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7DCB-6FFD-BA49-90EE-BDD36E25D4C0}"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5289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Retailers should re-evaluate categories of declining demand.  Categories that are unable to jump on emerging trends and meet the needs of future shoppers are ripe for re-evaluation.  Keep in mind that there are categories that are declining overall, however, their segments within still driving growth.  Specific category recommendations are retailer-specific, and from a national POV, are on the next slide.</a:t>
            </a:r>
          </a:p>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6D1D0-C2BA-45A3-B1D0-CFD6B1E4DAA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62174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7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B3DDC-98FC-40C5-B55E-F0A5E186379D}"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515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3624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bwMode="white">
          <a:ln>
            <a:headEnd type="none"/>
            <a:tailEnd type="none"/>
          </a:ln>
        </p:spPr>
        <p:txBody>
          <a:bodyPr wrap="square"/>
          <a:lstStyle/>
          <a:p>
            <a:endParaRPr/>
          </a:p>
        </p:txBody>
      </p:sp>
      <p:sp>
        <p:nvSpPr>
          <p:cNvPr id="3" name="Notes Placeholder 2"/>
          <p:cNvSpPr>
            <a:spLocks noGrp="1"/>
          </p:cNvSpPr>
          <p:nvPr>
            <p:ph type="body" sz="quarter" idx="3"/>
          </p:nvPr>
        </p:nvSpPr>
        <p:spPr bwMode="white">
          <a:ln>
            <a:headEnd type="none"/>
            <a:tailEnd type="none"/>
          </a:ln>
        </p:spPr>
        <p:txBody>
          <a:bodyPr wrap="square"/>
          <a:lstStyle/>
          <a:p>
            <a:endParaRPr/>
          </a:p>
        </p:txBody>
      </p:sp>
    </p:spTree>
    <p:extLst>
      <p:ext uri="{BB962C8B-B14F-4D97-AF65-F5344CB8AC3E}">
        <p14:creationId xmlns:p14="http://schemas.microsoft.com/office/powerpoint/2010/main" val="1227827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47E56-E99E-42D3-B08B-4B66941E7B8C}"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0897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6656ac71d_0_2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86656ac71d_0_2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86656ac71d_0_2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86656ac71d_0_2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6656ac71d_0_2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6656ac71d_0_2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Retailer needs </a:t>
            </a:r>
            <a:r>
              <a:rPr lang="en-US" err="1"/>
              <a:t>SToK</a:t>
            </a:r>
            <a:r>
              <a:rPr lang="en-US"/>
              <a:t> Pumpkin </a:t>
            </a:r>
          </a:p>
          <a:p>
            <a:endParaRPr lang="en-US"/>
          </a:p>
          <a:p>
            <a:endParaRPr lang="en-US"/>
          </a:p>
          <a:p>
            <a:r>
              <a:rPr lang="en-US" sz="1200" u="sng"/>
              <a:t>Updates</a:t>
            </a:r>
            <a:r>
              <a:rPr lang="en-US" sz="1200"/>
              <a:t>:</a:t>
            </a:r>
          </a:p>
          <a:p>
            <a:pPr marL="285750" indent="-285750">
              <a:buFont typeface="Arial" panose="020B0604020202020204" pitchFamily="34" charset="0"/>
              <a:buChar char="•"/>
            </a:pPr>
            <a:r>
              <a:rPr lang="en-US" sz="1200"/>
              <a:t>Title massage of go-get - Ensure point is heard EVERYONE should be taking pumpkin – add comment driving home </a:t>
            </a:r>
            <a:r>
              <a:rPr lang="en-US" sz="1200" err="1"/>
              <a:t>opp</a:t>
            </a:r>
            <a:r>
              <a:rPr lang="en-US" sz="1200"/>
              <a:t> for pumpkin TDP gain in 2021</a:t>
            </a:r>
          </a:p>
          <a:p>
            <a:pPr marL="285750" indent="-285750">
              <a:buFont typeface="Arial" panose="020B0604020202020204" pitchFamily="34" charset="0"/>
              <a:buChar char="•"/>
            </a:pPr>
            <a:r>
              <a:rPr lang="en-US" sz="1200"/>
              <a:t>Show ACV in competitive items if story holds</a:t>
            </a:r>
          </a:p>
          <a:p>
            <a:endParaRPr lang="en-US"/>
          </a:p>
          <a:p>
            <a:endParaRPr lang="en-US"/>
          </a:p>
          <a:p>
            <a:r>
              <a:rPr lang="en-US"/>
              <a:t>U/S/W </a:t>
            </a:r>
          </a:p>
          <a:p>
            <a:pPr marL="171450" indent="-171450">
              <a:buFont typeface="Arial" panose="020B0604020202020204" pitchFamily="34" charset="0"/>
              <a:buChar char="•"/>
            </a:pPr>
            <a:r>
              <a:rPr lang="en-US"/>
              <a:t>Target – 7.0</a:t>
            </a:r>
          </a:p>
          <a:p>
            <a:pPr marL="171450" indent="-171450">
              <a:buFont typeface="Arial" panose="020B0604020202020204" pitchFamily="34" charset="0"/>
              <a:buChar char="•"/>
            </a:pPr>
            <a:r>
              <a:rPr lang="en-US"/>
              <a:t>Delhaize – 6.7</a:t>
            </a:r>
          </a:p>
          <a:p>
            <a:pPr marL="171450" indent="-171450">
              <a:buFont typeface="Arial" panose="020B0604020202020204" pitchFamily="34" charset="0"/>
              <a:buChar char="•"/>
            </a:pPr>
            <a:r>
              <a:rPr lang="en-US"/>
              <a:t>Kroger HT – 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51888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Updates</a:t>
            </a:r>
            <a:r>
              <a:rPr lang="en-US" sz="1200"/>
              <a:t>:</a:t>
            </a:r>
          </a:p>
          <a:p>
            <a:pPr marL="285750" indent="-285750">
              <a:buFont typeface="Arial" panose="020B0604020202020204" pitchFamily="34" charset="0"/>
              <a:buChar char="•"/>
            </a:pPr>
            <a:r>
              <a:rPr lang="en-US" sz="1200"/>
              <a:t>Add a slide or two that better drives home the point the biggest priority and gap is close the gap on TDP – get those placements</a:t>
            </a:r>
          </a:p>
          <a:p>
            <a:pPr marL="285750" indent="-285750">
              <a:buFont typeface="Arial" panose="020B0604020202020204" pitchFamily="34" charset="0"/>
              <a:buChar char="•"/>
            </a:pPr>
            <a:r>
              <a:rPr lang="en-US" sz="1200"/>
              <a:t>TDP and $ Up</a:t>
            </a:r>
          </a:p>
          <a:p>
            <a:endParaRPr lang="en-US"/>
          </a:p>
        </p:txBody>
      </p:sp>
      <p:sp>
        <p:nvSpPr>
          <p:cNvPr id="4" name="Slide Number Placeholder 3"/>
          <p:cNvSpPr>
            <a:spLocks noGrp="1"/>
          </p:cNvSpPr>
          <p:nvPr>
            <p:ph type="sldNum" sz="quarter" idx="5"/>
          </p:nvPr>
        </p:nvSpPr>
        <p:spPr/>
        <p:txBody>
          <a:bodyPr/>
          <a:lstStyle/>
          <a:p>
            <a:fld id="{3FF07DCB-6FFD-BA49-90EE-BDD36E25D4C0}" type="slidenum">
              <a:rPr lang="en-US" smtClean="0"/>
              <a:pPr/>
              <a:t>63</a:t>
            </a:fld>
            <a:endParaRPr lang="en-US"/>
          </a:p>
        </p:txBody>
      </p:sp>
    </p:spTree>
    <p:extLst>
      <p:ext uri="{BB962C8B-B14F-4D97-AF65-F5344CB8AC3E}">
        <p14:creationId xmlns:p14="http://schemas.microsoft.com/office/powerpoint/2010/main" val="2185301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Notes</a:t>
            </a:r>
            <a:r>
              <a:rPr lang="en-US"/>
              <a:t>:</a:t>
            </a:r>
            <a:endParaRPr lang="en-US" sz="1200"/>
          </a:p>
          <a:p>
            <a:pPr marL="285750" indent="-285750">
              <a:buFont typeface="Arial" panose="020B0604020202020204" pitchFamily="34" charset="0"/>
              <a:buChar char="•"/>
            </a:pPr>
            <a:r>
              <a:rPr lang="en-US"/>
              <a:t>Benchmarks selected because they are the everyday item top performer in the manufacturer’s set for the time period </a:t>
            </a:r>
          </a:p>
          <a:p>
            <a:pPr marL="285750" indent="-285750">
              <a:buFont typeface="Arial" panose="020B0604020202020204" pitchFamily="34" charset="0"/>
              <a:buChar char="•"/>
            </a:pPr>
            <a:r>
              <a:rPr lang="en-US"/>
              <a:t>Chips Ahoy Chocolate Banana was a summertime LTO in 2015; comparison product is the 9.5 oz (same size) of the original flavor (13oz is shown)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C74C8-947D-401D-A3C1-60B4AAED6C6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27566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Updates</a:t>
            </a:r>
            <a:r>
              <a:rPr lang="en-US" sz="1200"/>
              <a:t>:</a:t>
            </a:r>
          </a:p>
          <a:p>
            <a:pPr marL="285750" indent="-285750">
              <a:buFont typeface="Arial" panose="020B0604020202020204" pitchFamily="34" charset="0"/>
              <a:buChar char="•"/>
            </a:pPr>
            <a:r>
              <a:rPr lang="en-US" sz="1200"/>
              <a:t>Add a slide or two that better drives home the point the biggest priority and gap is close the gap on TDP – get those placements</a:t>
            </a:r>
          </a:p>
          <a:p>
            <a:pPr marL="285750" indent="-285750">
              <a:buFont typeface="Arial" panose="020B0604020202020204" pitchFamily="34" charset="0"/>
              <a:buChar char="•"/>
            </a:pPr>
            <a:r>
              <a:rPr lang="en-US" sz="1200"/>
              <a:t>TDP and $ Up</a:t>
            </a:r>
          </a:p>
          <a:p>
            <a:endParaRPr lang="en-US"/>
          </a:p>
        </p:txBody>
      </p:sp>
      <p:sp>
        <p:nvSpPr>
          <p:cNvPr id="4" name="Slide Number Placeholder 3"/>
          <p:cNvSpPr>
            <a:spLocks noGrp="1"/>
          </p:cNvSpPr>
          <p:nvPr>
            <p:ph type="sldNum" sz="quarter" idx="5"/>
          </p:nvPr>
        </p:nvSpPr>
        <p:spPr/>
        <p:txBody>
          <a:bodyPr/>
          <a:lstStyle/>
          <a:p>
            <a:fld id="{3FF07DCB-6FFD-BA49-90EE-BDD36E25D4C0}" type="slidenum">
              <a:rPr lang="en-US" smtClean="0"/>
              <a:pPr/>
              <a:t>69</a:t>
            </a:fld>
            <a:endParaRPr lang="en-US"/>
          </a:p>
        </p:txBody>
      </p:sp>
    </p:spTree>
    <p:extLst>
      <p:ext uri="{BB962C8B-B14F-4D97-AF65-F5344CB8AC3E}">
        <p14:creationId xmlns:p14="http://schemas.microsoft.com/office/powerpoint/2010/main" val="3765576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7DCB-6FFD-BA49-90EE-BDD36E25D4C0}"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314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7DCB-6FFD-BA49-90EE-BDD36E25D4C0}"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253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493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a:t>#1: Flavor</a:t>
            </a:r>
          </a:p>
          <a:p>
            <a:pPr marL="171450" indent="-171450">
              <a:buFont typeface="Arial" panose="020B0604020202020204" pitchFamily="34" charset="0"/>
              <a:buChar char="•"/>
            </a:pPr>
            <a:r>
              <a:rPr lang="en-US" sz="1000"/>
              <a:t>The key purchase driver for a coffee creamer buyer is FLAVOR: Availability of flavor, variety of flavor, whether it’s flavored or unflavored, etc.  </a:t>
            </a:r>
          </a:p>
          <a:p>
            <a:pPr marL="171450" indent="-171450">
              <a:buFont typeface="Arial" panose="020B0604020202020204" pitchFamily="34" charset="0"/>
              <a:buChar char="•"/>
            </a:pPr>
            <a:r>
              <a:rPr lang="en-US" sz="1000"/>
              <a:t>The consumer views the category as “mainstream” or “emerging”</a:t>
            </a:r>
          </a:p>
          <a:p>
            <a:pPr marL="628650" lvl="1" indent="-171450">
              <a:buFont typeface="Arial" panose="020B0604020202020204" pitchFamily="34" charset="0"/>
              <a:buChar char="•"/>
            </a:pPr>
            <a:r>
              <a:rPr lang="en-US" sz="1000"/>
              <a:t>85% of consumers purchase mainstream creamers vs. 70% of emerging</a:t>
            </a:r>
          </a:p>
          <a:p>
            <a:pPr marL="628650" lvl="1" indent="-171450">
              <a:buFont typeface="Arial" panose="020B0604020202020204" pitchFamily="34" charset="0"/>
              <a:buChar char="•"/>
            </a:pPr>
            <a:r>
              <a:rPr lang="en-US" sz="1000"/>
              <a:t>High percentages indicate high cross purchase</a:t>
            </a:r>
          </a:p>
          <a:p>
            <a:pPr marL="171450" lvl="0" indent="-171450">
              <a:buFont typeface="Arial" panose="020B0604020202020204" pitchFamily="34" charset="0"/>
              <a:buChar char="•"/>
            </a:pPr>
            <a:r>
              <a:rPr lang="en-US" sz="1000"/>
              <a:t>And in terms of how the consumer engages by flavor is from unflavored to basic flavors to more indulgent flavors.  This continues into specialty items and “value-added” items which includes PB, CL, H&amp;H/HWC </a:t>
            </a:r>
          </a:p>
          <a:p>
            <a:pPr marL="0" lvl="0" indent="0">
              <a:buFont typeface="Arial" panose="020B0604020202020204" pitchFamily="34" charset="0"/>
              <a:buNone/>
            </a:pPr>
            <a:endParaRPr lang="en-US" sz="1000"/>
          </a:p>
          <a:p>
            <a:pPr marL="0" lvl="0" indent="0">
              <a:buFont typeface="Arial" panose="020B0604020202020204" pitchFamily="34" charset="0"/>
              <a:buNone/>
            </a:pPr>
            <a:r>
              <a:rPr lang="en-US" sz="1000"/>
              <a:t>#2: Brand</a:t>
            </a:r>
          </a:p>
          <a:p>
            <a:pPr marL="171450" lvl="0" indent="-171450">
              <a:buFont typeface="Arial" panose="020B0604020202020204" pitchFamily="34" charset="0"/>
              <a:buChar char="•"/>
            </a:pPr>
            <a:r>
              <a:rPr lang="en-US" sz="1000"/>
              <a:t>Brands act as guide posts for shoppers to find their favorite flavors; through their strong reach, they drive awareness, trial and conversion for the retailer</a:t>
            </a:r>
          </a:p>
          <a:p>
            <a:pPr marL="742950" lvl="1" indent="-285750">
              <a:spcAft>
                <a:spcPts val="200"/>
              </a:spcAft>
              <a:buFont typeface="Arial" panose="020B0604020202020204" pitchFamily="34" charset="0"/>
              <a:buChar char="•"/>
              <a:defRPr/>
            </a:pPr>
            <a:r>
              <a:rPr lang="en-US" sz="1000">
                <a:solidFill>
                  <a:srgbClr val="0069B3"/>
                </a:solidFill>
                <a:latin typeface="Century Gothic" panose="020B0502020202020204" pitchFamily="34" charset="0"/>
              </a:rPr>
              <a:t>Coffee-mate reaches </a:t>
            </a:r>
            <a:r>
              <a:rPr lang="en-US" sz="1000" b="1" i="1">
                <a:solidFill>
                  <a:srgbClr val="0069B3"/>
                </a:solidFill>
                <a:latin typeface="Century Gothic" panose="020B0502020202020204" pitchFamily="34" charset="0"/>
              </a:rPr>
              <a:t>80% </a:t>
            </a:r>
            <a:r>
              <a:rPr lang="en-US" sz="1000">
                <a:solidFill>
                  <a:srgbClr val="0069B3"/>
                </a:solidFill>
                <a:latin typeface="Century Gothic" panose="020B0502020202020204" pitchFamily="34" charset="0"/>
              </a:rPr>
              <a:t>of consumers</a:t>
            </a:r>
          </a:p>
          <a:p>
            <a:pPr marL="742950" lvl="1" indent="-285750">
              <a:spcAft>
                <a:spcPts val="200"/>
              </a:spcAft>
              <a:buFont typeface="Arial" panose="020B0604020202020204" pitchFamily="34" charset="0"/>
              <a:buChar char="•"/>
              <a:defRPr/>
            </a:pPr>
            <a:r>
              <a:rPr lang="en-US" sz="1000">
                <a:solidFill>
                  <a:srgbClr val="0069B3"/>
                </a:solidFill>
                <a:latin typeface="Century Gothic" panose="020B0502020202020204" pitchFamily="34" charset="0"/>
              </a:rPr>
              <a:t>International Delight reaches </a:t>
            </a:r>
            <a:r>
              <a:rPr lang="en-US" sz="1000" b="1" i="1">
                <a:solidFill>
                  <a:srgbClr val="0069B3"/>
                </a:solidFill>
                <a:latin typeface="Century Gothic" panose="020B0502020202020204" pitchFamily="34" charset="0"/>
              </a:rPr>
              <a:t>72%</a:t>
            </a:r>
          </a:p>
          <a:p>
            <a:pPr marL="742950" lvl="1" indent="-285750">
              <a:spcAft>
                <a:spcPts val="200"/>
              </a:spcAft>
              <a:buFont typeface="Arial" panose="020B0604020202020204" pitchFamily="34" charset="0"/>
              <a:buChar char="•"/>
              <a:defRPr/>
            </a:pPr>
            <a:r>
              <a:rPr lang="en-US" sz="1000">
                <a:solidFill>
                  <a:srgbClr val="0069B3"/>
                </a:solidFill>
                <a:latin typeface="Century Gothic" panose="020B0502020202020204" pitchFamily="34" charset="0"/>
              </a:rPr>
              <a:t>Silk reaches </a:t>
            </a:r>
            <a:r>
              <a:rPr lang="en-US" sz="1000" b="1" i="1">
                <a:solidFill>
                  <a:srgbClr val="0069B3"/>
                </a:solidFill>
                <a:latin typeface="Century Gothic" panose="020B0502020202020204" pitchFamily="34" charset="0"/>
              </a:rPr>
              <a:t>46%</a:t>
            </a:r>
          </a:p>
          <a:p>
            <a:pPr marL="0" lvl="0" indent="0">
              <a:spcAft>
                <a:spcPts val="200"/>
              </a:spcAft>
              <a:buFont typeface="Arial" panose="020B0604020202020204" pitchFamily="34" charset="0"/>
              <a:buNone/>
              <a:defRPr/>
            </a:pPr>
            <a:endParaRPr lang="en-US" sz="1000" b="1" i="1">
              <a:solidFill>
                <a:srgbClr val="0069B3"/>
              </a:solidFill>
              <a:latin typeface="Century Gothic" panose="020B0502020202020204" pitchFamily="34" charset="0"/>
            </a:endParaRPr>
          </a:p>
          <a:p>
            <a:pPr marL="0" lvl="0" indent="0">
              <a:spcAft>
                <a:spcPts val="200"/>
              </a:spcAft>
              <a:buFont typeface="Arial" panose="020B0604020202020204" pitchFamily="34" charset="0"/>
              <a:buNone/>
              <a:defRPr/>
            </a:pPr>
            <a:r>
              <a:rPr lang="en-US" sz="1000" b="1" i="0">
                <a:solidFill>
                  <a:srgbClr val="0069B3"/>
                </a:solidFill>
                <a:latin typeface="Century Gothic" panose="020B0502020202020204" pitchFamily="34" charset="0"/>
              </a:rPr>
              <a:t>THINK ABOUT THE ICE CREAM AISLE:</a:t>
            </a:r>
            <a:r>
              <a:rPr lang="en-US" sz="1000" b="0" i="0">
                <a:solidFill>
                  <a:srgbClr val="0069B3"/>
                </a:solidFill>
                <a:latin typeface="Century Gothic" panose="020B0502020202020204" pitchFamily="34" charset="0"/>
              </a:rPr>
              <a:t> Think about when you’re considering buying ice cream, and about you approaching the aisle as you begin to make your decision.  Do you think, “chocolate” or “vanilla”, or do you think, </a:t>
            </a:r>
            <a:br>
              <a:rPr lang="en-US" sz="1000" b="0" i="0">
                <a:solidFill>
                  <a:srgbClr val="0069B3"/>
                </a:solidFill>
                <a:latin typeface="Century Gothic" panose="020B0502020202020204" pitchFamily="34" charset="0"/>
              </a:rPr>
            </a:br>
            <a:r>
              <a:rPr lang="en-US" sz="1000" b="0" i="0">
                <a:solidFill>
                  <a:srgbClr val="0069B3"/>
                </a:solidFill>
                <a:latin typeface="Century Gothic" panose="020B0502020202020204" pitchFamily="34" charset="0"/>
              </a:rPr>
              <a:t>“Breyers, or Ben &amp; Jerry’s”?  Chances are you think about flavor or type first, yet, it is organized by brand, and that’s because consumers relate certain flavors to certain brands.  Coffee creamer aisle is the same way, consumers do think in terms of flavor first but look to brand to help them navigate the flavors.  </a:t>
            </a:r>
            <a:endParaRPr lang="en-US" sz="1000" b="0" i="0"/>
          </a:p>
        </p:txBody>
      </p:sp>
      <p:sp>
        <p:nvSpPr>
          <p:cNvPr id="4" name="Slide Number Placeholder 3"/>
          <p:cNvSpPr>
            <a:spLocks noGrp="1"/>
          </p:cNvSpPr>
          <p:nvPr>
            <p:ph type="sldNum" sz="quarter" idx="5"/>
          </p:nvPr>
        </p:nvSpPr>
        <p:spPr/>
        <p:txBody>
          <a:bodyPr/>
          <a:lstStyle/>
          <a:p>
            <a:fld id="{86D86932-1AD3-AC47-A31B-B658F7AF3FE0}" type="slidenum">
              <a:rPr lang="en-US" smtClean="0"/>
              <a:t>17</a:t>
            </a:fld>
            <a:endParaRPr lang="en-US"/>
          </a:p>
        </p:txBody>
      </p:sp>
    </p:spTree>
    <p:extLst>
      <p:ext uri="{BB962C8B-B14F-4D97-AF65-F5344CB8AC3E}">
        <p14:creationId xmlns:p14="http://schemas.microsoft.com/office/powerpoint/2010/main" val="95582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75FE-DDBF-4217-895A-DCB5BFBC686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1020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347C8-33DB-40C4-933E-AF5938C8D681}"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1772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75FE-DDBF-4217-895A-DCB5BFBC6863}"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4737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be supporting ID in a big way, haloing to total portfolio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347C8-33DB-40C4-933E-AF5938C8D681}"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89393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02916916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p:nvPr/>
                    </p:nvPicPr>
                    <p:blipFill>
                      <a:blip r:embed="rId4"/>
                      <a:stretch>
                        <a:fillRect/>
                      </a:stretch>
                    </p:blipFill>
                    <p:spPr>
                      <a:xfrm>
                        <a:off x="1589" y="1590"/>
                        <a:ext cx="1588" cy="1587"/>
                      </a:xfrm>
                      <a:prstGeom prst="rect">
                        <a:avLst/>
                      </a:prstGeom>
                    </p:spPr>
                  </p:pic>
                </p:oleObj>
              </mc:Fallback>
            </mc:AlternateContent>
          </a:graphicData>
        </a:graphic>
      </p:graphicFrame>
      <p:sp>
        <p:nvSpPr>
          <p:cNvPr id="5" name="Footer Placeholder 4"/>
          <p:cNvSpPr>
            <a:spLocks noGrp="1"/>
          </p:cNvSpPr>
          <p:nvPr>
            <p:ph type="ftr" sz="quarter" idx="11"/>
          </p:nvPr>
        </p:nvSpPr>
        <p:spPr>
          <a:xfrm>
            <a:off x="454720" y="6377728"/>
            <a:ext cx="6518988" cy="398430"/>
          </a:xfrm>
          <a:prstGeom prst="rect">
            <a:avLst/>
          </a:prstGeom>
        </p:spPr>
        <p:txBody>
          <a:bodyPr anchor="ctr" anchorCtr="0"/>
          <a:lstStyle>
            <a:lvl1pPr>
              <a:defRPr>
                <a:solidFill>
                  <a:schemeClr val="tx2"/>
                </a:solidFill>
              </a:defRPr>
            </a:lvl1pPr>
          </a:lstStyle>
          <a:p>
            <a:endParaRPr lang="en-US"/>
          </a:p>
        </p:txBody>
      </p:sp>
    </p:spTree>
    <p:extLst>
      <p:ext uri="{BB962C8B-B14F-4D97-AF65-F5344CB8AC3E}">
        <p14:creationId xmlns:p14="http://schemas.microsoft.com/office/powerpoint/2010/main" val="19366484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6_Text Full Page">
    <p:bg>
      <p:bgPr>
        <a:solidFill>
          <a:srgbClr val="FCF5EE"/>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263683906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p:nvPr/>
                    </p:nvPicPr>
                    <p:blipFill>
                      <a:blip r:embed="rId4"/>
                      <a:stretch>
                        <a:fillRect/>
                      </a:stretch>
                    </p:blipFill>
                    <p:spPr>
                      <a:xfrm>
                        <a:off x="1589" y="1590"/>
                        <a:ext cx="1588" cy="1587"/>
                      </a:xfrm>
                      <a:prstGeom prst="rect">
                        <a:avLst/>
                      </a:prstGeom>
                    </p:spPr>
                  </p:pic>
                </p:oleObj>
              </mc:Fallback>
            </mc:AlternateContent>
          </a:graphicData>
        </a:graphic>
      </p:graphicFrame>
      <p:sp>
        <p:nvSpPr>
          <p:cNvPr id="6" name="Picture Placeholder 17">
            <a:extLst>
              <a:ext uri="{FF2B5EF4-FFF2-40B4-BE49-F238E27FC236}">
                <a16:creationId xmlns:a16="http://schemas.microsoft.com/office/drawing/2014/main" id="{45D2FA26-9E20-434E-8DE9-D58AC55A2498}"/>
              </a:ext>
            </a:extLst>
          </p:cNvPr>
          <p:cNvSpPr>
            <a:spLocks noGrp="1"/>
          </p:cNvSpPr>
          <p:nvPr>
            <p:ph type="pic" sz="quarter" idx="14"/>
          </p:nvPr>
        </p:nvSpPr>
        <p:spPr>
          <a:xfrm>
            <a:off x="0" y="0"/>
            <a:ext cx="5907314"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8" name="Picture Placeholder 17">
            <a:extLst>
              <a:ext uri="{FF2B5EF4-FFF2-40B4-BE49-F238E27FC236}">
                <a16:creationId xmlns:a16="http://schemas.microsoft.com/office/drawing/2014/main" id="{4D07098E-53CE-1245-B8D7-488FA3B45875}"/>
              </a:ext>
            </a:extLst>
          </p:cNvPr>
          <p:cNvSpPr>
            <a:spLocks noGrp="1"/>
          </p:cNvSpPr>
          <p:nvPr>
            <p:ph type="pic" sz="quarter" idx="15"/>
          </p:nvPr>
        </p:nvSpPr>
        <p:spPr>
          <a:xfrm>
            <a:off x="5895122" y="-1"/>
            <a:ext cx="6296878"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10" name="Picture Placeholder 17">
            <a:extLst>
              <a:ext uri="{FF2B5EF4-FFF2-40B4-BE49-F238E27FC236}">
                <a16:creationId xmlns:a16="http://schemas.microsoft.com/office/drawing/2014/main" id="{1E1CF28D-C422-A646-9DB7-A7A907E38BEE}"/>
              </a:ext>
            </a:extLst>
          </p:cNvPr>
          <p:cNvSpPr>
            <a:spLocks noGrp="1"/>
          </p:cNvSpPr>
          <p:nvPr>
            <p:ph type="pic" sz="quarter" idx="16"/>
          </p:nvPr>
        </p:nvSpPr>
        <p:spPr>
          <a:xfrm>
            <a:off x="0" y="2195470"/>
            <a:ext cx="5907314"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11" name="Picture Placeholder 17">
            <a:extLst>
              <a:ext uri="{FF2B5EF4-FFF2-40B4-BE49-F238E27FC236}">
                <a16:creationId xmlns:a16="http://schemas.microsoft.com/office/drawing/2014/main" id="{08C1F4A5-38F1-AC4B-B07E-2A926726B87E}"/>
              </a:ext>
            </a:extLst>
          </p:cNvPr>
          <p:cNvSpPr>
            <a:spLocks noGrp="1"/>
          </p:cNvSpPr>
          <p:nvPr>
            <p:ph type="pic" sz="quarter" idx="17"/>
          </p:nvPr>
        </p:nvSpPr>
        <p:spPr>
          <a:xfrm>
            <a:off x="5895122" y="2195470"/>
            <a:ext cx="6296878"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27" name="Title 1">
            <a:extLst>
              <a:ext uri="{FF2B5EF4-FFF2-40B4-BE49-F238E27FC236}">
                <a16:creationId xmlns:a16="http://schemas.microsoft.com/office/drawing/2014/main" id="{3642827A-24BD-8E48-B650-68D631FA06C7}"/>
              </a:ext>
            </a:extLst>
          </p:cNvPr>
          <p:cNvSpPr>
            <a:spLocks noGrp="1"/>
          </p:cNvSpPr>
          <p:nvPr>
            <p:ph type="ctrTitle" hasCustomPrompt="1"/>
          </p:nvPr>
        </p:nvSpPr>
        <p:spPr>
          <a:xfrm>
            <a:off x="3138140" y="5088353"/>
            <a:ext cx="8552210" cy="674596"/>
          </a:xfrm>
        </p:spPr>
        <p:txBody>
          <a:bodyPr vert="horz" anchor="b">
            <a:noAutofit/>
          </a:bodyPr>
          <a:lstStyle>
            <a:lvl1pPr algn="l">
              <a:defRPr sz="4000" b="0" i="0" cap="none" baseline="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a:t>Headline</a:t>
            </a:r>
          </a:p>
        </p:txBody>
      </p:sp>
      <p:sp>
        <p:nvSpPr>
          <p:cNvPr id="28" name="Text Placeholder 2">
            <a:extLst>
              <a:ext uri="{FF2B5EF4-FFF2-40B4-BE49-F238E27FC236}">
                <a16:creationId xmlns:a16="http://schemas.microsoft.com/office/drawing/2014/main" id="{01E966FF-DB89-DE4D-B3AF-38A39D008EC3}"/>
              </a:ext>
            </a:extLst>
          </p:cNvPr>
          <p:cNvSpPr>
            <a:spLocks noGrp="1"/>
          </p:cNvSpPr>
          <p:nvPr>
            <p:ph type="body" idx="24" hasCustomPrompt="1"/>
          </p:nvPr>
        </p:nvSpPr>
        <p:spPr>
          <a:xfrm>
            <a:off x="3138139" y="5738630"/>
            <a:ext cx="8552210" cy="703800"/>
          </a:xfrm>
        </p:spPr>
        <p:txBody>
          <a:bodyPr>
            <a:noAutofit/>
          </a:bodyPr>
          <a:lstStyle>
            <a:lvl1pPr marL="0" indent="0">
              <a:buNone/>
              <a:defRPr sz="2000" b="0" i="0" cap="none" baseline="0">
                <a:solidFill>
                  <a:schemeClr val="accent2">
                    <a:lumMod val="75000"/>
                  </a:schemeClr>
                </a:solidFill>
                <a:latin typeface="Century Gothic" panose="020B0502020202020204" pitchFamily="34" charset="0"/>
              </a:defRPr>
            </a:lvl1pPr>
            <a:lvl2pPr marL="377985" indent="0">
              <a:buNone/>
              <a:defRPr sz="1654">
                <a:solidFill>
                  <a:schemeClr val="tx1">
                    <a:tint val="75000"/>
                  </a:schemeClr>
                </a:solidFill>
              </a:defRPr>
            </a:lvl2pPr>
            <a:lvl3pPr marL="755969" indent="0">
              <a:buNone/>
              <a:defRPr sz="1488">
                <a:solidFill>
                  <a:schemeClr val="tx1">
                    <a:tint val="75000"/>
                  </a:schemeClr>
                </a:solidFill>
              </a:defRPr>
            </a:lvl3pPr>
            <a:lvl4pPr marL="1133954" indent="0">
              <a:buNone/>
              <a:defRPr sz="1323">
                <a:solidFill>
                  <a:schemeClr val="tx1">
                    <a:tint val="75000"/>
                  </a:schemeClr>
                </a:solidFill>
              </a:defRPr>
            </a:lvl4pPr>
            <a:lvl5pPr marL="1511939" indent="0">
              <a:buNone/>
              <a:defRPr sz="1323">
                <a:solidFill>
                  <a:schemeClr val="tx1">
                    <a:tint val="75000"/>
                  </a:schemeClr>
                </a:solidFill>
              </a:defRPr>
            </a:lvl5pPr>
            <a:lvl6pPr marL="1889924" indent="0">
              <a:buNone/>
              <a:defRPr sz="1323">
                <a:solidFill>
                  <a:schemeClr val="tx1">
                    <a:tint val="75000"/>
                  </a:schemeClr>
                </a:solidFill>
              </a:defRPr>
            </a:lvl6pPr>
            <a:lvl7pPr marL="2267909" indent="0">
              <a:buNone/>
              <a:defRPr sz="1323">
                <a:solidFill>
                  <a:schemeClr val="tx1">
                    <a:tint val="75000"/>
                  </a:schemeClr>
                </a:solidFill>
              </a:defRPr>
            </a:lvl7pPr>
            <a:lvl8pPr marL="2645894" indent="0">
              <a:buNone/>
              <a:defRPr sz="1323">
                <a:solidFill>
                  <a:schemeClr val="tx1">
                    <a:tint val="75000"/>
                  </a:schemeClr>
                </a:solidFill>
              </a:defRPr>
            </a:lvl8pPr>
            <a:lvl9pPr marL="3023878" indent="0">
              <a:buNone/>
              <a:defRPr sz="1323">
                <a:solidFill>
                  <a:schemeClr val="tx1">
                    <a:tint val="75000"/>
                  </a:schemeClr>
                </a:solidFill>
              </a:defRPr>
            </a:lvl9pPr>
          </a:lstStyle>
          <a:p>
            <a:pPr lvl="0"/>
            <a:r>
              <a:rPr lang="en-US"/>
              <a:t>Subtitle</a:t>
            </a:r>
          </a:p>
        </p:txBody>
      </p:sp>
      <p:sp>
        <p:nvSpPr>
          <p:cNvPr id="29" name="Picture Placeholder 46">
            <a:extLst>
              <a:ext uri="{FF2B5EF4-FFF2-40B4-BE49-F238E27FC236}">
                <a16:creationId xmlns:a16="http://schemas.microsoft.com/office/drawing/2014/main" id="{EB30CD0C-234E-5545-954D-23D2C4ABC49F}"/>
              </a:ext>
            </a:extLst>
          </p:cNvPr>
          <p:cNvSpPr>
            <a:spLocks noGrp="1"/>
          </p:cNvSpPr>
          <p:nvPr>
            <p:ph type="pic" sz="quarter" idx="22" hasCustomPrompt="1"/>
          </p:nvPr>
        </p:nvSpPr>
        <p:spPr>
          <a:xfrm>
            <a:off x="447273" y="4632774"/>
            <a:ext cx="2150376" cy="1996625"/>
          </a:xfrm>
          <a:noFill/>
        </p:spPr>
        <p:txBody>
          <a:bodyPr lIns="72000" rIns="72000" anchor="ctr">
            <a:normAutofit/>
          </a:bodyPr>
          <a:lstStyle>
            <a:lvl1pPr marL="0" marR="0" indent="0" algn="ctr" defTabSz="755969" rtl="0" eaLnBrk="1" fontAlgn="auto" latinLnBrk="0" hangingPunct="1">
              <a:lnSpc>
                <a:spcPct val="110000"/>
              </a:lnSpc>
              <a:spcBef>
                <a:spcPts val="0"/>
              </a:spcBef>
              <a:spcAft>
                <a:spcPts val="0"/>
              </a:spcAft>
              <a:buClrTx/>
              <a:buSzPct val="100000"/>
              <a:buFont typeface=".LucidaGrandeUI" charset="0"/>
              <a:buNone/>
              <a:tabLst/>
              <a:defRPr lang="en-US" sz="1050" b="0" i="0" dirty="0" smtClean="0">
                <a:solidFill>
                  <a:schemeClr val="bg1">
                    <a:lumMod val="50000"/>
                  </a:schemeClr>
                </a:solidFill>
                <a:latin typeface="Century Gothic" panose="020B0502020202020204" pitchFamily="34" charset="0"/>
              </a:defRPr>
            </a:lvl1pPr>
          </a:lstStyle>
          <a:p>
            <a:pPr algn="ctr"/>
            <a:r>
              <a:rPr lang="fr-FR" sz="1050">
                <a:solidFill>
                  <a:schemeClr val="bg1">
                    <a:lumMod val="50000"/>
                  </a:schemeClr>
                </a:solidFill>
              </a:rPr>
              <a:t>Use the </a:t>
            </a:r>
            <a:r>
              <a:rPr lang="fr-FR" sz="1050" err="1">
                <a:solidFill>
                  <a:schemeClr val="bg1">
                    <a:lumMod val="50000"/>
                  </a:schemeClr>
                </a:solidFill>
              </a:rPr>
              <a:t>crop</a:t>
            </a:r>
            <a:r>
              <a:rPr lang="fr-FR" sz="1050">
                <a:solidFill>
                  <a:schemeClr val="bg1">
                    <a:lumMod val="50000"/>
                  </a:schemeClr>
                </a:solidFill>
              </a:rPr>
              <a:t> </a:t>
            </a:r>
            <a:r>
              <a:rPr lang="mr-IN" sz="1050">
                <a:solidFill>
                  <a:schemeClr val="bg1">
                    <a:lumMod val="50000"/>
                  </a:schemeClr>
                </a:solidFill>
              </a:rPr>
              <a:t>–</a:t>
            </a:r>
            <a:r>
              <a:rPr lang="fr-FR" sz="1050">
                <a:solidFill>
                  <a:schemeClr val="bg1">
                    <a:lumMod val="50000"/>
                  </a:schemeClr>
                </a:solidFill>
              </a:rPr>
              <a:t> fit </a:t>
            </a:r>
            <a:r>
              <a:rPr lang="fr-FR" sz="1050" err="1">
                <a:solidFill>
                  <a:schemeClr val="bg1">
                    <a:lumMod val="50000"/>
                  </a:schemeClr>
                </a:solidFill>
              </a:rPr>
              <a:t>function</a:t>
            </a:r>
            <a:r>
              <a:rPr lang="fr-FR" sz="1050">
                <a:solidFill>
                  <a:schemeClr val="bg1">
                    <a:lumMod val="50000"/>
                  </a:schemeClr>
                </a:solidFill>
              </a:rPr>
              <a:t> to fit the logo </a:t>
            </a:r>
            <a:r>
              <a:rPr lang="fr-FR" sz="1050" err="1">
                <a:solidFill>
                  <a:schemeClr val="bg1">
                    <a:lumMod val="50000"/>
                  </a:schemeClr>
                </a:solidFill>
              </a:rPr>
              <a:t>inside</a:t>
            </a:r>
            <a:r>
              <a:rPr lang="fr-FR" sz="1050">
                <a:solidFill>
                  <a:schemeClr val="bg1">
                    <a:lumMod val="50000"/>
                  </a:schemeClr>
                </a:solidFill>
              </a:rPr>
              <a:t> the frame</a:t>
            </a:r>
            <a:endParaRPr lang="en-US" sz="1050">
              <a:solidFill>
                <a:schemeClr val="bg1">
                  <a:lumMod val="50000"/>
                </a:schemeClr>
              </a:solidFill>
              <a:latin typeface="+mn-lt"/>
            </a:endParaRPr>
          </a:p>
        </p:txBody>
      </p:sp>
      <p:sp>
        <p:nvSpPr>
          <p:cNvPr id="30" name="Rectangle 29">
            <a:extLst>
              <a:ext uri="{FF2B5EF4-FFF2-40B4-BE49-F238E27FC236}">
                <a16:creationId xmlns:a16="http://schemas.microsoft.com/office/drawing/2014/main" id="{96064E90-D0A2-5040-927A-59FC64F5BB56}"/>
              </a:ext>
            </a:extLst>
          </p:cNvPr>
          <p:cNvSpPr/>
          <p:nvPr userDrawn="1"/>
        </p:nvSpPr>
        <p:spPr>
          <a:xfrm>
            <a:off x="2854411" y="4614957"/>
            <a:ext cx="111211" cy="20785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
        <p:nvSpPr>
          <p:cNvPr id="31" name="Picture Placeholder 17">
            <a:extLst>
              <a:ext uri="{FF2B5EF4-FFF2-40B4-BE49-F238E27FC236}">
                <a16:creationId xmlns:a16="http://schemas.microsoft.com/office/drawing/2014/main" id="{7EECF59E-1B23-6343-B037-BC0F74DF0A58}"/>
              </a:ext>
            </a:extLst>
          </p:cNvPr>
          <p:cNvSpPr>
            <a:spLocks noGrp="1"/>
          </p:cNvSpPr>
          <p:nvPr>
            <p:ph type="pic" sz="quarter" idx="25" hasCustomPrompt="1"/>
          </p:nvPr>
        </p:nvSpPr>
        <p:spPr>
          <a:xfrm>
            <a:off x="-4204" y="7420302"/>
            <a:ext cx="6284686" cy="2194560"/>
          </a:xfrm>
          <a:solidFill>
            <a:schemeClr val="bg1">
              <a:lumMod val="95000"/>
            </a:schemeClr>
          </a:solidFill>
          <a:ln>
            <a:noFill/>
          </a:ln>
        </p:spPr>
        <p:txBody>
          <a:bodyPr>
            <a:normAutofit/>
          </a:bodyPr>
          <a:lstStyle>
            <a:lvl1pPr marL="0" indent="0">
              <a:buNone/>
              <a:defRPr sz="1333">
                <a:solidFill>
                  <a:schemeClr val="tx1"/>
                </a:solidFill>
              </a:defRPr>
            </a:lvl1pPr>
          </a:lstStyle>
          <a:p>
            <a:r>
              <a:rPr lang="en-US"/>
              <a:t>DO NOT DELETE </a:t>
            </a:r>
          </a:p>
        </p:txBody>
      </p:sp>
    </p:spTree>
    <p:extLst>
      <p:ext uri="{BB962C8B-B14F-4D97-AF65-F5344CB8AC3E}">
        <p14:creationId xmlns:p14="http://schemas.microsoft.com/office/powerpoint/2010/main" val="322224376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Text Full Page">
    <p:bg>
      <p:bgPr>
        <a:solidFill>
          <a:srgbClr val="FCF5EE"/>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76718765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Object 6" hidden="1"/>
                      <p:cNvPicPr/>
                      <p:nvPr/>
                    </p:nvPicPr>
                    <p:blipFill>
                      <a:blip r:embed="rId4"/>
                      <a:stretch>
                        <a:fillRect/>
                      </a:stretch>
                    </p:blipFill>
                    <p:spPr>
                      <a:xfrm>
                        <a:off x="1589" y="1590"/>
                        <a:ext cx="1588" cy="1587"/>
                      </a:xfrm>
                      <a:prstGeom prst="rect">
                        <a:avLst/>
                      </a:prstGeom>
                    </p:spPr>
                  </p:pic>
                </p:oleObj>
              </mc:Fallback>
            </mc:AlternateContent>
          </a:graphicData>
        </a:graphic>
      </p:graphicFrame>
      <p:sp>
        <p:nvSpPr>
          <p:cNvPr id="6" name="Picture Placeholder 17">
            <a:extLst>
              <a:ext uri="{FF2B5EF4-FFF2-40B4-BE49-F238E27FC236}">
                <a16:creationId xmlns:a16="http://schemas.microsoft.com/office/drawing/2014/main" id="{45D2FA26-9E20-434E-8DE9-D58AC55A2498}"/>
              </a:ext>
            </a:extLst>
          </p:cNvPr>
          <p:cNvSpPr>
            <a:spLocks noGrp="1"/>
          </p:cNvSpPr>
          <p:nvPr>
            <p:ph type="pic" sz="quarter" idx="14"/>
          </p:nvPr>
        </p:nvSpPr>
        <p:spPr>
          <a:xfrm>
            <a:off x="0" y="0"/>
            <a:ext cx="5907314"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8" name="Picture Placeholder 17">
            <a:extLst>
              <a:ext uri="{FF2B5EF4-FFF2-40B4-BE49-F238E27FC236}">
                <a16:creationId xmlns:a16="http://schemas.microsoft.com/office/drawing/2014/main" id="{4D07098E-53CE-1245-B8D7-488FA3B45875}"/>
              </a:ext>
            </a:extLst>
          </p:cNvPr>
          <p:cNvSpPr>
            <a:spLocks noGrp="1"/>
          </p:cNvSpPr>
          <p:nvPr>
            <p:ph type="pic" sz="quarter" idx="15"/>
          </p:nvPr>
        </p:nvSpPr>
        <p:spPr>
          <a:xfrm>
            <a:off x="5895122" y="-1"/>
            <a:ext cx="6296878"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10" name="Picture Placeholder 17">
            <a:extLst>
              <a:ext uri="{FF2B5EF4-FFF2-40B4-BE49-F238E27FC236}">
                <a16:creationId xmlns:a16="http://schemas.microsoft.com/office/drawing/2014/main" id="{1E1CF28D-C422-A646-9DB7-A7A907E38BEE}"/>
              </a:ext>
            </a:extLst>
          </p:cNvPr>
          <p:cNvSpPr>
            <a:spLocks noGrp="1"/>
          </p:cNvSpPr>
          <p:nvPr>
            <p:ph type="pic" sz="quarter" idx="16"/>
          </p:nvPr>
        </p:nvSpPr>
        <p:spPr>
          <a:xfrm>
            <a:off x="0" y="2195470"/>
            <a:ext cx="5907314"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11" name="Picture Placeholder 17">
            <a:extLst>
              <a:ext uri="{FF2B5EF4-FFF2-40B4-BE49-F238E27FC236}">
                <a16:creationId xmlns:a16="http://schemas.microsoft.com/office/drawing/2014/main" id="{08C1F4A5-38F1-AC4B-B07E-2A926726B87E}"/>
              </a:ext>
            </a:extLst>
          </p:cNvPr>
          <p:cNvSpPr>
            <a:spLocks noGrp="1"/>
          </p:cNvSpPr>
          <p:nvPr>
            <p:ph type="pic" sz="quarter" idx="17"/>
          </p:nvPr>
        </p:nvSpPr>
        <p:spPr>
          <a:xfrm>
            <a:off x="5895122" y="2195470"/>
            <a:ext cx="6296878" cy="2194560"/>
          </a:xfrm>
          <a:solidFill>
            <a:schemeClr val="bg1">
              <a:lumMod val="95000"/>
            </a:schemeClr>
          </a:solidFill>
          <a:ln>
            <a:noFill/>
          </a:ln>
        </p:spPr>
        <p:txBody>
          <a:bodyPr>
            <a:normAutofit/>
          </a:bodyPr>
          <a:lstStyle>
            <a:lvl1pPr marL="0" indent="0">
              <a:buNone/>
              <a:defRPr sz="1333">
                <a:solidFill>
                  <a:schemeClr val="tx1"/>
                </a:solidFill>
              </a:defRPr>
            </a:lvl1pPr>
          </a:lstStyle>
          <a:p>
            <a:endParaRPr lang="en-US"/>
          </a:p>
        </p:txBody>
      </p:sp>
      <p:sp>
        <p:nvSpPr>
          <p:cNvPr id="27" name="Title 1">
            <a:extLst>
              <a:ext uri="{FF2B5EF4-FFF2-40B4-BE49-F238E27FC236}">
                <a16:creationId xmlns:a16="http://schemas.microsoft.com/office/drawing/2014/main" id="{3642827A-24BD-8E48-B650-68D631FA06C7}"/>
              </a:ext>
            </a:extLst>
          </p:cNvPr>
          <p:cNvSpPr>
            <a:spLocks noGrp="1"/>
          </p:cNvSpPr>
          <p:nvPr>
            <p:ph type="ctrTitle" hasCustomPrompt="1"/>
          </p:nvPr>
        </p:nvSpPr>
        <p:spPr>
          <a:xfrm>
            <a:off x="3138140" y="5088353"/>
            <a:ext cx="8552210" cy="674596"/>
          </a:xfrm>
        </p:spPr>
        <p:txBody>
          <a:bodyPr anchor="b">
            <a:noAutofit/>
          </a:bodyPr>
          <a:lstStyle>
            <a:lvl1pPr algn="l">
              <a:defRPr sz="4000" b="0" i="0" cap="none" baseline="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a:t>Headline</a:t>
            </a:r>
          </a:p>
        </p:txBody>
      </p:sp>
      <p:sp>
        <p:nvSpPr>
          <p:cNvPr id="28" name="Text Placeholder 2">
            <a:extLst>
              <a:ext uri="{FF2B5EF4-FFF2-40B4-BE49-F238E27FC236}">
                <a16:creationId xmlns:a16="http://schemas.microsoft.com/office/drawing/2014/main" id="{01E966FF-DB89-DE4D-B3AF-38A39D008EC3}"/>
              </a:ext>
            </a:extLst>
          </p:cNvPr>
          <p:cNvSpPr>
            <a:spLocks noGrp="1"/>
          </p:cNvSpPr>
          <p:nvPr>
            <p:ph type="body" idx="24" hasCustomPrompt="1"/>
          </p:nvPr>
        </p:nvSpPr>
        <p:spPr>
          <a:xfrm>
            <a:off x="3138139" y="5738630"/>
            <a:ext cx="8552210" cy="703800"/>
          </a:xfrm>
        </p:spPr>
        <p:txBody>
          <a:bodyPr>
            <a:noAutofit/>
          </a:bodyPr>
          <a:lstStyle>
            <a:lvl1pPr marL="0" indent="0">
              <a:buNone/>
              <a:defRPr sz="2000" b="0" i="0" cap="none" baseline="0">
                <a:solidFill>
                  <a:schemeClr val="accent2">
                    <a:lumMod val="75000"/>
                  </a:schemeClr>
                </a:solidFill>
                <a:latin typeface="Century Gothic" panose="020B0502020202020204" pitchFamily="34" charset="0"/>
              </a:defRPr>
            </a:lvl1pPr>
            <a:lvl2pPr marL="377985" indent="0">
              <a:buNone/>
              <a:defRPr sz="1654">
                <a:solidFill>
                  <a:schemeClr val="tx1">
                    <a:tint val="75000"/>
                  </a:schemeClr>
                </a:solidFill>
              </a:defRPr>
            </a:lvl2pPr>
            <a:lvl3pPr marL="755969" indent="0">
              <a:buNone/>
              <a:defRPr sz="1488">
                <a:solidFill>
                  <a:schemeClr val="tx1">
                    <a:tint val="75000"/>
                  </a:schemeClr>
                </a:solidFill>
              </a:defRPr>
            </a:lvl3pPr>
            <a:lvl4pPr marL="1133954" indent="0">
              <a:buNone/>
              <a:defRPr sz="1323">
                <a:solidFill>
                  <a:schemeClr val="tx1">
                    <a:tint val="75000"/>
                  </a:schemeClr>
                </a:solidFill>
              </a:defRPr>
            </a:lvl4pPr>
            <a:lvl5pPr marL="1511939" indent="0">
              <a:buNone/>
              <a:defRPr sz="1323">
                <a:solidFill>
                  <a:schemeClr val="tx1">
                    <a:tint val="75000"/>
                  </a:schemeClr>
                </a:solidFill>
              </a:defRPr>
            </a:lvl5pPr>
            <a:lvl6pPr marL="1889924" indent="0">
              <a:buNone/>
              <a:defRPr sz="1323">
                <a:solidFill>
                  <a:schemeClr val="tx1">
                    <a:tint val="75000"/>
                  </a:schemeClr>
                </a:solidFill>
              </a:defRPr>
            </a:lvl6pPr>
            <a:lvl7pPr marL="2267909" indent="0">
              <a:buNone/>
              <a:defRPr sz="1323">
                <a:solidFill>
                  <a:schemeClr val="tx1">
                    <a:tint val="75000"/>
                  </a:schemeClr>
                </a:solidFill>
              </a:defRPr>
            </a:lvl7pPr>
            <a:lvl8pPr marL="2645894" indent="0">
              <a:buNone/>
              <a:defRPr sz="1323">
                <a:solidFill>
                  <a:schemeClr val="tx1">
                    <a:tint val="75000"/>
                  </a:schemeClr>
                </a:solidFill>
              </a:defRPr>
            </a:lvl8pPr>
            <a:lvl9pPr marL="3023878" indent="0">
              <a:buNone/>
              <a:defRPr sz="1323">
                <a:solidFill>
                  <a:schemeClr val="tx1">
                    <a:tint val="75000"/>
                  </a:schemeClr>
                </a:solidFill>
              </a:defRPr>
            </a:lvl9pPr>
          </a:lstStyle>
          <a:p>
            <a:pPr lvl="0"/>
            <a:r>
              <a:rPr lang="en-US"/>
              <a:t>Subtitle</a:t>
            </a:r>
          </a:p>
        </p:txBody>
      </p:sp>
      <p:sp>
        <p:nvSpPr>
          <p:cNvPr id="29" name="Picture Placeholder 46">
            <a:extLst>
              <a:ext uri="{FF2B5EF4-FFF2-40B4-BE49-F238E27FC236}">
                <a16:creationId xmlns:a16="http://schemas.microsoft.com/office/drawing/2014/main" id="{EB30CD0C-234E-5545-954D-23D2C4ABC49F}"/>
              </a:ext>
            </a:extLst>
          </p:cNvPr>
          <p:cNvSpPr>
            <a:spLocks noGrp="1"/>
          </p:cNvSpPr>
          <p:nvPr>
            <p:ph type="pic" sz="quarter" idx="22" hasCustomPrompt="1"/>
          </p:nvPr>
        </p:nvSpPr>
        <p:spPr>
          <a:xfrm>
            <a:off x="447273" y="4632774"/>
            <a:ext cx="2150376" cy="1996625"/>
          </a:xfrm>
          <a:noFill/>
        </p:spPr>
        <p:txBody>
          <a:bodyPr lIns="72000" rIns="72000" anchor="ctr">
            <a:normAutofit/>
          </a:bodyPr>
          <a:lstStyle>
            <a:lvl1pPr marL="0" marR="0" indent="0" algn="ctr" defTabSz="755969" rtl="0" eaLnBrk="1" fontAlgn="auto" latinLnBrk="0" hangingPunct="1">
              <a:lnSpc>
                <a:spcPct val="110000"/>
              </a:lnSpc>
              <a:spcBef>
                <a:spcPts val="0"/>
              </a:spcBef>
              <a:spcAft>
                <a:spcPts val="0"/>
              </a:spcAft>
              <a:buClrTx/>
              <a:buSzPct val="100000"/>
              <a:buFont typeface=".LucidaGrandeUI" charset="0"/>
              <a:buNone/>
              <a:tabLst/>
              <a:defRPr lang="en-US" sz="1050" b="0" i="0" dirty="0" smtClean="0">
                <a:solidFill>
                  <a:schemeClr val="bg1">
                    <a:lumMod val="50000"/>
                  </a:schemeClr>
                </a:solidFill>
                <a:latin typeface="Century Gothic" panose="020B0502020202020204" pitchFamily="34" charset="0"/>
              </a:defRPr>
            </a:lvl1pPr>
          </a:lstStyle>
          <a:p>
            <a:pPr algn="ctr"/>
            <a:r>
              <a:rPr lang="fr-FR" sz="1050">
                <a:solidFill>
                  <a:schemeClr val="bg1">
                    <a:lumMod val="50000"/>
                  </a:schemeClr>
                </a:solidFill>
              </a:rPr>
              <a:t>Use the </a:t>
            </a:r>
            <a:r>
              <a:rPr lang="fr-FR" sz="1050" err="1">
                <a:solidFill>
                  <a:schemeClr val="bg1">
                    <a:lumMod val="50000"/>
                  </a:schemeClr>
                </a:solidFill>
              </a:rPr>
              <a:t>crop</a:t>
            </a:r>
            <a:r>
              <a:rPr lang="fr-FR" sz="1050">
                <a:solidFill>
                  <a:schemeClr val="bg1">
                    <a:lumMod val="50000"/>
                  </a:schemeClr>
                </a:solidFill>
              </a:rPr>
              <a:t> </a:t>
            </a:r>
            <a:r>
              <a:rPr lang="mr-IN" sz="1050">
                <a:solidFill>
                  <a:schemeClr val="bg1">
                    <a:lumMod val="50000"/>
                  </a:schemeClr>
                </a:solidFill>
              </a:rPr>
              <a:t>–</a:t>
            </a:r>
            <a:r>
              <a:rPr lang="fr-FR" sz="1050">
                <a:solidFill>
                  <a:schemeClr val="bg1">
                    <a:lumMod val="50000"/>
                  </a:schemeClr>
                </a:solidFill>
              </a:rPr>
              <a:t> fit </a:t>
            </a:r>
            <a:r>
              <a:rPr lang="fr-FR" sz="1050" err="1">
                <a:solidFill>
                  <a:schemeClr val="bg1">
                    <a:lumMod val="50000"/>
                  </a:schemeClr>
                </a:solidFill>
              </a:rPr>
              <a:t>function</a:t>
            </a:r>
            <a:r>
              <a:rPr lang="fr-FR" sz="1050">
                <a:solidFill>
                  <a:schemeClr val="bg1">
                    <a:lumMod val="50000"/>
                  </a:schemeClr>
                </a:solidFill>
              </a:rPr>
              <a:t> to fit the logo </a:t>
            </a:r>
            <a:r>
              <a:rPr lang="fr-FR" sz="1050" err="1">
                <a:solidFill>
                  <a:schemeClr val="bg1">
                    <a:lumMod val="50000"/>
                  </a:schemeClr>
                </a:solidFill>
              </a:rPr>
              <a:t>inside</a:t>
            </a:r>
            <a:r>
              <a:rPr lang="fr-FR" sz="1050">
                <a:solidFill>
                  <a:schemeClr val="bg1">
                    <a:lumMod val="50000"/>
                  </a:schemeClr>
                </a:solidFill>
              </a:rPr>
              <a:t> the frame</a:t>
            </a:r>
            <a:endParaRPr lang="en-US" sz="1050">
              <a:solidFill>
                <a:schemeClr val="bg1">
                  <a:lumMod val="50000"/>
                </a:schemeClr>
              </a:solidFill>
              <a:latin typeface="+mn-lt"/>
            </a:endParaRPr>
          </a:p>
        </p:txBody>
      </p:sp>
      <p:sp>
        <p:nvSpPr>
          <p:cNvPr id="30" name="Rectangle 29">
            <a:extLst>
              <a:ext uri="{FF2B5EF4-FFF2-40B4-BE49-F238E27FC236}">
                <a16:creationId xmlns:a16="http://schemas.microsoft.com/office/drawing/2014/main" id="{96064E90-D0A2-5040-927A-59FC64F5BB56}"/>
              </a:ext>
            </a:extLst>
          </p:cNvPr>
          <p:cNvSpPr/>
          <p:nvPr userDrawn="1"/>
        </p:nvSpPr>
        <p:spPr>
          <a:xfrm>
            <a:off x="2854411" y="4614957"/>
            <a:ext cx="111211" cy="20785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
        <p:nvSpPr>
          <p:cNvPr id="31" name="Picture Placeholder 17">
            <a:extLst>
              <a:ext uri="{FF2B5EF4-FFF2-40B4-BE49-F238E27FC236}">
                <a16:creationId xmlns:a16="http://schemas.microsoft.com/office/drawing/2014/main" id="{7EECF59E-1B23-6343-B037-BC0F74DF0A58}"/>
              </a:ext>
            </a:extLst>
          </p:cNvPr>
          <p:cNvSpPr>
            <a:spLocks noGrp="1"/>
          </p:cNvSpPr>
          <p:nvPr>
            <p:ph type="pic" sz="quarter" idx="25" hasCustomPrompt="1"/>
          </p:nvPr>
        </p:nvSpPr>
        <p:spPr>
          <a:xfrm>
            <a:off x="-4204" y="7420302"/>
            <a:ext cx="6284686" cy="2194560"/>
          </a:xfrm>
          <a:solidFill>
            <a:schemeClr val="bg1">
              <a:lumMod val="95000"/>
            </a:schemeClr>
          </a:solidFill>
          <a:ln>
            <a:noFill/>
          </a:ln>
        </p:spPr>
        <p:txBody>
          <a:bodyPr>
            <a:normAutofit/>
          </a:bodyPr>
          <a:lstStyle>
            <a:lvl1pPr marL="0" indent="0">
              <a:buNone/>
              <a:defRPr sz="1333">
                <a:solidFill>
                  <a:schemeClr val="tx1"/>
                </a:solidFill>
              </a:defRPr>
            </a:lvl1pPr>
          </a:lstStyle>
          <a:p>
            <a:r>
              <a:rPr lang="en-US"/>
              <a:t>DO NOT DELETE </a:t>
            </a:r>
          </a:p>
        </p:txBody>
      </p:sp>
    </p:spTree>
    <p:extLst>
      <p:ext uri="{BB962C8B-B14F-4D97-AF65-F5344CB8AC3E}">
        <p14:creationId xmlns:p14="http://schemas.microsoft.com/office/powerpoint/2010/main" val="220549513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and illustration">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a:xfrm>
            <a:off x="11254880" y="-524350"/>
            <a:ext cx="435470" cy="128361"/>
          </a:xfrm>
        </p:spPr>
        <p:txBody>
          <a:bodyPr/>
          <a:lstStyle>
            <a:lvl1pPr>
              <a:defRPr>
                <a:solidFill>
                  <a:schemeClr val="tx2"/>
                </a:solidFill>
              </a:defRPr>
            </a:lvl1pPr>
          </a:lstStyle>
          <a:p>
            <a:fld id="{754A7E0C-9029-4945-9920-02C782E37437}" type="slidenum">
              <a:rPr lang="en-US" smtClean="0"/>
              <a:pPr/>
              <a:t>‹#›</a:t>
            </a:fld>
            <a:endParaRPr lang="en-US"/>
          </a:p>
        </p:txBody>
      </p:sp>
      <p:sp>
        <p:nvSpPr>
          <p:cNvPr id="13" name="Title 1"/>
          <p:cNvSpPr>
            <a:spLocks noGrp="1"/>
          </p:cNvSpPr>
          <p:nvPr>
            <p:ph type="title" hasCustomPrompt="1"/>
          </p:nvPr>
        </p:nvSpPr>
        <p:spPr>
          <a:xfrm>
            <a:off x="220144" y="192056"/>
            <a:ext cx="11738525" cy="773762"/>
          </a:xfrm>
        </p:spPr>
        <p:txBody>
          <a:bodyPr anchor="t" anchorCtr="0">
            <a:noAutofit/>
          </a:bodyPr>
          <a:lstStyle>
            <a:lvl1pPr>
              <a:defRPr sz="2400" b="1" baseline="0"/>
            </a:lvl1pPr>
          </a:lstStyle>
          <a:p>
            <a:r>
              <a:rPr lang="en-US"/>
              <a:t>GRAPHIC ELEMENTS </a:t>
            </a:r>
            <a:br>
              <a:rPr lang="en-US"/>
            </a:br>
            <a:r>
              <a:rPr lang="en-US"/>
              <a:t>AT YOUR DISPOSAL</a:t>
            </a:r>
          </a:p>
        </p:txBody>
      </p:sp>
      <p:sp>
        <p:nvSpPr>
          <p:cNvPr id="14" name="Text Placeholder 2"/>
          <p:cNvSpPr>
            <a:spLocks noGrp="1"/>
          </p:cNvSpPr>
          <p:nvPr>
            <p:ph type="body" idx="13" hasCustomPrompt="1"/>
          </p:nvPr>
        </p:nvSpPr>
        <p:spPr>
          <a:xfrm>
            <a:off x="220145" y="870264"/>
            <a:ext cx="11740550" cy="600921"/>
          </a:xfrm>
        </p:spPr>
        <p:txBody>
          <a:bodyPr>
            <a:noAutofit/>
          </a:bodyPr>
          <a:lstStyle>
            <a:lvl1pPr marL="0" indent="0">
              <a:buNone/>
              <a:defRPr lang="en-US" sz="1800" b="0" i="0" kern="1200" dirty="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11" indent="0">
              <a:buNone/>
              <a:defRPr sz="2000">
                <a:solidFill>
                  <a:schemeClr val="tx1">
                    <a:tint val="75000"/>
                  </a:schemeClr>
                </a:solidFill>
              </a:defRPr>
            </a:lvl2pPr>
            <a:lvl3pPr marL="914420" indent="0">
              <a:buNone/>
              <a:defRPr sz="1800">
                <a:solidFill>
                  <a:schemeClr val="tx1">
                    <a:tint val="75000"/>
                  </a:schemeClr>
                </a:solidFill>
              </a:defRPr>
            </a:lvl3pPr>
            <a:lvl4pPr marL="1371631" indent="0">
              <a:buNone/>
              <a:defRPr sz="1600">
                <a:solidFill>
                  <a:schemeClr val="tx1">
                    <a:tint val="75000"/>
                  </a:schemeClr>
                </a:solidFill>
              </a:defRPr>
            </a:lvl4pPr>
            <a:lvl5pPr marL="1828842" indent="0">
              <a:buNone/>
              <a:defRPr sz="1600">
                <a:solidFill>
                  <a:schemeClr val="tx1">
                    <a:tint val="75000"/>
                  </a:schemeClr>
                </a:solidFill>
              </a:defRPr>
            </a:lvl5pPr>
            <a:lvl6pPr marL="2286051" indent="0">
              <a:buNone/>
              <a:defRPr sz="1600">
                <a:solidFill>
                  <a:schemeClr val="tx1">
                    <a:tint val="75000"/>
                  </a:schemeClr>
                </a:solidFill>
              </a:defRPr>
            </a:lvl6pPr>
            <a:lvl7pPr marL="2743262" indent="0">
              <a:buNone/>
              <a:defRPr sz="1600">
                <a:solidFill>
                  <a:schemeClr val="tx1">
                    <a:tint val="75000"/>
                  </a:schemeClr>
                </a:solidFill>
              </a:defRPr>
            </a:lvl7pPr>
            <a:lvl8pPr marL="3200473" indent="0">
              <a:buNone/>
              <a:defRPr sz="1600">
                <a:solidFill>
                  <a:schemeClr val="tx1">
                    <a:tint val="75000"/>
                  </a:schemeClr>
                </a:solidFill>
              </a:defRPr>
            </a:lvl8pPr>
            <a:lvl9pPr marL="3657683" indent="0">
              <a:buNone/>
              <a:defRPr sz="1600">
                <a:solidFill>
                  <a:schemeClr val="tx1">
                    <a:tint val="75000"/>
                  </a:schemeClr>
                </a:solidFill>
              </a:defRPr>
            </a:lvl9pPr>
          </a:lstStyle>
          <a:p>
            <a:pPr lvl="0"/>
            <a:r>
              <a:rPr lang="en-US"/>
              <a:t>SUBHEADING IN REGULAR 18PT</a:t>
            </a:r>
          </a:p>
        </p:txBody>
      </p:sp>
      <p:pic>
        <p:nvPicPr>
          <p:cNvPr id="17" name="Picture 16">
            <a:extLst>
              <a:ext uri="{FF2B5EF4-FFF2-40B4-BE49-F238E27FC236}">
                <a16:creationId xmlns:a16="http://schemas.microsoft.com/office/drawing/2014/main" id="{A0BC642B-1CE0-CA46-91DF-1EBEB6055D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5466"/>
            <a:ext cx="12192000" cy="515006"/>
          </a:xfrm>
          <a:prstGeom prst="rect">
            <a:avLst/>
          </a:prstGeom>
        </p:spPr>
      </p:pic>
      <p:sp>
        <p:nvSpPr>
          <p:cNvPr id="23" name="Rectangle 22">
            <a:extLst>
              <a:ext uri="{FF2B5EF4-FFF2-40B4-BE49-F238E27FC236}">
                <a16:creationId xmlns:a16="http://schemas.microsoft.com/office/drawing/2014/main" id="{7C7A5F48-0299-C64D-AC8E-2FC3A6840151}"/>
              </a:ext>
            </a:extLst>
          </p:cNvPr>
          <p:cNvSpPr/>
          <p:nvPr userDrawn="1"/>
        </p:nvSpPr>
        <p:spPr>
          <a:xfrm>
            <a:off x="5295904" y="6449089"/>
            <a:ext cx="5176084"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mn-lt"/>
              </a:rPr>
              <a:t>CONFIDENTIAL </a:t>
            </a:r>
            <a:r>
              <a:rPr lang="en-US" sz="800" i="1" kern="1200">
                <a:solidFill>
                  <a:schemeClr val="bg1"/>
                </a:solidFill>
                <a:effectLst/>
                <a:latin typeface="+mn-lt"/>
                <a:ea typeface="Calibri" panose="020F0502020204030204" pitchFamily="34" charset="0"/>
                <a:cs typeface="+mn-cs"/>
              </a:rPr>
              <a:t>INFORMATION OF DANONE US, LLC.  NOT TO BE DISTRIBUTED. SUBJECT TO THE ESPIONAGE ACT OF 1996.</a:t>
            </a:r>
            <a:r>
              <a:rPr lang="en-US" sz="800">
                <a:solidFill>
                  <a:schemeClr val="bg1"/>
                </a:solidFill>
                <a:latin typeface="Century Gothic" panose="020B0502020202020204" pitchFamily="34" charset="0"/>
              </a:rPr>
              <a:t> </a:t>
            </a:r>
          </a:p>
          <a:p>
            <a:pPr algn="r"/>
            <a:r>
              <a:rPr lang="en-US" sz="800">
                <a:solidFill>
                  <a:schemeClr val="bg1"/>
                </a:solidFill>
                <a:latin typeface="Century Gothic" panose="020B0502020202020204" pitchFamily="34" charset="0"/>
              </a:rPr>
              <a:t>Merchandising, assortment, shelving, and pricing decisions are at the sole discretion of the retailer</a:t>
            </a:r>
            <a:endParaRPr lang="en-US" sz="100">
              <a:solidFill>
                <a:schemeClr val="bg1"/>
              </a:solidFill>
              <a:latin typeface="Century Gothic" panose="020B0502020202020204" pitchFamily="34" charset="0"/>
            </a:endParaRPr>
          </a:p>
          <a:p>
            <a:pPr algn="r"/>
            <a:endParaRPr lang="en-US" sz="800">
              <a:solidFill>
                <a:schemeClr val="bg1"/>
              </a:solidFill>
              <a:latin typeface="Century Gothic" panose="020B0502020202020204" pitchFamily="34" charset="0"/>
            </a:endParaRPr>
          </a:p>
        </p:txBody>
      </p:sp>
      <p:grpSp>
        <p:nvGrpSpPr>
          <p:cNvPr id="18" name="Group 17">
            <a:extLst>
              <a:ext uri="{FF2B5EF4-FFF2-40B4-BE49-F238E27FC236}">
                <a16:creationId xmlns:a16="http://schemas.microsoft.com/office/drawing/2014/main" id="{E068BFE0-F17A-C043-90AC-DF0C50BA65A0}"/>
              </a:ext>
            </a:extLst>
          </p:cNvPr>
          <p:cNvGrpSpPr/>
          <p:nvPr userDrawn="1"/>
        </p:nvGrpSpPr>
        <p:grpSpPr>
          <a:xfrm>
            <a:off x="10450718" y="6361285"/>
            <a:ext cx="1657571" cy="514162"/>
            <a:chOff x="8681815" y="6357505"/>
            <a:chExt cx="1657571" cy="514162"/>
          </a:xfrm>
        </p:grpSpPr>
        <p:pic>
          <p:nvPicPr>
            <p:cNvPr id="24" name="Picture 23">
              <a:extLst>
                <a:ext uri="{FF2B5EF4-FFF2-40B4-BE49-F238E27FC236}">
                  <a16:creationId xmlns:a16="http://schemas.microsoft.com/office/drawing/2014/main" id="{E3CDE9C9-06A1-2143-B700-B6C3DFFB98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1815" y="6357505"/>
              <a:ext cx="1193497" cy="514162"/>
            </a:xfrm>
            <a:prstGeom prst="rect">
              <a:avLst/>
            </a:prstGeom>
          </p:spPr>
        </p:pic>
        <p:grpSp>
          <p:nvGrpSpPr>
            <p:cNvPr id="25" name="Group 24">
              <a:extLst>
                <a:ext uri="{FF2B5EF4-FFF2-40B4-BE49-F238E27FC236}">
                  <a16:creationId xmlns:a16="http://schemas.microsoft.com/office/drawing/2014/main" id="{85E0F27F-7BCF-6045-9216-FD6A0A1DC058}"/>
                </a:ext>
              </a:extLst>
            </p:cNvPr>
            <p:cNvGrpSpPr/>
            <p:nvPr userDrawn="1"/>
          </p:nvGrpSpPr>
          <p:grpSpPr>
            <a:xfrm>
              <a:off x="9859502" y="6409617"/>
              <a:ext cx="479884" cy="432097"/>
              <a:chOff x="9859502" y="6409617"/>
              <a:chExt cx="479884" cy="432097"/>
            </a:xfrm>
          </p:grpSpPr>
          <p:pic>
            <p:nvPicPr>
              <p:cNvPr id="26" name="Picture 25">
                <a:extLst>
                  <a:ext uri="{FF2B5EF4-FFF2-40B4-BE49-F238E27FC236}">
                    <a16:creationId xmlns:a16="http://schemas.microsoft.com/office/drawing/2014/main" id="{72CE26F5-7F0B-EA4C-BB2B-1F1D3F59A66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5033" b="32704"/>
              <a:stretch/>
            </p:blipFill>
            <p:spPr>
              <a:xfrm>
                <a:off x="9891122" y="6423954"/>
                <a:ext cx="448264" cy="417760"/>
              </a:xfrm>
              <a:prstGeom prst="rect">
                <a:avLst/>
              </a:prstGeom>
            </p:spPr>
          </p:pic>
          <p:cxnSp>
            <p:nvCxnSpPr>
              <p:cNvPr id="27" name="Straight Connector 26">
                <a:extLst>
                  <a:ext uri="{FF2B5EF4-FFF2-40B4-BE49-F238E27FC236}">
                    <a16:creationId xmlns:a16="http://schemas.microsoft.com/office/drawing/2014/main" id="{1347BB79-59D0-6743-A922-1E27939EBD83}"/>
                  </a:ext>
                </a:extLst>
              </p:cNvPr>
              <p:cNvCxnSpPr>
                <a:cxnSpLocks/>
              </p:cNvCxnSpPr>
              <p:nvPr userDrawn="1"/>
            </p:nvCxnSpPr>
            <p:spPr>
              <a:xfrm flipH="1">
                <a:off x="9859502" y="6409617"/>
                <a:ext cx="1" cy="3785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3486952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and illustration">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a:xfrm>
            <a:off x="11254880" y="-524350"/>
            <a:ext cx="435470" cy="128361"/>
          </a:xfrm>
        </p:spPr>
        <p:txBody>
          <a:bodyPr/>
          <a:lstStyle>
            <a:lvl1pPr>
              <a:defRPr>
                <a:solidFill>
                  <a:schemeClr val="tx2"/>
                </a:solidFill>
              </a:defRPr>
            </a:lvl1pPr>
          </a:lstStyle>
          <a:p>
            <a:fld id="{754A7E0C-9029-4945-9920-02C782E37437}" type="slidenum">
              <a:rPr lang="en-US" smtClean="0"/>
              <a:pPr/>
              <a:t>‹#›</a:t>
            </a:fld>
            <a:endParaRPr lang="en-US"/>
          </a:p>
        </p:txBody>
      </p:sp>
      <p:sp>
        <p:nvSpPr>
          <p:cNvPr id="13" name="Title 1"/>
          <p:cNvSpPr>
            <a:spLocks noGrp="1"/>
          </p:cNvSpPr>
          <p:nvPr>
            <p:ph type="title" hasCustomPrompt="1"/>
          </p:nvPr>
        </p:nvSpPr>
        <p:spPr>
          <a:xfrm>
            <a:off x="224313" y="192056"/>
            <a:ext cx="11743882" cy="773762"/>
          </a:xfrm>
        </p:spPr>
        <p:txBody>
          <a:bodyPr anchor="t" anchorCtr="0">
            <a:noAutofit/>
          </a:bodyPr>
          <a:lstStyle>
            <a:lvl1pPr>
              <a:defRPr sz="2400" b="1" baseline="0"/>
            </a:lvl1pPr>
          </a:lstStyle>
          <a:p>
            <a:r>
              <a:rPr lang="en-US"/>
              <a:t>GRAPHIC ELEMENTS AT YOUR DISPOSAL</a:t>
            </a:r>
          </a:p>
        </p:txBody>
      </p:sp>
      <p:pic>
        <p:nvPicPr>
          <p:cNvPr id="17" name="Picture 16">
            <a:extLst>
              <a:ext uri="{FF2B5EF4-FFF2-40B4-BE49-F238E27FC236}">
                <a16:creationId xmlns:a16="http://schemas.microsoft.com/office/drawing/2014/main" id="{A0BC642B-1CE0-CA46-91DF-1EBEB6055D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5466"/>
            <a:ext cx="12192000" cy="515006"/>
          </a:xfrm>
          <a:prstGeom prst="rect">
            <a:avLst/>
          </a:prstGeom>
        </p:spPr>
      </p:pic>
      <p:grpSp>
        <p:nvGrpSpPr>
          <p:cNvPr id="18" name="Group 17">
            <a:extLst>
              <a:ext uri="{FF2B5EF4-FFF2-40B4-BE49-F238E27FC236}">
                <a16:creationId xmlns:a16="http://schemas.microsoft.com/office/drawing/2014/main" id="{E068BFE0-F17A-C043-90AC-DF0C50BA65A0}"/>
              </a:ext>
            </a:extLst>
          </p:cNvPr>
          <p:cNvGrpSpPr/>
          <p:nvPr userDrawn="1"/>
        </p:nvGrpSpPr>
        <p:grpSpPr>
          <a:xfrm>
            <a:off x="10450718" y="6361285"/>
            <a:ext cx="1657571" cy="514162"/>
            <a:chOff x="8681815" y="6357505"/>
            <a:chExt cx="1657571" cy="514162"/>
          </a:xfrm>
        </p:grpSpPr>
        <p:pic>
          <p:nvPicPr>
            <p:cNvPr id="24" name="Picture 23">
              <a:extLst>
                <a:ext uri="{FF2B5EF4-FFF2-40B4-BE49-F238E27FC236}">
                  <a16:creationId xmlns:a16="http://schemas.microsoft.com/office/drawing/2014/main" id="{E3CDE9C9-06A1-2143-B700-B6C3DFFB98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1815" y="6357505"/>
              <a:ext cx="1193497" cy="514162"/>
            </a:xfrm>
            <a:prstGeom prst="rect">
              <a:avLst/>
            </a:prstGeom>
          </p:spPr>
        </p:pic>
        <p:grpSp>
          <p:nvGrpSpPr>
            <p:cNvPr id="25" name="Group 24">
              <a:extLst>
                <a:ext uri="{FF2B5EF4-FFF2-40B4-BE49-F238E27FC236}">
                  <a16:creationId xmlns:a16="http://schemas.microsoft.com/office/drawing/2014/main" id="{85E0F27F-7BCF-6045-9216-FD6A0A1DC058}"/>
                </a:ext>
              </a:extLst>
            </p:cNvPr>
            <p:cNvGrpSpPr/>
            <p:nvPr userDrawn="1"/>
          </p:nvGrpSpPr>
          <p:grpSpPr>
            <a:xfrm>
              <a:off x="9859502" y="6409617"/>
              <a:ext cx="479884" cy="432097"/>
              <a:chOff x="9859502" y="6409617"/>
              <a:chExt cx="479884" cy="432097"/>
            </a:xfrm>
          </p:grpSpPr>
          <p:pic>
            <p:nvPicPr>
              <p:cNvPr id="26" name="Picture 25">
                <a:extLst>
                  <a:ext uri="{FF2B5EF4-FFF2-40B4-BE49-F238E27FC236}">
                    <a16:creationId xmlns:a16="http://schemas.microsoft.com/office/drawing/2014/main" id="{72CE26F5-7F0B-EA4C-BB2B-1F1D3F59A66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5033" b="32704"/>
              <a:stretch/>
            </p:blipFill>
            <p:spPr>
              <a:xfrm>
                <a:off x="9891122" y="6423954"/>
                <a:ext cx="448264" cy="417760"/>
              </a:xfrm>
              <a:prstGeom prst="rect">
                <a:avLst/>
              </a:prstGeom>
            </p:spPr>
          </p:pic>
          <p:cxnSp>
            <p:nvCxnSpPr>
              <p:cNvPr id="27" name="Straight Connector 26">
                <a:extLst>
                  <a:ext uri="{FF2B5EF4-FFF2-40B4-BE49-F238E27FC236}">
                    <a16:creationId xmlns:a16="http://schemas.microsoft.com/office/drawing/2014/main" id="{1347BB79-59D0-6743-A922-1E27939EBD83}"/>
                  </a:ext>
                </a:extLst>
              </p:cNvPr>
              <p:cNvCxnSpPr>
                <a:cxnSpLocks/>
              </p:cNvCxnSpPr>
              <p:nvPr userDrawn="1"/>
            </p:nvCxnSpPr>
            <p:spPr>
              <a:xfrm flipH="1">
                <a:off x="9859502" y="6409617"/>
                <a:ext cx="1" cy="3785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 name="Rectangle 10">
            <a:extLst>
              <a:ext uri="{FF2B5EF4-FFF2-40B4-BE49-F238E27FC236}">
                <a16:creationId xmlns:a16="http://schemas.microsoft.com/office/drawing/2014/main" id="{6C1E1FC1-4B5C-4E7D-B386-156E431B11F3}"/>
              </a:ext>
            </a:extLst>
          </p:cNvPr>
          <p:cNvSpPr/>
          <p:nvPr userDrawn="1"/>
        </p:nvSpPr>
        <p:spPr>
          <a:xfrm>
            <a:off x="5295904" y="6449089"/>
            <a:ext cx="5176084"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mn-lt"/>
              </a:rPr>
              <a:t>CONFIDENTIAL </a:t>
            </a:r>
            <a:r>
              <a:rPr lang="en-US" sz="800" i="1" kern="1200">
                <a:solidFill>
                  <a:schemeClr val="bg1"/>
                </a:solidFill>
                <a:effectLst/>
                <a:latin typeface="+mn-lt"/>
                <a:ea typeface="Calibri" panose="020F0502020204030204" pitchFamily="34" charset="0"/>
                <a:cs typeface="+mn-cs"/>
              </a:rPr>
              <a:t>INFORMATION OF DANONE US, LLC.  NOT TO BE DISTRIBUTED. SUBJECT TO THE ESPIONAGE ACT OF 1996.</a:t>
            </a:r>
            <a:r>
              <a:rPr lang="en-US" sz="800">
                <a:solidFill>
                  <a:schemeClr val="bg1"/>
                </a:solidFill>
                <a:latin typeface="Century Gothic" panose="020B0502020202020204" pitchFamily="34" charset="0"/>
              </a:rPr>
              <a:t> </a:t>
            </a:r>
          </a:p>
          <a:p>
            <a:pPr algn="r"/>
            <a:r>
              <a:rPr lang="en-US" sz="800">
                <a:solidFill>
                  <a:schemeClr val="bg1"/>
                </a:solidFill>
                <a:latin typeface="Century Gothic" panose="020B0502020202020204" pitchFamily="34" charset="0"/>
              </a:rPr>
              <a:t>Merchandising, assortment, shelving, and pricing decisions are at the sole discretion of the retailer</a:t>
            </a:r>
            <a:endParaRPr lang="en-US" sz="100">
              <a:solidFill>
                <a:schemeClr val="bg1"/>
              </a:solidFill>
              <a:latin typeface="Century Gothic" panose="020B0502020202020204" pitchFamily="34" charset="0"/>
            </a:endParaRPr>
          </a:p>
          <a:p>
            <a:pPr algn="r"/>
            <a:endParaRPr lang="en-US" sz="8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079746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and illustration">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a:xfrm>
            <a:off x="11254880" y="-524350"/>
            <a:ext cx="435470" cy="128361"/>
          </a:xfrm>
        </p:spPr>
        <p:txBody>
          <a:bodyPr/>
          <a:lstStyle>
            <a:lvl1pPr>
              <a:defRPr>
                <a:solidFill>
                  <a:schemeClr val="tx2"/>
                </a:solidFill>
              </a:defRPr>
            </a:lvl1pPr>
          </a:lstStyle>
          <a:p>
            <a:fld id="{754A7E0C-9029-4945-9920-02C782E37437}" type="slidenum">
              <a:rPr lang="en-US" smtClean="0"/>
              <a:pPr/>
              <a:t>‹#›</a:t>
            </a:fld>
            <a:endParaRPr lang="en-US"/>
          </a:p>
        </p:txBody>
      </p:sp>
      <p:sp>
        <p:nvSpPr>
          <p:cNvPr id="13" name="Title 1"/>
          <p:cNvSpPr>
            <a:spLocks noGrp="1"/>
          </p:cNvSpPr>
          <p:nvPr>
            <p:ph type="title" hasCustomPrompt="1"/>
          </p:nvPr>
        </p:nvSpPr>
        <p:spPr>
          <a:xfrm>
            <a:off x="700088" y="42760"/>
            <a:ext cx="10990262" cy="773762"/>
          </a:xfrm>
        </p:spPr>
        <p:txBody>
          <a:bodyPr>
            <a:noAutofit/>
          </a:bodyPr>
          <a:lstStyle>
            <a:lvl1pPr>
              <a:defRPr b="1" baseline="0"/>
            </a:lvl1pPr>
          </a:lstStyle>
          <a:p>
            <a:r>
              <a:rPr lang="en-US"/>
              <a:t>GRAPHIC ELEMENTS AT YOUR DISPOSAL</a:t>
            </a:r>
          </a:p>
        </p:txBody>
      </p:sp>
      <p:pic>
        <p:nvPicPr>
          <p:cNvPr id="17" name="Picture 16">
            <a:extLst>
              <a:ext uri="{FF2B5EF4-FFF2-40B4-BE49-F238E27FC236}">
                <a16:creationId xmlns:a16="http://schemas.microsoft.com/office/drawing/2014/main" id="{A0BC642B-1CE0-CA46-91DF-1EBEB6055D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5466"/>
            <a:ext cx="12192000" cy="515006"/>
          </a:xfrm>
          <a:prstGeom prst="rect">
            <a:avLst/>
          </a:prstGeom>
        </p:spPr>
      </p:pic>
      <p:grpSp>
        <p:nvGrpSpPr>
          <p:cNvPr id="18" name="Group 17">
            <a:extLst>
              <a:ext uri="{FF2B5EF4-FFF2-40B4-BE49-F238E27FC236}">
                <a16:creationId xmlns:a16="http://schemas.microsoft.com/office/drawing/2014/main" id="{E068BFE0-F17A-C043-90AC-DF0C50BA65A0}"/>
              </a:ext>
            </a:extLst>
          </p:cNvPr>
          <p:cNvGrpSpPr/>
          <p:nvPr userDrawn="1"/>
        </p:nvGrpSpPr>
        <p:grpSpPr>
          <a:xfrm>
            <a:off x="10450718" y="6361285"/>
            <a:ext cx="1657571" cy="514162"/>
            <a:chOff x="8681815" y="6357505"/>
            <a:chExt cx="1657571" cy="514162"/>
          </a:xfrm>
        </p:grpSpPr>
        <p:pic>
          <p:nvPicPr>
            <p:cNvPr id="24" name="Picture 23">
              <a:extLst>
                <a:ext uri="{FF2B5EF4-FFF2-40B4-BE49-F238E27FC236}">
                  <a16:creationId xmlns:a16="http://schemas.microsoft.com/office/drawing/2014/main" id="{E3CDE9C9-06A1-2143-B700-B6C3DFFB98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1815" y="6357505"/>
              <a:ext cx="1193497" cy="514162"/>
            </a:xfrm>
            <a:prstGeom prst="rect">
              <a:avLst/>
            </a:prstGeom>
          </p:spPr>
        </p:pic>
        <p:grpSp>
          <p:nvGrpSpPr>
            <p:cNvPr id="25" name="Group 24">
              <a:extLst>
                <a:ext uri="{FF2B5EF4-FFF2-40B4-BE49-F238E27FC236}">
                  <a16:creationId xmlns:a16="http://schemas.microsoft.com/office/drawing/2014/main" id="{85E0F27F-7BCF-6045-9216-FD6A0A1DC058}"/>
                </a:ext>
              </a:extLst>
            </p:cNvPr>
            <p:cNvGrpSpPr/>
            <p:nvPr userDrawn="1"/>
          </p:nvGrpSpPr>
          <p:grpSpPr>
            <a:xfrm>
              <a:off x="9859502" y="6409617"/>
              <a:ext cx="479884" cy="432097"/>
              <a:chOff x="9859502" y="6409617"/>
              <a:chExt cx="479884" cy="432097"/>
            </a:xfrm>
          </p:grpSpPr>
          <p:pic>
            <p:nvPicPr>
              <p:cNvPr id="26" name="Picture 25">
                <a:extLst>
                  <a:ext uri="{FF2B5EF4-FFF2-40B4-BE49-F238E27FC236}">
                    <a16:creationId xmlns:a16="http://schemas.microsoft.com/office/drawing/2014/main" id="{72CE26F5-7F0B-EA4C-BB2B-1F1D3F59A66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5033" b="32704"/>
              <a:stretch/>
            </p:blipFill>
            <p:spPr>
              <a:xfrm>
                <a:off x="9891122" y="6423954"/>
                <a:ext cx="448264" cy="417760"/>
              </a:xfrm>
              <a:prstGeom prst="rect">
                <a:avLst/>
              </a:prstGeom>
            </p:spPr>
          </p:pic>
          <p:cxnSp>
            <p:nvCxnSpPr>
              <p:cNvPr id="27" name="Straight Connector 26">
                <a:extLst>
                  <a:ext uri="{FF2B5EF4-FFF2-40B4-BE49-F238E27FC236}">
                    <a16:creationId xmlns:a16="http://schemas.microsoft.com/office/drawing/2014/main" id="{1347BB79-59D0-6743-A922-1E27939EBD83}"/>
                  </a:ext>
                </a:extLst>
              </p:cNvPr>
              <p:cNvCxnSpPr>
                <a:cxnSpLocks/>
              </p:cNvCxnSpPr>
              <p:nvPr userDrawn="1"/>
            </p:nvCxnSpPr>
            <p:spPr>
              <a:xfrm flipH="1">
                <a:off x="9859502" y="6409617"/>
                <a:ext cx="1" cy="3785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 name="Rectangle 10">
            <a:extLst>
              <a:ext uri="{FF2B5EF4-FFF2-40B4-BE49-F238E27FC236}">
                <a16:creationId xmlns:a16="http://schemas.microsoft.com/office/drawing/2014/main" id="{A92BED11-5CE3-47F4-9108-149696C81FEC}"/>
              </a:ext>
            </a:extLst>
          </p:cNvPr>
          <p:cNvSpPr/>
          <p:nvPr userDrawn="1"/>
        </p:nvSpPr>
        <p:spPr>
          <a:xfrm>
            <a:off x="5295904" y="6449089"/>
            <a:ext cx="5176084"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mn-lt"/>
              </a:rPr>
              <a:t>CONFIDENTIAL </a:t>
            </a:r>
            <a:r>
              <a:rPr lang="en-US" sz="800" i="1" kern="1200">
                <a:solidFill>
                  <a:schemeClr val="bg1"/>
                </a:solidFill>
                <a:effectLst/>
                <a:latin typeface="+mn-lt"/>
                <a:ea typeface="Calibri" panose="020F0502020204030204" pitchFamily="34" charset="0"/>
                <a:cs typeface="+mn-cs"/>
              </a:rPr>
              <a:t>INFORMATION OF DANONE US, LLC.  NOT TO BE DISTRIBUTED. SUBJECT TO THE ESPIONAGE ACT OF 1996.</a:t>
            </a:r>
            <a:r>
              <a:rPr lang="en-US" sz="800">
                <a:solidFill>
                  <a:schemeClr val="bg1"/>
                </a:solidFill>
                <a:latin typeface="Century Gothic" panose="020B0502020202020204" pitchFamily="34" charset="0"/>
              </a:rPr>
              <a:t> </a:t>
            </a:r>
          </a:p>
          <a:p>
            <a:pPr algn="r"/>
            <a:r>
              <a:rPr lang="en-US" sz="800">
                <a:solidFill>
                  <a:schemeClr val="bg1"/>
                </a:solidFill>
                <a:latin typeface="Century Gothic" panose="020B0502020202020204" pitchFamily="34" charset="0"/>
              </a:rPr>
              <a:t>Merchandising, assortment, shelving, and pricing decisions are at the sole discretion of the retailer</a:t>
            </a:r>
            <a:endParaRPr lang="en-US" sz="100">
              <a:solidFill>
                <a:schemeClr val="bg1"/>
              </a:solidFill>
              <a:latin typeface="Century Gothic" panose="020B0502020202020204" pitchFamily="34" charset="0"/>
            </a:endParaRPr>
          </a:p>
          <a:p>
            <a:pPr algn="r"/>
            <a:endParaRPr lang="en-US" sz="8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0797881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 and illustra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32CA74-C437-B546-BC6D-28586AC948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43891"/>
            <a:ext cx="12192000" cy="515006"/>
          </a:xfrm>
          <a:prstGeom prst="rect">
            <a:avLst/>
          </a:prstGeom>
        </p:spPr>
      </p:pic>
      <p:pic>
        <p:nvPicPr>
          <p:cNvPr id="14" name="Picture 13">
            <a:extLst>
              <a:ext uri="{FF2B5EF4-FFF2-40B4-BE49-F238E27FC236}">
                <a16:creationId xmlns:a16="http://schemas.microsoft.com/office/drawing/2014/main" id="{2D660C32-3F37-AA40-A43C-B0181E8D30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718" y="6361285"/>
            <a:ext cx="1193497" cy="514162"/>
          </a:xfrm>
          <a:prstGeom prst="rect">
            <a:avLst/>
          </a:prstGeom>
        </p:spPr>
      </p:pic>
      <p:pic>
        <p:nvPicPr>
          <p:cNvPr id="16" name="Picture 15">
            <a:extLst>
              <a:ext uri="{FF2B5EF4-FFF2-40B4-BE49-F238E27FC236}">
                <a16:creationId xmlns:a16="http://schemas.microsoft.com/office/drawing/2014/main" id="{DEA07357-772E-6F4C-A651-1998A7D5C06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5033" b="32704"/>
          <a:stretch/>
        </p:blipFill>
        <p:spPr>
          <a:xfrm>
            <a:off x="11660025" y="6427734"/>
            <a:ext cx="448264" cy="417760"/>
          </a:xfrm>
          <a:prstGeom prst="rect">
            <a:avLst/>
          </a:prstGeom>
        </p:spPr>
      </p:pic>
      <p:cxnSp>
        <p:nvCxnSpPr>
          <p:cNvPr id="17" name="Straight Connector 16">
            <a:extLst>
              <a:ext uri="{FF2B5EF4-FFF2-40B4-BE49-F238E27FC236}">
                <a16:creationId xmlns:a16="http://schemas.microsoft.com/office/drawing/2014/main" id="{6AC61691-5101-8F44-B429-7433266C8503}"/>
              </a:ext>
            </a:extLst>
          </p:cNvPr>
          <p:cNvCxnSpPr>
            <a:cxnSpLocks/>
          </p:cNvCxnSpPr>
          <p:nvPr userDrawn="1"/>
        </p:nvCxnSpPr>
        <p:spPr>
          <a:xfrm flipH="1">
            <a:off x="11628405" y="6413397"/>
            <a:ext cx="1" cy="3785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E465C7-EC89-B547-B039-B769DA8DED5E}"/>
              </a:ext>
            </a:extLst>
          </p:cNvPr>
          <p:cNvCxnSpPr>
            <a:cxnSpLocks/>
          </p:cNvCxnSpPr>
          <p:nvPr userDrawn="1"/>
        </p:nvCxnSpPr>
        <p:spPr>
          <a:xfrm flipH="1">
            <a:off x="5362958" y="6413397"/>
            <a:ext cx="1" cy="378599"/>
          </a:xfrm>
          <a:prstGeom prst="line">
            <a:avLst/>
          </a:prstGeom>
          <a:ln>
            <a:solidFill>
              <a:srgbClr val="1371B7"/>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C711317-30FC-427F-87BC-FADCEE837A3E}"/>
              </a:ext>
            </a:extLst>
          </p:cNvPr>
          <p:cNvSpPr/>
          <p:nvPr userDrawn="1"/>
        </p:nvSpPr>
        <p:spPr>
          <a:xfrm>
            <a:off x="5295904" y="6449089"/>
            <a:ext cx="5176084"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mn-lt"/>
              </a:rPr>
              <a:t>CONFIDENTIAL </a:t>
            </a:r>
            <a:r>
              <a:rPr lang="en-US" sz="800" i="1" kern="1200">
                <a:solidFill>
                  <a:schemeClr val="bg1"/>
                </a:solidFill>
                <a:effectLst/>
                <a:latin typeface="+mn-lt"/>
                <a:ea typeface="Calibri" panose="020F0502020204030204" pitchFamily="34" charset="0"/>
                <a:cs typeface="+mn-cs"/>
              </a:rPr>
              <a:t>INFORMATION OF DANONE US, LLC.  NOT TO BE DISTRIBUTED. SUBJECT TO THE ESPIONAGE ACT OF 1996.</a:t>
            </a:r>
            <a:r>
              <a:rPr lang="en-US" sz="800">
                <a:solidFill>
                  <a:schemeClr val="bg1"/>
                </a:solidFill>
                <a:latin typeface="Century Gothic" panose="020B0502020202020204" pitchFamily="34" charset="0"/>
              </a:rPr>
              <a:t> </a:t>
            </a:r>
          </a:p>
          <a:p>
            <a:pPr algn="r"/>
            <a:r>
              <a:rPr lang="en-US" sz="800">
                <a:solidFill>
                  <a:schemeClr val="bg1"/>
                </a:solidFill>
                <a:latin typeface="Century Gothic" panose="020B0502020202020204" pitchFamily="34" charset="0"/>
              </a:rPr>
              <a:t>Merchandising, assortment, shelving, and pricing decisions are at the sole discretion of the retailer</a:t>
            </a:r>
            <a:endParaRPr lang="en-US" sz="100">
              <a:solidFill>
                <a:schemeClr val="bg1"/>
              </a:solidFill>
              <a:latin typeface="Century Gothic" panose="020B0502020202020204" pitchFamily="34" charset="0"/>
            </a:endParaRPr>
          </a:p>
          <a:p>
            <a:pPr algn="r"/>
            <a:endParaRPr lang="en-US" sz="8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295728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37285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heme" Target="../theme/theme1.xml"/><Relationship Id="rId9"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xml"/><Relationship Id="rId7" Type="http://schemas.openxmlformats.org/officeDocument/2006/relationships/tags" Target="../tags/tag7.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image" Target="../media/image4.emf"/><Relationship Id="rId4" Type="http://schemas.openxmlformats.org/officeDocument/2006/relationships/slideLayout" Target="../slideLayouts/slideLayout7.xml"/><Relationship Id="rId9"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5"/>
            </p:custDataLst>
            <p:extLst>
              <p:ext uri="{D42A27DB-BD31-4B8C-83A1-F6EECF244321}">
                <p14:modId xmlns:p14="http://schemas.microsoft.com/office/powerpoint/2010/main" val="2639684719"/>
              </p:ext>
            </p:extLst>
          </p:nvPr>
        </p:nvGraphicFramePr>
        <p:xfrm>
          <a:off x="2121" y="2119"/>
          <a:ext cx="2116" cy="2116"/>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7" name="Object 6" hidden="1"/>
                      <p:cNvPicPr/>
                      <p:nvPr/>
                    </p:nvPicPr>
                    <p:blipFill>
                      <a:blip r:embed="rId8"/>
                      <a:stretch>
                        <a:fillRect/>
                      </a:stretch>
                    </p:blipFill>
                    <p:spPr>
                      <a:xfrm>
                        <a:off x="2121" y="2119"/>
                        <a:ext cx="2116" cy="211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3442D74-1DCA-4666-9085-A6A60B8573B2}"/>
              </a:ext>
            </a:extLst>
          </p:cNvPr>
          <p:cNvSpPr/>
          <p:nvPr userDrawn="1">
            <p:custDataLst>
              <p:tags r:id="rId6"/>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2800" b="0" i="0" u="none" cap="none" spc="150" baseline="0">
              <a:latin typeface="Century Gothic" panose="020B0502020202020204" pitchFamily="34" charset="0"/>
              <a:ea typeface="+mj-ea"/>
            </a:endParaRPr>
          </a:p>
        </p:txBody>
      </p:sp>
      <p:sp>
        <p:nvSpPr>
          <p:cNvPr id="17" name="Slide Number Placeholder 5"/>
          <p:cNvSpPr txBox="1">
            <a:spLocks/>
          </p:cNvSpPr>
          <p:nvPr/>
        </p:nvSpPr>
        <p:spPr>
          <a:xfrm>
            <a:off x="11635142" y="6387187"/>
            <a:ext cx="477474" cy="365760"/>
          </a:xfrm>
          <a:prstGeom prst="rect">
            <a:avLst/>
          </a:prstGeom>
        </p:spPr>
        <p:txBody>
          <a:bodyPr vert="horz" wrap="none" lIns="0" tIns="0" rIns="0" bIns="0" rtlCol="0" anchor="ctr"/>
          <a:lstStyle>
            <a:defPPr>
              <a:defRPr lang="en-US"/>
            </a:defPPr>
            <a:lvl1pPr marL="0" algn="ctr" defTabSz="457200" rtl="0" eaLnBrk="1" latinLnBrk="0" hangingPunct="1">
              <a:defRPr sz="1600" b="0" i="0" kern="1200">
                <a:solidFill>
                  <a:schemeClr val="tx1">
                    <a:tint val="75000"/>
                  </a:schemeClr>
                </a:solidFill>
                <a:latin typeface="Univers LT Std 59 UltraCn"/>
                <a:ea typeface="+mn-ea"/>
                <a:cs typeface="Univers LT Std 59 Ultra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448" rtl="0" eaLnBrk="1" fontAlgn="auto" latinLnBrk="0" hangingPunct="1">
              <a:lnSpc>
                <a:spcPct val="100000"/>
              </a:lnSpc>
              <a:spcBef>
                <a:spcPts val="0"/>
              </a:spcBef>
              <a:spcAft>
                <a:spcPts val="0"/>
              </a:spcAft>
              <a:buClrTx/>
              <a:buSzTx/>
              <a:buFontTx/>
              <a:buNone/>
              <a:tabLst/>
              <a:defRPr/>
            </a:pPr>
            <a:fld id="{B0A27E63-F498-5642-A20B-9EEE38677183}" type="slidenum">
              <a:rPr kumimoji="0" lang="en-US" sz="1300" b="0" i="0" u="none" strike="noStrike" kern="1200" cap="none" spc="27" normalizeH="0" baseline="0" noProof="0" smtClean="0">
                <a:ln>
                  <a:noFill/>
                </a:ln>
                <a:solidFill>
                  <a:schemeClr val="tx1"/>
                </a:solidFill>
                <a:effectLst/>
                <a:uLnTx/>
                <a:uFillTx/>
                <a:latin typeface="Century Gothic"/>
                <a:ea typeface="+mn-ea"/>
                <a:cs typeface="Univers LT Std 59 UltraCn"/>
              </a:rPr>
              <a:pPr marL="0" marR="0" lvl="0" indent="0" algn="ctr" defTabSz="609448" rtl="0" eaLnBrk="1" fontAlgn="auto" latinLnBrk="0" hangingPunct="1">
                <a:lnSpc>
                  <a:spcPct val="100000"/>
                </a:lnSpc>
                <a:spcBef>
                  <a:spcPts val="0"/>
                </a:spcBef>
                <a:spcAft>
                  <a:spcPts val="0"/>
                </a:spcAft>
                <a:buClrTx/>
                <a:buSzTx/>
                <a:buFontTx/>
                <a:buNone/>
                <a:tabLst/>
                <a:defRPr/>
              </a:pPr>
              <a:t>‹#›</a:t>
            </a:fld>
            <a:endParaRPr kumimoji="0" lang="en-US" sz="1300" b="0" i="0" u="none" strike="noStrike" kern="1200" cap="none" spc="27" normalizeH="0" baseline="0" noProof="0">
              <a:ln>
                <a:noFill/>
              </a:ln>
              <a:solidFill>
                <a:schemeClr val="tx1"/>
              </a:solidFill>
              <a:effectLst/>
              <a:uLnTx/>
              <a:uFillTx/>
              <a:latin typeface="Century Gothic"/>
              <a:ea typeface="+mn-ea"/>
              <a:cs typeface="Univers LT Std 59 UltraCn"/>
            </a:endParaRPr>
          </a:p>
        </p:txBody>
      </p:sp>
      <p:sp>
        <p:nvSpPr>
          <p:cNvPr id="14" name="Rectangle 13"/>
          <p:cNvSpPr/>
          <p:nvPr/>
        </p:nvSpPr>
        <p:spPr>
          <a:xfrm rot="10800000" flipV="1">
            <a:off x="11738301" y="-224974"/>
            <a:ext cx="453699" cy="143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lnSpc>
                <a:spcPct val="100000"/>
              </a:lnSpc>
            </a:pPr>
            <a:r>
              <a:rPr lang="en-US" sz="800">
                <a:solidFill>
                  <a:schemeClr val="bg1">
                    <a:lumMod val="75000"/>
                  </a:schemeClr>
                </a:solidFill>
              </a:rPr>
              <a:t>guide</a:t>
            </a:r>
          </a:p>
        </p:txBody>
      </p:sp>
      <p:sp>
        <p:nvSpPr>
          <p:cNvPr id="2" name="Title Placeholder 1"/>
          <p:cNvSpPr>
            <a:spLocks noGrp="1"/>
          </p:cNvSpPr>
          <p:nvPr>
            <p:ph type="title"/>
          </p:nvPr>
        </p:nvSpPr>
        <p:spPr>
          <a:xfrm>
            <a:off x="454721" y="327239"/>
            <a:ext cx="9570664" cy="653628"/>
          </a:xfrm>
          <a:prstGeom prst="rect">
            <a:avLst/>
          </a:prstGeom>
        </p:spPr>
        <p:txBody>
          <a:bodyPr vert="horz" lIns="91215" tIns="45610" rIns="91215" bIns="45610" rtlCol="0" anchor="t" anchorCtr="0">
            <a:noAutofit/>
          </a:bodyPr>
          <a:lstStyle/>
          <a:p>
            <a:r>
              <a:rPr lang="en-US"/>
              <a:t>Click to edit Master title style</a:t>
            </a:r>
          </a:p>
        </p:txBody>
      </p:sp>
      <p:sp>
        <p:nvSpPr>
          <p:cNvPr id="3" name="Text Placeholder 2"/>
          <p:cNvSpPr>
            <a:spLocks noGrp="1"/>
          </p:cNvSpPr>
          <p:nvPr>
            <p:ph type="body" idx="1"/>
          </p:nvPr>
        </p:nvSpPr>
        <p:spPr>
          <a:xfrm>
            <a:off x="454721" y="1250907"/>
            <a:ext cx="11282560" cy="4749624"/>
          </a:xfrm>
          <a:prstGeom prst="rect">
            <a:avLst/>
          </a:prstGeom>
        </p:spPr>
        <p:txBody>
          <a:bodyPr vert="horz" lIns="91215" tIns="45610" rIns="91215" bIns="4561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3"/>
          </p:nvPr>
        </p:nvSpPr>
        <p:spPr>
          <a:xfrm>
            <a:off x="465067" y="6408207"/>
            <a:ext cx="4720391" cy="365760"/>
          </a:xfrm>
          <a:prstGeom prst="rect">
            <a:avLst/>
          </a:prstGeom>
        </p:spPr>
        <p:txBody>
          <a:bodyPr vert="horz" wrap="none" lIns="91215" tIns="45610" rIns="91215" bIns="45610" rtlCol="0" anchor="ctr" anchorCtr="0"/>
          <a:lstStyle>
            <a:lvl1pPr algn="l">
              <a:defRPr sz="900" b="0">
                <a:solidFill>
                  <a:schemeClr val="tx2"/>
                </a:solidFill>
              </a:defRPr>
            </a:lvl1pPr>
          </a:lstStyle>
          <a:p>
            <a:pPr defTabSz="609397"/>
            <a:endParaRPr lang="en-US"/>
          </a:p>
        </p:txBody>
      </p:sp>
      <p:sp>
        <p:nvSpPr>
          <p:cNvPr id="13" name="Rectangle 12"/>
          <p:cNvSpPr/>
          <p:nvPr/>
        </p:nvSpPr>
        <p:spPr>
          <a:xfrm rot="10800000" flipV="1">
            <a:off x="2" y="-224974"/>
            <a:ext cx="453699" cy="143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lnSpc>
                <a:spcPct val="100000"/>
              </a:lnSpc>
            </a:pPr>
            <a:r>
              <a:rPr lang="en-US" sz="800">
                <a:solidFill>
                  <a:schemeClr val="bg1">
                    <a:lumMod val="75000"/>
                  </a:schemeClr>
                </a:solidFill>
              </a:rPr>
              <a:t>guide</a:t>
            </a:r>
          </a:p>
        </p:txBody>
      </p:sp>
      <p:sp>
        <p:nvSpPr>
          <p:cNvPr id="15" name="Rectangle 14"/>
          <p:cNvSpPr/>
          <p:nvPr/>
        </p:nvSpPr>
        <p:spPr>
          <a:xfrm rot="5400000" flipV="1">
            <a:off x="-399677" y="155135"/>
            <a:ext cx="453581" cy="143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lnSpc>
                <a:spcPct val="100000"/>
              </a:lnSpc>
            </a:pPr>
            <a:r>
              <a:rPr lang="en-US" sz="800">
                <a:solidFill>
                  <a:schemeClr val="bg1">
                    <a:lumMod val="75000"/>
                  </a:schemeClr>
                </a:solidFill>
              </a:rPr>
              <a:t>guide</a:t>
            </a:r>
          </a:p>
        </p:txBody>
      </p:sp>
      <p:sp>
        <p:nvSpPr>
          <p:cNvPr id="16" name="Rectangle 15"/>
          <p:cNvSpPr/>
          <p:nvPr/>
        </p:nvSpPr>
        <p:spPr>
          <a:xfrm rot="5400000" flipV="1">
            <a:off x="-399677" y="6564311"/>
            <a:ext cx="453581" cy="143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gn="ctr">
              <a:lnSpc>
                <a:spcPct val="100000"/>
              </a:lnSpc>
            </a:pPr>
            <a:r>
              <a:rPr lang="en-US" sz="800">
                <a:solidFill>
                  <a:schemeClr val="bg1">
                    <a:lumMod val="75000"/>
                  </a:schemeClr>
                </a:solidFill>
              </a:rPr>
              <a:t>guide</a:t>
            </a:r>
          </a:p>
        </p:txBody>
      </p:sp>
      <p:pic>
        <p:nvPicPr>
          <p:cNvPr id="6" name="Picture 5">
            <a:extLst>
              <a:ext uri="{FF2B5EF4-FFF2-40B4-BE49-F238E27FC236}">
                <a16:creationId xmlns:a16="http://schemas.microsoft.com/office/drawing/2014/main" id="{5565538C-71E5-F14E-BF6A-03E91F6394D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248474" y="258704"/>
            <a:ext cx="1669537" cy="734039"/>
          </a:xfrm>
          <a:prstGeom prst="rect">
            <a:avLst/>
          </a:prstGeom>
        </p:spPr>
      </p:pic>
      <p:sp>
        <p:nvSpPr>
          <p:cNvPr id="20" name="Rectangle 19">
            <a:extLst>
              <a:ext uri="{FF2B5EF4-FFF2-40B4-BE49-F238E27FC236}">
                <a16:creationId xmlns:a16="http://schemas.microsoft.com/office/drawing/2014/main" id="{DDD2DFD1-11A3-9D41-A841-51BC00671049}"/>
              </a:ext>
            </a:extLst>
          </p:cNvPr>
          <p:cNvSpPr/>
          <p:nvPr userDrawn="1"/>
        </p:nvSpPr>
        <p:spPr>
          <a:xfrm>
            <a:off x="5804841" y="6487714"/>
            <a:ext cx="5971126" cy="215444"/>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solidFill>
                <a:effectLst/>
                <a:uLnTx/>
                <a:uFillTx/>
                <a:latin typeface="+mn-lt"/>
              </a:rPr>
              <a:t>CONFIDENTIAL AND PROPRIETARY PROPERTY OF DANONE US, LLC - FOR INTERNAL USE ONLY </a:t>
            </a:r>
            <a:endParaRPr kumimoji="0" lang="en-US" sz="100" b="0" i="0" u="none" strike="noStrike" kern="0" cap="none" spc="0" normalizeH="0" baseline="0" noProof="0">
              <a:ln>
                <a:noFill/>
              </a:ln>
              <a:solidFill>
                <a:schemeClr val="tx1"/>
              </a:solidFill>
              <a:effectLst/>
              <a:uLnTx/>
              <a:uFillTx/>
              <a:latin typeface="+mn-lt"/>
            </a:endParaRPr>
          </a:p>
        </p:txBody>
      </p:sp>
    </p:spTree>
    <p:extLst>
      <p:ext uri="{BB962C8B-B14F-4D97-AF65-F5344CB8AC3E}">
        <p14:creationId xmlns:p14="http://schemas.microsoft.com/office/powerpoint/2010/main" val="993193613"/>
      </p:ext>
    </p:extLst>
  </p:cSld>
  <p:clrMap bg1="lt1" tx1="dk1" bg2="lt2" tx2="dk2" accent1="accent1" accent2="accent2" accent3="accent3" accent4="accent4" accent5="accent5" accent6="accent6" hlink="hlink" folHlink="folHlink"/>
  <p:sldLayoutIdLst>
    <p:sldLayoutId id="2147483694" r:id="rId1"/>
    <p:sldLayoutId id="2147483918" r:id="rId2"/>
    <p:sldLayoutId id="2147483699" r:id="rId3"/>
  </p:sldLayoutIdLst>
  <p:hf sldNum="0" hdr="0" ftr="0" dt="0"/>
  <p:txStyles>
    <p:titleStyle>
      <a:lvl1pPr algn="l" defTabSz="607959" rtl="0" eaLnBrk="1" latinLnBrk="0" hangingPunct="1">
        <a:spcBef>
          <a:spcPct val="0"/>
        </a:spcBef>
        <a:buNone/>
        <a:defRPr sz="2800" b="0" i="0" kern="1200" cap="none" spc="0" baseline="0">
          <a:solidFill>
            <a:schemeClr val="tx1"/>
          </a:solidFill>
          <a:latin typeface="Century Gothic"/>
          <a:ea typeface="+mj-ea"/>
          <a:cs typeface="Century Gothic"/>
        </a:defRPr>
      </a:lvl1pPr>
    </p:titleStyle>
    <p:bodyStyle>
      <a:lvl1pPr marL="0" indent="0" algn="l" defTabSz="607959" rtl="0" eaLnBrk="1" latinLnBrk="0" hangingPunct="1">
        <a:spcBef>
          <a:spcPts val="800"/>
        </a:spcBef>
        <a:buFont typeface="Arial"/>
        <a:buNone/>
        <a:defRPr sz="1866" b="0" i="0" kern="1200">
          <a:solidFill>
            <a:schemeClr val="tx1"/>
          </a:solidFill>
          <a:latin typeface="Century Gothic"/>
          <a:ea typeface="+mn-ea"/>
          <a:cs typeface="Century Gothic"/>
        </a:defRPr>
      </a:lvl1pPr>
      <a:lvl2pPr marL="226427" indent="-226427" algn="l" defTabSz="607959" rtl="0" eaLnBrk="1" latinLnBrk="0" hangingPunct="1">
        <a:spcBef>
          <a:spcPts val="800"/>
        </a:spcBef>
        <a:buFont typeface="Arial"/>
        <a:buChar char="•"/>
        <a:tabLst/>
        <a:defRPr sz="1866" b="0" i="0" kern="1200">
          <a:solidFill>
            <a:schemeClr val="tx1"/>
          </a:solidFill>
          <a:latin typeface="Century Gothic"/>
          <a:ea typeface="+mn-ea"/>
          <a:cs typeface="Century Gothic"/>
        </a:defRPr>
      </a:lvl2pPr>
      <a:lvl3pPr marL="529034" indent="-298376" algn="l" defTabSz="607959" rtl="0" eaLnBrk="1" latinLnBrk="0" hangingPunct="1">
        <a:spcBef>
          <a:spcPts val="800"/>
        </a:spcBef>
        <a:buFont typeface="Lucida Grande"/>
        <a:buChar char="-"/>
        <a:tabLst/>
        <a:defRPr sz="1866" b="0" i="0" kern="1200">
          <a:solidFill>
            <a:schemeClr val="tx1"/>
          </a:solidFill>
          <a:latin typeface="Century Gothic"/>
          <a:ea typeface="+mn-ea"/>
          <a:cs typeface="Century Gothic"/>
        </a:defRPr>
      </a:lvl3pPr>
      <a:lvl4pPr marL="757577" indent="-228543" algn="l" defTabSz="607959" rtl="0" eaLnBrk="1" latinLnBrk="0" hangingPunct="1">
        <a:spcBef>
          <a:spcPts val="800"/>
        </a:spcBef>
        <a:buFont typeface="Arial"/>
        <a:buChar char="–"/>
        <a:defRPr sz="1866" b="0" i="0" kern="1200">
          <a:solidFill>
            <a:schemeClr val="tx1"/>
          </a:solidFill>
          <a:latin typeface="Century Gothic"/>
          <a:ea typeface="+mn-ea"/>
          <a:cs typeface="Century Gothic"/>
        </a:defRPr>
      </a:lvl4pPr>
      <a:lvl5pPr marL="2657706" indent="-225872" algn="l" defTabSz="607959" rtl="0" eaLnBrk="1" latinLnBrk="0" hangingPunct="1">
        <a:spcBef>
          <a:spcPct val="20000"/>
        </a:spcBef>
        <a:buFont typeface="Arial"/>
        <a:buChar char="»"/>
        <a:defRPr sz="1866" kern="1200">
          <a:solidFill>
            <a:schemeClr val="tx1"/>
          </a:solidFill>
          <a:latin typeface="+mn-lt"/>
          <a:ea typeface="+mn-ea"/>
          <a:cs typeface="+mn-cs"/>
        </a:defRPr>
      </a:lvl5pPr>
      <a:lvl6pPr marL="3343763" indent="-303984" algn="l" defTabSz="607959" rtl="0" eaLnBrk="1" latinLnBrk="0" hangingPunct="1">
        <a:spcBef>
          <a:spcPct val="20000"/>
        </a:spcBef>
        <a:buFont typeface="Arial"/>
        <a:buChar char="•"/>
        <a:defRPr sz="2666" kern="1200">
          <a:solidFill>
            <a:schemeClr val="tx1"/>
          </a:solidFill>
          <a:latin typeface="+mn-lt"/>
          <a:ea typeface="+mn-ea"/>
          <a:cs typeface="+mn-cs"/>
        </a:defRPr>
      </a:lvl6pPr>
      <a:lvl7pPr marL="3951717" indent="-303984" algn="l" defTabSz="607959" rtl="0" eaLnBrk="1" latinLnBrk="0" hangingPunct="1">
        <a:spcBef>
          <a:spcPct val="20000"/>
        </a:spcBef>
        <a:buFont typeface="Arial"/>
        <a:buChar char="•"/>
        <a:defRPr sz="2666" kern="1200">
          <a:solidFill>
            <a:schemeClr val="tx1"/>
          </a:solidFill>
          <a:latin typeface="+mn-lt"/>
          <a:ea typeface="+mn-ea"/>
          <a:cs typeface="+mn-cs"/>
        </a:defRPr>
      </a:lvl7pPr>
      <a:lvl8pPr marL="4559676" indent="-303984" algn="l" defTabSz="607959" rtl="0" eaLnBrk="1" latinLnBrk="0" hangingPunct="1">
        <a:spcBef>
          <a:spcPct val="20000"/>
        </a:spcBef>
        <a:buFont typeface="Arial"/>
        <a:buChar char="•"/>
        <a:defRPr sz="2666" kern="1200">
          <a:solidFill>
            <a:schemeClr val="tx1"/>
          </a:solidFill>
          <a:latin typeface="+mn-lt"/>
          <a:ea typeface="+mn-ea"/>
          <a:cs typeface="+mn-cs"/>
        </a:defRPr>
      </a:lvl8pPr>
      <a:lvl9pPr marL="5167632" indent="-303984" algn="l" defTabSz="607959"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7959" rtl="0" eaLnBrk="1" latinLnBrk="0" hangingPunct="1">
        <a:defRPr sz="2399" kern="1200">
          <a:solidFill>
            <a:schemeClr val="tx1"/>
          </a:solidFill>
          <a:latin typeface="+mn-lt"/>
          <a:ea typeface="+mn-ea"/>
          <a:cs typeface="+mn-cs"/>
        </a:defRPr>
      </a:lvl1pPr>
      <a:lvl2pPr marL="607959" algn="l" defTabSz="607959" rtl="0" eaLnBrk="1" latinLnBrk="0" hangingPunct="1">
        <a:defRPr sz="2399" kern="1200">
          <a:solidFill>
            <a:schemeClr val="tx1"/>
          </a:solidFill>
          <a:latin typeface="+mn-lt"/>
          <a:ea typeface="+mn-ea"/>
          <a:cs typeface="+mn-cs"/>
        </a:defRPr>
      </a:lvl2pPr>
      <a:lvl3pPr marL="1215915" algn="l" defTabSz="607959" rtl="0" eaLnBrk="1" latinLnBrk="0" hangingPunct="1">
        <a:defRPr sz="2399" kern="1200">
          <a:solidFill>
            <a:schemeClr val="tx1"/>
          </a:solidFill>
          <a:latin typeface="+mn-lt"/>
          <a:ea typeface="+mn-ea"/>
          <a:cs typeface="+mn-cs"/>
        </a:defRPr>
      </a:lvl3pPr>
      <a:lvl4pPr marL="1823872" algn="l" defTabSz="607959" rtl="0" eaLnBrk="1" latinLnBrk="0" hangingPunct="1">
        <a:defRPr sz="2399" kern="1200">
          <a:solidFill>
            <a:schemeClr val="tx1"/>
          </a:solidFill>
          <a:latin typeface="+mn-lt"/>
          <a:ea typeface="+mn-ea"/>
          <a:cs typeface="+mn-cs"/>
        </a:defRPr>
      </a:lvl4pPr>
      <a:lvl5pPr marL="2431825" algn="l" defTabSz="607959" rtl="0" eaLnBrk="1" latinLnBrk="0" hangingPunct="1">
        <a:defRPr sz="2399" kern="1200">
          <a:solidFill>
            <a:schemeClr val="tx1"/>
          </a:solidFill>
          <a:latin typeface="+mn-lt"/>
          <a:ea typeface="+mn-ea"/>
          <a:cs typeface="+mn-cs"/>
        </a:defRPr>
      </a:lvl5pPr>
      <a:lvl6pPr marL="3039787" algn="l" defTabSz="607959" rtl="0" eaLnBrk="1" latinLnBrk="0" hangingPunct="1">
        <a:defRPr sz="2399" kern="1200">
          <a:solidFill>
            <a:schemeClr val="tx1"/>
          </a:solidFill>
          <a:latin typeface="+mn-lt"/>
          <a:ea typeface="+mn-ea"/>
          <a:cs typeface="+mn-cs"/>
        </a:defRPr>
      </a:lvl6pPr>
      <a:lvl7pPr marL="3647743" algn="l" defTabSz="607959" rtl="0" eaLnBrk="1" latinLnBrk="0" hangingPunct="1">
        <a:defRPr sz="2399" kern="1200">
          <a:solidFill>
            <a:schemeClr val="tx1"/>
          </a:solidFill>
          <a:latin typeface="+mn-lt"/>
          <a:ea typeface="+mn-ea"/>
          <a:cs typeface="+mn-cs"/>
        </a:defRPr>
      </a:lvl7pPr>
      <a:lvl8pPr marL="4255700" algn="l" defTabSz="607959" rtl="0" eaLnBrk="1" latinLnBrk="0" hangingPunct="1">
        <a:defRPr sz="2399" kern="1200">
          <a:solidFill>
            <a:schemeClr val="tx1"/>
          </a:solidFill>
          <a:latin typeface="+mn-lt"/>
          <a:ea typeface="+mn-ea"/>
          <a:cs typeface="+mn-cs"/>
        </a:defRPr>
      </a:lvl8pPr>
      <a:lvl9pPr marL="4863653" algn="l" defTabSz="607959"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6CAED30-8926-4154-8C34-21FC57D27E35}"/>
              </a:ext>
            </a:extLst>
          </p:cNvPr>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8" name="Object 7" hidden="1">
                        <a:extLst>
                          <a:ext uri="{FF2B5EF4-FFF2-40B4-BE49-F238E27FC236}">
                            <a16:creationId xmlns:a16="http://schemas.microsoft.com/office/drawing/2014/main" id="{C6CAED30-8926-4154-8C34-21FC57D27E3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8A31E08-914C-445C-89A5-BD83FA69EC9A}"/>
              </a:ext>
            </a:extLst>
          </p:cNvPr>
          <p:cNvSpPr/>
          <p:nvPr userDrawn="1">
            <p:custDataLst>
              <p:tags r:id="rId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600" b="0" i="0" baseline="0">
              <a:latin typeface="Century Gothic" panose="020B0502020202020204" pitchFamily="34" charset="0"/>
              <a:sym typeface="Calibri Regular"/>
            </a:endParaRPr>
          </a:p>
        </p:txBody>
      </p:sp>
      <p:sp>
        <p:nvSpPr>
          <p:cNvPr id="2" name="Title Placeholder 1"/>
          <p:cNvSpPr>
            <a:spLocks noGrp="1"/>
          </p:cNvSpPr>
          <p:nvPr>
            <p:ph type="title"/>
          </p:nvPr>
        </p:nvSpPr>
        <p:spPr>
          <a:xfrm>
            <a:off x="710036" y="0"/>
            <a:ext cx="10980313" cy="773762"/>
          </a:xfrm>
          <a:prstGeom prst="rect">
            <a:avLst/>
          </a:prstGeom>
        </p:spPr>
        <p:txBody>
          <a:bodyPr vert="horz" lIns="0" tIns="0" rIns="0" bIns="0" rtlCol="0" anchor="b">
            <a:normAutofit/>
          </a:bodyPr>
          <a:lstStyle/>
          <a:p>
            <a:r>
              <a:rPr lang="en-US"/>
              <a:t>HEADING LEVEL 1 IN Calibri bold 26PT</a:t>
            </a:r>
          </a:p>
        </p:txBody>
      </p:sp>
      <p:sp>
        <p:nvSpPr>
          <p:cNvPr id="3" name="Text Placeholder 2"/>
          <p:cNvSpPr>
            <a:spLocks noGrp="1"/>
          </p:cNvSpPr>
          <p:nvPr>
            <p:ph type="body" idx="1"/>
          </p:nvPr>
        </p:nvSpPr>
        <p:spPr>
          <a:xfrm>
            <a:off x="707403" y="1506692"/>
            <a:ext cx="10980313" cy="4684185"/>
          </a:xfrm>
          <a:prstGeom prst="rect">
            <a:avLst/>
          </a:prstGeom>
        </p:spPr>
        <p:txBody>
          <a:bodyPr vert="horz" lIns="0" tIns="0" rIns="91440" bIns="45720" rtlCol="0">
            <a:normAutofit/>
          </a:bodyPr>
          <a:lstStyle/>
          <a:p>
            <a:pPr lvl="0"/>
            <a:r>
              <a:rPr lang="en-US"/>
              <a:t>Body copy set in Calibri Regular 18pt</a:t>
            </a:r>
          </a:p>
          <a:p>
            <a:pPr lvl="1"/>
            <a:r>
              <a:rPr lang="en-US"/>
              <a:t>Heading level 2 Calibri Bold 18pt</a:t>
            </a:r>
          </a:p>
          <a:p>
            <a:pPr lvl="2"/>
            <a:r>
              <a:rPr lang="en-US"/>
              <a:t>Heading level 3 Calibri Bold 23pt</a:t>
            </a:r>
          </a:p>
          <a:p>
            <a:pPr lvl="3"/>
            <a:r>
              <a:rPr lang="en-US"/>
              <a:t>Bullet list level 1</a:t>
            </a:r>
          </a:p>
          <a:p>
            <a:pPr lvl="4"/>
            <a:r>
              <a:rPr lang="en-US"/>
              <a:t>Bullet list level 2</a:t>
            </a:r>
          </a:p>
          <a:p>
            <a:pPr lvl="5"/>
            <a:r>
              <a:rPr lang="en-US"/>
              <a:t>Bullet list level 3</a:t>
            </a:r>
          </a:p>
        </p:txBody>
      </p:sp>
      <p:sp>
        <p:nvSpPr>
          <p:cNvPr id="4" name="Date Placeholder 3"/>
          <p:cNvSpPr>
            <a:spLocks noGrp="1"/>
          </p:cNvSpPr>
          <p:nvPr>
            <p:ph type="dt" sz="half" idx="2"/>
          </p:nvPr>
        </p:nvSpPr>
        <p:spPr>
          <a:xfrm>
            <a:off x="620024" y="6586943"/>
            <a:ext cx="1072978" cy="184706"/>
          </a:xfrm>
          <a:prstGeom prst="rect">
            <a:avLst/>
          </a:prstGeom>
        </p:spPr>
        <p:txBody>
          <a:bodyPr vert="horz" lIns="0" tIns="45720" rIns="91440" bIns="45720" rtlCol="0" anchor="ctr"/>
          <a:lstStyle>
            <a:lvl1pPr algn="l">
              <a:defRPr sz="1089"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8344E26B-00D6-C843-9CF5-20C1CF727C13}" type="datetime3">
              <a:rPr lang="en-US" smtClean="0"/>
              <a:t>8 February 2023</a:t>
            </a:fld>
            <a:endParaRPr lang="en-US"/>
          </a:p>
        </p:txBody>
      </p:sp>
      <p:sp>
        <p:nvSpPr>
          <p:cNvPr id="6" name="Slide Number Placeholder 5"/>
          <p:cNvSpPr>
            <a:spLocks noGrp="1"/>
          </p:cNvSpPr>
          <p:nvPr>
            <p:ph type="sldNum" sz="quarter" idx="4"/>
          </p:nvPr>
        </p:nvSpPr>
        <p:spPr>
          <a:xfrm>
            <a:off x="11254880" y="8428398"/>
            <a:ext cx="435470" cy="128361"/>
          </a:xfrm>
          <a:prstGeom prst="rect">
            <a:avLst/>
          </a:prstGeom>
        </p:spPr>
        <p:txBody>
          <a:bodyPr vert="horz" lIns="0" tIns="0" rIns="0" bIns="0" rtlCol="0" anchor="ctr"/>
          <a:lstStyle>
            <a:lvl1pPr algn="r">
              <a:defRPr sz="1089" b="0" i="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754A7E0C-9029-4945-9920-02C782E37437}" type="slidenum">
              <a:rPr lang="en-US" smtClean="0"/>
              <a:pPr/>
              <a:t>‹#›</a:t>
            </a:fld>
            <a:endParaRPr lang="en-US"/>
          </a:p>
        </p:txBody>
      </p:sp>
      <p:sp>
        <p:nvSpPr>
          <p:cNvPr id="5" name="TextBox 4">
            <a:extLst>
              <a:ext uri="{FF2B5EF4-FFF2-40B4-BE49-F238E27FC236}">
                <a16:creationId xmlns:a16="http://schemas.microsoft.com/office/drawing/2014/main" id="{7BB8BFD0-B7A9-3647-8C65-B98C615AB089}"/>
              </a:ext>
            </a:extLst>
          </p:cNvPr>
          <p:cNvSpPr txBox="1"/>
          <p:nvPr userDrawn="1"/>
        </p:nvSpPr>
        <p:spPr>
          <a:xfrm>
            <a:off x="11403236" y="6018021"/>
            <a:ext cx="731520" cy="261610"/>
          </a:xfrm>
          <a:prstGeom prst="rect">
            <a:avLst/>
          </a:prstGeom>
          <a:noFill/>
        </p:spPr>
        <p:txBody>
          <a:bodyPr wrap="square" rtlCol="0">
            <a:spAutoFit/>
          </a:bodyPr>
          <a:lstStyle/>
          <a:p>
            <a:pPr algn="r"/>
            <a:fld id="{CD390C67-498A-FA4A-8639-B44EBE26E9F8}" type="slidenum">
              <a:rPr lang="en-US" sz="1100" b="0" i="0" smtClean="0">
                <a:latin typeface="Century Gothic" panose="020B0502020202020204" pitchFamily="34" charset="0"/>
              </a:rPr>
              <a:pPr algn="r"/>
              <a:t>‹#›</a:t>
            </a:fld>
            <a:endParaRPr lang="en-US" sz="1100" b="0" i="0">
              <a:latin typeface="Century Gothic" panose="020B0502020202020204" pitchFamily="34" charset="0"/>
            </a:endParaRPr>
          </a:p>
        </p:txBody>
      </p:sp>
    </p:spTree>
    <p:extLst>
      <p:ext uri="{BB962C8B-B14F-4D97-AF65-F5344CB8AC3E}">
        <p14:creationId xmlns:p14="http://schemas.microsoft.com/office/powerpoint/2010/main" val="3484558931"/>
      </p:ext>
    </p:extLst>
  </p:cSld>
  <p:clrMap bg1="lt1" tx1="dk1" bg2="lt2" tx2="dk2" accent1="accent1" accent2="accent2" accent3="accent3" accent4="accent4" accent5="accent5" accent6="accent6" hlink="hlink" folHlink="folHlink"/>
  <p:sldLayoutIdLst>
    <p:sldLayoutId id="2147483709" r:id="rId1"/>
    <p:sldLayoutId id="2147483714" r:id="rId2"/>
    <p:sldLayoutId id="2147483715" r:id="rId3"/>
    <p:sldLayoutId id="2147483710" r:id="rId4"/>
    <p:sldLayoutId id="2147483713" r:id="rId5"/>
  </p:sldLayoutIdLst>
  <p:hf sldNum="0" hdr="0" ftr="0"/>
  <p:txStyles>
    <p:title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p:titleStyle>
    <p:body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0" rtl="0" eaLnBrk="1" latinLnBrk="0" hangingPunct="1">
        <a:defRPr sz="1800" kern="1200">
          <a:solidFill>
            <a:schemeClr val="tx1"/>
          </a:solidFill>
          <a:latin typeface="+mn-lt"/>
          <a:ea typeface="+mn-ea"/>
          <a:cs typeface="+mn-cs"/>
        </a:defRPr>
      </a:lvl1pPr>
      <a:lvl2pPr marL="457211" algn="l" defTabSz="914420" rtl="0" eaLnBrk="1" latinLnBrk="0" hangingPunct="1">
        <a:defRPr sz="1800" kern="1200">
          <a:solidFill>
            <a:schemeClr val="tx1"/>
          </a:solidFill>
          <a:latin typeface="+mn-lt"/>
          <a:ea typeface="+mn-ea"/>
          <a:cs typeface="+mn-cs"/>
        </a:defRPr>
      </a:lvl2pPr>
      <a:lvl3pPr marL="914420" algn="l" defTabSz="914420" rtl="0" eaLnBrk="1" latinLnBrk="0" hangingPunct="1">
        <a:defRPr sz="1800" kern="1200">
          <a:solidFill>
            <a:schemeClr val="tx1"/>
          </a:solidFill>
          <a:latin typeface="+mn-lt"/>
          <a:ea typeface="+mn-ea"/>
          <a:cs typeface="+mn-cs"/>
        </a:defRPr>
      </a:lvl3pPr>
      <a:lvl4pPr marL="1371631" algn="l" defTabSz="914420" rtl="0" eaLnBrk="1" latinLnBrk="0" hangingPunct="1">
        <a:defRPr sz="1800" kern="1200">
          <a:solidFill>
            <a:schemeClr val="tx1"/>
          </a:solidFill>
          <a:latin typeface="+mn-lt"/>
          <a:ea typeface="+mn-ea"/>
          <a:cs typeface="+mn-cs"/>
        </a:defRPr>
      </a:lvl4pPr>
      <a:lvl5pPr marL="1828842" algn="l" defTabSz="914420" rtl="0" eaLnBrk="1" latinLnBrk="0" hangingPunct="1">
        <a:defRPr sz="1800" kern="1200">
          <a:solidFill>
            <a:schemeClr val="tx1"/>
          </a:solidFill>
          <a:latin typeface="+mn-lt"/>
          <a:ea typeface="+mn-ea"/>
          <a:cs typeface="+mn-cs"/>
        </a:defRPr>
      </a:lvl5pPr>
      <a:lvl6pPr marL="2286051" algn="l" defTabSz="914420" rtl="0" eaLnBrk="1" latinLnBrk="0" hangingPunct="1">
        <a:defRPr sz="1800" kern="1200">
          <a:solidFill>
            <a:schemeClr val="tx1"/>
          </a:solidFill>
          <a:latin typeface="+mn-lt"/>
          <a:ea typeface="+mn-ea"/>
          <a:cs typeface="+mn-cs"/>
        </a:defRPr>
      </a:lvl6pPr>
      <a:lvl7pPr marL="2743262" algn="l" defTabSz="914420" rtl="0" eaLnBrk="1" latinLnBrk="0" hangingPunct="1">
        <a:defRPr sz="1800" kern="1200">
          <a:solidFill>
            <a:schemeClr val="tx1"/>
          </a:solidFill>
          <a:latin typeface="+mn-lt"/>
          <a:ea typeface="+mn-ea"/>
          <a:cs typeface="+mn-cs"/>
        </a:defRPr>
      </a:lvl7pPr>
      <a:lvl8pPr marL="3200473" algn="l" defTabSz="914420" rtl="0" eaLnBrk="1" latinLnBrk="0" hangingPunct="1">
        <a:defRPr sz="1800" kern="1200">
          <a:solidFill>
            <a:schemeClr val="tx1"/>
          </a:solidFill>
          <a:latin typeface="+mn-lt"/>
          <a:ea typeface="+mn-ea"/>
          <a:cs typeface="+mn-cs"/>
        </a:defRPr>
      </a:lvl8pPr>
      <a:lvl9pPr marL="3657683" algn="l" defTabSz="91442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chart" Target="../charts/chart7.xml"/><Relationship Id="rId5" Type="http://schemas.openxmlformats.org/officeDocument/2006/relationships/image" Target="../media/image10.e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27.xml"/><Relationship Id="rId7" Type="http://schemas.openxmlformats.org/officeDocument/2006/relationships/image" Target="../media/image10.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oleObject" Target="../embeddings/oleObject14.bin"/><Relationship Id="rId5" Type="http://schemas.openxmlformats.org/officeDocument/2006/relationships/slideLayout" Target="../slideLayouts/slideLayout4.xml"/><Relationship Id="rId4" Type="http://schemas.openxmlformats.org/officeDocument/2006/relationships/tags" Target="../tags/tag28.xml"/><Relationship Id="rId9"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9.png"/><Relationship Id="rId5" Type="http://schemas.openxmlformats.org/officeDocument/2006/relationships/image" Target="../media/image10.emf"/><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10.emf"/><Relationship Id="rId10" Type="http://schemas.openxmlformats.org/officeDocument/2006/relationships/image" Target="../media/image36.png"/><Relationship Id="rId4" Type="http://schemas.openxmlformats.org/officeDocument/2006/relationships/oleObject" Target="../embeddings/oleObject16.bin"/><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hart" Target="../charts/char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11.xml"/><Relationship Id="rId5" Type="http://schemas.openxmlformats.org/officeDocument/2006/relationships/image" Target="../media/image10.emf"/><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png"/><Relationship Id="rId3" Type="http://schemas.openxmlformats.org/officeDocument/2006/relationships/slideLayout" Target="../slideLayouts/slideLayout5.xml"/><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tags" Target="../tags/tag36.xml"/><Relationship Id="rId16" Type="http://schemas.openxmlformats.org/officeDocument/2006/relationships/image" Target="../media/image47.png"/><Relationship Id="rId1" Type="http://schemas.openxmlformats.org/officeDocument/2006/relationships/tags" Target="../tags/tag35.xml"/><Relationship Id="rId6" Type="http://schemas.openxmlformats.org/officeDocument/2006/relationships/image" Target="../media/image10.emf"/><Relationship Id="rId11" Type="http://schemas.openxmlformats.org/officeDocument/2006/relationships/image" Target="../media/image42.png"/><Relationship Id="rId5" Type="http://schemas.openxmlformats.org/officeDocument/2006/relationships/oleObject" Target="../embeddings/oleObject18.bin"/><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40.png"/><Relationship Id="rId1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2.jpe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19.emf"/><Relationship Id="rId4" Type="http://schemas.openxmlformats.org/officeDocument/2006/relationships/notesSlide" Target="../notesSlides/notesSlide6.xml"/><Relationship Id="rId9"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slideLayout" Target="../slideLayouts/slideLayout5.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9.emf"/><Relationship Id="rId11" Type="http://schemas.openxmlformats.org/officeDocument/2006/relationships/image" Target="../media/image61.png"/><Relationship Id="rId5" Type="http://schemas.openxmlformats.org/officeDocument/2006/relationships/oleObject" Target="../embeddings/oleObject20.bin"/><Relationship Id="rId10" Type="http://schemas.openxmlformats.org/officeDocument/2006/relationships/image" Target="../media/image60.png"/><Relationship Id="rId4" Type="http://schemas.openxmlformats.org/officeDocument/2006/relationships/notesSlide" Target="../notesSlides/notesSlide7.xml"/><Relationship Id="rId9" Type="http://schemas.openxmlformats.org/officeDocument/2006/relationships/image" Target="../media/image59.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chart" Target="../charts/chart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diagramData" Target="../diagrams/data1.xml"/><Relationship Id="rId21" Type="http://schemas.openxmlformats.org/officeDocument/2006/relationships/image" Target="../media/image78.jpeg"/><Relationship Id="rId7" Type="http://schemas.microsoft.com/office/2007/relationships/diagramDrawing" Target="../diagrams/drawing1.xml"/><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png"/><Relationship Id="rId2" Type="http://schemas.openxmlformats.org/officeDocument/2006/relationships/notesSlide" Target="../notesSlides/notesSlide8.xml"/><Relationship Id="rId16" Type="http://schemas.openxmlformats.org/officeDocument/2006/relationships/image" Target="../media/image73.jpeg"/><Relationship Id="rId20" Type="http://schemas.openxmlformats.org/officeDocument/2006/relationships/image" Target="../media/image77.png"/><Relationship Id="rId29" Type="http://schemas.openxmlformats.org/officeDocument/2006/relationships/image" Target="../media/image86.sv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diagramQuickStyle" Target="../diagrams/quickStyle1.xml"/><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jpeg"/><Relationship Id="rId19" Type="http://schemas.openxmlformats.org/officeDocument/2006/relationships/image" Target="../media/image76.png"/><Relationship Id="rId31" Type="http://schemas.openxmlformats.org/officeDocument/2006/relationships/image" Target="../media/image88.svg"/><Relationship Id="rId4" Type="http://schemas.openxmlformats.org/officeDocument/2006/relationships/diagramLayout" Target="../diagrams/layout1.xml"/><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jpeg"/><Relationship Id="rId27" Type="http://schemas.openxmlformats.org/officeDocument/2006/relationships/image" Target="../media/image84.jpeg"/><Relationship Id="rId30"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13.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93.pn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chart" Target="../charts/chart14.xml"/><Relationship Id="rId2" Type="http://schemas.openxmlformats.org/officeDocument/2006/relationships/tags" Target="../tags/tag42.xml"/><Relationship Id="rId16" Type="http://schemas.openxmlformats.org/officeDocument/2006/relationships/image" Target="../media/image96.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9.emf"/><Relationship Id="rId5" Type="http://schemas.openxmlformats.org/officeDocument/2006/relationships/tags" Target="../tags/tag45.xml"/><Relationship Id="rId15" Type="http://schemas.openxmlformats.org/officeDocument/2006/relationships/image" Target="../media/image95.jpeg"/><Relationship Id="rId10" Type="http://schemas.openxmlformats.org/officeDocument/2006/relationships/oleObject" Target="../embeddings/oleObject21.bin"/><Relationship Id="rId4" Type="http://schemas.openxmlformats.org/officeDocument/2006/relationships/tags" Target="../tags/tag44.xml"/><Relationship Id="rId9" Type="http://schemas.openxmlformats.org/officeDocument/2006/relationships/slideLayout" Target="../slideLayouts/slideLayout5.xml"/><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19.emf"/><Relationship Id="rId18" Type="http://schemas.openxmlformats.org/officeDocument/2006/relationships/image" Target="../media/image98.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oleObject" Target="../embeddings/oleObject22.bin"/><Relationship Id="rId17" Type="http://schemas.openxmlformats.org/officeDocument/2006/relationships/image" Target="../media/image71.png"/><Relationship Id="rId2" Type="http://schemas.openxmlformats.org/officeDocument/2006/relationships/tags" Target="../tags/tag50.xml"/><Relationship Id="rId16" Type="http://schemas.openxmlformats.org/officeDocument/2006/relationships/chart" Target="../charts/chart15.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5.xml"/><Relationship Id="rId5" Type="http://schemas.openxmlformats.org/officeDocument/2006/relationships/tags" Target="../tags/tag53.xml"/><Relationship Id="rId15" Type="http://schemas.openxmlformats.org/officeDocument/2006/relationships/image" Target="../media/image60.png"/><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97.jpe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2.jpeg"/><Relationship Id="rId3" Type="http://schemas.openxmlformats.org/officeDocument/2006/relationships/slideLayout" Target="../slideLayouts/slideLayout5.xml"/><Relationship Id="rId7" Type="http://schemas.openxmlformats.org/officeDocument/2006/relationships/image" Target="../media/image100.jpeg"/><Relationship Id="rId12" Type="http://schemas.openxmlformats.org/officeDocument/2006/relationships/image" Target="../media/image101.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9.emf"/><Relationship Id="rId11" Type="http://schemas.openxmlformats.org/officeDocument/2006/relationships/image" Target="../media/image57.png"/><Relationship Id="rId5" Type="http://schemas.openxmlformats.org/officeDocument/2006/relationships/oleObject" Target="../embeddings/oleObject23.bin"/><Relationship Id="rId10" Type="http://schemas.openxmlformats.org/officeDocument/2006/relationships/image" Target="../media/image64.png"/><Relationship Id="rId4" Type="http://schemas.openxmlformats.org/officeDocument/2006/relationships/image" Target="../media/image99.jpe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chart" Target="../charts/chart1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chart" Target="../charts/chart16.xml"/><Relationship Id="rId5" Type="http://schemas.openxmlformats.org/officeDocument/2006/relationships/image" Target="../media/image10.emf"/><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chart" Target="../charts/chart18.xml"/><Relationship Id="rId5" Type="http://schemas.openxmlformats.org/officeDocument/2006/relationships/image" Target="../media/image10.emf"/><Relationship Id="rId4" Type="http://schemas.openxmlformats.org/officeDocument/2006/relationships/oleObject" Target="../embeddings/oleObject25.bin"/></Relationships>
</file>

<file path=ppt/slides/_rels/slide27.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slideLayout" Target="../slideLayouts/slideLayout5.xml"/><Relationship Id="rId7" Type="http://schemas.openxmlformats.org/officeDocument/2006/relationships/chart" Target="../charts/chart20.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chart" Target="../charts/chart19.xml"/><Relationship Id="rId5" Type="http://schemas.openxmlformats.org/officeDocument/2006/relationships/image" Target="../media/image10.emf"/><Relationship Id="rId4" Type="http://schemas.openxmlformats.org/officeDocument/2006/relationships/oleObject" Target="../embeddings/oleObject26.bin"/><Relationship Id="rId9" Type="http://schemas.openxmlformats.org/officeDocument/2006/relationships/chart" Target="../charts/chart22.xml"/></Relationships>
</file>

<file path=ppt/slides/_rels/slide2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slideLayout" Target="../slideLayouts/slideLayout2.xml"/><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4.png"/><Relationship Id="rId11" Type="http://schemas.openxmlformats.org/officeDocument/2006/relationships/image" Target="../media/image107.jpeg"/><Relationship Id="rId5" Type="http://schemas.openxmlformats.org/officeDocument/2006/relationships/image" Target="../media/image19.emf"/><Relationship Id="rId10" Type="http://schemas.openxmlformats.org/officeDocument/2006/relationships/image" Target="../media/image106.png"/><Relationship Id="rId4" Type="http://schemas.openxmlformats.org/officeDocument/2006/relationships/oleObject" Target="../embeddings/oleObject27.bin"/><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oleObject" Target="../embeddings/oleObject28.bin"/><Relationship Id="rId7" Type="http://schemas.openxmlformats.org/officeDocument/2006/relationships/image" Target="../media/image112.jpeg"/><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emf"/><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image" Target="../media/image10.emf"/><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oleObject" Target="../embeddings/oleObject29.bin"/><Relationship Id="rId7" Type="http://schemas.openxmlformats.org/officeDocument/2006/relationships/image" Target="../media/image119.png"/><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09.emf"/></Relationships>
</file>

<file path=ppt/slides/_rels/slide31.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slideLayout" Target="../slideLayouts/slideLayout5.xml"/><Relationship Id="rId7" Type="http://schemas.openxmlformats.org/officeDocument/2006/relationships/image" Target="../media/image121.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9.emf"/><Relationship Id="rId5" Type="http://schemas.openxmlformats.org/officeDocument/2006/relationships/oleObject" Target="../embeddings/oleObject30.bin"/><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notesSlide" Target="../notesSlides/notesSlide11.xml"/><Relationship Id="rId7" Type="http://schemas.openxmlformats.org/officeDocument/2006/relationships/image" Target="../media/image124.jpeg"/><Relationship Id="rId12" Type="http://schemas.openxmlformats.org/officeDocument/2006/relationships/chart" Target="../charts/chart24.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chart" Target="../charts/chart23.xml"/><Relationship Id="rId11" Type="http://schemas.openxmlformats.org/officeDocument/2006/relationships/image" Target="../media/image128.png"/><Relationship Id="rId5" Type="http://schemas.openxmlformats.org/officeDocument/2006/relationships/image" Target="../media/image19.emf"/><Relationship Id="rId10" Type="http://schemas.openxmlformats.org/officeDocument/2006/relationships/image" Target="../media/image127.png"/><Relationship Id="rId4" Type="http://schemas.openxmlformats.org/officeDocument/2006/relationships/oleObject" Target="../embeddings/oleObject31.bin"/><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12.xml"/><Relationship Id="rId7" Type="http://schemas.openxmlformats.org/officeDocument/2006/relationships/image" Target="../media/image130.png"/><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image" Target="../media/image129.jpeg"/><Relationship Id="rId5" Type="http://schemas.openxmlformats.org/officeDocument/2006/relationships/image" Target="../media/image19.emf"/><Relationship Id="rId4" Type="http://schemas.openxmlformats.org/officeDocument/2006/relationships/oleObject" Target="../embeddings/oleObject32.bin"/><Relationship Id="rId9"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36.png"/><Relationship Id="rId11" Type="http://schemas.openxmlformats.org/officeDocument/2006/relationships/image" Target="../media/image141.jpe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3.png"/></Relationships>
</file>

<file path=ppt/slides/_rels/slide3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slideLayout" Target="../slideLayouts/slideLayout3.xml"/><Relationship Id="rId7" Type="http://schemas.openxmlformats.org/officeDocument/2006/relationships/image" Target="../media/image145.jpe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44.jpeg"/><Relationship Id="rId5" Type="http://schemas.openxmlformats.org/officeDocument/2006/relationships/image" Target="../media/image19.emf"/><Relationship Id="rId10" Type="http://schemas.openxmlformats.org/officeDocument/2006/relationships/image" Target="../media/image148.png"/><Relationship Id="rId4" Type="http://schemas.openxmlformats.org/officeDocument/2006/relationships/oleObject" Target="../embeddings/oleObject33.bin"/><Relationship Id="rId9" Type="http://schemas.openxmlformats.org/officeDocument/2006/relationships/image" Target="../media/image147.png"/></Relationships>
</file>

<file path=ppt/slides/_rels/slide3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Layout" Target="../slideLayouts/slideLayout4.xml"/><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50.png"/><Relationship Id="rId11" Type="http://schemas.openxmlformats.org/officeDocument/2006/relationships/image" Target="../media/image155.jpeg"/><Relationship Id="rId5" Type="http://schemas.openxmlformats.org/officeDocument/2006/relationships/image" Target="../media/image19.emf"/><Relationship Id="rId10" Type="http://schemas.openxmlformats.org/officeDocument/2006/relationships/image" Target="../media/image154.png"/><Relationship Id="rId4" Type="http://schemas.openxmlformats.org/officeDocument/2006/relationships/oleObject" Target="../embeddings/oleObject34.bin"/><Relationship Id="rId9"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oleObject" Target="../embeddings/oleObject35.bin"/><Relationship Id="rId7" Type="http://schemas.openxmlformats.org/officeDocument/2006/relationships/image" Target="../media/image159.png"/><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158.jpeg"/><Relationship Id="rId11" Type="http://schemas.openxmlformats.org/officeDocument/2006/relationships/image" Target="../media/image163.emf"/><Relationship Id="rId5" Type="http://schemas.openxmlformats.org/officeDocument/2006/relationships/image" Target="../media/image157.jpeg"/><Relationship Id="rId10" Type="http://schemas.openxmlformats.org/officeDocument/2006/relationships/image" Target="../media/image162.jpeg"/><Relationship Id="rId4" Type="http://schemas.openxmlformats.org/officeDocument/2006/relationships/image" Target="../media/image10.emf"/><Relationship Id="rId9" Type="http://schemas.openxmlformats.org/officeDocument/2006/relationships/image" Target="../media/image16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0.emf"/><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oleObject" Target="../embeddings/oleObject36.bin"/><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image" Target="../media/image165.png"/><Relationship Id="rId11" Type="http://schemas.openxmlformats.org/officeDocument/2006/relationships/image" Target="../media/image170.jpeg"/><Relationship Id="rId5" Type="http://schemas.openxmlformats.org/officeDocument/2006/relationships/image" Target="../media/image164.png"/><Relationship Id="rId15" Type="http://schemas.openxmlformats.org/officeDocument/2006/relationships/image" Target="../media/image174.jpeg"/><Relationship Id="rId10" Type="http://schemas.openxmlformats.org/officeDocument/2006/relationships/image" Target="../media/image169.jpeg"/><Relationship Id="rId4" Type="http://schemas.openxmlformats.org/officeDocument/2006/relationships/image" Target="../media/image10.emf"/><Relationship Id="rId9" Type="http://schemas.openxmlformats.org/officeDocument/2006/relationships/image" Target="../media/image168.jpeg"/><Relationship Id="rId14" Type="http://schemas.openxmlformats.org/officeDocument/2006/relationships/image" Target="../media/image173.jpeg"/></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5.xml"/><Relationship Id="rId4" Type="http://schemas.openxmlformats.org/officeDocument/2006/relationships/image" Target="../media/image177.jpeg"/></Relationships>
</file>

<file path=ppt/slides/_rels/slide42.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slideLayout" Target="../slideLayouts/slideLayout3.xml"/><Relationship Id="rId7" Type="http://schemas.openxmlformats.org/officeDocument/2006/relationships/image" Target="../media/image145.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44.jpeg"/><Relationship Id="rId11" Type="http://schemas.openxmlformats.org/officeDocument/2006/relationships/image" Target="../media/image54.png"/><Relationship Id="rId5" Type="http://schemas.openxmlformats.org/officeDocument/2006/relationships/image" Target="../media/image19.emf"/><Relationship Id="rId10" Type="http://schemas.openxmlformats.org/officeDocument/2006/relationships/image" Target="../media/image178.jpeg"/><Relationship Id="rId4" Type="http://schemas.openxmlformats.org/officeDocument/2006/relationships/oleObject" Target="../embeddings/oleObject37.bin"/><Relationship Id="rId9" Type="http://schemas.openxmlformats.org/officeDocument/2006/relationships/image" Target="../media/image147.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83.png"/><Relationship Id="rId18" Type="http://schemas.microsoft.com/office/2007/relationships/hdphoto" Target="../media/hdphoto5.wdp"/><Relationship Id="rId3" Type="http://schemas.openxmlformats.org/officeDocument/2006/relationships/image" Target="../media/image179.jpeg"/><Relationship Id="rId21" Type="http://schemas.openxmlformats.org/officeDocument/2006/relationships/image" Target="../media/image187.png"/><Relationship Id="rId7" Type="http://schemas.openxmlformats.org/officeDocument/2006/relationships/diagramQuickStyle" Target="../diagrams/quickStyle2.xml"/><Relationship Id="rId12" Type="http://schemas.microsoft.com/office/2007/relationships/hdphoto" Target="../media/hdphoto2.wdp"/><Relationship Id="rId17" Type="http://schemas.openxmlformats.org/officeDocument/2006/relationships/image" Target="../media/image185.png"/><Relationship Id="rId2" Type="http://schemas.openxmlformats.org/officeDocument/2006/relationships/notesSlide" Target="../notesSlides/notesSlide14.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5.xml"/><Relationship Id="rId6" Type="http://schemas.openxmlformats.org/officeDocument/2006/relationships/diagramLayout" Target="../diagrams/layout2.xml"/><Relationship Id="rId11" Type="http://schemas.openxmlformats.org/officeDocument/2006/relationships/image" Target="../media/image182.png"/><Relationship Id="rId24" Type="http://schemas.openxmlformats.org/officeDocument/2006/relationships/image" Target="../media/image189.jpeg"/><Relationship Id="rId5" Type="http://schemas.openxmlformats.org/officeDocument/2006/relationships/diagramData" Target="../diagrams/data2.xml"/><Relationship Id="rId15" Type="http://schemas.openxmlformats.org/officeDocument/2006/relationships/image" Target="../media/image184.png"/><Relationship Id="rId23" Type="http://schemas.openxmlformats.org/officeDocument/2006/relationships/image" Target="../media/image188.jpeg"/><Relationship Id="rId10" Type="http://schemas.openxmlformats.org/officeDocument/2006/relationships/image" Target="../media/image181.png"/><Relationship Id="rId19" Type="http://schemas.openxmlformats.org/officeDocument/2006/relationships/image" Target="../media/image186.png"/><Relationship Id="rId4" Type="http://schemas.openxmlformats.org/officeDocument/2006/relationships/image" Target="../media/image180.jpeg"/><Relationship Id="rId9" Type="http://schemas.microsoft.com/office/2007/relationships/diagramDrawing" Target="../diagrams/drawing2.xml"/><Relationship Id="rId14" Type="http://schemas.microsoft.com/office/2007/relationships/hdphoto" Target="../media/hdphoto3.wdp"/><Relationship Id="rId22"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chart" Target="../charts/chart27.xml"/><Relationship Id="rId7" Type="http://schemas.openxmlformats.org/officeDocument/2006/relationships/image" Target="../media/image194.png"/><Relationship Id="rId2" Type="http://schemas.openxmlformats.org/officeDocument/2006/relationships/image" Target="../media/image191.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93.png"/><Relationship Id="rId4" Type="http://schemas.openxmlformats.org/officeDocument/2006/relationships/image" Target="../media/image192.jpeg"/></Relationships>
</file>

<file path=ppt/slides/_rels/slide4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slideLayout" Target="../slideLayouts/slideLayout4.xml"/><Relationship Id="rId7" Type="http://schemas.openxmlformats.org/officeDocument/2006/relationships/chart" Target="../charts/chart28.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0.emf"/><Relationship Id="rId5" Type="http://schemas.openxmlformats.org/officeDocument/2006/relationships/oleObject" Target="../embeddings/oleObject38.bin"/><Relationship Id="rId4" Type="http://schemas.openxmlformats.org/officeDocument/2006/relationships/notesSlide" Target="../notesSlides/notesSlide16.xml"/><Relationship Id="rId9" Type="http://schemas.microsoft.com/office/2007/relationships/hdphoto" Target="../media/hdphoto10.wdp"/></Relationships>
</file>

<file path=ppt/slides/_rels/slide47.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slideLayout" Target="../slideLayouts/slideLayout4.xml"/><Relationship Id="rId7" Type="http://schemas.openxmlformats.org/officeDocument/2006/relationships/chart" Target="../charts/chart29.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0.emf"/><Relationship Id="rId5" Type="http://schemas.openxmlformats.org/officeDocument/2006/relationships/oleObject" Target="../embeddings/oleObject39.bin"/><Relationship Id="rId10" Type="http://schemas.openxmlformats.org/officeDocument/2006/relationships/image" Target="../media/image125.jpeg"/><Relationship Id="rId4" Type="http://schemas.openxmlformats.org/officeDocument/2006/relationships/notesSlide" Target="../notesSlides/notesSlide17.xml"/><Relationship Id="rId9" Type="http://schemas.openxmlformats.org/officeDocument/2006/relationships/image" Target="../media/image124.jpeg"/></Relationships>
</file>

<file path=ppt/slides/_rels/slide48.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slideLayout" Target="../slideLayouts/slideLayout5.xml"/><Relationship Id="rId7" Type="http://schemas.openxmlformats.org/officeDocument/2006/relationships/image" Target="../media/image197.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0.emf"/><Relationship Id="rId5" Type="http://schemas.openxmlformats.org/officeDocument/2006/relationships/oleObject" Target="../embeddings/oleObject40.bin"/><Relationship Id="rId4" Type="http://schemas.openxmlformats.org/officeDocument/2006/relationships/notesSlide" Target="../notesSlides/notesSlide18.xml"/><Relationship Id="rId9" Type="http://schemas.openxmlformats.org/officeDocument/2006/relationships/image" Target="../media/image199.jpeg"/></Relationships>
</file>

<file path=ppt/slides/_rels/slide49.xml.rels><?xml version="1.0" encoding="UTF-8" standalone="yes"?>
<Relationships xmlns="http://schemas.openxmlformats.org/package/2006/relationships"><Relationship Id="rId13" Type="http://schemas.openxmlformats.org/officeDocument/2006/relationships/tags" Target="../tags/tag101.xml"/><Relationship Id="rId18" Type="http://schemas.openxmlformats.org/officeDocument/2006/relationships/tags" Target="../tags/tag106.xml"/><Relationship Id="rId26" Type="http://schemas.openxmlformats.org/officeDocument/2006/relationships/tags" Target="../tags/tag114.xml"/><Relationship Id="rId39" Type="http://schemas.openxmlformats.org/officeDocument/2006/relationships/tags" Target="../tags/tag127.xml"/><Relationship Id="rId21" Type="http://schemas.openxmlformats.org/officeDocument/2006/relationships/tags" Target="../tags/tag109.xml"/><Relationship Id="rId34" Type="http://schemas.openxmlformats.org/officeDocument/2006/relationships/tags" Target="../tags/tag122.xml"/><Relationship Id="rId42" Type="http://schemas.openxmlformats.org/officeDocument/2006/relationships/tags" Target="../tags/tag130.xml"/><Relationship Id="rId47" Type="http://schemas.openxmlformats.org/officeDocument/2006/relationships/chart" Target="../charts/chart31.xml"/><Relationship Id="rId7" Type="http://schemas.openxmlformats.org/officeDocument/2006/relationships/tags" Target="../tags/tag95.xml"/><Relationship Id="rId2" Type="http://schemas.openxmlformats.org/officeDocument/2006/relationships/tags" Target="../tags/tag90.xml"/><Relationship Id="rId16" Type="http://schemas.openxmlformats.org/officeDocument/2006/relationships/tags" Target="../tags/tag104.xml"/><Relationship Id="rId29" Type="http://schemas.openxmlformats.org/officeDocument/2006/relationships/tags" Target="../tags/tag117.xml"/><Relationship Id="rId11" Type="http://schemas.openxmlformats.org/officeDocument/2006/relationships/tags" Target="../tags/tag99.xml"/><Relationship Id="rId24" Type="http://schemas.openxmlformats.org/officeDocument/2006/relationships/tags" Target="../tags/tag112.xml"/><Relationship Id="rId32" Type="http://schemas.openxmlformats.org/officeDocument/2006/relationships/tags" Target="../tags/tag120.xml"/><Relationship Id="rId37" Type="http://schemas.openxmlformats.org/officeDocument/2006/relationships/tags" Target="../tags/tag125.xml"/><Relationship Id="rId40" Type="http://schemas.openxmlformats.org/officeDocument/2006/relationships/tags" Target="../tags/tag128.xml"/><Relationship Id="rId45" Type="http://schemas.openxmlformats.org/officeDocument/2006/relationships/image" Target="../media/image109.emf"/><Relationship Id="rId5" Type="http://schemas.openxmlformats.org/officeDocument/2006/relationships/tags" Target="../tags/tag93.xml"/><Relationship Id="rId15" Type="http://schemas.openxmlformats.org/officeDocument/2006/relationships/tags" Target="../tags/tag103.xml"/><Relationship Id="rId23" Type="http://schemas.openxmlformats.org/officeDocument/2006/relationships/tags" Target="../tags/tag111.xml"/><Relationship Id="rId28" Type="http://schemas.openxmlformats.org/officeDocument/2006/relationships/tags" Target="../tags/tag116.xml"/><Relationship Id="rId36" Type="http://schemas.openxmlformats.org/officeDocument/2006/relationships/tags" Target="../tags/tag124.xml"/><Relationship Id="rId49" Type="http://schemas.openxmlformats.org/officeDocument/2006/relationships/image" Target="../media/image201.png"/><Relationship Id="rId10" Type="http://schemas.openxmlformats.org/officeDocument/2006/relationships/tags" Target="../tags/tag98.xml"/><Relationship Id="rId19" Type="http://schemas.openxmlformats.org/officeDocument/2006/relationships/tags" Target="../tags/tag107.xml"/><Relationship Id="rId31" Type="http://schemas.openxmlformats.org/officeDocument/2006/relationships/tags" Target="../tags/tag119.xml"/><Relationship Id="rId44" Type="http://schemas.openxmlformats.org/officeDocument/2006/relationships/oleObject" Target="../embeddings/oleObject41.bin"/><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 Id="rId22" Type="http://schemas.openxmlformats.org/officeDocument/2006/relationships/tags" Target="../tags/tag110.xml"/><Relationship Id="rId27" Type="http://schemas.openxmlformats.org/officeDocument/2006/relationships/tags" Target="../tags/tag115.xml"/><Relationship Id="rId30" Type="http://schemas.openxmlformats.org/officeDocument/2006/relationships/tags" Target="../tags/tag118.xml"/><Relationship Id="rId35" Type="http://schemas.openxmlformats.org/officeDocument/2006/relationships/tags" Target="../tags/tag123.xml"/><Relationship Id="rId43" Type="http://schemas.openxmlformats.org/officeDocument/2006/relationships/slideLayout" Target="../slideLayouts/slideLayout5.xml"/><Relationship Id="rId48" Type="http://schemas.openxmlformats.org/officeDocument/2006/relationships/image" Target="../media/image200.png"/><Relationship Id="rId8" Type="http://schemas.openxmlformats.org/officeDocument/2006/relationships/tags" Target="../tags/tag96.xml"/><Relationship Id="rId3" Type="http://schemas.openxmlformats.org/officeDocument/2006/relationships/tags" Target="../tags/tag91.xml"/><Relationship Id="rId12" Type="http://schemas.openxmlformats.org/officeDocument/2006/relationships/tags" Target="../tags/tag100.xml"/><Relationship Id="rId17" Type="http://schemas.openxmlformats.org/officeDocument/2006/relationships/tags" Target="../tags/tag105.xml"/><Relationship Id="rId25" Type="http://schemas.openxmlformats.org/officeDocument/2006/relationships/tags" Target="../tags/tag113.xml"/><Relationship Id="rId33" Type="http://schemas.openxmlformats.org/officeDocument/2006/relationships/tags" Target="../tags/tag121.xml"/><Relationship Id="rId38" Type="http://schemas.openxmlformats.org/officeDocument/2006/relationships/tags" Target="../tags/tag126.xml"/><Relationship Id="rId46" Type="http://schemas.openxmlformats.org/officeDocument/2006/relationships/chart" Target="../charts/chart30.xml"/><Relationship Id="rId20" Type="http://schemas.openxmlformats.org/officeDocument/2006/relationships/tags" Target="../tags/tag108.xml"/><Relationship Id="rId41" Type="http://schemas.openxmlformats.org/officeDocument/2006/relationships/tags" Target="../tags/tag129.xml"/><Relationship Id="rId1" Type="http://schemas.openxmlformats.org/officeDocument/2006/relationships/tags" Target="../tags/tag89.xml"/><Relationship Id="rId6" Type="http://schemas.openxmlformats.org/officeDocument/2006/relationships/tags" Target="../tags/tag9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0.png"/><Relationship Id="rId3" Type="http://schemas.openxmlformats.org/officeDocument/2006/relationships/image" Target="../media/image135.png"/><Relationship Id="rId7" Type="http://schemas.openxmlformats.org/officeDocument/2006/relationships/image" Target="../media/image205.png"/><Relationship Id="rId12" Type="http://schemas.openxmlformats.org/officeDocument/2006/relationships/image" Target="../media/image20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4.png"/><Relationship Id="rId11" Type="http://schemas.openxmlformats.org/officeDocument/2006/relationships/image" Target="../media/image134.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133.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slideLayout" Target="../slideLayouts/slideLayout3.xml"/><Relationship Id="rId7" Type="http://schemas.openxmlformats.org/officeDocument/2006/relationships/image" Target="../media/image54.png"/><Relationship Id="rId12" Type="http://schemas.openxmlformats.org/officeDocument/2006/relationships/image" Target="../media/image215.jpe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12.png"/><Relationship Id="rId11" Type="http://schemas.openxmlformats.org/officeDocument/2006/relationships/image" Target="../media/image214.jpeg"/><Relationship Id="rId5" Type="http://schemas.openxmlformats.org/officeDocument/2006/relationships/image" Target="../media/image211.jpeg"/><Relationship Id="rId10" Type="http://schemas.openxmlformats.org/officeDocument/2006/relationships/image" Target="../media/image213.jpeg"/><Relationship Id="rId4" Type="http://schemas.openxmlformats.org/officeDocument/2006/relationships/notesSlide" Target="../notesSlides/notesSlide20.xml"/><Relationship Id="rId9" Type="http://schemas.openxmlformats.org/officeDocument/2006/relationships/image" Target="../media/image19.emf"/></Relationships>
</file>

<file path=ppt/slides/_rels/slide52.xml.rels><?xml version="1.0" encoding="UTF-8" standalone="yes"?>
<Relationships xmlns="http://schemas.openxmlformats.org/package/2006/relationships"><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chart" Target="../charts/chart32.xml"/><Relationship Id="rId3" Type="http://schemas.openxmlformats.org/officeDocument/2006/relationships/tags" Target="../tags/tag135.xml"/><Relationship Id="rId21" Type="http://schemas.openxmlformats.org/officeDocument/2006/relationships/tags" Target="../tags/tag153.xml"/><Relationship Id="rId34" Type="http://schemas.openxmlformats.org/officeDocument/2006/relationships/image" Target="../media/image224.jpeg"/><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image" Target="../media/image216.png"/><Relationship Id="rId33" Type="http://schemas.openxmlformats.org/officeDocument/2006/relationships/image" Target="../media/image223.jpeg"/><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tags" Target="../tags/tag152.xml"/><Relationship Id="rId29" Type="http://schemas.openxmlformats.org/officeDocument/2006/relationships/image" Target="../media/image219.jpe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image" Target="../media/image10.emf"/><Relationship Id="rId32" Type="http://schemas.openxmlformats.org/officeDocument/2006/relationships/image" Target="../media/image222.jpeg"/><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oleObject" Target="../embeddings/oleObject43.bin"/><Relationship Id="rId28" Type="http://schemas.openxmlformats.org/officeDocument/2006/relationships/image" Target="../media/image218.jpeg"/><Relationship Id="rId36" Type="http://schemas.openxmlformats.org/officeDocument/2006/relationships/image" Target="../media/image226.tiff"/><Relationship Id="rId10" Type="http://schemas.openxmlformats.org/officeDocument/2006/relationships/tags" Target="../tags/tag142.xml"/><Relationship Id="rId19" Type="http://schemas.openxmlformats.org/officeDocument/2006/relationships/tags" Target="../tags/tag151.xml"/><Relationship Id="rId31" Type="http://schemas.openxmlformats.org/officeDocument/2006/relationships/image" Target="../media/image221.jpeg"/><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slideLayout" Target="../slideLayouts/slideLayout5.xml"/><Relationship Id="rId27" Type="http://schemas.openxmlformats.org/officeDocument/2006/relationships/image" Target="../media/image217.jpeg"/><Relationship Id="rId30" Type="http://schemas.openxmlformats.org/officeDocument/2006/relationships/image" Target="../media/image220.jpeg"/><Relationship Id="rId35" Type="http://schemas.openxmlformats.org/officeDocument/2006/relationships/image" Target="../media/image225.jpeg"/><Relationship Id="rId8" Type="http://schemas.openxmlformats.org/officeDocument/2006/relationships/tags" Target="../tags/tag140.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228.pn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227.png"/><Relationship Id="rId17" Type="http://schemas.openxmlformats.org/officeDocument/2006/relationships/image" Target="../media/image232.png"/><Relationship Id="rId2" Type="http://schemas.openxmlformats.org/officeDocument/2006/relationships/tags" Target="../tags/tag155.xml"/><Relationship Id="rId16" Type="http://schemas.openxmlformats.org/officeDocument/2006/relationships/image" Target="../media/image231.png"/><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chart" Target="../charts/chart33.xml"/><Relationship Id="rId5" Type="http://schemas.openxmlformats.org/officeDocument/2006/relationships/tags" Target="../tags/tag158.xml"/><Relationship Id="rId15" Type="http://schemas.openxmlformats.org/officeDocument/2006/relationships/image" Target="../media/image230.png"/><Relationship Id="rId10" Type="http://schemas.openxmlformats.org/officeDocument/2006/relationships/image" Target="../media/image10.emf"/><Relationship Id="rId4" Type="http://schemas.openxmlformats.org/officeDocument/2006/relationships/tags" Target="../tags/tag157.xml"/><Relationship Id="rId9" Type="http://schemas.openxmlformats.org/officeDocument/2006/relationships/oleObject" Target="../embeddings/oleObject44.bin"/><Relationship Id="rId14" Type="http://schemas.openxmlformats.org/officeDocument/2006/relationships/image" Target="../media/image229.png"/></Relationships>
</file>

<file path=ppt/slides/_rels/slide5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5.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55.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5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image" Target="../media/image253.png"/><Relationship Id="rId18" Type="http://schemas.openxmlformats.org/officeDocument/2006/relationships/image" Target="../media/image258.jpeg"/><Relationship Id="rId26" Type="http://schemas.microsoft.com/office/2007/relationships/hdphoto" Target="../media/hdphoto14.wdp"/><Relationship Id="rId39" Type="http://schemas.openxmlformats.org/officeDocument/2006/relationships/image" Target="../media/image269.png"/><Relationship Id="rId21" Type="http://schemas.openxmlformats.org/officeDocument/2006/relationships/image" Target="../media/image260.png"/><Relationship Id="rId34" Type="http://schemas.microsoft.com/office/2007/relationships/hdphoto" Target="../media/hdphoto18.wdp"/><Relationship Id="rId42" Type="http://schemas.openxmlformats.org/officeDocument/2006/relationships/image" Target="../media/image271.png"/><Relationship Id="rId7" Type="http://schemas.openxmlformats.org/officeDocument/2006/relationships/image" Target="../media/image247.png"/><Relationship Id="rId2" Type="http://schemas.openxmlformats.org/officeDocument/2006/relationships/slideLayout" Target="../slideLayouts/slideLayout8.xml"/><Relationship Id="rId16" Type="http://schemas.openxmlformats.org/officeDocument/2006/relationships/image" Target="../media/image256.png"/><Relationship Id="rId20" Type="http://schemas.microsoft.com/office/2007/relationships/hdphoto" Target="../media/hdphoto11.wdp"/><Relationship Id="rId29" Type="http://schemas.openxmlformats.org/officeDocument/2006/relationships/image" Target="../media/image264.png"/><Relationship Id="rId41" Type="http://schemas.openxmlformats.org/officeDocument/2006/relationships/image" Target="../media/image270.png"/><Relationship Id="rId1" Type="http://schemas.openxmlformats.org/officeDocument/2006/relationships/tags" Target="../tags/tag161.xml"/><Relationship Id="rId6" Type="http://schemas.openxmlformats.org/officeDocument/2006/relationships/image" Target="../media/image246.png"/><Relationship Id="rId11" Type="http://schemas.openxmlformats.org/officeDocument/2006/relationships/image" Target="../media/image251.jpeg"/><Relationship Id="rId24" Type="http://schemas.microsoft.com/office/2007/relationships/hdphoto" Target="../media/hdphoto13.wdp"/><Relationship Id="rId32" Type="http://schemas.microsoft.com/office/2007/relationships/hdphoto" Target="../media/hdphoto17.wdp"/><Relationship Id="rId37" Type="http://schemas.openxmlformats.org/officeDocument/2006/relationships/image" Target="../media/image268.png"/><Relationship Id="rId40" Type="http://schemas.microsoft.com/office/2007/relationships/hdphoto" Target="../media/hdphoto21.wdp"/><Relationship Id="rId5" Type="http://schemas.openxmlformats.org/officeDocument/2006/relationships/image" Target="../media/image10.emf"/><Relationship Id="rId15" Type="http://schemas.openxmlformats.org/officeDocument/2006/relationships/image" Target="../media/image255.png"/><Relationship Id="rId23" Type="http://schemas.openxmlformats.org/officeDocument/2006/relationships/image" Target="../media/image261.png"/><Relationship Id="rId28" Type="http://schemas.microsoft.com/office/2007/relationships/hdphoto" Target="../media/hdphoto15.wdp"/><Relationship Id="rId36" Type="http://schemas.microsoft.com/office/2007/relationships/hdphoto" Target="../media/hdphoto19.wdp"/><Relationship Id="rId10" Type="http://schemas.openxmlformats.org/officeDocument/2006/relationships/image" Target="../media/image250.jpeg"/><Relationship Id="rId19" Type="http://schemas.openxmlformats.org/officeDocument/2006/relationships/image" Target="../media/image259.png"/><Relationship Id="rId31" Type="http://schemas.openxmlformats.org/officeDocument/2006/relationships/image" Target="../media/image265.png"/><Relationship Id="rId44" Type="http://schemas.openxmlformats.org/officeDocument/2006/relationships/image" Target="../media/image273.png"/><Relationship Id="rId4" Type="http://schemas.openxmlformats.org/officeDocument/2006/relationships/oleObject" Target="../embeddings/oleObject45.bin"/><Relationship Id="rId9" Type="http://schemas.openxmlformats.org/officeDocument/2006/relationships/image" Target="../media/image249.png"/><Relationship Id="rId14" Type="http://schemas.openxmlformats.org/officeDocument/2006/relationships/image" Target="../media/image254.png"/><Relationship Id="rId22" Type="http://schemas.microsoft.com/office/2007/relationships/hdphoto" Target="../media/hdphoto12.wdp"/><Relationship Id="rId27" Type="http://schemas.openxmlformats.org/officeDocument/2006/relationships/image" Target="../media/image263.png"/><Relationship Id="rId30" Type="http://schemas.microsoft.com/office/2007/relationships/hdphoto" Target="../media/hdphoto16.wdp"/><Relationship Id="rId35" Type="http://schemas.openxmlformats.org/officeDocument/2006/relationships/image" Target="../media/image267.png"/><Relationship Id="rId43" Type="http://schemas.openxmlformats.org/officeDocument/2006/relationships/image" Target="../media/image272.png"/><Relationship Id="rId8" Type="http://schemas.openxmlformats.org/officeDocument/2006/relationships/image" Target="../media/image248.png"/><Relationship Id="rId3" Type="http://schemas.openxmlformats.org/officeDocument/2006/relationships/notesSlide" Target="../notesSlides/notesSlide23.xml"/><Relationship Id="rId12" Type="http://schemas.openxmlformats.org/officeDocument/2006/relationships/image" Target="../media/image252.png"/><Relationship Id="rId17" Type="http://schemas.openxmlformats.org/officeDocument/2006/relationships/image" Target="../media/image257.png"/><Relationship Id="rId25" Type="http://schemas.openxmlformats.org/officeDocument/2006/relationships/image" Target="../media/image262.png"/><Relationship Id="rId33" Type="http://schemas.openxmlformats.org/officeDocument/2006/relationships/image" Target="../media/image266.png"/><Relationship Id="rId38" Type="http://schemas.microsoft.com/office/2007/relationships/hdphoto" Target="../media/hdphoto20.wdp"/></Relationships>
</file>

<file path=ppt/slides/_rels/slide5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oleObject" Target="../embeddings/oleObject46.bin"/><Relationship Id="rId3" Type="http://schemas.openxmlformats.org/officeDocument/2006/relationships/tags" Target="../tags/tag164.xml"/><Relationship Id="rId21" Type="http://schemas.openxmlformats.org/officeDocument/2006/relationships/tags" Target="../tags/tag18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notesSlide" Target="../notesSlides/notesSlide24.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chart" Target="../charts/chart34.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slideLayout" Target="../slideLayouts/slideLayout4.xml"/><Relationship Id="rId32" Type="http://schemas.openxmlformats.org/officeDocument/2006/relationships/image" Target="../media/image279.png"/><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image" Target="../media/image276.jpeg"/><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image" Target="../media/image278.jpeg"/><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image" Target="../media/image10.emf"/><Relationship Id="rId30" Type="http://schemas.openxmlformats.org/officeDocument/2006/relationships/image" Target="../media/image27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3.xml"/><Relationship Id="rId5" Type="http://schemas.openxmlformats.org/officeDocument/2006/relationships/image" Target="../media/image19.emf"/><Relationship Id="rId4" Type="http://schemas.openxmlformats.org/officeDocument/2006/relationships/oleObject" Target="../embeddings/oleObject9.bin"/></Relationships>
</file>

<file path=ppt/slides/_rels/slide60.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oleObject" Target="../embeddings/oleObject47.bin"/><Relationship Id="rId7" Type="http://schemas.openxmlformats.org/officeDocument/2006/relationships/image" Target="../media/image282.png"/><Relationship Id="rId12" Type="http://schemas.openxmlformats.org/officeDocument/2006/relationships/image" Target="../media/image287.png"/><Relationship Id="rId17" Type="http://schemas.microsoft.com/office/2007/relationships/hdphoto" Target="../media/hdphoto22.wdp"/><Relationship Id="rId2" Type="http://schemas.openxmlformats.org/officeDocument/2006/relationships/slideLayout" Target="../slideLayouts/slideLayout5.xml"/><Relationship Id="rId16" Type="http://schemas.openxmlformats.org/officeDocument/2006/relationships/image" Target="../media/image291.png"/><Relationship Id="rId1" Type="http://schemas.openxmlformats.org/officeDocument/2006/relationships/tags" Target="../tags/tag185.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5" Type="http://schemas.openxmlformats.org/officeDocument/2006/relationships/image" Target="../media/image290.png"/><Relationship Id="rId10" Type="http://schemas.openxmlformats.org/officeDocument/2006/relationships/image" Target="../media/image285.png"/><Relationship Id="rId4" Type="http://schemas.openxmlformats.org/officeDocument/2006/relationships/image" Target="../media/image10.emf"/><Relationship Id="rId9" Type="http://schemas.openxmlformats.org/officeDocument/2006/relationships/image" Target="../media/image284.png"/><Relationship Id="rId14" Type="http://schemas.openxmlformats.org/officeDocument/2006/relationships/image" Target="../media/image289.png"/></Relationships>
</file>

<file path=ppt/slides/_rels/slide61.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slideLayout" Target="../slideLayouts/slideLayout5.xml"/><Relationship Id="rId7" Type="http://schemas.openxmlformats.org/officeDocument/2006/relationships/image" Target="../media/image226.tiff"/><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292.tiff"/><Relationship Id="rId5" Type="http://schemas.openxmlformats.org/officeDocument/2006/relationships/image" Target="../media/image10.emf"/><Relationship Id="rId4" Type="http://schemas.openxmlformats.org/officeDocument/2006/relationships/oleObject" Target="../embeddings/oleObject48.bin"/><Relationship Id="rId9" Type="http://schemas.openxmlformats.org/officeDocument/2006/relationships/image" Target="../media/image294.jpeg"/></Relationships>
</file>

<file path=ppt/slides/_rels/slide62.xml.rels><?xml version="1.0" encoding="UTF-8" standalone="yes"?>
<Relationships xmlns="http://schemas.openxmlformats.org/package/2006/relationships"><Relationship Id="rId8" Type="http://schemas.openxmlformats.org/officeDocument/2006/relationships/image" Target="../media/image298.jpeg"/><Relationship Id="rId13" Type="http://schemas.openxmlformats.org/officeDocument/2006/relationships/image" Target="../media/image302.png"/><Relationship Id="rId18" Type="http://schemas.openxmlformats.org/officeDocument/2006/relationships/image" Target="../media/image307.png"/><Relationship Id="rId26" Type="http://schemas.openxmlformats.org/officeDocument/2006/relationships/image" Target="../media/image314.jpeg"/><Relationship Id="rId3" Type="http://schemas.openxmlformats.org/officeDocument/2006/relationships/oleObject" Target="../embeddings/oleObject49.bin"/><Relationship Id="rId21" Type="http://schemas.openxmlformats.org/officeDocument/2006/relationships/image" Target="../media/image310.jpeg"/><Relationship Id="rId7" Type="http://schemas.openxmlformats.org/officeDocument/2006/relationships/image" Target="../media/image297.png"/><Relationship Id="rId12" Type="http://schemas.openxmlformats.org/officeDocument/2006/relationships/image" Target="../media/image301.png"/><Relationship Id="rId17" Type="http://schemas.openxmlformats.org/officeDocument/2006/relationships/image" Target="../media/image306.png"/><Relationship Id="rId25" Type="http://schemas.openxmlformats.org/officeDocument/2006/relationships/image" Target="../media/image68.png"/><Relationship Id="rId2" Type="http://schemas.openxmlformats.org/officeDocument/2006/relationships/slideLayout" Target="../slideLayouts/slideLayout5.xml"/><Relationship Id="rId16" Type="http://schemas.openxmlformats.org/officeDocument/2006/relationships/image" Target="../media/image305.jpeg"/><Relationship Id="rId20" Type="http://schemas.openxmlformats.org/officeDocument/2006/relationships/image" Target="../media/image309.jpeg"/><Relationship Id="rId1" Type="http://schemas.openxmlformats.org/officeDocument/2006/relationships/tags" Target="../tags/tag188.xml"/><Relationship Id="rId6" Type="http://schemas.openxmlformats.org/officeDocument/2006/relationships/image" Target="../media/image296.png"/><Relationship Id="rId11" Type="http://schemas.openxmlformats.org/officeDocument/2006/relationships/image" Target="../media/image300.png"/><Relationship Id="rId24" Type="http://schemas.openxmlformats.org/officeDocument/2006/relationships/image" Target="../media/image313.jpeg"/><Relationship Id="rId5" Type="http://schemas.openxmlformats.org/officeDocument/2006/relationships/image" Target="../media/image295.png"/><Relationship Id="rId15" Type="http://schemas.openxmlformats.org/officeDocument/2006/relationships/image" Target="../media/image304.png"/><Relationship Id="rId23" Type="http://schemas.openxmlformats.org/officeDocument/2006/relationships/image" Target="../media/image312.png"/><Relationship Id="rId28" Type="http://schemas.openxmlformats.org/officeDocument/2006/relationships/image" Target="../media/image316.jpeg"/><Relationship Id="rId10" Type="http://schemas.openxmlformats.org/officeDocument/2006/relationships/image" Target="../media/image299.png"/><Relationship Id="rId19" Type="http://schemas.openxmlformats.org/officeDocument/2006/relationships/image" Target="../media/image308.png"/><Relationship Id="rId4" Type="http://schemas.openxmlformats.org/officeDocument/2006/relationships/image" Target="../media/image10.emf"/><Relationship Id="rId9" Type="http://schemas.openxmlformats.org/officeDocument/2006/relationships/image" Target="../media/image66.jpeg"/><Relationship Id="rId14" Type="http://schemas.openxmlformats.org/officeDocument/2006/relationships/image" Target="../media/image303.png"/><Relationship Id="rId22" Type="http://schemas.openxmlformats.org/officeDocument/2006/relationships/image" Target="../media/image311.png"/><Relationship Id="rId27" Type="http://schemas.openxmlformats.org/officeDocument/2006/relationships/image" Target="../media/image315.jpeg"/></Relationships>
</file>

<file path=ppt/slides/_rels/slide63.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226.tiff"/><Relationship Id="rId3" Type="http://schemas.openxmlformats.org/officeDocument/2006/relationships/notesSlide" Target="../notesSlides/notesSlide25.xml"/><Relationship Id="rId7" Type="http://schemas.openxmlformats.org/officeDocument/2006/relationships/image" Target="../media/image318.png"/><Relationship Id="rId12" Type="http://schemas.openxmlformats.org/officeDocument/2006/relationships/image" Target="../media/image323.png"/><Relationship Id="rId2" Type="http://schemas.openxmlformats.org/officeDocument/2006/relationships/slideLayout" Target="../slideLayouts/slideLayout4.xml"/><Relationship Id="rId1" Type="http://schemas.openxmlformats.org/officeDocument/2006/relationships/tags" Target="../tags/tag189.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10.emf"/><Relationship Id="rId10" Type="http://schemas.openxmlformats.org/officeDocument/2006/relationships/image" Target="../media/image321.png"/><Relationship Id="rId4" Type="http://schemas.openxmlformats.org/officeDocument/2006/relationships/oleObject" Target="../embeddings/oleObject50.bin"/><Relationship Id="rId9" Type="http://schemas.openxmlformats.org/officeDocument/2006/relationships/image" Target="../media/image320.png"/></Relationships>
</file>

<file path=ppt/slides/_rels/slide64.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slideLayout" Target="../slideLayouts/slideLayout3.xml"/><Relationship Id="rId7" Type="http://schemas.openxmlformats.org/officeDocument/2006/relationships/image" Target="../media/image327.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326.jpeg"/><Relationship Id="rId11" Type="http://schemas.openxmlformats.org/officeDocument/2006/relationships/image" Target="../media/image19.emf"/><Relationship Id="rId5" Type="http://schemas.openxmlformats.org/officeDocument/2006/relationships/image" Target="../media/image325.png"/><Relationship Id="rId10" Type="http://schemas.openxmlformats.org/officeDocument/2006/relationships/oleObject" Target="../embeddings/oleObject51.bin"/><Relationship Id="rId4" Type="http://schemas.openxmlformats.org/officeDocument/2006/relationships/image" Target="../media/image324.png"/><Relationship Id="rId9" Type="http://schemas.openxmlformats.org/officeDocument/2006/relationships/image" Target="../media/image54.png"/></Relationships>
</file>

<file path=ppt/slides/_rels/slide65.xml.rels><?xml version="1.0" encoding="UTF-8" standalone="yes"?>
<Relationships xmlns="http://schemas.openxmlformats.org/package/2006/relationships"><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 Type="http://schemas.openxmlformats.org/officeDocument/2006/relationships/tags" Target="../tags/tag194.xml"/><Relationship Id="rId21" Type="http://schemas.openxmlformats.org/officeDocument/2006/relationships/tags" Target="../tags/tag212.xml"/><Relationship Id="rId34" Type="http://schemas.openxmlformats.org/officeDocument/2006/relationships/chart" Target="../charts/chart35.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image" Target="../media/image109.emf"/><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tags" Target="../tags/tag220.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oleObject" Target="../embeddings/oleObject52.bin"/><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chart" Target="../charts/chart37.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slideLayout" Target="../slideLayouts/slideLayout5.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chart" Target="../charts/chart36.xml"/><Relationship Id="rId8" Type="http://schemas.openxmlformats.org/officeDocument/2006/relationships/tags" Target="../tags/tag199.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331.jpeg"/><Relationship Id="rId18" Type="http://schemas.openxmlformats.org/officeDocument/2006/relationships/image" Target="../media/image334.png"/><Relationship Id="rId26" Type="http://schemas.openxmlformats.org/officeDocument/2006/relationships/image" Target="../media/image342.png"/><Relationship Id="rId3" Type="http://schemas.openxmlformats.org/officeDocument/2006/relationships/tags" Target="../tags/tag224.xml"/><Relationship Id="rId21" Type="http://schemas.openxmlformats.org/officeDocument/2006/relationships/image" Target="../media/image337.jpeg"/><Relationship Id="rId7" Type="http://schemas.openxmlformats.org/officeDocument/2006/relationships/notesSlide" Target="../notesSlides/notesSlide26.xml"/><Relationship Id="rId12" Type="http://schemas.openxmlformats.org/officeDocument/2006/relationships/image" Target="../media/image330.png"/><Relationship Id="rId17" Type="http://schemas.openxmlformats.org/officeDocument/2006/relationships/image" Target="../media/image333.png"/><Relationship Id="rId25" Type="http://schemas.openxmlformats.org/officeDocument/2006/relationships/image" Target="../media/image341.svg"/><Relationship Id="rId2" Type="http://schemas.openxmlformats.org/officeDocument/2006/relationships/tags" Target="../tags/tag223.xml"/><Relationship Id="rId16" Type="http://schemas.openxmlformats.org/officeDocument/2006/relationships/chart" Target="../charts/chart40.xml"/><Relationship Id="rId20" Type="http://schemas.openxmlformats.org/officeDocument/2006/relationships/image" Target="../media/image336.jpeg"/><Relationship Id="rId29" Type="http://schemas.openxmlformats.org/officeDocument/2006/relationships/image" Target="../media/image345.svg"/><Relationship Id="rId1" Type="http://schemas.openxmlformats.org/officeDocument/2006/relationships/tags" Target="../tags/tag222.xml"/><Relationship Id="rId6" Type="http://schemas.openxmlformats.org/officeDocument/2006/relationships/slideLayout" Target="../slideLayouts/slideLayout5.xml"/><Relationship Id="rId11" Type="http://schemas.openxmlformats.org/officeDocument/2006/relationships/image" Target="../media/image329.jpeg"/><Relationship Id="rId24" Type="http://schemas.openxmlformats.org/officeDocument/2006/relationships/image" Target="../media/image340.png"/><Relationship Id="rId32" Type="http://schemas.openxmlformats.org/officeDocument/2006/relationships/image" Target="../media/image348.png"/><Relationship Id="rId5" Type="http://schemas.openxmlformats.org/officeDocument/2006/relationships/tags" Target="../tags/tag226.xml"/><Relationship Id="rId15" Type="http://schemas.openxmlformats.org/officeDocument/2006/relationships/chart" Target="../charts/chart39.xml"/><Relationship Id="rId23" Type="http://schemas.openxmlformats.org/officeDocument/2006/relationships/image" Target="../media/image339.svg"/><Relationship Id="rId28" Type="http://schemas.openxmlformats.org/officeDocument/2006/relationships/image" Target="../media/image344.png"/><Relationship Id="rId10" Type="http://schemas.openxmlformats.org/officeDocument/2006/relationships/chart" Target="../charts/chart38.xml"/><Relationship Id="rId19" Type="http://schemas.openxmlformats.org/officeDocument/2006/relationships/image" Target="../media/image335.png"/><Relationship Id="rId31" Type="http://schemas.openxmlformats.org/officeDocument/2006/relationships/image" Target="../media/image347.png"/><Relationship Id="rId4" Type="http://schemas.openxmlformats.org/officeDocument/2006/relationships/tags" Target="../tags/tag225.xml"/><Relationship Id="rId9" Type="http://schemas.openxmlformats.org/officeDocument/2006/relationships/image" Target="../media/image10.emf"/><Relationship Id="rId14" Type="http://schemas.openxmlformats.org/officeDocument/2006/relationships/image" Target="../media/image332.jpeg"/><Relationship Id="rId22" Type="http://schemas.openxmlformats.org/officeDocument/2006/relationships/image" Target="../media/image338.png"/><Relationship Id="rId27" Type="http://schemas.openxmlformats.org/officeDocument/2006/relationships/image" Target="../media/image343.png"/><Relationship Id="rId30" Type="http://schemas.openxmlformats.org/officeDocument/2006/relationships/image" Target="../media/image346.png"/></Relationships>
</file>

<file path=ppt/slides/_rels/slide67.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55.jpeg"/><Relationship Id="rId3" Type="http://schemas.openxmlformats.org/officeDocument/2006/relationships/slideLayout" Target="../slideLayouts/slideLayout5.xml"/><Relationship Id="rId7" Type="http://schemas.openxmlformats.org/officeDocument/2006/relationships/image" Target="../media/image350.jpeg"/><Relationship Id="rId12" Type="http://schemas.openxmlformats.org/officeDocument/2006/relationships/image" Target="../media/image354.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image" Target="../media/image349.jpeg"/><Relationship Id="rId11" Type="http://schemas.openxmlformats.org/officeDocument/2006/relationships/image" Target="../media/image353.svg"/><Relationship Id="rId5" Type="http://schemas.openxmlformats.org/officeDocument/2006/relationships/image" Target="../media/image10.emf"/><Relationship Id="rId10" Type="http://schemas.openxmlformats.org/officeDocument/2006/relationships/image" Target="../media/image352.png"/><Relationship Id="rId4" Type="http://schemas.openxmlformats.org/officeDocument/2006/relationships/oleObject" Target="../embeddings/oleObject54.bin"/><Relationship Id="rId9" Type="http://schemas.microsoft.com/office/2007/relationships/hdphoto" Target="../media/hdphoto23.wdp"/><Relationship Id="rId14" Type="http://schemas.openxmlformats.org/officeDocument/2006/relationships/image" Target="../media/image356.jpeg"/></Relationships>
</file>

<file path=ppt/slides/_rels/slide68.xml.rels><?xml version="1.0" encoding="UTF-8" standalone="yes"?>
<Relationships xmlns="http://schemas.openxmlformats.org/package/2006/relationships"><Relationship Id="rId8" Type="http://schemas.openxmlformats.org/officeDocument/2006/relationships/image" Target="../media/image357.jpeg"/><Relationship Id="rId13" Type="http://schemas.openxmlformats.org/officeDocument/2006/relationships/image" Target="../media/image362.png"/><Relationship Id="rId18" Type="http://schemas.openxmlformats.org/officeDocument/2006/relationships/image" Target="../media/image367.png"/><Relationship Id="rId26" Type="http://schemas.openxmlformats.org/officeDocument/2006/relationships/image" Target="../media/image335.png"/><Relationship Id="rId3" Type="http://schemas.openxmlformats.org/officeDocument/2006/relationships/slideLayout" Target="../slideLayouts/slideLayout5.xml"/><Relationship Id="rId21" Type="http://schemas.openxmlformats.org/officeDocument/2006/relationships/image" Target="../media/image370.png"/><Relationship Id="rId7" Type="http://schemas.openxmlformats.org/officeDocument/2006/relationships/image" Target="../media/image332.jpeg"/><Relationship Id="rId12" Type="http://schemas.openxmlformats.org/officeDocument/2006/relationships/image" Target="../media/image361.png"/><Relationship Id="rId17" Type="http://schemas.openxmlformats.org/officeDocument/2006/relationships/image" Target="../media/image366.png"/><Relationship Id="rId25" Type="http://schemas.openxmlformats.org/officeDocument/2006/relationships/image" Target="../media/image373.png"/><Relationship Id="rId2" Type="http://schemas.openxmlformats.org/officeDocument/2006/relationships/tags" Target="../tags/tag230.xml"/><Relationship Id="rId16" Type="http://schemas.openxmlformats.org/officeDocument/2006/relationships/image" Target="../media/image365.png"/><Relationship Id="rId20" Type="http://schemas.openxmlformats.org/officeDocument/2006/relationships/image" Target="../media/image369.png"/><Relationship Id="rId1" Type="http://schemas.openxmlformats.org/officeDocument/2006/relationships/tags" Target="../tags/tag229.xml"/><Relationship Id="rId6" Type="http://schemas.openxmlformats.org/officeDocument/2006/relationships/image" Target="../media/image226.tiff"/><Relationship Id="rId11" Type="http://schemas.openxmlformats.org/officeDocument/2006/relationships/image" Target="../media/image360.png"/><Relationship Id="rId24" Type="http://schemas.openxmlformats.org/officeDocument/2006/relationships/image" Target="../media/image334.png"/><Relationship Id="rId5" Type="http://schemas.openxmlformats.org/officeDocument/2006/relationships/image" Target="../media/image19.emf"/><Relationship Id="rId15" Type="http://schemas.openxmlformats.org/officeDocument/2006/relationships/image" Target="../media/image364.png"/><Relationship Id="rId23" Type="http://schemas.openxmlformats.org/officeDocument/2006/relationships/image" Target="../media/image372.png"/><Relationship Id="rId28" Type="http://schemas.openxmlformats.org/officeDocument/2006/relationships/image" Target="../media/image375.png"/><Relationship Id="rId10" Type="http://schemas.openxmlformats.org/officeDocument/2006/relationships/image" Target="../media/image359.png"/><Relationship Id="rId19" Type="http://schemas.openxmlformats.org/officeDocument/2006/relationships/image" Target="../media/image368.png"/><Relationship Id="rId4" Type="http://schemas.openxmlformats.org/officeDocument/2006/relationships/oleObject" Target="../embeddings/oleObject55.bin"/><Relationship Id="rId9" Type="http://schemas.openxmlformats.org/officeDocument/2006/relationships/image" Target="../media/image358.png"/><Relationship Id="rId14" Type="http://schemas.openxmlformats.org/officeDocument/2006/relationships/image" Target="../media/image363.jpeg"/><Relationship Id="rId22" Type="http://schemas.openxmlformats.org/officeDocument/2006/relationships/image" Target="../media/image371.png"/><Relationship Id="rId27" Type="http://schemas.openxmlformats.org/officeDocument/2006/relationships/image" Target="../media/image374.png"/></Relationships>
</file>

<file path=ppt/slides/_rels/slide69.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82.png"/><Relationship Id="rId3" Type="http://schemas.openxmlformats.org/officeDocument/2006/relationships/notesSlide" Target="../notesSlides/notesSlide27.xml"/><Relationship Id="rId7" Type="http://schemas.openxmlformats.org/officeDocument/2006/relationships/image" Target="../media/image376.png"/><Relationship Id="rId12" Type="http://schemas.openxmlformats.org/officeDocument/2006/relationships/image" Target="../media/image381.jpeg"/><Relationship Id="rId2" Type="http://schemas.openxmlformats.org/officeDocument/2006/relationships/slideLayout" Target="../slideLayouts/slideLayout4.xml"/><Relationship Id="rId1" Type="http://schemas.openxmlformats.org/officeDocument/2006/relationships/tags" Target="../tags/tag231.xml"/><Relationship Id="rId6" Type="http://schemas.openxmlformats.org/officeDocument/2006/relationships/image" Target="../media/image226.tiff"/><Relationship Id="rId11" Type="http://schemas.openxmlformats.org/officeDocument/2006/relationships/image" Target="../media/image380.jpeg"/><Relationship Id="rId5" Type="http://schemas.openxmlformats.org/officeDocument/2006/relationships/image" Target="../media/image10.emf"/><Relationship Id="rId10" Type="http://schemas.openxmlformats.org/officeDocument/2006/relationships/image" Target="../media/image379.png"/><Relationship Id="rId4" Type="http://schemas.openxmlformats.org/officeDocument/2006/relationships/oleObject" Target="../embeddings/oleObject56.bin"/><Relationship Id="rId9" Type="http://schemas.openxmlformats.org/officeDocument/2006/relationships/image" Target="../media/image37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hart" Target="../charts/chart4.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10.bin"/></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chart" Target="../charts/chart5.xml"/><Relationship Id="rId5" Type="http://schemas.openxmlformats.org/officeDocument/2006/relationships/image" Target="../media/image10.emf"/><Relationship Id="rId10" Type="http://schemas.openxmlformats.org/officeDocument/2006/relationships/image" Target="../media/image25.png"/><Relationship Id="rId4" Type="http://schemas.openxmlformats.org/officeDocument/2006/relationships/oleObject" Target="../embeddings/oleObject11.bin"/><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slideLayout" Target="../slideLayouts/slideLayout5.xml"/><Relationship Id="rId7" Type="http://schemas.openxmlformats.org/officeDocument/2006/relationships/image" Target="../media/image26.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emf"/><Relationship Id="rId5" Type="http://schemas.openxmlformats.org/officeDocument/2006/relationships/oleObject" Target="../embeddings/oleObject12.bin"/><Relationship Id="rId4" Type="http://schemas.openxmlformats.org/officeDocument/2006/relationships/notesSlide" Target="../notesSlides/notesSlide2.xml"/><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15951B-3966-5B40-B5C0-525318AE64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163" b="22845"/>
          <a:stretch/>
        </p:blipFill>
        <p:spPr>
          <a:xfrm>
            <a:off x="21867" y="-1"/>
            <a:ext cx="12192001" cy="4390031"/>
          </a:xfrm>
          <a:prstGeom prst="rect">
            <a:avLst/>
          </a:prstGeom>
        </p:spPr>
      </p:pic>
      <p:sp>
        <p:nvSpPr>
          <p:cNvPr id="3" name="Title 1">
            <a:extLst>
              <a:ext uri="{FF2B5EF4-FFF2-40B4-BE49-F238E27FC236}">
                <a16:creationId xmlns:a16="http://schemas.microsoft.com/office/drawing/2014/main" id="{53B0670E-476B-47AB-82E9-BA7718E75D9B}"/>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DC707D03-B3C1-404C-95BC-11C7B03B3036}"/>
              </a:ext>
            </a:extLst>
          </p:cNvPr>
          <p:cNvSpPr txBox="1"/>
          <p:nvPr/>
        </p:nvSpPr>
        <p:spPr>
          <a:xfrm>
            <a:off x="-1" y="5224305"/>
            <a:ext cx="12192001" cy="769441"/>
          </a:xfrm>
          <a:prstGeom prst="rect">
            <a:avLst/>
          </a:prstGeom>
          <a:noFill/>
        </p:spPr>
        <p:txBody>
          <a:bodyPr wrap="square" rtlCol="0">
            <a:spAutoFit/>
          </a:bodyPr>
          <a:lstStyle/>
          <a:p>
            <a:pPr lvl="0" algn="ctr">
              <a:defRPr/>
            </a:pPr>
            <a:r>
              <a:rPr lang="fi-FI" sz="4400">
                <a:solidFill>
                  <a:schemeClr val="bg1"/>
                </a:solidFill>
                <a:latin typeface="Century Gothic" panose="020B0502020202020204" pitchFamily="34" charset="0"/>
              </a:rPr>
              <a:t>COFFEE INTRODUCTION</a:t>
            </a:r>
            <a:endParaRPr lang="en-US" sz="2400">
              <a:solidFill>
                <a:schemeClr val="bg1"/>
              </a:solidFill>
              <a:latin typeface="Century Gothic" panose="020B0502020202020204" pitchFamily="34" charset="0"/>
            </a:endParaRPr>
          </a:p>
        </p:txBody>
      </p:sp>
      <p:pic>
        <p:nvPicPr>
          <p:cNvPr id="72" name="Picture 71">
            <a:extLst>
              <a:ext uri="{FF2B5EF4-FFF2-40B4-BE49-F238E27FC236}">
                <a16:creationId xmlns:a16="http://schemas.microsoft.com/office/drawing/2014/main" id="{1F85CF8C-EAE1-884E-9F4B-67EA9D6B514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341" y="4626446"/>
            <a:ext cx="1124254" cy="1569957"/>
          </a:xfrm>
          <a:prstGeom prst="rect">
            <a:avLst/>
          </a:prstGeom>
        </p:spPr>
      </p:pic>
      <p:sp>
        <p:nvSpPr>
          <p:cNvPr id="2" name="Right Triangle 1">
            <a:extLst>
              <a:ext uri="{FF2B5EF4-FFF2-40B4-BE49-F238E27FC236}">
                <a16:creationId xmlns:a16="http://schemas.microsoft.com/office/drawing/2014/main" id="{0012E564-FB23-434D-85D5-5985949633A1}"/>
              </a:ext>
            </a:extLst>
          </p:cNvPr>
          <p:cNvSpPr/>
          <p:nvPr/>
        </p:nvSpPr>
        <p:spPr>
          <a:xfrm flipH="1" flipV="1">
            <a:off x="7615004" y="0"/>
            <a:ext cx="4576996" cy="4076915"/>
          </a:xfrm>
          <a:prstGeom prst="rtTriangle">
            <a:avLst/>
          </a:prstGeom>
          <a:gradFill flip="none" rotWithShape="1">
            <a:gsLst>
              <a:gs pos="100000">
                <a:schemeClr val="tx1">
                  <a:alpha val="85000"/>
                </a:schemeClr>
              </a:gs>
              <a:gs pos="52000">
                <a:schemeClr val="tx1">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Tree>
    <p:extLst>
      <p:ext uri="{BB962C8B-B14F-4D97-AF65-F5344CB8AC3E}">
        <p14:creationId xmlns:p14="http://schemas.microsoft.com/office/powerpoint/2010/main" val="184546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D5BA755-33C8-4C5F-9380-957B2F4F6048}"/>
              </a:ext>
            </a:extLst>
          </p:cNvPr>
          <p:cNvGraphicFramePr>
            <a:graphicFrameLocks noChangeAspect="1"/>
          </p:cNvGraphicFramePr>
          <p:nvPr>
            <p:custDataLst>
              <p:tags r:id="rId1"/>
            </p:custDataLst>
            <p:extLst>
              <p:ext uri="{D42A27DB-BD31-4B8C-83A1-F6EECF244321}">
                <p14:modId xmlns:p14="http://schemas.microsoft.com/office/powerpoint/2010/main" val="935523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ED5BA755-33C8-4C5F-9380-957B2F4F60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18B8F63-269A-4F94-B45B-96340EC7E76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a:latin typeface="Century Gothic" panose="020B0502020202020204" pitchFamily="34" charset="0"/>
            </a:endParaRPr>
          </a:p>
        </p:txBody>
      </p:sp>
      <p:graphicFrame>
        <p:nvGraphicFramePr>
          <p:cNvPr id="17" name="Chart Placeholder 6"/>
          <p:cNvGraphicFramePr/>
          <p:nvPr>
            <p:extLst>
              <p:ext uri="{D42A27DB-BD31-4B8C-83A1-F6EECF244321}">
                <p14:modId xmlns:p14="http://schemas.microsoft.com/office/powerpoint/2010/main" val="1761881393"/>
              </p:ext>
            </p:extLst>
          </p:nvPr>
        </p:nvGraphicFramePr>
        <p:xfrm>
          <a:off x="5177692" y="1040995"/>
          <a:ext cx="6629401" cy="5457825"/>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p:cNvSpPr>
            <a:spLocks noGrp="1"/>
          </p:cNvSpPr>
          <p:nvPr>
            <p:ph type="sldNum" sz="quarter" idx="12"/>
          </p:nvPr>
        </p:nvSpPr>
        <p:spPr bwMode="white">
          <a:xfrm>
            <a:off x="11254880" y="-524350"/>
            <a:ext cx="435470" cy="128361"/>
          </a:xfrm>
          <a:ln>
            <a:headEnd type="none"/>
            <a:tailEnd type="none"/>
          </a:ln>
        </p:spPr>
        <p:txBody>
          <a:bodyPr wrap="square"/>
          <a:lstStyle/>
          <a:p>
            <a:fld id="{7B6B1C32-E567-445C-9FD5-2A0B0A08DD29}" type="slidenum">
              <a:rPr lang="en-US" dirty="0"/>
              <a:pPr/>
              <a:t>10</a:t>
            </a:fld>
            <a:endParaRPr lang="en-US"/>
          </a:p>
        </p:txBody>
      </p:sp>
      <p:sp>
        <p:nvSpPr>
          <p:cNvPr id="5" name="Title 4">
            <a:extLst>
              <a:ext uri="{FF2B5EF4-FFF2-40B4-BE49-F238E27FC236}">
                <a16:creationId xmlns:a16="http://schemas.microsoft.com/office/drawing/2014/main" id="{1D86B2B2-15E5-D848-916F-2B529B835B85}"/>
              </a:ext>
            </a:extLst>
          </p:cNvPr>
          <p:cNvSpPr>
            <a:spLocks noGrp="1"/>
          </p:cNvSpPr>
          <p:nvPr>
            <p:ph type="title"/>
          </p:nvPr>
        </p:nvSpPr>
        <p:spPr>
          <a:xfrm>
            <a:off x="224313" y="192056"/>
            <a:ext cx="11743882" cy="773762"/>
          </a:xfrm>
        </p:spPr>
        <p:txBody>
          <a:bodyPr/>
          <a:lstStyle/>
          <a:p>
            <a:r>
              <a:rPr lang="en-US"/>
              <a:t>Since </a:t>
            </a:r>
            <a:r>
              <a:rPr lang="en-US" err="1"/>
              <a:t>covid</a:t>
            </a:r>
            <a:r>
              <a:rPr lang="en-US"/>
              <a:t>, Coffee shop users have been making more coffee at home, and most expect to continue post-</a:t>
            </a:r>
            <a:r>
              <a:rPr lang="en-US" err="1"/>
              <a:t>covid</a:t>
            </a:r>
            <a:endParaRPr lang="en-US"/>
          </a:p>
        </p:txBody>
      </p:sp>
      <p:sp>
        <p:nvSpPr>
          <p:cNvPr id="2" name="Speech Bubble: Rectangle with Corners Rounded 1">
            <a:extLst>
              <a:ext uri="{FF2B5EF4-FFF2-40B4-BE49-F238E27FC236}">
                <a16:creationId xmlns:a16="http://schemas.microsoft.com/office/drawing/2014/main" id="{02A5F857-6AD1-472E-8B0F-A69D59ABF5FA}"/>
              </a:ext>
            </a:extLst>
          </p:cNvPr>
          <p:cNvSpPr/>
          <p:nvPr/>
        </p:nvSpPr>
        <p:spPr>
          <a:xfrm>
            <a:off x="628073" y="1985818"/>
            <a:ext cx="3537527" cy="3048000"/>
          </a:xfrm>
          <a:prstGeom prst="wedgeRoundRectCallout">
            <a:avLst>
              <a:gd name="adj1" fmla="val 58778"/>
              <a:gd name="adj2" fmla="val -414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a:effectLst>
                  <a:outerShdw blurRad="38100" dist="38100" dir="2700000" algn="tl">
                    <a:srgbClr val="000000">
                      <a:alpha val="43137"/>
                    </a:srgbClr>
                  </a:outerShdw>
                </a:effectLst>
                <a:latin typeface="Century Gothic" panose="020B0502020202020204" pitchFamily="34" charset="0"/>
              </a:rPr>
              <a:t>Most coffee shop users </a:t>
            </a:r>
            <a:r>
              <a:rPr lang="en-US" sz="1400">
                <a:latin typeface="Century Gothic" panose="020B0502020202020204" pitchFamily="34" charset="0"/>
              </a:rPr>
              <a:t>expect to continue to buy more coffee &amp; make more coffee, &amp; make coffee more often </a:t>
            </a:r>
            <a:r>
              <a:rPr lang="en-US" sz="1400" u="sng">
                <a:latin typeface="Century Gothic" panose="020B0502020202020204" pitchFamily="34" charset="0"/>
              </a:rPr>
              <a:t>at home</a:t>
            </a:r>
            <a:r>
              <a:rPr lang="en-US" sz="1400">
                <a:latin typeface="Century Gothic" panose="020B0502020202020204" pitchFamily="34" charset="0"/>
              </a:rPr>
              <a:t> (more usage occasions!)</a:t>
            </a:r>
          </a:p>
          <a:p>
            <a:pPr algn="ctr"/>
            <a:r>
              <a:rPr lang="en-US" sz="1400">
                <a:latin typeface="Century Gothic" panose="020B0502020202020204" pitchFamily="34" charset="0"/>
              </a:rPr>
              <a:t> </a:t>
            </a:r>
          </a:p>
          <a:p>
            <a:pPr marL="285750" indent="-285750" algn="ctr">
              <a:buFont typeface="Arial" panose="020B0604020202020204" pitchFamily="34" charset="0"/>
              <a:buChar char="•"/>
            </a:pPr>
            <a:endParaRPr lang="en-US" sz="1400" b="1">
              <a:effectLst>
                <a:outerShdw blurRad="38100" dist="38100" dir="2700000" algn="tl">
                  <a:srgbClr val="000000">
                    <a:alpha val="43137"/>
                  </a:srgbClr>
                </a:outerShdw>
              </a:effectLst>
              <a:latin typeface="Century Gothic" panose="020B0502020202020204" pitchFamily="34" charset="0"/>
            </a:endParaRPr>
          </a:p>
          <a:p>
            <a:pPr marL="285750" indent="-285750" algn="ctr">
              <a:buFont typeface="Arial" panose="020B0604020202020204" pitchFamily="34" charset="0"/>
              <a:buChar char="•"/>
            </a:pPr>
            <a:r>
              <a:rPr lang="en-US" sz="2000" b="1">
                <a:effectLst>
                  <a:outerShdw blurRad="38100" dist="38100" dir="2700000" algn="tl">
                    <a:srgbClr val="000000">
                      <a:alpha val="43137"/>
                    </a:srgbClr>
                  </a:outerShdw>
                </a:effectLst>
                <a:latin typeface="Century Gothic" panose="020B0502020202020204" pitchFamily="34" charset="0"/>
              </a:rPr>
              <a:t>At least half</a:t>
            </a:r>
            <a:r>
              <a:rPr lang="en-US" sz="1400">
                <a:latin typeface="Century Gothic" panose="020B0502020202020204" pitchFamily="34" charset="0"/>
              </a:rPr>
              <a:t> expect to be </a:t>
            </a:r>
            <a:r>
              <a:rPr lang="en-US" sz="1400" u="sng">
                <a:latin typeface="Century Gothic" panose="020B0502020202020204" pitchFamily="34" charset="0"/>
              </a:rPr>
              <a:t>more committed to coffee</a:t>
            </a:r>
            <a:r>
              <a:rPr lang="en-US" sz="1400">
                <a:latin typeface="Century Gothic" panose="020B0502020202020204" pitchFamily="34" charset="0"/>
              </a:rPr>
              <a:t>, buying new equipment AND joining a service</a:t>
            </a:r>
          </a:p>
        </p:txBody>
      </p:sp>
      <p:sp>
        <p:nvSpPr>
          <p:cNvPr id="12" name="Title 4">
            <a:extLst>
              <a:ext uri="{FF2B5EF4-FFF2-40B4-BE49-F238E27FC236}">
                <a16:creationId xmlns:a16="http://schemas.microsoft.com/office/drawing/2014/main" id="{5841BFE2-9502-4AC3-8752-45546A81C340}"/>
              </a:ext>
            </a:extLst>
          </p:cNvPr>
          <p:cNvSpPr txBox="1">
            <a:spLocks/>
          </p:cNvSpPr>
          <p:nvPr/>
        </p:nvSpPr>
        <p:spPr>
          <a:xfrm>
            <a:off x="700088" y="42760"/>
            <a:ext cx="10450512"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13" name="Rectangle 12">
            <a:extLst>
              <a:ext uri="{FF2B5EF4-FFF2-40B4-BE49-F238E27FC236}">
                <a16:creationId xmlns:a16="http://schemas.microsoft.com/office/drawing/2014/main" id="{7CAD1250-CD0D-4A49-B403-63C979C01EDA}"/>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 Technomic, Beverages Report, August 2020; Base: 746 consumers who visit these restaurants at least once every 2-3 months</a:t>
            </a:r>
          </a:p>
        </p:txBody>
      </p:sp>
      <p:sp>
        <p:nvSpPr>
          <p:cNvPr id="14" name="Footer Placeholder 4">
            <a:extLst>
              <a:ext uri="{FF2B5EF4-FFF2-40B4-BE49-F238E27FC236}">
                <a16:creationId xmlns:a16="http://schemas.microsoft.com/office/drawing/2014/main" id="{CF7D2DEB-328F-8A45-9035-94EFEB48A132}"/>
              </a:ext>
            </a:extLst>
          </p:cNvPr>
          <p:cNvSpPr txBox="1">
            <a:spLocks/>
          </p:cNvSpPr>
          <p:nvPr/>
        </p:nvSpPr>
        <p:spPr bwMode="white">
          <a:xfrm>
            <a:off x="111883" y="5747657"/>
            <a:ext cx="5167364" cy="584008"/>
          </a:xfrm>
          <a:prstGeom prst="rect">
            <a:avLst/>
          </a:prstGeom>
          <a:ln>
            <a:headEnd type="none"/>
            <a:tailEnd type="none"/>
          </a:ln>
        </p:spPr>
        <p:txBody>
          <a:bodyPr wrap="squar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8"/>
            <a:r>
              <a:rPr lang="en-US" sz="800">
                <a:solidFill>
                  <a:schemeClr val="tx2"/>
                </a:solidFill>
                <a:latin typeface="Century Gothic" panose="020B0502020202020204" pitchFamily="34" charset="0"/>
              </a:rPr>
              <a:t>Q: Have you made any of the following changes to your at-home beverage behavior because of the coronavirus outbreak? Select all that apply. Base: varies by behavior changes during COVID-19</a:t>
            </a:r>
          </a:p>
          <a:p>
            <a:pPr defTabSz="914318"/>
            <a:r>
              <a:rPr lang="en-US" sz="800">
                <a:solidFill>
                  <a:schemeClr val="tx2"/>
                </a:solidFill>
                <a:latin typeface="Century Gothic" panose="020B0502020202020204" pitchFamily="34" charset="0"/>
              </a:rPr>
              <a:t>Q: Which of the following do you expect to continue doing after the coronavirus outbreak has subsided? Select all that apply.</a:t>
            </a:r>
          </a:p>
          <a:p>
            <a:pPr defTabSz="914318"/>
            <a:endParaRPr lang="en-US" sz="800">
              <a:solidFill>
                <a:schemeClr val="tx2"/>
              </a:solidFill>
              <a:latin typeface="Century Gothic" panose="020B0502020202020204" pitchFamily="34" charset="0"/>
            </a:endParaRPr>
          </a:p>
        </p:txBody>
      </p:sp>
    </p:spTree>
    <p:extLst>
      <p:ext uri="{BB962C8B-B14F-4D97-AF65-F5344CB8AC3E}">
        <p14:creationId xmlns:p14="http://schemas.microsoft.com/office/powerpoint/2010/main" val="277460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F5D111-673F-FF43-B708-90D6A3D0A2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6278"/>
          <a:stretch/>
        </p:blipFill>
        <p:spPr>
          <a:xfrm>
            <a:off x="0" y="-1"/>
            <a:ext cx="12192000" cy="4367103"/>
          </a:xfrm>
          <a:prstGeom prst="rect">
            <a:avLst/>
          </a:prstGeom>
        </p:spPr>
      </p:pic>
      <p:sp>
        <p:nvSpPr>
          <p:cNvPr id="3" name="Title 1">
            <a:extLst>
              <a:ext uri="{FF2B5EF4-FFF2-40B4-BE49-F238E27FC236}">
                <a16:creationId xmlns:a16="http://schemas.microsoft.com/office/drawing/2014/main" id="{53B0670E-476B-47AB-82E9-BA7718E75D9B}"/>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DC707D03-B3C1-404C-95BC-11C7B03B3036}"/>
              </a:ext>
            </a:extLst>
          </p:cNvPr>
          <p:cNvSpPr txBox="1"/>
          <p:nvPr/>
        </p:nvSpPr>
        <p:spPr>
          <a:xfrm>
            <a:off x="-1" y="5224305"/>
            <a:ext cx="12192001" cy="769441"/>
          </a:xfrm>
          <a:prstGeom prst="rect">
            <a:avLst/>
          </a:prstGeom>
          <a:noFill/>
        </p:spPr>
        <p:txBody>
          <a:bodyPr wrap="square" rtlCol="0">
            <a:spAutoFit/>
          </a:bodyPr>
          <a:lstStyle/>
          <a:p>
            <a:pPr lvl="0" algn="ctr">
              <a:defRPr/>
            </a:pPr>
            <a:r>
              <a:rPr lang="fi-FI" sz="4400">
                <a:solidFill>
                  <a:schemeClr val="bg1"/>
                </a:solidFill>
                <a:latin typeface="Century Gothic" panose="020B0502020202020204" pitchFamily="34" charset="0"/>
              </a:rPr>
              <a:t>TRADITIONAL CREAMERS</a:t>
            </a:r>
            <a:endParaRPr lang="en-US" sz="2400">
              <a:solidFill>
                <a:schemeClr val="bg1"/>
              </a:solidFill>
              <a:latin typeface="Century Gothic" panose="020B0502020202020204" pitchFamily="34" charset="0"/>
            </a:endParaRPr>
          </a:p>
        </p:txBody>
      </p:sp>
      <p:pic>
        <p:nvPicPr>
          <p:cNvPr id="72" name="Picture 71">
            <a:extLst>
              <a:ext uri="{FF2B5EF4-FFF2-40B4-BE49-F238E27FC236}">
                <a16:creationId xmlns:a16="http://schemas.microsoft.com/office/drawing/2014/main" id="{1F85CF8C-EAE1-884E-9F4B-67EA9D6B514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341" y="4626446"/>
            <a:ext cx="1124254" cy="1569957"/>
          </a:xfrm>
          <a:prstGeom prst="rect">
            <a:avLst/>
          </a:prstGeom>
        </p:spPr>
      </p:pic>
      <p:sp>
        <p:nvSpPr>
          <p:cNvPr id="2" name="Right Triangle 1">
            <a:extLst>
              <a:ext uri="{FF2B5EF4-FFF2-40B4-BE49-F238E27FC236}">
                <a16:creationId xmlns:a16="http://schemas.microsoft.com/office/drawing/2014/main" id="{0012E564-FB23-434D-85D5-5985949633A1}"/>
              </a:ext>
            </a:extLst>
          </p:cNvPr>
          <p:cNvSpPr/>
          <p:nvPr/>
        </p:nvSpPr>
        <p:spPr>
          <a:xfrm flipH="1" flipV="1">
            <a:off x="7615004" y="0"/>
            <a:ext cx="4576996" cy="4076915"/>
          </a:xfrm>
          <a:prstGeom prst="rtTriangle">
            <a:avLst/>
          </a:prstGeom>
          <a:gradFill flip="none" rotWithShape="1">
            <a:gsLst>
              <a:gs pos="100000">
                <a:schemeClr val="tx1">
                  <a:alpha val="85000"/>
                </a:schemeClr>
              </a:gs>
              <a:gs pos="52000">
                <a:schemeClr val="tx1">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Tree>
    <p:extLst>
      <p:ext uri="{BB962C8B-B14F-4D97-AF65-F5344CB8AC3E}">
        <p14:creationId xmlns:p14="http://schemas.microsoft.com/office/powerpoint/2010/main" val="2077577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E1AA08A-B830-49D3-9C65-A3F5078F1B75}"/>
              </a:ext>
            </a:extLst>
          </p:cNvPr>
          <p:cNvGraphicFramePr>
            <a:graphicFrameLocks noChangeAspect="1"/>
          </p:cNvGraphicFramePr>
          <p:nvPr>
            <p:custDataLst>
              <p:tags r:id="rId1"/>
            </p:custDataLst>
            <p:extLst>
              <p:ext uri="{D42A27DB-BD31-4B8C-83A1-F6EECF244321}">
                <p14:modId xmlns:p14="http://schemas.microsoft.com/office/powerpoint/2010/main" val="1826980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7" name="Object 6" hidden="1">
                        <a:extLst>
                          <a:ext uri="{FF2B5EF4-FFF2-40B4-BE49-F238E27FC236}">
                            <a16:creationId xmlns:a16="http://schemas.microsoft.com/office/drawing/2014/main" id="{9E1AA08A-B830-49D3-9C65-A3F5078F1B7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984AD2-295B-42B0-B7BB-D09288F29A1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b="1">
              <a:latin typeface="Century Gothic" panose="020B0502020202020204" pitchFamily="34" charset="0"/>
            </a:endParaRPr>
          </a:p>
        </p:txBody>
      </p:sp>
      <p:sp>
        <p:nvSpPr>
          <p:cNvPr id="10" name="Title 9">
            <a:extLst>
              <a:ext uri="{FF2B5EF4-FFF2-40B4-BE49-F238E27FC236}">
                <a16:creationId xmlns:a16="http://schemas.microsoft.com/office/drawing/2014/main" id="{A4C69F04-3505-5648-A65F-D0A71DD58695}"/>
              </a:ext>
            </a:extLst>
          </p:cNvPr>
          <p:cNvSpPr>
            <a:spLocks noGrp="1"/>
          </p:cNvSpPr>
          <p:nvPr>
            <p:ph type="title"/>
          </p:nvPr>
        </p:nvSpPr>
        <p:spPr>
          <a:xfrm>
            <a:off x="220144" y="192056"/>
            <a:ext cx="11738525" cy="773762"/>
          </a:xfrm>
        </p:spPr>
        <p:txBody>
          <a:bodyPr/>
          <a:lstStyle/>
          <a:p>
            <a:r>
              <a:rPr lang="en-US"/>
              <a:t>covid is boosting creamer consumption, which is up 15% in the L52 weeks and delivering a +7.7% 5-year Cagr</a:t>
            </a:r>
          </a:p>
        </p:txBody>
      </p:sp>
      <p:sp>
        <p:nvSpPr>
          <p:cNvPr id="5" name="Text Placeholder 4">
            <a:extLst>
              <a:ext uri="{FF2B5EF4-FFF2-40B4-BE49-F238E27FC236}">
                <a16:creationId xmlns:a16="http://schemas.microsoft.com/office/drawing/2014/main" id="{EB291BAE-CE42-4E3C-BB15-54B56C20A254}"/>
              </a:ext>
            </a:extLst>
          </p:cNvPr>
          <p:cNvSpPr>
            <a:spLocks noGrp="1"/>
          </p:cNvSpPr>
          <p:nvPr>
            <p:ph type="body" idx="13"/>
          </p:nvPr>
        </p:nvSpPr>
        <p:spPr>
          <a:xfrm>
            <a:off x="220145" y="870264"/>
            <a:ext cx="11740550" cy="600921"/>
          </a:xfrm>
        </p:spPr>
        <p:txBody>
          <a:bodyPr>
            <a:normAutofit lnSpcReduction="10000"/>
          </a:bodyPr>
          <a:lstStyle/>
          <a:p>
            <a:pPr marL="285750" indent="-285750">
              <a:buFont typeface="Arial" panose="020B0604020202020204" pitchFamily="34" charset="0"/>
              <a:buChar char="•"/>
            </a:pPr>
            <a:r>
              <a:rPr lang="en-US"/>
              <a:t>COVID accelerating growth for all segments</a:t>
            </a:r>
          </a:p>
          <a:p>
            <a:pPr marL="285750" indent="-285750">
              <a:buFont typeface="Arial" panose="020B0604020202020204" pitchFamily="34" charset="0"/>
              <a:buChar char="•"/>
            </a:pPr>
            <a:r>
              <a:rPr lang="en-US"/>
              <a:t>Traditional creamers is nearly 90% of the category growing at +13.8% vs. YA</a:t>
            </a:r>
          </a:p>
        </p:txBody>
      </p:sp>
      <p:graphicFrame>
        <p:nvGraphicFramePr>
          <p:cNvPr id="8" name="Chart 7">
            <a:extLst>
              <a:ext uri="{FF2B5EF4-FFF2-40B4-BE49-F238E27FC236}">
                <a16:creationId xmlns:a16="http://schemas.microsoft.com/office/drawing/2014/main" id="{2A30ED27-E527-4673-8EB3-6773130092C4}"/>
              </a:ext>
            </a:extLst>
          </p:cNvPr>
          <p:cNvGraphicFramePr/>
          <p:nvPr>
            <p:extLst>
              <p:ext uri="{D42A27DB-BD31-4B8C-83A1-F6EECF244321}">
                <p14:modId xmlns:p14="http://schemas.microsoft.com/office/powerpoint/2010/main" val="596724851"/>
              </p:ext>
            </p:extLst>
          </p:nvPr>
        </p:nvGraphicFramePr>
        <p:xfrm>
          <a:off x="4996205" y="1308880"/>
          <a:ext cx="4412163" cy="4523111"/>
        </p:xfrm>
        <a:graphic>
          <a:graphicData uri="http://schemas.openxmlformats.org/drawingml/2006/chart">
            <c:chart xmlns:c="http://schemas.openxmlformats.org/drawingml/2006/chart" xmlns:r="http://schemas.openxmlformats.org/officeDocument/2006/relationships" r:id="rId8"/>
          </a:graphicData>
        </a:graphic>
      </p:graphicFrame>
      <p:sp>
        <p:nvSpPr>
          <p:cNvPr id="12" name="Footer Placeholder 2">
            <a:extLst>
              <a:ext uri="{FF2B5EF4-FFF2-40B4-BE49-F238E27FC236}">
                <a16:creationId xmlns:a16="http://schemas.microsoft.com/office/drawing/2014/main" id="{6A506255-7032-4FBE-8076-D520857E6249}"/>
              </a:ext>
            </a:extLst>
          </p:cNvPr>
          <p:cNvSpPr txBox="1">
            <a:spLocks/>
          </p:cNvSpPr>
          <p:nvPr/>
        </p:nvSpPr>
        <p:spPr>
          <a:xfrm>
            <a:off x="-140260" y="5729576"/>
            <a:ext cx="4440386" cy="368045"/>
          </a:xfrm>
          <a:prstGeom prst="rect">
            <a:avLst/>
          </a:prstGeom>
        </p:spPr>
        <p:txBody>
          <a:bodyPr vert="horz" lIns="0" tIns="0" rIns="91435" bIns="0" rtlCol="0" anchor="ctr"/>
          <a:lstStyle>
            <a:defPPr>
              <a:defRPr lang="en-US"/>
            </a:defPPr>
            <a:lvl1pPr marL="0" algn="l" defTabSz="914400" rtl="0" eaLnBrk="1" latinLnBrk="0" hangingPunct="1">
              <a:defRPr sz="1090" b="1" i="0" kern="1200" cap="all" baseline="0">
                <a:solidFill>
                  <a:schemeClr val="bg1"/>
                </a:solidFill>
                <a:latin typeface="Calibri Regular" charset="0"/>
                <a:ea typeface="Calibri Regular" charset="0"/>
                <a:cs typeface="Calibri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84">
              <a:defRPr/>
            </a:pPr>
            <a:endParaRPr lang="en-US" sz="800" b="0" cap="none">
              <a:solidFill>
                <a:schemeClr val="tx2"/>
              </a:solidFill>
              <a:latin typeface="Century Gothic" panose="020B0502020202020204" pitchFamily="34" charset="0"/>
            </a:endParaRPr>
          </a:p>
        </p:txBody>
      </p:sp>
      <p:sp>
        <p:nvSpPr>
          <p:cNvPr id="18" name="TextBox 17">
            <a:extLst>
              <a:ext uri="{FF2B5EF4-FFF2-40B4-BE49-F238E27FC236}">
                <a16:creationId xmlns:a16="http://schemas.microsoft.com/office/drawing/2014/main" id="{4EB09D4F-F9B8-4514-9CF8-7D9573C4D82C}"/>
              </a:ext>
            </a:extLst>
          </p:cNvPr>
          <p:cNvSpPr txBox="1"/>
          <p:nvPr/>
        </p:nvSpPr>
        <p:spPr>
          <a:xfrm>
            <a:off x="5102119" y="5432523"/>
            <a:ext cx="967563" cy="399468"/>
          </a:xfrm>
          <a:prstGeom prst="rect">
            <a:avLst/>
          </a:prstGeom>
          <a:solidFill>
            <a:schemeClr val="accent1"/>
          </a:solidFill>
        </p:spPr>
        <p:txBody>
          <a:bodyPr wrap="square" rtlCol="0">
            <a:spAutoFit/>
          </a:bodyPr>
          <a:lstStyle/>
          <a:p>
            <a:pPr algn="ctr"/>
            <a:r>
              <a:rPr lang="en-US" sz="998">
                <a:solidFill>
                  <a:schemeClr val="bg1"/>
                </a:solidFill>
                <a:latin typeface="Century Gothic" panose="020B0502020202020204" pitchFamily="34" charset="0"/>
              </a:rPr>
              <a:t>Dollars % Chg.. vs. YA</a:t>
            </a:r>
          </a:p>
        </p:txBody>
      </p:sp>
      <p:sp>
        <p:nvSpPr>
          <p:cNvPr id="19" name="TextBox 18">
            <a:extLst>
              <a:ext uri="{FF2B5EF4-FFF2-40B4-BE49-F238E27FC236}">
                <a16:creationId xmlns:a16="http://schemas.microsoft.com/office/drawing/2014/main" id="{54B429A8-7454-4C72-BA2F-2480DD2035B2}"/>
              </a:ext>
            </a:extLst>
          </p:cNvPr>
          <p:cNvSpPr txBox="1"/>
          <p:nvPr/>
        </p:nvSpPr>
        <p:spPr>
          <a:xfrm>
            <a:off x="8422058" y="5195685"/>
            <a:ext cx="679593" cy="461665"/>
          </a:xfrm>
          <a:prstGeom prst="rect">
            <a:avLst/>
          </a:prstGeom>
          <a:solidFill>
            <a:schemeClr val="accent1"/>
          </a:solidFill>
        </p:spPr>
        <p:txBody>
          <a:bodyPr wrap="square" rtlCol="0">
            <a:spAutoFit/>
          </a:bodyPr>
          <a:lstStyle/>
          <a:p>
            <a:pPr algn="ctr"/>
            <a:r>
              <a:rPr lang="en-US" sz="1200">
                <a:solidFill>
                  <a:schemeClr val="bg1"/>
                </a:solidFill>
                <a:latin typeface="Century Gothic" panose="020B0502020202020204" pitchFamily="34" charset="0"/>
              </a:rPr>
              <a:t>+13.8%</a:t>
            </a:r>
          </a:p>
        </p:txBody>
      </p:sp>
      <p:sp>
        <p:nvSpPr>
          <p:cNvPr id="20" name="TextBox 19">
            <a:extLst>
              <a:ext uri="{FF2B5EF4-FFF2-40B4-BE49-F238E27FC236}">
                <a16:creationId xmlns:a16="http://schemas.microsoft.com/office/drawing/2014/main" id="{0259A5FE-C334-40EF-91C5-41DDDE2BFC40}"/>
              </a:ext>
            </a:extLst>
          </p:cNvPr>
          <p:cNvSpPr txBox="1"/>
          <p:nvPr/>
        </p:nvSpPr>
        <p:spPr>
          <a:xfrm>
            <a:off x="6828644" y="2847826"/>
            <a:ext cx="687684" cy="261610"/>
          </a:xfrm>
          <a:prstGeom prst="rect">
            <a:avLst/>
          </a:prstGeom>
          <a:solidFill>
            <a:schemeClr val="accent5"/>
          </a:solidFill>
        </p:spPr>
        <p:txBody>
          <a:bodyPr wrap="square" rtlCol="0">
            <a:spAutoFit/>
          </a:bodyPr>
          <a:lstStyle/>
          <a:p>
            <a:pPr algn="ctr"/>
            <a:r>
              <a:rPr lang="en-US" sz="1100">
                <a:solidFill>
                  <a:schemeClr val="bg1"/>
                </a:solidFill>
                <a:latin typeface="Century Gothic" panose="020B0502020202020204" pitchFamily="34" charset="0"/>
              </a:rPr>
              <a:t>+32.5%</a:t>
            </a:r>
          </a:p>
        </p:txBody>
      </p:sp>
      <p:sp>
        <p:nvSpPr>
          <p:cNvPr id="21" name="TextBox 20">
            <a:extLst>
              <a:ext uri="{FF2B5EF4-FFF2-40B4-BE49-F238E27FC236}">
                <a16:creationId xmlns:a16="http://schemas.microsoft.com/office/drawing/2014/main" id="{A3E89EFD-9D11-499A-AFFF-2F25B6FF3FB0}"/>
              </a:ext>
            </a:extLst>
          </p:cNvPr>
          <p:cNvSpPr txBox="1"/>
          <p:nvPr/>
        </p:nvSpPr>
        <p:spPr>
          <a:xfrm>
            <a:off x="6069682" y="3394246"/>
            <a:ext cx="666139" cy="253916"/>
          </a:xfrm>
          <a:prstGeom prst="rect">
            <a:avLst/>
          </a:prstGeom>
          <a:solidFill>
            <a:schemeClr val="accent3"/>
          </a:solidFill>
        </p:spPr>
        <p:txBody>
          <a:bodyPr wrap="square" rtlCol="0">
            <a:spAutoFit/>
          </a:bodyPr>
          <a:lstStyle/>
          <a:p>
            <a:pPr algn="ctr"/>
            <a:r>
              <a:rPr lang="en-US" sz="1050">
                <a:solidFill>
                  <a:schemeClr val="bg1"/>
                </a:solidFill>
                <a:latin typeface="Century Gothic" panose="020B0502020202020204" pitchFamily="34" charset="0"/>
              </a:rPr>
              <a:t>+10.8%</a:t>
            </a:r>
          </a:p>
        </p:txBody>
      </p:sp>
      <p:sp>
        <p:nvSpPr>
          <p:cNvPr id="4" name="Rectangle 3">
            <a:extLst>
              <a:ext uri="{FF2B5EF4-FFF2-40B4-BE49-F238E27FC236}">
                <a16:creationId xmlns:a16="http://schemas.microsoft.com/office/drawing/2014/main" id="{14690AE8-E8E6-4E60-8473-56730922A263}"/>
              </a:ext>
            </a:extLst>
          </p:cNvPr>
          <p:cNvSpPr/>
          <p:nvPr/>
        </p:nvSpPr>
        <p:spPr>
          <a:xfrm>
            <a:off x="7172486" y="4258593"/>
            <a:ext cx="1414433" cy="738664"/>
          </a:xfrm>
          <a:prstGeom prst="rect">
            <a:avLst/>
          </a:prstGeom>
        </p:spPr>
        <p:txBody>
          <a:bodyPr wrap="square">
            <a:spAutoFit/>
          </a:bodyPr>
          <a:lstStyle/>
          <a:p>
            <a:pPr algn="ctr">
              <a:defRPr sz="1100" b="0" i="0" u="none" strike="noStrike" kern="1200" baseline="0">
                <a:solidFill>
                  <a:srgbClr val="FFFFFF"/>
                </a:solidFill>
                <a:latin typeface="Calibri" panose="020F0502020204030204" pitchFamily="34" charset="0"/>
                <a:ea typeface="+mn-ea"/>
                <a:cs typeface="Calibri" panose="020F0502020204030204" pitchFamily="34" charset="0"/>
              </a:defRPr>
            </a:pPr>
            <a:fld id="{DC67F9D2-E792-475A-B46F-28A794535725}" type="CATEGORYNAME">
              <a:rPr lang="en-US" sz="1400">
                <a:latin typeface="Century Gothic" panose="020B0502020202020204" pitchFamily="34" charset="0"/>
              </a:rPr>
              <a:pPr algn="ctr">
                <a:defRPr sz="1100" b="0" i="0" u="none" strike="noStrike" kern="1200" baseline="0">
                  <a:solidFill>
                    <a:srgbClr val="FFFFFF"/>
                  </a:solidFill>
                  <a:latin typeface="Calibri" panose="020F0502020204030204" pitchFamily="34" charset="0"/>
                  <a:ea typeface="+mn-ea"/>
                  <a:cs typeface="Calibri" panose="020F0502020204030204" pitchFamily="34" charset="0"/>
                </a:defRPr>
              </a:pPr>
              <a:t>Traditional</a:t>
            </a:fld>
            <a:r>
              <a:rPr lang="en-US" sz="1400">
                <a:latin typeface="Century Gothic" panose="020B0502020202020204" pitchFamily="34" charset="0"/>
              </a:rPr>
              <a:t>, </a:t>
            </a:r>
          </a:p>
          <a:p>
            <a:pPr algn="ctr">
              <a:defRPr sz="1100" b="0" i="0" u="none" strike="noStrike" kern="1200" baseline="0">
                <a:solidFill>
                  <a:srgbClr val="FFFFFF"/>
                </a:solidFill>
                <a:latin typeface="Calibri" panose="020F0502020204030204" pitchFamily="34" charset="0"/>
                <a:ea typeface="+mn-ea"/>
                <a:cs typeface="Calibri" panose="020F0502020204030204" pitchFamily="34" charset="0"/>
              </a:defRPr>
            </a:pPr>
            <a:r>
              <a:rPr lang="en-US" sz="1400">
                <a:latin typeface="Century Gothic" panose="020B0502020202020204" pitchFamily="34" charset="0"/>
              </a:rPr>
              <a:t>$2,388,037,513 </a:t>
            </a:r>
            <a:fld id="{57F1A7DF-B9CB-4405-A90F-C8C2C99D633B}" type="PERCENTAGE">
              <a:rPr lang="en-US" sz="1400">
                <a:latin typeface="Century Gothic" panose="020B0502020202020204" pitchFamily="34" charset="0"/>
              </a:rPr>
              <a:pPr algn="ctr">
                <a:defRPr sz="1100" b="0" i="0" u="none" strike="noStrike" kern="1200" baseline="0">
                  <a:solidFill>
                    <a:srgbClr val="FFFFFF"/>
                  </a:solidFill>
                  <a:latin typeface="Calibri" panose="020F0502020204030204" pitchFamily="34" charset="0"/>
                  <a:ea typeface="+mn-ea"/>
                  <a:cs typeface="Calibri" panose="020F0502020204030204" pitchFamily="34" charset="0"/>
                </a:defRPr>
              </a:pPr>
              <a:t>87%</a:t>
            </a:fld>
            <a:endParaRPr lang="en-US" sz="1400">
              <a:latin typeface="Century Gothic" panose="020B0502020202020204" pitchFamily="34" charset="0"/>
            </a:endParaRPr>
          </a:p>
        </p:txBody>
      </p:sp>
      <p:graphicFrame>
        <p:nvGraphicFramePr>
          <p:cNvPr id="15" name="Chart 14">
            <a:extLst>
              <a:ext uri="{FF2B5EF4-FFF2-40B4-BE49-F238E27FC236}">
                <a16:creationId xmlns:a16="http://schemas.microsoft.com/office/drawing/2014/main" id="{29F35D3D-8724-4DA3-9C65-54CBA5235A2F}"/>
              </a:ext>
            </a:extLst>
          </p:cNvPr>
          <p:cNvGraphicFramePr/>
          <p:nvPr>
            <p:extLst>
              <p:ext uri="{D42A27DB-BD31-4B8C-83A1-F6EECF244321}">
                <p14:modId xmlns:p14="http://schemas.microsoft.com/office/powerpoint/2010/main" val="2251179131"/>
              </p:ext>
            </p:extLst>
          </p:nvPr>
        </p:nvGraphicFramePr>
        <p:xfrm>
          <a:off x="369557" y="1720192"/>
          <a:ext cx="4798852" cy="4072436"/>
        </p:xfrm>
        <a:graphic>
          <a:graphicData uri="http://schemas.openxmlformats.org/drawingml/2006/chart">
            <c:chart xmlns:c="http://schemas.openxmlformats.org/drawingml/2006/chart" xmlns:r="http://schemas.openxmlformats.org/officeDocument/2006/relationships" r:id="rId9"/>
          </a:graphicData>
        </a:graphic>
      </p:graphicFrame>
      <p:cxnSp>
        <p:nvCxnSpPr>
          <p:cNvPr id="16" name="Straight Connector 15">
            <a:extLst>
              <a:ext uri="{FF2B5EF4-FFF2-40B4-BE49-F238E27FC236}">
                <a16:creationId xmlns:a16="http://schemas.microsoft.com/office/drawing/2014/main" id="{21448CC4-9E9E-4B26-9D18-4052FA263271}"/>
              </a:ext>
            </a:extLst>
          </p:cNvPr>
          <p:cNvCxnSpPr>
            <a:cxnSpLocks/>
          </p:cNvCxnSpPr>
          <p:nvPr>
            <p:custDataLst>
              <p:tags r:id="rId3"/>
            </p:custDataLst>
          </p:nvPr>
        </p:nvCxnSpPr>
        <p:spPr bwMode="auto">
          <a:xfrm flipV="1">
            <a:off x="1056438" y="2978631"/>
            <a:ext cx="3524900" cy="1576882"/>
          </a:xfrm>
          <a:prstGeom prst="line">
            <a:avLst/>
          </a:prstGeom>
          <a:ln w="57150">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42CFDB3-0AB9-4958-882B-DA279D9A6F4E}"/>
              </a:ext>
            </a:extLst>
          </p:cNvPr>
          <p:cNvSpPr>
            <a:spLocks noGrp="1" noChangeArrowheads="1"/>
          </p:cNvSpPr>
          <p:nvPr>
            <p:custDataLst>
              <p:tags r:id="rId4"/>
            </p:custDataLst>
          </p:nvPr>
        </p:nvSpPr>
        <p:spPr bwMode="auto">
          <a:xfrm>
            <a:off x="2131905" y="3435735"/>
            <a:ext cx="1612191" cy="852057"/>
          </a:xfrm>
          <a:prstGeom prst="ellipse">
            <a:avLst/>
          </a:prstGeom>
          <a:solidFill>
            <a:schemeClr val="bg1"/>
          </a:solidFill>
          <a:ln w="9525">
            <a:solidFill>
              <a:schemeClr val="tx1"/>
            </a:solidFill>
            <a:miter lim="800000"/>
            <a:headEnd/>
            <a:tailEnd/>
          </a:ln>
          <a:effectLst/>
        </p:spPr>
        <p:txBody>
          <a:bodyPr wrap="none" lIns="0" tIns="0" rIns="0" bIns="0" anchor="ctr"/>
          <a:lstStyle>
            <a:lvl1pPr algn="l" defTabSz="913526" rtl="0" eaLnBrk="1" fontAlgn="base" hangingPunct="1">
              <a:spcBef>
                <a:spcPct val="0"/>
              </a:spcBef>
              <a:spcAft>
                <a:spcPts val="300"/>
              </a:spcAft>
              <a:buClr>
                <a:schemeClr val="tx2"/>
              </a:buClr>
              <a:defRPr sz="1800">
                <a:solidFill>
                  <a:schemeClr val="tx1"/>
                </a:solidFill>
                <a:latin typeface="Tahoma" pitchFamily="34" charset="0"/>
                <a:ea typeface="+mn-ea"/>
                <a:cs typeface="Tahoma" pitchFamily="34" charset="0"/>
              </a:defRPr>
            </a:lvl1pPr>
            <a:lvl2pPr marL="231775" indent="-230188" algn="l" defTabSz="913526" rtl="0" eaLnBrk="1" fontAlgn="base" hangingPunct="1">
              <a:spcBef>
                <a:spcPct val="0"/>
              </a:spcBef>
              <a:spcAft>
                <a:spcPts val="300"/>
              </a:spcAft>
              <a:buClr>
                <a:schemeClr val="tx2"/>
              </a:buClr>
              <a:buSzPct val="125000"/>
              <a:buFont typeface="Arial" pitchFamily="34" charset="0"/>
              <a:buChar char="•"/>
              <a:defRPr sz="1800">
                <a:solidFill>
                  <a:schemeClr val="tx1"/>
                </a:solidFill>
                <a:latin typeface="Tahoma" pitchFamily="34" charset="0"/>
                <a:cs typeface="Tahoma" pitchFamily="34" charset="0"/>
              </a:defRPr>
            </a:lvl2pPr>
            <a:lvl3pPr marL="461963" indent="-176213" algn="l" defTabSz="913526" rtl="0" eaLnBrk="1" fontAlgn="base" hangingPunct="1">
              <a:spcBef>
                <a:spcPct val="0"/>
              </a:spcBef>
              <a:spcAft>
                <a:spcPts val="300"/>
              </a:spcAft>
              <a:buClr>
                <a:schemeClr val="tx2"/>
              </a:buClr>
              <a:buSzPct val="120000"/>
              <a:buFont typeface="Arial" pitchFamily="34" charset="0"/>
              <a:buChar char="•"/>
              <a:defRPr sz="1800">
                <a:solidFill>
                  <a:schemeClr val="tx1"/>
                </a:solidFill>
                <a:latin typeface="Tahoma" pitchFamily="34" charset="0"/>
                <a:cs typeface="Tahoma" pitchFamily="34" charset="0"/>
              </a:defRPr>
            </a:lvl3pPr>
            <a:lvl4pPr marL="682625" indent="-165100" algn="l" defTabSz="913526" rtl="0" eaLnBrk="1" fontAlgn="base" hangingPunct="1">
              <a:spcBef>
                <a:spcPct val="0"/>
              </a:spcBef>
              <a:spcAft>
                <a:spcPts val="300"/>
              </a:spcAft>
              <a:buClr>
                <a:schemeClr val="tx2"/>
              </a:buClr>
              <a:buSzPct val="120000"/>
              <a:buFont typeface="Arial" pitchFamily="34" charset="0"/>
              <a:buChar char="•"/>
              <a:defRPr sz="1800">
                <a:solidFill>
                  <a:schemeClr val="tx1"/>
                </a:solidFill>
                <a:latin typeface="Tahoma" pitchFamily="34" charset="0"/>
                <a:cs typeface="Tahoma" pitchFamily="34" charset="0"/>
              </a:defRPr>
            </a:lvl4pPr>
            <a:lvl5pPr marL="912813" indent="-174625" algn="l" defTabSz="913526" rtl="0" eaLnBrk="1" fontAlgn="base" hangingPunct="1">
              <a:spcBef>
                <a:spcPct val="0"/>
              </a:spcBef>
              <a:spcAft>
                <a:spcPts val="300"/>
              </a:spcAft>
              <a:buClr>
                <a:schemeClr val="tx2"/>
              </a:buClr>
              <a:buSzPct val="89000"/>
              <a:buFont typeface="Arial" pitchFamily="34" charset="0"/>
              <a:buChar char="•"/>
              <a:defRPr sz="1800">
                <a:solidFill>
                  <a:schemeClr val="tx1"/>
                </a:solidFill>
                <a:latin typeface="Tahoma" pitchFamily="34" charset="0"/>
                <a:cs typeface="Tahoma" pitchFamily="34" charset="0"/>
              </a:defRPr>
            </a:lvl5pPr>
            <a:lvl6pPr marL="1227752" indent="-132818" algn="l" defTabSz="913526"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1694234" indent="-132818" algn="l" defTabSz="913526"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2160715" indent="-132818" algn="l" defTabSz="913526"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2627196" indent="-132818" algn="l" defTabSz="913526"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defTabSz="913532">
              <a:lnSpc>
                <a:spcPct val="90000"/>
              </a:lnSpc>
              <a:spcAft>
                <a:spcPct val="0"/>
              </a:spcAft>
              <a:buClr>
                <a:srgbClr val="1D5675"/>
              </a:buClr>
              <a:defRPr/>
            </a:pPr>
            <a:r>
              <a:rPr lang="en-US" altLang="en-US" b="1">
                <a:solidFill>
                  <a:srgbClr val="002677"/>
                </a:solidFill>
                <a:latin typeface="Century Gothic" panose="020B0502020202020204" pitchFamily="34" charset="0"/>
              </a:rPr>
              <a:t>+7.7%</a:t>
            </a:r>
          </a:p>
          <a:p>
            <a:pPr algn="ctr" defTabSz="913532">
              <a:lnSpc>
                <a:spcPct val="90000"/>
              </a:lnSpc>
              <a:spcAft>
                <a:spcPct val="0"/>
              </a:spcAft>
              <a:buClr>
                <a:srgbClr val="1D5675"/>
              </a:buClr>
              <a:defRPr/>
            </a:pPr>
            <a:r>
              <a:rPr lang="en-US" sz="1400">
                <a:solidFill>
                  <a:srgbClr val="002677"/>
                </a:solidFill>
                <a:latin typeface="Century Gothic" panose="020B0502020202020204" pitchFamily="34" charset="0"/>
                <a:sym typeface="Tahoma" panose="020B0604030504040204" pitchFamily="34" charset="0"/>
              </a:rPr>
              <a:t>5 YEAR CAGR</a:t>
            </a:r>
          </a:p>
        </p:txBody>
      </p:sp>
      <p:sp>
        <p:nvSpPr>
          <p:cNvPr id="2" name="Rectangle 1">
            <a:extLst>
              <a:ext uri="{FF2B5EF4-FFF2-40B4-BE49-F238E27FC236}">
                <a16:creationId xmlns:a16="http://schemas.microsoft.com/office/drawing/2014/main" id="{8AD30366-93AC-4FEF-A647-1AEF505BCBEB}"/>
              </a:ext>
            </a:extLst>
          </p:cNvPr>
          <p:cNvSpPr/>
          <p:nvPr/>
        </p:nvSpPr>
        <p:spPr>
          <a:xfrm>
            <a:off x="9610795" y="2238611"/>
            <a:ext cx="2246647" cy="320087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u="sng">
                <a:solidFill>
                  <a:schemeClr val="tx2"/>
                </a:solidFill>
                <a:latin typeface="Century Gothic" panose="020B0502020202020204" pitchFamily="34" charset="0"/>
              </a:rPr>
              <a:t>COVID IMPACT</a:t>
            </a:r>
          </a:p>
          <a:p>
            <a:r>
              <a:rPr lang="en-US" sz="2400">
                <a:solidFill>
                  <a:schemeClr val="tx2"/>
                </a:solidFill>
                <a:latin typeface="Century Gothic" panose="020B0502020202020204" pitchFamily="34" charset="0"/>
              </a:rPr>
              <a:t>26% </a:t>
            </a:r>
            <a:r>
              <a:rPr lang="en-US" sz="1600">
                <a:latin typeface="Century Gothic" panose="020B0502020202020204" pitchFamily="34" charset="0"/>
              </a:rPr>
              <a:t>Purchasing MORE RFG coffee creamer since COVID-19 </a:t>
            </a:r>
          </a:p>
          <a:p>
            <a:endParaRPr lang="en-US" sz="1600">
              <a:latin typeface="Century Gothic" panose="020B0502020202020204" pitchFamily="34" charset="0"/>
            </a:endParaRPr>
          </a:p>
          <a:p>
            <a:r>
              <a:rPr lang="en-US" sz="1600">
                <a:latin typeface="Century Gothic" panose="020B0502020202020204" pitchFamily="34" charset="0"/>
              </a:rPr>
              <a:t>~35% Claiming the reason they are buying more creamers is to indulge/treat themselves </a:t>
            </a:r>
          </a:p>
        </p:txBody>
      </p:sp>
      <p:sp>
        <p:nvSpPr>
          <p:cNvPr id="23" name="Rectangle 22">
            <a:extLst>
              <a:ext uri="{FF2B5EF4-FFF2-40B4-BE49-F238E27FC236}">
                <a16:creationId xmlns:a16="http://schemas.microsoft.com/office/drawing/2014/main" id="{B1891687-07CE-3142-8800-5D5B114F4AF5}"/>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IRI, MULO, L52 WE August 16, 2020; DNA Custom Category &amp; Brand A&amp;U Tracker, Wave 1 (3/31-4/4/20) &amp; Wave 2 (4/16-4/20/20)</a:t>
            </a:r>
          </a:p>
        </p:txBody>
      </p:sp>
    </p:spTree>
    <p:extLst>
      <p:ext uri="{BB962C8B-B14F-4D97-AF65-F5344CB8AC3E}">
        <p14:creationId xmlns:p14="http://schemas.microsoft.com/office/powerpoint/2010/main" val="192997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46C1303-E583-4D4D-810A-BCE1523B33F9}"/>
              </a:ext>
            </a:extLst>
          </p:cNvPr>
          <p:cNvGraphicFramePr>
            <a:graphicFrameLocks noChangeAspect="1"/>
          </p:cNvGraphicFramePr>
          <p:nvPr>
            <p:custDataLst>
              <p:tags r:id="rId1"/>
            </p:custDataLst>
            <p:extLst>
              <p:ext uri="{D42A27DB-BD31-4B8C-83A1-F6EECF244321}">
                <p14:modId xmlns:p14="http://schemas.microsoft.com/office/powerpoint/2010/main" val="1265869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0" name="Object 9" hidden="1">
                        <a:extLst>
                          <a:ext uri="{FF2B5EF4-FFF2-40B4-BE49-F238E27FC236}">
                            <a16:creationId xmlns:a16="http://schemas.microsoft.com/office/drawing/2014/main" id="{346C1303-E583-4D4D-810A-BCE1523B33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29FFCD1-E214-48D5-835F-B447A827950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a:latin typeface="Century Gothic" panose="020B0502020202020204" pitchFamily="34" charset="0"/>
            </a:endParaRPr>
          </a:p>
        </p:txBody>
      </p:sp>
      <p:pic>
        <p:nvPicPr>
          <p:cNvPr id="5" name="Picture 4">
            <a:extLst>
              <a:ext uri="{FF2B5EF4-FFF2-40B4-BE49-F238E27FC236}">
                <a16:creationId xmlns:a16="http://schemas.microsoft.com/office/drawing/2014/main" id="{F0058A26-76A6-4D84-8578-BFD93349142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5191" y="2499967"/>
            <a:ext cx="4913615" cy="3264583"/>
          </a:xfrm>
          <a:prstGeom prst="rect">
            <a:avLst/>
          </a:prstGeom>
        </p:spPr>
      </p:pic>
      <p:pic>
        <p:nvPicPr>
          <p:cNvPr id="6" name="Picture 5">
            <a:extLst>
              <a:ext uri="{FF2B5EF4-FFF2-40B4-BE49-F238E27FC236}">
                <a16:creationId xmlns:a16="http://schemas.microsoft.com/office/drawing/2014/main" id="{17427A01-48CF-45E6-B7DD-7F0C07626C0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22638" y="2517750"/>
            <a:ext cx="4675462" cy="3350893"/>
          </a:xfrm>
          <a:prstGeom prst="rect">
            <a:avLst/>
          </a:prstGeom>
        </p:spPr>
      </p:pic>
      <p:sp>
        <p:nvSpPr>
          <p:cNvPr id="7" name="TextBox 6">
            <a:extLst>
              <a:ext uri="{FF2B5EF4-FFF2-40B4-BE49-F238E27FC236}">
                <a16:creationId xmlns:a16="http://schemas.microsoft.com/office/drawing/2014/main" id="{BBF55052-7127-4103-A57B-2358BDC78C0D}"/>
              </a:ext>
            </a:extLst>
          </p:cNvPr>
          <p:cNvSpPr txBox="1"/>
          <p:nvPr/>
        </p:nvSpPr>
        <p:spPr>
          <a:xfrm>
            <a:off x="6718211" y="1990694"/>
            <a:ext cx="5141279" cy="415498"/>
          </a:xfrm>
          <a:prstGeom prst="rect">
            <a:avLst/>
          </a:prstGeom>
          <a:noFill/>
        </p:spPr>
        <p:txBody>
          <a:bodyPr wrap="square" rtlCol="0">
            <a:spAutoFit/>
          </a:bodyPr>
          <a:lstStyle/>
          <a:p>
            <a:r>
              <a:rPr lang="en-US" sz="1050">
                <a:latin typeface="Century Gothic" panose="020B0502020202020204" pitchFamily="34" charset="0"/>
              </a:rPr>
              <a:t>You mentioned you think you will drink </a:t>
            </a:r>
            <a:r>
              <a:rPr lang="en-US" sz="1050" u="sng">
                <a:latin typeface="Century Gothic" panose="020B0502020202020204" pitchFamily="34" charset="0"/>
              </a:rPr>
              <a:t>less coffee away from the home in the future.   Why is that?</a:t>
            </a:r>
            <a:endParaRPr lang="en-US" sz="1050" b="1" u="sng">
              <a:solidFill>
                <a:schemeClr val="accent1"/>
              </a:solidFill>
              <a:latin typeface="Century Gothic" panose="020B0502020202020204" pitchFamily="34" charset="0"/>
            </a:endParaRPr>
          </a:p>
        </p:txBody>
      </p:sp>
      <p:sp>
        <p:nvSpPr>
          <p:cNvPr id="8" name="TextBox 7">
            <a:extLst>
              <a:ext uri="{FF2B5EF4-FFF2-40B4-BE49-F238E27FC236}">
                <a16:creationId xmlns:a16="http://schemas.microsoft.com/office/drawing/2014/main" id="{FECD6C1C-88DE-4B87-A984-C1C149A50C4D}"/>
              </a:ext>
            </a:extLst>
          </p:cNvPr>
          <p:cNvSpPr txBox="1"/>
          <p:nvPr/>
        </p:nvSpPr>
        <p:spPr>
          <a:xfrm>
            <a:off x="754552" y="1990694"/>
            <a:ext cx="5842249" cy="415498"/>
          </a:xfrm>
          <a:prstGeom prst="rect">
            <a:avLst/>
          </a:prstGeom>
          <a:noFill/>
        </p:spPr>
        <p:txBody>
          <a:bodyPr wrap="square" rtlCol="0">
            <a:spAutoFit/>
          </a:bodyPr>
          <a:lstStyle/>
          <a:p>
            <a:r>
              <a:rPr lang="en-US" sz="1050">
                <a:latin typeface="Century Gothic" panose="020B0502020202020204" pitchFamily="34" charset="0"/>
              </a:rPr>
              <a:t>You mentioned you think you will drink </a:t>
            </a:r>
            <a:r>
              <a:rPr lang="en-US" sz="1050" u="sng">
                <a:latin typeface="Century Gothic" panose="020B0502020202020204" pitchFamily="34" charset="0"/>
              </a:rPr>
              <a:t>more coffee at home in the future</a:t>
            </a:r>
            <a:r>
              <a:rPr lang="en-US" sz="1050">
                <a:latin typeface="Century Gothic" panose="020B0502020202020204" pitchFamily="34" charset="0"/>
              </a:rPr>
              <a:t>.  </a:t>
            </a:r>
            <a:br>
              <a:rPr lang="en-US" sz="1050">
                <a:latin typeface="Century Gothic" panose="020B0502020202020204" pitchFamily="34" charset="0"/>
              </a:rPr>
            </a:br>
            <a:r>
              <a:rPr lang="en-US" sz="1050">
                <a:latin typeface="Century Gothic" panose="020B0502020202020204" pitchFamily="34" charset="0"/>
              </a:rPr>
              <a:t>Why is that?</a:t>
            </a:r>
            <a:endParaRPr lang="en-US" sz="1050" b="1">
              <a:solidFill>
                <a:schemeClr val="accent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FABE7CA-F890-4FB6-88A7-C37632183802}"/>
              </a:ext>
            </a:extLst>
          </p:cNvPr>
          <p:cNvSpPr/>
          <p:nvPr/>
        </p:nvSpPr>
        <p:spPr>
          <a:xfrm>
            <a:off x="800606" y="2533112"/>
            <a:ext cx="9691903" cy="533404"/>
          </a:xfrm>
          <a:prstGeom prst="round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TextBox 16">
            <a:extLst>
              <a:ext uri="{FF2B5EF4-FFF2-40B4-BE49-F238E27FC236}">
                <a16:creationId xmlns:a16="http://schemas.microsoft.com/office/drawing/2014/main" id="{1D559F18-BB7C-482F-A2BB-B8F7E9F1E61C}"/>
              </a:ext>
            </a:extLst>
          </p:cNvPr>
          <p:cNvSpPr txBox="1"/>
          <p:nvPr/>
        </p:nvSpPr>
        <p:spPr>
          <a:xfrm>
            <a:off x="1791855" y="1315130"/>
            <a:ext cx="8608290" cy="584775"/>
          </a:xfrm>
          <a:prstGeom prst="rect">
            <a:avLst/>
          </a:prstGeom>
          <a:solidFill>
            <a:schemeClr val="accent2">
              <a:lumMod val="20000"/>
              <a:lumOff val="80000"/>
            </a:schemeClr>
          </a:solidFill>
        </p:spPr>
        <p:txBody>
          <a:bodyPr wrap="square" rtlCol="0">
            <a:spAutoFit/>
          </a:bodyPr>
          <a:lstStyle/>
          <a:p>
            <a:pPr algn="ctr"/>
            <a:r>
              <a:rPr lang="en-US" sz="1600" b="1">
                <a:solidFill>
                  <a:schemeClr val="tx2"/>
                </a:solidFill>
                <a:latin typeface="Century Gothic" panose="020B0502020202020204" pitchFamily="34" charset="0"/>
              </a:rPr>
              <a:t>Making coffee </a:t>
            </a:r>
            <a:r>
              <a:rPr lang="en-US" sz="1600">
                <a:solidFill>
                  <a:schemeClr val="tx2"/>
                </a:solidFill>
                <a:latin typeface="Century Gothic" panose="020B0502020202020204" pitchFamily="34" charset="0"/>
              </a:rPr>
              <a:t>is an important aspect of a consumer’s coffee ritual</a:t>
            </a:r>
          </a:p>
          <a:p>
            <a:pPr algn="ctr"/>
            <a:r>
              <a:rPr lang="en-US" sz="1600">
                <a:solidFill>
                  <a:schemeClr val="tx2"/>
                </a:solidFill>
                <a:latin typeface="Century Gothic" panose="020B0502020202020204" pitchFamily="34" charset="0"/>
              </a:rPr>
              <a:t>Roughly 40% believe they can also make coffee just as good as the restaurants do</a:t>
            </a:r>
          </a:p>
        </p:txBody>
      </p:sp>
      <p:sp>
        <p:nvSpPr>
          <p:cNvPr id="21" name="TextBox 20">
            <a:extLst>
              <a:ext uri="{FF2B5EF4-FFF2-40B4-BE49-F238E27FC236}">
                <a16:creationId xmlns:a16="http://schemas.microsoft.com/office/drawing/2014/main" id="{E772E72F-702F-472A-A74B-2847A5CFCA82}"/>
              </a:ext>
            </a:extLst>
          </p:cNvPr>
          <p:cNvSpPr txBox="1"/>
          <p:nvPr/>
        </p:nvSpPr>
        <p:spPr>
          <a:xfrm>
            <a:off x="917346" y="6079047"/>
            <a:ext cx="1049807" cy="215444"/>
          </a:xfrm>
          <a:prstGeom prst="rect">
            <a:avLst/>
          </a:prstGeom>
          <a:noFill/>
        </p:spPr>
        <p:txBody>
          <a:bodyPr wrap="square" rtlCol="0">
            <a:spAutoFit/>
          </a:bodyPr>
          <a:lstStyle/>
          <a:p>
            <a:r>
              <a:rPr lang="en-US" sz="800">
                <a:solidFill>
                  <a:srgbClr val="424242"/>
                </a:solidFill>
                <a:latin typeface="Century Gothic" panose="020B0502020202020204" pitchFamily="34" charset="0"/>
              </a:rPr>
              <a:t>N=171</a:t>
            </a:r>
          </a:p>
        </p:txBody>
      </p:sp>
      <p:sp>
        <p:nvSpPr>
          <p:cNvPr id="23" name="Title 4">
            <a:extLst>
              <a:ext uri="{FF2B5EF4-FFF2-40B4-BE49-F238E27FC236}">
                <a16:creationId xmlns:a16="http://schemas.microsoft.com/office/drawing/2014/main" id="{2E43A90B-D85D-4C83-8261-2FFA789BDC5F}"/>
              </a:ext>
            </a:extLst>
          </p:cNvPr>
          <p:cNvSpPr txBox="1">
            <a:spLocks/>
          </p:cNvSpPr>
          <p:nvPr/>
        </p:nvSpPr>
        <p:spPr>
          <a:xfrm>
            <a:off x="-164208" y="1010704"/>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2" name="Title 1">
            <a:extLst>
              <a:ext uri="{FF2B5EF4-FFF2-40B4-BE49-F238E27FC236}">
                <a16:creationId xmlns:a16="http://schemas.microsoft.com/office/drawing/2014/main" id="{4D2D408F-295A-344A-B103-D24A2F7841C6}"/>
              </a:ext>
            </a:extLst>
          </p:cNvPr>
          <p:cNvSpPr>
            <a:spLocks noGrp="1"/>
          </p:cNvSpPr>
          <p:nvPr>
            <p:ph type="title"/>
          </p:nvPr>
        </p:nvSpPr>
        <p:spPr>
          <a:xfrm>
            <a:off x="224313" y="192056"/>
            <a:ext cx="11743882" cy="773762"/>
          </a:xfrm>
        </p:spPr>
        <p:txBody>
          <a:bodyPr/>
          <a:lstStyle/>
          <a:p>
            <a:r>
              <a:rPr lang="en-US"/>
              <a:t>coffee is an emotionally-driven ritual that is expected to grow in importance post-COVID</a:t>
            </a:r>
          </a:p>
        </p:txBody>
      </p:sp>
      <p:sp>
        <p:nvSpPr>
          <p:cNvPr id="18" name="Rectangle 17">
            <a:extLst>
              <a:ext uri="{FF2B5EF4-FFF2-40B4-BE49-F238E27FC236}">
                <a16:creationId xmlns:a16="http://schemas.microsoft.com/office/drawing/2014/main" id="{CA8B97CA-5A3B-5E48-8B3D-F303169B7715}"/>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Shopper’s Round Table Custom Survey, Coffee + Creamers COVID, October 2020</a:t>
            </a:r>
          </a:p>
        </p:txBody>
      </p:sp>
      <p:sp>
        <p:nvSpPr>
          <p:cNvPr id="19" name="TextBox 18">
            <a:extLst>
              <a:ext uri="{FF2B5EF4-FFF2-40B4-BE49-F238E27FC236}">
                <a16:creationId xmlns:a16="http://schemas.microsoft.com/office/drawing/2014/main" id="{80E2387A-41B7-B448-AC90-BF4C65E486F0}"/>
              </a:ext>
            </a:extLst>
          </p:cNvPr>
          <p:cNvSpPr txBox="1"/>
          <p:nvPr/>
        </p:nvSpPr>
        <p:spPr>
          <a:xfrm>
            <a:off x="6661654" y="6079047"/>
            <a:ext cx="1049807" cy="215444"/>
          </a:xfrm>
          <a:prstGeom prst="rect">
            <a:avLst/>
          </a:prstGeom>
          <a:noFill/>
        </p:spPr>
        <p:txBody>
          <a:bodyPr wrap="square" rtlCol="0">
            <a:spAutoFit/>
          </a:bodyPr>
          <a:lstStyle/>
          <a:p>
            <a:r>
              <a:rPr lang="en-US" sz="800">
                <a:solidFill>
                  <a:srgbClr val="424242"/>
                </a:solidFill>
                <a:latin typeface="Century Gothic" panose="020B0502020202020204" pitchFamily="34" charset="0"/>
              </a:rPr>
              <a:t>N=varies</a:t>
            </a:r>
          </a:p>
        </p:txBody>
      </p:sp>
      <p:sp>
        <p:nvSpPr>
          <p:cNvPr id="20" name="Rectangle: Rounded Corners 19">
            <a:extLst>
              <a:ext uri="{FF2B5EF4-FFF2-40B4-BE49-F238E27FC236}">
                <a16:creationId xmlns:a16="http://schemas.microsoft.com/office/drawing/2014/main" id="{36E2EEF4-1218-4219-88B6-B6F8BF008E55}"/>
              </a:ext>
            </a:extLst>
          </p:cNvPr>
          <p:cNvSpPr/>
          <p:nvPr/>
        </p:nvSpPr>
        <p:spPr>
          <a:xfrm>
            <a:off x="800606" y="4121059"/>
            <a:ext cx="4600953" cy="533404"/>
          </a:xfrm>
          <a:prstGeom prst="round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59973FC6-BF08-4EF7-B901-BCBCA79C8527}"/>
              </a:ext>
            </a:extLst>
          </p:cNvPr>
          <p:cNvSpPr/>
          <p:nvPr/>
        </p:nvSpPr>
        <p:spPr>
          <a:xfrm>
            <a:off x="6596801" y="3654101"/>
            <a:ext cx="4730008" cy="533404"/>
          </a:xfrm>
          <a:prstGeom prst="round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351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13E4C7-E156-4E14-89E1-E864DB7AD8A2}"/>
              </a:ext>
            </a:extLst>
          </p:cNvPr>
          <p:cNvSpPr>
            <a:spLocks noGrp="1"/>
          </p:cNvSpPr>
          <p:nvPr>
            <p:ph type="sldNum" sz="quarter" idx="12"/>
          </p:nvPr>
        </p:nvSpPr>
        <p:spPr/>
        <p:txBody>
          <a:bodyPr/>
          <a:lstStyle/>
          <a:p>
            <a:fld id="{754A7E0C-9029-4945-9920-02C782E37437}" type="slidenum">
              <a:rPr lang="en-US" smtClean="0"/>
              <a:pPr/>
              <a:t>14</a:t>
            </a:fld>
            <a:endParaRPr lang="en-US"/>
          </a:p>
        </p:txBody>
      </p:sp>
      <p:sp>
        <p:nvSpPr>
          <p:cNvPr id="9" name="Title 8">
            <a:extLst>
              <a:ext uri="{FF2B5EF4-FFF2-40B4-BE49-F238E27FC236}">
                <a16:creationId xmlns:a16="http://schemas.microsoft.com/office/drawing/2014/main" id="{320473D7-514D-4FAF-B0A0-49245707030C}"/>
              </a:ext>
            </a:extLst>
          </p:cNvPr>
          <p:cNvSpPr>
            <a:spLocks noGrp="1"/>
          </p:cNvSpPr>
          <p:nvPr>
            <p:ph type="title"/>
          </p:nvPr>
        </p:nvSpPr>
        <p:spPr/>
        <p:txBody>
          <a:bodyPr/>
          <a:lstStyle/>
          <a:p>
            <a:r>
              <a:rPr lang="en-US"/>
              <a:t>Coffee drinkers love their coffee, and creamer buyers are more enthusiastic than the average coffee drinker</a:t>
            </a:r>
          </a:p>
        </p:txBody>
      </p:sp>
      <p:pic>
        <p:nvPicPr>
          <p:cNvPr id="6" name="Picture 5">
            <a:extLst>
              <a:ext uri="{FF2B5EF4-FFF2-40B4-BE49-F238E27FC236}">
                <a16:creationId xmlns:a16="http://schemas.microsoft.com/office/drawing/2014/main" id="{7E986EE4-63EF-413F-A4AE-19A033CF2C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1461" y="1264440"/>
            <a:ext cx="2865202" cy="1720923"/>
          </a:xfrm>
          <a:prstGeom prst="rect">
            <a:avLst/>
          </a:prstGeom>
          <a:ln>
            <a:noFill/>
          </a:ln>
          <a:effectLst>
            <a:outerShdw blurRad="292100" dist="139700" dir="2700000" algn="tl" rotWithShape="0">
              <a:srgbClr val="333333">
                <a:alpha val="65000"/>
              </a:srgbClr>
            </a:outerShdw>
          </a:effectLst>
        </p:spPr>
      </p:pic>
      <p:graphicFrame>
        <p:nvGraphicFramePr>
          <p:cNvPr id="7" name="Chart 6">
            <a:extLst>
              <a:ext uri="{FF2B5EF4-FFF2-40B4-BE49-F238E27FC236}">
                <a16:creationId xmlns:a16="http://schemas.microsoft.com/office/drawing/2014/main" id="{7A715C65-0CAA-4D20-BEA9-BBDDC86CE1A1}"/>
              </a:ext>
            </a:extLst>
          </p:cNvPr>
          <p:cNvGraphicFramePr/>
          <p:nvPr>
            <p:extLst>
              <p:ext uri="{D42A27DB-BD31-4B8C-83A1-F6EECF244321}">
                <p14:modId xmlns:p14="http://schemas.microsoft.com/office/powerpoint/2010/main" val="1354547711"/>
              </p:ext>
            </p:extLst>
          </p:nvPr>
        </p:nvGraphicFramePr>
        <p:xfrm>
          <a:off x="699158" y="978285"/>
          <a:ext cx="8128000" cy="5330152"/>
        </p:xfrm>
        <a:graphic>
          <a:graphicData uri="http://schemas.openxmlformats.org/drawingml/2006/chart">
            <c:chart xmlns:c="http://schemas.openxmlformats.org/drawingml/2006/chart" xmlns:r="http://schemas.openxmlformats.org/officeDocument/2006/relationships" r:id="rId4"/>
          </a:graphicData>
        </a:graphic>
      </p:graphicFrame>
      <p:sp>
        <p:nvSpPr>
          <p:cNvPr id="8" name="Speech Bubble: Rectangle 7">
            <a:extLst>
              <a:ext uri="{FF2B5EF4-FFF2-40B4-BE49-F238E27FC236}">
                <a16:creationId xmlns:a16="http://schemas.microsoft.com/office/drawing/2014/main" id="{E68D1F6F-ED19-4A86-8C42-DCCDCDD5137F}"/>
              </a:ext>
            </a:extLst>
          </p:cNvPr>
          <p:cNvSpPr/>
          <p:nvPr/>
        </p:nvSpPr>
        <p:spPr>
          <a:xfrm>
            <a:off x="8128000" y="4221534"/>
            <a:ext cx="3031439" cy="1372026"/>
          </a:xfrm>
          <a:prstGeom prst="wedgeRectCallout">
            <a:avLst>
              <a:gd name="adj1" fmla="val -46331"/>
              <a:gd name="adj2" fmla="val -7592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atin typeface="Century Gothic" panose="020B0502020202020204" pitchFamily="34" charset="0"/>
              </a:rPr>
              <a:t>Creamer buyers are more passionate about coffee than the average coffee buyer</a:t>
            </a:r>
          </a:p>
        </p:txBody>
      </p:sp>
      <p:sp>
        <p:nvSpPr>
          <p:cNvPr id="14" name="Rectangle 13">
            <a:extLst>
              <a:ext uri="{FF2B5EF4-FFF2-40B4-BE49-F238E27FC236}">
                <a16:creationId xmlns:a16="http://schemas.microsoft.com/office/drawing/2014/main" id="{DE7B1DDD-A126-3944-998C-84B4BFECA3F9}"/>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Shopper’s Round Table Custom Survey, Coffee + Creamers COVID, October 2020, n=784</a:t>
            </a:r>
          </a:p>
        </p:txBody>
      </p:sp>
      <p:sp>
        <p:nvSpPr>
          <p:cNvPr id="2" name="Rectangle 1">
            <a:extLst>
              <a:ext uri="{FF2B5EF4-FFF2-40B4-BE49-F238E27FC236}">
                <a16:creationId xmlns:a16="http://schemas.microsoft.com/office/drawing/2014/main" id="{2AFA54B1-43F0-B846-BAEE-A631294830B5}"/>
              </a:ext>
            </a:extLst>
          </p:cNvPr>
          <p:cNvSpPr/>
          <p:nvPr/>
        </p:nvSpPr>
        <p:spPr>
          <a:xfrm>
            <a:off x="0" y="931720"/>
            <a:ext cx="8551461" cy="665439"/>
          </a:xfrm>
          <a:prstGeom prst="rect">
            <a:avLst/>
          </a:prstGeom>
        </p:spPr>
        <p:txBody>
          <a:bodyPr wrap="square">
            <a:spAutoFit/>
          </a:bodyPr>
          <a:lstStyle/>
          <a:p>
            <a:pPr algn="ctr">
              <a:defRPr sz="1862" b="0" i="0" u="none" strike="noStrike" kern="1200" spc="0" baseline="0">
                <a:solidFill>
                  <a:srgbClr val="002677"/>
                </a:solidFill>
                <a:latin typeface="+mn-lt"/>
                <a:ea typeface="+mn-ea"/>
                <a:cs typeface="+mn-cs"/>
              </a:defRPr>
            </a:pPr>
            <a:r>
              <a:rPr lang="en-US">
                <a:latin typeface="Century Gothic" panose="020B0502020202020204" pitchFamily="34" charset="0"/>
              </a:rPr>
              <a:t>How would you characterize yourself best when it comes to coffee?</a:t>
            </a:r>
          </a:p>
          <a:p>
            <a:pPr algn="ctr">
              <a:defRPr sz="1862" b="0" i="0" u="none" strike="noStrike" kern="1200" spc="0" baseline="0">
                <a:solidFill>
                  <a:srgbClr val="002677"/>
                </a:solidFill>
                <a:latin typeface="+mn-lt"/>
                <a:ea typeface="+mn-ea"/>
                <a:cs typeface="+mn-cs"/>
              </a:defRPr>
            </a:pPr>
            <a:r>
              <a:rPr lang="en-US">
                <a:latin typeface="Century Gothic" panose="020B0502020202020204" pitchFamily="34" charset="0"/>
              </a:rPr>
              <a:t>Top 5 Statements</a:t>
            </a:r>
          </a:p>
        </p:txBody>
      </p:sp>
    </p:spTree>
    <p:extLst>
      <p:ext uri="{BB962C8B-B14F-4D97-AF65-F5344CB8AC3E}">
        <p14:creationId xmlns:p14="http://schemas.microsoft.com/office/powerpoint/2010/main" val="353423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683B6C4-BA48-47F2-8ECF-1190B15B6D28}"/>
              </a:ext>
            </a:extLst>
          </p:cNvPr>
          <p:cNvGraphicFramePr>
            <a:graphicFrameLocks noChangeAspect="1"/>
          </p:cNvGraphicFramePr>
          <p:nvPr>
            <p:custDataLst>
              <p:tags r:id="rId1"/>
            </p:custDataLst>
            <p:extLst>
              <p:ext uri="{D42A27DB-BD31-4B8C-83A1-F6EECF244321}">
                <p14:modId xmlns:p14="http://schemas.microsoft.com/office/powerpoint/2010/main" val="190410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5" name="Object 14" hidden="1">
                        <a:extLst>
                          <a:ext uri="{FF2B5EF4-FFF2-40B4-BE49-F238E27FC236}">
                            <a16:creationId xmlns:a16="http://schemas.microsoft.com/office/drawing/2014/main" id="{C683B6C4-BA48-47F2-8ECF-1190B15B6D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83C44F8C-FE25-4C48-BCD2-73972A0006F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a:latin typeface="Century Gothic" panose="020B0502020202020204" pitchFamily="34" charset="0"/>
            </a:endParaRPr>
          </a:p>
        </p:txBody>
      </p:sp>
      <p:pic>
        <p:nvPicPr>
          <p:cNvPr id="16" name="Picture 15">
            <a:extLst>
              <a:ext uri="{FF2B5EF4-FFF2-40B4-BE49-F238E27FC236}">
                <a16:creationId xmlns:a16="http://schemas.microsoft.com/office/drawing/2014/main" id="{AFCB27CD-CCCC-4465-BD16-60E81E8CF2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236" y="4577216"/>
            <a:ext cx="1563757" cy="1563757"/>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ED1D5D9A-3802-094A-A374-E3603D636BCD}"/>
              </a:ext>
            </a:extLst>
          </p:cNvPr>
          <p:cNvSpPr>
            <a:spLocks noGrp="1"/>
          </p:cNvSpPr>
          <p:nvPr>
            <p:ph type="title"/>
          </p:nvPr>
        </p:nvSpPr>
        <p:spPr>
          <a:xfrm>
            <a:off x="224313" y="192056"/>
            <a:ext cx="11743882" cy="773762"/>
          </a:xfrm>
        </p:spPr>
        <p:txBody>
          <a:bodyPr/>
          <a:lstStyle/>
          <a:p>
            <a:r>
              <a:rPr lang="en-US"/>
              <a:t>Nearly 80% of coffee drinkers add milk, cream or creamers while roughly only 1-in-5 drink coffee black</a:t>
            </a:r>
          </a:p>
        </p:txBody>
      </p:sp>
      <p:grpSp>
        <p:nvGrpSpPr>
          <p:cNvPr id="4" name="Group 3">
            <a:extLst>
              <a:ext uri="{FF2B5EF4-FFF2-40B4-BE49-F238E27FC236}">
                <a16:creationId xmlns:a16="http://schemas.microsoft.com/office/drawing/2014/main" id="{7534920E-4FB2-480F-87D0-804E7BC4876B}"/>
              </a:ext>
            </a:extLst>
          </p:cNvPr>
          <p:cNvGrpSpPr/>
          <p:nvPr/>
        </p:nvGrpSpPr>
        <p:grpSpPr>
          <a:xfrm>
            <a:off x="6689609" y="1544161"/>
            <a:ext cx="4241935" cy="4522087"/>
            <a:chOff x="8824585" y="1529956"/>
            <a:chExt cx="3726376" cy="3972479"/>
          </a:xfrm>
        </p:grpSpPr>
        <p:pic>
          <p:nvPicPr>
            <p:cNvPr id="5" name="Picture 4">
              <a:extLst>
                <a:ext uri="{FF2B5EF4-FFF2-40B4-BE49-F238E27FC236}">
                  <a16:creationId xmlns:a16="http://schemas.microsoft.com/office/drawing/2014/main" id="{DBC3FDA5-8FD4-42BA-9D24-EDAADAE57B3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24585" y="1529956"/>
              <a:ext cx="971686" cy="3972479"/>
            </a:xfrm>
            <a:prstGeom prst="rect">
              <a:avLst/>
            </a:prstGeom>
          </p:spPr>
        </p:pic>
        <p:pic>
          <p:nvPicPr>
            <p:cNvPr id="6" name="Picture 5">
              <a:extLst>
                <a:ext uri="{FF2B5EF4-FFF2-40B4-BE49-F238E27FC236}">
                  <a16:creationId xmlns:a16="http://schemas.microsoft.com/office/drawing/2014/main" id="{4CFEFD80-B9A4-4A4D-8DC8-12B75174D078}"/>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716759" y="2970257"/>
              <a:ext cx="2122978" cy="286031"/>
            </a:xfrm>
            <a:prstGeom prst="rect">
              <a:avLst/>
            </a:prstGeom>
          </p:spPr>
        </p:pic>
        <p:pic>
          <p:nvPicPr>
            <p:cNvPr id="7" name="Picture 6">
              <a:extLst>
                <a:ext uri="{FF2B5EF4-FFF2-40B4-BE49-F238E27FC236}">
                  <a16:creationId xmlns:a16="http://schemas.microsoft.com/office/drawing/2014/main" id="{831C0B74-6410-4D66-9842-0BF2BFD5D73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746576" y="4440508"/>
              <a:ext cx="2804385" cy="286031"/>
            </a:xfrm>
            <a:prstGeom prst="rect">
              <a:avLst/>
            </a:prstGeom>
          </p:spPr>
        </p:pic>
        <p:pic>
          <p:nvPicPr>
            <p:cNvPr id="8" name="Picture 7">
              <a:extLst>
                <a:ext uri="{FF2B5EF4-FFF2-40B4-BE49-F238E27FC236}">
                  <a16:creationId xmlns:a16="http://schemas.microsoft.com/office/drawing/2014/main" id="{4235F0B8-9944-4912-AAE3-126D4A674000}"/>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716759" y="1600830"/>
              <a:ext cx="2375452" cy="355079"/>
            </a:xfrm>
            <a:prstGeom prst="rect">
              <a:avLst/>
            </a:prstGeom>
          </p:spPr>
        </p:pic>
        <p:pic>
          <p:nvPicPr>
            <p:cNvPr id="9" name="Picture 8">
              <a:extLst>
                <a:ext uri="{FF2B5EF4-FFF2-40B4-BE49-F238E27FC236}">
                  <a16:creationId xmlns:a16="http://schemas.microsoft.com/office/drawing/2014/main" id="{E905B051-599F-4A0A-885B-B93A0BB38896}"/>
                </a:ext>
              </a:extLst>
            </p:cNvPr>
            <p:cNvPicPr>
              <a:picLocks noChangeAspect="1"/>
            </p:cNvPicPr>
            <p:nvPr/>
          </p:nvPicPr>
          <p:blipFill rotWithShape="1">
            <a:blip r:embed="rId11">
              <a:extLst>
                <a:ext uri="{28A0092B-C50C-407E-A947-70E740481C1C}">
                  <a14:useLocalDpi xmlns:a14="http://schemas.microsoft.com/office/drawing/2010/main"/>
                </a:ext>
              </a:extLst>
            </a:blip>
            <a:srcRect t="-5973"/>
            <a:stretch/>
          </p:blipFill>
          <p:spPr>
            <a:xfrm>
              <a:off x="9716759" y="1987028"/>
              <a:ext cx="1828800" cy="400648"/>
            </a:xfrm>
            <a:prstGeom prst="rect">
              <a:avLst/>
            </a:prstGeom>
          </p:spPr>
        </p:pic>
      </p:grpSp>
      <p:sp>
        <p:nvSpPr>
          <p:cNvPr id="10" name="TextBox 9">
            <a:extLst>
              <a:ext uri="{FF2B5EF4-FFF2-40B4-BE49-F238E27FC236}">
                <a16:creationId xmlns:a16="http://schemas.microsoft.com/office/drawing/2014/main" id="{183F8463-4861-4148-B395-9730D253E7DB}"/>
              </a:ext>
            </a:extLst>
          </p:cNvPr>
          <p:cNvSpPr txBox="1"/>
          <p:nvPr/>
        </p:nvSpPr>
        <p:spPr>
          <a:xfrm>
            <a:off x="6096000" y="1141654"/>
            <a:ext cx="5406888" cy="369332"/>
          </a:xfrm>
          <a:prstGeom prst="rect">
            <a:avLst/>
          </a:prstGeom>
          <a:noFill/>
        </p:spPr>
        <p:txBody>
          <a:bodyPr wrap="square" rtlCol="0">
            <a:spAutoFit/>
          </a:bodyPr>
          <a:lstStyle/>
          <a:p>
            <a:pPr algn="ctr"/>
            <a:r>
              <a:rPr lang="en-US">
                <a:latin typeface="Century Gothic" panose="020B0502020202020204" pitchFamily="34" charset="0"/>
              </a:rPr>
              <a:t>How do you take your coffee at home?</a:t>
            </a:r>
          </a:p>
        </p:txBody>
      </p:sp>
      <p:sp>
        <p:nvSpPr>
          <p:cNvPr id="11" name="TextBox 10">
            <a:extLst>
              <a:ext uri="{FF2B5EF4-FFF2-40B4-BE49-F238E27FC236}">
                <a16:creationId xmlns:a16="http://schemas.microsoft.com/office/drawing/2014/main" id="{BB6F58A9-70C5-4215-8680-402662AB48F3}"/>
              </a:ext>
            </a:extLst>
          </p:cNvPr>
          <p:cNvSpPr txBox="1"/>
          <p:nvPr/>
        </p:nvSpPr>
        <p:spPr>
          <a:xfrm>
            <a:off x="1419609" y="1895843"/>
            <a:ext cx="3809204" cy="1138773"/>
          </a:xfrm>
          <a:prstGeom prst="wedgeRectCallout">
            <a:avLst>
              <a:gd name="adj1" fmla="val 66054"/>
              <a:gd name="adj2" fmla="val -17613"/>
            </a:avLst>
          </a:prstGeom>
          <a:gradFill>
            <a:gsLst>
              <a:gs pos="0">
                <a:srgbClr val="84E3D1"/>
              </a:gs>
              <a:gs pos="52000">
                <a:srgbClr val="00BEB4"/>
              </a:gs>
            </a:gsLst>
          </a:gra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a:latin typeface="Century Gothic" panose="020B0502020202020204" pitchFamily="34" charset="0"/>
              </a:rPr>
              <a:t>Black coffee driven by older consumers</a:t>
            </a:r>
          </a:p>
          <a:p>
            <a:pPr algn="ctr"/>
            <a:r>
              <a:rPr lang="en-US" b="1">
                <a:latin typeface="Century Gothic" panose="020B0502020202020204" pitchFamily="34" charset="0"/>
              </a:rPr>
              <a:t>30% of 60+ </a:t>
            </a:r>
            <a:r>
              <a:rPr lang="en-US" sz="1400">
                <a:latin typeface="Century Gothic" panose="020B0502020202020204" pitchFamily="34" charset="0"/>
              </a:rPr>
              <a:t>aged consumers vs. 6% of 18-24 aged consumers</a:t>
            </a:r>
          </a:p>
        </p:txBody>
      </p:sp>
      <p:sp>
        <p:nvSpPr>
          <p:cNvPr id="14" name="TextBox 13">
            <a:extLst>
              <a:ext uri="{FF2B5EF4-FFF2-40B4-BE49-F238E27FC236}">
                <a16:creationId xmlns:a16="http://schemas.microsoft.com/office/drawing/2014/main" id="{93577ACE-68CA-40FB-B2B5-A1835DDA25E6}"/>
              </a:ext>
            </a:extLst>
          </p:cNvPr>
          <p:cNvSpPr txBox="1"/>
          <p:nvPr/>
        </p:nvSpPr>
        <p:spPr>
          <a:xfrm>
            <a:off x="1419609" y="3306704"/>
            <a:ext cx="3809204" cy="1631216"/>
          </a:xfrm>
          <a:prstGeom prst="wedgeRectCallout">
            <a:avLst>
              <a:gd name="adj1" fmla="val 65794"/>
              <a:gd name="adj2" fmla="val -7595"/>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a:latin typeface="Century Gothic" panose="020B0502020202020204" pitchFamily="34" charset="0"/>
              </a:rPr>
              <a:t>Creamed coffee driven by 18-24 year olds</a:t>
            </a:r>
          </a:p>
          <a:p>
            <a:pPr marL="342900" indent="-342900" algn="ctr">
              <a:buFont typeface="Arial" panose="020B0604020202020204" pitchFamily="34" charset="0"/>
              <a:buChar char="•"/>
            </a:pPr>
            <a:r>
              <a:rPr lang="en-US" sz="1600">
                <a:latin typeface="Century Gothic" panose="020B0502020202020204" pitchFamily="34" charset="0"/>
              </a:rPr>
              <a:t>Nearly 60% more likely to whiten vs. 25+ year olds</a:t>
            </a:r>
          </a:p>
          <a:p>
            <a:pPr marL="342900" indent="-342900" algn="ctr">
              <a:buFont typeface="Arial" panose="020B0604020202020204" pitchFamily="34" charset="0"/>
              <a:buChar char="•"/>
            </a:pPr>
            <a:r>
              <a:rPr lang="en-US" sz="1600">
                <a:latin typeface="Century Gothic" panose="020B0502020202020204" pitchFamily="34" charset="0"/>
              </a:rPr>
              <a:t>More than 2X likely as 60+ year olds</a:t>
            </a:r>
            <a:endParaRPr lang="en-US" sz="1200">
              <a:latin typeface="Century Gothic" panose="020B0502020202020204" pitchFamily="34" charset="0"/>
            </a:endParaRPr>
          </a:p>
        </p:txBody>
      </p:sp>
      <p:sp>
        <p:nvSpPr>
          <p:cNvPr id="17" name="Title 4">
            <a:extLst>
              <a:ext uri="{FF2B5EF4-FFF2-40B4-BE49-F238E27FC236}">
                <a16:creationId xmlns:a16="http://schemas.microsoft.com/office/drawing/2014/main" id="{0B127FEF-67B1-45D0-9C7E-8FC1E362E512}"/>
              </a:ext>
            </a:extLst>
          </p:cNvPr>
          <p:cNvSpPr txBox="1">
            <a:spLocks/>
          </p:cNvSpPr>
          <p:nvPr/>
        </p:nvSpPr>
        <p:spPr>
          <a:xfrm>
            <a:off x="-162467" y="1128143"/>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21" name="Rectangle 20">
            <a:extLst>
              <a:ext uri="{FF2B5EF4-FFF2-40B4-BE49-F238E27FC236}">
                <a16:creationId xmlns:a16="http://schemas.microsoft.com/office/drawing/2014/main" id="{DDE8443A-EDFD-A245-BC3B-BB6AE8080FF5}"/>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Sources: Shopper’s Round Table Custom Survey, Coffee + Creamers COVID, October 2020, n=629; National Coffee Association Data Trends Report 2020</a:t>
            </a:r>
          </a:p>
        </p:txBody>
      </p:sp>
      <p:sp>
        <p:nvSpPr>
          <p:cNvPr id="2" name="Rectangle 1">
            <a:extLst>
              <a:ext uri="{FF2B5EF4-FFF2-40B4-BE49-F238E27FC236}">
                <a16:creationId xmlns:a16="http://schemas.microsoft.com/office/drawing/2014/main" id="{40EFA2EA-9ED5-47C6-8ADC-57F3039CE061}"/>
              </a:ext>
            </a:extLst>
          </p:cNvPr>
          <p:cNvSpPr/>
          <p:nvPr/>
        </p:nvSpPr>
        <p:spPr>
          <a:xfrm>
            <a:off x="6689610" y="2639505"/>
            <a:ext cx="1015610" cy="335594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6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936DDCC-4F72-4CC6-9DEE-54350B706BDA}"/>
              </a:ext>
            </a:extLst>
          </p:cNvPr>
          <p:cNvGraphicFramePr>
            <a:graphicFrameLocks noChangeAspect="1"/>
          </p:cNvGraphicFramePr>
          <p:nvPr>
            <p:custDataLst>
              <p:tags r:id="rId1"/>
            </p:custDataLst>
            <p:extLst>
              <p:ext uri="{D42A27DB-BD31-4B8C-83A1-F6EECF244321}">
                <p14:modId xmlns:p14="http://schemas.microsoft.com/office/powerpoint/2010/main" val="1634404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A936DDCC-4F72-4CC6-9DEE-54350B706B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76009F8-3E50-4EFA-B1A2-832AA2B0C80D}"/>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77B75B6D-3930-4C25-A50D-C48260FF58E6}"/>
              </a:ext>
            </a:extLst>
          </p:cNvPr>
          <p:cNvGraphicFramePr/>
          <p:nvPr>
            <p:extLst>
              <p:ext uri="{D42A27DB-BD31-4B8C-83A1-F6EECF244321}">
                <p14:modId xmlns:p14="http://schemas.microsoft.com/office/powerpoint/2010/main" val="3371725868"/>
              </p:ext>
            </p:extLst>
          </p:nvPr>
        </p:nvGraphicFramePr>
        <p:xfrm>
          <a:off x="6785361" y="2356949"/>
          <a:ext cx="5173308" cy="361702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012CE40D-AD8E-4186-A086-E56CD71FB4AA}"/>
              </a:ext>
            </a:extLst>
          </p:cNvPr>
          <p:cNvGraphicFramePr/>
          <p:nvPr>
            <p:extLst>
              <p:ext uri="{D42A27DB-BD31-4B8C-83A1-F6EECF244321}">
                <p14:modId xmlns:p14="http://schemas.microsoft.com/office/powerpoint/2010/main" val="813648765"/>
              </p:ext>
            </p:extLst>
          </p:nvPr>
        </p:nvGraphicFramePr>
        <p:xfrm>
          <a:off x="700088" y="2356949"/>
          <a:ext cx="5769078" cy="4101312"/>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5DE18865-0A76-4178-98D7-E77882A6B52B}"/>
              </a:ext>
            </a:extLst>
          </p:cNvPr>
          <p:cNvSpPr txBox="1"/>
          <p:nvPr/>
        </p:nvSpPr>
        <p:spPr>
          <a:xfrm>
            <a:off x="1622593" y="2000058"/>
            <a:ext cx="4016208" cy="461665"/>
          </a:xfrm>
          <a:prstGeom prst="rect">
            <a:avLst/>
          </a:prstGeom>
          <a:noFill/>
        </p:spPr>
        <p:txBody>
          <a:bodyPr wrap="square" rtlCol="0">
            <a:spAutoFit/>
          </a:bodyPr>
          <a:lstStyle/>
          <a:p>
            <a:pPr algn="ctr"/>
            <a:r>
              <a:rPr lang="en-US" sz="1200" i="1">
                <a:solidFill>
                  <a:schemeClr val="tx2"/>
                </a:solidFill>
                <a:latin typeface="Century Gothic" panose="020B0502020202020204" pitchFamily="34" charset="0"/>
              </a:rPr>
              <a:t>How have you changed your coffee creamer buying during COVID?</a:t>
            </a:r>
          </a:p>
        </p:txBody>
      </p:sp>
      <p:sp>
        <p:nvSpPr>
          <p:cNvPr id="17" name="Rectangle 16">
            <a:extLst>
              <a:ext uri="{FF2B5EF4-FFF2-40B4-BE49-F238E27FC236}">
                <a16:creationId xmlns:a16="http://schemas.microsoft.com/office/drawing/2014/main" id="{18D02FD8-FD97-47D0-8135-FDC6C13D3384}"/>
              </a:ext>
            </a:extLst>
          </p:cNvPr>
          <p:cNvSpPr/>
          <p:nvPr/>
        </p:nvSpPr>
        <p:spPr>
          <a:xfrm>
            <a:off x="430696" y="1274552"/>
            <a:ext cx="6139069" cy="523220"/>
          </a:xfrm>
          <a:prstGeom prst="rect">
            <a:avLst/>
          </a:prstGeom>
          <a:solidFill>
            <a:schemeClr val="accent2">
              <a:lumMod val="20000"/>
              <a:lumOff val="80000"/>
            </a:schemeClr>
          </a:solidFill>
        </p:spPr>
        <p:txBody>
          <a:bodyPr wrap="square">
            <a:spAutoFit/>
          </a:bodyPr>
          <a:lstStyle/>
          <a:p>
            <a:pPr algn="ctr"/>
            <a:r>
              <a:rPr lang="en-US" sz="1400" b="1">
                <a:solidFill>
                  <a:schemeClr val="tx2"/>
                </a:solidFill>
                <a:latin typeface="Century Gothic" panose="020B0502020202020204" pitchFamily="34" charset="0"/>
              </a:rPr>
              <a:t>Stocking up is the #1 reason for buying more creamers </a:t>
            </a:r>
            <a:r>
              <a:rPr lang="en-US" sz="1400">
                <a:solidFill>
                  <a:schemeClr val="tx2"/>
                </a:solidFill>
                <a:latin typeface="Century Gothic" panose="020B0502020202020204" pitchFamily="34" charset="0"/>
              </a:rPr>
              <a:t>during COVID while type, brand and variety of flavor are the next top reasons</a:t>
            </a:r>
          </a:p>
        </p:txBody>
      </p:sp>
      <p:sp>
        <p:nvSpPr>
          <p:cNvPr id="18" name="Rectangle 17">
            <a:extLst>
              <a:ext uri="{FF2B5EF4-FFF2-40B4-BE49-F238E27FC236}">
                <a16:creationId xmlns:a16="http://schemas.microsoft.com/office/drawing/2014/main" id="{E35D6ECA-65FF-4CA7-89ED-8118AC058D88}"/>
              </a:ext>
            </a:extLst>
          </p:cNvPr>
          <p:cNvSpPr/>
          <p:nvPr/>
        </p:nvSpPr>
        <p:spPr>
          <a:xfrm>
            <a:off x="6785361" y="1274552"/>
            <a:ext cx="5136023" cy="523220"/>
          </a:xfrm>
          <a:prstGeom prst="rect">
            <a:avLst/>
          </a:prstGeom>
          <a:solidFill>
            <a:schemeClr val="accent2">
              <a:lumMod val="20000"/>
              <a:lumOff val="80000"/>
            </a:schemeClr>
          </a:solidFill>
        </p:spPr>
        <p:txBody>
          <a:bodyPr wrap="square">
            <a:spAutoFit/>
          </a:bodyPr>
          <a:lstStyle/>
          <a:p>
            <a:pPr algn="ctr"/>
            <a:r>
              <a:rPr lang="en-US" sz="1400">
                <a:solidFill>
                  <a:schemeClr val="tx2"/>
                </a:solidFill>
                <a:latin typeface="Century Gothic" panose="020B0502020202020204" pitchFamily="34" charset="0"/>
              </a:rPr>
              <a:t>In the future, coffee consumers will want more </a:t>
            </a:r>
            <a:r>
              <a:rPr lang="en-US" sz="1400" b="1">
                <a:solidFill>
                  <a:schemeClr val="tx2"/>
                </a:solidFill>
                <a:latin typeface="Century Gothic" panose="020B0502020202020204" pitchFamily="34" charset="0"/>
              </a:rPr>
              <a:t>indulgence, flavor, texture &amp; variety</a:t>
            </a:r>
            <a:r>
              <a:rPr lang="en-US" sz="1400">
                <a:solidFill>
                  <a:schemeClr val="tx2"/>
                </a:solidFill>
                <a:latin typeface="Century Gothic" panose="020B0502020202020204" pitchFamily="34" charset="0"/>
              </a:rPr>
              <a:t> in their coffee</a:t>
            </a:r>
          </a:p>
        </p:txBody>
      </p:sp>
      <p:sp>
        <p:nvSpPr>
          <p:cNvPr id="19" name="TextBox 18">
            <a:extLst>
              <a:ext uri="{FF2B5EF4-FFF2-40B4-BE49-F238E27FC236}">
                <a16:creationId xmlns:a16="http://schemas.microsoft.com/office/drawing/2014/main" id="{DCFA1EA8-B935-4F25-B953-7226FB2DAB1B}"/>
              </a:ext>
            </a:extLst>
          </p:cNvPr>
          <p:cNvSpPr txBox="1"/>
          <p:nvPr/>
        </p:nvSpPr>
        <p:spPr>
          <a:xfrm>
            <a:off x="7337010" y="2000058"/>
            <a:ext cx="4016208" cy="461665"/>
          </a:xfrm>
          <a:prstGeom prst="rect">
            <a:avLst/>
          </a:prstGeom>
          <a:noFill/>
        </p:spPr>
        <p:txBody>
          <a:bodyPr wrap="square" rtlCol="0">
            <a:spAutoFit/>
          </a:bodyPr>
          <a:lstStyle/>
          <a:p>
            <a:pPr algn="ctr"/>
            <a:r>
              <a:rPr lang="en-US" sz="1200" i="1">
                <a:solidFill>
                  <a:schemeClr val="tx2"/>
                </a:solidFill>
                <a:latin typeface="Century Gothic" panose="020B0502020202020204" pitchFamily="34" charset="0"/>
              </a:rPr>
              <a:t>How will you change how you take your coffee in the future?</a:t>
            </a:r>
          </a:p>
        </p:txBody>
      </p:sp>
      <p:sp>
        <p:nvSpPr>
          <p:cNvPr id="2" name="Title 1">
            <a:extLst>
              <a:ext uri="{FF2B5EF4-FFF2-40B4-BE49-F238E27FC236}">
                <a16:creationId xmlns:a16="http://schemas.microsoft.com/office/drawing/2014/main" id="{483D1226-1F92-544A-BC71-3638EE1E4D19}"/>
              </a:ext>
            </a:extLst>
          </p:cNvPr>
          <p:cNvSpPr>
            <a:spLocks noGrp="1"/>
          </p:cNvSpPr>
          <p:nvPr>
            <p:ph type="title"/>
          </p:nvPr>
        </p:nvSpPr>
        <p:spPr>
          <a:xfrm>
            <a:off x="220144" y="192056"/>
            <a:ext cx="11738525" cy="773762"/>
          </a:xfrm>
        </p:spPr>
        <p:txBody>
          <a:bodyPr/>
          <a:lstStyle/>
          <a:p>
            <a:r>
              <a:rPr lang="en-US"/>
              <a:t>favorite brand &amp; a variety of flavors drove increased creamer consumption during </a:t>
            </a:r>
            <a:r>
              <a:rPr lang="en-US" err="1"/>
              <a:t>covid</a:t>
            </a:r>
            <a:endParaRPr lang="en-US"/>
          </a:p>
        </p:txBody>
      </p:sp>
      <p:sp>
        <p:nvSpPr>
          <p:cNvPr id="5" name="Text Placeholder 4">
            <a:extLst>
              <a:ext uri="{FF2B5EF4-FFF2-40B4-BE49-F238E27FC236}">
                <a16:creationId xmlns:a16="http://schemas.microsoft.com/office/drawing/2014/main" id="{AC4B2DB0-1545-C041-AC4D-4685B4B45B3E}"/>
              </a:ext>
            </a:extLst>
          </p:cNvPr>
          <p:cNvSpPr>
            <a:spLocks noGrp="1"/>
          </p:cNvSpPr>
          <p:nvPr>
            <p:ph type="body" idx="13"/>
          </p:nvPr>
        </p:nvSpPr>
        <p:spPr>
          <a:xfrm>
            <a:off x="220145" y="870264"/>
            <a:ext cx="11740550" cy="600921"/>
          </a:xfrm>
        </p:spPr>
        <p:txBody>
          <a:bodyPr/>
          <a:lstStyle/>
          <a:p>
            <a:pPr algn="ctr"/>
            <a:r>
              <a:rPr lang="en-US"/>
              <a:t>In the future, consumers will want continued variety</a:t>
            </a:r>
          </a:p>
          <a:p>
            <a:pPr marL="285750" indent="-285750">
              <a:buFont typeface="Arial" panose="020B0604020202020204" pitchFamily="34" charset="0"/>
              <a:buChar char="•"/>
            </a:pPr>
            <a:endParaRPr lang="en-US"/>
          </a:p>
        </p:txBody>
      </p:sp>
      <p:sp>
        <p:nvSpPr>
          <p:cNvPr id="20" name="Rectangle 19">
            <a:extLst>
              <a:ext uri="{FF2B5EF4-FFF2-40B4-BE49-F238E27FC236}">
                <a16:creationId xmlns:a16="http://schemas.microsoft.com/office/drawing/2014/main" id="{4F238DAA-B363-D942-ACF3-42773D7FE0FB}"/>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Shopper’s Round Table Custom Survey, Coffee + Creamers COVID, October 2020, n=392</a:t>
            </a:r>
          </a:p>
        </p:txBody>
      </p:sp>
    </p:spTree>
    <p:extLst>
      <p:ext uri="{BB962C8B-B14F-4D97-AF65-F5344CB8AC3E}">
        <p14:creationId xmlns:p14="http://schemas.microsoft.com/office/powerpoint/2010/main" val="36905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4D913EC-DF13-42DA-976C-FCE259EEF659}"/>
              </a:ext>
            </a:extLst>
          </p:cNvPr>
          <p:cNvGraphicFramePr>
            <a:graphicFrameLocks noChangeAspect="1"/>
          </p:cNvGraphicFramePr>
          <p:nvPr>
            <p:custDataLst>
              <p:tags r:id="rId1"/>
            </p:custDataLst>
            <p:extLst>
              <p:ext uri="{D42A27DB-BD31-4B8C-83A1-F6EECF244321}">
                <p14:modId xmlns:p14="http://schemas.microsoft.com/office/powerpoint/2010/main" val="197903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14D913EC-DF13-42DA-976C-FCE259EEF6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FE94046-D7AC-4662-9772-46375A11CCD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500">
              <a:latin typeface="Century Gothic" panose="020B0502020202020204" pitchFamily="34" charset="0"/>
            </a:endParaRPr>
          </a:p>
        </p:txBody>
      </p:sp>
      <p:pic>
        <p:nvPicPr>
          <p:cNvPr id="14" name="Picture 13">
            <a:extLst>
              <a:ext uri="{FF2B5EF4-FFF2-40B4-BE49-F238E27FC236}">
                <a16:creationId xmlns:a16="http://schemas.microsoft.com/office/drawing/2014/main" id="{2947A3C3-37F2-44A9-AB3F-1C58ECC19E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84961" y="2034574"/>
            <a:ext cx="923539" cy="697010"/>
          </a:xfrm>
          <a:prstGeom prst="rect">
            <a:avLst/>
          </a:prstGeom>
        </p:spPr>
      </p:pic>
      <p:pic>
        <p:nvPicPr>
          <p:cNvPr id="7" name="Picture 6">
            <a:extLst>
              <a:ext uri="{FF2B5EF4-FFF2-40B4-BE49-F238E27FC236}">
                <a16:creationId xmlns:a16="http://schemas.microsoft.com/office/drawing/2014/main" id="{E96F291E-6492-4117-98D8-CBCE410DB0F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84439" y="1931895"/>
            <a:ext cx="735697" cy="468470"/>
          </a:xfrm>
          <a:prstGeom prst="rect">
            <a:avLst/>
          </a:prstGeom>
        </p:spPr>
      </p:pic>
      <p:pic>
        <p:nvPicPr>
          <p:cNvPr id="8" name="Picture 7">
            <a:extLst>
              <a:ext uri="{FF2B5EF4-FFF2-40B4-BE49-F238E27FC236}">
                <a16:creationId xmlns:a16="http://schemas.microsoft.com/office/drawing/2014/main" id="{8163695E-00BD-4203-918A-27CFF1E5434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7525552" y="1981624"/>
            <a:ext cx="672585" cy="655978"/>
          </a:xfrm>
          <a:prstGeom prst="rect">
            <a:avLst/>
          </a:prstGeom>
        </p:spPr>
      </p:pic>
      <p:pic>
        <p:nvPicPr>
          <p:cNvPr id="11" name="Picture 10">
            <a:extLst>
              <a:ext uri="{FF2B5EF4-FFF2-40B4-BE49-F238E27FC236}">
                <a16:creationId xmlns:a16="http://schemas.microsoft.com/office/drawing/2014/main" id="{A0DD1215-1276-42B4-AC03-9A628D106F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40016" y="2386854"/>
            <a:ext cx="588550" cy="468471"/>
          </a:xfrm>
          <a:prstGeom prst="rect">
            <a:avLst/>
          </a:prstGeom>
        </p:spPr>
      </p:pic>
      <p:pic>
        <p:nvPicPr>
          <p:cNvPr id="12" name="Picture 2" descr="Simple Leaf Clipart Free PNG Image｜Illustoon">
            <a:extLst>
              <a:ext uri="{FF2B5EF4-FFF2-40B4-BE49-F238E27FC236}">
                <a16:creationId xmlns:a16="http://schemas.microsoft.com/office/drawing/2014/main" id="{A2D40EEF-82F4-4A09-8C58-57E7B025796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6532" t="441" r="5014" b="13000"/>
          <a:stretch/>
        </p:blipFill>
        <p:spPr bwMode="auto">
          <a:xfrm>
            <a:off x="8822103" y="2066456"/>
            <a:ext cx="658861" cy="64079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3A1A99-B12F-4E93-8A65-84875A548695}"/>
              </a:ext>
            </a:extLst>
          </p:cNvPr>
          <p:cNvSpPr txBox="1"/>
          <p:nvPr/>
        </p:nvSpPr>
        <p:spPr>
          <a:xfrm>
            <a:off x="513836" y="919715"/>
            <a:ext cx="374252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9FE3"/>
                </a:solidFill>
                <a:effectLst/>
                <a:uLnTx/>
                <a:uFillTx/>
                <a:latin typeface="Century Gothic" panose="020B0502020202020204" pitchFamily="34" charset="0"/>
              </a:rPr>
              <a:t>#1 Decision: </a:t>
            </a:r>
            <a:r>
              <a:rPr kumimoji="0" lang="en-US" sz="3200" b="1" i="1" u="none" strike="noStrike" kern="1200" cap="none" spc="0" normalizeH="0" baseline="0" noProof="0">
                <a:ln>
                  <a:noFill/>
                </a:ln>
                <a:solidFill>
                  <a:srgbClr val="002677"/>
                </a:solidFill>
                <a:effectLst/>
                <a:uLnTx/>
                <a:uFillTx/>
                <a:latin typeface="Century Gothic" panose="020B0502020202020204" pitchFamily="34" charset="0"/>
              </a:rPr>
              <a:t>Flavor</a:t>
            </a:r>
            <a:endParaRPr kumimoji="0" lang="en-US" sz="2800" b="1" i="1" u="none" strike="noStrike" kern="1200" cap="none" spc="0" normalizeH="0" baseline="0" noProof="0">
              <a:ln>
                <a:noFill/>
              </a:ln>
              <a:solidFill>
                <a:srgbClr val="002677"/>
              </a:solidFill>
              <a:effectLst/>
              <a:uLnTx/>
              <a:uFillTx/>
              <a:latin typeface="Century Gothic" panose="020B0502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Availability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Variety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Flavored vs. Unflavored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Sweetened vs. Unsweetened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HIGH cross purchase among flavors</a:t>
            </a:r>
          </a:p>
        </p:txBody>
      </p:sp>
      <p:sp>
        <p:nvSpPr>
          <p:cNvPr id="15" name="TextBox 14">
            <a:extLst>
              <a:ext uri="{FF2B5EF4-FFF2-40B4-BE49-F238E27FC236}">
                <a16:creationId xmlns:a16="http://schemas.microsoft.com/office/drawing/2014/main" id="{E18E6452-62CF-4977-A262-CCD7C0379005}"/>
              </a:ext>
            </a:extLst>
          </p:cNvPr>
          <p:cNvSpPr txBox="1"/>
          <p:nvPr/>
        </p:nvSpPr>
        <p:spPr>
          <a:xfrm>
            <a:off x="1961735" y="3419203"/>
            <a:ext cx="67265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677"/>
                </a:solidFill>
                <a:effectLst/>
                <a:uLnTx/>
                <a:uFillTx/>
                <a:latin typeface="Century Gothic" panose="020B0502020202020204" pitchFamily="34" charset="0"/>
              </a:rPr>
              <a:t>#2</a:t>
            </a:r>
            <a:r>
              <a:rPr kumimoji="0" lang="en-US" sz="3200" b="1" i="1" u="none" strike="noStrike" kern="1200" cap="none" spc="0" normalizeH="0" baseline="0" noProof="0">
                <a:ln>
                  <a:noFill/>
                </a:ln>
                <a:solidFill>
                  <a:srgbClr val="002677"/>
                </a:solidFill>
                <a:effectLst/>
                <a:uLnTx/>
                <a:uFillTx/>
                <a:latin typeface="Century Gothic" panose="020B0502020202020204" pitchFamily="34" charset="0"/>
              </a:rPr>
              <a:t>. Brands</a:t>
            </a:r>
            <a:r>
              <a:rPr kumimoji="0" lang="en-US" sz="3200" b="1" i="1" u="none" strike="noStrike" kern="1200" cap="none" spc="0" normalizeH="0" baseline="0" noProof="0">
                <a:ln>
                  <a:noFill/>
                </a:ln>
                <a:solidFill>
                  <a:srgbClr val="009FE3"/>
                </a:solidFill>
                <a:effectLst/>
                <a:uLnTx/>
                <a:uFillTx/>
                <a:latin typeface="Century Gothic" panose="020B0502020202020204" pitchFamily="34" charset="0"/>
              </a:rPr>
              <a:t> </a:t>
            </a:r>
            <a:r>
              <a:rPr kumimoji="0" lang="en-US" sz="2400" b="1" i="0" u="none" strike="noStrike" kern="1200" cap="none" spc="0" normalizeH="0" baseline="0" noProof="0">
                <a:ln>
                  <a:noFill/>
                </a:ln>
                <a:solidFill>
                  <a:srgbClr val="009FE3"/>
                </a:solidFill>
                <a:effectLst/>
                <a:uLnTx/>
                <a:uFillTx/>
                <a:latin typeface="Century Gothic" panose="020B0502020202020204" pitchFamily="34" charset="0"/>
              </a:rPr>
              <a:t>act as guide posts for shoppers to find their favorite flavors</a:t>
            </a:r>
          </a:p>
        </p:txBody>
      </p:sp>
      <p:pic>
        <p:nvPicPr>
          <p:cNvPr id="16" name="Picture 15">
            <a:extLst>
              <a:ext uri="{FF2B5EF4-FFF2-40B4-BE49-F238E27FC236}">
                <a16:creationId xmlns:a16="http://schemas.microsoft.com/office/drawing/2014/main" id="{EC65E691-42EE-48AE-A1DE-F0EF93E3A4A4}"/>
              </a:ext>
            </a:extLst>
          </p:cNvPr>
          <p:cNvPicPr>
            <a:picLocks noChangeAspect="1"/>
          </p:cNvPicPr>
          <p:nvPr/>
        </p:nvPicPr>
        <p:blipFill rotWithShape="1">
          <a:blip r:embed="rId12">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7568" y="3180090"/>
            <a:ext cx="1674166" cy="2266055"/>
          </a:xfrm>
          <a:prstGeom prst="rect">
            <a:avLst/>
          </a:prstGeom>
        </p:spPr>
      </p:pic>
      <p:pic>
        <p:nvPicPr>
          <p:cNvPr id="17" name="Picture 16">
            <a:extLst>
              <a:ext uri="{FF2B5EF4-FFF2-40B4-BE49-F238E27FC236}">
                <a16:creationId xmlns:a16="http://schemas.microsoft.com/office/drawing/2014/main" id="{74CADE0B-2426-4A83-8829-FB360567C89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17086" y="2147919"/>
            <a:ext cx="718874" cy="718874"/>
          </a:xfrm>
          <a:prstGeom prst="rect">
            <a:avLst/>
          </a:prstGeom>
        </p:spPr>
      </p:pic>
      <p:sp>
        <p:nvSpPr>
          <p:cNvPr id="18" name="TextBox 17">
            <a:extLst>
              <a:ext uri="{FF2B5EF4-FFF2-40B4-BE49-F238E27FC236}">
                <a16:creationId xmlns:a16="http://schemas.microsoft.com/office/drawing/2014/main" id="{969B2A93-6D36-4B17-A161-E6A4D255F045}"/>
              </a:ext>
            </a:extLst>
          </p:cNvPr>
          <p:cNvSpPr txBox="1"/>
          <p:nvPr/>
        </p:nvSpPr>
        <p:spPr>
          <a:xfrm>
            <a:off x="4497080"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72%</a:t>
            </a:r>
          </a:p>
        </p:txBody>
      </p:sp>
      <p:sp>
        <p:nvSpPr>
          <p:cNvPr id="19" name="TextBox 18">
            <a:extLst>
              <a:ext uri="{FF2B5EF4-FFF2-40B4-BE49-F238E27FC236}">
                <a16:creationId xmlns:a16="http://schemas.microsoft.com/office/drawing/2014/main" id="{98097FF4-2BB5-403A-A852-328C57182B8B}"/>
              </a:ext>
            </a:extLst>
          </p:cNvPr>
          <p:cNvSpPr txBox="1"/>
          <p:nvPr/>
        </p:nvSpPr>
        <p:spPr>
          <a:xfrm>
            <a:off x="6097468"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73%</a:t>
            </a:r>
          </a:p>
        </p:txBody>
      </p:sp>
      <p:sp>
        <p:nvSpPr>
          <p:cNvPr id="20" name="TextBox 19">
            <a:extLst>
              <a:ext uri="{FF2B5EF4-FFF2-40B4-BE49-F238E27FC236}">
                <a16:creationId xmlns:a16="http://schemas.microsoft.com/office/drawing/2014/main" id="{79F48B26-8F69-4969-9868-0C083D4E5C01}"/>
              </a:ext>
            </a:extLst>
          </p:cNvPr>
          <p:cNvSpPr txBox="1"/>
          <p:nvPr/>
        </p:nvSpPr>
        <p:spPr>
          <a:xfrm>
            <a:off x="7369484"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58%</a:t>
            </a:r>
          </a:p>
        </p:txBody>
      </p:sp>
      <p:sp>
        <p:nvSpPr>
          <p:cNvPr id="21" name="TextBox 20">
            <a:extLst>
              <a:ext uri="{FF2B5EF4-FFF2-40B4-BE49-F238E27FC236}">
                <a16:creationId xmlns:a16="http://schemas.microsoft.com/office/drawing/2014/main" id="{878484FC-2322-4988-ADA1-9F6344C110B3}"/>
              </a:ext>
            </a:extLst>
          </p:cNvPr>
          <p:cNvSpPr txBox="1"/>
          <p:nvPr/>
        </p:nvSpPr>
        <p:spPr>
          <a:xfrm>
            <a:off x="8688288"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61%</a:t>
            </a:r>
          </a:p>
        </p:txBody>
      </p:sp>
      <p:sp>
        <p:nvSpPr>
          <p:cNvPr id="22" name="TextBox 21">
            <a:extLst>
              <a:ext uri="{FF2B5EF4-FFF2-40B4-BE49-F238E27FC236}">
                <a16:creationId xmlns:a16="http://schemas.microsoft.com/office/drawing/2014/main" id="{DB8541AA-BA62-41B5-ADBB-45D318BA11BF}"/>
              </a:ext>
            </a:extLst>
          </p:cNvPr>
          <p:cNvSpPr txBox="1"/>
          <p:nvPr/>
        </p:nvSpPr>
        <p:spPr>
          <a:xfrm>
            <a:off x="10649240"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43%</a:t>
            </a:r>
          </a:p>
        </p:txBody>
      </p:sp>
      <p:pic>
        <p:nvPicPr>
          <p:cNvPr id="23" name="Picture 22">
            <a:extLst>
              <a:ext uri="{FF2B5EF4-FFF2-40B4-BE49-F238E27FC236}">
                <a16:creationId xmlns:a16="http://schemas.microsoft.com/office/drawing/2014/main" id="{BC6255EE-EEE5-4B44-9723-2CB948A1D8E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1849"/>
          <a:stretch/>
        </p:blipFill>
        <p:spPr>
          <a:xfrm>
            <a:off x="10557283" y="1887314"/>
            <a:ext cx="1042363" cy="992097"/>
          </a:xfrm>
          <a:prstGeom prst="ellipse">
            <a:avLst/>
          </a:prstGeom>
          <a:ln>
            <a:noFill/>
          </a:ln>
          <a:effectLst>
            <a:softEdge rad="112500"/>
          </a:effectLst>
        </p:spPr>
      </p:pic>
      <p:sp>
        <p:nvSpPr>
          <p:cNvPr id="24" name="TextBox 23">
            <a:extLst>
              <a:ext uri="{FF2B5EF4-FFF2-40B4-BE49-F238E27FC236}">
                <a16:creationId xmlns:a16="http://schemas.microsoft.com/office/drawing/2014/main" id="{8717B122-9DA2-4D0D-AA54-FA3781475565}"/>
              </a:ext>
            </a:extLst>
          </p:cNvPr>
          <p:cNvSpPr txBox="1"/>
          <p:nvPr/>
        </p:nvSpPr>
        <p:spPr>
          <a:xfrm>
            <a:off x="4352131" y="1158960"/>
            <a:ext cx="3846007" cy="27699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Century Gothic" panose="020B0502020202020204" pitchFamily="34" charset="0"/>
              </a:rPr>
              <a:t>Mainstream</a:t>
            </a: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 (85%)</a:t>
            </a:r>
          </a:p>
        </p:txBody>
      </p:sp>
      <p:sp>
        <p:nvSpPr>
          <p:cNvPr id="25" name="TextBox 24">
            <a:extLst>
              <a:ext uri="{FF2B5EF4-FFF2-40B4-BE49-F238E27FC236}">
                <a16:creationId xmlns:a16="http://schemas.microsoft.com/office/drawing/2014/main" id="{5719A21A-321E-445A-800E-20E361F588CB}"/>
              </a:ext>
            </a:extLst>
          </p:cNvPr>
          <p:cNvSpPr txBox="1"/>
          <p:nvPr/>
        </p:nvSpPr>
        <p:spPr>
          <a:xfrm>
            <a:off x="5591944" y="1605048"/>
            <a:ext cx="18578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9FE3"/>
                </a:solidFill>
                <a:effectLst/>
                <a:uLnTx/>
                <a:uFillTx/>
                <a:latin typeface="Century Gothic" panose="020B0502020202020204" pitchFamily="34" charset="0"/>
              </a:rPr>
              <a:t>(More) Indulgent Flavors</a:t>
            </a:r>
          </a:p>
        </p:txBody>
      </p:sp>
      <p:sp>
        <p:nvSpPr>
          <p:cNvPr id="26" name="TextBox 25">
            <a:extLst>
              <a:ext uri="{FF2B5EF4-FFF2-40B4-BE49-F238E27FC236}">
                <a16:creationId xmlns:a16="http://schemas.microsoft.com/office/drawing/2014/main" id="{7E7C17AF-6C14-4FAA-A908-E427AE9D8893}"/>
              </a:ext>
            </a:extLst>
          </p:cNvPr>
          <p:cNvSpPr txBox="1"/>
          <p:nvPr/>
        </p:nvSpPr>
        <p:spPr>
          <a:xfrm>
            <a:off x="7148987" y="1566101"/>
            <a:ext cx="13963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9FE3"/>
                </a:solidFill>
                <a:effectLst/>
                <a:uLnTx/>
                <a:uFillTx/>
                <a:latin typeface="Century Gothic" panose="020B0502020202020204" pitchFamily="34" charset="0"/>
              </a:rPr>
              <a:t>Seasonal &amp; Specialty</a:t>
            </a:r>
          </a:p>
        </p:txBody>
      </p:sp>
      <p:pic>
        <p:nvPicPr>
          <p:cNvPr id="31" name="Picture 30">
            <a:extLst>
              <a:ext uri="{FF2B5EF4-FFF2-40B4-BE49-F238E27FC236}">
                <a16:creationId xmlns:a16="http://schemas.microsoft.com/office/drawing/2014/main" id="{45DB345E-79C1-4251-8E2E-A44605CF6C5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7997" t="1" r="6779" b="6972"/>
          <a:stretch/>
        </p:blipFill>
        <p:spPr>
          <a:xfrm>
            <a:off x="5951984" y="1859887"/>
            <a:ext cx="672585" cy="550635"/>
          </a:xfrm>
          <a:prstGeom prst="rect">
            <a:avLst/>
          </a:prstGeom>
        </p:spPr>
      </p:pic>
      <p:pic>
        <p:nvPicPr>
          <p:cNvPr id="32" name="Picture 4" descr="Nestlé Coffee Mate Logo Vector (.AI) Free Download">
            <a:extLst>
              <a:ext uri="{FF2B5EF4-FFF2-40B4-BE49-F238E27FC236}">
                <a16:creationId xmlns:a16="http://schemas.microsoft.com/office/drawing/2014/main" id="{DE2D3D81-1F5C-4BF2-BC88-E17EF2CAC7C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871240" y="4385707"/>
            <a:ext cx="542582" cy="5749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nternational Delight Non-Dairy Coffee Creamers &amp; Iced Coffee">
            <a:extLst>
              <a:ext uri="{FF2B5EF4-FFF2-40B4-BE49-F238E27FC236}">
                <a16:creationId xmlns:a16="http://schemas.microsoft.com/office/drawing/2014/main" id="{0E59A7B8-A9D8-4475-A2EB-1A1357DB30C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871240" y="4976792"/>
            <a:ext cx="542582" cy="4940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Image result for silk logo">
            <a:extLst>
              <a:ext uri="{FF2B5EF4-FFF2-40B4-BE49-F238E27FC236}">
                <a16:creationId xmlns:a16="http://schemas.microsoft.com/office/drawing/2014/main" id="{995D3254-B3A4-44C0-BE15-9606E8528BAA}"/>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871239" y="5529686"/>
            <a:ext cx="542583" cy="440984"/>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90CD1747-DEB0-445A-BAE4-690766D7FC62}"/>
              </a:ext>
            </a:extLst>
          </p:cNvPr>
          <p:cNvSpPr/>
          <p:nvPr/>
        </p:nvSpPr>
        <p:spPr>
          <a:xfrm>
            <a:off x="3469267" y="4400915"/>
            <a:ext cx="4930989" cy="1410643"/>
          </a:xfrm>
          <a:prstGeom prst="rect">
            <a:avLst/>
          </a:prstGeom>
        </p:spPr>
        <p:txBody>
          <a:bodyPr wrap="square">
            <a:spAutoFit/>
          </a:bodyPr>
          <a:lstStyle/>
          <a:p>
            <a:pPr>
              <a:spcAft>
                <a:spcPts val="200"/>
              </a:spcAft>
              <a:defRPr/>
            </a:pPr>
            <a:r>
              <a:rPr lang="en-US" sz="1600">
                <a:solidFill>
                  <a:schemeClr val="tx2"/>
                </a:solidFill>
                <a:latin typeface="Century Gothic" panose="020B0502020202020204" pitchFamily="34" charset="0"/>
              </a:rPr>
              <a:t>Coffee-mate reaches </a:t>
            </a:r>
            <a:r>
              <a:rPr lang="en-US" sz="2000" b="1" i="1">
                <a:solidFill>
                  <a:schemeClr val="tx2"/>
                </a:solidFill>
                <a:latin typeface="Century Gothic" panose="020B0502020202020204" pitchFamily="34" charset="0"/>
              </a:rPr>
              <a:t>80% </a:t>
            </a:r>
            <a:r>
              <a:rPr lang="en-US" sz="1600">
                <a:solidFill>
                  <a:schemeClr val="tx2"/>
                </a:solidFill>
                <a:latin typeface="Century Gothic" panose="020B0502020202020204" pitchFamily="34" charset="0"/>
              </a:rPr>
              <a:t>of consumers</a:t>
            </a:r>
          </a:p>
          <a:p>
            <a:pPr>
              <a:spcAft>
                <a:spcPts val="200"/>
              </a:spcAft>
              <a:defRPr/>
            </a:pPr>
            <a:endParaRPr lang="en-US" sz="1000">
              <a:solidFill>
                <a:schemeClr val="tx2"/>
              </a:solidFill>
              <a:latin typeface="Century Gothic" panose="020B0502020202020204" pitchFamily="34" charset="0"/>
            </a:endParaRPr>
          </a:p>
          <a:p>
            <a:pPr>
              <a:spcAft>
                <a:spcPts val="200"/>
              </a:spcAft>
              <a:defRPr/>
            </a:pPr>
            <a:r>
              <a:rPr lang="en-US" sz="1600">
                <a:solidFill>
                  <a:schemeClr val="tx2"/>
                </a:solidFill>
                <a:latin typeface="Century Gothic" panose="020B0502020202020204" pitchFamily="34" charset="0"/>
              </a:rPr>
              <a:t>International Delight reaches </a:t>
            </a:r>
            <a:r>
              <a:rPr lang="en-US" sz="2000" b="1" i="1">
                <a:solidFill>
                  <a:schemeClr val="tx2"/>
                </a:solidFill>
                <a:latin typeface="Century Gothic" panose="020B0502020202020204" pitchFamily="34" charset="0"/>
              </a:rPr>
              <a:t>72%</a:t>
            </a:r>
            <a:endParaRPr lang="en-US" sz="1600" b="1" i="1">
              <a:solidFill>
                <a:schemeClr val="tx2"/>
              </a:solidFill>
              <a:latin typeface="Century Gothic" panose="020B0502020202020204" pitchFamily="34" charset="0"/>
            </a:endParaRPr>
          </a:p>
          <a:p>
            <a:pPr>
              <a:spcAft>
                <a:spcPts val="200"/>
              </a:spcAft>
              <a:defRPr/>
            </a:pPr>
            <a:endParaRPr lang="en-US" sz="900">
              <a:solidFill>
                <a:schemeClr val="tx2"/>
              </a:solidFill>
              <a:latin typeface="Century Gothic" panose="020B0502020202020204" pitchFamily="34" charset="0"/>
            </a:endParaRPr>
          </a:p>
          <a:p>
            <a:pPr>
              <a:spcAft>
                <a:spcPts val="200"/>
              </a:spcAft>
              <a:defRPr/>
            </a:pPr>
            <a:r>
              <a:rPr lang="en-US" sz="1600">
                <a:solidFill>
                  <a:schemeClr val="tx2"/>
                </a:solidFill>
                <a:latin typeface="Century Gothic" panose="020B0502020202020204" pitchFamily="34" charset="0"/>
              </a:rPr>
              <a:t>Silk reaches </a:t>
            </a:r>
            <a:r>
              <a:rPr lang="en-US" sz="2000" b="1" i="1">
                <a:solidFill>
                  <a:schemeClr val="tx2"/>
                </a:solidFill>
                <a:latin typeface="Century Gothic" panose="020B0502020202020204" pitchFamily="34" charset="0"/>
              </a:rPr>
              <a:t>46%</a:t>
            </a:r>
            <a:endParaRPr lang="en-US" sz="1600" b="1" i="1">
              <a:solidFill>
                <a:schemeClr val="tx2"/>
              </a:solidFill>
              <a:latin typeface="Century Gothic" panose="020B0502020202020204" pitchFamily="34" charset="0"/>
            </a:endParaRPr>
          </a:p>
        </p:txBody>
      </p:sp>
      <p:sp>
        <p:nvSpPr>
          <p:cNvPr id="36" name="TextBox 35">
            <a:extLst>
              <a:ext uri="{FF2B5EF4-FFF2-40B4-BE49-F238E27FC236}">
                <a16:creationId xmlns:a16="http://schemas.microsoft.com/office/drawing/2014/main" id="{CBF856F6-6A42-44AE-8802-865B56156ACC}"/>
              </a:ext>
            </a:extLst>
          </p:cNvPr>
          <p:cNvSpPr txBox="1"/>
          <p:nvPr/>
        </p:nvSpPr>
        <p:spPr>
          <a:xfrm>
            <a:off x="8374852" y="1158960"/>
            <a:ext cx="3115017" cy="27699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Century Gothic" panose="020B0502020202020204" pitchFamily="34" charset="0"/>
              </a:rPr>
              <a:t>Emerging </a:t>
            </a: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(70%)</a:t>
            </a:r>
          </a:p>
        </p:txBody>
      </p:sp>
      <p:pic>
        <p:nvPicPr>
          <p:cNvPr id="10" name="Picture 9">
            <a:extLst>
              <a:ext uri="{FF2B5EF4-FFF2-40B4-BE49-F238E27FC236}">
                <a16:creationId xmlns:a16="http://schemas.microsoft.com/office/drawing/2014/main" id="{60AD0048-A4F1-46D5-8F53-9BAD46A7404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19376397">
            <a:off x="4403145" y="1763316"/>
            <a:ext cx="943158" cy="672368"/>
          </a:xfrm>
          <a:prstGeom prst="rect">
            <a:avLst/>
          </a:prstGeom>
        </p:spPr>
      </p:pic>
      <p:sp>
        <p:nvSpPr>
          <p:cNvPr id="6" name="TextBox 5">
            <a:extLst>
              <a:ext uri="{FF2B5EF4-FFF2-40B4-BE49-F238E27FC236}">
                <a16:creationId xmlns:a16="http://schemas.microsoft.com/office/drawing/2014/main" id="{082AEBAC-B137-4C4B-8CD5-5B7665B3FB23}"/>
              </a:ext>
            </a:extLst>
          </p:cNvPr>
          <p:cNvSpPr txBox="1"/>
          <p:nvPr/>
        </p:nvSpPr>
        <p:spPr>
          <a:xfrm>
            <a:off x="4079776" y="2390365"/>
            <a:ext cx="1121471" cy="261610"/>
          </a:xfrm>
          <a:prstGeom prst="rect">
            <a:avLst/>
          </a:prstGeom>
          <a:noFill/>
        </p:spPr>
        <p:txBody>
          <a:bodyPr wrap="square" rtlCol="0">
            <a:spAutoFit/>
          </a:bodyPr>
          <a:lstStyle/>
          <a:p>
            <a:pPr algn="ctr"/>
            <a:r>
              <a:rPr lang="en-US" sz="1050">
                <a:latin typeface="Century Gothic" panose="020B0502020202020204" pitchFamily="34" charset="0"/>
              </a:rPr>
              <a:t>Unflavored</a:t>
            </a:r>
          </a:p>
        </p:txBody>
      </p:sp>
      <p:sp>
        <p:nvSpPr>
          <p:cNvPr id="37" name="TextBox 36">
            <a:extLst>
              <a:ext uri="{FF2B5EF4-FFF2-40B4-BE49-F238E27FC236}">
                <a16:creationId xmlns:a16="http://schemas.microsoft.com/office/drawing/2014/main" id="{C9E62E2A-96CF-4259-AE2E-4F1CC72E24E9}"/>
              </a:ext>
            </a:extLst>
          </p:cNvPr>
          <p:cNvSpPr txBox="1"/>
          <p:nvPr/>
        </p:nvSpPr>
        <p:spPr>
          <a:xfrm>
            <a:off x="4007768" y="1593026"/>
            <a:ext cx="18578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9FE3"/>
                </a:solidFill>
                <a:latin typeface="Century Gothic" panose="020B0502020202020204" pitchFamily="34" charset="0"/>
              </a:rPr>
              <a:t>Basic Flavors</a:t>
            </a:r>
            <a:endParaRPr kumimoji="0" lang="en-US" sz="1100" b="1" i="0" u="none" strike="noStrike" kern="1200" cap="none" spc="0" normalizeH="0" baseline="0" noProof="0">
              <a:ln>
                <a:noFill/>
              </a:ln>
              <a:solidFill>
                <a:srgbClr val="009FE3"/>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C6E5E994-F0C9-4B20-BFCB-A88987EEB53A}"/>
              </a:ext>
            </a:extLst>
          </p:cNvPr>
          <p:cNvSpPr txBox="1"/>
          <p:nvPr/>
        </p:nvSpPr>
        <p:spPr>
          <a:xfrm>
            <a:off x="8444072" y="1566101"/>
            <a:ext cx="13963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9FE3"/>
                </a:solidFill>
                <a:effectLst/>
                <a:uLnTx/>
                <a:uFillTx/>
                <a:latin typeface="Century Gothic" panose="020B0502020202020204" pitchFamily="34" charset="0"/>
              </a:rPr>
              <a:t>PB / All Natural</a:t>
            </a:r>
          </a:p>
        </p:txBody>
      </p:sp>
      <p:sp>
        <p:nvSpPr>
          <p:cNvPr id="40" name="TextBox 39">
            <a:extLst>
              <a:ext uri="{FF2B5EF4-FFF2-40B4-BE49-F238E27FC236}">
                <a16:creationId xmlns:a16="http://schemas.microsoft.com/office/drawing/2014/main" id="{AC7B555B-6361-43C8-8057-1D75B7AD6A63}"/>
              </a:ext>
            </a:extLst>
          </p:cNvPr>
          <p:cNvSpPr txBox="1"/>
          <p:nvPr/>
        </p:nvSpPr>
        <p:spPr>
          <a:xfrm>
            <a:off x="10345423" y="1566101"/>
            <a:ext cx="13963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9FE3"/>
                </a:solidFill>
                <a:effectLst/>
                <a:uLnTx/>
                <a:uFillTx/>
                <a:latin typeface="Century Gothic" panose="020B0502020202020204" pitchFamily="34" charset="0"/>
              </a:rPr>
              <a:t>H&amp;H / HWC</a:t>
            </a:r>
          </a:p>
        </p:txBody>
      </p:sp>
      <p:sp>
        <p:nvSpPr>
          <p:cNvPr id="41" name="TextBox 40">
            <a:extLst>
              <a:ext uri="{FF2B5EF4-FFF2-40B4-BE49-F238E27FC236}">
                <a16:creationId xmlns:a16="http://schemas.microsoft.com/office/drawing/2014/main" id="{CA572633-6C57-48F9-9315-1891737C4F52}"/>
              </a:ext>
            </a:extLst>
          </p:cNvPr>
          <p:cNvSpPr txBox="1"/>
          <p:nvPr/>
        </p:nvSpPr>
        <p:spPr>
          <a:xfrm>
            <a:off x="9676791" y="1566101"/>
            <a:ext cx="96935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9FE3"/>
                </a:solidFill>
                <a:latin typeface="Century Gothic" panose="020B0502020202020204" pitchFamily="34" charset="0"/>
              </a:rPr>
              <a:t>Functional / CL</a:t>
            </a:r>
            <a:endParaRPr kumimoji="0" lang="en-US" sz="1100" b="1" i="0" u="none" strike="noStrike" kern="1200" cap="none" spc="0" normalizeH="0" baseline="0" noProof="0">
              <a:ln>
                <a:noFill/>
              </a:ln>
              <a:solidFill>
                <a:srgbClr val="009FE3"/>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9A21060-35CC-497E-A6F8-FACB552D0F5E}"/>
              </a:ext>
            </a:extLst>
          </p:cNvPr>
          <p:cNvSpPr txBox="1"/>
          <p:nvPr/>
        </p:nvSpPr>
        <p:spPr>
          <a:xfrm>
            <a:off x="9784607" y="2769737"/>
            <a:ext cx="94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solidFill>
                <a:effectLst/>
                <a:uLnTx/>
                <a:uFillTx/>
                <a:latin typeface="Century Gothic" panose="020B0502020202020204" pitchFamily="34" charset="0"/>
              </a:rPr>
              <a:t>32%</a:t>
            </a:r>
          </a:p>
        </p:txBody>
      </p:sp>
      <p:sp>
        <p:nvSpPr>
          <p:cNvPr id="39" name="TextBox 38">
            <a:extLst>
              <a:ext uri="{FF2B5EF4-FFF2-40B4-BE49-F238E27FC236}">
                <a16:creationId xmlns:a16="http://schemas.microsoft.com/office/drawing/2014/main" id="{AD67C1E3-10B3-4171-810A-6BF08BF8A19F}"/>
              </a:ext>
            </a:extLst>
          </p:cNvPr>
          <p:cNvSpPr txBox="1"/>
          <p:nvPr/>
        </p:nvSpPr>
        <p:spPr>
          <a:xfrm>
            <a:off x="106846" y="6016627"/>
            <a:ext cx="11492800" cy="338554"/>
          </a:xfrm>
          <a:prstGeom prst="rect">
            <a:avLst/>
          </a:prstGeom>
          <a:noFill/>
        </p:spPr>
        <p:txBody>
          <a:bodyPr wrap="square" rtlCol="0">
            <a:spAutoFit/>
          </a:bodyPr>
          <a:lstStyle/>
          <a:p>
            <a:pPr>
              <a:defRPr/>
            </a:pPr>
            <a:r>
              <a:rPr lang="en-US" sz="800">
                <a:solidFill>
                  <a:srgbClr val="424242"/>
                </a:solidFill>
                <a:latin typeface="Century Gothic" panose="020B0502020202020204" pitchFamily="34" charset="0"/>
              </a:rPr>
              <a:t>(#%) = net penetration, meaning % of shoppers that definitely would buy (DWB) at least one variety within a product cluster – a Top Box 9 selected on a 9 point scale i.e.: 85% of category buyers would definitely buy Mainstream creamers (selected 9 out of 9 on purchase interested scale)</a:t>
            </a:r>
          </a:p>
        </p:txBody>
      </p:sp>
      <p:pic>
        <p:nvPicPr>
          <p:cNvPr id="45" name="Picture 6" descr="International Delight Non-Dairy Coffee Creamers &amp; Iced Coffee">
            <a:extLst>
              <a:ext uri="{FF2B5EF4-FFF2-40B4-BE49-F238E27FC236}">
                <a16:creationId xmlns:a16="http://schemas.microsoft.com/office/drawing/2014/main" id="{8119DF2F-8600-41BF-BDCD-B22A45CE612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118235" y="4518464"/>
            <a:ext cx="1267892" cy="1154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75A79B-C80E-48FC-B48F-5EEA3A857C3E}"/>
              </a:ext>
            </a:extLst>
          </p:cNvPr>
          <p:cNvSpPr txBox="1"/>
          <p:nvPr/>
        </p:nvSpPr>
        <p:spPr>
          <a:xfrm>
            <a:off x="9386127" y="4552238"/>
            <a:ext cx="1934341" cy="1107996"/>
          </a:xfrm>
          <a:prstGeom prst="rect">
            <a:avLst/>
          </a:prstGeom>
          <a:noFill/>
        </p:spPr>
        <p:txBody>
          <a:bodyPr wrap="square" rtlCol="0">
            <a:spAutoFit/>
          </a:bodyPr>
          <a:lstStyle/>
          <a:p>
            <a:r>
              <a:rPr lang="en-US" b="1" i="1">
                <a:solidFill>
                  <a:schemeClr val="tx2"/>
                </a:solidFill>
                <a:latin typeface="Century Gothic" panose="020B0502020202020204" pitchFamily="34" charset="0"/>
              </a:rPr>
              <a:t>ID reaches 2X          </a:t>
            </a:r>
          </a:p>
          <a:p>
            <a:r>
              <a:rPr lang="en-US" sz="1600" i="1">
                <a:solidFill>
                  <a:schemeClr val="tx2"/>
                </a:solidFill>
                <a:latin typeface="Century Gothic" panose="020B0502020202020204" pitchFamily="34" charset="0"/>
              </a:rPr>
              <a:t>its fair share of shoppers  </a:t>
            </a:r>
          </a:p>
          <a:p>
            <a:r>
              <a:rPr lang="en-US" sz="1600" i="1">
                <a:solidFill>
                  <a:schemeClr val="tx2"/>
                </a:solidFill>
                <a:latin typeface="Century Gothic" panose="020B0502020202020204" pitchFamily="34" charset="0"/>
              </a:rPr>
              <a:t>(vs. dollar share)!</a:t>
            </a:r>
          </a:p>
        </p:txBody>
      </p:sp>
      <p:sp>
        <p:nvSpPr>
          <p:cNvPr id="3" name="Arrow: Right 2">
            <a:extLst>
              <a:ext uri="{FF2B5EF4-FFF2-40B4-BE49-F238E27FC236}">
                <a16:creationId xmlns:a16="http://schemas.microsoft.com/office/drawing/2014/main" id="{D89478DC-53ED-4CF2-9EAB-9471C1B1DC5E}"/>
              </a:ext>
            </a:extLst>
          </p:cNvPr>
          <p:cNvSpPr/>
          <p:nvPr/>
        </p:nvSpPr>
        <p:spPr>
          <a:xfrm>
            <a:off x="7040626" y="4960645"/>
            <a:ext cx="940496" cy="30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6" name="Title 4">
            <a:extLst>
              <a:ext uri="{FF2B5EF4-FFF2-40B4-BE49-F238E27FC236}">
                <a16:creationId xmlns:a16="http://schemas.microsoft.com/office/drawing/2014/main" id="{195B0D62-1C92-4CCC-A9F8-72AA904B580B}"/>
              </a:ext>
            </a:extLst>
          </p:cNvPr>
          <p:cNvSpPr txBox="1">
            <a:spLocks/>
          </p:cNvSpPr>
          <p:nvPr/>
        </p:nvSpPr>
        <p:spPr>
          <a:xfrm>
            <a:off x="593767" y="-1177459"/>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5" name="Title 4">
            <a:extLst>
              <a:ext uri="{FF2B5EF4-FFF2-40B4-BE49-F238E27FC236}">
                <a16:creationId xmlns:a16="http://schemas.microsoft.com/office/drawing/2014/main" id="{ABB9ECB5-E25F-FC4C-9E5E-C58931F6949D}"/>
              </a:ext>
            </a:extLst>
          </p:cNvPr>
          <p:cNvSpPr>
            <a:spLocks noGrp="1"/>
          </p:cNvSpPr>
          <p:nvPr>
            <p:ph type="title"/>
          </p:nvPr>
        </p:nvSpPr>
        <p:spPr>
          <a:xfrm>
            <a:off x="224313" y="192056"/>
            <a:ext cx="11743882" cy="773762"/>
          </a:xfrm>
        </p:spPr>
        <p:txBody>
          <a:bodyPr/>
          <a:lstStyle/>
          <a:p>
            <a:r>
              <a:rPr lang="en-US"/>
              <a:t>What drives Creamer Consumption?  Flavor and brand – these are key purchase drivers among creamer buyers</a:t>
            </a:r>
          </a:p>
        </p:txBody>
      </p:sp>
      <p:sp>
        <p:nvSpPr>
          <p:cNvPr id="44" name="Rectangle 43">
            <a:extLst>
              <a:ext uri="{FF2B5EF4-FFF2-40B4-BE49-F238E27FC236}">
                <a16:creationId xmlns:a16="http://schemas.microsoft.com/office/drawing/2014/main" id="{4AA8C153-7CF5-804F-B0C5-CAA28033111E}"/>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Sources: Coffee Creamer CDT – Grocery/Mass channel, March 2020; CDT custom survey, n=500</a:t>
            </a:r>
          </a:p>
        </p:txBody>
      </p:sp>
      <p:cxnSp>
        <p:nvCxnSpPr>
          <p:cNvPr id="30" name="Straight Connector 29">
            <a:extLst>
              <a:ext uri="{FF2B5EF4-FFF2-40B4-BE49-F238E27FC236}">
                <a16:creationId xmlns:a16="http://schemas.microsoft.com/office/drawing/2014/main" id="{3B433EB1-7159-4842-BE11-E85AF11FFC9F}"/>
              </a:ext>
            </a:extLst>
          </p:cNvPr>
          <p:cNvCxnSpPr/>
          <p:nvPr/>
        </p:nvCxnSpPr>
        <p:spPr>
          <a:xfrm>
            <a:off x="707010" y="3228039"/>
            <a:ext cx="1048260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08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CF94138-8A1C-EE4E-BC5C-0015F995B2E9}"/>
              </a:ext>
            </a:extLst>
          </p:cNvPr>
          <p:cNvSpPr>
            <a:spLocks noGrp="1"/>
          </p:cNvSpPr>
          <p:nvPr>
            <p:ph type="pic" sz="quarter" idx="14"/>
          </p:nvPr>
        </p:nvSpPr>
        <p:spPr/>
      </p:sp>
      <p:sp>
        <p:nvSpPr>
          <p:cNvPr id="14" name="Picture Placeholder 13">
            <a:extLst>
              <a:ext uri="{FF2B5EF4-FFF2-40B4-BE49-F238E27FC236}">
                <a16:creationId xmlns:a16="http://schemas.microsoft.com/office/drawing/2014/main" id="{5F2293D4-B260-754C-9571-046D6779F67F}"/>
              </a:ext>
            </a:extLst>
          </p:cNvPr>
          <p:cNvSpPr>
            <a:spLocks noGrp="1"/>
          </p:cNvSpPr>
          <p:nvPr>
            <p:ph type="pic" sz="quarter" idx="15"/>
          </p:nvPr>
        </p:nvSpPr>
        <p:spPr/>
      </p:sp>
      <p:pic>
        <p:nvPicPr>
          <p:cNvPr id="10" name="Picture Placeholder 9">
            <a:extLst>
              <a:ext uri="{FF2B5EF4-FFF2-40B4-BE49-F238E27FC236}">
                <a16:creationId xmlns:a16="http://schemas.microsoft.com/office/drawing/2014/main" id="{EA830A1D-258C-4B06-8981-E7C48272B076}"/>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a:ext>
            </a:extLst>
          </a:blip>
          <a:srcRect t="19226" b="19226"/>
          <a:stretch/>
        </p:blipFill>
        <p:spPr>
          <a:xfrm>
            <a:off x="0" y="2195470"/>
            <a:ext cx="5907314" cy="2194560"/>
          </a:xfrm>
        </p:spPr>
      </p:pic>
      <p:pic>
        <p:nvPicPr>
          <p:cNvPr id="23" name="Picture Placeholder 21" descr="A close up of a bottle&#10;&#10;Description automatically generated">
            <a:extLst>
              <a:ext uri="{FF2B5EF4-FFF2-40B4-BE49-F238E27FC236}">
                <a16:creationId xmlns:a16="http://schemas.microsoft.com/office/drawing/2014/main" id="{227F3F12-7CE0-4364-9FB6-24EFEBD9B723}"/>
              </a:ext>
            </a:extLst>
          </p:cNvPr>
          <p:cNvPicPr>
            <a:picLocks noGrp="1" noChangeAspect="1"/>
          </p:cNvPicPr>
          <p:nvPr>
            <p:ph type="pic" sz="quarter" idx="17"/>
          </p:nvPr>
        </p:nvPicPr>
        <p:blipFill rotWithShape="1">
          <a:blip r:embed="rId6" cstate="print">
            <a:extLst>
              <a:ext uri="{28A0092B-C50C-407E-A947-70E740481C1C}">
                <a14:useLocalDpi xmlns:a14="http://schemas.microsoft.com/office/drawing/2010/main"/>
              </a:ext>
            </a:extLst>
          </a:blip>
          <a:srcRect t="36065" b="36065"/>
          <a:stretch/>
        </p:blipFill>
        <p:spPr>
          <a:xfrm>
            <a:off x="5895122" y="2195470"/>
            <a:ext cx="6296878" cy="2194560"/>
          </a:xfrm>
        </p:spPr>
      </p:pic>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140" y="5088353"/>
            <a:ext cx="8552210" cy="674596"/>
          </a:xfrm>
        </p:spPr>
        <p:txBody>
          <a:bodyPr/>
          <a:lstStyle/>
          <a:p>
            <a:r>
              <a:rPr lang="en-US" dirty="0"/>
              <a:t>International Delight Creamers</a:t>
            </a:r>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139" y="5738630"/>
            <a:ext cx="8552210" cy="703800"/>
          </a:xfrm>
        </p:spPr>
        <p:txBody>
          <a:bodyPr>
            <a:noAutofit/>
          </a:bodyPr>
          <a:lstStyle/>
          <a:p>
            <a:r>
              <a:rPr lang="en-US" dirty="0"/>
              <a:t>Brand Updates</a:t>
            </a:r>
          </a:p>
        </p:txBody>
      </p:sp>
      <p:pic>
        <p:nvPicPr>
          <p:cNvPr id="18" name="Picture Placeholder 17">
            <a:extLst>
              <a:ext uri="{FF2B5EF4-FFF2-40B4-BE49-F238E27FC236}">
                <a16:creationId xmlns:a16="http://schemas.microsoft.com/office/drawing/2014/main" id="{A5DA277F-CF4C-4EB8-8364-46D66FA8084C}"/>
              </a:ext>
            </a:extLst>
          </p:cNvPr>
          <p:cNvPicPr>
            <a:picLocks noGrp="1" noChangeAspect="1"/>
          </p:cNvPicPr>
          <p:nvPr>
            <p:ph type="pic" sz="quarter" idx="22"/>
          </p:nvPr>
        </p:nvPicPr>
        <p:blipFill rotWithShape="1">
          <a:blip r:embed="rId7">
            <a:extLst>
              <a:ext uri="{28A0092B-C50C-407E-A947-70E740481C1C}">
                <a14:useLocalDpi xmlns:a14="http://schemas.microsoft.com/office/drawing/2010/main"/>
              </a:ext>
            </a:extLst>
          </a:blip>
          <a:srcRect t="580" b="580"/>
          <a:stretch/>
        </p:blipFill>
        <p:spPr>
          <a:xfrm>
            <a:off x="447273" y="4632774"/>
            <a:ext cx="2150376" cy="1996625"/>
          </a:xfrm>
        </p:spPr>
      </p:pic>
      <p:pic>
        <p:nvPicPr>
          <p:cNvPr id="63" name="Picture Placeholder 62">
            <a:extLst>
              <a:ext uri="{FF2B5EF4-FFF2-40B4-BE49-F238E27FC236}">
                <a16:creationId xmlns:a16="http://schemas.microsoft.com/office/drawing/2014/main" id="{7D704CE4-A2EB-E549-889C-502B3851C1B9}"/>
              </a:ext>
            </a:extLst>
          </p:cNvPr>
          <p:cNvPicPr>
            <a:picLocks noGrp="1" noChangeAspect="1"/>
          </p:cNvPicPr>
          <p:nvPr>
            <p:ph type="pic" sz="quarter" idx="25"/>
          </p:nvPr>
        </p:nvPicPr>
        <p:blipFill rotWithShape="1">
          <a:blip r:embed="rId8"/>
          <a:srcRect t="13918" b="13918"/>
          <a:stretch/>
        </p:blipFill>
        <p:spPr>
          <a:xfrm>
            <a:off x="-4204" y="7420302"/>
            <a:ext cx="6284686" cy="2194560"/>
          </a:xfrm>
        </p:spPr>
      </p:pic>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9" imgW="287" imgH="288" progId="TCLayout.ActiveDocument.1">
                  <p:embed/>
                </p:oleObj>
              </mc:Choice>
              <mc:Fallback>
                <p:oleObj name="think-cell Slide" r:id="rId9"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10"/>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Calibri Regular"/>
            </a:endParaRPr>
          </a:p>
        </p:txBody>
      </p:sp>
      <p:sp>
        <p:nvSpPr>
          <p:cNvPr id="29" name="Rectangle 28">
            <a:extLst>
              <a:ext uri="{FF2B5EF4-FFF2-40B4-BE49-F238E27FC236}">
                <a16:creationId xmlns:a16="http://schemas.microsoft.com/office/drawing/2014/main" id="{C3FAF60C-0DC2-C945-A5BC-17CD7E30C599}"/>
              </a:ext>
            </a:extLst>
          </p:cNvPr>
          <p:cNvSpPr/>
          <p:nvPr/>
        </p:nvSpPr>
        <p:spPr>
          <a:xfrm>
            <a:off x="2854411" y="4614957"/>
            <a:ext cx="111211" cy="20785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15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7" name="Picture Placeholder 33" descr="A refrigerator filled with food&#10;&#10;Description automatically generated">
            <a:extLst>
              <a:ext uri="{FF2B5EF4-FFF2-40B4-BE49-F238E27FC236}">
                <a16:creationId xmlns:a16="http://schemas.microsoft.com/office/drawing/2014/main" id="{DDEF5BB7-C7DC-467D-ABAA-4542A27AECC9}"/>
              </a:ext>
            </a:extLst>
          </p:cNvPr>
          <p:cNvPicPr>
            <a:picLocks noChangeAspect="1"/>
          </p:cNvPicPr>
          <p:nvPr/>
        </p:nvPicPr>
        <p:blipFill>
          <a:blip r:embed="rId11">
            <a:extLst>
              <a:ext uri="{28A0092B-C50C-407E-A947-70E740481C1C}">
                <a14:useLocalDpi xmlns:a14="http://schemas.microsoft.com/office/drawing/2010/main"/>
              </a:ext>
            </a:extLst>
          </a:blip>
          <a:srcRect t="14257" b="14257"/>
          <a:stretch>
            <a:fillRect/>
          </a:stretch>
        </p:blipFill>
        <p:spPr>
          <a:xfrm>
            <a:off x="0" y="-3001"/>
            <a:ext cx="5807696" cy="2673925"/>
          </a:xfrm>
          <a:prstGeom prst="rect">
            <a:avLst/>
          </a:prstGeom>
          <a:solidFill>
            <a:schemeClr val="bg1">
              <a:lumMod val="95000"/>
            </a:schemeClr>
          </a:solidFill>
          <a:ln>
            <a:noFill/>
          </a:ln>
        </p:spPr>
      </p:pic>
      <p:pic>
        <p:nvPicPr>
          <p:cNvPr id="20" name="Picture Placeholder 17" descr="A picture containing calendar&#10;&#10;Description automatically generated">
            <a:extLst>
              <a:ext uri="{FF2B5EF4-FFF2-40B4-BE49-F238E27FC236}">
                <a16:creationId xmlns:a16="http://schemas.microsoft.com/office/drawing/2014/main" id="{2DBAC6FF-560B-4CDC-9DF4-3F843CE8FA5E}"/>
              </a:ext>
            </a:extLst>
          </p:cNvPr>
          <p:cNvPicPr>
            <a:picLocks noChangeAspect="1"/>
          </p:cNvPicPr>
          <p:nvPr/>
        </p:nvPicPr>
        <p:blipFill>
          <a:blip r:embed="rId12" cstate="print">
            <a:extLst>
              <a:ext uri="{28A0092B-C50C-407E-A947-70E740481C1C}">
                <a14:useLocalDpi xmlns:a14="http://schemas.microsoft.com/office/drawing/2010/main"/>
              </a:ext>
            </a:extLst>
          </a:blip>
          <a:srcRect t="14153" b="14153"/>
          <a:stretch>
            <a:fillRect/>
          </a:stretch>
        </p:blipFill>
        <p:spPr>
          <a:xfrm>
            <a:off x="5562543" y="-3001"/>
            <a:ext cx="6629457" cy="2673925"/>
          </a:xfrm>
          <a:prstGeom prst="rect">
            <a:avLst/>
          </a:prstGeom>
          <a:solidFill>
            <a:schemeClr val="bg1">
              <a:lumMod val="95000"/>
            </a:schemeClr>
          </a:solidFill>
          <a:ln>
            <a:noFill/>
          </a:ln>
        </p:spPr>
      </p:pic>
    </p:spTree>
    <p:extLst>
      <p:ext uri="{BB962C8B-B14F-4D97-AF65-F5344CB8AC3E}">
        <p14:creationId xmlns:p14="http://schemas.microsoft.com/office/powerpoint/2010/main" val="159571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E42C3AD9-0BC9-4722-A223-F353CC0B1A94}"/>
              </a:ext>
            </a:extLst>
          </p:cNvPr>
          <p:cNvGraphicFramePr>
            <a:graphicFrameLocks noGrp="1"/>
          </p:cNvGraphicFramePr>
          <p:nvPr>
            <p:extLst>
              <p:ext uri="{D42A27DB-BD31-4B8C-83A1-F6EECF244321}">
                <p14:modId xmlns:p14="http://schemas.microsoft.com/office/powerpoint/2010/main" val="3908792788"/>
              </p:ext>
            </p:extLst>
          </p:nvPr>
        </p:nvGraphicFramePr>
        <p:xfrm>
          <a:off x="2606931" y="859043"/>
          <a:ext cx="7202892" cy="5394779"/>
        </p:xfrm>
        <a:graphic>
          <a:graphicData uri="http://schemas.openxmlformats.org/drawingml/2006/table">
            <a:tbl>
              <a:tblPr firstRow="1" bandRow="1"/>
              <a:tblGrid>
                <a:gridCol w="1800723">
                  <a:extLst>
                    <a:ext uri="{9D8B030D-6E8A-4147-A177-3AD203B41FA5}">
                      <a16:colId xmlns:a16="http://schemas.microsoft.com/office/drawing/2014/main" val="2453876619"/>
                    </a:ext>
                  </a:extLst>
                </a:gridCol>
                <a:gridCol w="1800723">
                  <a:extLst>
                    <a:ext uri="{9D8B030D-6E8A-4147-A177-3AD203B41FA5}">
                      <a16:colId xmlns:a16="http://schemas.microsoft.com/office/drawing/2014/main" val="1867975313"/>
                    </a:ext>
                  </a:extLst>
                </a:gridCol>
                <a:gridCol w="1800723">
                  <a:extLst>
                    <a:ext uri="{9D8B030D-6E8A-4147-A177-3AD203B41FA5}">
                      <a16:colId xmlns:a16="http://schemas.microsoft.com/office/drawing/2014/main" val="2640476246"/>
                    </a:ext>
                  </a:extLst>
                </a:gridCol>
                <a:gridCol w="1800723">
                  <a:extLst>
                    <a:ext uri="{9D8B030D-6E8A-4147-A177-3AD203B41FA5}">
                      <a16:colId xmlns:a16="http://schemas.microsoft.com/office/drawing/2014/main" val="848182668"/>
                    </a:ext>
                  </a:extLst>
                </a:gridCol>
              </a:tblGrid>
              <a:tr h="41939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4797135"/>
                  </a:ext>
                </a:extLst>
              </a:tr>
              <a:tr h="7481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600" b="0" i="0" u="none" strike="noStrike">
                          <a:solidFill>
                            <a:srgbClr val="0069B3"/>
                          </a:solidFill>
                          <a:effectLst/>
                          <a:latin typeface="Century Gothic" panose="020B0502020202020204" pitchFamily="34" charset="0"/>
                        </a:rPr>
                        <a:t>French Vanilla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600" b="0" i="0" u="none" strike="noStrike">
                          <a:solidFill>
                            <a:srgbClr val="0069B3"/>
                          </a:solidFill>
                          <a:effectLst/>
                          <a:latin typeface="Century Gothic" panose="020B0502020202020204" pitchFamily="34" charset="0"/>
                        </a:rPr>
                        <a:t>Caramel Macchiato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600" b="0" i="0" u="none" strike="noStrike">
                          <a:solidFill>
                            <a:srgbClr val="0069B3"/>
                          </a:solidFill>
                          <a:effectLst/>
                          <a:latin typeface="Century Gothic" panose="020B0502020202020204" pitchFamily="34" charset="0"/>
                        </a:rPr>
                        <a:t>Hazelnut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600" b="0" i="0" u="none" strike="noStrike">
                          <a:solidFill>
                            <a:srgbClr val="0069B3"/>
                          </a:solidFill>
                          <a:effectLst/>
                          <a:latin typeface="Century Gothic" panose="020B0502020202020204" pitchFamily="34" charset="0"/>
                        </a:rPr>
                        <a:t>Cold Stone Sweet Cream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7443"/>
                  </a:ext>
                </a:extLst>
              </a:tr>
              <a:tr h="34956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996873"/>
                  </a:ext>
                </a:extLst>
              </a:tr>
              <a:tr h="2930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85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02045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86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9761795"/>
                  </a:ext>
                </a:extLst>
              </a:tr>
            </a:tbl>
          </a:graphicData>
        </a:graphic>
      </p:graphicFrame>
      <p:graphicFrame>
        <p:nvGraphicFramePr>
          <p:cNvPr id="19" name="Object 18" hidden="1">
            <a:extLst>
              <a:ext uri="{FF2B5EF4-FFF2-40B4-BE49-F238E27FC236}">
                <a16:creationId xmlns:a16="http://schemas.microsoft.com/office/drawing/2014/main" id="{E74DE4C1-67E5-465D-8514-192196AE90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19" name="Object 18" hidden="1">
                        <a:extLst>
                          <a:ext uri="{FF2B5EF4-FFF2-40B4-BE49-F238E27FC236}">
                            <a16:creationId xmlns:a16="http://schemas.microsoft.com/office/drawing/2014/main" id="{E74DE4C1-67E5-465D-8514-192196AE90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8" name="Rectangle 17" hidden="1">
            <a:extLst>
              <a:ext uri="{FF2B5EF4-FFF2-40B4-BE49-F238E27FC236}">
                <a16:creationId xmlns:a16="http://schemas.microsoft.com/office/drawing/2014/main" id="{85DC3C2E-1972-45DC-97B2-ED926569CA7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sp>
        <p:nvSpPr>
          <p:cNvPr id="2" name="Arrow: Left 1">
            <a:extLst>
              <a:ext uri="{FF2B5EF4-FFF2-40B4-BE49-F238E27FC236}">
                <a16:creationId xmlns:a16="http://schemas.microsoft.com/office/drawing/2014/main" id="{CC24CEF2-0507-4F4A-8B17-F05FD24E1AE6}"/>
              </a:ext>
            </a:extLst>
          </p:cNvPr>
          <p:cNvSpPr/>
          <p:nvPr/>
        </p:nvSpPr>
        <p:spPr>
          <a:xfrm>
            <a:off x="2234927" y="3221303"/>
            <a:ext cx="1009344" cy="276999"/>
          </a:xfrm>
          <a:prstGeom prst="lef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 name="Image 67">
            <a:extLst>
              <a:ext uri="{FF2B5EF4-FFF2-40B4-BE49-F238E27FC236}">
                <a16:creationId xmlns:a16="http://schemas.microsoft.com/office/drawing/2014/main" id="{1688CB7B-B769-4CBC-9588-CDDF698D8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1852" y="794402"/>
            <a:ext cx="460842" cy="1013877"/>
          </a:xfrm>
          <a:prstGeom prst="rect">
            <a:avLst/>
          </a:prstGeom>
        </p:spPr>
      </p:pic>
      <p:sp>
        <p:nvSpPr>
          <p:cNvPr id="6" name="Rectangle 5">
            <a:extLst>
              <a:ext uri="{FF2B5EF4-FFF2-40B4-BE49-F238E27FC236}">
                <a16:creationId xmlns:a16="http://schemas.microsoft.com/office/drawing/2014/main" id="{15E8DC59-D5B6-44EC-BFFC-F42F70D20021}"/>
              </a:ext>
            </a:extLst>
          </p:cNvPr>
          <p:cNvSpPr/>
          <p:nvPr/>
        </p:nvSpPr>
        <p:spPr>
          <a:xfrm>
            <a:off x="1698293" y="5530005"/>
            <a:ext cx="10447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a:ln>
                  <a:noFill/>
                </a:ln>
                <a:solidFill>
                  <a:srgbClr val="0069B3"/>
                </a:solidFill>
                <a:effectLst/>
                <a:uLnTx/>
                <a:uFillTx/>
                <a:latin typeface="Century Gothic" panose="020B0502020202020204" pitchFamily="34" charset="0"/>
                <a:ea typeface="+mn-ea"/>
                <a:cs typeface="+mn-cs"/>
              </a:rPr>
              <a:t>ID ACV</a:t>
            </a:r>
            <a:r>
              <a:rPr kumimoji="0" lang="en-US" sz="1000" u="none" strike="noStrike" kern="0" cap="none" spc="0" normalizeH="0" baseline="0" noProof="0">
                <a:ln>
                  <a:noFill/>
                </a:ln>
                <a:solidFill>
                  <a:srgbClr val="0069B3"/>
                </a:solidFill>
                <a:effectLst/>
                <a:uLnTx/>
                <a:uFillTx/>
                <a:latin typeface="Century Gothic" panose="020B0502020202020204" pitchFamily="34" charset="0"/>
                <a:ea typeface="+mn-ea"/>
                <a:cs typeface="+mn-cs"/>
              </a:rPr>
              <a:t> </a:t>
            </a:r>
          </a:p>
        </p:txBody>
      </p:sp>
      <p:pic>
        <p:nvPicPr>
          <p:cNvPr id="7" name="Picture 6">
            <a:extLst>
              <a:ext uri="{FF2B5EF4-FFF2-40B4-BE49-F238E27FC236}">
                <a16:creationId xmlns:a16="http://schemas.microsoft.com/office/drawing/2014/main" id="{1314A58D-F765-4A25-AA5F-AA7E88D8E0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41633" y="2452788"/>
            <a:ext cx="2801406" cy="3011511"/>
          </a:xfrm>
          <a:prstGeom prst="rect">
            <a:avLst/>
          </a:prstGeom>
        </p:spPr>
      </p:pic>
      <p:pic>
        <p:nvPicPr>
          <p:cNvPr id="8" name="Picture 7">
            <a:extLst>
              <a:ext uri="{FF2B5EF4-FFF2-40B4-BE49-F238E27FC236}">
                <a16:creationId xmlns:a16="http://schemas.microsoft.com/office/drawing/2014/main" id="{2305A6CA-1CE0-45B4-9FA2-92092B67448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10100" y="2452789"/>
            <a:ext cx="2801405" cy="3011511"/>
          </a:xfrm>
          <a:prstGeom prst="rect">
            <a:avLst/>
          </a:prstGeom>
        </p:spPr>
      </p:pic>
      <p:pic>
        <p:nvPicPr>
          <p:cNvPr id="9" name="Picture 4" descr="Caramel Macchiato Coffee Creamer">
            <a:extLst>
              <a:ext uri="{FF2B5EF4-FFF2-40B4-BE49-F238E27FC236}">
                <a16:creationId xmlns:a16="http://schemas.microsoft.com/office/drawing/2014/main" id="{C6C5930A-D017-40A0-822C-C7052F2E7F4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46736" y="2478093"/>
            <a:ext cx="2804241" cy="30115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nch Vanilla Coffee Creamer">
            <a:extLst>
              <a:ext uri="{FF2B5EF4-FFF2-40B4-BE49-F238E27FC236}">
                <a16:creationId xmlns:a16="http://schemas.microsoft.com/office/drawing/2014/main" id="{49B51B2C-EC35-4E9C-836D-F2655835D4B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52302" y="2478093"/>
            <a:ext cx="2804240" cy="3011511"/>
          </a:xfrm>
          <a:prstGeom prst="rect">
            <a:avLst/>
          </a:prstGeom>
          <a:noFill/>
          <a:extLst>
            <a:ext uri="{909E8E84-426E-40DD-AFC4-6F175D3DCCD1}">
              <a14:hiddenFill xmlns:a14="http://schemas.microsoft.com/office/drawing/2010/main">
                <a:solidFill>
                  <a:srgbClr val="FFFFFF"/>
                </a:solidFill>
              </a14:hiddenFill>
            </a:ext>
          </a:extLst>
        </p:spPr>
      </p:pic>
      <p:sp>
        <p:nvSpPr>
          <p:cNvPr id="11" name="Explosion: 14 Points 10">
            <a:extLst>
              <a:ext uri="{FF2B5EF4-FFF2-40B4-BE49-F238E27FC236}">
                <a16:creationId xmlns:a16="http://schemas.microsoft.com/office/drawing/2014/main" id="{C9A87E5C-1C17-4912-9B0A-4CAAEC1AF1FD}"/>
              </a:ext>
            </a:extLst>
          </p:cNvPr>
          <p:cNvSpPr/>
          <p:nvPr/>
        </p:nvSpPr>
        <p:spPr>
          <a:xfrm rot="20781740">
            <a:off x="4060394" y="2305920"/>
            <a:ext cx="1484352" cy="955550"/>
          </a:xfrm>
          <a:prstGeom prst="irregularSeal2">
            <a:avLst/>
          </a:prstGeom>
          <a:solidFill>
            <a:srgbClr val="FFC000"/>
          </a:solidFill>
          <a:ln w="1270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208"/>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036CD93E-088A-4656-918F-015A120A18D3}"/>
              </a:ext>
            </a:extLst>
          </p:cNvPr>
          <p:cNvSpPr/>
          <p:nvPr/>
        </p:nvSpPr>
        <p:spPr>
          <a:xfrm>
            <a:off x="1630231" y="5864337"/>
            <a:ext cx="14218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0" cap="none" spc="0" normalizeH="0" baseline="0" noProof="0">
                <a:ln>
                  <a:noFill/>
                </a:ln>
                <a:solidFill>
                  <a:srgbClr val="FF0000"/>
                </a:solidFill>
                <a:effectLst/>
                <a:uLnTx/>
                <a:uFillTx/>
                <a:latin typeface="Century Gothic" panose="020B0502020202020204" pitchFamily="34" charset="0"/>
                <a:ea typeface="+mn-ea"/>
                <a:cs typeface="+mn-cs"/>
              </a:rPr>
              <a:t>CM ACV</a:t>
            </a:r>
            <a:r>
              <a:rPr kumimoji="0" lang="en-US" sz="900" u="none" strike="noStrike" kern="0" cap="none" spc="0" normalizeH="0" baseline="0" noProof="0">
                <a:ln>
                  <a:noFill/>
                </a:ln>
                <a:solidFill>
                  <a:srgbClr val="FF0000"/>
                </a:solidFill>
                <a:effectLst/>
                <a:uLnTx/>
                <a:uFillTx/>
                <a:latin typeface="Century Gothic" panose="020B0502020202020204" pitchFamily="34" charset="0"/>
                <a:ea typeface="+mn-ea"/>
                <a:cs typeface="+mn-cs"/>
              </a:rPr>
              <a:t> </a:t>
            </a:r>
          </a:p>
        </p:txBody>
      </p:sp>
      <p:sp>
        <p:nvSpPr>
          <p:cNvPr id="13" name="TextBox 12">
            <a:extLst>
              <a:ext uri="{FF2B5EF4-FFF2-40B4-BE49-F238E27FC236}">
                <a16:creationId xmlns:a16="http://schemas.microsoft.com/office/drawing/2014/main" id="{FD3A7388-570A-4E11-B41F-B62913BD978F}"/>
              </a:ext>
            </a:extLst>
          </p:cNvPr>
          <p:cNvSpPr txBox="1"/>
          <p:nvPr/>
        </p:nvSpPr>
        <p:spPr>
          <a:xfrm rot="20294236">
            <a:off x="4219856" y="2570543"/>
            <a:ext cx="105193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0" cap="none" spc="0" normalizeH="0" baseline="0" noProof="0">
                <a:ln>
                  <a:noFill/>
                </a:ln>
                <a:solidFill>
                  <a:srgbClr val="000000"/>
                </a:solidFill>
                <a:effectLst/>
                <a:uLnTx/>
                <a:uFillTx/>
                <a:latin typeface="Century Gothic" panose="020B0502020202020204" pitchFamily="34" charset="0"/>
                <a:ea typeface="+mn-ea"/>
                <a:cs typeface="+mn-cs"/>
              </a:rPr>
              <a:t>#1 Caramel SKU by $s &amp; Velocity</a:t>
            </a:r>
          </a:p>
        </p:txBody>
      </p:sp>
      <p:pic>
        <p:nvPicPr>
          <p:cNvPr id="14" name="Image 49">
            <a:extLst>
              <a:ext uri="{FF2B5EF4-FFF2-40B4-BE49-F238E27FC236}">
                <a16:creationId xmlns:a16="http://schemas.microsoft.com/office/drawing/2014/main" id="{538AF0FE-F4E3-496E-9D19-50DA045CD30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98243" y="755237"/>
            <a:ext cx="321379" cy="1013874"/>
          </a:xfrm>
          <a:prstGeom prst="rect">
            <a:avLst/>
          </a:prstGeom>
        </p:spPr>
      </p:pic>
      <p:pic>
        <p:nvPicPr>
          <p:cNvPr id="15" name="Image 51">
            <a:extLst>
              <a:ext uri="{FF2B5EF4-FFF2-40B4-BE49-F238E27FC236}">
                <a16:creationId xmlns:a16="http://schemas.microsoft.com/office/drawing/2014/main" id="{9CAF5A62-71C6-4920-B5D7-4E2AEDFC1F1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79420" y="762738"/>
            <a:ext cx="321379" cy="1013874"/>
          </a:xfrm>
          <a:prstGeom prst="rect">
            <a:avLst/>
          </a:prstGeom>
        </p:spPr>
      </p:pic>
      <p:pic>
        <p:nvPicPr>
          <p:cNvPr id="16" name="Image 53">
            <a:extLst>
              <a:ext uri="{FF2B5EF4-FFF2-40B4-BE49-F238E27FC236}">
                <a16:creationId xmlns:a16="http://schemas.microsoft.com/office/drawing/2014/main" id="{96D2AA23-6ADB-4229-ABCA-674A3C30DF1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660597" y="767716"/>
            <a:ext cx="348162" cy="1013878"/>
          </a:xfrm>
          <a:prstGeom prst="rect">
            <a:avLst/>
          </a:prstGeom>
        </p:spPr>
      </p:pic>
      <p:sp>
        <p:nvSpPr>
          <p:cNvPr id="22" name="Oval 21">
            <a:extLst>
              <a:ext uri="{FF2B5EF4-FFF2-40B4-BE49-F238E27FC236}">
                <a16:creationId xmlns:a16="http://schemas.microsoft.com/office/drawing/2014/main" id="{02B06126-7B0C-405D-9994-D3D344A03948}"/>
              </a:ext>
            </a:extLst>
          </p:cNvPr>
          <p:cNvSpPr/>
          <p:nvPr/>
        </p:nvSpPr>
        <p:spPr>
          <a:xfrm>
            <a:off x="551435" y="5503299"/>
            <a:ext cx="1044764" cy="5064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a:ln>
                  <a:noFill/>
                </a:ln>
                <a:solidFill>
                  <a:srgbClr val="FFFFFF"/>
                </a:solidFill>
                <a:effectLst/>
                <a:uLnTx/>
                <a:uFillTx/>
                <a:latin typeface="Century Gothic" panose="020B0502020202020204" pitchFamily="34" charset="0"/>
                <a:ea typeface="+mn-ea"/>
                <a:cs typeface="+mn-cs"/>
              </a:rPr>
              <a:t>Goal: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a:ln>
                  <a:noFill/>
                </a:ln>
                <a:solidFill>
                  <a:srgbClr val="FFFFFF"/>
                </a:solidFill>
                <a:effectLst/>
                <a:uLnTx/>
                <a:uFillTx/>
                <a:latin typeface="Century Gothic" panose="020B0502020202020204" pitchFamily="34" charset="0"/>
                <a:ea typeface="+mn-ea"/>
                <a:cs typeface="+mn-cs"/>
              </a:rPr>
              <a:t>90 ACV</a:t>
            </a:r>
          </a:p>
        </p:txBody>
      </p:sp>
      <p:sp>
        <p:nvSpPr>
          <p:cNvPr id="21" name="Title 4">
            <a:extLst>
              <a:ext uri="{FF2B5EF4-FFF2-40B4-BE49-F238E27FC236}">
                <a16:creationId xmlns:a16="http://schemas.microsoft.com/office/drawing/2014/main" id="{2C8A7098-3272-4ED6-9817-AADB00EC9C8D}"/>
              </a:ext>
            </a:extLst>
          </p:cNvPr>
          <p:cNvSpPr txBox="1">
            <a:spLocks/>
          </p:cNvSpPr>
          <p:nvPr/>
        </p:nvSpPr>
        <p:spPr>
          <a:xfrm>
            <a:off x="416227" y="-1130359"/>
            <a:ext cx="10284386"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4" name="Explosion: 8 Points 23">
            <a:extLst>
              <a:ext uri="{FF2B5EF4-FFF2-40B4-BE49-F238E27FC236}">
                <a16:creationId xmlns:a16="http://schemas.microsoft.com/office/drawing/2014/main" id="{564534A7-E178-4AB6-A5BD-CF034A891305}"/>
              </a:ext>
            </a:extLst>
          </p:cNvPr>
          <p:cNvSpPr/>
          <p:nvPr/>
        </p:nvSpPr>
        <p:spPr>
          <a:xfrm>
            <a:off x="9254062" y="7252"/>
            <a:ext cx="2713625" cy="184823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$26MM Opportunity</a:t>
            </a:r>
          </a:p>
        </p:txBody>
      </p:sp>
      <p:sp>
        <p:nvSpPr>
          <p:cNvPr id="25" name="TextBox 24">
            <a:extLst>
              <a:ext uri="{FF2B5EF4-FFF2-40B4-BE49-F238E27FC236}">
                <a16:creationId xmlns:a16="http://schemas.microsoft.com/office/drawing/2014/main" id="{96FB32AA-5296-4931-89C9-DF5C35E3D5ED}"/>
              </a:ext>
            </a:extLst>
          </p:cNvPr>
          <p:cNvSpPr txBox="1"/>
          <p:nvPr/>
        </p:nvSpPr>
        <p:spPr>
          <a:xfrm>
            <a:off x="849414" y="1855487"/>
            <a:ext cx="2010662" cy="307777"/>
          </a:xfrm>
          <a:prstGeom prst="rect">
            <a:avLst/>
          </a:prstGeom>
          <a:noFill/>
        </p:spPr>
        <p:txBody>
          <a:bodyPr wrap="square" rtlCol="0" anchor="t">
            <a:spAutoFit/>
          </a:bodyPr>
          <a:lstStyle/>
          <a:p>
            <a:pPr marL="0" marR="0" lvl="0" indent="0" algn="r" defTabSz="91433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4C94"/>
                </a:solidFill>
                <a:effectLst/>
                <a:uLnTx/>
                <a:uFillTx/>
                <a:latin typeface="Century Gothic"/>
                <a:ea typeface="+mn-ea"/>
                <a:cs typeface="+mn-cs"/>
              </a:rPr>
              <a:t>Product Score v. CM</a:t>
            </a:r>
            <a:r>
              <a:rPr kumimoji="0" lang="en-US" sz="1400" b="1" i="0" u="none" strike="noStrike" kern="1200" cap="none" spc="0" normalizeH="0" baseline="30000" noProof="0">
                <a:ln>
                  <a:noFill/>
                </a:ln>
                <a:solidFill>
                  <a:srgbClr val="024C94"/>
                </a:solidFill>
                <a:effectLst/>
                <a:uLnTx/>
                <a:uFillTx/>
                <a:latin typeface="Century Gothic"/>
                <a:ea typeface="+mn-ea"/>
                <a:cs typeface="+mn-cs"/>
              </a:rPr>
              <a:t>1</a:t>
            </a:r>
          </a:p>
        </p:txBody>
      </p:sp>
      <p:sp>
        <p:nvSpPr>
          <p:cNvPr id="26" name="TextBox 25">
            <a:extLst>
              <a:ext uri="{FF2B5EF4-FFF2-40B4-BE49-F238E27FC236}">
                <a16:creationId xmlns:a16="http://schemas.microsoft.com/office/drawing/2014/main" id="{4753E19D-F502-4887-BA79-1812CE486D14}"/>
              </a:ext>
            </a:extLst>
          </p:cNvPr>
          <p:cNvSpPr txBox="1"/>
          <p:nvPr/>
        </p:nvSpPr>
        <p:spPr>
          <a:xfrm>
            <a:off x="2844179" y="1861444"/>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3DAE26">
                    <a:lumMod val="75000"/>
                  </a:srgbClr>
                </a:solidFill>
                <a:effectLst/>
                <a:uLnTx/>
                <a:uFillTx/>
                <a:latin typeface="Century Gothic"/>
                <a:ea typeface="+mn-ea"/>
                <a:cs typeface="+mn-cs"/>
              </a:rPr>
              <a:t>Superior*</a:t>
            </a:r>
          </a:p>
        </p:txBody>
      </p:sp>
      <p:sp>
        <p:nvSpPr>
          <p:cNvPr id="27" name="TextBox 26">
            <a:extLst>
              <a:ext uri="{FF2B5EF4-FFF2-40B4-BE49-F238E27FC236}">
                <a16:creationId xmlns:a16="http://schemas.microsoft.com/office/drawing/2014/main" id="{595E1929-F9F0-4387-845B-522409F6D753}"/>
              </a:ext>
            </a:extLst>
          </p:cNvPr>
          <p:cNvSpPr txBox="1"/>
          <p:nvPr/>
        </p:nvSpPr>
        <p:spPr>
          <a:xfrm>
            <a:off x="8090183" y="1856053"/>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3DAE26">
                    <a:lumMod val="75000"/>
                  </a:srgbClr>
                </a:solidFill>
                <a:effectLst/>
                <a:uLnTx/>
                <a:uFillTx/>
                <a:latin typeface="Century Gothic"/>
                <a:ea typeface="+mn-ea"/>
                <a:cs typeface="+mn-cs"/>
              </a:rPr>
              <a:t>Superior</a:t>
            </a:r>
          </a:p>
        </p:txBody>
      </p:sp>
      <p:sp>
        <p:nvSpPr>
          <p:cNvPr id="28" name="TextBox 27">
            <a:extLst>
              <a:ext uri="{FF2B5EF4-FFF2-40B4-BE49-F238E27FC236}">
                <a16:creationId xmlns:a16="http://schemas.microsoft.com/office/drawing/2014/main" id="{839CB311-A860-4439-B3CB-B48B90038681}"/>
              </a:ext>
            </a:extLst>
          </p:cNvPr>
          <p:cNvSpPr txBox="1"/>
          <p:nvPr/>
        </p:nvSpPr>
        <p:spPr>
          <a:xfrm>
            <a:off x="4555703" y="1861443"/>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2D050"/>
                </a:solidFill>
                <a:effectLst/>
                <a:uLnTx/>
                <a:uFillTx/>
                <a:latin typeface="Century Gothic"/>
                <a:ea typeface="+mn-ea"/>
                <a:cs typeface="+mn-cs"/>
              </a:rPr>
              <a:t>Slight Adv.</a:t>
            </a:r>
          </a:p>
        </p:txBody>
      </p:sp>
      <p:sp>
        <p:nvSpPr>
          <p:cNvPr id="29" name="TextBox 28">
            <a:extLst>
              <a:ext uri="{FF2B5EF4-FFF2-40B4-BE49-F238E27FC236}">
                <a16:creationId xmlns:a16="http://schemas.microsoft.com/office/drawing/2014/main" id="{8E3656BA-7174-4215-B0D7-3F78DAD01EFA}"/>
              </a:ext>
            </a:extLst>
          </p:cNvPr>
          <p:cNvSpPr txBox="1"/>
          <p:nvPr/>
        </p:nvSpPr>
        <p:spPr>
          <a:xfrm>
            <a:off x="8090183" y="2128012"/>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#2</a:t>
            </a:r>
          </a:p>
        </p:txBody>
      </p:sp>
      <p:sp>
        <p:nvSpPr>
          <p:cNvPr id="30" name="TextBox 29">
            <a:extLst>
              <a:ext uri="{FF2B5EF4-FFF2-40B4-BE49-F238E27FC236}">
                <a16:creationId xmlns:a16="http://schemas.microsoft.com/office/drawing/2014/main" id="{42809A96-C17F-4615-9BC6-2B1AC870EA1E}"/>
              </a:ext>
            </a:extLst>
          </p:cNvPr>
          <p:cNvSpPr txBox="1"/>
          <p:nvPr/>
        </p:nvSpPr>
        <p:spPr>
          <a:xfrm>
            <a:off x="2767407" y="2128013"/>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#2</a:t>
            </a:r>
          </a:p>
        </p:txBody>
      </p:sp>
      <p:sp>
        <p:nvSpPr>
          <p:cNvPr id="31" name="TextBox 30">
            <a:extLst>
              <a:ext uri="{FF2B5EF4-FFF2-40B4-BE49-F238E27FC236}">
                <a16:creationId xmlns:a16="http://schemas.microsoft.com/office/drawing/2014/main" id="{9BA19252-0398-421B-81D7-5D86EE10B57F}"/>
              </a:ext>
            </a:extLst>
          </p:cNvPr>
          <p:cNvSpPr txBox="1"/>
          <p:nvPr/>
        </p:nvSpPr>
        <p:spPr>
          <a:xfrm>
            <a:off x="1331018" y="2102843"/>
            <a:ext cx="1529058" cy="307777"/>
          </a:xfrm>
          <a:prstGeom prst="rect">
            <a:avLst/>
          </a:prstGeom>
          <a:noFill/>
        </p:spPr>
        <p:txBody>
          <a:bodyPr wrap="square" rtlCol="0" anchor="t">
            <a:spAutoFit/>
          </a:bodyPr>
          <a:lstStyle/>
          <a:p>
            <a:pPr marL="0" marR="0" lvl="0" indent="0" algn="r" defTabSz="91433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4C94"/>
                </a:solidFill>
                <a:effectLst/>
                <a:uLnTx/>
                <a:uFillTx/>
                <a:latin typeface="Century Gothic"/>
                <a:ea typeface="+mn-ea"/>
                <a:cs typeface="+mn-cs"/>
              </a:rPr>
              <a:t>Market Rank</a:t>
            </a:r>
            <a:r>
              <a:rPr kumimoji="0" lang="en-US" sz="1400" b="1" i="0" u="none" strike="noStrike" kern="1200" cap="none" spc="0" normalizeH="0" baseline="30000" noProof="0">
                <a:ln>
                  <a:noFill/>
                </a:ln>
                <a:solidFill>
                  <a:srgbClr val="024C94"/>
                </a:solidFill>
                <a:effectLst/>
                <a:uLnTx/>
                <a:uFillTx/>
                <a:latin typeface="Century Gothic"/>
                <a:ea typeface="+mn-ea"/>
                <a:cs typeface="+mn-cs"/>
              </a:rPr>
              <a:t>2</a:t>
            </a:r>
          </a:p>
        </p:txBody>
      </p:sp>
      <p:sp>
        <p:nvSpPr>
          <p:cNvPr id="32" name="TextBox 31">
            <a:extLst>
              <a:ext uri="{FF2B5EF4-FFF2-40B4-BE49-F238E27FC236}">
                <a16:creationId xmlns:a16="http://schemas.microsoft.com/office/drawing/2014/main" id="{8C23F593-57DC-453E-8126-B25504E9BDDA}"/>
              </a:ext>
            </a:extLst>
          </p:cNvPr>
          <p:cNvSpPr txBox="1"/>
          <p:nvPr/>
        </p:nvSpPr>
        <p:spPr>
          <a:xfrm>
            <a:off x="6321874" y="1861444"/>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3DAE26">
                    <a:lumMod val="75000"/>
                  </a:srgbClr>
                </a:solidFill>
                <a:effectLst/>
                <a:uLnTx/>
                <a:uFillTx/>
                <a:latin typeface="Century Gothic"/>
                <a:ea typeface="+mn-ea"/>
                <a:cs typeface="+mn-cs"/>
              </a:rPr>
              <a:t>Superior</a:t>
            </a:r>
          </a:p>
        </p:txBody>
      </p:sp>
      <p:sp>
        <p:nvSpPr>
          <p:cNvPr id="33" name="TextBox 32">
            <a:extLst>
              <a:ext uri="{FF2B5EF4-FFF2-40B4-BE49-F238E27FC236}">
                <a16:creationId xmlns:a16="http://schemas.microsoft.com/office/drawing/2014/main" id="{0DCC38FC-AE8F-4A53-B5FE-37CF9094610C}"/>
              </a:ext>
            </a:extLst>
          </p:cNvPr>
          <p:cNvSpPr txBox="1"/>
          <p:nvPr/>
        </p:nvSpPr>
        <p:spPr>
          <a:xfrm>
            <a:off x="4537259" y="2128013"/>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34" name="TextBox 33">
            <a:extLst>
              <a:ext uri="{FF2B5EF4-FFF2-40B4-BE49-F238E27FC236}">
                <a16:creationId xmlns:a16="http://schemas.microsoft.com/office/drawing/2014/main" id="{B9048603-F69F-4894-89FB-49D66F7905E5}"/>
              </a:ext>
            </a:extLst>
          </p:cNvPr>
          <p:cNvSpPr txBox="1"/>
          <p:nvPr/>
        </p:nvSpPr>
        <p:spPr>
          <a:xfrm>
            <a:off x="6300130" y="2100360"/>
            <a:ext cx="1586305" cy="276999"/>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#2</a:t>
            </a:r>
          </a:p>
        </p:txBody>
      </p:sp>
      <p:sp>
        <p:nvSpPr>
          <p:cNvPr id="36" name="TextBox 35">
            <a:extLst>
              <a:ext uri="{FF2B5EF4-FFF2-40B4-BE49-F238E27FC236}">
                <a16:creationId xmlns:a16="http://schemas.microsoft.com/office/drawing/2014/main" id="{24B54D71-00EB-4EB8-B554-570BB1323996}"/>
              </a:ext>
            </a:extLst>
          </p:cNvPr>
          <p:cNvSpPr txBox="1"/>
          <p:nvPr/>
        </p:nvSpPr>
        <p:spPr>
          <a:xfrm>
            <a:off x="740237" y="2845337"/>
            <a:ext cx="1602844" cy="661041"/>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677"/>
                </a:solidFill>
                <a:effectLst/>
                <a:uLnTx/>
                <a:uFillTx/>
                <a:latin typeface="Century Gothic" panose="020F0302020204030204"/>
                <a:ea typeface="+mn-ea"/>
                <a:cs typeface="+mn-cs"/>
              </a:rPr>
              <a:t>Biggest flavor in category: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677"/>
                </a:solidFill>
                <a:effectLst/>
                <a:uLnTx/>
                <a:uFillTx/>
                <a:latin typeface="Century Gothic" panose="020F0302020204030204"/>
                <a:ea typeface="+mn-ea"/>
                <a:cs typeface="+mn-cs"/>
              </a:rPr>
              <a:t>ID</a:t>
            </a:r>
            <a:r>
              <a:rPr kumimoji="0" lang="en-US" sz="1400" b="1" i="0" u="none" strike="noStrike" kern="1200" cap="none" spc="0" normalizeH="0" baseline="0" noProof="0">
                <a:ln>
                  <a:noFill/>
                </a:ln>
                <a:solidFill>
                  <a:srgbClr val="002677"/>
                </a:solidFill>
                <a:effectLst/>
                <a:uLnTx/>
                <a:uFillTx/>
                <a:latin typeface="Century Gothic" panose="020F0302020204030204"/>
                <a:ea typeface="+mn-ea"/>
                <a:cs typeface="+mn-cs"/>
              </a:rPr>
              <a:t> </a:t>
            </a:r>
            <a:r>
              <a:rPr kumimoji="0" lang="en-US" sz="1400" b="0" i="0" u="none" strike="noStrike" kern="1200" cap="none" spc="0" normalizeH="0" baseline="0" noProof="0">
                <a:ln>
                  <a:noFill/>
                </a:ln>
                <a:solidFill>
                  <a:srgbClr val="002677"/>
                </a:solidFill>
                <a:effectLst/>
                <a:uLnTx/>
                <a:uFillTx/>
                <a:latin typeface="Century Gothic" panose="020F0302020204030204"/>
                <a:ea typeface="+mn-ea"/>
                <a:cs typeface="+mn-cs"/>
              </a:rPr>
              <a:t>unlocking </a:t>
            </a:r>
            <a:r>
              <a:rPr kumimoji="0" lang="en-US" sz="1400" b="1" i="0" u="none" strike="noStrike" kern="1200" cap="none" spc="0" normalizeH="0" baseline="0" noProof="0">
                <a:ln>
                  <a:noFill/>
                </a:ln>
                <a:solidFill>
                  <a:srgbClr val="002677"/>
                </a:solidFill>
                <a:effectLst/>
                <a:uLnTx/>
                <a:uFillTx/>
                <a:latin typeface="Century Gothic" panose="020F0302020204030204"/>
                <a:ea typeface="+mn-ea"/>
                <a:cs typeface="+mn-cs"/>
              </a:rPr>
              <a:t>NEW “best-ever Vanilla” </a:t>
            </a:r>
            <a:r>
              <a:rPr kumimoji="0" lang="en-US" sz="1400" b="0" i="0" u="none" strike="noStrike" kern="1200" cap="none" spc="0" normalizeH="0" baseline="0" noProof="0">
                <a:ln>
                  <a:noFill/>
                </a:ln>
                <a:solidFill>
                  <a:srgbClr val="002677"/>
                </a:solidFill>
                <a:effectLst/>
                <a:uLnTx/>
                <a:uFillTx/>
                <a:latin typeface="Century Gothic" panose="020F0302020204030204"/>
                <a:ea typeface="+mn-ea"/>
                <a:cs typeface="+mn-cs"/>
              </a:rPr>
              <a:t>(more to come!)</a:t>
            </a:r>
            <a:endParaRPr kumimoji="0" lang="en-US" sz="1600" b="0" i="0" u="none" strike="noStrike" kern="1200" cap="none" spc="0" normalizeH="0" baseline="0" noProof="0">
              <a:ln>
                <a:noFill/>
              </a:ln>
              <a:solidFill>
                <a:srgbClr val="002677"/>
              </a:solidFill>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0419A235-D671-964C-9C49-1E87304F8D59}"/>
              </a:ext>
            </a:extLst>
          </p:cNvPr>
          <p:cNvSpPr>
            <a:spLocks noGrp="1"/>
          </p:cNvSpPr>
          <p:nvPr>
            <p:ph type="title"/>
          </p:nvPr>
        </p:nvSpPr>
        <p:spPr>
          <a:xfrm>
            <a:off x="224313" y="192056"/>
            <a:ext cx="11743882" cy="773762"/>
          </a:xfrm>
        </p:spPr>
        <p:txBody>
          <a:bodyPr/>
          <a:lstStyle/>
          <a:p>
            <a:pPr lvl="0"/>
            <a:r>
              <a:rPr lang="en-US"/>
              <a:t>Core 4 flavors deliver 60% of category volume:</a:t>
            </a:r>
            <a:br>
              <a:rPr lang="en-US"/>
            </a:br>
            <a:r>
              <a:rPr lang="en-US"/>
              <a:t>Leverage ID product superiority to reach 90 acv!</a:t>
            </a:r>
          </a:p>
        </p:txBody>
      </p:sp>
      <p:sp>
        <p:nvSpPr>
          <p:cNvPr id="35" name="Rectangle 34">
            <a:extLst>
              <a:ext uri="{FF2B5EF4-FFF2-40B4-BE49-F238E27FC236}">
                <a16:creationId xmlns:a16="http://schemas.microsoft.com/office/drawing/2014/main" id="{97F75287-5A81-5141-AED1-C118997B5F47}"/>
              </a:ext>
            </a:extLst>
          </p:cNvPr>
          <p:cNvSpPr/>
          <p:nvPr/>
        </p:nvSpPr>
        <p:spPr>
          <a:xfrm>
            <a:off x="0" y="6449089"/>
            <a:ext cx="5098243" cy="338554"/>
          </a:xfrm>
          <a:prstGeom prst="rect">
            <a:avLst/>
          </a:prstGeom>
        </p:spPr>
        <p:txBody>
          <a:bodyPr wrap="square" lIns="182880" rIns="0" anchor="ctr" anchorCtr="0">
            <a:noAutofit/>
          </a:bodyPr>
          <a:lstStyle/>
          <a:p>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Conducted in SF &amp; Chicago, June 2020 Blinded seq. monadic CLT, N=153 Traditional Hazelnut creamer users (P6M consumption) </a:t>
            </a:r>
            <a:r>
              <a:rPr lang="en-US" sz="800" baseline="30000">
                <a:solidFill>
                  <a:schemeClr val="bg1"/>
                </a:solidFill>
                <a:latin typeface="Century Gothic" panose="020B0502020202020204" pitchFamily="34" charset="0"/>
              </a:rPr>
              <a:t>2</a:t>
            </a:r>
            <a:r>
              <a:rPr lang="en-US" sz="800">
                <a:solidFill>
                  <a:schemeClr val="bg1"/>
                </a:solidFill>
                <a:latin typeface="Century Gothic" panose="020B0502020202020204" pitchFamily="34" charset="0"/>
              </a:rPr>
              <a:t>Source: IRI, MULO, L26W ending 9/6/2020 (excl CM Italian Sweet Crème due to recent service issues – data from Q2 2020) – branded flavor (ID and CM)</a:t>
            </a:r>
          </a:p>
        </p:txBody>
      </p:sp>
      <p:sp>
        <p:nvSpPr>
          <p:cNvPr id="23" name="Rectangle 22">
            <a:extLst>
              <a:ext uri="{FF2B5EF4-FFF2-40B4-BE49-F238E27FC236}">
                <a16:creationId xmlns:a16="http://schemas.microsoft.com/office/drawing/2014/main" id="{81629AAF-4338-2045-A56E-A34242781BB9}"/>
              </a:ext>
            </a:extLst>
          </p:cNvPr>
          <p:cNvSpPr/>
          <p:nvPr/>
        </p:nvSpPr>
        <p:spPr>
          <a:xfrm>
            <a:off x="0" y="6147647"/>
            <a:ext cx="6096000" cy="215444"/>
          </a:xfrm>
          <a:prstGeom prst="rect">
            <a:avLst/>
          </a:prstGeom>
        </p:spPr>
        <p:txBody>
          <a:bodyPr>
            <a:spAutoFit/>
          </a:bodyPr>
          <a:lstStyle/>
          <a:p>
            <a:r>
              <a:rPr lang="en-US" sz="800">
                <a:solidFill>
                  <a:srgbClr val="424242"/>
                </a:solidFill>
                <a:latin typeface="Century Gothic" panose="020B0502020202020204" pitchFamily="34" charset="0"/>
              </a:rPr>
              <a:t>    Gap closure based $/TDP and reaching 90 ACV on each item</a:t>
            </a:r>
            <a:endParaRPr lang="en-US">
              <a:solidFill>
                <a:srgbClr val="424242"/>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DDED9550-1839-41A6-B3DA-2F9BF3A550EC}"/>
              </a:ext>
            </a:extLst>
          </p:cNvPr>
          <p:cNvSpPr/>
          <p:nvPr/>
        </p:nvSpPr>
        <p:spPr>
          <a:xfrm>
            <a:off x="4517488" y="6646401"/>
            <a:ext cx="1118984" cy="1731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a:t>Internal Only</a:t>
            </a:r>
          </a:p>
        </p:txBody>
      </p:sp>
    </p:spTree>
    <p:extLst>
      <p:ext uri="{BB962C8B-B14F-4D97-AF65-F5344CB8AC3E}">
        <p14:creationId xmlns:p14="http://schemas.microsoft.com/office/powerpoint/2010/main" val="1220676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8159D7-FCBB-4332-B8C1-BAAA58D4D97E}"/>
              </a:ext>
            </a:extLst>
          </p:cNvPr>
          <p:cNvGraphicFramePr>
            <a:graphicFrameLocks noChangeAspect="1"/>
          </p:cNvGraphicFramePr>
          <p:nvPr>
            <p:custDataLst>
              <p:tags r:id="rId1"/>
            </p:custDataLst>
            <p:extLst>
              <p:ext uri="{D42A27DB-BD31-4B8C-83A1-F6EECF244321}">
                <p14:modId xmlns:p14="http://schemas.microsoft.com/office/powerpoint/2010/main" val="516367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518159D7-FCBB-4332-B8C1-BAAA58D4D9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CD909E4-7896-47AB-AC40-8875D512AE6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a:latin typeface="Century Gothic" panose="020B0502020202020204" pitchFamily="34" charset="0"/>
            </a:endParaRPr>
          </a:p>
        </p:txBody>
      </p:sp>
      <p:sp>
        <p:nvSpPr>
          <p:cNvPr id="11" name="Freeform 22">
            <a:extLst>
              <a:ext uri="{FF2B5EF4-FFF2-40B4-BE49-F238E27FC236}">
                <a16:creationId xmlns:a16="http://schemas.microsoft.com/office/drawing/2014/main" id="{CF5E96E8-9611-41F6-A5E0-982B958EAD9F}"/>
              </a:ext>
            </a:extLst>
          </p:cNvPr>
          <p:cNvSpPr>
            <a:spLocks noEditPoints="1"/>
          </p:cNvSpPr>
          <p:nvPr/>
        </p:nvSpPr>
        <p:spPr bwMode="auto">
          <a:xfrm>
            <a:off x="6897758" y="1256488"/>
            <a:ext cx="5038628"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24824B6-2E59-43E1-9959-69DA02F187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6555"/>
          <a:stretch/>
        </p:blipFill>
        <p:spPr>
          <a:xfrm>
            <a:off x="1487487" y="2164127"/>
            <a:ext cx="5151029" cy="3268082"/>
          </a:xfrm>
          <a:prstGeom prst="rect">
            <a:avLst/>
          </a:prstGeom>
        </p:spPr>
      </p:pic>
      <p:sp>
        <p:nvSpPr>
          <p:cNvPr id="4" name="Rectangle 3">
            <a:extLst>
              <a:ext uri="{FF2B5EF4-FFF2-40B4-BE49-F238E27FC236}">
                <a16:creationId xmlns:a16="http://schemas.microsoft.com/office/drawing/2014/main" id="{2D128725-75B2-4514-96D6-91DE70C35C0D}"/>
              </a:ext>
            </a:extLst>
          </p:cNvPr>
          <p:cNvSpPr/>
          <p:nvPr/>
        </p:nvSpPr>
        <p:spPr>
          <a:xfrm>
            <a:off x="1552084" y="1617518"/>
            <a:ext cx="4928227" cy="534955"/>
          </a:xfrm>
          <a:prstGeom prst="rect">
            <a:avLst/>
          </a:prstGeom>
        </p:spPr>
        <p:txBody>
          <a:bodyPr wrap="square">
            <a:spAutoFit/>
          </a:bodyPr>
          <a:lstStyle/>
          <a:p>
            <a:pPr algn="ctr">
              <a:lnSpc>
                <a:spcPct val="107000"/>
              </a:lnSpc>
            </a:pPr>
            <a:r>
              <a:rPr lang="en-US" sz="1400" b="1">
                <a:solidFill>
                  <a:schemeClr val="tx2"/>
                </a:solidFill>
                <a:latin typeface="Century Gothic" panose="020B0502020202020204" pitchFamily="34" charset="0"/>
                <a:ea typeface="Times New Roman" panose="02020603050405020304" pitchFamily="18" charset="0"/>
                <a:cs typeface="Times New Roman" panose="02020603050405020304" pitchFamily="18" charset="0"/>
              </a:rPr>
              <a:t>Total US retail sales ($MM) and forecast of coffee and RTD coffee, at current prices, 2015-25</a:t>
            </a:r>
            <a:endParaRPr lang="en-US" b="1">
              <a:solidFill>
                <a:schemeClr val="tx2"/>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1BD1B48-DB4D-442D-BEFB-9B499BEB3B8D}"/>
              </a:ext>
            </a:extLst>
          </p:cNvPr>
          <p:cNvSpPr txBox="1"/>
          <p:nvPr/>
        </p:nvSpPr>
        <p:spPr>
          <a:xfrm>
            <a:off x="7288838" y="1344475"/>
            <a:ext cx="4483373" cy="3508653"/>
          </a:xfrm>
          <a:prstGeom prst="rect">
            <a:avLst/>
          </a:prstGeom>
          <a:noFill/>
        </p:spPr>
        <p:txBody>
          <a:bodyPr wrap="square" rtlCol="0">
            <a:spAutoFit/>
          </a:bodyPr>
          <a:lstStyle/>
          <a:p>
            <a:pPr algn="ctr"/>
            <a:r>
              <a:rPr lang="en-US" sz="1600" b="1" i="1">
                <a:solidFill>
                  <a:schemeClr val="bg1"/>
                </a:solidFill>
                <a:latin typeface="Century Gothic" panose="020B0502020202020204" pitchFamily="34" charset="0"/>
              </a:rPr>
              <a:t>COVID-19 has benefitted &amp; will continue to benefit retail coffee</a:t>
            </a:r>
          </a:p>
          <a:p>
            <a:pPr algn="ctr"/>
            <a:endParaRPr lang="en-US" sz="1600" b="1" i="1">
              <a:solidFill>
                <a:schemeClr val="tx2"/>
              </a:solidFill>
              <a:latin typeface="Century Gothic" panose="020B0502020202020204" pitchFamily="34" charset="0"/>
            </a:endParaRPr>
          </a:p>
          <a:p>
            <a:pPr algn="ctr">
              <a:spcAft>
                <a:spcPts val="1200"/>
              </a:spcAft>
            </a:pPr>
            <a:endParaRPr lang="en-US" sz="1200">
              <a:latin typeface="Century Gothic" panose="020B0502020202020204" pitchFamily="34" charset="0"/>
            </a:endParaRPr>
          </a:p>
          <a:p>
            <a:pPr algn="ctr">
              <a:spcAft>
                <a:spcPts val="1200"/>
              </a:spcAft>
            </a:pPr>
            <a:r>
              <a:rPr lang="en-US" sz="1600">
                <a:solidFill>
                  <a:schemeClr val="tx2"/>
                </a:solidFill>
                <a:latin typeface="Century Gothic" panose="020B0502020202020204" pitchFamily="34" charset="0"/>
              </a:rPr>
              <a:t>Shelter-in-place boosted </a:t>
            </a:r>
            <a:r>
              <a:rPr lang="en-US" sz="1600" b="1">
                <a:solidFill>
                  <a:schemeClr val="tx2"/>
                </a:solidFill>
                <a:latin typeface="Century Gothic" panose="020B0502020202020204" pitchFamily="34" charset="0"/>
              </a:rPr>
              <a:t>coffee at home</a:t>
            </a:r>
          </a:p>
          <a:p>
            <a:pPr algn="ctr">
              <a:spcAft>
                <a:spcPts val="1200"/>
              </a:spcAft>
            </a:pPr>
            <a:endParaRPr lang="en-US" sz="1600" b="1">
              <a:solidFill>
                <a:schemeClr val="tx2"/>
              </a:solidFill>
              <a:latin typeface="Century Gothic" panose="020B0502020202020204" pitchFamily="34" charset="0"/>
            </a:endParaRPr>
          </a:p>
          <a:p>
            <a:pPr algn="ctr">
              <a:spcAft>
                <a:spcPts val="1200"/>
              </a:spcAft>
            </a:pPr>
            <a:r>
              <a:rPr lang="en-US" sz="1600">
                <a:solidFill>
                  <a:schemeClr val="tx2"/>
                </a:solidFill>
                <a:latin typeface="Century Gothic" panose="020B0502020202020204" pitchFamily="34" charset="0"/>
              </a:rPr>
              <a:t>Both unemployment &amp; increase in WFH </a:t>
            </a:r>
            <a:r>
              <a:rPr lang="en-US" sz="1600" b="1">
                <a:solidFill>
                  <a:schemeClr val="tx2"/>
                </a:solidFill>
                <a:latin typeface="Century Gothic" panose="020B0502020202020204" pitchFamily="34" charset="0"/>
              </a:rPr>
              <a:t>will have a lasting impact</a:t>
            </a:r>
          </a:p>
          <a:p>
            <a:pPr algn="ctr">
              <a:spcAft>
                <a:spcPts val="1200"/>
              </a:spcAft>
            </a:pPr>
            <a:endParaRPr lang="en-US" sz="1600" b="1">
              <a:solidFill>
                <a:schemeClr val="tx2"/>
              </a:solidFill>
              <a:latin typeface="Century Gothic" panose="020B0502020202020204" pitchFamily="34" charset="0"/>
            </a:endParaRPr>
          </a:p>
          <a:p>
            <a:pPr algn="ctr">
              <a:spcAft>
                <a:spcPts val="1200"/>
              </a:spcAft>
            </a:pPr>
            <a:r>
              <a:rPr lang="en-US" sz="1600" b="1">
                <a:solidFill>
                  <a:schemeClr val="tx2"/>
                </a:solidFill>
                <a:latin typeface="Century Gothic" panose="020B0502020202020204" pitchFamily="34" charset="0"/>
              </a:rPr>
              <a:t>Working and learning at home </a:t>
            </a:r>
            <a:r>
              <a:rPr lang="en-US" sz="1600">
                <a:solidFill>
                  <a:schemeClr val="tx2"/>
                </a:solidFill>
                <a:latin typeface="Century Gothic" panose="020B0502020202020204" pitchFamily="34" charset="0"/>
              </a:rPr>
              <a:t>means more coffee consumption at home</a:t>
            </a:r>
            <a:endParaRPr lang="en-US" sz="1400">
              <a:solidFill>
                <a:schemeClr val="tx2"/>
              </a:solidFill>
              <a:latin typeface="Century Gothic" panose="020B0502020202020204" pitchFamily="34" charset="0"/>
            </a:endParaRPr>
          </a:p>
        </p:txBody>
      </p:sp>
      <p:sp>
        <p:nvSpPr>
          <p:cNvPr id="7" name="Footer Placeholder 3">
            <a:extLst>
              <a:ext uri="{FF2B5EF4-FFF2-40B4-BE49-F238E27FC236}">
                <a16:creationId xmlns:a16="http://schemas.microsoft.com/office/drawing/2014/main" id="{6ECDD6A7-553F-4445-8A15-81C5C584EDFD}"/>
              </a:ext>
            </a:extLst>
          </p:cNvPr>
          <p:cNvSpPr txBox="1">
            <a:spLocks/>
          </p:cNvSpPr>
          <p:nvPr/>
        </p:nvSpPr>
        <p:spPr>
          <a:xfrm>
            <a:off x="275196" y="7061011"/>
            <a:ext cx="7304088" cy="166716"/>
          </a:xfrm>
          <a:prstGeom prst="rect">
            <a:avLst/>
          </a:prstGeom>
        </p:spPr>
        <p:txBody>
          <a:bodyPr vert="horz" lIns="0" tIns="0" rIns="91440" bIns="0" rtlCol="0" anchor="t"/>
          <a:lstStyle>
            <a:defPPr>
              <a:defRPr lang="en-US"/>
            </a:defPPr>
            <a:lvl1pPr marL="0" algn="l" defTabSz="457200" rtl="0" eaLnBrk="1" latinLnBrk="0" hangingPunct="1">
              <a:defRPr sz="1090" b="1" i="0" kern="1200" cap="all" baseline="0">
                <a:solidFill>
                  <a:schemeClr val="bg1"/>
                </a:solidFill>
                <a:latin typeface="Calibri Regular" charset="0"/>
                <a:ea typeface="Calibri Regular" charset="0"/>
                <a:cs typeface="Calibri Regular"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u="none" strike="noStrike" kern="1200" cap="all" spc="0" normalizeH="0" baseline="0" noProof="0">
              <a:ln>
                <a:noFill/>
              </a:ln>
              <a:solidFill>
                <a:srgbClr val="FFFFFF"/>
              </a:solidFill>
              <a:effectLst/>
              <a:uLnTx/>
              <a:uFillTx/>
              <a:latin typeface="Century Gothic" panose="020B0502020202020204" pitchFamily="34" charset="0"/>
            </a:endParaRPr>
          </a:p>
        </p:txBody>
      </p:sp>
      <p:graphicFrame>
        <p:nvGraphicFramePr>
          <p:cNvPr id="9" name="Chart 8">
            <a:extLst>
              <a:ext uri="{FF2B5EF4-FFF2-40B4-BE49-F238E27FC236}">
                <a16:creationId xmlns:a16="http://schemas.microsoft.com/office/drawing/2014/main" id="{C8EAAFBF-DC3C-4212-AD45-9986CB38F938}"/>
              </a:ext>
            </a:extLst>
          </p:cNvPr>
          <p:cNvGraphicFramePr>
            <a:graphicFrameLocks/>
          </p:cNvGraphicFramePr>
          <p:nvPr>
            <p:extLst>
              <p:ext uri="{D42A27DB-BD31-4B8C-83A1-F6EECF244321}">
                <p14:modId xmlns:p14="http://schemas.microsoft.com/office/powerpoint/2010/main" val="2461077266"/>
              </p:ext>
            </p:extLst>
          </p:nvPr>
        </p:nvGraphicFramePr>
        <p:xfrm>
          <a:off x="604515" y="2002821"/>
          <a:ext cx="5995541" cy="4038607"/>
        </p:xfrm>
        <a:graphic>
          <a:graphicData uri="http://schemas.openxmlformats.org/drawingml/2006/chart">
            <c:chart xmlns:c="http://schemas.openxmlformats.org/drawingml/2006/chart" xmlns:r="http://schemas.openxmlformats.org/officeDocument/2006/relationships" r:id="rId7"/>
          </a:graphicData>
        </a:graphic>
      </p:graphicFrame>
      <p:sp>
        <p:nvSpPr>
          <p:cNvPr id="12" name="Title 4">
            <a:extLst>
              <a:ext uri="{FF2B5EF4-FFF2-40B4-BE49-F238E27FC236}">
                <a16:creationId xmlns:a16="http://schemas.microsoft.com/office/drawing/2014/main" id="{936D4A32-1A4D-4426-9558-4F8A8B453E17}"/>
              </a:ext>
            </a:extLst>
          </p:cNvPr>
          <p:cNvSpPr txBox="1">
            <a:spLocks/>
          </p:cNvSpPr>
          <p:nvPr/>
        </p:nvSpPr>
        <p:spPr>
          <a:xfrm>
            <a:off x="700088" y="42760"/>
            <a:ext cx="10653712"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3" name="Title 2">
            <a:extLst>
              <a:ext uri="{FF2B5EF4-FFF2-40B4-BE49-F238E27FC236}">
                <a16:creationId xmlns:a16="http://schemas.microsoft.com/office/drawing/2014/main" id="{5A739A8D-042C-754E-8199-AB8C040E3987}"/>
              </a:ext>
            </a:extLst>
          </p:cNvPr>
          <p:cNvSpPr>
            <a:spLocks noGrp="1"/>
          </p:cNvSpPr>
          <p:nvPr>
            <p:ph type="title"/>
          </p:nvPr>
        </p:nvSpPr>
        <p:spPr>
          <a:xfrm>
            <a:off x="224313" y="192056"/>
            <a:ext cx="11743882" cy="773762"/>
          </a:xfrm>
        </p:spPr>
        <p:txBody>
          <a:bodyPr/>
          <a:lstStyle/>
          <a:p>
            <a:r>
              <a:rPr lang="en-US"/>
              <a:t>Mintel projects coffee to reach $15.6B in 2020, +5% vs. 2019, and to continue growth for the near and long term</a:t>
            </a:r>
          </a:p>
        </p:txBody>
      </p:sp>
      <p:sp>
        <p:nvSpPr>
          <p:cNvPr id="15" name="Rectangle 14">
            <a:extLst>
              <a:ext uri="{FF2B5EF4-FFF2-40B4-BE49-F238E27FC236}">
                <a16:creationId xmlns:a16="http://schemas.microsoft.com/office/drawing/2014/main" id="{EB56545A-1CEC-0F4B-A07D-AD24D9523460}"/>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 based on IRI </a:t>
            </a:r>
            <a:r>
              <a:rPr lang="en-US" sz="800" err="1">
                <a:solidFill>
                  <a:schemeClr val="bg1"/>
                </a:solidFill>
                <a:latin typeface="Century Gothic" panose="020B0502020202020204" pitchFamily="34" charset="0"/>
              </a:rPr>
              <a:t>InfoScan</a:t>
            </a:r>
            <a:r>
              <a:rPr lang="en-US" sz="800">
                <a:solidFill>
                  <a:schemeClr val="bg1"/>
                </a:solidFill>
                <a:latin typeface="Century Gothic" panose="020B0502020202020204" pitchFamily="34" charset="0"/>
              </a:rPr>
              <a:t>® Reviews; US Census Bureau, Economic Census/Mintel</a:t>
            </a:r>
          </a:p>
          <a:p>
            <a:r>
              <a:rPr lang="en-US" sz="800">
                <a:solidFill>
                  <a:schemeClr val="bg1"/>
                </a:solidFill>
                <a:latin typeface="Century Gothic" panose="020B0502020202020204" pitchFamily="34" charset="0"/>
              </a:rPr>
              <a:t>Source: Mintel US Coffee including covid-19 impact – July 2020</a:t>
            </a:r>
          </a:p>
        </p:txBody>
      </p:sp>
    </p:spTree>
    <p:extLst>
      <p:ext uri="{BB962C8B-B14F-4D97-AF65-F5344CB8AC3E}">
        <p14:creationId xmlns:p14="http://schemas.microsoft.com/office/powerpoint/2010/main" val="1422125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59C546-B108-47B9-A4D8-9E26C59733D7}"/>
              </a:ext>
            </a:extLst>
          </p:cNvPr>
          <p:cNvGraphicFramePr/>
          <p:nvPr>
            <p:extLst>
              <p:ext uri="{D42A27DB-BD31-4B8C-83A1-F6EECF244321}">
                <p14:modId xmlns:p14="http://schemas.microsoft.com/office/powerpoint/2010/main" val="1358702913"/>
              </p:ext>
            </p:extLst>
          </p:nvPr>
        </p:nvGraphicFramePr>
        <p:xfrm>
          <a:off x="3864565" y="1818987"/>
          <a:ext cx="4507245" cy="3028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83F308E-3E3A-49F3-9614-4F6E1BA0506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18151" y="4787896"/>
            <a:ext cx="465926" cy="247625"/>
          </a:xfrm>
          <a:prstGeom prst="rect">
            <a:avLst/>
          </a:prstGeom>
        </p:spPr>
      </p:pic>
      <p:sp>
        <p:nvSpPr>
          <p:cNvPr id="5" name="Rectangle 4">
            <a:extLst>
              <a:ext uri="{FF2B5EF4-FFF2-40B4-BE49-F238E27FC236}">
                <a16:creationId xmlns:a16="http://schemas.microsoft.com/office/drawing/2014/main" id="{93D68AAF-0625-432D-97D1-E3472F60A9BB}"/>
              </a:ext>
            </a:extLst>
          </p:cNvPr>
          <p:cNvSpPr/>
          <p:nvPr/>
        </p:nvSpPr>
        <p:spPr>
          <a:xfrm>
            <a:off x="442121" y="1108265"/>
            <a:ext cx="4611793" cy="523220"/>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C488F"/>
                </a:solidFill>
                <a:effectLst/>
                <a:uLnTx/>
                <a:uFillTx/>
                <a:latin typeface="Century Gothic" panose="020B0502020202020204" pitchFamily="34" charset="0"/>
              </a:rPr>
              <a:t>Video:</a:t>
            </a:r>
            <a:r>
              <a:rPr kumimoji="0" lang="en-US" sz="1400" b="0" i="0" u="none" strike="noStrike" kern="1200" cap="none" spc="0" normalizeH="0" baseline="0" noProof="0">
                <a:ln>
                  <a:noFill/>
                </a:ln>
                <a:solidFill>
                  <a:srgbClr val="2C488F"/>
                </a:solidFill>
                <a:effectLst/>
                <a:uLnTx/>
                <a:uFillTx/>
                <a:latin typeface="Century Gothic" panose="020B0502020202020204" pitchFamily="34" charset="0"/>
              </a:rPr>
              <a:t> Engage through the power of dance and music; own room through celebration of flavors </a:t>
            </a:r>
          </a:p>
        </p:txBody>
      </p:sp>
      <p:pic>
        <p:nvPicPr>
          <p:cNvPr id="6" name="Picture 2" descr="File:Instagram logo 2016.svg - Wikipedia">
            <a:extLst>
              <a:ext uri="{FF2B5EF4-FFF2-40B4-BE49-F238E27FC236}">
                <a16:creationId xmlns:a16="http://schemas.microsoft.com/office/drawing/2014/main" id="{DE92E9FE-E773-4974-BDB4-B4F8D60CBAB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03894" y="1861598"/>
            <a:ext cx="493351" cy="493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EC285DD3-3356-484A-A96A-29801A34684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9527" t="11708" r="9308" b="15364"/>
          <a:stretch/>
        </p:blipFill>
        <p:spPr>
          <a:xfrm>
            <a:off x="8693000" y="1868897"/>
            <a:ext cx="493352" cy="478752"/>
          </a:xfrm>
          <a:prstGeom prst="rect">
            <a:avLst/>
          </a:prstGeom>
        </p:spPr>
      </p:pic>
      <p:pic>
        <p:nvPicPr>
          <p:cNvPr id="8" name="Picture 4" descr="Image result for tik tok">
            <a:extLst>
              <a:ext uri="{FF2B5EF4-FFF2-40B4-BE49-F238E27FC236}">
                <a16:creationId xmlns:a16="http://schemas.microsoft.com/office/drawing/2014/main" id="{E5045E0F-102D-4224-AF21-594B272C8DE0}"/>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55432" y="1844867"/>
            <a:ext cx="373314" cy="436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58974D-3469-4163-91F1-9E34BB21A7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839025" y="4875473"/>
            <a:ext cx="1012079" cy="1260176"/>
          </a:xfrm>
          <a:prstGeom prst="rect">
            <a:avLst/>
          </a:prstGeom>
        </p:spPr>
      </p:pic>
      <p:pic>
        <p:nvPicPr>
          <p:cNvPr id="10" name="Picture 18" descr="A coffee mug&#10;&#10;Description automatically generated">
            <a:extLst>
              <a:ext uri="{FF2B5EF4-FFF2-40B4-BE49-F238E27FC236}">
                <a16:creationId xmlns:a16="http://schemas.microsoft.com/office/drawing/2014/main" id="{92A3DD27-27FA-4B5A-9571-B5CDA473305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53673" y="5189167"/>
            <a:ext cx="986807" cy="1031326"/>
          </a:xfrm>
          <a:prstGeom prst="rect">
            <a:avLst/>
          </a:prstGeom>
        </p:spPr>
      </p:pic>
      <p:pic>
        <p:nvPicPr>
          <p:cNvPr id="11" name="Picture 14" descr="Image result for international delight logo">
            <a:extLst>
              <a:ext uri="{FF2B5EF4-FFF2-40B4-BE49-F238E27FC236}">
                <a16:creationId xmlns:a16="http://schemas.microsoft.com/office/drawing/2014/main" id="{C906B650-7B48-494B-8710-4729407FACC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966511" y="2273532"/>
            <a:ext cx="2237977" cy="222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57E4112-95B7-4665-A24C-30E39B1EC885}"/>
              </a:ext>
            </a:extLst>
          </p:cNvPr>
          <p:cNvSpPr txBox="1"/>
          <p:nvPr/>
        </p:nvSpPr>
        <p:spPr>
          <a:xfrm>
            <a:off x="7611762" y="1022880"/>
            <a:ext cx="4042256"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Century Gothic" panose="020B0502020202020204" pitchFamily="34" charset="0"/>
              </a:rPr>
              <a:t>Invite participation through Social with natural extension into new channel (</a:t>
            </a:r>
            <a:r>
              <a:rPr kumimoji="0" lang="en-US" sz="1400" b="0" i="0" u="none" strike="noStrike" kern="1200" cap="none" spc="0" normalizeH="0" baseline="0" noProof="0" err="1">
                <a:ln>
                  <a:noFill/>
                </a:ln>
                <a:solidFill>
                  <a:srgbClr val="002060"/>
                </a:solidFill>
                <a:effectLst/>
                <a:uLnTx/>
                <a:uFillTx/>
                <a:latin typeface="Century Gothic" panose="020B0502020202020204" pitchFamily="34" charset="0"/>
              </a:rPr>
              <a:t>TikTok</a:t>
            </a:r>
            <a:r>
              <a:rPr kumimoji="0" lang="en-US" sz="1400" b="0" i="0" u="none" strike="noStrike" kern="1200" cap="none" spc="0" normalizeH="0" baseline="0" noProof="0">
                <a:ln>
                  <a:noFill/>
                </a:ln>
                <a:solidFill>
                  <a:srgbClr val="002060"/>
                </a:solidFill>
                <a:effectLst/>
                <a:uLnTx/>
                <a:uFillTx/>
                <a:latin typeface="Century Gothic" panose="020B0502020202020204" pitchFamily="34" charset="0"/>
              </a:rPr>
              <a:t>)</a:t>
            </a:r>
          </a:p>
        </p:txBody>
      </p:sp>
      <p:pic>
        <p:nvPicPr>
          <p:cNvPr id="16" name="Picture 15">
            <a:extLst>
              <a:ext uri="{FF2B5EF4-FFF2-40B4-BE49-F238E27FC236}">
                <a16:creationId xmlns:a16="http://schemas.microsoft.com/office/drawing/2014/main" id="{6756F77C-F3A3-4CCB-B9E3-89086EAB955E}"/>
              </a:ext>
            </a:extLst>
          </p:cNvPr>
          <p:cNvPicPr>
            <a:picLocks noChangeAspect="1"/>
          </p:cNvPicPr>
          <p:nvPr/>
        </p:nvPicPr>
        <p:blipFill>
          <a:blip r:embed="rId15"/>
          <a:stretch>
            <a:fillRect/>
          </a:stretch>
        </p:blipFill>
        <p:spPr>
          <a:xfrm>
            <a:off x="3232215" y="4759253"/>
            <a:ext cx="1247356" cy="304909"/>
          </a:xfrm>
          <a:prstGeom prst="rect">
            <a:avLst/>
          </a:prstGeom>
        </p:spPr>
      </p:pic>
      <p:pic>
        <p:nvPicPr>
          <p:cNvPr id="17" name="Picture 16">
            <a:extLst>
              <a:ext uri="{FF2B5EF4-FFF2-40B4-BE49-F238E27FC236}">
                <a16:creationId xmlns:a16="http://schemas.microsoft.com/office/drawing/2014/main" id="{5D8A7C0D-18D1-4B40-8C0F-EE04BB8EA12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42970" y="5092556"/>
            <a:ext cx="944635" cy="1107698"/>
          </a:xfrm>
          <a:prstGeom prst="roundRect">
            <a:avLst/>
          </a:prstGeom>
        </p:spPr>
      </p:pic>
      <p:grpSp>
        <p:nvGrpSpPr>
          <p:cNvPr id="18" name="Group 17">
            <a:extLst>
              <a:ext uri="{FF2B5EF4-FFF2-40B4-BE49-F238E27FC236}">
                <a16:creationId xmlns:a16="http://schemas.microsoft.com/office/drawing/2014/main" id="{13961AE4-83E9-4C0A-A306-1B4874311723}"/>
              </a:ext>
            </a:extLst>
          </p:cNvPr>
          <p:cNvGrpSpPr/>
          <p:nvPr/>
        </p:nvGrpSpPr>
        <p:grpSpPr>
          <a:xfrm>
            <a:off x="4418132" y="5092556"/>
            <a:ext cx="1040559" cy="1107698"/>
            <a:chOff x="5005625" y="2411303"/>
            <a:chExt cx="1034209" cy="1166952"/>
          </a:xfrm>
        </p:grpSpPr>
        <p:pic>
          <p:nvPicPr>
            <p:cNvPr id="19" name="Picture 18">
              <a:extLst>
                <a:ext uri="{FF2B5EF4-FFF2-40B4-BE49-F238E27FC236}">
                  <a16:creationId xmlns:a16="http://schemas.microsoft.com/office/drawing/2014/main" id="{5C87C97F-523A-4301-9D73-3BB7707A1A8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005625" y="2411303"/>
              <a:ext cx="1034209" cy="1166952"/>
            </a:xfrm>
            <a:prstGeom prst="roundRect">
              <a:avLst/>
            </a:prstGeom>
          </p:spPr>
        </p:pic>
        <p:pic>
          <p:nvPicPr>
            <p:cNvPr id="20" name="Picture 8" descr="A picture containing cup, coffee, food, table&#10;&#10;Description automatically generated">
              <a:extLst>
                <a:ext uri="{FF2B5EF4-FFF2-40B4-BE49-F238E27FC236}">
                  <a16:creationId xmlns:a16="http://schemas.microsoft.com/office/drawing/2014/main" id="{25FB6C59-AF2F-4EE7-8C18-6AB3C6BD044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354964" y="2928419"/>
              <a:ext cx="116437" cy="328762"/>
            </a:xfrm>
            <a:prstGeom prst="roundRect">
              <a:avLst/>
            </a:prstGeom>
          </p:spPr>
        </p:pic>
      </p:grpSp>
      <p:sp>
        <p:nvSpPr>
          <p:cNvPr id="21" name="TextBox 20">
            <a:extLst>
              <a:ext uri="{FF2B5EF4-FFF2-40B4-BE49-F238E27FC236}">
                <a16:creationId xmlns:a16="http://schemas.microsoft.com/office/drawing/2014/main" id="{09BEFDFC-C0B6-4595-B6A5-659A103D5AE1}"/>
              </a:ext>
            </a:extLst>
          </p:cNvPr>
          <p:cNvSpPr txBox="1"/>
          <p:nvPr/>
        </p:nvSpPr>
        <p:spPr>
          <a:xfrm>
            <a:off x="7538122" y="4595112"/>
            <a:ext cx="424929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entury Gothic" panose="020B0502020202020204" pitchFamily="34" charset="0"/>
              </a:rPr>
              <a:t>Shopper Marketing </a:t>
            </a:r>
            <a:r>
              <a:rPr kumimoji="0" lang="en-US" sz="1400" b="0" i="0" u="none" strike="noStrike" kern="1200" cap="none" spc="0" normalizeH="0" baseline="0" noProof="0">
                <a:ln>
                  <a:noFill/>
                </a:ln>
                <a:solidFill>
                  <a:srgbClr val="002060"/>
                </a:solidFill>
                <a:effectLst/>
                <a:uLnTx/>
                <a:uFillTx/>
                <a:latin typeface="Century Gothic" panose="020B0502020202020204" pitchFamily="34" charset="0"/>
              </a:rPr>
              <a:t>bring campaign In-Store</a:t>
            </a:r>
          </a:p>
        </p:txBody>
      </p:sp>
      <p:pic>
        <p:nvPicPr>
          <p:cNvPr id="22" name="Picture 21">
            <a:extLst>
              <a:ext uri="{FF2B5EF4-FFF2-40B4-BE49-F238E27FC236}">
                <a16:creationId xmlns:a16="http://schemas.microsoft.com/office/drawing/2014/main" id="{154D0DCC-FD68-4CB9-A72B-3B7378D291F0}"/>
              </a:ext>
            </a:extLst>
          </p:cNvPr>
          <p:cNvPicPr>
            <a:picLocks noChangeAspect="1"/>
          </p:cNvPicPr>
          <p:nvPr/>
        </p:nvPicPr>
        <p:blipFill>
          <a:blip r:embed="rId19"/>
          <a:stretch>
            <a:fillRect/>
          </a:stretch>
        </p:blipFill>
        <p:spPr>
          <a:xfrm>
            <a:off x="7712432" y="4988307"/>
            <a:ext cx="1559160" cy="1149122"/>
          </a:xfrm>
          <a:prstGeom prst="rect">
            <a:avLst/>
          </a:prstGeom>
        </p:spPr>
      </p:pic>
      <p:pic>
        <p:nvPicPr>
          <p:cNvPr id="23" name="Picture 22">
            <a:extLst>
              <a:ext uri="{FF2B5EF4-FFF2-40B4-BE49-F238E27FC236}">
                <a16:creationId xmlns:a16="http://schemas.microsoft.com/office/drawing/2014/main" id="{6172EECE-747C-4153-9E14-8D8AA239C9C2}"/>
              </a:ext>
            </a:extLst>
          </p:cNvPr>
          <p:cNvPicPr>
            <a:picLocks noChangeAspect="1"/>
          </p:cNvPicPr>
          <p:nvPr/>
        </p:nvPicPr>
        <p:blipFill>
          <a:blip r:embed="rId20"/>
          <a:stretch>
            <a:fillRect/>
          </a:stretch>
        </p:blipFill>
        <p:spPr>
          <a:xfrm>
            <a:off x="9271591" y="5068954"/>
            <a:ext cx="1493376" cy="1079920"/>
          </a:xfrm>
          <a:prstGeom prst="rect">
            <a:avLst/>
          </a:prstGeom>
        </p:spPr>
      </p:pic>
      <p:pic>
        <p:nvPicPr>
          <p:cNvPr id="25" name="Google Shape;646;p76">
            <a:extLst>
              <a:ext uri="{FF2B5EF4-FFF2-40B4-BE49-F238E27FC236}">
                <a16:creationId xmlns:a16="http://schemas.microsoft.com/office/drawing/2014/main" id="{BD8939DF-A699-4A83-9D4F-1E21217DB054}"/>
              </a:ext>
            </a:extLst>
          </p:cNvPr>
          <p:cNvPicPr preferRelativeResize="0"/>
          <p:nvPr/>
        </p:nvPicPr>
        <p:blipFill>
          <a:blip r:embed="rId21" cstate="print">
            <a:alphaModFix/>
            <a:extLst>
              <a:ext uri="{28A0092B-C50C-407E-A947-70E740481C1C}">
                <a14:useLocalDpi xmlns:a14="http://schemas.microsoft.com/office/drawing/2010/main"/>
              </a:ext>
            </a:extLst>
          </a:blip>
          <a:stretch>
            <a:fillRect/>
          </a:stretch>
        </p:blipFill>
        <p:spPr>
          <a:xfrm>
            <a:off x="9452193" y="2482811"/>
            <a:ext cx="1132172" cy="1243026"/>
          </a:xfrm>
          <a:prstGeom prst="rect">
            <a:avLst/>
          </a:prstGeom>
          <a:noFill/>
          <a:ln>
            <a:noFill/>
          </a:ln>
        </p:spPr>
      </p:pic>
      <p:pic>
        <p:nvPicPr>
          <p:cNvPr id="27" name="Google Shape;487;p63">
            <a:extLst>
              <a:ext uri="{FF2B5EF4-FFF2-40B4-BE49-F238E27FC236}">
                <a16:creationId xmlns:a16="http://schemas.microsoft.com/office/drawing/2014/main" id="{6A577768-0799-4BFC-A122-B4F0B58B6E67}"/>
              </a:ext>
            </a:extLst>
          </p:cNvPr>
          <p:cNvPicPr preferRelativeResize="0"/>
          <p:nvPr/>
        </p:nvPicPr>
        <p:blipFill>
          <a:blip r:embed="rId22" cstate="print">
            <a:alphaModFix/>
            <a:extLst>
              <a:ext uri="{28A0092B-C50C-407E-A947-70E740481C1C}">
                <a14:useLocalDpi xmlns:a14="http://schemas.microsoft.com/office/drawing/2010/main"/>
              </a:ext>
            </a:extLst>
          </a:blip>
          <a:stretch>
            <a:fillRect/>
          </a:stretch>
        </p:blipFill>
        <p:spPr>
          <a:xfrm>
            <a:off x="124034" y="1711962"/>
            <a:ext cx="2269662" cy="1388296"/>
          </a:xfrm>
          <a:prstGeom prst="rect">
            <a:avLst/>
          </a:prstGeom>
          <a:noFill/>
          <a:ln>
            <a:noFill/>
          </a:ln>
        </p:spPr>
      </p:pic>
      <p:pic>
        <p:nvPicPr>
          <p:cNvPr id="28" name="Picture 4" descr="Pinterest Announces Termination of Future Lease Contract | Business Wire">
            <a:extLst>
              <a:ext uri="{FF2B5EF4-FFF2-40B4-BE49-F238E27FC236}">
                <a16:creationId xmlns:a16="http://schemas.microsoft.com/office/drawing/2014/main" id="{989F47B5-FFFC-4405-A16E-2659292ED861}"/>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21626" r="22243"/>
          <a:stretch/>
        </p:blipFill>
        <p:spPr bwMode="auto">
          <a:xfrm>
            <a:off x="9322355" y="1849364"/>
            <a:ext cx="493351" cy="460665"/>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4">
            <a:extLst>
              <a:ext uri="{FF2B5EF4-FFF2-40B4-BE49-F238E27FC236}">
                <a16:creationId xmlns:a16="http://schemas.microsoft.com/office/drawing/2014/main" id="{12055F22-4EDF-4ECC-86F0-8709B2C68007}"/>
              </a:ext>
            </a:extLst>
          </p:cNvPr>
          <p:cNvSpPr txBox="1">
            <a:spLocks/>
          </p:cNvSpPr>
          <p:nvPr/>
        </p:nvSpPr>
        <p:spPr>
          <a:xfrm>
            <a:off x="700088" y="-1207276"/>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9" name="AutoShape 2">
            <a:extLst>
              <a:ext uri="{FF2B5EF4-FFF2-40B4-BE49-F238E27FC236}">
                <a16:creationId xmlns:a16="http://schemas.microsoft.com/office/drawing/2014/main" id="{3B1FEEE9-0A05-45E4-A943-E278B117F0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ndParaRPr>
          </a:p>
        </p:txBody>
      </p:sp>
      <p:pic>
        <p:nvPicPr>
          <p:cNvPr id="32" name="Picture 31">
            <a:extLst>
              <a:ext uri="{FF2B5EF4-FFF2-40B4-BE49-F238E27FC236}">
                <a16:creationId xmlns:a16="http://schemas.microsoft.com/office/drawing/2014/main" id="{0F491ADA-B1F2-45F0-9531-6EE9B6695AF3}"/>
              </a:ext>
            </a:extLst>
          </p:cNvPr>
          <p:cNvPicPr>
            <a:picLocks noChangeAspect="1"/>
          </p:cNvPicPr>
          <p:nvPr/>
        </p:nvPicPr>
        <p:blipFill>
          <a:blip r:embed="rId24"/>
          <a:stretch>
            <a:fillRect/>
          </a:stretch>
        </p:blipFill>
        <p:spPr>
          <a:xfrm>
            <a:off x="2305610" y="2285870"/>
            <a:ext cx="2057400" cy="1628775"/>
          </a:xfrm>
          <a:prstGeom prst="rect">
            <a:avLst/>
          </a:prstGeom>
        </p:spPr>
      </p:pic>
      <p:pic>
        <p:nvPicPr>
          <p:cNvPr id="33" name="Picture 32">
            <a:extLst>
              <a:ext uri="{FF2B5EF4-FFF2-40B4-BE49-F238E27FC236}">
                <a16:creationId xmlns:a16="http://schemas.microsoft.com/office/drawing/2014/main" id="{25233F37-4C94-4E28-A4A7-8B2A517D69B9}"/>
              </a:ext>
            </a:extLst>
          </p:cNvPr>
          <p:cNvPicPr>
            <a:picLocks noChangeAspect="1"/>
          </p:cNvPicPr>
          <p:nvPr/>
        </p:nvPicPr>
        <p:blipFill>
          <a:blip r:embed="rId25"/>
          <a:stretch>
            <a:fillRect/>
          </a:stretch>
        </p:blipFill>
        <p:spPr>
          <a:xfrm>
            <a:off x="10703688" y="2482811"/>
            <a:ext cx="1012079" cy="1537214"/>
          </a:xfrm>
          <a:prstGeom prst="rect">
            <a:avLst/>
          </a:prstGeom>
        </p:spPr>
      </p:pic>
      <p:pic>
        <p:nvPicPr>
          <p:cNvPr id="34" name="Picture 33">
            <a:extLst>
              <a:ext uri="{FF2B5EF4-FFF2-40B4-BE49-F238E27FC236}">
                <a16:creationId xmlns:a16="http://schemas.microsoft.com/office/drawing/2014/main" id="{4E9964E3-6B08-4D80-BD35-4C357ED5E644}"/>
              </a:ext>
            </a:extLst>
          </p:cNvPr>
          <p:cNvPicPr>
            <a:picLocks noChangeAspect="1"/>
          </p:cNvPicPr>
          <p:nvPr/>
        </p:nvPicPr>
        <p:blipFill>
          <a:blip r:embed="rId26"/>
          <a:stretch>
            <a:fillRect/>
          </a:stretch>
        </p:blipFill>
        <p:spPr>
          <a:xfrm>
            <a:off x="365976" y="3100258"/>
            <a:ext cx="1692750" cy="1453661"/>
          </a:xfrm>
          <a:prstGeom prst="rect">
            <a:avLst/>
          </a:prstGeom>
        </p:spPr>
      </p:pic>
      <p:pic>
        <p:nvPicPr>
          <p:cNvPr id="35" name="Picture 34">
            <a:extLst>
              <a:ext uri="{FF2B5EF4-FFF2-40B4-BE49-F238E27FC236}">
                <a16:creationId xmlns:a16="http://schemas.microsoft.com/office/drawing/2014/main" id="{3FDFD028-D861-4832-84FD-2903F64D4172}"/>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8190106" y="2482811"/>
            <a:ext cx="1153246" cy="1600977"/>
          </a:xfrm>
          <a:prstGeom prst="rect">
            <a:avLst/>
          </a:prstGeom>
        </p:spPr>
      </p:pic>
      <p:pic>
        <p:nvPicPr>
          <p:cNvPr id="37" name="Graphic 36" descr="Dance">
            <a:extLst>
              <a:ext uri="{FF2B5EF4-FFF2-40B4-BE49-F238E27FC236}">
                <a16:creationId xmlns:a16="http://schemas.microsoft.com/office/drawing/2014/main" id="{FD1E0453-DE1F-47C5-9729-70D276D3EB15}"/>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444982" y="3614656"/>
            <a:ext cx="1113202" cy="1113202"/>
          </a:xfrm>
          <a:prstGeom prst="rect">
            <a:avLst/>
          </a:prstGeom>
        </p:spPr>
      </p:pic>
      <p:pic>
        <p:nvPicPr>
          <p:cNvPr id="39" name="Graphic 38" descr="Music">
            <a:extLst>
              <a:ext uri="{FF2B5EF4-FFF2-40B4-BE49-F238E27FC236}">
                <a16:creationId xmlns:a16="http://schemas.microsoft.com/office/drawing/2014/main" id="{1CE172AB-119E-4B05-99E1-4AF0B68EDBDC}"/>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7846119" y="2468070"/>
            <a:ext cx="576506" cy="576506"/>
          </a:xfrm>
          <a:prstGeom prst="rect">
            <a:avLst/>
          </a:prstGeom>
        </p:spPr>
      </p:pic>
      <p:sp>
        <p:nvSpPr>
          <p:cNvPr id="3" name="Title 2">
            <a:extLst>
              <a:ext uri="{FF2B5EF4-FFF2-40B4-BE49-F238E27FC236}">
                <a16:creationId xmlns:a16="http://schemas.microsoft.com/office/drawing/2014/main" id="{62333C83-CCBE-9949-B33C-FDE665398A35}"/>
              </a:ext>
            </a:extLst>
          </p:cNvPr>
          <p:cNvSpPr>
            <a:spLocks noGrp="1"/>
          </p:cNvSpPr>
          <p:nvPr>
            <p:ph type="title"/>
          </p:nvPr>
        </p:nvSpPr>
        <p:spPr>
          <a:xfrm>
            <a:off x="224313" y="192056"/>
            <a:ext cx="11743882" cy="773762"/>
          </a:xfrm>
        </p:spPr>
        <p:txBody>
          <a:bodyPr/>
          <a:lstStyle/>
          <a:p>
            <a:r>
              <a:rPr lang="en-US"/>
              <a:t>We will bring Campaign to life in a way that excites, engages and recruits the Next Gen of consumers</a:t>
            </a:r>
          </a:p>
        </p:txBody>
      </p:sp>
    </p:spTree>
    <p:extLst>
      <p:ext uri="{BB962C8B-B14F-4D97-AF65-F5344CB8AC3E}">
        <p14:creationId xmlns:p14="http://schemas.microsoft.com/office/powerpoint/2010/main" val="1026524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5820C-5FE4-46D7-895E-09B6B9BAEAFE}"/>
              </a:ext>
            </a:extLst>
          </p:cNvPr>
          <p:cNvSpPr txBox="1"/>
          <p:nvPr/>
        </p:nvSpPr>
        <p:spPr>
          <a:xfrm>
            <a:off x="890195" y="1562826"/>
            <a:ext cx="1680797"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Sig. Higher vs. competitors</a:t>
            </a:r>
          </a:p>
        </p:txBody>
      </p:sp>
      <p:sp>
        <p:nvSpPr>
          <p:cNvPr id="3" name="TextBox 2">
            <a:extLst>
              <a:ext uri="{FF2B5EF4-FFF2-40B4-BE49-F238E27FC236}">
                <a16:creationId xmlns:a16="http://schemas.microsoft.com/office/drawing/2014/main" id="{F7EC7A1C-6303-464F-8EC8-02C60AFD3E59}"/>
              </a:ext>
            </a:extLst>
          </p:cNvPr>
          <p:cNvSpPr txBox="1"/>
          <p:nvPr/>
        </p:nvSpPr>
        <p:spPr>
          <a:xfrm>
            <a:off x="700089" y="687877"/>
            <a:ext cx="688003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a:cs typeface="Arial"/>
              </a:rPr>
              <a:t>ID Hazelnut outperforms three key competitors on Overall Liking and is more often described with positive terms of </a:t>
            </a:r>
            <a:r>
              <a:rPr kumimoji="0" lang="en-US" sz="1600" b="1" u="none" strike="noStrike" kern="1200" cap="none" spc="0" normalizeH="0" baseline="0" noProof="0">
                <a:ln>
                  <a:noFill/>
                </a:ln>
                <a:solidFill>
                  <a:srgbClr val="002677"/>
                </a:solidFill>
                <a:effectLst/>
                <a:uLnTx/>
                <a:uFillTx/>
                <a:latin typeface="Century Gothic"/>
                <a:cs typeface="Arial"/>
              </a:rPr>
              <a:t>flavorful and rich</a:t>
            </a:r>
          </a:p>
        </p:txBody>
      </p:sp>
      <p:graphicFrame>
        <p:nvGraphicFramePr>
          <p:cNvPr id="5" name="Chart 4">
            <a:extLst>
              <a:ext uri="{FF2B5EF4-FFF2-40B4-BE49-F238E27FC236}">
                <a16:creationId xmlns:a16="http://schemas.microsoft.com/office/drawing/2014/main" id="{0B722C38-04CC-4E7A-A8EF-7E29361B69A6}"/>
              </a:ext>
            </a:extLst>
          </p:cNvPr>
          <p:cNvGraphicFramePr>
            <a:graphicFrameLocks/>
          </p:cNvGraphicFramePr>
          <p:nvPr/>
        </p:nvGraphicFramePr>
        <p:xfrm>
          <a:off x="490904" y="1886933"/>
          <a:ext cx="715414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Rounded Corners 5">
            <a:extLst>
              <a:ext uri="{FF2B5EF4-FFF2-40B4-BE49-F238E27FC236}">
                <a16:creationId xmlns:a16="http://schemas.microsoft.com/office/drawing/2014/main" id="{6ABEE191-E1E7-4D72-AC26-BB96D68146D5}"/>
              </a:ext>
            </a:extLst>
          </p:cNvPr>
          <p:cNvSpPr/>
          <p:nvPr/>
        </p:nvSpPr>
        <p:spPr>
          <a:xfrm>
            <a:off x="1225842" y="1555730"/>
            <a:ext cx="976293" cy="2682983"/>
          </a:xfrm>
          <a:prstGeom prst="roundRect">
            <a:avLst/>
          </a:prstGeom>
          <a:noFill/>
          <a:ln w="254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B05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5A10024-F9A5-4E3B-B6D1-4A4E0AF16B43}"/>
              </a:ext>
            </a:extLst>
          </p:cNvPr>
          <p:cNvSpPr txBox="1"/>
          <p:nvPr/>
        </p:nvSpPr>
        <p:spPr>
          <a:xfrm>
            <a:off x="2202134" y="1548379"/>
            <a:ext cx="50512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Overall Opinion of Hazelnut Creamer in Coffee</a:t>
            </a:r>
          </a:p>
        </p:txBody>
      </p:sp>
      <p:pic>
        <p:nvPicPr>
          <p:cNvPr id="8" name="Picture 7" descr="A close up of a bottle&#10;&#10;Description automatically generated">
            <a:extLst>
              <a:ext uri="{FF2B5EF4-FFF2-40B4-BE49-F238E27FC236}">
                <a16:creationId xmlns:a16="http://schemas.microsoft.com/office/drawing/2014/main" id="{35189E4D-7DE6-4AD0-8919-7B0D2138D7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2700" y="4550893"/>
            <a:ext cx="1787734" cy="1787734"/>
          </a:xfrm>
          <a:prstGeom prst="rect">
            <a:avLst/>
          </a:prstGeom>
        </p:spPr>
      </p:pic>
      <p:pic>
        <p:nvPicPr>
          <p:cNvPr id="9" name="Picture 8" descr="A picture containing food, table&#10;&#10;Description automatically generated">
            <a:extLst>
              <a:ext uri="{FF2B5EF4-FFF2-40B4-BE49-F238E27FC236}">
                <a16:creationId xmlns:a16="http://schemas.microsoft.com/office/drawing/2014/main" id="{A83F5C96-23AC-4337-A139-3A3659CEE8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8186" y="4574033"/>
            <a:ext cx="1736800" cy="1736800"/>
          </a:xfrm>
          <a:prstGeom prst="rect">
            <a:avLst/>
          </a:prstGeom>
        </p:spPr>
      </p:pic>
      <p:pic>
        <p:nvPicPr>
          <p:cNvPr id="10" name="Picture 9" descr="A picture containing toiletry, lotion&#10;&#10;Description automatically generated">
            <a:extLst>
              <a:ext uri="{FF2B5EF4-FFF2-40B4-BE49-F238E27FC236}">
                <a16:creationId xmlns:a16="http://schemas.microsoft.com/office/drawing/2014/main" id="{9B664B66-986E-43CE-AF43-7A56A7712A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2124" y="4574033"/>
            <a:ext cx="1736800" cy="1736800"/>
          </a:xfrm>
          <a:prstGeom prst="rect">
            <a:avLst/>
          </a:prstGeom>
        </p:spPr>
      </p:pic>
      <p:graphicFrame>
        <p:nvGraphicFramePr>
          <p:cNvPr id="11" name="Table 3">
            <a:extLst>
              <a:ext uri="{FF2B5EF4-FFF2-40B4-BE49-F238E27FC236}">
                <a16:creationId xmlns:a16="http://schemas.microsoft.com/office/drawing/2014/main" id="{9788774E-0572-46B5-96FA-A028316D6A72}"/>
              </a:ext>
            </a:extLst>
          </p:cNvPr>
          <p:cNvGraphicFramePr>
            <a:graphicFrameLocks noGrp="1"/>
          </p:cNvGraphicFramePr>
          <p:nvPr>
            <p:extLst>
              <p:ext uri="{D42A27DB-BD31-4B8C-83A1-F6EECF244321}">
                <p14:modId xmlns:p14="http://schemas.microsoft.com/office/powerpoint/2010/main" val="3469894065"/>
              </p:ext>
            </p:extLst>
          </p:nvPr>
        </p:nvGraphicFramePr>
        <p:xfrm>
          <a:off x="7495953" y="2596116"/>
          <a:ext cx="4481780" cy="2331183"/>
        </p:xfrm>
        <a:graphic>
          <a:graphicData uri="http://schemas.openxmlformats.org/drawingml/2006/table">
            <a:tbl>
              <a:tblPr firstRow="1" bandRow="1">
                <a:tableStyleId>{5C22544A-7EE6-4342-B048-85BDC9FD1C3A}</a:tableStyleId>
              </a:tblPr>
              <a:tblGrid>
                <a:gridCol w="1196162">
                  <a:extLst>
                    <a:ext uri="{9D8B030D-6E8A-4147-A177-3AD203B41FA5}">
                      <a16:colId xmlns:a16="http://schemas.microsoft.com/office/drawing/2014/main" val="135565033"/>
                    </a:ext>
                  </a:extLst>
                </a:gridCol>
                <a:gridCol w="1095206">
                  <a:extLst>
                    <a:ext uri="{9D8B030D-6E8A-4147-A177-3AD203B41FA5}">
                      <a16:colId xmlns:a16="http://schemas.microsoft.com/office/drawing/2014/main" val="1751991752"/>
                    </a:ext>
                  </a:extLst>
                </a:gridCol>
                <a:gridCol w="1095206">
                  <a:extLst>
                    <a:ext uri="{9D8B030D-6E8A-4147-A177-3AD203B41FA5}">
                      <a16:colId xmlns:a16="http://schemas.microsoft.com/office/drawing/2014/main" val="1612170662"/>
                    </a:ext>
                  </a:extLst>
                </a:gridCol>
                <a:gridCol w="1095206">
                  <a:extLst>
                    <a:ext uri="{9D8B030D-6E8A-4147-A177-3AD203B41FA5}">
                      <a16:colId xmlns:a16="http://schemas.microsoft.com/office/drawing/2014/main" val="679140997"/>
                    </a:ext>
                  </a:extLst>
                </a:gridCol>
              </a:tblGrid>
              <a:tr h="777061">
                <a:tc>
                  <a:txBody>
                    <a:bodyPr/>
                    <a:lstStyle/>
                    <a:p>
                      <a:pPr algn="ctr"/>
                      <a:r>
                        <a:rPr lang="en-US" b="0" i="0">
                          <a:latin typeface="Century Gothic"/>
                        </a:rPr>
                        <a:t>Hazelnut 32oz</a:t>
                      </a:r>
                    </a:p>
                  </a:txBody>
                  <a:tcPr anchor="ctr"/>
                </a:tc>
                <a:tc>
                  <a:txBody>
                    <a:bodyPr/>
                    <a:lstStyle/>
                    <a:p>
                      <a:pPr algn="ctr"/>
                      <a:r>
                        <a:rPr lang="en-US" b="0" i="0">
                          <a:latin typeface="Century Gothic"/>
                        </a:rPr>
                        <a:t>L5W</a:t>
                      </a:r>
                    </a:p>
                  </a:txBody>
                  <a:tcPr anchor="ctr"/>
                </a:tc>
                <a:tc>
                  <a:txBody>
                    <a:bodyPr/>
                    <a:lstStyle/>
                    <a:p>
                      <a:pPr algn="ctr"/>
                      <a:r>
                        <a:rPr lang="en-US" b="0" i="0">
                          <a:latin typeface="Century Gothic"/>
                        </a:rPr>
                        <a:t>L13W</a:t>
                      </a:r>
                    </a:p>
                  </a:txBody>
                  <a:tcPr anchor="ctr"/>
                </a:tc>
                <a:tc>
                  <a:txBody>
                    <a:bodyPr/>
                    <a:lstStyle/>
                    <a:p>
                      <a:pPr algn="ctr"/>
                      <a:r>
                        <a:rPr lang="en-US" b="0" i="0">
                          <a:latin typeface="Century Gothic"/>
                        </a:rPr>
                        <a:t>L52W</a:t>
                      </a:r>
                    </a:p>
                  </a:txBody>
                  <a:tcPr anchor="ctr"/>
                </a:tc>
                <a:extLst>
                  <a:ext uri="{0D108BD9-81ED-4DB2-BD59-A6C34878D82A}">
                    <a16:rowId xmlns:a16="http://schemas.microsoft.com/office/drawing/2014/main" val="2363456658"/>
                  </a:ext>
                </a:extLst>
              </a:tr>
              <a:tr h="777061">
                <a:tc>
                  <a:txBody>
                    <a:bodyPr/>
                    <a:lstStyle/>
                    <a:p>
                      <a:pPr algn="ctr"/>
                      <a:r>
                        <a:rPr lang="en-US" b="0" i="0">
                          <a:latin typeface="Century Gothic"/>
                        </a:rPr>
                        <a:t>ID</a:t>
                      </a:r>
                    </a:p>
                    <a:p>
                      <a:pPr algn="ctr"/>
                      <a:r>
                        <a:rPr lang="en-US" b="0"/>
                        <a:t>76 TDPs</a:t>
                      </a:r>
                    </a:p>
                  </a:txBody>
                  <a:tcPr anchor="ctr"/>
                </a:tc>
                <a:tc>
                  <a:txBody>
                    <a:bodyPr/>
                    <a:lstStyle/>
                    <a:p>
                      <a:pPr algn="ctr"/>
                      <a:r>
                        <a:rPr lang="en-US" b="0" i="0">
                          <a:latin typeface="Century Gothic"/>
                        </a:rPr>
                        <a:t>+8%</a:t>
                      </a:r>
                    </a:p>
                  </a:txBody>
                  <a:tcPr anchor="ctr"/>
                </a:tc>
                <a:tc>
                  <a:txBody>
                    <a:bodyPr/>
                    <a:lstStyle/>
                    <a:p>
                      <a:pPr algn="ctr"/>
                      <a:r>
                        <a:rPr lang="en-US" b="0" i="0">
                          <a:latin typeface="Century Gothic"/>
                        </a:rPr>
                        <a:t>+10%</a:t>
                      </a:r>
                    </a:p>
                  </a:txBody>
                  <a:tcPr anchor="ctr"/>
                </a:tc>
                <a:tc>
                  <a:txBody>
                    <a:bodyPr/>
                    <a:lstStyle/>
                    <a:p>
                      <a:pPr algn="ctr"/>
                      <a:r>
                        <a:rPr lang="en-US" b="0" i="0">
                          <a:latin typeface="Century Gothic"/>
                        </a:rPr>
                        <a:t>+17%</a:t>
                      </a:r>
                    </a:p>
                  </a:txBody>
                  <a:tcPr anchor="ctr"/>
                </a:tc>
                <a:extLst>
                  <a:ext uri="{0D108BD9-81ED-4DB2-BD59-A6C34878D82A}">
                    <a16:rowId xmlns:a16="http://schemas.microsoft.com/office/drawing/2014/main" val="4065040362"/>
                  </a:ext>
                </a:extLst>
              </a:tr>
              <a:tr h="777061">
                <a:tc>
                  <a:txBody>
                    <a:bodyPr/>
                    <a:lstStyle/>
                    <a:p>
                      <a:pPr algn="ctr"/>
                      <a:r>
                        <a:rPr lang="en-US" b="0" i="0">
                          <a:latin typeface="Century Gothic"/>
                        </a:rPr>
                        <a:t>CM</a:t>
                      </a:r>
                    </a:p>
                    <a:p>
                      <a:pPr algn="ctr"/>
                      <a:r>
                        <a:rPr lang="en-US" b="0"/>
                        <a:t>88 TDPs</a:t>
                      </a:r>
                    </a:p>
                  </a:txBody>
                  <a:tcPr anchor="ctr"/>
                </a:tc>
                <a:tc>
                  <a:txBody>
                    <a:bodyPr/>
                    <a:lstStyle/>
                    <a:p>
                      <a:pPr algn="ctr"/>
                      <a:r>
                        <a:rPr lang="en-US" b="0" i="0">
                          <a:latin typeface="Century Gothic"/>
                        </a:rPr>
                        <a:t>+9%</a:t>
                      </a:r>
                    </a:p>
                  </a:txBody>
                  <a:tcPr anchor="ctr"/>
                </a:tc>
                <a:tc>
                  <a:txBody>
                    <a:bodyPr/>
                    <a:lstStyle/>
                    <a:p>
                      <a:pPr algn="ctr"/>
                      <a:r>
                        <a:rPr lang="en-US" b="0" i="0">
                          <a:latin typeface="Century Gothic"/>
                        </a:rPr>
                        <a:t>+7%</a:t>
                      </a:r>
                    </a:p>
                  </a:txBody>
                  <a:tcPr anchor="ctr"/>
                </a:tc>
                <a:tc>
                  <a:txBody>
                    <a:bodyPr/>
                    <a:lstStyle/>
                    <a:p>
                      <a:pPr algn="ctr"/>
                      <a:r>
                        <a:rPr lang="en-US" b="0" i="0">
                          <a:latin typeface="Century Gothic"/>
                        </a:rPr>
                        <a:t>+0.1%</a:t>
                      </a:r>
                    </a:p>
                  </a:txBody>
                  <a:tcPr anchor="ctr"/>
                </a:tc>
                <a:extLst>
                  <a:ext uri="{0D108BD9-81ED-4DB2-BD59-A6C34878D82A}">
                    <a16:rowId xmlns:a16="http://schemas.microsoft.com/office/drawing/2014/main" val="160508545"/>
                  </a:ext>
                </a:extLst>
              </a:tr>
            </a:tbl>
          </a:graphicData>
        </a:graphic>
      </p:graphicFrame>
      <p:sp>
        <p:nvSpPr>
          <p:cNvPr id="12" name="TextBox 11">
            <a:extLst>
              <a:ext uri="{FF2B5EF4-FFF2-40B4-BE49-F238E27FC236}">
                <a16:creationId xmlns:a16="http://schemas.microsoft.com/office/drawing/2014/main" id="{673DCCEB-DEEF-4D93-A903-2FD6ECDEBE6D}"/>
              </a:ext>
            </a:extLst>
          </p:cNvPr>
          <p:cNvSpPr txBox="1"/>
          <p:nvPr/>
        </p:nvSpPr>
        <p:spPr>
          <a:xfrm>
            <a:off x="7754813" y="1515220"/>
            <a:ext cx="408842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ID vs CM Hazelnut Velocities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($/TDP % chg. vs YA, w/e 9/27/20)</a:t>
            </a:r>
          </a:p>
        </p:txBody>
      </p:sp>
      <p:sp>
        <p:nvSpPr>
          <p:cNvPr id="13" name="Rectangle: Rounded Corners 12">
            <a:extLst>
              <a:ext uri="{FF2B5EF4-FFF2-40B4-BE49-F238E27FC236}">
                <a16:creationId xmlns:a16="http://schemas.microsoft.com/office/drawing/2014/main" id="{B9B6C5EE-9AAD-4942-B593-DBD2DD90EF18}"/>
              </a:ext>
            </a:extLst>
          </p:cNvPr>
          <p:cNvSpPr/>
          <p:nvPr/>
        </p:nvSpPr>
        <p:spPr>
          <a:xfrm>
            <a:off x="7533302" y="3387462"/>
            <a:ext cx="4389681" cy="744924"/>
          </a:xfrm>
          <a:prstGeom prst="roundRect">
            <a:avLst/>
          </a:prstGeom>
          <a:noFill/>
          <a:ln w="254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B050"/>
              </a:solidFill>
              <a:effectLst/>
              <a:uLnTx/>
              <a:uFillTx/>
              <a:latin typeface="Century Gothic" panose="020B0502020202020204" pitchFamily="34" charset="0"/>
              <a:ea typeface="+mn-ea"/>
              <a:cs typeface="+mn-cs"/>
            </a:endParaRPr>
          </a:p>
        </p:txBody>
      </p:sp>
      <p:pic>
        <p:nvPicPr>
          <p:cNvPr id="14" name="Picture 13" descr="A picture containing cup, coffee, table, food&#10;&#10;Description automatically generated">
            <a:extLst>
              <a:ext uri="{FF2B5EF4-FFF2-40B4-BE49-F238E27FC236}">
                <a16:creationId xmlns:a16="http://schemas.microsoft.com/office/drawing/2014/main" id="{BE08FD21-E7CA-41C4-86AD-FBBE783FCC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70390" y="4509104"/>
            <a:ext cx="678284" cy="1843419"/>
          </a:xfrm>
          <a:prstGeom prst="rect">
            <a:avLst/>
          </a:prstGeom>
        </p:spPr>
      </p:pic>
      <p:sp>
        <p:nvSpPr>
          <p:cNvPr id="17" name="Title 4">
            <a:extLst>
              <a:ext uri="{FF2B5EF4-FFF2-40B4-BE49-F238E27FC236}">
                <a16:creationId xmlns:a16="http://schemas.microsoft.com/office/drawing/2014/main" id="{4137C105-8429-4643-A336-BCF6A584724E}"/>
              </a:ext>
            </a:extLst>
          </p:cNvPr>
          <p:cNvSpPr txBox="1">
            <a:spLocks/>
          </p:cNvSpPr>
          <p:nvPr/>
        </p:nvSpPr>
        <p:spPr>
          <a:xfrm>
            <a:off x="679931" y="-1280779"/>
            <a:ext cx="10284386"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15" name="Title 14">
            <a:extLst>
              <a:ext uri="{FF2B5EF4-FFF2-40B4-BE49-F238E27FC236}">
                <a16:creationId xmlns:a16="http://schemas.microsoft.com/office/drawing/2014/main" id="{63166624-19F8-F244-BB1E-AEDFC7E67959}"/>
              </a:ext>
            </a:extLst>
          </p:cNvPr>
          <p:cNvSpPr>
            <a:spLocks noGrp="1"/>
          </p:cNvSpPr>
          <p:nvPr>
            <p:ph type="title"/>
          </p:nvPr>
        </p:nvSpPr>
        <p:spPr>
          <a:xfrm>
            <a:off x="224313" y="192056"/>
            <a:ext cx="11743882" cy="773762"/>
          </a:xfrm>
        </p:spPr>
        <p:txBody>
          <a:bodyPr/>
          <a:lstStyle/>
          <a:p>
            <a:r>
              <a:rPr lang="en-US"/>
              <a:t>ID Hazelnut formula and velocities outperform competition</a:t>
            </a:r>
          </a:p>
        </p:txBody>
      </p:sp>
      <p:sp>
        <p:nvSpPr>
          <p:cNvPr id="19" name="Rectangle 18">
            <a:extLst>
              <a:ext uri="{FF2B5EF4-FFF2-40B4-BE49-F238E27FC236}">
                <a16:creationId xmlns:a16="http://schemas.microsoft.com/office/drawing/2014/main" id="{EBD8C928-6360-8F41-9BC4-1EADDE795756}"/>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Conducted in SF &amp; Chicago, June 2020</a:t>
            </a:r>
          </a:p>
          <a:p>
            <a:r>
              <a:rPr lang="en-US" sz="800">
                <a:solidFill>
                  <a:schemeClr val="bg1"/>
                </a:solidFill>
                <a:latin typeface="Century Gothic" panose="020B0502020202020204" pitchFamily="34" charset="0"/>
              </a:rPr>
              <a:t>Blinded seq. monadic CLT, N=153 Traditional Hazelnut creamer users (P6M consumption)</a:t>
            </a:r>
          </a:p>
          <a:p>
            <a:r>
              <a:rPr lang="en-US" sz="800">
                <a:solidFill>
                  <a:schemeClr val="bg1"/>
                </a:solidFill>
                <a:latin typeface="Century Gothic" panose="020B0502020202020204" pitchFamily="34" charset="0"/>
              </a:rPr>
              <a:t>Lg. letter following mean indicates sig. difference from the product listed at 95% CI</a:t>
            </a:r>
          </a:p>
        </p:txBody>
      </p:sp>
    </p:spTree>
    <p:extLst>
      <p:ext uri="{BB962C8B-B14F-4D97-AF65-F5344CB8AC3E}">
        <p14:creationId xmlns:p14="http://schemas.microsoft.com/office/powerpoint/2010/main" val="807297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516258E2-A70C-472C-B85E-31203444F0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9" imgH="360" progId="TCLayout.ActiveDocument.1">
                  <p:embed/>
                </p:oleObj>
              </mc:Choice>
              <mc:Fallback>
                <p:oleObj name="think-cell Slide" r:id="rId10" imgW="359" imgH="360" progId="TCLayout.ActiveDocument.1">
                  <p:embed/>
                  <p:pic>
                    <p:nvPicPr>
                      <p:cNvPr id="28" name="Object 27" hidden="1">
                        <a:extLst>
                          <a:ext uri="{FF2B5EF4-FFF2-40B4-BE49-F238E27FC236}">
                            <a16:creationId xmlns:a16="http://schemas.microsoft.com/office/drawing/2014/main" id="{516258E2-A70C-472C-B85E-31203444F09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6" name="Rectangle 25" hidden="1">
            <a:extLst>
              <a:ext uri="{FF2B5EF4-FFF2-40B4-BE49-F238E27FC236}">
                <a16:creationId xmlns:a16="http://schemas.microsoft.com/office/drawing/2014/main" id="{1FD5ACE6-9805-4B1A-80B3-9DB630315EE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alibri Regular"/>
            </a:endParaRPr>
          </a:p>
        </p:txBody>
      </p:sp>
      <p:sp>
        <p:nvSpPr>
          <p:cNvPr id="2" name="Title 4">
            <a:extLst>
              <a:ext uri="{FF2B5EF4-FFF2-40B4-BE49-F238E27FC236}">
                <a16:creationId xmlns:a16="http://schemas.microsoft.com/office/drawing/2014/main" id="{CC1020F1-4E21-445B-AB17-D3BAA1828DA2}"/>
              </a:ext>
            </a:extLst>
          </p:cNvPr>
          <p:cNvSpPr txBox="1">
            <a:spLocks/>
          </p:cNvSpPr>
          <p:nvPr/>
        </p:nvSpPr>
        <p:spPr>
          <a:xfrm>
            <a:off x="632345" y="-1133749"/>
            <a:ext cx="10284386"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7F95F678-6848-46A7-9126-9AC81F4B3BBB}"/>
              </a:ext>
            </a:extLst>
          </p:cNvPr>
          <p:cNvSpPr txBox="1"/>
          <p:nvPr/>
        </p:nvSpPr>
        <p:spPr>
          <a:xfrm>
            <a:off x="223805" y="668491"/>
            <a:ext cx="8446790"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a:cs typeface="Arial"/>
              </a:rPr>
              <a:t>ID Cold Stone Sweet Cream outperforms Coffee Mate on Overall Liking and is more often described with positive terms of </a:t>
            </a:r>
            <a:r>
              <a:rPr kumimoji="0" lang="en-US" sz="1600" b="1" u="none" strike="noStrike" kern="1200" cap="none" spc="0" normalizeH="0" baseline="0" noProof="0">
                <a:ln>
                  <a:noFill/>
                </a:ln>
                <a:solidFill>
                  <a:srgbClr val="002677"/>
                </a:solidFill>
                <a:effectLst/>
                <a:uLnTx/>
                <a:uFillTx/>
                <a:latin typeface="Century Gothic"/>
                <a:cs typeface="Arial"/>
              </a:rPr>
              <a:t>smooth, flavorful, indulgent, and balanced</a:t>
            </a:r>
            <a:endParaRPr lang="en-US" sz="1600" b="1" u="none" strike="noStrike" kern="1200" cap="none" spc="0" normalizeH="0" baseline="0" noProof="0">
              <a:ln>
                <a:noFill/>
              </a:ln>
              <a:solidFill>
                <a:srgbClr val="002677"/>
              </a:solidFill>
              <a:effectLst/>
              <a:uLnTx/>
              <a:uFillTx/>
              <a:latin typeface="Century Gothic"/>
              <a:cs typeface="Arial"/>
            </a:endParaRPr>
          </a:p>
        </p:txBody>
      </p:sp>
      <p:sp>
        <p:nvSpPr>
          <p:cNvPr id="5" name="TextBox 4">
            <a:extLst>
              <a:ext uri="{FF2B5EF4-FFF2-40B4-BE49-F238E27FC236}">
                <a16:creationId xmlns:a16="http://schemas.microsoft.com/office/drawing/2014/main" id="{D63549D7-459F-4A21-8D12-62DBA4BDF7B3}"/>
              </a:ext>
            </a:extLst>
          </p:cNvPr>
          <p:cNvSpPr txBox="1"/>
          <p:nvPr/>
        </p:nvSpPr>
        <p:spPr>
          <a:xfrm>
            <a:off x="2270535" y="1671726"/>
            <a:ext cx="53566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Overall Opinion of Sweet Cream Creamer in Coffee</a:t>
            </a:r>
          </a:p>
        </p:txBody>
      </p:sp>
      <p:graphicFrame>
        <p:nvGraphicFramePr>
          <p:cNvPr id="6" name="Table 3">
            <a:extLst>
              <a:ext uri="{FF2B5EF4-FFF2-40B4-BE49-F238E27FC236}">
                <a16:creationId xmlns:a16="http://schemas.microsoft.com/office/drawing/2014/main" id="{F9649678-E1AC-4935-A565-55F1B318174A}"/>
              </a:ext>
            </a:extLst>
          </p:cNvPr>
          <p:cNvGraphicFramePr>
            <a:graphicFrameLocks noGrp="1"/>
          </p:cNvGraphicFramePr>
          <p:nvPr/>
        </p:nvGraphicFramePr>
        <p:xfrm>
          <a:off x="7754815" y="2600490"/>
          <a:ext cx="4088424" cy="2468522"/>
        </p:xfrm>
        <a:graphic>
          <a:graphicData uri="http://schemas.openxmlformats.org/drawingml/2006/table">
            <a:tbl>
              <a:tblPr firstRow="1" bandRow="1">
                <a:tableStyleId>{5C22544A-7EE6-4342-B048-85BDC9FD1C3A}</a:tableStyleId>
              </a:tblPr>
              <a:tblGrid>
                <a:gridCol w="1022106">
                  <a:extLst>
                    <a:ext uri="{9D8B030D-6E8A-4147-A177-3AD203B41FA5}">
                      <a16:colId xmlns:a16="http://schemas.microsoft.com/office/drawing/2014/main" val="135565033"/>
                    </a:ext>
                  </a:extLst>
                </a:gridCol>
                <a:gridCol w="1022106">
                  <a:extLst>
                    <a:ext uri="{9D8B030D-6E8A-4147-A177-3AD203B41FA5}">
                      <a16:colId xmlns:a16="http://schemas.microsoft.com/office/drawing/2014/main" val="1751991752"/>
                    </a:ext>
                  </a:extLst>
                </a:gridCol>
                <a:gridCol w="1022106">
                  <a:extLst>
                    <a:ext uri="{9D8B030D-6E8A-4147-A177-3AD203B41FA5}">
                      <a16:colId xmlns:a16="http://schemas.microsoft.com/office/drawing/2014/main" val="1612170662"/>
                    </a:ext>
                  </a:extLst>
                </a:gridCol>
                <a:gridCol w="1022106">
                  <a:extLst>
                    <a:ext uri="{9D8B030D-6E8A-4147-A177-3AD203B41FA5}">
                      <a16:colId xmlns:a16="http://schemas.microsoft.com/office/drawing/2014/main" val="679140997"/>
                    </a:ext>
                  </a:extLst>
                </a:gridCol>
              </a:tblGrid>
              <a:tr h="777061">
                <a:tc>
                  <a:txBody>
                    <a:bodyPr/>
                    <a:lstStyle/>
                    <a:p>
                      <a:pPr algn="ctr"/>
                      <a:r>
                        <a:rPr lang="en-US" b="0" i="0">
                          <a:latin typeface="Century Gothic" panose="020B0502020202020204" pitchFamily="34" charset="0"/>
                        </a:rPr>
                        <a:t>Sweet Cream 32oz</a:t>
                      </a:r>
                    </a:p>
                  </a:txBody>
                  <a:tcPr anchor="ctr"/>
                </a:tc>
                <a:tc>
                  <a:txBody>
                    <a:bodyPr/>
                    <a:lstStyle/>
                    <a:p>
                      <a:pPr algn="ctr"/>
                      <a:r>
                        <a:rPr lang="en-US" b="0" i="0">
                          <a:latin typeface="Century Gothic" panose="020B0502020202020204" pitchFamily="34" charset="0"/>
                        </a:rPr>
                        <a:t>L5W</a:t>
                      </a:r>
                    </a:p>
                  </a:txBody>
                  <a:tcPr anchor="ctr"/>
                </a:tc>
                <a:tc>
                  <a:txBody>
                    <a:bodyPr/>
                    <a:lstStyle/>
                    <a:p>
                      <a:pPr algn="ctr"/>
                      <a:r>
                        <a:rPr lang="en-US" b="0" i="0">
                          <a:latin typeface="Century Gothic" panose="020B0502020202020204" pitchFamily="34" charset="0"/>
                        </a:rPr>
                        <a:t>L13W</a:t>
                      </a:r>
                    </a:p>
                  </a:txBody>
                  <a:tcPr anchor="ctr"/>
                </a:tc>
                <a:tc>
                  <a:txBody>
                    <a:bodyPr/>
                    <a:lstStyle/>
                    <a:p>
                      <a:pPr algn="ctr"/>
                      <a:r>
                        <a:rPr lang="en-US" b="0" i="0">
                          <a:latin typeface="Century Gothic" panose="020B0502020202020204" pitchFamily="34" charset="0"/>
                        </a:rPr>
                        <a:t>L52W</a:t>
                      </a:r>
                    </a:p>
                  </a:txBody>
                  <a:tcPr anchor="ctr"/>
                </a:tc>
                <a:extLst>
                  <a:ext uri="{0D108BD9-81ED-4DB2-BD59-A6C34878D82A}">
                    <a16:rowId xmlns:a16="http://schemas.microsoft.com/office/drawing/2014/main" val="2363456658"/>
                  </a:ext>
                </a:extLst>
              </a:tr>
              <a:tr h="777061">
                <a:tc>
                  <a:txBody>
                    <a:bodyPr/>
                    <a:lstStyle/>
                    <a:p>
                      <a:pPr algn="ctr"/>
                      <a:r>
                        <a:rPr lang="en-US" b="0" i="0">
                          <a:latin typeface="Century Gothic" panose="020B0502020202020204" pitchFamily="34" charset="0"/>
                        </a:rPr>
                        <a:t>ID</a:t>
                      </a:r>
                    </a:p>
                    <a:p>
                      <a:pPr algn="ctr"/>
                      <a:r>
                        <a:rPr lang="en-US" b="0"/>
                        <a:t>76 TDPs</a:t>
                      </a:r>
                    </a:p>
                  </a:txBody>
                  <a:tcPr anchor="ctr"/>
                </a:tc>
                <a:tc>
                  <a:txBody>
                    <a:bodyPr/>
                    <a:lstStyle/>
                    <a:p>
                      <a:pPr algn="ctr"/>
                      <a:r>
                        <a:rPr lang="en-US" b="0" i="0">
                          <a:solidFill>
                            <a:schemeClr val="tx1"/>
                          </a:solidFill>
                          <a:latin typeface="Century Gothic" panose="020B0502020202020204" pitchFamily="34" charset="0"/>
                        </a:rPr>
                        <a:t>+26%</a:t>
                      </a:r>
                    </a:p>
                  </a:txBody>
                  <a:tcPr anchor="ctr"/>
                </a:tc>
                <a:tc>
                  <a:txBody>
                    <a:bodyPr/>
                    <a:lstStyle/>
                    <a:p>
                      <a:pPr algn="ctr"/>
                      <a:r>
                        <a:rPr lang="en-US" b="0" i="0">
                          <a:solidFill>
                            <a:schemeClr val="tx1"/>
                          </a:solidFill>
                          <a:latin typeface="Century Gothic" panose="020B0502020202020204" pitchFamily="34" charset="0"/>
                        </a:rPr>
                        <a:t>+17%</a:t>
                      </a:r>
                    </a:p>
                  </a:txBody>
                  <a:tcPr anchor="ctr"/>
                </a:tc>
                <a:tc>
                  <a:txBody>
                    <a:bodyPr/>
                    <a:lstStyle/>
                    <a:p>
                      <a:pPr algn="ctr"/>
                      <a:r>
                        <a:rPr lang="en-US" b="0" i="0">
                          <a:solidFill>
                            <a:schemeClr val="tx1"/>
                          </a:solidFill>
                          <a:latin typeface="Century Gothic" panose="020B0502020202020204" pitchFamily="34" charset="0"/>
                        </a:rPr>
                        <a:t>+19%</a:t>
                      </a:r>
                    </a:p>
                  </a:txBody>
                  <a:tcPr anchor="ctr"/>
                </a:tc>
                <a:extLst>
                  <a:ext uri="{0D108BD9-81ED-4DB2-BD59-A6C34878D82A}">
                    <a16:rowId xmlns:a16="http://schemas.microsoft.com/office/drawing/2014/main" val="4065040362"/>
                  </a:ext>
                </a:extLst>
              </a:tr>
              <a:tr h="777061">
                <a:tc>
                  <a:txBody>
                    <a:bodyPr/>
                    <a:lstStyle/>
                    <a:p>
                      <a:pPr algn="ctr"/>
                      <a:r>
                        <a:rPr lang="en-US" b="0" i="0">
                          <a:latin typeface="Century Gothic" panose="020B0502020202020204" pitchFamily="34" charset="0"/>
                        </a:rPr>
                        <a:t>CM*</a:t>
                      </a:r>
                    </a:p>
                    <a:p>
                      <a:pPr algn="ctr"/>
                      <a:r>
                        <a:rPr lang="en-US" b="0"/>
                        <a:t>86 TDPs</a:t>
                      </a:r>
                    </a:p>
                  </a:txBody>
                  <a:tcPr anchor="ctr"/>
                </a:tc>
                <a:tc>
                  <a:txBody>
                    <a:bodyPr/>
                    <a:lstStyle/>
                    <a:p>
                      <a:pPr algn="ctr"/>
                      <a:r>
                        <a:rPr lang="en-US" b="0" i="0">
                          <a:solidFill>
                            <a:schemeClr val="tx1"/>
                          </a:solidFill>
                          <a:latin typeface="Century Gothic" panose="020B0502020202020204" pitchFamily="34" charset="0"/>
                        </a:rPr>
                        <a:t>(60%)</a:t>
                      </a:r>
                    </a:p>
                  </a:txBody>
                  <a:tcPr anchor="ctr"/>
                </a:tc>
                <a:tc>
                  <a:txBody>
                    <a:bodyPr/>
                    <a:lstStyle/>
                    <a:p>
                      <a:pPr algn="ctr"/>
                      <a:r>
                        <a:rPr lang="en-US" b="0" i="0">
                          <a:solidFill>
                            <a:schemeClr val="tx1"/>
                          </a:solidFill>
                          <a:latin typeface="Century Gothic" panose="020B0502020202020204" pitchFamily="34" charset="0"/>
                        </a:rPr>
                        <a:t>(14%)</a:t>
                      </a:r>
                    </a:p>
                  </a:txBody>
                  <a:tcPr anchor="ctr"/>
                </a:tc>
                <a:tc>
                  <a:txBody>
                    <a:bodyPr/>
                    <a:lstStyle/>
                    <a:p>
                      <a:pPr algn="ctr"/>
                      <a:r>
                        <a:rPr lang="en-US" b="0" i="0">
                          <a:solidFill>
                            <a:schemeClr val="tx1"/>
                          </a:solidFill>
                          <a:latin typeface="Century Gothic" panose="020B0502020202020204" pitchFamily="34" charset="0"/>
                        </a:rPr>
                        <a:t>(0.1%)</a:t>
                      </a:r>
                    </a:p>
                  </a:txBody>
                  <a:tcPr anchor="ctr"/>
                </a:tc>
                <a:extLst>
                  <a:ext uri="{0D108BD9-81ED-4DB2-BD59-A6C34878D82A}">
                    <a16:rowId xmlns:a16="http://schemas.microsoft.com/office/drawing/2014/main" val="160508545"/>
                  </a:ext>
                </a:extLst>
              </a:tr>
            </a:tbl>
          </a:graphicData>
        </a:graphic>
      </p:graphicFrame>
      <p:sp>
        <p:nvSpPr>
          <p:cNvPr id="7" name="TextBox 6">
            <a:extLst>
              <a:ext uri="{FF2B5EF4-FFF2-40B4-BE49-F238E27FC236}">
                <a16:creationId xmlns:a16="http://schemas.microsoft.com/office/drawing/2014/main" id="{EB02AFF4-DB2A-4305-9946-EBBA5C270FC5}"/>
              </a:ext>
            </a:extLst>
          </p:cNvPr>
          <p:cNvSpPr txBox="1"/>
          <p:nvPr/>
        </p:nvSpPr>
        <p:spPr>
          <a:xfrm>
            <a:off x="7754813" y="1664285"/>
            <a:ext cx="408842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ID vs CM Sweet Cream Velocities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($/TDP % chg. vs YA, w/e 9/27/20)</a:t>
            </a:r>
          </a:p>
        </p:txBody>
      </p:sp>
      <p:sp>
        <p:nvSpPr>
          <p:cNvPr id="8" name="Rectangle: Rounded Corners 7">
            <a:extLst>
              <a:ext uri="{FF2B5EF4-FFF2-40B4-BE49-F238E27FC236}">
                <a16:creationId xmlns:a16="http://schemas.microsoft.com/office/drawing/2014/main" id="{1EAC9B01-3851-4AEE-AFED-B1E64B07EF34}"/>
              </a:ext>
            </a:extLst>
          </p:cNvPr>
          <p:cNvSpPr/>
          <p:nvPr/>
        </p:nvSpPr>
        <p:spPr>
          <a:xfrm>
            <a:off x="7754812" y="3493789"/>
            <a:ext cx="4088426" cy="744924"/>
          </a:xfrm>
          <a:prstGeom prst="roundRect">
            <a:avLst/>
          </a:prstGeom>
          <a:noFill/>
          <a:ln w="254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B050"/>
              </a:solidFill>
              <a:effectLst/>
              <a:uLnTx/>
              <a:uFillTx/>
              <a:latin typeface="Century Gothic" panose="020B0502020202020204" pitchFamily="34" charset="0"/>
              <a:ea typeface="+mn-ea"/>
              <a:cs typeface="+mn-cs"/>
            </a:endParaRPr>
          </a:p>
        </p:txBody>
      </p:sp>
      <p:graphicFrame>
        <p:nvGraphicFramePr>
          <p:cNvPr id="27" name="Chart 26">
            <a:extLst>
              <a:ext uri="{FF2B5EF4-FFF2-40B4-BE49-F238E27FC236}">
                <a16:creationId xmlns:a16="http://schemas.microsoft.com/office/drawing/2014/main" id="{3B2D4C90-A720-46B5-8516-18DAA2CBB736}"/>
              </a:ext>
            </a:extLst>
          </p:cNvPr>
          <p:cNvGraphicFramePr/>
          <p:nvPr>
            <p:custDataLst>
              <p:tags r:id="rId3"/>
            </p:custDataLst>
          </p:nvPr>
        </p:nvGraphicFramePr>
        <p:xfrm>
          <a:off x="792163" y="1951038"/>
          <a:ext cx="6615112" cy="2474912"/>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 Placeholder 2">
            <a:extLst>
              <a:ext uri="{FF2B5EF4-FFF2-40B4-BE49-F238E27FC236}">
                <a16:creationId xmlns:a16="http://schemas.microsoft.com/office/drawing/2014/main" id="{7B646FC2-8487-434D-AB90-6FA6A7A2AAEF}"/>
              </a:ext>
            </a:extLst>
          </p:cNvPr>
          <p:cNvSpPr>
            <a:spLocks noGrp="1"/>
          </p:cNvSpPr>
          <p:nvPr>
            <p:custDataLst>
              <p:tags r:id="rId4"/>
            </p:custDataLst>
          </p:nvPr>
        </p:nvSpPr>
        <p:spPr bwMode="auto">
          <a:xfrm>
            <a:off x="928688" y="4394200"/>
            <a:ext cx="15017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alibri Regular" charset="0"/>
                <a:ea typeface="Calibri Regular" charset="0"/>
                <a:cs typeface="Calibri Regular" charset="0"/>
              </a:defRPr>
            </a:lvl1pPr>
            <a:lvl2pPr marL="0" indent="0" algn="l" defTabSz="914420" rtl="0" eaLnBrk="1" latinLnBrk="0" hangingPunct="1">
              <a:lnSpc>
                <a:spcPct val="110000"/>
              </a:lnSpc>
              <a:spcBef>
                <a:spcPts val="0"/>
              </a:spcBef>
              <a:buSzPct val="100000"/>
              <a:buFont typeface=".LucidaGrandeUI" charset="0"/>
              <a:buNone/>
              <a:defRPr sz="1800" b="1" i="0" kern="1200" baseline="0">
                <a:solidFill>
                  <a:schemeClr val="tx2"/>
                </a:solidFill>
                <a:latin typeface="Calibri Regular" charset="0"/>
                <a:ea typeface="Calibri Regular" charset="0"/>
                <a:cs typeface="Calibri Regular"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1" i="0" kern="1200">
                <a:solidFill>
                  <a:schemeClr val="accent1"/>
                </a:solidFill>
                <a:latin typeface="Calibri Regular" charset="0"/>
                <a:ea typeface="Calibri Regular" charset="0"/>
                <a:cs typeface="Calibri Regular"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E7C6B955-5C14-4AB0-84FB-940917F237F4}" type="datetime'I''n''terna''t''''''i''''o''nal'''' D''''''elig''''h''t'' (A)'">
              <a:rPr kumimoji="0" lang="en-US" altLang="en-US" sz="1200" b="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International Delight (A)</a:t>
            </a:fld>
            <a:endParaRPr kumimoji="0" lang="en-US" sz="1200" b="0" u="none" strike="noStrike" kern="1200" cap="none" spc="0" normalizeH="0" baseline="0" noProof="0">
              <a:ln>
                <a:noFill/>
              </a:ln>
              <a:solidFill>
                <a:srgbClr val="002677"/>
              </a:solidFill>
              <a:effectLst/>
              <a:uLnTx/>
              <a:uFillTx/>
              <a:latin typeface="Century Gothic" panose="020B0502020202020204" pitchFamily="34" charset="0"/>
              <a:sym typeface="Calibri Regular"/>
            </a:endParaRPr>
          </a:p>
        </p:txBody>
      </p:sp>
      <p:sp>
        <p:nvSpPr>
          <p:cNvPr id="13" name="Text Placeholder 2">
            <a:extLst>
              <a:ext uri="{FF2B5EF4-FFF2-40B4-BE49-F238E27FC236}">
                <a16:creationId xmlns:a16="http://schemas.microsoft.com/office/drawing/2014/main" id="{776CBBDF-799C-43BC-9D63-EEA8595B9E87}"/>
              </a:ext>
            </a:extLst>
          </p:cNvPr>
          <p:cNvSpPr>
            <a:spLocks noGrp="1"/>
          </p:cNvSpPr>
          <p:nvPr>
            <p:custDataLst>
              <p:tags r:id="rId5"/>
            </p:custDataLst>
          </p:nvPr>
        </p:nvSpPr>
        <p:spPr bwMode="auto">
          <a:xfrm>
            <a:off x="2800350" y="4394200"/>
            <a:ext cx="98583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alibri Regular" charset="0"/>
                <a:ea typeface="Calibri Regular" charset="0"/>
                <a:cs typeface="Calibri Regular" charset="0"/>
              </a:defRPr>
            </a:lvl1pPr>
            <a:lvl2pPr marL="0" indent="0" algn="l" defTabSz="914420" rtl="0" eaLnBrk="1" latinLnBrk="0" hangingPunct="1">
              <a:lnSpc>
                <a:spcPct val="110000"/>
              </a:lnSpc>
              <a:spcBef>
                <a:spcPts val="0"/>
              </a:spcBef>
              <a:buSzPct val="100000"/>
              <a:buFont typeface=".LucidaGrandeUI" charset="0"/>
              <a:buNone/>
              <a:defRPr sz="1800" b="1" i="0" kern="1200" baseline="0">
                <a:solidFill>
                  <a:schemeClr val="tx2"/>
                </a:solidFill>
                <a:latin typeface="Calibri Regular" charset="0"/>
                <a:ea typeface="Calibri Regular" charset="0"/>
                <a:cs typeface="Calibri Regular"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1" i="0" kern="1200">
                <a:solidFill>
                  <a:schemeClr val="accent1"/>
                </a:solidFill>
                <a:latin typeface="Calibri Regular" charset="0"/>
                <a:ea typeface="Calibri Regular" charset="0"/>
                <a:cs typeface="Calibri Regular"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3B045B59-80E6-4ADD-8833-5C5266092B3E}" type="datetime'Co''''''ffe''''''''''''''e'''''''' ''''''M''''ate'''''' (B'')'">
              <a:rPr kumimoji="0" lang="en-US" altLang="en-US" sz="1200" b="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Coffee Mate (B)</a:t>
            </a:fld>
            <a:endParaRPr kumimoji="0" lang="en-US" sz="1200" b="0" u="none" strike="noStrike" kern="1200" cap="none" spc="0" normalizeH="0" baseline="0" noProof="0">
              <a:ln>
                <a:noFill/>
              </a:ln>
              <a:solidFill>
                <a:srgbClr val="002677"/>
              </a:solidFill>
              <a:effectLst/>
              <a:uLnTx/>
              <a:uFillTx/>
              <a:latin typeface="Century Gothic" panose="020B0502020202020204" pitchFamily="34" charset="0"/>
              <a:sym typeface="Calibri Regular"/>
            </a:endParaRPr>
          </a:p>
        </p:txBody>
      </p:sp>
      <p:sp>
        <p:nvSpPr>
          <p:cNvPr id="10" name="Text Placeholder 2">
            <a:extLst>
              <a:ext uri="{FF2B5EF4-FFF2-40B4-BE49-F238E27FC236}">
                <a16:creationId xmlns:a16="http://schemas.microsoft.com/office/drawing/2014/main" id="{6B687576-9D5C-448F-9D42-D81F2789293A}"/>
              </a:ext>
            </a:extLst>
          </p:cNvPr>
          <p:cNvSpPr>
            <a:spLocks noGrp="1"/>
          </p:cNvSpPr>
          <p:nvPr>
            <p:custDataLst>
              <p:tags r:id="rId6"/>
            </p:custDataLst>
          </p:nvPr>
        </p:nvSpPr>
        <p:spPr bwMode="auto">
          <a:xfrm>
            <a:off x="4541838" y="4394200"/>
            <a:ext cx="7286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alibri Regular" charset="0"/>
                <a:ea typeface="Calibri Regular" charset="0"/>
                <a:cs typeface="Calibri Regular" charset="0"/>
              </a:defRPr>
            </a:lvl1pPr>
            <a:lvl2pPr marL="0" indent="0" algn="l" defTabSz="914420" rtl="0" eaLnBrk="1" latinLnBrk="0" hangingPunct="1">
              <a:lnSpc>
                <a:spcPct val="110000"/>
              </a:lnSpc>
              <a:spcBef>
                <a:spcPts val="0"/>
              </a:spcBef>
              <a:buSzPct val="100000"/>
              <a:buFont typeface=".LucidaGrandeUI" charset="0"/>
              <a:buNone/>
              <a:defRPr sz="1800" b="1" i="0" kern="1200" baseline="0">
                <a:solidFill>
                  <a:schemeClr val="tx2"/>
                </a:solidFill>
                <a:latin typeface="Calibri Regular" charset="0"/>
                <a:ea typeface="Calibri Regular" charset="0"/>
                <a:cs typeface="Calibri Regular"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1" i="0" kern="1200">
                <a:solidFill>
                  <a:schemeClr val="accent1"/>
                </a:solidFill>
                <a:latin typeface="Calibri Regular" charset="0"/>
                <a:ea typeface="Calibri Regular" charset="0"/>
                <a:cs typeface="Calibri Regular"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06DE509-BD69-4F1A-8EEC-431DB29CA118}" type="datetime'''''''Ch''''''''''''o''''ba''n''''''i ''(''''''''''''''''C'')'">
              <a:rPr kumimoji="0" lang="en-US" altLang="en-US" sz="1200" b="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Chobani (C)</a:t>
            </a:fld>
            <a:endParaRPr kumimoji="0" lang="en-US" sz="1200" b="0" u="none" strike="noStrike" kern="1200" cap="none" spc="0" normalizeH="0" baseline="0" noProof="0">
              <a:ln>
                <a:noFill/>
              </a:ln>
              <a:solidFill>
                <a:srgbClr val="002677"/>
              </a:solidFill>
              <a:effectLst/>
              <a:uLnTx/>
              <a:uFillTx/>
              <a:latin typeface="Century Gothic" panose="020B0502020202020204" pitchFamily="34" charset="0"/>
              <a:sym typeface="Calibri Regular"/>
            </a:endParaRPr>
          </a:p>
        </p:txBody>
      </p:sp>
      <p:sp>
        <p:nvSpPr>
          <p:cNvPr id="14" name="Text Placeholder 2">
            <a:extLst>
              <a:ext uri="{FF2B5EF4-FFF2-40B4-BE49-F238E27FC236}">
                <a16:creationId xmlns:a16="http://schemas.microsoft.com/office/drawing/2014/main" id="{64E8AD11-7C34-4A95-88D3-A62A73230B37}"/>
              </a:ext>
            </a:extLst>
          </p:cNvPr>
          <p:cNvSpPr>
            <a:spLocks noGrp="1"/>
          </p:cNvSpPr>
          <p:nvPr>
            <p:custDataLst>
              <p:tags r:id="rId7"/>
            </p:custDataLst>
          </p:nvPr>
        </p:nvSpPr>
        <p:spPr bwMode="auto">
          <a:xfrm>
            <a:off x="6197600" y="4394200"/>
            <a:ext cx="6397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alibri Regular" charset="0"/>
                <a:ea typeface="Calibri Regular" charset="0"/>
                <a:cs typeface="Calibri Regular" charset="0"/>
              </a:defRPr>
            </a:lvl1pPr>
            <a:lvl2pPr marL="0" indent="0" algn="l" defTabSz="914420" rtl="0" eaLnBrk="1" latinLnBrk="0" hangingPunct="1">
              <a:lnSpc>
                <a:spcPct val="110000"/>
              </a:lnSpc>
              <a:spcBef>
                <a:spcPts val="0"/>
              </a:spcBef>
              <a:buSzPct val="100000"/>
              <a:buFont typeface=".LucidaGrandeUI" charset="0"/>
              <a:buNone/>
              <a:defRPr sz="1800" b="1" i="0" kern="1200" baseline="0">
                <a:solidFill>
                  <a:schemeClr val="tx2"/>
                </a:solidFill>
                <a:latin typeface="Calibri Regular" charset="0"/>
                <a:ea typeface="Calibri Regular" charset="0"/>
                <a:cs typeface="Calibri Regular"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1" i="0" kern="1200">
                <a:solidFill>
                  <a:schemeClr val="accent1"/>
                </a:solidFill>
                <a:latin typeface="Calibri Regular" charset="0"/>
                <a:ea typeface="Calibri Regular" charset="0"/>
                <a:cs typeface="Calibri Regular"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6E2438D0-CE66-48D6-BECB-9AD6F9E0E43D}" type="datetime'Kr''''''o''''''g''''''e''r'''' (D)'''''''''''">
              <a:rPr kumimoji="0" lang="en-US" altLang="en-US" sz="1200" b="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Kroger (D)</a:t>
            </a:fld>
            <a:endParaRPr kumimoji="0" lang="en-US" sz="1200" b="0" u="none" strike="noStrike" kern="1200" cap="none" spc="0" normalizeH="0" baseline="0" noProof="0">
              <a:ln>
                <a:noFill/>
              </a:ln>
              <a:solidFill>
                <a:srgbClr val="002677"/>
              </a:solidFill>
              <a:effectLst/>
              <a:uLnTx/>
              <a:uFillTx/>
              <a:latin typeface="Century Gothic" panose="020B0502020202020204" pitchFamily="34" charset="0"/>
              <a:sym typeface="Calibri Regular"/>
            </a:endParaRPr>
          </a:p>
        </p:txBody>
      </p:sp>
      <p:sp>
        <p:nvSpPr>
          <p:cNvPr id="12" name="Text Placeholder 2">
            <a:extLst>
              <a:ext uri="{FF2B5EF4-FFF2-40B4-BE49-F238E27FC236}">
                <a16:creationId xmlns:a16="http://schemas.microsoft.com/office/drawing/2014/main" id="{F45087AF-E144-4172-97FC-19EA67AE29D4}"/>
              </a:ext>
            </a:extLst>
          </p:cNvPr>
          <p:cNvSpPr>
            <a:spLocks noGrp="1"/>
          </p:cNvSpPr>
          <p:nvPr>
            <p:custDataLst>
              <p:tags r:id="rId8"/>
            </p:custDataLst>
          </p:nvPr>
        </p:nvSpPr>
        <p:spPr bwMode="auto">
          <a:xfrm>
            <a:off x="979488" y="2746375"/>
            <a:ext cx="234950" cy="1100138"/>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alibri Regular" charset="0"/>
                <a:ea typeface="Calibri Regular" charset="0"/>
                <a:cs typeface="Calibri Regular" charset="0"/>
              </a:defRPr>
            </a:lvl1pPr>
            <a:lvl2pPr marL="0" indent="0" algn="l" defTabSz="914420" rtl="0" eaLnBrk="1" latinLnBrk="0" hangingPunct="1">
              <a:lnSpc>
                <a:spcPct val="110000"/>
              </a:lnSpc>
              <a:spcBef>
                <a:spcPts val="0"/>
              </a:spcBef>
              <a:buSzPct val="100000"/>
              <a:buFont typeface=".LucidaGrandeUI" charset="0"/>
              <a:buNone/>
              <a:defRPr sz="1800" b="1" i="0" kern="1200" baseline="0">
                <a:solidFill>
                  <a:schemeClr val="tx2"/>
                </a:solidFill>
                <a:latin typeface="Calibri Regular" charset="0"/>
                <a:ea typeface="Calibri Regular" charset="0"/>
                <a:cs typeface="Calibri Regular"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1" i="0" kern="1200">
                <a:solidFill>
                  <a:schemeClr val="accent1"/>
                </a:solidFill>
                <a:latin typeface="Calibri Regular" charset="0"/>
                <a:ea typeface="Calibri Regular" charset="0"/>
                <a:cs typeface="Calibri Regular"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alibri Regular" charset="0"/>
                <a:ea typeface="Calibri Regular" charset="0"/>
                <a:cs typeface="Calibri Regular"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r>
              <a:rPr kumimoji="0" lang="en-US" altLang="en-US" sz="1400" b="0" u="none" strike="noStrike" kern="1200" cap="none" spc="0" normalizeH="0" baseline="0" noProof="0">
                <a:ln>
                  <a:noFill/>
                </a:ln>
                <a:solidFill>
                  <a:srgbClr val="002677"/>
                </a:solidFill>
                <a:effectLst/>
                <a:uLnTx/>
                <a:uFillTx/>
                <a:latin typeface="Century Gothic" panose="020B0502020202020204" pitchFamily="34" charset="0"/>
                <a:sym typeface="Calibri Regular"/>
              </a:rPr>
              <a:t>1-9 Liking Scale</a:t>
            </a:r>
            <a:endParaRPr kumimoji="0" lang="en-US" sz="1400" b="0" u="none" strike="noStrike" kern="1200" cap="none" spc="0" normalizeH="0" baseline="0" noProof="0">
              <a:ln>
                <a:noFill/>
              </a:ln>
              <a:solidFill>
                <a:srgbClr val="002677"/>
              </a:solidFill>
              <a:effectLst/>
              <a:uLnTx/>
              <a:uFillTx/>
              <a:latin typeface="Century Gothic" panose="020B0502020202020204" pitchFamily="34" charset="0"/>
              <a:sym typeface="Calibri Regular"/>
            </a:endParaRPr>
          </a:p>
        </p:txBody>
      </p:sp>
      <p:sp>
        <p:nvSpPr>
          <p:cNvPr id="15" name="TextBox 14">
            <a:extLst>
              <a:ext uri="{FF2B5EF4-FFF2-40B4-BE49-F238E27FC236}">
                <a16:creationId xmlns:a16="http://schemas.microsoft.com/office/drawing/2014/main" id="{E526B8CA-60A2-45BF-B64E-1D8992424E0D}"/>
              </a:ext>
            </a:extLst>
          </p:cNvPr>
          <p:cNvSpPr txBox="1"/>
          <p:nvPr/>
        </p:nvSpPr>
        <p:spPr>
          <a:xfrm>
            <a:off x="952803" y="1582092"/>
            <a:ext cx="1478373"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Sig. Higher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Coffee Mate</a:t>
            </a:r>
          </a:p>
        </p:txBody>
      </p:sp>
      <p:sp>
        <p:nvSpPr>
          <p:cNvPr id="16" name="Rectangle: Rounded Corners 15">
            <a:extLst>
              <a:ext uri="{FF2B5EF4-FFF2-40B4-BE49-F238E27FC236}">
                <a16:creationId xmlns:a16="http://schemas.microsoft.com/office/drawing/2014/main" id="{750C2E75-C9B3-4234-B2E4-1BA7B874532B}"/>
              </a:ext>
            </a:extLst>
          </p:cNvPr>
          <p:cNvSpPr/>
          <p:nvPr/>
        </p:nvSpPr>
        <p:spPr>
          <a:xfrm>
            <a:off x="1235949" y="1517610"/>
            <a:ext cx="912419" cy="2870220"/>
          </a:xfrm>
          <a:prstGeom prst="roundRect">
            <a:avLst/>
          </a:prstGeom>
          <a:noFill/>
          <a:ln w="254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B050"/>
              </a:solidFill>
              <a:effectLst/>
              <a:uLnTx/>
              <a:uFillTx/>
              <a:latin typeface="Century Gothic" panose="020B0502020202020204" pitchFamily="34" charset="0"/>
              <a:ea typeface="+mn-ea"/>
              <a:cs typeface="+mn-cs"/>
            </a:endParaRPr>
          </a:p>
        </p:txBody>
      </p:sp>
      <p:pic>
        <p:nvPicPr>
          <p:cNvPr id="17" name="Picture 16" descr="A picture containing diagram&#10;&#10;Description automatically generated">
            <a:extLst>
              <a:ext uri="{FF2B5EF4-FFF2-40B4-BE49-F238E27FC236}">
                <a16:creationId xmlns:a16="http://schemas.microsoft.com/office/drawing/2014/main" id="{EBDA510D-332B-457C-9C9F-28602BCBE0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14333" y="4609181"/>
            <a:ext cx="639260" cy="1737360"/>
          </a:xfrm>
          <a:prstGeom prst="rect">
            <a:avLst/>
          </a:prstGeom>
        </p:spPr>
      </p:pic>
      <p:pic>
        <p:nvPicPr>
          <p:cNvPr id="18" name="Picture 17" descr="A close up of a bottle&#10;&#10;Description automatically generated">
            <a:extLst>
              <a:ext uri="{FF2B5EF4-FFF2-40B4-BE49-F238E27FC236}">
                <a16:creationId xmlns:a16="http://schemas.microsoft.com/office/drawing/2014/main" id="{05F0A8E4-7DB9-4478-89AF-7F450C5FA2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81622" y="4575264"/>
            <a:ext cx="1771277" cy="1771277"/>
          </a:xfrm>
          <a:prstGeom prst="rect">
            <a:avLst/>
          </a:prstGeom>
        </p:spPr>
      </p:pic>
      <p:pic>
        <p:nvPicPr>
          <p:cNvPr id="19" name="Picture 18" descr="A picture containing toiletry, lotion&#10;&#10;Description automatically generated">
            <a:extLst>
              <a:ext uri="{FF2B5EF4-FFF2-40B4-BE49-F238E27FC236}">
                <a16:creationId xmlns:a16="http://schemas.microsoft.com/office/drawing/2014/main" id="{A667149D-060C-41C5-84BD-1FC9C138908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037799" y="4609802"/>
            <a:ext cx="1736739" cy="1736739"/>
          </a:xfrm>
          <a:prstGeom prst="rect">
            <a:avLst/>
          </a:prstGeom>
        </p:spPr>
      </p:pic>
      <p:pic>
        <p:nvPicPr>
          <p:cNvPr id="20" name="Picture 19" descr="A close up of a bottle&#10;&#10;Description automatically generated">
            <a:extLst>
              <a:ext uri="{FF2B5EF4-FFF2-40B4-BE49-F238E27FC236}">
                <a16:creationId xmlns:a16="http://schemas.microsoft.com/office/drawing/2014/main" id="{F3E2D89D-87E9-4644-94EE-52D5B74D302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49111" y="4609802"/>
            <a:ext cx="1736739" cy="1736739"/>
          </a:xfrm>
          <a:prstGeom prst="rect">
            <a:avLst/>
          </a:prstGeom>
        </p:spPr>
      </p:pic>
      <p:sp>
        <p:nvSpPr>
          <p:cNvPr id="21" name="TextBox 20">
            <a:extLst>
              <a:ext uri="{FF2B5EF4-FFF2-40B4-BE49-F238E27FC236}">
                <a16:creationId xmlns:a16="http://schemas.microsoft.com/office/drawing/2014/main" id="{66DE43AD-00BE-4527-82C3-80A1CB750E9D}"/>
              </a:ext>
            </a:extLst>
          </p:cNvPr>
          <p:cNvSpPr txBox="1"/>
          <p:nvPr/>
        </p:nvSpPr>
        <p:spPr>
          <a:xfrm>
            <a:off x="4944268" y="1983999"/>
            <a:ext cx="428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t>
            </a:r>
          </a:p>
        </p:txBody>
      </p:sp>
      <p:sp>
        <p:nvSpPr>
          <p:cNvPr id="22" name="TextBox 21">
            <a:extLst>
              <a:ext uri="{FF2B5EF4-FFF2-40B4-BE49-F238E27FC236}">
                <a16:creationId xmlns:a16="http://schemas.microsoft.com/office/drawing/2014/main" id="{D06BE4EC-CEF5-4927-A78B-0FBD318F6CB6}"/>
              </a:ext>
            </a:extLst>
          </p:cNvPr>
          <p:cNvSpPr txBox="1"/>
          <p:nvPr/>
        </p:nvSpPr>
        <p:spPr>
          <a:xfrm>
            <a:off x="3328988" y="2049006"/>
            <a:ext cx="428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t>
            </a:r>
          </a:p>
        </p:txBody>
      </p:sp>
      <p:sp>
        <p:nvSpPr>
          <p:cNvPr id="23" name="TextBox 22">
            <a:extLst>
              <a:ext uri="{FF2B5EF4-FFF2-40B4-BE49-F238E27FC236}">
                <a16:creationId xmlns:a16="http://schemas.microsoft.com/office/drawing/2014/main" id="{1341BBA6-F90A-482F-87BA-9E50380C902F}"/>
              </a:ext>
            </a:extLst>
          </p:cNvPr>
          <p:cNvSpPr txBox="1"/>
          <p:nvPr/>
        </p:nvSpPr>
        <p:spPr>
          <a:xfrm>
            <a:off x="1714255" y="1927400"/>
            <a:ext cx="4286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BD</a:t>
            </a:r>
          </a:p>
        </p:txBody>
      </p:sp>
      <p:sp>
        <p:nvSpPr>
          <p:cNvPr id="24" name="TextBox 23">
            <a:extLst>
              <a:ext uri="{FF2B5EF4-FFF2-40B4-BE49-F238E27FC236}">
                <a16:creationId xmlns:a16="http://schemas.microsoft.com/office/drawing/2014/main" id="{BEE6CB25-DFD1-43DF-90A0-68B423AED1C2}"/>
              </a:ext>
            </a:extLst>
          </p:cNvPr>
          <p:cNvSpPr txBox="1"/>
          <p:nvPr/>
        </p:nvSpPr>
        <p:spPr>
          <a:xfrm>
            <a:off x="7733390" y="5002573"/>
            <a:ext cx="36670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*impacted by recent service issues</a:t>
            </a:r>
          </a:p>
        </p:txBody>
      </p:sp>
      <p:sp>
        <p:nvSpPr>
          <p:cNvPr id="9" name="Title 8">
            <a:extLst>
              <a:ext uri="{FF2B5EF4-FFF2-40B4-BE49-F238E27FC236}">
                <a16:creationId xmlns:a16="http://schemas.microsoft.com/office/drawing/2014/main" id="{386CF623-D977-9D4C-931D-F9928B883540}"/>
              </a:ext>
            </a:extLst>
          </p:cNvPr>
          <p:cNvSpPr>
            <a:spLocks noGrp="1"/>
          </p:cNvSpPr>
          <p:nvPr>
            <p:ph type="title"/>
          </p:nvPr>
        </p:nvSpPr>
        <p:spPr>
          <a:xfrm>
            <a:off x="224313" y="192056"/>
            <a:ext cx="11743882" cy="773762"/>
          </a:xfrm>
        </p:spPr>
        <p:txBody>
          <a:bodyPr/>
          <a:lstStyle/>
          <a:p>
            <a:r>
              <a:rPr lang="en-US"/>
              <a:t>ID Sweet Cream formula and velocities outperform Coffee Mate</a:t>
            </a:r>
          </a:p>
        </p:txBody>
      </p:sp>
      <p:sp>
        <p:nvSpPr>
          <p:cNvPr id="30" name="Rectangle 29">
            <a:extLst>
              <a:ext uri="{FF2B5EF4-FFF2-40B4-BE49-F238E27FC236}">
                <a16:creationId xmlns:a16="http://schemas.microsoft.com/office/drawing/2014/main" id="{6D03DD04-F131-C84E-B29B-A6D30F7B0AD6}"/>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Conducted in SF &amp; Chicago, June 2020</a:t>
            </a:r>
          </a:p>
          <a:p>
            <a:r>
              <a:rPr lang="en-US" sz="800">
                <a:solidFill>
                  <a:schemeClr val="bg1"/>
                </a:solidFill>
                <a:latin typeface="Century Gothic" panose="020B0502020202020204" pitchFamily="34" charset="0"/>
              </a:rPr>
              <a:t>Blinded seq. monadic CLT, N=153 Traditional Hazelnut creamer users (P6M consumption)</a:t>
            </a:r>
          </a:p>
          <a:p>
            <a:r>
              <a:rPr lang="en-US" sz="800">
                <a:solidFill>
                  <a:schemeClr val="bg1"/>
                </a:solidFill>
                <a:latin typeface="Century Gothic" panose="020B0502020202020204" pitchFamily="34" charset="0"/>
              </a:rPr>
              <a:t>Lg. letter following mean indicates sig. difference from the product listed at 95% CI</a:t>
            </a:r>
          </a:p>
        </p:txBody>
      </p:sp>
    </p:spTree>
    <p:extLst>
      <p:ext uri="{BB962C8B-B14F-4D97-AF65-F5344CB8AC3E}">
        <p14:creationId xmlns:p14="http://schemas.microsoft.com/office/powerpoint/2010/main" val="313988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54E36B-2677-4153-A9AF-ACCC09D2E1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59" imgH="360" progId="TCLayout.ActiveDocument.1">
                  <p:embed/>
                </p:oleObj>
              </mc:Choice>
              <mc:Fallback>
                <p:oleObj name="think-cell Slide" r:id="rId12" imgW="359" imgH="360" progId="TCLayout.ActiveDocument.1">
                  <p:embed/>
                  <p:pic>
                    <p:nvPicPr>
                      <p:cNvPr id="5" name="Object 4" hidden="1">
                        <a:extLst>
                          <a:ext uri="{FF2B5EF4-FFF2-40B4-BE49-F238E27FC236}">
                            <a16:creationId xmlns:a16="http://schemas.microsoft.com/office/drawing/2014/main" id="{6454E36B-2677-4153-A9AF-ACCC09D2E1C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1EBD61-D265-4CD5-BFB8-F6ACA9D329E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pic>
        <p:nvPicPr>
          <p:cNvPr id="39" name="Picture 38" descr="A close up of food&#10;&#10;Description automatically generated">
            <a:extLst>
              <a:ext uri="{FF2B5EF4-FFF2-40B4-BE49-F238E27FC236}">
                <a16:creationId xmlns:a16="http://schemas.microsoft.com/office/drawing/2014/main" id="{D2E76119-E696-4987-BA60-BD4AFBE3CA4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609270" y="3294306"/>
            <a:ext cx="1446244" cy="1121334"/>
          </a:xfrm>
          <a:prstGeom prst="rect">
            <a:avLst/>
          </a:prstGeom>
        </p:spPr>
      </p:pic>
      <p:pic>
        <p:nvPicPr>
          <p:cNvPr id="7" name="Picture 4" descr="Caramel Macchiato Coffee Creamer">
            <a:extLst>
              <a:ext uri="{FF2B5EF4-FFF2-40B4-BE49-F238E27FC236}">
                <a16:creationId xmlns:a16="http://schemas.microsoft.com/office/drawing/2014/main" id="{3AFDF5EB-7580-4D2E-BAE3-2074A43FF8F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83967" y="1416367"/>
            <a:ext cx="3566519" cy="3830131"/>
          </a:xfrm>
          <a:prstGeom prst="rect">
            <a:avLst/>
          </a:prstGeom>
          <a:noFill/>
          <a:extLst>
            <a:ext uri="{909E8E84-426E-40DD-AFC4-6F175D3DCCD1}">
              <a14:hiddenFill xmlns:a14="http://schemas.microsoft.com/office/drawing/2010/main">
                <a:solidFill>
                  <a:srgbClr val="FFFFFF"/>
                </a:solidFill>
              </a14:hiddenFill>
            </a:ext>
          </a:extLst>
        </p:spPr>
      </p:pic>
      <p:sp>
        <p:nvSpPr>
          <p:cNvPr id="9" name="Explosion: 14 Points 8">
            <a:extLst>
              <a:ext uri="{FF2B5EF4-FFF2-40B4-BE49-F238E27FC236}">
                <a16:creationId xmlns:a16="http://schemas.microsoft.com/office/drawing/2014/main" id="{565FD4CB-75AA-484F-BF5D-86DE467A701E}"/>
              </a:ext>
            </a:extLst>
          </p:cNvPr>
          <p:cNvSpPr/>
          <p:nvPr/>
        </p:nvSpPr>
        <p:spPr>
          <a:xfrm rot="20781740">
            <a:off x="837872" y="1292820"/>
            <a:ext cx="1833223" cy="1180944"/>
          </a:xfrm>
          <a:prstGeom prst="irregularSeal2">
            <a:avLst/>
          </a:prstGeom>
          <a:solidFill>
            <a:srgbClr val="FFC000"/>
          </a:solidFill>
          <a:ln w="1270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208"/>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7FBF3E1-6039-4460-BF43-D232C2B84363}"/>
              </a:ext>
            </a:extLst>
          </p:cNvPr>
          <p:cNvSpPr txBox="1"/>
          <p:nvPr/>
        </p:nvSpPr>
        <p:spPr>
          <a:xfrm rot="19784844">
            <a:off x="1144619" y="1662697"/>
            <a:ext cx="105193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0" cap="none" spc="0" normalizeH="0" baseline="0" noProof="0">
                <a:ln>
                  <a:noFill/>
                </a:ln>
                <a:solidFill>
                  <a:srgbClr val="000000"/>
                </a:solidFill>
                <a:effectLst/>
                <a:uLnTx/>
                <a:uFillTx/>
                <a:latin typeface="Century Gothic" panose="020B0502020202020204" pitchFamily="34" charset="0"/>
                <a:ea typeface="+mn-ea"/>
                <a:cs typeface="+mn-cs"/>
              </a:rPr>
              <a:t>#1 Caramel SKU by $s &amp; Velocity</a:t>
            </a:r>
          </a:p>
        </p:txBody>
      </p:sp>
      <p:graphicFrame>
        <p:nvGraphicFramePr>
          <p:cNvPr id="29" name="Chart 28">
            <a:extLst>
              <a:ext uri="{FF2B5EF4-FFF2-40B4-BE49-F238E27FC236}">
                <a16:creationId xmlns:a16="http://schemas.microsoft.com/office/drawing/2014/main" id="{961C00E9-4E43-40DD-99F0-F578D156B660}"/>
              </a:ext>
            </a:extLst>
          </p:cNvPr>
          <p:cNvGraphicFramePr/>
          <p:nvPr>
            <p:custDataLst>
              <p:tags r:id="rId3"/>
            </p:custDataLst>
            <p:extLst>
              <p:ext uri="{D42A27DB-BD31-4B8C-83A1-F6EECF244321}">
                <p14:modId xmlns:p14="http://schemas.microsoft.com/office/powerpoint/2010/main" val="4014153427"/>
              </p:ext>
            </p:extLst>
          </p:nvPr>
        </p:nvGraphicFramePr>
        <p:xfrm>
          <a:off x="4449763" y="1689100"/>
          <a:ext cx="5729287" cy="4437063"/>
        </p:xfrm>
        <a:graphic>
          <a:graphicData uri="http://schemas.openxmlformats.org/drawingml/2006/chart">
            <c:chart xmlns:c="http://schemas.openxmlformats.org/drawingml/2006/chart" xmlns:r="http://schemas.openxmlformats.org/officeDocument/2006/relationships" r:id="rId16"/>
          </a:graphicData>
        </a:graphic>
      </p:graphicFrame>
      <p:sp>
        <p:nvSpPr>
          <p:cNvPr id="11" name="Text Placeholder 2">
            <a:extLst>
              <a:ext uri="{FF2B5EF4-FFF2-40B4-BE49-F238E27FC236}">
                <a16:creationId xmlns:a16="http://schemas.microsoft.com/office/drawing/2014/main" id="{890733EE-02C4-4F83-B957-3C6A61242E3F}"/>
              </a:ext>
            </a:extLst>
          </p:cNvPr>
          <p:cNvSpPr>
            <a:spLocks noGrp="1"/>
          </p:cNvSpPr>
          <p:nvPr>
            <p:custDataLst>
              <p:tags r:id="rId4"/>
            </p:custDataLst>
          </p:nvPr>
        </p:nvSpPr>
        <p:spPr bwMode="auto">
          <a:xfrm>
            <a:off x="9459913" y="4292600"/>
            <a:ext cx="2525713"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86217370-067D-4DEE-9061-80BB885FE7D7}" type="datetime'I''''''D C''''ar''a''''me''''''l'' M''''''acc''hi''''a''t''o'">
              <a:rPr kumimoji="0" lang="en-US" altLang="en-US" sz="1800" b="1"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ID Caramel Macchiato</a:t>
            </a:fld>
            <a:endParaRPr kumimoji="0" lang="en-US" sz="1400" b="1"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8" name="Text Placeholder 2">
            <a:extLst>
              <a:ext uri="{FF2B5EF4-FFF2-40B4-BE49-F238E27FC236}">
                <a16:creationId xmlns:a16="http://schemas.microsoft.com/office/drawing/2014/main" id="{FD8CE432-7392-435A-B1C1-22530B06EFCD}"/>
              </a:ext>
            </a:extLst>
          </p:cNvPr>
          <p:cNvSpPr>
            <a:spLocks noGrp="1"/>
          </p:cNvSpPr>
          <p:nvPr>
            <p:custDataLst>
              <p:tags r:id="rId5"/>
            </p:custDataLst>
          </p:nvPr>
        </p:nvSpPr>
        <p:spPr bwMode="auto">
          <a:xfrm>
            <a:off x="4806950" y="5538788"/>
            <a:ext cx="10890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7C95AA4A-CB3C-469F-9C56-2A894922EACF}" type="datetime'''''''''''''''''''''''''''''''''''I''''''D'' ''''Caramel+'''''">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ID Caramel+</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2" name="Text Placeholder 2">
            <a:extLst>
              <a:ext uri="{FF2B5EF4-FFF2-40B4-BE49-F238E27FC236}">
                <a16:creationId xmlns:a16="http://schemas.microsoft.com/office/drawing/2014/main" id="{B97D1E8C-8D4E-4538-8E30-F2DDE5F0FD55}"/>
              </a:ext>
            </a:extLst>
          </p:cNvPr>
          <p:cNvSpPr>
            <a:spLocks noGrp="1"/>
          </p:cNvSpPr>
          <p:nvPr>
            <p:custDataLst>
              <p:tags r:id="rId6"/>
            </p:custDataLst>
          </p:nvPr>
        </p:nvSpPr>
        <p:spPr bwMode="auto">
          <a:xfrm>
            <a:off x="4303713" y="3670300"/>
            <a:ext cx="8255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D623E683-DF96-430D-BC97-C67E257BFBC7}" type="datetime'Starb''''''''''''u''''''c''''''''''''k''''''s'''''">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Starbucks</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8" name="Text Placeholder 2">
            <a:extLst>
              <a:ext uri="{FF2B5EF4-FFF2-40B4-BE49-F238E27FC236}">
                <a16:creationId xmlns:a16="http://schemas.microsoft.com/office/drawing/2014/main" id="{621D9659-1097-445A-A6BB-BB17FACADAA6}"/>
              </a:ext>
            </a:extLst>
          </p:cNvPr>
          <p:cNvSpPr>
            <a:spLocks noGrp="1"/>
          </p:cNvSpPr>
          <p:nvPr>
            <p:custDataLst>
              <p:tags r:id="rId7"/>
            </p:custDataLst>
          </p:nvPr>
        </p:nvSpPr>
        <p:spPr bwMode="auto">
          <a:xfrm>
            <a:off x="5934075" y="1525588"/>
            <a:ext cx="1116013"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4A48A8AE-04A1-4346-B96B-C60D139A42F3}" type="datetime'Pri''''vate'''''''''''''' ''''''''L''a''''''''be''l'''">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Private Label</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3" name="Text Placeholder 2">
            <a:extLst>
              <a:ext uri="{FF2B5EF4-FFF2-40B4-BE49-F238E27FC236}">
                <a16:creationId xmlns:a16="http://schemas.microsoft.com/office/drawing/2014/main" id="{B8EE24B4-518A-47A5-AD4F-6FD94C8B1944}"/>
              </a:ext>
            </a:extLst>
          </p:cNvPr>
          <p:cNvSpPr>
            <a:spLocks noGrp="1"/>
          </p:cNvSpPr>
          <p:nvPr>
            <p:custDataLst>
              <p:tags r:id="rId8"/>
            </p:custDataLst>
          </p:nvPr>
        </p:nvSpPr>
        <p:spPr bwMode="auto">
          <a:xfrm>
            <a:off x="4557713" y="1839913"/>
            <a:ext cx="160813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350F6DBA-D413-4486-8AE4-D41C6A76D076}" type="datetime'''CM'''''''''' C''''a''''''ra''m''''el La''t''''''''t''''''e'">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CM Caramel Latte</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1" name="Text Placeholder 2">
            <a:extLst>
              <a:ext uri="{FF2B5EF4-FFF2-40B4-BE49-F238E27FC236}">
                <a16:creationId xmlns:a16="http://schemas.microsoft.com/office/drawing/2014/main" id="{8AC2CE9A-BF6F-4BD6-8E00-65A09B7DAD06}"/>
              </a:ext>
            </a:extLst>
          </p:cNvPr>
          <p:cNvSpPr>
            <a:spLocks noGrp="1"/>
          </p:cNvSpPr>
          <p:nvPr>
            <p:custDataLst>
              <p:tags r:id="rId9"/>
            </p:custDataLst>
          </p:nvPr>
        </p:nvSpPr>
        <p:spPr bwMode="gray">
          <a:xfrm>
            <a:off x="7048500" y="2082800"/>
            <a:ext cx="434975" cy="234950"/>
          </a:xfrm>
          <a:prstGeom prst="rect">
            <a:avLst/>
          </a:prstGeom>
          <a:solidFill>
            <a:schemeClr val="accent6"/>
          </a:solidFill>
          <a:ln>
            <a:noFill/>
          </a:ln>
        </p:spPr>
        <p:txBody>
          <a:bodyPr vert="horz" wrap="none" lIns="25400" tIns="0" rIns="2540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B6F124C8-E36C-466F-8B9D-AF0EC03E98C0}" type="datetime'''''''''''''0''''''''.''''''''''''''''''''''9''''''''''''%'">
              <a:rPr kumimoji="0" lang="en-US" altLang="en-US" sz="1400" b="0" i="0" u="none" strike="noStrike" kern="1200" cap="none" spc="0" normalizeH="0" baseline="0" noProof="0" smtClean="0">
                <a:ln>
                  <a:noFill/>
                </a:ln>
                <a:solidFill>
                  <a:srgbClr val="FFFFFF"/>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0.9%</a:t>
            </a:fld>
            <a:endParaRPr kumimoji="0" lang="en-US" sz="1400" b="0" i="0" u="none" strike="noStrike" kern="1200" cap="none" spc="0" normalizeH="0" baseline="0" noProof="0">
              <a:ln>
                <a:noFill/>
              </a:ln>
              <a:solidFill>
                <a:srgbClr val="FFFFFF"/>
              </a:solidFill>
              <a:effectLst/>
              <a:uLnTx/>
              <a:uFillTx/>
              <a:latin typeface="Century Gothic" panose="020B0502020202020204" pitchFamily="34" charset="0"/>
              <a:sym typeface="Century Gothic" panose="020B0502020202020204" pitchFamily="34" charset="0"/>
            </a:endParaRPr>
          </a:p>
        </p:txBody>
      </p:sp>
      <p:sp>
        <p:nvSpPr>
          <p:cNvPr id="30" name="Text Placeholder 2">
            <a:extLst>
              <a:ext uri="{FF2B5EF4-FFF2-40B4-BE49-F238E27FC236}">
                <a16:creationId xmlns:a16="http://schemas.microsoft.com/office/drawing/2014/main" id="{41ED317B-D932-484B-902E-B05DAAB63707}"/>
              </a:ext>
            </a:extLst>
          </p:cNvPr>
          <p:cNvSpPr>
            <a:spLocks noGrp="1"/>
          </p:cNvSpPr>
          <p:nvPr>
            <p:custDataLst>
              <p:tags r:id="rId10"/>
            </p:custDataLst>
          </p:nvPr>
        </p:nvSpPr>
        <p:spPr bwMode="auto">
          <a:xfrm>
            <a:off x="7105650" y="1509713"/>
            <a:ext cx="28575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8A7FBF35-D646-4CE1-B5AD-6E9C038EC13B}" type="datetime'''''''''''''''''''''A''''''''''''''''''''''''''O'''''''''">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AO</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6" name="TextBox 5">
            <a:extLst>
              <a:ext uri="{FF2B5EF4-FFF2-40B4-BE49-F238E27FC236}">
                <a16:creationId xmlns:a16="http://schemas.microsoft.com/office/drawing/2014/main" id="{E46F50E7-8BFF-4055-BD42-8AFA472D8B87}"/>
              </a:ext>
            </a:extLst>
          </p:cNvPr>
          <p:cNvSpPr txBox="1"/>
          <p:nvPr/>
        </p:nvSpPr>
        <p:spPr>
          <a:xfrm>
            <a:off x="9628188" y="4551363"/>
            <a:ext cx="19097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+29% $ sales vs YA!</a:t>
            </a:r>
          </a:p>
        </p:txBody>
      </p:sp>
      <p:sp>
        <p:nvSpPr>
          <p:cNvPr id="40" name="TextBox 39">
            <a:extLst>
              <a:ext uri="{FF2B5EF4-FFF2-40B4-BE49-F238E27FC236}">
                <a16:creationId xmlns:a16="http://schemas.microsoft.com/office/drawing/2014/main" id="{742A43C8-835E-4E71-8803-9CB36B781C8D}"/>
              </a:ext>
            </a:extLst>
          </p:cNvPr>
          <p:cNvSpPr txBox="1"/>
          <p:nvPr/>
        </p:nvSpPr>
        <p:spPr>
          <a:xfrm>
            <a:off x="4350486" y="763261"/>
            <a:ext cx="61612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Share of Caramel </a:t>
            </a:r>
            <a:r>
              <a:rPr kumimoji="0" lang="en-US" sz="18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Rfg</a:t>
            </a: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Trad Creamers Sales by 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All Sizes, L52W</a:t>
            </a:r>
          </a:p>
        </p:txBody>
      </p:sp>
      <p:sp>
        <p:nvSpPr>
          <p:cNvPr id="41" name="Rectangle: Rounded Corners 40">
            <a:extLst>
              <a:ext uri="{FF2B5EF4-FFF2-40B4-BE49-F238E27FC236}">
                <a16:creationId xmlns:a16="http://schemas.microsoft.com/office/drawing/2014/main" id="{98277826-48A4-47BD-A231-DD31E0DC7121}"/>
              </a:ext>
            </a:extLst>
          </p:cNvPr>
          <p:cNvSpPr/>
          <p:nvPr/>
        </p:nvSpPr>
        <p:spPr>
          <a:xfrm>
            <a:off x="8183562" y="3972296"/>
            <a:ext cx="3836988" cy="992452"/>
          </a:xfrm>
          <a:prstGeom prst="roundRect">
            <a:avLst/>
          </a:prstGeom>
          <a:noFill/>
          <a:ln w="254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B050"/>
              </a:solidFill>
              <a:effectLst/>
              <a:uLnTx/>
              <a:uFillTx/>
              <a:latin typeface="Century Gothic" panose="020B0502020202020204" pitchFamily="34" charset="0"/>
              <a:ea typeface="+mn-ea"/>
              <a:cs typeface="+mn-cs"/>
            </a:endParaRPr>
          </a:p>
        </p:txBody>
      </p:sp>
      <p:pic>
        <p:nvPicPr>
          <p:cNvPr id="43" name="Picture 14" descr="Image result for international delight logo">
            <a:extLst>
              <a:ext uri="{FF2B5EF4-FFF2-40B4-BE49-F238E27FC236}">
                <a16:creationId xmlns:a16="http://schemas.microsoft.com/office/drawing/2014/main" id="{E8C268B8-D246-4687-9139-E6D17EF159C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118475" y="2776784"/>
            <a:ext cx="1308100" cy="130339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508A89B9-632D-485F-9B87-D04B3497F3E3}"/>
              </a:ext>
            </a:extLst>
          </p:cNvPr>
          <p:cNvSpPr/>
          <p:nvPr/>
        </p:nvSpPr>
        <p:spPr>
          <a:xfrm>
            <a:off x="1440368" y="5295950"/>
            <a:ext cx="22537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$68MM in sales L52W</a:t>
            </a: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pic>
        <p:nvPicPr>
          <p:cNvPr id="46" name="Picture 45" descr="Logo, company name&#10;&#10;Description automatically generated">
            <a:extLst>
              <a:ext uri="{FF2B5EF4-FFF2-40B4-BE49-F238E27FC236}">
                <a16:creationId xmlns:a16="http://schemas.microsoft.com/office/drawing/2014/main" id="{93340CAA-CB54-4289-8B7C-8694AF85426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751513" y="2858506"/>
            <a:ext cx="646113" cy="873540"/>
          </a:xfrm>
          <a:prstGeom prst="rect">
            <a:avLst/>
          </a:prstGeom>
        </p:spPr>
      </p:pic>
      <p:sp>
        <p:nvSpPr>
          <p:cNvPr id="27" name="Title 4">
            <a:extLst>
              <a:ext uri="{FF2B5EF4-FFF2-40B4-BE49-F238E27FC236}">
                <a16:creationId xmlns:a16="http://schemas.microsoft.com/office/drawing/2014/main" id="{F878F545-A048-4F1F-B692-75FCD8DEB048}"/>
              </a:ext>
            </a:extLst>
          </p:cNvPr>
          <p:cNvSpPr txBox="1">
            <a:spLocks/>
          </p:cNvSpPr>
          <p:nvPr/>
        </p:nvSpPr>
        <p:spPr>
          <a:xfrm>
            <a:off x="503238" y="-1136010"/>
            <a:ext cx="10284386"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BC1A3749-9618-B448-B944-D2D268691750}"/>
              </a:ext>
            </a:extLst>
          </p:cNvPr>
          <p:cNvSpPr>
            <a:spLocks noGrp="1"/>
          </p:cNvSpPr>
          <p:nvPr>
            <p:ph type="title"/>
          </p:nvPr>
        </p:nvSpPr>
        <p:spPr>
          <a:xfrm>
            <a:off x="224313" y="192056"/>
            <a:ext cx="11743882" cy="773762"/>
          </a:xfrm>
        </p:spPr>
        <p:txBody>
          <a:bodyPr/>
          <a:lstStyle/>
          <a:p>
            <a:r>
              <a:rPr lang="en-US"/>
              <a:t>ID Caramel Macchiato is #1 in $230MM Caramel space within trad creamers</a:t>
            </a:r>
          </a:p>
        </p:txBody>
      </p:sp>
      <p:sp>
        <p:nvSpPr>
          <p:cNvPr id="32" name="Rectangle 31">
            <a:extLst>
              <a:ext uri="{FF2B5EF4-FFF2-40B4-BE49-F238E27FC236}">
                <a16:creationId xmlns:a16="http://schemas.microsoft.com/office/drawing/2014/main" id="{6BE92E7B-F556-4540-A915-159038D26A13}"/>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IRI, MULO, L52W ending 9/27/20 – Trad Creamer UPCs, all sizes, “CARAMEL” flavor</a:t>
            </a:r>
          </a:p>
        </p:txBody>
      </p:sp>
    </p:spTree>
    <p:extLst>
      <p:ext uri="{BB962C8B-B14F-4D97-AF65-F5344CB8AC3E}">
        <p14:creationId xmlns:p14="http://schemas.microsoft.com/office/powerpoint/2010/main" val="2666714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8BDA3EC-77B3-4A07-BF2C-C37B457019FA}"/>
              </a:ext>
            </a:extLst>
          </p:cNvPr>
          <p:cNvGraphicFramePr>
            <a:graphicFrameLocks noGrp="1"/>
          </p:cNvGraphicFramePr>
          <p:nvPr>
            <p:extLst>
              <p:ext uri="{D42A27DB-BD31-4B8C-83A1-F6EECF244321}">
                <p14:modId xmlns:p14="http://schemas.microsoft.com/office/powerpoint/2010/main" val="3585998941"/>
              </p:ext>
            </p:extLst>
          </p:nvPr>
        </p:nvGraphicFramePr>
        <p:xfrm>
          <a:off x="2281560" y="1022701"/>
          <a:ext cx="7838984" cy="5175448"/>
        </p:xfrm>
        <a:graphic>
          <a:graphicData uri="http://schemas.openxmlformats.org/drawingml/2006/table">
            <a:tbl>
              <a:tblPr firstRow="1" bandRow="1"/>
              <a:tblGrid>
                <a:gridCol w="1959746">
                  <a:extLst>
                    <a:ext uri="{9D8B030D-6E8A-4147-A177-3AD203B41FA5}">
                      <a16:colId xmlns:a16="http://schemas.microsoft.com/office/drawing/2014/main" val="2453876619"/>
                    </a:ext>
                  </a:extLst>
                </a:gridCol>
                <a:gridCol w="1959746">
                  <a:extLst>
                    <a:ext uri="{9D8B030D-6E8A-4147-A177-3AD203B41FA5}">
                      <a16:colId xmlns:a16="http://schemas.microsoft.com/office/drawing/2014/main" val="1867975313"/>
                    </a:ext>
                  </a:extLst>
                </a:gridCol>
                <a:gridCol w="1959746">
                  <a:extLst>
                    <a:ext uri="{9D8B030D-6E8A-4147-A177-3AD203B41FA5}">
                      <a16:colId xmlns:a16="http://schemas.microsoft.com/office/drawing/2014/main" val="2640476246"/>
                    </a:ext>
                  </a:extLst>
                </a:gridCol>
                <a:gridCol w="1959746">
                  <a:extLst>
                    <a:ext uri="{9D8B030D-6E8A-4147-A177-3AD203B41FA5}">
                      <a16:colId xmlns:a16="http://schemas.microsoft.com/office/drawing/2014/main" val="848182668"/>
                    </a:ext>
                  </a:extLst>
                </a:gridCol>
              </a:tblGrid>
              <a:tr h="6705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b="0" i="0">
                        <a:solidFill>
                          <a:schemeClr val="tx2"/>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4797135"/>
                  </a:ext>
                </a:extLst>
              </a:tr>
              <a:tr h="787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800" b="0" i="0" u="none" strike="noStrike">
                          <a:solidFill>
                            <a:srgbClr val="0069B3"/>
                          </a:solidFill>
                          <a:effectLst/>
                          <a:latin typeface="Century Gothic" panose="020B0502020202020204" pitchFamily="34" charset="0"/>
                        </a:rPr>
                        <a:t>French Vanilla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800" b="0" i="0" u="none" strike="noStrike">
                          <a:solidFill>
                            <a:srgbClr val="0069B3"/>
                          </a:solidFill>
                          <a:effectLst/>
                          <a:latin typeface="Century Gothic" panose="020B0502020202020204" pitchFamily="34" charset="0"/>
                        </a:rPr>
                        <a:t>Caramel Macchiato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800" b="0" i="0" u="none" strike="noStrike">
                          <a:solidFill>
                            <a:srgbClr val="0069B3"/>
                          </a:solidFill>
                          <a:effectLst/>
                          <a:latin typeface="Century Gothic" panose="020B0502020202020204" pitchFamily="34" charset="0"/>
                        </a:rPr>
                        <a:t>Hazelnut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rtl="0" fontAlgn="b"/>
                      <a:r>
                        <a:rPr lang="en-US" sz="1800" b="0" i="0" u="none" strike="noStrike">
                          <a:solidFill>
                            <a:srgbClr val="0069B3"/>
                          </a:solidFill>
                          <a:effectLst/>
                          <a:latin typeface="Century Gothic" panose="020B0502020202020204" pitchFamily="34" charset="0"/>
                        </a:rPr>
                        <a:t>Cold Stone Sweet Cream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7443"/>
                  </a:ext>
                </a:extLst>
              </a:tr>
              <a:tr h="28895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b="0" i="0">
                        <a:solidFill>
                          <a:schemeClr val="tx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996873"/>
                  </a:ext>
                </a:extLst>
              </a:tr>
              <a:tr h="4619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46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chemeClr val="tx2"/>
                          </a:solidFill>
                          <a:latin typeface="Century Gothic" panose="020B0502020202020204" pitchFamily="34" charset="0"/>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02045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0" i="0">
                          <a:solidFill>
                            <a:srgbClr val="FF0000"/>
                          </a:solidFill>
                          <a:latin typeface="Century Gothic" panose="020B0502020202020204" pitchFamily="34" charset="0"/>
                        </a:rPr>
                        <a:t>71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9761795"/>
                  </a:ext>
                </a:extLst>
              </a:tr>
            </a:tbl>
          </a:graphicData>
        </a:graphic>
      </p:graphicFrame>
      <p:pic>
        <p:nvPicPr>
          <p:cNvPr id="14" name="Picture 13">
            <a:extLst>
              <a:ext uri="{FF2B5EF4-FFF2-40B4-BE49-F238E27FC236}">
                <a16:creationId xmlns:a16="http://schemas.microsoft.com/office/drawing/2014/main" id="{407BF759-DBAF-49E1-BB2A-569E1E6715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226" r="26791"/>
          <a:stretch/>
        </p:blipFill>
        <p:spPr>
          <a:xfrm>
            <a:off x="2688416" y="2427903"/>
            <a:ext cx="1279084" cy="2843483"/>
          </a:xfrm>
          <a:prstGeom prst="rect">
            <a:avLst/>
          </a:prstGeom>
        </p:spPr>
      </p:pic>
      <p:graphicFrame>
        <p:nvGraphicFramePr>
          <p:cNvPr id="18" name="Object 17" hidden="1">
            <a:extLst>
              <a:ext uri="{FF2B5EF4-FFF2-40B4-BE49-F238E27FC236}">
                <a16:creationId xmlns:a16="http://schemas.microsoft.com/office/drawing/2014/main" id="{92D9C569-709B-4FDF-B3EA-8EA25365C1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18" name="Object 17" hidden="1">
                        <a:extLst>
                          <a:ext uri="{FF2B5EF4-FFF2-40B4-BE49-F238E27FC236}">
                            <a16:creationId xmlns:a16="http://schemas.microsoft.com/office/drawing/2014/main" id="{92D9C569-709B-4FDF-B3EA-8EA25365C1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75D244FA-A122-4BA9-A2C4-921C418D2A1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pic>
        <p:nvPicPr>
          <p:cNvPr id="4" name="Picture 3">
            <a:extLst>
              <a:ext uri="{FF2B5EF4-FFF2-40B4-BE49-F238E27FC236}">
                <a16:creationId xmlns:a16="http://schemas.microsoft.com/office/drawing/2014/main" id="{44C6C46A-D689-4677-B89D-560EFB0120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6872" r="27821"/>
          <a:stretch/>
        </p:blipFill>
        <p:spPr>
          <a:xfrm>
            <a:off x="4613869" y="2447516"/>
            <a:ext cx="1279085" cy="2823123"/>
          </a:xfrm>
          <a:prstGeom prst="rect">
            <a:avLst/>
          </a:prstGeom>
        </p:spPr>
      </p:pic>
      <p:pic>
        <p:nvPicPr>
          <p:cNvPr id="6" name="Image 49">
            <a:extLst>
              <a:ext uri="{FF2B5EF4-FFF2-40B4-BE49-F238E27FC236}">
                <a16:creationId xmlns:a16="http://schemas.microsoft.com/office/drawing/2014/main" id="{BF80AABE-58F0-418A-B04E-9EC6D9DC1D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98243" y="1040987"/>
            <a:ext cx="321379" cy="1013874"/>
          </a:xfrm>
          <a:prstGeom prst="rect">
            <a:avLst/>
          </a:prstGeom>
        </p:spPr>
      </p:pic>
      <p:pic>
        <p:nvPicPr>
          <p:cNvPr id="7" name="Image 51">
            <a:extLst>
              <a:ext uri="{FF2B5EF4-FFF2-40B4-BE49-F238E27FC236}">
                <a16:creationId xmlns:a16="http://schemas.microsoft.com/office/drawing/2014/main" id="{413E07D8-01FE-478F-95DB-FD6C235789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86461" y="1022701"/>
            <a:ext cx="321379" cy="1013874"/>
          </a:xfrm>
          <a:prstGeom prst="rect">
            <a:avLst/>
          </a:prstGeom>
        </p:spPr>
      </p:pic>
      <p:pic>
        <p:nvPicPr>
          <p:cNvPr id="8" name="Image 53">
            <a:extLst>
              <a:ext uri="{FF2B5EF4-FFF2-40B4-BE49-F238E27FC236}">
                <a16:creationId xmlns:a16="http://schemas.microsoft.com/office/drawing/2014/main" id="{D6D8AD74-FDCB-4E83-A306-D2DA65E763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80193" y="1040987"/>
            <a:ext cx="348162" cy="1013878"/>
          </a:xfrm>
          <a:prstGeom prst="rect">
            <a:avLst/>
          </a:prstGeom>
        </p:spPr>
      </p:pic>
      <p:pic>
        <p:nvPicPr>
          <p:cNvPr id="9" name="Image 67">
            <a:extLst>
              <a:ext uri="{FF2B5EF4-FFF2-40B4-BE49-F238E27FC236}">
                <a16:creationId xmlns:a16="http://schemas.microsoft.com/office/drawing/2014/main" id="{44CB79B5-18ED-4A31-9023-5E651EFDBE0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0562" y="1071788"/>
            <a:ext cx="460842" cy="1013877"/>
          </a:xfrm>
          <a:prstGeom prst="rect">
            <a:avLst/>
          </a:prstGeom>
        </p:spPr>
      </p:pic>
      <p:sp>
        <p:nvSpPr>
          <p:cNvPr id="10" name="Rectangle 9">
            <a:extLst>
              <a:ext uri="{FF2B5EF4-FFF2-40B4-BE49-F238E27FC236}">
                <a16:creationId xmlns:a16="http://schemas.microsoft.com/office/drawing/2014/main" id="{1479D6A1-78B7-45DB-9803-07444BA9E065}"/>
              </a:ext>
            </a:extLst>
          </p:cNvPr>
          <p:cNvSpPr/>
          <p:nvPr/>
        </p:nvSpPr>
        <p:spPr>
          <a:xfrm>
            <a:off x="970324" y="5387427"/>
            <a:ext cx="10447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a:ln>
                  <a:noFill/>
                </a:ln>
                <a:solidFill>
                  <a:srgbClr val="0069B3"/>
                </a:solidFill>
                <a:effectLst/>
                <a:uLnTx/>
                <a:uFillTx/>
                <a:latin typeface="Century Gothic" panose="020B0502020202020204" pitchFamily="34" charset="0"/>
                <a:ea typeface="+mn-ea"/>
                <a:cs typeface="+mn-cs"/>
              </a:rPr>
              <a:t>ID ACV</a:t>
            </a:r>
            <a:r>
              <a:rPr kumimoji="0" lang="en-US" sz="1000" u="none" strike="noStrike" kern="0" cap="none" spc="0" normalizeH="0" baseline="0" noProof="0">
                <a:ln>
                  <a:noFill/>
                </a:ln>
                <a:solidFill>
                  <a:srgbClr val="0069B3"/>
                </a:solidFill>
                <a:effectLst/>
                <a:uLnTx/>
                <a:uFillTx/>
                <a:latin typeface="Century Gothic" panose="020B0502020202020204" pitchFamily="34" charset="0"/>
                <a:ea typeface="+mn-ea"/>
                <a:cs typeface="+mn-cs"/>
              </a:rPr>
              <a:t> </a:t>
            </a:r>
          </a:p>
        </p:txBody>
      </p:sp>
      <p:sp>
        <p:nvSpPr>
          <p:cNvPr id="11" name="Explosion: 14 Points 10">
            <a:extLst>
              <a:ext uri="{FF2B5EF4-FFF2-40B4-BE49-F238E27FC236}">
                <a16:creationId xmlns:a16="http://schemas.microsoft.com/office/drawing/2014/main" id="{BCE5BC9E-5019-4CBA-9E4A-8CB3EAB5020A}"/>
              </a:ext>
            </a:extLst>
          </p:cNvPr>
          <p:cNvSpPr/>
          <p:nvPr/>
        </p:nvSpPr>
        <p:spPr>
          <a:xfrm rot="20781740">
            <a:off x="4091873" y="2445350"/>
            <a:ext cx="1404036" cy="698134"/>
          </a:xfrm>
          <a:prstGeom prst="irregularSeal2">
            <a:avLst/>
          </a:prstGeom>
          <a:solidFill>
            <a:srgbClr val="FFC000"/>
          </a:solidFill>
          <a:ln w="1270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208"/>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C9EC3CA-3097-4F9A-8C52-4A8920DF977E}"/>
              </a:ext>
            </a:extLst>
          </p:cNvPr>
          <p:cNvSpPr/>
          <p:nvPr/>
        </p:nvSpPr>
        <p:spPr>
          <a:xfrm>
            <a:off x="902262" y="5885700"/>
            <a:ext cx="13792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a:ln>
                  <a:noFill/>
                </a:ln>
                <a:solidFill>
                  <a:srgbClr val="FF0000"/>
                </a:solidFill>
                <a:effectLst/>
                <a:uLnTx/>
                <a:uFillTx/>
                <a:latin typeface="Century Gothic" panose="020B0502020202020204" pitchFamily="34" charset="0"/>
                <a:ea typeface="+mn-ea"/>
                <a:cs typeface="+mn-cs"/>
              </a:rPr>
              <a:t>CM ACV</a:t>
            </a:r>
            <a:r>
              <a:rPr kumimoji="0" lang="en-US" sz="1000" u="none" strike="noStrike" kern="0" cap="none" spc="0" normalizeH="0" baseline="0" noProof="0">
                <a:ln>
                  <a:noFill/>
                </a:ln>
                <a:solidFill>
                  <a:srgbClr val="FF0000"/>
                </a:solidFill>
                <a:effectLst/>
                <a:uLnTx/>
                <a:uFillTx/>
                <a:latin typeface="Century Gothic" panose="020B0502020202020204" pitchFamily="34" charset="0"/>
                <a:ea typeface="+mn-ea"/>
                <a:cs typeface="+mn-cs"/>
              </a:rPr>
              <a:t> </a:t>
            </a:r>
          </a:p>
        </p:txBody>
      </p:sp>
      <p:sp>
        <p:nvSpPr>
          <p:cNvPr id="13" name="TextBox 12">
            <a:extLst>
              <a:ext uri="{FF2B5EF4-FFF2-40B4-BE49-F238E27FC236}">
                <a16:creationId xmlns:a16="http://schemas.microsoft.com/office/drawing/2014/main" id="{7E9F057C-40E1-40A9-9753-C22291545999}"/>
              </a:ext>
            </a:extLst>
          </p:cNvPr>
          <p:cNvSpPr txBox="1"/>
          <p:nvPr/>
        </p:nvSpPr>
        <p:spPr>
          <a:xfrm rot="20294236">
            <a:off x="4219856" y="2609751"/>
            <a:ext cx="10519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0" cap="none" spc="0" normalizeH="0" baseline="0" noProof="0">
                <a:ln>
                  <a:noFill/>
                </a:ln>
                <a:solidFill>
                  <a:srgbClr val="000000"/>
                </a:solidFill>
                <a:effectLst/>
                <a:uLnTx/>
                <a:uFillTx/>
                <a:latin typeface="Century Gothic" panose="020B0502020202020204" pitchFamily="34" charset="0"/>
                <a:ea typeface="+mn-ea"/>
                <a:cs typeface="+mn-cs"/>
              </a:rPr>
              <a:t>Only Caramel 64oz!</a:t>
            </a:r>
          </a:p>
        </p:txBody>
      </p:sp>
      <p:pic>
        <p:nvPicPr>
          <p:cNvPr id="15" name="Picture 14">
            <a:extLst>
              <a:ext uri="{FF2B5EF4-FFF2-40B4-BE49-F238E27FC236}">
                <a16:creationId xmlns:a16="http://schemas.microsoft.com/office/drawing/2014/main" id="{EB449FE8-D89F-47B9-AE91-91A30C0D1F5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6871" r="27691"/>
          <a:stretch/>
        </p:blipFill>
        <p:spPr>
          <a:xfrm>
            <a:off x="8505819" y="2475173"/>
            <a:ext cx="1270172" cy="2795465"/>
          </a:xfrm>
          <a:prstGeom prst="rect">
            <a:avLst/>
          </a:prstGeom>
        </p:spPr>
      </p:pic>
      <p:pic>
        <p:nvPicPr>
          <p:cNvPr id="16" name="Picture 15">
            <a:extLst>
              <a:ext uri="{FF2B5EF4-FFF2-40B4-BE49-F238E27FC236}">
                <a16:creationId xmlns:a16="http://schemas.microsoft.com/office/drawing/2014/main" id="{6CBC90D2-D6AE-4C82-873B-247BB4552D2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7601" r="28339"/>
          <a:stretch/>
        </p:blipFill>
        <p:spPr>
          <a:xfrm>
            <a:off x="6580365" y="2475173"/>
            <a:ext cx="1231684" cy="2795465"/>
          </a:xfrm>
          <a:prstGeom prst="rect">
            <a:avLst/>
          </a:prstGeom>
        </p:spPr>
      </p:pic>
      <p:sp>
        <p:nvSpPr>
          <p:cNvPr id="19" name="Title 4">
            <a:extLst>
              <a:ext uri="{FF2B5EF4-FFF2-40B4-BE49-F238E27FC236}">
                <a16:creationId xmlns:a16="http://schemas.microsoft.com/office/drawing/2014/main" id="{E5019866-6936-4510-B3AC-D9A0C0D5AA72}"/>
              </a:ext>
            </a:extLst>
          </p:cNvPr>
          <p:cNvSpPr txBox="1">
            <a:spLocks/>
          </p:cNvSpPr>
          <p:nvPr/>
        </p:nvSpPr>
        <p:spPr>
          <a:xfrm>
            <a:off x="111777" y="-958524"/>
            <a:ext cx="9060214"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2" name="Explosion: 8 Points 21">
            <a:extLst>
              <a:ext uri="{FF2B5EF4-FFF2-40B4-BE49-F238E27FC236}">
                <a16:creationId xmlns:a16="http://schemas.microsoft.com/office/drawing/2014/main" id="{4CAC14E0-4DD3-471F-9B47-9FC628FE8346}"/>
              </a:ext>
            </a:extLst>
          </p:cNvPr>
          <p:cNvSpPr/>
          <p:nvPr/>
        </p:nvSpPr>
        <p:spPr>
          <a:xfrm>
            <a:off x="8980193" y="7252"/>
            <a:ext cx="2707189" cy="158011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$90MM Opportunity</a:t>
            </a:r>
          </a:p>
        </p:txBody>
      </p:sp>
      <p:sp>
        <p:nvSpPr>
          <p:cNvPr id="2" name="Title 1">
            <a:extLst>
              <a:ext uri="{FF2B5EF4-FFF2-40B4-BE49-F238E27FC236}">
                <a16:creationId xmlns:a16="http://schemas.microsoft.com/office/drawing/2014/main" id="{CEB3FD5D-5970-8B44-9D0A-9A58A2EF69CB}"/>
              </a:ext>
            </a:extLst>
          </p:cNvPr>
          <p:cNvSpPr>
            <a:spLocks noGrp="1"/>
          </p:cNvSpPr>
          <p:nvPr>
            <p:ph type="title"/>
          </p:nvPr>
        </p:nvSpPr>
        <p:spPr>
          <a:xfrm>
            <a:off x="224313" y="192056"/>
            <a:ext cx="11743882" cy="773762"/>
          </a:xfrm>
        </p:spPr>
        <p:txBody>
          <a:bodyPr/>
          <a:lstStyle/>
          <a:p>
            <a:r>
              <a:rPr lang="en-US"/>
              <a:t>large size is driving 45% of growth &amp; nearly 2X </a:t>
            </a:r>
            <a:br>
              <a:rPr lang="en-US"/>
            </a:br>
            <a:r>
              <a:rPr lang="en-US"/>
              <a:t>its fair share in contribution: Close ID distro gap</a:t>
            </a:r>
          </a:p>
        </p:txBody>
      </p:sp>
      <p:sp>
        <p:nvSpPr>
          <p:cNvPr id="23" name="Rectangle 22">
            <a:extLst>
              <a:ext uri="{FF2B5EF4-FFF2-40B4-BE49-F238E27FC236}">
                <a16:creationId xmlns:a16="http://schemas.microsoft.com/office/drawing/2014/main" id="{14DB8BE5-E10D-C047-A1F0-254636139B1B}"/>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MULO, LW ending 9/6/2020 (excl CM Italian Sweet Crème due to recent service issues – data from Q2 2020) – branded flavor (ID and CM)</a:t>
            </a:r>
          </a:p>
          <a:p>
            <a:r>
              <a:rPr lang="en-US" sz="800">
                <a:solidFill>
                  <a:schemeClr val="bg1"/>
                </a:solidFill>
                <a:latin typeface="Century Gothic" panose="020B0502020202020204" pitchFamily="34" charset="0"/>
              </a:rPr>
              <a:t>Gap closure based $/TDP and reaching 60 ACV on each item</a:t>
            </a:r>
          </a:p>
        </p:txBody>
      </p:sp>
      <p:sp>
        <p:nvSpPr>
          <p:cNvPr id="21" name="Rectangle: Rounded Corners 20">
            <a:extLst>
              <a:ext uri="{FF2B5EF4-FFF2-40B4-BE49-F238E27FC236}">
                <a16:creationId xmlns:a16="http://schemas.microsoft.com/office/drawing/2014/main" id="{F6C04277-4C44-4AE8-B810-226524344E63}"/>
              </a:ext>
            </a:extLst>
          </p:cNvPr>
          <p:cNvSpPr/>
          <p:nvPr/>
        </p:nvSpPr>
        <p:spPr>
          <a:xfrm>
            <a:off x="3390346" y="6572643"/>
            <a:ext cx="1597058" cy="2456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Internal Only</a:t>
            </a:r>
          </a:p>
        </p:txBody>
      </p:sp>
    </p:spTree>
    <p:extLst>
      <p:ext uri="{BB962C8B-B14F-4D97-AF65-F5344CB8AC3E}">
        <p14:creationId xmlns:p14="http://schemas.microsoft.com/office/powerpoint/2010/main" val="177454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7D7D056-AB5E-4C29-976D-84B986CA36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1" name="Object 10" hidden="1">
                        <a:extLst>
                          <a:ext uri="{FF2B5EF4-FFF2-40B4-BE49-F238E27FC236}">
                            <a16:creationId xmlns:a16="http://schemas.microsoft.com/office/drawing/2014/main" id="{77D7D056-AB5E-4C29-976D-84B986CA36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AE386089-9614-4E14-8861-0381657B2E0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8" name="Chart 7">
            <a:extLst>
              <a:ext uri="{FF2B5EF4-FFF2-40B4-BE49-F238E27FC236}">
                <a16:creationId xmlns:a16="http://schemas.microsoft.com/office/drawing/2014/main" id="{766A1018-FB06-49C9-87CE-2EE0DD069855}"/>
              </a:ext>
            </a:extLst>
          </p:cNvPr>
          <p:cNvGraphicFramePr/>
          <p:nvPr>
            <p:extLst>
              <p:ext uri="{D42A27DB-BD31-4B8C-83A1-F6EECF244321}">
                <p14:modId xmlns:p14="http://schemas.microsoft.com/office/powerpoint/2010/main" val="1114619929"/>
              </p:ext>
            </p:extLst>
          </p:nvPr>
        </p:nvGraphicFramePr>
        <p:xfrm>
          <a:off x="422275" y="1552575"/>
          <a:ext cx="5673725" cy="46285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E674ECB6-4ED8-4A08-97DA-6BDC9D83EB2A}"/>
              </a:ext>
            </a:extLst>
          </p:cNvPr>
          <p:cNvGraphicFramePr/>
          <p:nvPr/>
        </p:nvGraphicFramePr>
        <p:xfrm>
          <a:off x="6353263" y="1552576"/>
          <a:ext cx="5251509" cy="4628522"/>
        </p:xfrm>
        <a:graphic>
          <a:graphicData uri="http://schemas.openxmlformats.org/drawingml/2006/chart">
            <c:chart xmlns:c="http://schemas.openxmlformats.org/drawingml/2006/chart" xmlns:r="http://schemas.openxmlformats.org/officeDocument/2006/relationships" r:id="rId7"/>
          </a:graphicData>
        </a:graphic>
      </p:graphicFrame>
      <p:sp>
        <p:nvSpPr>
          <p:cNvPr id="6" name="Arrow: Right 5">
            <a:extLst>
              <a:ext uri="{FF2B5EF4-FFF2-40B4-BE49-F238E27FC236}">
                <a16:creationId xmlns:a16="http://schemas.microsoft.com/office/drawing/2014/main" id="{70D6EA6E-0CE3-4A94-ACF9-49CDEB5C6C7F}"/>
              </a:ext>
            </a:extLst>
          </p:cNvPr>
          <p:cNvSpPr/>
          <p:nvPr/>
        </p:nvSpPr>
        <p:spPr>
          <a:xfrm>
            <a:off x="5357812" y="3953721"/>
            <a:ext cx="1476375" cy="600921"/>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Oval 8">
            <a:extLst>
              <a:ext uri="{FF2B5EF4-FFF2-40B4-BE49-F238E27FC236}">
                <a16:creationId xmlns:a16="http://schemas.microsoft.com/office/drawing/2014/main" id="{37CE211D-AA76-4700-8E1C-48E2531E0393}"/>
              </a:ext>
            </a:extLst>
          </p:cNvPr>
          <p:cNvSpPr/>
          <p:nvPr/>
        </p:nvSpPr>
        <p:spPr>
          <a:xfrm>
            <a:off x="8296275" y="2486024"/>
            <a:ext cx="1390650" cy="86957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6E4C2236-1480-42C6-8710-46D1D8686EAD}"/>
              </a:ext>
            </a:extLst>
          </p:cNvPr>
          <p:cNvSpPr/>
          <p:nvPr/>
        </p:nvSpPr>
        <p:spPr>
          <a:xfrm>
            <a:off x="1669409" y="2172749"/>
            <a:ext cx="2340530" cy="520118"/>
          </a:xfrm>
          <a:prstGeom prst="wedgeRoundRectCallout">
            <a:avLst>
              <a:gd name="adj1" fmla="val 71548"/>
              <a:gd name="adj2" fmla="val 38306"/>
              <a:gd name="adj3" fmla="val 16667"/>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Retailers that carry ID 64oz are 43% more productive than MULO</a:t>
            </a:r>
          </a:p>
        </p:txBody>
      </p:sp>
      <p:sp>
        <p:nvSpPr>
          <p:cNvPr id="15" name="Text Placeholder 1">
            <a:extLst>
              <a:ext uri="{FF2B5EF4-FFF2-40B4-BE49-F238E27FC236}">
                <a16:creationId xmlns:a16="http://schemas.microsoft.com/office/drawing/2014/main" id="{844FBFDD-0A4B-43AE-87B1-6CFDB195A698}"/>
              </a:ext>
            </a:extLst>
          </p:cNvPr>
          <p:cNvSpPr txBox="1">
            <a:spLocks/>
          </p:cNvSpPr>
          <p:nvPr/>
        </p:nvSpPr>
        <p:spPr>
          <a:xfrm>
            <a:off x="1449799" y="947757"/>
            <a:ext cx="8957394" cy="600075"/>
          </a:xfrm>
          <a:prstGeom prst="rect">
            <a:avLst/>
          </a:prstGeom>
        </p:spPr>
        <p:txBody>
          <a:bodyPr vert="horz" lIns="0" tIns="0" rIns="91440" bIns="45720" rtlCol="0">
            <a:normAutofit lnSpcReduction="10000"/>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ctr" defTabSz="914420" rtl="0" eaLnBrk="1" fontAlgn="auto" latinLnBrk="0" hangingPunct="1">
              <a:lnSpc>
                <a:spcPct val="110000"/>
              </a:lnSpc>
              <a:spcBef>
                <a:spcPts val="0"/>
              </a:spcBef>
              <a:spcAft>
                <a:spcPts val="0"/>
              </a:spcAft>
              <a:buClrTx/>
              <a:buSzPct val="100000"/>
              <a:tabLst/>
              <a:defRPr/>
            </a:pPr>
            <a:r>
              <a:rPr kumimoji="0" lang="en-US" sz="1800" b="0" i="0" u="none" strike="noStrike" kern="1200" cap="none" spc="0" normalizeH="0" baseline="0" noProof="0">
                <a:ln>
                  <a:noFill/>
                </a:ln>
                <a:solidFill>
                  <a:srgbClr val="002677"/>
                </a:solidFill>
                <a:effectLst/>
                <a:uLnTx/>
                <a:uFillTx/>
                <a:latin typeface="Century Gothic" panose="020B0502020202020204" pitchFamily="34" charset="0"/>
              </a:rPr>
              <a:t>64oz is up </a:t>
            </a: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rPr>
              <a:t>16.7% </a:t>
            </a:r>
            <a:r>
              <a:rPr kumimoji="0" lang="en-US" sz="1800" b="0" i="0" u="none" strike="noStrike" kern="1200" cap="none" spc="0" normalizeH="0" baseline="0" noProof="0">
                <a:ln>
                  <a:noFill/>
                </a:ln>
                <a:solidFill>
                  <a:srgbClr val="002677"/>
                </a:solidFill>
                <a:effectLst/>
                <a:uLnTx/>
                <a:uFillTx/>
                <a:latin typeface="Century Gothic" panose="020B0502020202020204" pitchFamily="34" charset="0"/>
              </a:rPr>
              <a:t>Nationally, while Retailers specifically carrying ID 64oz are up </a:t>
            </a: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rPr>
              <a:t>45.5%, </a:t>
            </a:r>
            <a:r>
              <a:rPr kumimoji="0" lang="en-US" sz="1800" b="0" i="0" u="none" strike="noStrike" kern="1200" cap="none" spc="0" normalizeH="0" baseline="0" noProof="0">
                <a:ln>
                  <a:noFill/>
                </a:ln>
                <a:solidFill>
                  <a:srgbClr val="002677"/>
                </a:solidFill>
                <a:effectLst/>
                <a:uLnTx/>
                <a:uFillTx/>
                <a:latin typeface="Century Gothic" panose="020B0502020202020204" pitchFamily="34" charset="0"/>
              </a:rPr>
              <a:t>With ID 64oz driving growth</a:t>
            </a:r>
          </a:p>
          <a:p>
            <a:pPr marL="0" marR="0" lvl="0" indent="0" algn="l" defTabSz="914420" rtl="0" eaLnBrk="1" fontAlgn="auto" latinLnBrk="0" hangingPunct="1">
              <a:lnSpc>
                <a:spcPct val="110000"/>
              </a:lnSpc>
              <a:spcBef>
                <a:spcPts val="0"/>
              </a:spcBef>
              <a:spcAft>
                <a:spcPts val="0"/>
              </a:spcAft>
              <a:buClrTx/>
              <a:buSzPct val="100000"/>
              <a:buFont typeface=".LucidaGrandeUI" charset="0"/>
              <a:buNone/>
              <a:tabLst/>
              <a:defRPr/>
            </a:pPr>
            <a:endParaRPr kumimoji="0" lang="en-US" sz="1800" b="0" i="0" u="none" strike="noStrike" kern="1200" cap="none" spc="0" normalizeH="0" baseline="0" noProof="0">
              <a:ln>
                <a:noFill/>
              </a:ln>
              <a:solidFill>
                <a:srgbClr val="002677"/>
              </a:solidFill>
              <a:effectLst/>
              <a:uLnTx/>
              <a:uFillTx/>
              <a:latin typeface="Century Gothic" panose="020B0502020202020204" pitchFamily="34" charset="0"/>
            </a:endParaRPr>
          </a:p>
        </p:txBody>
      </p:sp>
      <p:sp>
        <p:nvSpPr>
          <p:cNvPr id="16" name="Title 4">
            <a:extLst>
              <a:ext uri="{FF2B5EF4-FFF2-40B4-BE49-F238E27FC236}">
                <a16:creationId xmlns:a16="http://schemas.microsoft.com/office/drawing/2014/main" id="{56EA1B62-72A1-4C31-AD05-9D5E7A74CCF6}"/>
              </a:ext>
            </a:extLst>
          </p:cNvPr>
          <p:cNvSpPr txBox="1">
            <a:spLocks/>
          </p:cNvSpPr>
          <p:nvPr/>
        </p:nvSpPr>
        <p:spPr>
          <a:xfrm>
            <a:off x="503238" y="-1039635"/>
            <a:ext cx="10996612"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1854E100-0642-1443-98B2-4B077CA883D6}"/>
              </a:ext>
            </a:extLst>
          </p:cNvPr>
          <p:cNvSpPr>
            <a:spLocks noGrp="1"/>
          </p:cNvSpPr>
          <p:nvPr>
            <p:ph type="title"/>
          </p:nvPr>
        </p:nvSpPr>
        <p:spPr>
          <a:xfrm>
            <a:off x="224313" y="192056"/>
            <a:ext cx="11743882" cy="773762"/>
          </a:xfrm>
        </p:spPr>
        <p:txBody>
          <a:bodyPr/>
          <a:lstStyle/>
          <a:p>
            <a:r>
              <a:rPr lang="en-US"/>
              <a:t>Retailers that carry ID 64oz are 43% more productive than </a:t>
            </a:r>
            <a:r>
              <a:rPr lang="en-US" err="1"/>
              <a:t>mulo</a:t>
            </a:r>
            <a:r>
              <a:rPr lang="en-US"/>
              <a:t> on average, with ID driving growth</a:t>
            </a:r>
          </a:p>
        </p:txBody>
      </p:sp>
      <p:sp>
        <p:nvSpPr>
          <p:cNvPr id="13" name="Rectangle 12">
            <a:extLst>
              <a:ext uri="{FF2B5EF4-FFF2-40B4-BE49-F238E27FC236}">
                <a16:creationId xmlns:a16="http://schemas.microsoft.com/office/drawing/2014/main" id="{67CA6586-3EE1-7945-A5F6-B893BF863359}"/>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IRI, MULO, L52 WE August 16, 2020</a:t>
            </a:r>
          </a:p>
        </p:txBody>
      </p:sp>
    </p:spTree>
    <p:extLst>
      <p:ext uri="{BB962C8B-B14F-4D97-AF65-F5344CB8AC3E}">
        <p14:creationId xmlns:p14="http://schemas.microsoft.com/office/powerpoint/2010/main" val="279816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67ACD70-7950-4E34-9EE2-3A9B731535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267ACD70-7950-4E34-9EE2-3A9B731535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AD18FFF-E5B2-4DF1-81B5-2F8A051FA5AD}"/>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3FDACDD8-043E-42BC-A27F-792D7BC92865}"/>
              </a:ext>
            </a:extLst>
          </p:cNvPr>
          <p:cNvSpPr>
            <a:spLocks noGrp="1"/>
          </p:cNvSpPr>
          <p:nvPr>
            <p:ph type="sldNum" sz="quarter" idx="12"/>
          </p:nvPr>
        </p:nvSpPr>
        <p:spPr>
          <a:xfrm>
            <a:off x="11254880" y="-524350"/>
            <a:ext cx="435470" cy="128361"/>
          </a:xfrm>
        </p:spPr>
        <p:txBody>
          <a:bodyPr/>
          <a:lstStyle/>
          <a:p>
            <a:pPr lvl="0"/>
            <a:fld id="{754A7E0C-9029-4945-9920-02C782E37437}" type="slidenum">
              <a:rPr lang="en-US" noProof="0" smtClean="0"/>
              <a:pPr lvl="0"/>
              <a:t>26</a:t>
            </a:fld>
            <a:endParaRPr lang="en-US" noProof="0"/>
          </a:p>
        </p:txBody>
      </p:sp>
      <p:sp>
        <p:nvSpPr>
          <p:cNvPr id="7" name="Title 6">
            <a:extLst>
              <a:ext uri="{FF2B5EF4-FFF2-40B4-BE49-F238E27FC236}">
                <a16:creationId xmlns:a16="http://schemas.microsoft.com/office/drawing/2014/main" id="{04C3E6EA-D8B0-B946-AC43-A6E8723ADE64}"/>
              </a:ext>
            </a:extLst>
          </p:cNvPr>
          <p:cNvSpPr>
            <a:spLocks noGrp="1"/>
          </p:cNvSpPr>
          <p:nvPr>
            <p:ph type="title"/>
          </p:nvPr>
        </p:nvSpPr>
        <p:spPr>
          <a:xfrm>
            <a:off x="224313" y="192056"/>
            <a:ext cx="11743882" cy="773762"/>
          </a:xfrm>
        </p:spPr>
        <p:txBody>
          <a:bodyPr/>
          <a:lstStyle/>
          <a:p>
            <a:r>
              <a:rPr lang="en-US"/>
              <a:t>In retailers that swapped ID 48 to ID 64oz, ID 64OZ driving 2.3X its fair share of 64oz growth</a:t>
            </a:r>
          </a:p>
        </p:txBody>
      </p:sp>
      <p:graphicFrame>
        <p:nvGraphicFramePr>
          <p:cNvPr id="8" name="Chart 7">
            <a:extLst>
              <a:ext uri="{FF2B5EF4-FFF2-40B4-BE49-F238E27FC236}">
                <a16:creationId xmlns:a16="http://schemas.microsoft.com/office/drawing/2014/main" id="{785DC08F-D01F-43FD-8565-0D5E2DE60116}"/>
              </a:ext>
            </a:extLst>
          </p:cNvPr>
          <p:cNvGraphicFramePr/>
          <p:nvPr>
            <p:extLst>
              <p:ext uri="{D42A27DB-BD31-4B8C-83A1-F6EECF244321}">
                <p14:modId xmlns:p14="http://schemas.microsoft.com/office/powerpoint/2010/main" val="1947475936"/>
              </p:ext>
            </p:extLst>
          </p:nvPr>
        </p:nvGraphicFramePr>
        <p:xfrm>
          <a:off x="466726" y="1104900"/>
          <a:ext cx="8505824" cy="5033433"/>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27DDEAEE-9A10-4A2B-83B7-CBB3B3212230}"/>
              </a:ext>
            </a:extLst>
          </p:cNvPr>
          <p:cNvSpPr txBox="1"/>
          <p:nvPr/>
        </p:nvSpPr>
        <p:spPr>
          <a:xfrm>
            <a:off x="2686050" y="3971663"/>
            <a:ext cx="12947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Growth: +$71MM</a:t>
            </a:r>
          </a:p>
        </p:txBody>
      </p:sp>
      <p:sp>
        <p:nvSpPr>
          <p:cNvPr id="13" name="TextBox 12">
            <a:extLst>
              <a:ext uri="{FF2B5EF4-FFF2-40B4-BE49-F238E27FC236}">
                <a16:creationId xmlns:a16="http://schemas.microsoft.com/office/drawing/2014/main" id="{1A516E70-5B97-44A7-B457-9E65526BE475}"/>
              </a:ext>
            </a:extLst>
          </p:cNvPr>
          <p:cNvSpPr txBox="1"/>
          <p:nvPr/>
        </p:nvSpPr>
        <p:spPr>
          <a:xfrm>
            <a:off x="6287984" y="1627372"/>
            <a:ext cx="1426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Growth: +$297MM</a:t>
            </a:r>
          </a:p>
        </p:txBody>
      </p:sp>
      <p:sp>
        <p:nvSpPr>
          <p:cNvPr id="14" name="Left Brace 13">
            <a:extLst>
              <a:ext uri="{FF2B5EF4-FFF2-40B4-BE49-F238E27FC236}">
                <a16:creationId xmlns:a16="http://schemas.microsoft.com/office/drawing/2014/main" id="{A984FB57-6CA5-4CDF-8AD6-01E4463A148A}"/>
              </a:ext>
            </a:extLst>
          </p:cNvPr>
          <p:cNvSpPr/>
          <p:nvPr/>
        </p:nvSpPr>
        <p:spPr>
          <a:xfrm rot="5400000">
            <a:off x="6830600" y="1035473"/>
            <a:ext cx="340897" cy="24822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5" name="Left Brace 14">
            <a:extLst>
              <a:ext uri="{FF2B5EF4-FFF2-40B4-BE49-F238E27FC236}">
                <a16:creationId xmlns:a16="http://schemas.microsoft.com/office/drawing/2014/main" id="{D337A8F8-E953-4762-BBE4-7BB1C3A5718A}"/>
              </a:ext>
            </a:extLst>
          </p:cNvPr>
          <p:cNvSpPr/>
          <p:nvPr/>
        </p:nvSpPr>
        <p:spPr>
          <a:xfrm rot="5400000">
            <a:off x="3162995" y="3372902"/>
            <a:ext cx="340897" cy="24822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cxnSp>
        <p:nvCxnSpPr>
          <p:cNvPr id="17" name="Straight Connector 16">
            <a:extLst>
              <a:ext uri="{FF2B5EF4-FFF2-40B4-BE49-F238E27FC236}">
                <a16:creationId xmlns:a16="http://schemas.microsoft.com/office/drawing/2014/main" id="{8AAD98DA-D684-4735-B3DD-1FBDB15B71BE}"/>
              </a:ext>
            </a:extLst>
          </p:cNvPr>
          <p:cNvCxnSpPr/>
          <p:nvPr/>
        </p:nvCxnSpPr>
        <p:spPr>
          <a:xfrm>
            <a:off x="5761792" y="2447055"/>
            <a:ext cx="0" cy="1016631"/>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4">
            <a:extLst>
              <a:ext uri="{FF2B5EF4-FFF2-40B4-BE49-F238E27FC236}">
                <a16:creationId xmlns:a16="http://schemas.microsoft.com/office/drawing/2014/main" id="{62E97568-0067-4EF0-B875-F48D03426DC5}"/>
              </a:ext>
            </a:extLst>
          </p:cNvPr>
          <p:cNvSpPr txBox="1">
            <a:spLocks/>
          </p:cNvSpPr>
          <p:nvPr/>
        </p:nvSpPr>
        <p:spPr>
          <a:xfrm>
            <a:off x="700088" y="-1102243"/>
            <a:ext cx="10996612"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3" name="Rectangle 2">
            <a:extLst>
              <a:ext uri="{FF2B5EF4-FFF2-40B4-BE49-F238E27FC236}">
                <a16:creationId xmlns:a16="http://schemas.microsoft.com/office/drawing/2014/main" id="{3AB15CD4-FBC8-44DD-83AB-2D0BA7870939}"/>
              </a:ext>
            </a:extLst>
          </p:cNvPr>
          <p:cNvSpPr/>
          <p:nvPr/>
        </p:nvSpPr>
        <p:spPr>
          <a:xfrm>
            <a:off x="9019473" y="1802513"/>
            <a:ext cx="2752724" cy="38553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ID is roughly 13% of 64oz dollars in MULO but 23% of growth, driving 1.8X its fair share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However, in retailers that swapped ID up from 48oz to 64oz, ID has a 15% share of 64oz and is driving 35% of growth, or 2.3X its fair share</a:t>
            </a:r>
          </a:p>
        </p:txBody>
      </p:sp>
      <p:sp>
        <p:nvSpPr>
          <p:cNvPr id="4" name="Rectangle 3">
            <a:extLst>
              <a:ext uri="{FF2B5EF4-FFF2-40B4-BE49-F238E27FC236}">
                <a16:creationId xmlns:a16="http://schemas.microsoft.com/office/drawing/2014/main" id="{27286720-E0B5-4969-A3D8-C6F0909A78B5}"/>
              </a:ext>
            </a:extLst>
          </p:cNvPr>
          <p:cNvSpPr/>
          <p:nvPr/>
        </p:nvSpPr>
        <p:spPr>
          <a:xfrm>
            <a:off x="9810162" y="1617847"/>
            <a:ext cx="142539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Takeaways</a:t>
            </a: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FB515BC3-9EAE-114F-AEE8-4E25A838C8B5}"/>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 IRI, MULO, L52 WE August 16, 2020</a:t>
            </a:r>
          </a:p>
        </p:txBody>
      </p:sp>
    </p:spTree>
    <p:extLst>
      <p:ext uri="{BB962C8B-B14F-4D97-AF65-F5344CB8AC3E}">
        <p14:creationId xmlns:p14="http://schemas.microsoft.com/office/powerpoint/2010/main" val="46592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E40E53B-774B-4C51-A520-BA5EAF65F4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7E40E53B-774B-4C51-A520-BA5EAF65F4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B555695-D3B0-457B-B291-DA835605DE3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38" name="Chart 37">
            <a:extLst>
              <a:ext uri="{FF2B5EF4-FFF2-40B4-BE49-F238E27FC236}">
                <a16:creationId xmlns:a16="http://schemas.microsoft.com/office/drawing/2014/main" id="{13EC3D2C-F294-4329-85A1-B740E3F6598E}"/>
              </a:ext>
            </a:extLst>
          </p:cNvPr>
          <p:cNvGraphicFramePr/>
          <p:nvPr/>
        </p:nvGraphicFramePr>
        <p:xfrm>
          <a:off x="4471818" y="2094387"/>
          <a:ext cx="3323084" cy="4123840"/>
        </p:xfrm>
        <a:graphic>
          <a:graphicData uri="http://schemas.openxmlformats.org/drawingml/2006/chart">
            <c:chart xmlns:c="http://schemas.openxmlformats.org/drawingml/2006/chart" xmlns:r="http://schemas.openxmlformats.org/officeDocument/2006/relationships" r:id="rId6"/>
          </a:graphicData>
        </a:graphic>
      </p:graphicFrame>
      <p:sp>
        <p:nvSpPr>
          <p:cNvPr id="14" name="Oval 13">
            <a:extLst>
              <a:ext uri="{FF2B5EF4-FFF2-40B4-BE49-F238E27FC236}">
                <a16:creationId xmlns:a16="http://schemas.microsoft.com/office/drawing/2014/main" id="{66B677CB-3A12-4EF0-BA7E-472098E08188}"/>
              </a:ext>
            </a:extLst>
          </p:cNvPr>
          <p:cNvSpPr/>
          <p:nvPr/>
        </p:nvSpPr>
        <p:spPr>
          <a:xfrm>
            <a:off x="6041295" y="2795879"/>
            <a:ext cx="1068036" cy="579464"/>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6D83BE6F-41F6-4DEE-9FB1-F55C0B281F23}"/>
              </a:ext>
            </a:extLst>
          </p:cNvPr>
          <p:cNvSpPr txBox="1"/>
          <p:nvPr/>
        </p:nvSpPr>
        <p:spPr>
          <a:xfrm>
            <a:off x="4165601" y="5989824"/>
            <a:ext cx="43922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*AO Size is primarily Starbucks, which entered the market July 2019</a:t>
            </a:r>
          </a:p>
        </p:txBody>
      </p:sp>
      <p:graphicFrame>
        <p:nvGraphicFramePr>
          <p:cNvPr id="6" name="Chart 5">
            <a:extLst>
              <a:ext uri="{FF2B5EF4-FFF2-40B4-BE49-F238E27FC236}">
                <a16:creationId xmlns:a16="http://schemas.microsoft.com/office/drawing/2014/main" id="{C68AD5F5-99F8-4946-97AE-4EDB40ED6032}"/>
              </a:ext>
            </a:extLst>
          </p:cNvPr>
          <p:cNvGraphicFramePr/>
          <p:nvPr/>
        </p:nvGraphicFramePr>
        <p:xfrm>
          <a:off x="371170" y="1854890"/>
          <a:ext cx="3252248" cy="4369168"/>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689CAE5C-539D-4D52-9CF7-953F9A9637CE}"/>
              </a:ext>
            </a:extLst>
          </p:cNvPr>
          <p:cNvSpPr txBox="1"/>
          <p:nvPr/>
        </p:nvSpPr>
        <p:spPr>
          <a:xfrm>
            <a:off x="4441645" y="1220081"/>
            <a:ext cx="3323084"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Large size creamers </a:t>
            </a:r>
            <a:r>
              <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driving category growth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2677"/>
                </a:solidFill>
                <a:effectLst/>
                <a:uLnTx/>
                <a:uFillTx/>
                <a:latin typeface="Century Gothic" panose="020B0502020202020204" pitchFamily="34" charset="0"/>
                <a:ea typeface="+mn-ea"/>
                <a:cs typeface="+mn-cs"/>
              </a:rPr>
              <a:t>ID 48oz &amp; 64oz are fastest growing sizes*</a:t>
            </a:r>
          </a:p>
        </p:txBody>
      </p:sp>
      <p:sp>
        <p:nvSpPr>
          <p:cNvPr id="13" name="TextBox 12">
            <a:extLst>
              <a:ext uri="{FF2B5EF4-FFF2-40B4-BE49-F238E27FC236}">
                <a16:creationId xmlns:a16="http://schemas.microsoft.com/office/drawing/2014/main" id="{D2CA92A3-3CEC-4E5A-BD2D-FC656A4AA521}"/>
              </a:ext>
            </a:extLst>
          </p:cNvPr>
          <p:cNvSpPr txBox="1"/>
          <p:nvPr/>
        </p:nvSpPr>
        <p:spPr>
          <a:xfrm>
            <a:off x="504939" y="1231208"/>
            <a:ext cx="3259646" cy="738664"/>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Large size creamers capture </a:t>
            </a: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the most </a:t>
            </a:r>
            <a:r>
              <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heavy buyers</a:t>
            </a: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 44%! – and nearly 80% of dollar sales</a:t>
            </a:r>
          </a:p>
        </p:txBody>
      </p:sp>
      <p:graphicFrame>
        <p:nvGraphicFramePr>
          <p:cNvPr id="11" name="Chart 10">
            <a:extLst>
              <a:ext uri="{FF2B5EF4-FFF2-40B4-BE49-F238E27FC236}">
                <a16:creationId xmlns:a16="http://schemas.microsoft.com/office/drawing/2014/main" id="{721A8C5A-ADD5-4CDF-99D3-3D7A79B16725}"/>
              </a:ext>
            </a:extLst>
          </p:cNvPr>
          <p:cNvGraphicFramePr/>
          <p:nvPr/>
        </p:nvGraphicFramePr>
        <p:xfrm>
          <a:off x="8429239" y="1743301"/>
          <a:ext cx="3407028" cy="2351871"/>
        </p:xfrm>
        <a:graphic>
          <a:graphicData uri="http://schemas.openxmlformats.org/drawingml/2006/chart">
            <c:chart xmlns:c="http://schemas.openxmlformats.org/drawingml/2006/chart" xmlns:r="http://schemas.openxmlformats.org/officeDocument/2006/relationships" r:id="rId8"/>
          </a:graphicData>
        </a:graphic>
      </p:graphicFrame>
      <p:sp>
        <p:nvSpPr>
          <p:cNvPr id="15" name="TextBox 14">
            <a:extLst>
              <a:ext uri="{FF2B5EF4-FFF2-40B4-BE49-F238E27FC236}">
                <a16:creationId xmlns:a16="http://schemas.microsoft.com/office/drawing/2014/main" id="{C002717F-1C26-4C61-94EF-36907C08584C}"/>
              </a:ext>
            </a:extLst>
          </p:cNvPr>
          <p:cNvSpPr txBox="1"/>
          <p:nvPr/>
        </p:nvSpPr>
        <p:spPr>
          <a:xfrm>
            <a:off x="8288072" y="1220081"/>
            <a:ext cx="3323084" cy="52322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Retailers that carry ID 64oz are more productive, with growth driven by ID</a:t>
            </a:r>
            <a:endParaRPr kumimoji="0" lang="en-US" sz="12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graphicFrame>
        <p:nvGraphicFramePr>
          <p:cNvPr id="17" name="Chart 16">
            <a:extLst>
              <a:ext uri="{FF2B5EF4-FFF2-40B4-BE49-F238E27FC236}">
                <a16:creationId xmlns:a16="http://schemas.microsoft.com/office/drawing/2014/main" id="{2A233838-C155-4990-BB25-DF88AFA4FDE1}"/>
              </a:ext>
            </a:extLst>
          </p:cNvPr>
          <p:cNvGraphicFramePr/>
          <p:nvPr/>
        </p:nvGraphicFramePr>
        <p:xfrm>
          <a:off x="8429239" y="4217458"/>
          <a:ext cx="3308497" cy="2177678"/>
        </p:xfrm>
        <a:graphic>
          <a:graphicData uri="http://schemas.openxmlformats.org/drawingml/2006/chart">
            <c:chart xmlns:c="http://schemas.openxmlformats.org/drawingml/2006/chart" xmlns:r="http://schemas.openxmlformats.org/officeDocument/2006/relationships" r:id="rId9"/>
          </a:graphicData>
        </a:graphic>
      </p:graphicFrame>
      <p:sp>
        <p:nvSpPr>
          <p:cNvPr id="18" name="Oval 17">
            <a:extLst>
              <a:ext uri="{FF2B5EF4-FFF2-40B4-BE49-F238E27FC236}">
                <a16:creationId xmlns:a16="http://schemas.microsoft.com/office/drawing/2014/main" id="{E9E218C4-F174-44CB-AA2D-CD58D1DEB49A}"/>
              </a:ext>
            </a:extLst>
          </p:cNvPr>
          <p:cNvSpPr/>
          <p:nvPr/>
        </p:nvSpPr>
        <p:spPr>
          <a:xfrm>
            <a:off x="10507132" y="2103895"/>
            <a:ext cx="1279830" cy="211356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E03D8522-8DF6-4168-ADBD-594CF623F266}"/>
              </a:ext>
            </a:extLst>
          </p:cNvPr>
          <p:cNvCxnSpPr/>
          <p:nvPr/>
        </p:nvCxnSpPr>
        <p:spPr>
          <a:xfrm>
            <a:off x="4123267" y="1231208"/>
            <a:ext cx="0" cy="500395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F24362-7FF8-435D-97A3-C3B67FF6D94B}"/>
              </a:ext>
            </a:extLst>
          </p:cNvPr>
          <p:cNvCxnSpPr/>
          <p:nvPr/>
        </p:nvCxnSpPr>
        <p:spPr>
          <a:xfrm>
            <a:off x="8026400" y="1231208"/>
            <a:ext cx="0" cy="500395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EF93A08-F3DA-44E0-BD8E-E6E84C214A19}"/>
              </a:ext>
            </a:extLst>
          </p:cNvPr>
          <p:cNvSpPr/>
          <p:nvPr/>
        </p:nvSpPr>
        <p:spPr>
          <a:xfrm>
            <a:off x="9601198" y="4827056"/>
            <a:ext cx="1010601" cy="50173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Title 4">
            <a:extLst>
              <a:ext uri="{FF2B5EF4-FFF2-40B4-BE49-F238E27FC236}">
                <a16:creationId xmlns:a16="http://schemas.microsoft.com/office/drawing/2014/main" id="{68BA3118-57E7-49BC-9C6F-6889D2BC610E}"/>
              </a:ext>
            </a:extLst>
          </p:cNvPr>
          <p:cNvSpPr txBox="1">
            <a:spLocks/>
          </p:cNvSpPr>
          <p:nvPr/>
        </p:nvSpPr>
        <p:spPr>
          <a:xfrm>
            <a:off x="700088" y="-1208139"/>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41CDB583-3708-3547-8B62-95E817A0866E}"/>
              </a:ext>
            </a:extLst>
          </p:cNvPr>
          <p:cNvSpPr>
            <a:spLocks noGrp="1"/>
          </p:cNvSpPr>
          <p:nvPr>
            <p:ph type="title"/>
          </p:nvPr>
        </p:nvSpPr>
        <p:spPr>
          <a:xfrm>
            <a:off x="224313" y="192056"/>
            <a:ext cx="11743882" cy="773762"/>
          </a:xfrm>
        </p:spPr>
        <p:txBody>
          <a:bodyPr/>
          <a:lstStyle/>
          <a:p>
            <a:r>
              <a:rPr lang="en-US"/>
              <a:t>Retailers benefit from carrying large size creamers, which capture valuable heavy buyers &amp; its growth is driven by ID</a:t>
            </a:r>
          </a:p>
        </p:txBody>
      </p:sp>
      <p:sp>
        <p:nvSpPr>
          <p:cNvPr id="23" name="Rectangle 22">
            <a:extLst>
              <a:ext uri="{FF2B5EF4-FFF2-40B4-BE49-F238E27FC236}">
                <a16:creationId xmlns:a16="http://schemas.microsoft.com/office/drawing/2014/main" id="{118532CD-117C-A847-9963-29BA242B80E6}"/>
              </a:ext>
            </a:extLst>
          </p:cNvPr>
          <p:cNvSpPr/>
          <p:nvPr/>
        </p:nvSpPr>
        <p:spPr>
          <a:xfrm>
            <a:off x="0" y="6449089"/>
            <a:ext cx="5279247" cy="338554"/>
          </a:xfrm>
          <a:prstGeom prst="rect">
            <a:avLst/>
          </a:prstGeom>
        </p:spPr>
        <p:txBody>
          <a:bodyPr wrap="square" lIns="182880" rIns="0">
            <a:noAutofit/>
          </a:bodyPr>
          <a:lstStyle/>
          <a:p>
            <a:r>
              <a:rPr lang="en-US" sz="800">
                <a:solidFill>
                  <a:schemeClr val="bg1"/>
                </a:solidFill>
                <a:latin typeface="Century Gothic" panose="020B0502020202020204" pitchFamily="34" charset="0"/>
              </a:rPr>
              <a:t>Sources: IRI POS, MULO, L52 WE August 16, 2020; IRI Panel, Total U.S. All Outlet, L52WE Oct 4, 2020</a:t>
            </a:r>
          </a:p>
        </p:txBody>
      </p:sp>
    </p:spTree>
    <p:extLst>
      <p:ext uri="{BB962C8B-B14F-4D97-AF65-F5344CB8AC3E}">
        <p14:creationId xmlns:p14="http://schemas.microsoft.com/office/powerpoint/2010/main" val="2191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extLst>
              <p:ext uri="{D42A27DB-BD31-4B8C-83A1-F6EECF244321}">
                <p14:modId xmlns:p14="http://schemas.microsoft.com/office/powerpoint/2010/main" val="176457131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7" imgH="288" progId="TCLayout.ActiveDocument.1">
                  <p:embed/>
                </p:oleObj>
              </mc:Choice>
              <mc:Fallback>
                <p:oleObj name="think-cell Slide" r:id="rId4"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457200">
              <a:defRPr/>
            </a:pPr>
            <a:endParaRPr lang="en-US" sz="4000" strike="noStrike" kern="1200" spc="0" normalizeH="0" noProof="0">
              <a:ln>
                <a:noFill/>
              </a:ln>
              <a:solidFill>
                <a:prstClr val="white"/>
              </a:solidFill>
              <a:effectLst/>
              <a:uLnTx/>
              <a:uFillTx/>
              <a:latin typeface="Century Gothic" panose="020B0502020202020204" pitchFamily="34" charset="0"/>
              <a:sym typeface="Calibri Regular"/>
            </a:endParaRPr>
          </a:p>
        </p:txBody>
      </p:sp>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140" y="5088353"/>
            <a:ext cx="8552210" cy="674596"/>
          </a:xfrm>
        </p:spPr>
        <p:txBody>
          <a:bodyPr/>
          <a:lstStyle/>
          <a:p>
            <a:r>
              <a:rPr lang="en-US"/>
              <a:t>Shelf Stable</a:t>
            </a:r>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139" y="5738630"/>
            <a:ext cx="8552210" cy="703800"/>
          </a:xfrm>
        </p:spPr>
        <p:txBody>
          <a:bodyPr/>
          <a:lstStyle/>
          <a:p>
            <a:r>
              <a:rPr lang="en-US"/>
              <a:t>2021 H2 Brand Updates</a:t>
            </a:r>
          </a:p>
        </p:txBody>
      </p:sp>
      <p:pic>
        <p:nvPicPr>
          <p:cNvPr id="69" name="Picture Placeholder 68">
            <a:extLst>
              <a:ext uri="{FF2B5EF4-FFF2-40B4-BE49-F238E27FC236}">
                <a16:creationId xmlns:a16="http://schemas.microsoft.com/office/drawing/2014/main" id="{33C0F208-51A6-D94B-A636-70FCBB8140A3}"/>
              </a:ext>
            </a:extLst>
          </p:cNvPr>
          <p:cNvPicPr>
            <a:picLocks noGrp="1" noChangeAspect="1"/>
          </p:cNvPicPr>
          <p:nvPr>
            <p:ph type="pic" sz="quarter" idx="25"/>
          </p:nvPr>
        </p:nvPicPr>
        <p:blipFill rotWithShape="1">
          <a:blip r:embed="rId6"/>
          <a:srcRect t="13918" b="13918"/>
          <a:stretch/>
        </p:blipFill>
        <p:spPr>
          <a:xfrm>
            <a:off x="-4204" y="7420302"/>
            <a:ext cx="6284686" cy="2194560"/>
          </a:xfrm>
        </p:spPr>
      </p:pic>
      <p:sp>
        <p:nvSpPr>
          <p:cNvPr id="17" name="TextBox 1">
            <a:extLst>
              <a:ext uri="{FF2B5EF4-FFF2-40B4-BE49-F238E27FC236}">
                <a16:creationId xmlns:a16="http://schemas.microsoft.com/office/drawing/2014/main" id="{0D1E32DA-3B92-408D-B21D-58ED27430198}"/>
              </a:ext>
            </a:extLst>
          </p:cNvPr>
          <p:cNvSpPr txBox="1"/>
          <p:nvPr/>
        </p:nvSpPr>
        <p:spPr>
          <a:xfrm>
            <a:off x="3942080" y="6238240"/>
            <a:ext cx="191008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F2F2F2"/>
                </a:solidFill>
                <a:effectLst/>
                <a:uLnTx/>
                <a:uFillTx/>
                <a:latin typeface="Century Gothic" panose="020B0502020202020204" pitchFamily="34" charset="0"/>
                <a:ea typeface="+mn-lt"/>
                <a:cs typeface="Calibri" panose="020F0502020204030204"/>
              </a:rPr>
              <a:t>The Dunkin’ Donuts trademarks, logos and trade dress are owned by DD IP Holder LLC. used under license</a:t>
            </a:r>
          </a:p>
        </p:txBody>
      </p:sp>
      <p:pic>
        <p:nvPicPr>
          <p:cNvPr id="30" name="Picture Placeholder 29" descr="Calendar&#10;&#10;Description automatically generated">
            <a:extLst>
              <a:ext uri="{FF2B5EF4-FFF2-40B4-BE49-F238E27FC236}">
                <a16:creationId xmlns:a16="http://schemas.microsoft.com/office/drawing/2014/main" id="{275F1DCC-DD13-4A62-B640-9BA9DE4A7A6B}"/>
              </a:ext>
            </a:extLst>
          </p:cNvPr>
          <p:cNvPicPr>
            <a:picLocks noGrp="1" noChangeAspect="1"/>
          </p:cNvPicPr>
          <p:nvPr>
            <p:ph type="pic" sz="quarter" idx="14"/>
          </p:nvPr>
        </p:nvPicPr>
        <p:blipFill rotWithShape="1">
          <a:blip r:embed="rId7"/>
          <a:srcRect t="8920" b="48060"/>
          <a:stretch/>
        </p:blipFill>
        <p:spPr>
          <a:xfrm>
            <a:off x="0" y="0"/>
            <a:ext cx="5907314" cy="2194560"/>
          </a:xfrm>
        </p:spPr>
      </p:pic>
      <p:pic>
        <p:nvPicPr>
          <p:cNvPr id="32" name="Picture Placeholder 19">
            <a:extLst>
              <a:ext uri="{FF2B5EF4-FFF2-40B4-BE49-F238E27FC236}">
                <a16:creationId xmlns:a16="http://schemas.microsoft.com/office/drawing/2014/main" id="{C2CDDD8D-DEC4-4E04-98C0-D91AE3B2C809}"/>
              </a:ext>
            </a:extLst>
          </p:cNvPr>
          <p:cNvPicPr>
            <a:picLocks noGrp="1" noChangeAspect="1"/>
          </p:cNvPicPr>
          <p:nvPr>
            <p:ph type="pic" sz="quarter" idx="17"/>
          </p:nvPr>
        </p:nvPicPr>
        <p:blipFill>
          <a:blip r:embed="rId8" cstate="print">
            <a:extLst>
              <a:ext uri="{28A0092B-C50C-407E-A947-70E740481C1C}">
                <a14:useLocalDpi xmlns:a14="http://schemas.microsoft.com/office/drawing/2010/main"/>
              </a:ext>
            </a:extLst>
          </a:blip>
          <a:srcRect t="36065" b="36065"/>
          <a:stretch>
            <a:fillRect/>
          </a:stretch>
        </p:blipFill>
        <p:spPr>
          <a:xfrm>
            <a:off x="5894388" y="2195513"/>
            <a:ext cx="6297612" cy="2193925"/>
          </a:xfrm>
        </p:spPr>
      </p:pic>
      <p:pic>
        <p:nvPicPr>
          <p:cNvPr id="36" name="Picture Placeholder 5">
            <a:extLst>
              <a:ext uri="{FF2B5EF4-FFF2-40B4-BE49-F238E27FC236}">
                <a16:creationId xmlns:a16="http://schemas.microsoft.com/office/drawing/2014/main" id="{DC2BC7CA-E58A-4403-BBBD-E5D543255B8F}"/>
              </a:ext>
            </a:extLst>
          </p:cNvPr>
          <p:cNvPicPr>
            <a:picLocks noGrp="1" noChangeAspect="1"/>
          </p:cNvPicPr>
          <p:nvPr>
            <p:ph type="pic" sz="quarter" idx="22"/>
          </p:nvPr>
        </p:nvPicPr>
        <p:blipFill rotWithShape="1">
          <a:blip r:embed="rId9">
            <a:extLst>
              <a:ext uri="{28A0092B-C50C-407E-A947-70E740481C1C}">
                <a14:useLocalDpi xmlns:a14="http://schemas.microsoft.com/office/drawing/2010/main"/>
              </a:ext>
            </a:extLst>
          </a:blip>
          <a:srcRect t="3545" b="3545"/>
          <a:stretch/>
        </p:blipFill>
        <p:spPr>
          <a:xfrm>
            <a:off x="447273" y="5223324"/>
            <a:ext cx="2150376" cy="1996625"/>
          </a:xfrm>
        </p:spPr>
      </p:pic>
      <p:pic>
        <p:nvPicPr>
          <p:cNvPr id="37" name="Picture Placeholder 17">
            <a:extLst>
              <a:ext uri="{FF2B5EF4-FFF2-40B4-BE49-F238E27FC236}">
                <a16:creationId xmlns:a16="http://schemas.microsoft.com/office/drawing/2014/main" id="{1CA6A602-45F0-42AE-9F5C-31177BDFC95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580" b="580"/>
          <a:stretch/>
        </p:blipFill>
        <p:spPr>
          <a:xfrm>
            <a:off x="686345" y="4416883"/>
            <a:ext cx="1672232" cy="1552668"/>
          </a:xfrm>
          <a:prstGeom prst="rect">
            <a:avLst/>
          </a:prstGeom>
          <a:noFill/>
        </p:spPr>
      </p:pic>
      <p:pic>
        <p:nvPicPr>
          <p:cNvPr id="42" name="Picture Placeholder 41" descr="Map&#10;&#10;Description automatically generated">
            <a:extLst>
              <a:ext uri="{FF2B5EF4-FFF2-40B4-BE49-F238E27FC236}">
                <a16:creationId xmlns:a16="http://schemas.microsoft.com/office/drawing/2014/main" id="{7EEE0CFB-8F78-42A3-846A-8586E882925F}"/>
              </a:ext>
            </a:extLst>
          </p:cNvPr>
          <p:cNvPicPr>
            <a:picLocks noGrp="1" noChangeAspect="1"/>
          </p:cNvPicPr>
          <p:nvPr>
            <p:ph type="pic" sz="quarter" idx="15"/>
          </p:nvPr>
        </p:nvPicPr>
        <p:blipFill rotWithShape="1">
          <a:blip r:embed="rId11" cstate="print">
            <a:extLst>
              <a:ext uri="{28A0092B-C50C-407E-A947-70E740481C1C}">
                <a14:useLocalDpi xmlns:a14="http://schemas.microsoft.com/office/drawing/2010/main"/>
              </a:ext>
            </a:extLst>
          </a:blip>
          <a:srcRect l="682" t="14449" r="-682" b="50713"/>
          <a:stretch/>
        </p:blipFill>
        <p:spPr>
          <a:xfrm>
            <a:off x="5895122" y="-1"/>
            <a:ext cx="6296878" cy="2194560"/>
          </a:xfrm>
        </p:spPr>
      </p:pic>
      <p:pic>
        <p:nvPicPr>
          <p:cNvPr id="44" name="Picture Placeholder 43" descr="Map&#10;&#10;Description automatically generated">
            <a:extLst>
              <a:ext uri="{FF2B5EF4-FFF2-40B4-BE49-F238E27FC236}">
                <a16:creationId xmlns:a16="http://schemas.microsoft.com/office/drawing/2014/main" id="{45B24DF7-ED82-4FB1-81BE-835E9C62C174}"/>
              </a:ext>
            </a:extLst>
          </p:cNvPr>
          <p:cNvPicPr>
            <a:picLocks noGrp="1" noChangeAspect="1"/>
          </p:cNvPicPr>
          <p:nvPr>
            <p:ph type="pic" sz="quarter" idx="16"/>
          </p:nvPr>
        </p:nvPicPr>
        <p:blipFill rotWithShape="1">
          <a:blip r:embed="rId12" cstate="print">
            <a:extLst>
              <a:ext uri="{28A0092B-C50C-407E-A947-70E740481C1C}">
                <a14:useLocalDpi xmlns:a14="http://schemas.microsoft.com/office/drawing/2010/main"/>
              </a:ext>
            </a:extLst>
          </a:blip>
          <a:srcRect t="60810" b="2050"/>
          <a:stretch/>
        </p:blipFill>
        <p:spPr>
          <a:xfrm>
            <a:off x="0" y="2195470"/>
            <a:ext cx="5907314" cy="2194560"/>
          </a:xfrm>
        </p:spPr>
      </p:pic>
    </p:spTree>
    <p:extLst>
      <p:ext uri="{BB962C8B-B14F-4D97-AF65-F5344CB8AC3E}">
        <p14:creationId xmlns:p14="http://schemas.microsoft.com/office/powerpoint/2010/main" val="3036279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Object 62" hidden="1">
            <a:extLst>
              <a:ext uri="{FF2B5EF4-FFF2-40B4-BE49-F238E27FC236}">
                <a16:creationId xmlns:a16="http://schemas.microsoft.com/office/drawing/2014/main" id="{DE31DB62-E9CD-4037-A05A-398F82BFDF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63" name="Object 62" hidden="1">
                        <a:extLst>
                          <a:ext uri="{FF2B5EF4-FFF2-40B4-BE49-F238E27FC236}">
                            <a16:creationId xmlns:a16="http://schemas.microsoft.com/office/drawing/2014/main" id="{DE31DB62-E9CD-4037-A05A-398F82BFDF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86EC96A-5794-47BA-9FA1-D66B8F1BC257}"/>
              </a:ext>
            </a:extLst>
          </p:cNvPr>
          <p:cNvSpPr txBox="1"/>
          <p:nvPr/>
        </p:nvSpPr>
        <p:spPr>
          <a:xfrm>
            <a:off x="4896853" y="3894476"/>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12" name="TextBox 11">
            <a:extLst>
              <a:ext uri="{FF2B5EF4-FFF2-40B4-BE49-F238E27FC236}">
                <a16:creationId xmlns:a16="http://schemas.microsoft.com/office/drawing/2014/main" id="{43228826-666F-40BA-9669-C8A23040491F}"/>
              </a:ext>
            </a:extLst>
          </p:cNvPr>
          <p:cNvSpPr txBox="1"/>
          <p:nvPr/>
        </p:nvSpPr>
        <p:spPr>
          <a:xfrm>
            <a:off x="2360186" y="3894476"/>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13" name="TextBox 12">
            <a:extLst>
              <a:ext uri="{FF2B5EF4-FFF2-40B4-BE49-F238E27FC236}">
                <a16:creationId xmlns:a16="http://schemas.microsoft.com/office/drawing/2014/main" id="{AECE7B27-8B96-49DF-9920-D08016896571}"/>
              </a:ext>
            </a:extLst>
          </p:cNvPr>
          <p:cNvSpPr txBox="1"/>
          <p:nvPr/>
        </p:nvSpPr>
        <p:spPr>
          <a:xfrm>
            <a:off x="3607885" y="3894476"/>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19" name="Rectangle 18">
            <a:extLst>
              <a:ext uri="{FF2B5EF4-FFF2-40B4-BE49-F238E27FC236}">
                <a16:creationId xmlns:a16="http://schemas.microsoft.com/office/drawing/2014/main" id="{945CB6B1-67BD-4FEE-9490-D674136A60D1}"/>
              </a:ext>
            </a:extLst>
          </p:cNvPr>
          <p:cNvSpPr/>
          <p:nvPr/>
        </p:nvSpPr>
        <p:spPr>
          <a:xfrm>
            <a:off x="6269900" y="1684819"/>
            <a:ext cx="1320752" cy="2688118"/>
          </a:xfrm>
          <a:prstGeom prst="rect">
            <a:avLst/>
          </a:prstGeom>
          <a:noFill/>
          <a:ln w="127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150" normalizeH="0" baseline="0" noProof="0">
              <a:ln>
                <a:noFill/>
              </a:ln>
              <a:solidFill>
                <a:srgbClr val="FFFFFF"/>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B6E61B7-7D95-4E10-A11B-84BE54B7FAB8}"/>
              </a:ext>
            </a:extLst>
          </p:cNvPr>
          <p:cNvSpPr txBox="1"/>
          <p:nvPr/>
        </p:nvSpPr>
        <p:spPr>
          <a:xfrm>
            <a:off x="6023955" y="5015014"/>
            <a:ext cx="3318100" cy="1020485"/>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E830B"/>
                </a:solidFill>
                <a:effectLst/>
                <a:uLnTx/>
                <a:uFillTx/>
                <a:latin typeface="Century Gothic" panose="020F0302020204030204"/>
                <a:ea typeface="+mn-ea"/>
                <a:cs typeface="+mn-cs"/>
              </a:rPr>
              <a:t>Biggest flavor in entire shelf stable creamer (powder + liquid) category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F366D"/>
                </a:solidFill>
                <a:effectLst/>
                <a:uLnTx/>
                <a:uFillTx/>
                <a:latin typeface="Century Gothic" panose="020F0302020204030204"/>
                <a:ea typeface="+mn-ea"/>
                <a:cs typeface="+mn-cs"/>
              </a:rPr>
              <a:t>newest item in the ID shelf stable portfolio, available in </a:t>
            </a:r>
            <a:r>
              <a:rPr kumimoji="0" lang="en-US" sz="1400" b="1" i="0" u="none" strike="noStrike" kern="1200" cap="none" spc="0" normalizeH="0" baseline="0" noProof="0">
                <a:ln>
                  <a:noFill/>
                </a:ln>
                <a:solidFill>
                  <a:srgbClr val="1F366D"/>
                </a:solidFill>
                <a:effectLst/>
                <a:uLnTx/>
                <a:uFillTx/>
                <a:latin typeface="Century Gothic" panose="020F0302020204030204"/>
                <a:ea typeface="+mn-ea"/>
                <a:cs typeface="+mn-cs"/>
              </a:rPr>
              <a:t>48ct</a:t>
            </a:r>
            <a:endParaRPr kumimoji="0" lang="en-US" sz="1600" b="1" i="0" u="none" strike="noStrike" kern="1200" cap="none" spc="0" normalizeH="0" baseline="0" noProof="0">
              <a:ln>
                <a:noFill/>
              </a:ln>
              <a:solidFill>
                <a:srgbClr val="1F366D"/>
              </a:solidFill>
              <a:effectLst/>
              <a:uLnTx/>
              <a:uFillTx/>
              <a:latin typeface="Century Gothic" panose="020F0302020204030204"/>
              <a:ea typeface="+mn-ea"/>
              <a:cs typeface="+mn-cs"/>
            </a:endParaRPr>
          </a:p>
        </p:txBody>
      </p:sp>
      <p:sp>
        <p:nvSpPr>
          <p:cNvPr id="24" name="Rectángulo 37">
            <a:extLst>
              <a:ext uri="{FF2B5EF4-FFF2-40B4-BE49-F238E27FC236}">
                <a16:creationId xmlns:a16="http://schemas.microsoft.com/office/drawing/2014/main" id="{12E8B04E-9554-4761-9AD3-C8F39F515308}"/>
              </a:ext>
            </a:extLst>
          </p:cNvPr>
          <p:cNvSpPr/>
          <p:nvPr/>
        </p:nvSpPr>
        <p:spPr>
          <a:xfrm>
            <a:off x="324613" y="1136801"/>
            <a:ext cx="11565383" cy="4925593"/>
          </a:xfrm>
          <a:prstGeom prst="rect">
            <a:avLst/>
          </a:prstGeom>
          <a:noFill/>
          <a:ln w="22225" cap="flat" cmpd="sng" algn="ctr">
            <a:solidFill>
              <a:srgbClr val="0453A6"/>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DA3E09C5-15CF-4F33-AE50-4E84A9DA1384}"/>
              </a:ext>
            </a:extLst>
          </p:cNvPr>
          <p:cNvSpPr/>
          <p:nvPr/>
        </p:nvSpPr>
        <p:spPr>
          <a:xfrm>
            <a:off x="2814918" y="882465"/>
            <a:ext cx="6581565" cy="46166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Win with the #1 brands and flavors in shelf stable liquid </a:t>
            </a:r>
          </a:p>
        </p:txBody>
      </p:sp>
      <p:sp>
        <p:nvSpPr>
          <p:cNvPr id="31" name="TextBox 30">
            <a:extLst>
              <a:ext uri="{FF2B5EF4-FFF2-40B4-BE49-F238E27FC236}">
                <a16:creationId xmlns:a16="http://schemas.microsoft.com/office/drawing/2014/main" id="{FB955118-D5CB-40D4-AC7A-0B7DB83925B8}"/>
              </a:ext>
            </a:extLst>
          </p:cNvPr>
          <p:cNvSpPr txBox="1"/>
          <p:nvPr/>
        </p:nvSpPr>
        <p:spPr>
          <a:xfrm>
            <a:off x="1801905" y="1402625"/>
            <a:ext cx="5459899" cy="307777"/>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1" i="1" u="sng" strike="noStrike" kern="1200" cap="none" spc="0" normalizeH="0" baseline="0" noProof="0">
                <a:ln>
                  <a:noFill/>
                </a:ln>
                <a:solidFill>
                  <a:srgbClr val="024C94"/>
                </a:solidFill>
                <a:effectLst/>
                <a:uLnTx/>
                <a:uFillTx/>
                <a:latin typeface="Century Gothic"/>
                <a:ea typeface="+mn-ea"/>
                <a:cs typeface="+mn-cs"/>
              </a:rPr>
              <a:t>Traditional</a:t>
            </a:r>
          </a:p>
        </p:txBody>
      </p:sp>
      <p:sp>
        <p:nvSpPr>
          <p:cNvPr id="32" name="TextBox 31">
            <a:extLst>
              <a:ext uri="{FF2B5EF4-FFF2-40B4-BE49-F238E27FC236}">
                <a16:creationId xmlns:a16="http://schemas.microsoft.com/office/drawing/2014/main" id="{5B28743E-1AD5-4EE2-A062-741180AC7D84}"/>
              </a:ext>
            </a:extLst>
          </p:cNvPr>
          <p:cNvSpPr txBox="1"/>
          <p:nvPr/>
        </p:nvSpPr>
        <p:spPr>
          <a:xfrm>
            <a:off x="8363834" y="1402625"/>
            <a:ext cx="2902633" cy="307777"/>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1" i="1" u="sng" strike="noStrike" kern="1200" cap="none" spc="0" normalizeH="0" baseline="0" noProof="0">
                <a:ln>
                  <a:noFill/>
                </a:ln>
                <a:solidFill>
                  <a:srgbClr val="024C94"/>
                </a:solidFill>
                <a:effectLst/>
                <a:uLnTx/>
                <a:uFillTx/>
                <a:latin typeface="Century Gothic"/>
                <a:ea typeface="+mn-ea"/>
                <a:cs typeface="+mn-cs"/>
              </a:rPr>
              <a:t>Dairy</a:t>
            </a:r>
          </a:p>
        </p:txBody>
      </p:sp>
      <p:pic>
        <p:nvPicPr>
          <p:cNvPr id="33" name="Picture 32" descr="A close up of food&#10;&#10;Description automatically generated">
            <a:extLst>
              <a:ext uri="{FF2B5EF4-FFF2-40B4-BE49-F238E27FC236}">
                <a16:creationId xmlns:a16="http://schemas.microsoft.com/office/drawing/2014/main" id="{BB4A3E82-A0FC-49A5-8F8C-4303CE9885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20262" y="2202745"/>
            <a:ext cx="1446205" cy="1446205"/>
          </a:xfrm>
          <a:prstGeom prst="rect">
            <a:avLst/>
          </a:prstGeom>
        </p:spPr>
      </p:pic>
      <p:sp>
        <p:nvSpPr>
          <p:cNvPr id="37" name="TextBox 36">
            <a:extLst>
              <a:ext uri="{FF2B5EF4-FFF2-40B4-BE49-F238E27FC236}">
                <a16:creationId xmlns:a16="http://schemas.microsoft.com/office/drawing/2014/main" id="{9817E73F-EADA-43EF-8697-46EC3BB355D6}"/>
              </a:ext>
            </a:extLst>
          </p:cNvPr>
          <p:cNvSpPr txBox="1"/>
          <p:nvPr/>
        </p:nvSpPr>
        <p:spPr>
          <a:xfrm>
            <a:off x="8113112" y="3894476"/>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39" name="TextBox 38">
            <a:extLst>
              <a:ext uri="{FF2B5EF4-FFF2-40B4-BE49-F238E27FC236}">
                <a16:creationId xmlns:a16="http://schemas.microsoft.com/office/drawing/2014/main" id="{A31CE8BC-9873-42AA-8788-2407FB956A0E}"/>
              </a:ext>
            </a:extLst>
          </p:cNvPr>
          <p:cNvSpPr txBox="1"/>
          <p:nvPr/>
        </p:nvSpPr>
        <p:spPr>
          <a:xfrm>
            <a:off x="9705622" y="3892557"/>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40" name="TextBox 39">
            <a:extLst>
              <a:ext uri="{FF2B5EF4-FFF2-40B4-BE49-F238E27FC236}">
                <a16:creationId xmlns:a16="http://schemas.microsoft.com/office/drawing/2014/main" id="{A5968A56-0F26-4068-B746-061D94AC5236}"/>
              </a:ext>
            </a:extLst>
          </p:cNvPr>
          <p:cNvSpPr txBox="1"/>
          <p:nvPr/>
        </p:nvSpPr>
        <p:spPr>
          <a:xfrm>
            <a:off x="7812185" y="1861839"/>
            <a:ext cx="2283854" cy="276999"/>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a:ln>
                  <a:noFill/>
                </a:ln>
                <a:solidFill>
                  <a:srgbClr val="024C94"/>
                </a:solidFill>
                <a:effectLst/>
                <a:uLnTx/>
                <a:uFillTx/>
                <a:latin typeface="Century Gothic"/>
                <a:ea typeface="+mn-ea"/>
                <a:cs typeface="+mn-cs"/>
              </a:rPr>
              <a:t>Unsweet Dairy</a:t>
            </a:r>
          </a:p>
        </p:txBody>
      </p:sp>
      <p:sp>
        <p:nvSpPr>
          <p:cNvPr id="41" name="TextBox 40">
            <a:extLst>
              <a:ext uri="{FF2B5EF4-FFF2-40B4-BE49-F238E27FC236}">
                <a16:creationId xmlns:a16="http://schemas.microsoft.com/office/drawing/2014/main" id="{7FF19ED5-0B6B-46F8-A58F-C3B611056F53}"/>
              </a:ext>
            </a:extLst>
          </p:cNvPr>
          <p:cNvSpPr txBox="1"/>
          <p:nvPr/>
        </p:nvSpPr>
        <p:spPr>
          <a:xfrm>
            <a:off x="9424561" y="1861839"/>
            <a:ext cx="2283854" cy="276999"/>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a:ln>
                  <a:noFill/>
                </a:ln>
                <a:solidFill>
                  <a:srgbClr val="024C94"/>
                </a:solidFill>
                <a:effectLst/>
                <a:uLnTx/>
                <a:uFillTx/>
                <a:latin typeface="Century Gothic"/>
                <a:ea typeface="+mn-ea"/>
                <a:cs typeface="+mn-cs"/>
              </a:rPr>
              <a:t>Sweetened Dairy</a:t>
            </a:r>
          </a:p>
        </p:txBody>
      </p:sp>
      <p:pic>
        <p:nvPicPr>
          <p:cNvPr id="42" name="Picture 41" descr="A picture containing text&#10;&#10;Description automatically generated">
            <a:extLst>
              <a:ext uri="{FF2B5EF4-FFF2-40B4-BE49-F238E27FC236}">
                <a16:creationId xmlns:a16="http://schemas.microsoft.com/office/drawing/2014/main" id="{3EBADA0C-DECB-460E-BEFB-BCBCC52BB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03794" y="2173905"/>
            <a:ext cx="1400577" cy="1400577"/>
          </a:xfrm>
          <a:prstGeom prst="rect">
            <a:avLst/>
          </a:prstGeom>
        </p:spPr>
      </p:pic>
      <p:pic>
        <p:nvPicPr>
          <p:cNvPr id="43" name="Picture 42" descr="A picture containing diagram&#10;&#10;Description automatically generated">
            <a:extLst>
              <a:ext uri="{FF2B5EF4-FFF2-40B4-BE49-F238E27FC236}">
                <a16:creationId xmlns:a16="http://schemas.microsoft.com/office/drawing/2014/main" id="{07B8D570-2F9F-4B7A-9AA8-33C2364FAD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68152" y="2167432"/>
            <a:ext cx="1410167" cy="1410167"/>
          </a:xfrm>
          <a:prstGeom prst="rect">
            <a:avLst/>
          </a:prstGeom>
        </p:spPr>
      </p:pic>
      <p:pic>
        <p:nvPicPr>
          <p:cNvPr id="44" name="Picture 43">
            <a:extLst>
              <a:ext uri="{FF2B5EF4-FFF2-40B4-BE49-F238E27FC236}">
                <a16:creationId xmlns:a16="http://schemas.microsoft.com/office/drawing/2014/main" id="{B647739B-EAA2-4310-B0B2-DC2A3999A30B}"/>
              </a:ext>
            </a:extLst>
          </p:cNvPr>
          <p:cNvPicPr>
            <a:picLocks noChangeAspect="1"/>
          </p:cNvPicPr>
          <p:nvPr/>
        </p:nvPicPr>
        <p:blipFill>
          <a:blip r:embed="rId8"/>
          <a:stretch>
            <a:fillRect/>
          </a:stretch>
        </p:blipFill>
        <p:spPr>
          <a:xfrm>
            <a:off x="3872721" y="2101148"/>
            <a:ext cx="1156149" cy="1508634"/>
          </a:xfrm>
          <a:prstGeom prst="rect">
            <a:avLst/>
          </a:prstGeom>
        </p:spPr>
      </p:pic>
      <p:pic>
        <p:nvPicPr>
          <p:cNvPr id="45" name="Picture 44">
            <a:extLst>
              <a:ext uri="{FF2B5EF4-FFF2-40B4-BE49-F238E27FC236}">
                <a16:creationId xmlns:a16="http://schemas.microsoft.com/office/drawing/2014/main" id="{C1B5E3D0-38CA-4A63-A710-338AFB993536}"/>
              </a:ext>
            </a:extLst>
          </p:cNvPr>
          <p:cNvPicPr>
            <a:picLocks noChangeAspect="1"/>
          </p:cNvPicPr>
          <p:nvPr/>
        </p:nvPicPr>
        <p:blipFill>
          <a:blip r:embed="rId9"/>
          <a:stretch>
            <a:fillRect/>
          </a:stretch>
        </p:blipFill>
        <p:spPr>
          <a:xfrm>
            <a:off x="5140095" y="2148999"/>
            <a:ext cx="1119779" cy="1470951"/>
          </a:xfrm>
          <a:prstGeom prst="rect">
            <a:avLst/>
          </a:prstGeom>
        </p:spPr>
      </p:pic>
      <p:pic>
        <p:nvPicPr>
          <p:cNvPr id="47" name="Picture 46">
            <a:extLst>
              <a:ext uri="{FF2B5EF4-FFF2-40B4-BE49-F238E27FC236}">
                <a16:creationId xmlns:a16="http://schemas.microsoft.com/office/drawing/2014/main" id="{16D1043C-E440-4B0C-BDCF-72BD821C58D3}"/>
              </a:ext>
            </a:extLst>
          </p:cNvPr>
          <p:cNvPicPr>
            <a:picLocks noChangeAspect="1"/>
          </p:cNvPicPr>
          <p:nvPr/>
        </p:nvPicPr>
        <p:blipFill>
          <a:blip r:embed="rId10"/>
          <a:stretch>
            <a:fillRect/>
          </a:stretch>
        </p:blipFill>
        <p:spPr>
          <a:xfrm>
            <a:off x="6323474" y="1824252"/>
            <a:ext cx="1242834" cy="1804663"/>
          </a:xfrm>
          <a:prstGeom prst="rect">
            <a:avLst/>
          </a:prstGeom>
        </p:spPr>
      </p:pic>
      <p:sp>
        <p:nvSpPr>
          <p:cNvPr id="48" name="TextBox 47">
            <a:extLst>
              <a:ext uri="{FF2B5EF4-FFF2-40B4-BE49-F238E27FC236}">
                <a16:creationId xmlns:a16="http://schemas.microsoft.com/office/drawing/2014/main" id="{0528A439-CF07-4639-88C2-8E2E97066313}"/>
              </a:ext>
            </a:extLst>
          </p:cNvPr>
          <p:cNvSpPr txBox="1"/>
          <p:nvPr/>
        </p:nvSpPr>
        <p:spPr>
          <a:xfrm>
            <a:off x="6096700" y="3894476"/>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#2</a:t>
            </a:r>
          </a:p>
        </p:txBody>
      </p:sp>
      <p:sp>
        <p:nvSpPr>
          <p:cNvPr id="49" name="Arrow: Down 48">
            <a:extLst>
              <a:ext uri="{FF2B5EF4-FFF2-40B4-BE49-F238E27FC236}">
                <a16:creationId xmlns:a16="http://schemas.microsoft.com/office/drawing/2014/main" id="{2045FA8A-58D0-478F-8EB7-35066686E3C9}"/>
              </a:ext>
            </a:extLst>
          </p:cNvPr>
          <p:cNvSpPr/>
          <p:nvPr/>
        </p:nvSpPr>
        <p:spPr>
          <a:xfrm>
            <a:off x="6209952" y="4372937"/>
            <a:ext cx="273206" cy="591643"/>
          </a:xfrm>
          <a:prstGeom prst="downArrow">
            <a:avLst>
              <a:gd name="adj1" fmla="val 38154"/>
              <a:gd name="adj2" fmla="val 50000"/>
            </a:avLst>
          </a:prstGeom>
          <a:solidFill>
            <a:srgbClr val="3EA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9" name="Explosion: 14 Points 58">
            <a:extLst>
              <a:ext uri="{FF2B5EF4-FFF2-40B4-BE49-F238E27FC236}">
                <a16:creationId xmlns:a16="http://schemas.microsoft.com/office/drawing/2014/main" id="{967B3EA3-21A5-4282-9A5B-A94161F7AD44}"/>
              </a:ext>
            </a:extLst>
          </p:cNvPr>
          <p:cNvSpPr/>
          <p:nvPr/>
        </p:nvSpPr>
        <p:spPr>
          <a:xfrm>
            <a:off x="7041182" y="3363101"/>
            <a:ext cx="936907" cy="702649"/>
          </a:xfrm>
          <a:prstGeom prst="irregularSeal2">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60" name="Explosion: 14 Points 59">
            <a:extLst>
              <a:ext uri="{FF2B5EF4-FFF2-40B4-BE49-F238E27FC236}">
                <a16:creationId xmlns:a16="http://schemas.microsoft.com/office/drawing/2014/main" id="{58F87BEE-9CE5-4EDE-BBC9-73357D979B75}"/>
              </a:ext>
            </a:extLst>
          </p:cNvPr>
          <p:cNvSpPr/>
          <p:nvPr/>
        </p:nvSpPr>
        <p:spPr>
          <a:xfrm>
            <a:off x="10852039" y="3234691"/>
            <a:ext cx="936907" cy="702649"/>
          </a:xfrm>
          <a:prstGeom prst="irregularSeal2">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8CF2C3-B263-4E4D-918C-53D5045ECEE3}"/>
              </a:ext>
            </a:extLst>
          </p:cNvPr>
          <p:cNvSpPr txBox="1"/>
          <p:nvPr/>
        </p:nvSpPr>
        <p:spPr>
          <a:xfrm rot="20151183">
            <a:off x="7124099" y="3451878"/>
            <a:ext cx="6745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00070C"/>
                </a:solidFill>
                <a:effectLst/>
                <a:uLnTx/>
                <a:uFillTx/>
                <a:latin typeface="Century Gothic" panose="020B0502020202020204" pitchFamily="34" charset="0"/>
                <a:ea typeface="+mn-ea"/>
                <a:cs typeface="+mn-cs"/>
              </a:rPr>
              <a:t>Newest ID flavor</a:t>
            </a:r>
          </a:p>
        </p:txBody>
      </p:sp>
      <p:sp>
        <p:nvSpPr>
          <p:cNvPr id="62" name="TextBox 61">
            <a:extLst>
              <a:ext uri="{FF2B5EF4-FFF2-40B4-BE49-F238E27FC236}">
                <a16:creationId xmlns:a16="http://schemas.microsoft.com/office/drawing/2014/main" id="{935FA650-0E30-410D-84C9-178ADD33138E}"/>
              </a:ext>
            </a:extLst>
          </p:cNvPr>
          <p:cNvSpPr txBox="1"/>
          <p:nvPr/>
        </p:nvSpPr>
        <p:spPr>
          <a:xfrm rot="20151183">
            <a:off x="10847537" y="3292761"/>
            <a:ext cx="85049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00070C"/>
                </a:solidFill>
                <a:effectLst/>
                <a:uLnTx/>
                <a:uFillTx/>
                <a:latin typeface="Century Gothic" panose="020B0502020202020204" pitchFamily="34" charset="0"/>
                <a:ea typeface="+mn-ea"/>
                <a:cs typeface="+mn-cs"/>
              </a:rPr>
              <a:t>New Dunkin’ PC</a:t>
            </a:r>
          </a:p>
        </p:txBody>
      </p:sp>
      <p:sp>
        <p:nvSpPr>
          <p:cNvPr id="10" name="TextBox 9">
            <a:extLst>
              <a:ext uri="{FF2B5EF4-FFF2-40B4-BE49-F238E27FC236}">
                <a16:creationId xmlns:a16="http://schemas.microsoft.com/office/drawing/2014/main" id="{D9200E12-A3E0-4BD0-8D7B-E8B1A875245F}"/>
              </a:ext>
            </a:extLst>
          </p:cNvPr>
          <p:cNvSpPr txBox="1"/>
          <p:nvPr/>
        </p:nvSpPr>
        <p:spPr>
          <a:xfrm>
            <a:off x="262579" y="3831935"/>
            <a:ext cx="1430201" cy="1015663"/>
          </a:xfrm>
          <a:prstGeom prst="rect">
            <a:avLst/>
          </a:prstGeom>
          <a:noFill/>
        </p:spPr>
        <p:txBody>
          <a:bodyPr wrap="square" lIns="91440" tIns="45720" rIns="91440" bIns="45720" rtlCol="0" anchor="t">
            <a:spAutoFit/>
          </a:bodyPr>
          <a:lstStyle/>
          <a:p>
            <a:pPr algn="ctr" defTabSz="914330" fontAlgn="base">
              <a:spcBef>
                <a:spcPct val="0"/>
              </a:spcBef>
              <a:spcAft>
                <a:spcPct val="0"/>
              </a:spcAft>
              <a:defRPr/>
            </a:pPr>
            <a:r>
              <a:rPr lang="en-US" sz="1600" b="1">
                <a:solidFill>
                  <a:srgbClr val="024C94"/>
                </a:solidFill>
                <a:latin typeface="Century Gothic"/>
              </a:rPr>
              <a:t>ID Flavor vs</a:t>
            </a:r>
            <a:r>
              <a:rPr kumimoji="0" lang="en-US" sz="1600" b="1" i="0" u="none" strike="noStrike" kern="1200" cap="none" spc="0" normalizeH="0" baseline="0" noProof="0">
                <a:ln>
                  <a:noFill/>
                </a:ln>
                <a:solidFill>
                  <a:srgbClr val="024C94"/>
                </a:solidFill>
                <a:effectLst/>
                <a:uLnTx/>
                <a:uFillTx/>
                <a:latin typeface="Century Gothic"/>
                <a:ea typeface="+mn-ea"/>
                <a:cs typeface="+mn-cs"/>
              </a:rPr>
              <a:t>. </a:t>
            </a:r>
            <a:r>
              <a:rPr lang="en-US" sz="1600" b="1">
                <a:solidFill>
                  <a:srgbClr val="024C94"/>
                </a:solidFill>
                <a:latin typeface="Century Gothic"/>
              </a:rPr>
              <a:t>CM Flavor</a:t>
            </a:r>
            <a:r>
              <a:rPr kumimoji="0" lang="en-US" sz="1600" b="1" i="0" u="none" strike="noStrike" kern="1200" cap="none" spc="0" normalizeH="0" baseline="0" noProof="0">
                <a:ln>
                  <a:noFill/>
                </a:ln>
                <a:solidFill>
                  <a:srgbClr val="024C94"/>
                </a:solidFill>
                <a:effectLst/>
                <a:uLnTx/>
                <a:uFillTx/>
                <a:latin typeface="Century Gothic"/>
                <a:ea typeface="+mn-ea"/>
                <a:cs typeface="+mn-cs"/>
              </a:rPr>
              <a:t> </a:t>
            </a:r>
            <a:r>
              <a:rPr kumimoji="0" lang="en-US" sz="1400" b="0" i="0" u="none" strike="noStrike" kern="1200" cap="none" spc="0" normalizeH="0" baseline="0" noProof="0">
                <a:ln>
                  <a:noFill/>
                </a:ln>
                <a:solidFill>
                  <a:srgbClr val="024C94"/>
                </a:solidFill>
                <a:effectLst/>
                <a:uLnTx/>
                <a:uFillTx/>
                <a:latin typeface="Century Gothic"/>
                <a:ea typeface="+mn-ea"/>
                <a:cs typeface="+mn-cs"/>
              </a:rPr>
              <a:t>(like-for-like Dollar Sales)</a:t>
            </a:r>
          </a:p>
        </p:txBody>
      </p:sp>
      <p:sp>
        <p:nvSpPr>
          <p:cNvPr id="9" name="TextBox 8">
            <a:extLst>
              <a:ext uri="{FF2B5EF4-FFF2-40B4-BE49-F238E27FC236}">
                <a16:creationId xmlns:a16="http://schemas.microsoft.com/office/drawing/2014/main" id="{3BDF5593-2978-4460-B94B-2FEB592BDBC3}"/>
              </a:ext>
            </a:extLst>
          </p:cNvPr>
          <p:cNvSpPr txBox="1"/>
          <p:nvPr/>
        </p:nvSpPr>
        <p:spPr>
          <a:xfrm>
            <a:off x="1125020" y="3891359"/>
            <a:ext cx="1586305" cy="400110"/>
          </a:xfrm>
          <a:prstGeom prst="rect">
            <a:avLst/>
          </a:prstGeom>
          <a:noFill/>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#1</a:t>
            </a:r>
          </a:p>
        </p:txBody>
      </p:sp>
      <p:sp>
        <p:nvSpPr>
          <p:cNvPr id="2" name="Title 1">
            <a:extLst>
              <a:ext uri="{FF2B5EF4-FFF2-40B4-BE49-F238E27FC236}">
                <a16:creationId xmlns:a16="http://schemas.microsoft.com/office/drawing/2014/main" id="{B092264E-6DF6-B246-8D07-20632FD202FD}"/>
              </a:ext>
            </a:extLst>
          </p:cNvPr>
          <p:cNvSpPr>
            <a:spLocks noGrp="1"/>
          </p:cNvSpPr>
          <p:nvPr>
            <p:ph type="title"/>
          </p:nvPr>
        </p:nvSpPr>
        <p:spPr>
          <a:xfrm>
            <a:off x="224313" y="192056"/>
            <a:ext cx="11743882" cy="773762"/>
          </a:xfrm>
        </p:spPr>
        <p:txBody>
          <a:bodyPr/>
          <a:lstStyle/>
          <a:p>
            <a:r>
              <a:rPr lang="en-US"/>
              <a:t>Danone is </a:t>
            </a:r>
            <a:r>
              <a:rPr lang="en-US" u="sng"/>
              <a:t>the #1 Manufacturer</a:t>
            </a:r>
            <a:r>
              <a:rPr lang="en-US"/>
              <a:t> of shelf stable liquid creamers</a:t>
            </a:r>
          </a:p>
        </p:txBody>
      </p:sp>
      <p:sp>
        <p:nvSpPr>
          <p:cNvPr id="35" name="Rectangle 34">
            <a:extLst>
              <a:ext uri="{FF2B5EF4-FFF2-40B4-BE49-F238E27FC236}">
                <a16:creationId xmlns:a16="http://schemas.microsoft.com/office/drawing/2014/main" id="{DC52D0D0-7CAD-6A40-9B83-A32B3DAC0390}"/>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IRI MULO: Latest 26w Pd ending 09-06-20</a:t>
            </a:r>
          </a:p>
          <a:p>
            <a:r>
              <a:rPr lang="en-US" sz="800">
                <a:solidFill>
                  <a:schemeClr val="bg1"/>
                </a:solidFill>
                <a:latin typeface="Century Gothic" panose="020B0502020202020204" pitchFamily="34" charset="0"/>
              </a:rPr>
              <a:t>The Dunkin’ Donuts trademarks, logos and trade dress are owned by DD IP Holder LLC. </a:t>
            </a:r>
          </a:p>
          <a:p>
            <a:r>
              <a:rPr lang="en-US" sz="800">
                <a:solidFill>
                  <a:schemeClr val="bg1"/>
                </a:solidFill>
                <a:latin typeface="Century Gothic" panose="020B0502020202020204" pitchFamily="34" charset="0"/>
              </a:rPr>
              <a:t>Used under license</a:t>
            </a:r>
          </a:p>
        </p:txBody>
      </p:sp>
      <p:pic>
        <p:nvPicPr>
          <p:cNvPr id="3" name="Picture 2">
            <a:extLst>
              <a:ext uri="{FF2B5EF4-FFF2-40B4-BE49-F238E27FC236}">
                <a16:creationId xmlns:a16="http://schemas.microsoft.com/office/drawing/2014/main" id="{3779B055-1337-493F-A284-6338DFAFD4C4}"/>
              </a:ext>
            </a:extLst>
          </p:cNvPr>
          <p:cNvPicPr>
            <a:picLocks noChangeAspect="1"/>
          </p:cNvPicPr>
          <p:nvPr/>
        </p:nvPicPr>
        <p:blipFill>
          <a:blip r:embed="rId11"/>
          <a:stretch>
            <a:fillRect/>
          </a:stretch>
        </p:blipFill>
        <p:spPr>
          <a:xfrm>
            <a:off x="8197666" y="2375209"/>
            <a:ext cx="1481456" cy="1176630"/>
          </a:xfrm>
          <a:prstGeom prst="rect">
            <a:avLst/>
          </a:prstGeom>
        </p:spPr>
      </p:pic>
    </p:spTree>
    <p:extLst>
      <p:ext uri="{BB962C8B-B14F-4D97-AF65-F5344CB8AC3E}">
        <p14:creationId xmlns:p14="http://schemas.microsoft.com/office/powerpoint/2010/main" val="386995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C09488D-7256-494D-8EFD-5B930D31DCA5}"/>
              </a:ext>
            </a:extLst>
          </p:cNvPr>
          <p:cNvGraphicFramePr>
            <a:graphicFrameLocks noChangeAspect="1"/>
          </p:cNvGraphicFramePr>
          <p:nvPr>
            <p:custDataLst>
              <p:tags r:id="rId1"/>
            </p:custDataLst>
            <p:extLst>
              <p:ext uri="{D42A27DB-BD31-4B8C-83A1-F6EECF244321}">
                <p14:modId xmlns:p14="http://schemas.microsoft.com/office/powerpoint/2010/main" val="1480209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2C09488D-7256-494D-8EFD-5B930D31DC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EA16F6-C8C9-49D0-B7D8-94392323E6A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a:latin typeface="Century Gothic" panose="020B0502020202020204" pitchFamily="34" charset="0"/>
            </a:endParaRPr>
          </a:p>
        </p:txBody>
      </p:sp>
      <p:sp>
        <p:nvSpPr>
          <p:cNvPr id="4" name="Title 3">
            <a:extLst>
              <a:ext uri="{FF2B5EF4-FFF2-40B4-BE49-F238E27FC236}">
                <a16:creationId xmlns:a16="http://schemas.microsoft.com/office/drawing/2014/main" id="{8EF3AFFB-0D7D-BB46-975E-F53A95B227E1}"/>
              </a:ext>
            </a:extLst>
          </p:cNvPr>
          <p:cNvSpPr>
            <a:spLocks noGrp="1"/>
          </p:cNvSpPr>
          <p:nvPr>
            <p:ph type="title"/>
          </p:nvPr>
        </p:nvSpPr>
        <p:spPr>
          <a:xfrm>
            <a:off x="220144" y="192056"/>
            <a:ext cx="11738525" cy="773762"/>
          </a:xfrm>
        </p:spPr>
        <p:txBody>
          <a:bodyPr/>
          <a:lstStyle/>
          <a:p>
            <a:r>
              <a:rPr lang="en-US"/>
              <a:t>Retail coffee has a history of thriving during recessions and had a 10% 4-year </a:t>
            </a:r>
            <a:r>
              <a:rPr lang="en-US" err="1"/>
              <a:t>cagr</a:t>
            </a:r>
            <a:r>
              <a:rPr lang="en-US"/>
              <a:t> during the great Recession</a:t>
            </a:r>
          </a:p>
        </p:txBody>
      </p:sp>
      <p:sp>
        <p:nvSpPr>
          <p:cNvPr id="3" name="Text Placeholder 2">
            <a:extLst>
              <a:ext uri="{FF2B5EF4-FFF2-40B4-BE49-F238E27FC236}">
                <a16:creationId xmlns:a16="http://schemas.microsoft.com/office/drawing/2014/main" id="{AB926197-AF2C-4A8A-9052-8B295AE25575}"/>
              </a:ext>
            </a:extLst>
          </p:cNvPr>
          <p:cNvSpPr>
            <a:spLocks noGrp="1"/>
          </p:cNvSpPr>
          <p:nvPr>
            <p:ph type="body" idx="13"/>
          </p:nvPr>
        </p:nvSpPr>
        <p:spPr>
          <a:xfrm>
            <a:off x="220145" y="870264"/>
            <a:ext cx="11740550" cy="600921"/>
          </a:xfrm>
        </p:spPr>
        <p:txBody>
          <a:bodyPr vert="horz" lIns="0" tIns="0" rIns="91440" bIns="45720" rtlCol="0">
            <a:normAutofit/>
          </a:bodyPr>
          <a:lstStyle/>
          <a:p>
            <a:pPr algn="ctr"/>
            <a:r>
              <a:rPr lang="en-US" dirty="0"/>
              <a:t>Coffee is a habitually consumed beverage and very few will leave the market entirely</a:t>
            </a:r>
          </a:p>
        </p:txBody>
      </p:sp>
      <p:sp>
        <p:nvSpPr>
          <p:cNvPr id="5" name="Rectangle 4">
            <a:extLst>
              <a:ext uri="{FF2B5EF4-FFF2-40B4-BE49-F238E27FC236}">
                <a16:creationId xmlns:a16="http://schemas.microsoft.com/office/drawing/2014/main" id="{CE28E59C-67D9-4C0D-9C1C-7CC2672CE512}"/>
              </a:ext>
            </a:extLst>
          </p:cNvPr>
          <p:cNvSpPr/>
          <p:nvPr/>
        </p:nvSpPr>
        <p:spPr>
          <a:xfrm>
            <a:off x="6735754" y="3065146"/>
            <a:ext cx="4904681" cy="2641429"/>
          </a:xfrm>
          <a:prstGeom prst="rect">
            <a:avLst/>
          </a:prstGeom>
        </p:spPr>
        <p:txBody>
          <a:bodyPr wrap="square">
            <a:spAutoFit/>
          </a:bodyPr>
          <a:lstStyle/>
          <a:p>
            <a:pPr algn="ctr">
              <a:lnSpc>
                <a:spcPct val="107000"/>
              </a:lnSpc>
              <a:spcAft>
                <a:spcPts val="1200"/>
              </a:spcAft>
            </a:pPr>
            <a:r>
              <a:rPr lang="en-US" sz="1600" b="1" i="1">
                <a:solidFill>
                  <a:schemeClr val="tx2"/>
                </a:solidFill>
                <a:latin typeface="Century Gothic" panose="020B0502020202020204" pitchFamily="34" charset="0"/>
              </a:rPr>
              <a:t>2009 Great Recession</a:t>
            </a:r>
          </a:p>
          <a:p>
            <a:pPr marL="285750" indent="-285750">
              <a:lnSpc>
                <a:spcPct val="107000"/>
              </a:lnSpc>
              <a:spcAft>
                <a:spcPts val="1200"/>
              </a:spcAft>
              <a:buFont typeface="Arial" panose="020B0604020202020204" pitchFamily="34" charset="0"/>
              <a:buChar char="•"/>
            </a:pPr>
            <a:r>
              <a:rPr lang="en-US" sz="1600">
                <a:latin typeface="Century Gothic" panose="020B0502020202020204" pitchFamily="34" charset="0"/>
              </a:rPr>
              <a:t>Consumers reduced their coffee shop purchases during the Great Recession, </a:t>
            </a:r>
            <a:r>
              <a:rPr lang="en-US" sz="1600" b="1">
                <a:solidFill>
                  <a:schemeClr val="tx2"/>
                </a:solidFill>
                <a:latin typeface="Century Gothic" panose="020B0502020202020204" pitchFamily="34" charset="0"/>
              </a:rPr>
              <a:t>however coffee sales still rose</a:t>
            </a:r>
          </a:p>
          <a:p>
            <a:pPr marL="285750" indent="-285750">
              <a:lnSpc>
                <a:spcPct val="107000"/>
              </a:lnSpc>
              <a:spcAft>
                <a:spcPts val="1200"/>
              </a:spcAft>
              <a:buFont typeface="Arial" panose="020B0604020202020204" pitchFamily="34" charset="0"/>
              <a:buChar char="•"/>
            </a:pPr>
            <a:r>
              <a:rPr lang="en-US" sz="1600">
                <a:latin typeface="Century Gothic" panose="020B0502020202020204" pitchFamily="34" charset="0"/>
              </a:rPr>
              <a:t>Consumers wanted premium coffee drinks </a:t>
            </a:r>
          </a:p>
          <a:p>
            <a:pPr marL="285750" indent="-285750">
              <a:lnSpc>
                <a:spcPct val="107000"/>
              </a:lnSpc>
              <a:spcAft>
                <a:spcPts val="1200"/>
              </a:spcAft>
              <a:buFont typeface="Arial" panose="020B0604020202020204" pitchFamily="34" charset="0"/>
              <a:buChar char="•"/>
            </a:pPr>
            <a:r>
              <a:rPr lang="en-US" sz="1600">
                <a:latin typeface="Century Gothic" panose="020B0502020202020204" pitchFamily="34" charset="0"/>
              </a:rPr>
              <a:t>Foodservice branded products have since showed strong performance &amp; will continue through potential upcoming recession</a:t>
            </a:r>
          </a:p>
        </p:txBody>
      </p:sp>
      <p:graphicFrame>
        <p:nvGraphicFramePr>
          <p:cNvPr id="8" name="Chart 7">
            <a:extLst>
              <a:ext uri="{FF2B5EF4-FFF2-40B4-BE49-F238E27FC236}">
                <a16:creationId xmlns:a16="http://schemas.microsoft.com/office/drawing/2014/main" id="{DCF0ADDA-E75C-4AC3-A0DB-BE9FC9C10985}"/>
              </a:ext>
            </a:extLst>
          </p:cNvPr>
          <p:cNvGraphicFramePr/>
          <p:nvPr>
            <p:extLst>
              <p:ext uri="{D42A27DB-BD31-4B8C-83A1-F6EECF244321}">
                <p14:modId xmlns:p14="http://schemas.microsoft.com/office/powerpoint/2010/main" val="3336023293"/>
              </p:ext>
            </p:extLst>
          </p:nvPr>
        </p:nvGraphicFramePr>
        <p:xfrm>
          <a:off x="700088" y="1588044"/>
          <a:ext cx="5755952" cy="4347680"/>
        </p:xfrm>
        <a:graphic>
          <a:graphicData uri="http://schemas.openxmlformats.org/drawingml/2006/chart">
            <c:chart xmlns:c="http://schemas.openxmlformats.org/drawingml/2006/chart" xmlns:r="http://schemas.openxmlformats.org/officeDocument/2006/relationships" r:id="rId6"/>
          </a:graphicData>
        </a:graphic>
      </p:graphicFrame>
      <p:sp>
        <p:nvSpPr>
          <p:cNvPr id="11" name="Title 4">
            <a:extLst>
              <a:ext uri="{FF2B5EF4-FFF2-40B4-BE49-F238E27FC236}">
                <a16:creationId xmlns:a16="http://schemas.microsoft.com/office/drawing/2014/main" id="{7DD0A1D0-54D0-47CC-B054-6EA2E261F4F5}"/>
              </a:ext>
            </a:extLst>
          </p:cNvPr>
          <p:cNvSpPr txBox="1">
            <a:spLocks/>
          </p:cNvSpPr>
          <p:nvPr/>
        </p:nvSpPr>
        <p:spPr>
          <a:xfrm>
            <a:off x="4337210" y="652977"/>
            <a:ext cx="10509249"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pic>
        <p:nvPicPr>
          <p:cNvPr id="7" name="Picture 6">
            <a:extLst>
              <a:ext uri="{FF2B5EF4-FFF2-40B4-BE49-F238E27FC236}">
                <a16:creationId xmlns:a16="http://schemas.microsoft.com/office/drawing/2014/main" id="{B383AA0B-8DCD-420F-8F94-EDB088434F39}"/>
              </a:ext>
            </a:extLst>
          </p:cNvPr>
          <p:cNvPicPr>
            <a:picLocks noChangeAspect="1"/>
          </p:cNvPicPr>
          <p:nvPr/>
        </p:nvPicPr>
        <p:blipFill>
          <a:blip r:embed="rId7"/>
          <a:stretch>
            <a:fillRect/>
          </a:stretch>
        </p:blipFill>
        <p:spPr>
          <a:xfrm>
            <a:off x="7754583" y="1359241"/>
            <a:ext cx="2867025" cy="1600200"/>
          </a:xfrm>
          <a:prstGeom prst="rect">
            <a:avLst/>
          </a:prstGeom>
        </p:spPr>
      </p:pic>
      <p:sp>
        <p:nvSpPr>
          <p:cNvPr id="14" name="Rectangle 13">
            <a:extLst>
              <a:ext uri="{FF2B5EF4-FFF2-40B4-BE49-F238E27FC236}">
                <a16:creationId xmlns:a16="http://schemas.microsoft.com/office/drawing/2014/main" id="{8EA268F6-395B-3841-9DF3-55D3917788C0}"/>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 based on IRI </a:t>
            </a:r>
            <a:r>
              <a:rPr lang="en-US" sz="800" err="1">
                <a:solidFill>
                  <a:schemeClr val="bg1"/>
                </a:solidFill>
                <a:latin typeface="Century Gothic" panose="020B0502020202020204" pitchFamily="34" charset="0"/>
              </a:rPr>
              <a:t>InfoScan</a:t>
            </a:r>
            <a:r>
              <a:rPr lang="en-US" sz="800">
                <a:solidFill>
                  <a:schemeClr val="bg1"/>
                </a:solidFill>
                <a:latin typeface="Century Gothic" panose="020B0502020202020204" pitchFamily="34" charset="0"/>
              </a:rPr>
              <a:t>® Reviews; US Census Bureau, Economic Census/Mintel</a:t>
            </a:r>
          </a:p>
          <a:p>
            <a:r>
              <a:rPr lang="en-US" sz="800">
                <a:solidFill>
                  <a:schemeClr val="bg1"/>
                </a:solidFill>
                <a:latin typeface="Century Gothic" panose="020B0502020202020204" pitchFamily="34" charset="0"/>
              </a:rPr>
              <a:t>Source: Mintel US Coffee including covid-19 impact – July 2020</a:t>
            </a:r>
          </a:p>
        </p:txBody>
      </p:sp>
    </p:spTree>
    <p:extLst>
      <p:ext uri="{BB962C8B-B14F-4D97-AF65-F5344CB8AC3E}">
        <p14:creationId xmlns:p14="http://schemas.microsoft.com/office/powerpoint/2010/main" val="970913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F7E9725-D548-48E6-A4D1-6B8FA5D298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4" name="Object 3" hidden="1">
                        <a:extLst>
                          <a:ext uri="{FF2B5EF4-FFF2-40B4-BE49-F238E27FC236}">
                            <a16:creationId xmlns:a16="http://schemas.microsoft.com/office/drawing/2014/main" id="{3F7E9725-D548-48E6-A4D1-6B8FA5D298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Picture 23" descr="A close up of food&#10;&#10;Description automatically generated">
            <a:extLst>
              <a:ext uri="{FF2B5EF4-FFF2-40B4-BE49-F238E27FC236}">
                <a16:creationId xmlns:a16="http://schemas.microsoft.com/office/drawing/2014/main" id="{5FA77A84-147B-4D84-93DA-D6B33E1C01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8224" y="1466119"/>
            <a:ext cx="1868022" cy="1868022"/>
          </a:xfrm>
          <a:prstGeom prst="rect">
            <a:avLst/>
          </a:prstGeom>
        </p:spPr>
      </p:pic>
      <p:sp>
        <p:nvSpPr>
          <p:cNvPr id="5" name="Title 1">
            <a:extLst>
              <a:ext uri="{FF2B5EF4-FFF2-40B4-BE49-F238E27FC236}">
                <a16:creationId xmlns:a16="http://schemas.microsoft.com/office/drawing/2014/main" id="{8822E3D8-63D0-4B60-B179-02DDF75F676A}"/>
              </a:ext>
            </a:extLst>
          </p:cNvPr>
          <p:cNvSpPr txBox="1">
            <a:spLocks/>
          </p:cNvSpPr>
          <p:nvPr/>
        </p:nvSpPr>
        <p:spPr>
          <a:xfrm>
            <a:off x="470476" y="-844323"/>
            <a:ext cx="11486141" cy="611147"/>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ACC1D934-2DC5-42F8-BF87-57F31E90B672}"/>
              </a:ext>
            </a:extLst>
          </p:cNvPr>
          <p:cNvSpPr/>
          <p:nvPr/>
        </p:nvSpPr>
        <p:spPr>
          <a:xfrm>
            <a:off x="8869552" y="964742"/>
            <a:ext cx="2700430"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lang="en-US" b="1" kern="0">
                <a:solidFill>
                  <a:srgbClr val="024C94"/>
                </a:solidFill>
                <a:latin typeface="Century Gothic" panose="020B0502020202020204" pitchFamily="34" charset="0"/>
              </a:rPr>
              <a:t>#1 Caramel in liquid shelf stable</a:t>
            </a:r>
            <a:endPar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E1D7E4DC-4697-4DEE-B31D-0E1930AE3047}"/>
              </a:ext>
            </a:extLst>
          </p:cNvPr>
          <p:cNvSpPr/>
          <p:nvPr/>
        </p:nvSpPr>
        <p:spPr>
          <a:xfrm>
            <a:off x="759813" y="964742"/>
            <a:ext cx="2424844"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#1 Dunkin’ flavor</a:t>
            </a:r>
          </a:p>
        </p:txBody>
      </p:sp>
      <p:sp>
        <p:nvSpPr>
          <p:cNvPr id="32" name="Rectangle 31">
            <a:extLst>
              <a:ext uri="{FF2B5EF4-FFF2-40B4-BE49-F238E27FC236}">
                <a16:creationId xmlns:a16="http://schemas.microsoft.com/office/drawing/2014/main" id="{E3534C2E-F068-4F88-BE20-1D9BA529AEC6}"/>
              </a:ext>
            </a:extLst>
          </p:cNvPr>
          <p:cNvSpPr/>
          <p:nvPr/>
        </p:nvSpPr>
        <p:spPr>
          <a:xfrm>
            <a:off x="4650180" y="964742"/>
            <a:ext cx="2909570"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#1 Flavor in shelf stable </a:t>
            </a:r>
          </a:p>
        </p:txBody>
      </p:sp>
      <p:pic>
        <p:nvPicPr>
          <p:cNvPr id="54" name="Picture 53">
            <a:extLst>
              <a:ext uri="{FF2B5EF4-FFF2-40B4-BE49-F238E27FC236}">
                <a16:creationId xmlns:a16="http://schemas.microsoft.com/office/drawing/2014/main" id="{C7E91094-FA79-4018-8950-392F8D4778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3818" y="1561834"/>
            <a:ext cx="2242295" cy="1649429"/>
          </a:xfrm>
          <a:prstGeom prst="rect">
            <a:avLst/>
          </a:prstGeom>
        </p:spPr>
      </p:pic>
      <p:pic>
        <p:nvPicPr>
          <p:cNvPr id="10" name="Picture 9">
            <a:extLst>
              <a:ext uri="{FF2B5EF4-FFF2-40B4-BE49-F238E27FC236}">
                <a16:creationId xmlns:a16="http://schemas.microsoft.com/office/drawing/2014/main" id="{0A918002-1BB8-44D5-A647-AF52E7C81DAF}"/>
              </a:ext>
            </a:extLst>
          </p:cNvPr>
          <p:cNvPicPr>
            <a:picLocks noChangeAspect="1"/>
          </p:cNvPicPr>
          <p:nvPr/>
        </p:nvPicPr>
        <p:blipFill>
          <a:blip r:embed="rId7"/>
          <a:stretch>
            <a:fillRect/>
          </a:stretch>
        </p:blipFill>
        <p:spPr>
          <a:xfrm>
            <a:off x="9057643" y="1494203"/>
            <a:ext cx="2324249" cy="1784690"/>
          </a:xfrm>
          <a:prstGeom prst="rect">
            <a:avLst/>
          </a:prstGeom>
        </p:spPr>
      </p:pic>
      <p:sp>
        <p:nvSpPr>
          <p:cNvPr id="12" name="Rectangle 11">
            <a:extLst>
              <a:ext uri="{FF2B5EF4-FFF2-40B4-BE49-F238E27FC236}">
                <a16:creationId xmlns:a16="http://schemas.microsoft.com/office/drawing/2014/main" id="{4BA3972B-CD85-491F-B5E2-27805E07D7F1}"/>
              </a:ext>
            </a:extLst>
          </p:cNvPr>
          <p:cNvSpPr/>
          <p:nvPr/>
        </p:nvSpPr>
        <p:spPr>
          <a:xfrm>
            <a:off x="206188" y="3404672"/>
            <a:ext cx="3532094" cy="2870622"/>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Rectangle 51">
            <a:extLst>
              <a:ext uri="{FF2B5EF4-FFF2-40B4-BE49-F238E27FC236}">
                <a16:creationId xmlns:a16="http://schemas.microsoft.com/office/drawing/2014/main" id="{7A64D6D1-98D8-46DB-9FC0-165E2EACFE8B}"/>
              </a:ext>
            </a:extLst>
          </p:cNvPr>
          <p:cNvSpPr/>
          <p:nvPr/>
        </p:nvSpPr>
        <p:spPr>
          <a:xfrm>
            <a:off x="4338918" y="3404672"/>
            <a:ext cx="3532094" cy="2870622"/>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ectangle 65">
            <a:extLst>
              <a:ext uri="{FF2B5EF4-FFF2-40B4-BE49-F238E27FC236}">
                <a16:creationId xmlns:a16="http://schemas.microsoft.com/office/drawing/2014/main" id="{DAF9ADE2-EE55-4D28-AB0C-612086BFADA6}"/>
              </a:ext>
            </a:extLst>
          </p:cNvPr>
          <p:cNvSpPr/>
          <p:nvPr/>
        </p:nvSpPr>
        <p:spPr>
          <a:xfrm>
            <a:off x="8453720" y="3404672"/>
            <a:ext cx="3532094" cy="2870622"/>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a:extLst>
              <a:ext uri="{FF2B5EF4-FFF2-40B4-BE49-F238E27FC236}">
                <a16:creationId xmlns:a16="http://schemas.microsoft.com/office/drawing/2014/main" id="{D935DA94-B8D2-401E-84D1-A01FF1E4A30B}"/>
              </a:ext>
            </a:extLst>
          </p:cNvPr>
          <p:cNvSpPr/>
          <p:nvPr/>
        </p:nvSpPr>
        <p:spPr>
          <a:xfrm>
            <a:off x="878541" y="3278893"/>
            <a:ext cx="2255817" cy="24496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entury Gothic" panose="020B0502020202020204" pitchFamily="34" charset="0"/>
              </a:rPr>
              <a:t>Winning Proposition</a:t>
            </a:r>
          </a:p>
        </p:txBody>
      </p:sp>
      <p:sp>
        <p:nvSpPr>
          <p:cNvPr id="71" name="Rectangle 70">
            <a:extLst>
              <a:ext uri="{FF2B5EF4-FFF2-40B4-BE49-F238E27FC236}">
                <a16:creationId xmlns:a16="http://schemas.microsoft.com/office/drawing/2014/main" id="{82C3A011-CBA4-4805-AB8C-FE9C19A84964}"/>
              </a:ext>
            </a:extLst>
          </p:cNvPr>
          <p:cNvSpPr/>
          <p:nvPr/>
        </p:nvSpPr>
        <p:spPr>
          <a:xfrm>
            <a:off x="4977057" y="3278893"/>
            <a:ext cx="2255817" cy="24496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entury Gothic" panose="020B0502020202020204" pitchFamily="34" charset="0"/>
              </a:rPr>
              <a:t>Winning Proposition</a:t>
            </a:r>
          </a:p>
        </p:txBody>
      </p:sp>
      <p:sp>
        <p:nvSpPr>
          <p:cNvPr id="72" name="Rectangle 71">
            <a:extLst>
              <a:ext uri="{FF2B5EF4-FFF2-40B4-BE49-F238E27FC236}">
                <a16:creationId xmlns:a16="http://schemas.microsoft.com/office/drawing/2014/main" id="{53A7A582-FB4C-44A5-90DD-EA255929100B}"/>
              </a:ext>
            </a:extLst>
          </p:cNvPr>
          <p:cNvSpPr/>
          <p:nvPr/>
        </p:nvSpPr>
        <p:spPr>
          <a:xfrm>
            <a:off x="9091859" y="3278893"/>
            <a:ext cx="2255817" cy="24496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entury Gothic" panose="020B0502020202020204" pitchFamily="34" charset="0"/>
              </a:rPr>
              <a:t>Winning Proposition</a:t>
            </a:r>
          </a:p>
        </p:txBody>
      </p:sp>
      <p:sp>
        <p:nvSpPr>
          <p:cNvPr id="73" name="TextBox 72">
            <a:extLst>
              <a:ext uri="{FF2B5EF4-FFF2-40B4-BE49-F238E27FC236}">
                <a16:creationId xmlns:a16="http://schemas.microsoft.com/office/drawing/2014/main" id="{96789D5C-7A62-4CB0-A00B-55329C76909E}"/>
              </a:ext>
            </a:extLst>
          </p:cNvPr>
          <p:cNvSpPr txBox="1"/>
          <p:nvPr/>
        </p:nvSpPr>
        <p:spPr>
          <a:xfrm>
            <a:off x="754820" y="3620025"/>
            <a:ext cx="3120478" cy="954107"/>
          </a:xfrm>
          <a:prstGeom prst="rect">
            <a:avLst/>
          </a:prstGeom>
          <a:noFill/>
        </p:spPr>
        <p:txBody>
          <a:bodyPr wrap="square" lIns="91440" tIns="45720" rIns="91440" bIns="45720" rtlCol="0" anchor="t">
            <a:spAutoFit/>
          </a:bodyPr>
          <a:lstStyle/>
          <a:p>
            <a:pPr>
              <a:defRPr/>
            </a:pPr>
            <a:r>
              <a:rPr lang="en-US" sz="1400" b="1">
                <a:solidFill>
                  <a:srgbClr val="0069B3"/>
                </a:solidFill>
                <a:latin typeface="Century Gothic"/>
              </a:rPr>
              <a:t>#1 Dunkin</a:t>
            </a:r>
            <a:r>
              <a:rPr kumimoji="0" lang="en-US" sz="1400" b="1" u="none" strike="noStrike" kern="1200" cap="none" spc="0" normalizeH="0" baseline="0" noProof="0">
                <a:ln>
                  <a:noFill/>
                </a:ln>
                <a:solidFill>
                  <a:srgbClr val="0069B3"/>
                </a:solidFill>
                <a:effectLst/>
                <a:uLnTx/>
                <a:uFillTx/>
                <a:latin typeface="Century Gothic"/>
              </a:rPr>
              <a:t>’ Flavor</a:t>
            </a:r>
            <a:r>
              <a:rPr kumimoji="0" lang="en-US" sz="1400" u="none" strike="noStrike" kern="1200" cap="none" spc="0" normalizeH="0" baseline="0" noProof="0">
                <a:ln>
                  <a:noFill/>
                </a:ln>
                <a:solidFill>
                  <a:srgbClr val="0069B3"/>
                </a:solidFill>
                <a:effectLst/>
                <a:uLnTx/>
                <a:uFillTx/>
                <a:latin typeface="Century Gothic"/>
              </a:rPr>
              <a:t> </a:t>
            </a:r>
            <a:r>
              <a:rPr lang="en-US" sz="1400">
                <a:solidFill>
                  <a:srgbClr val="0069B3"/>
                </a:solidFill>
                <a:latin typeface="Century Gothic"/>
              </a:rPr>
              <a:t>– Best performing</a:t>
            </a:r>
            <a:r>
              <a:rPr kumimoji="0" lang="en-US" sz="1400" u="none" strike="noStrike" kern="1200" cap="none" spc="0" normalizeH="0" baseline="0" noProof="0">
                <a:ln>
                  <a:noFill/>
                </a:ln>
                <a:solidFill>
                  <a:srgbClr val="0069B3"/>
                </a:solidFill>
                <a:effectLst/>
                <a:uLnTx/>
                <a:uFillTx/>
                <a:latin typeface="Century Gothic"/>
              </a:rPr>
              <a:t> Dunkin’ flavor in refrigerated creamers and #5 quart in the Danone portfolio</a:t>
            </a:r>
            <a:r>
              <a:rPr lang="en-US" sz="1400">
                <a:solidFill>
                  <a:srgbClr val="0069B3"/>
                </a:solidFill>
                <a:latin typeface="Century Gothic"/>
              </a:rPr>
              <a:t> </a:t>
            </a:r>
            <a:endPar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54605C72-1F53-4D54-A372-C721FF9DFAA9}"/>
              </a:ext>
            </a:extLst>
          </p:cNvPr>
          <p:cNvSpPr txBox="1"/>
          <p:nvPr/>
        </p:nvSpPr>
        <p:spPr>
          <a:xfrm>
            <a:off x="656213" y="5554108"/>
            <a:ext cx="3034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A taste consumers already know and love</a:t>
            </a:r>
          </a:p>
        </p:txBody>
      </p:sp>
      <p:sp>
        <p:nvSpPr>
          <p:cNvPr id="75" name="TextBox 74">
            <a:extLst>
              <a:ext uri="{FF2B5EF4-FFF2-40B4-BE49-F238E27FC236}">
                <a16:creationId xmlns:a16="http://schemas.microsoft.com/office/drawing/2014/main" id="{3A8E9991-BE65-48A7-8091-44540A9040B5}"/>
              </a:ext>
            </a:extLst>
          </p:cNvPr>
          <p:cNvSpPr txBox="1"/>
          <p:nvPr/>
        </p:nvSpPr>
        <p:spPr>
          <a:xfrm>
            <a:off x="733969" y="4773195"/>
            <a:ext cx="3004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Extra Extra 32oz is a top </a:t>
            </a:r>
            <a:r>
              <a:rPr lang="en-US" sz="1400">
                <a:solidFill>
                  <a:srgbClr val="0069B3"/>
                </a:solidFill>
                <a:latin typeface="Century Gothic" panose="020B0502020202020204" pitchFamily="34" charset="0"/>
              </a:rPr>
              <a:t>15</a:t>
            </a: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 turning SKU in grocery</a:t>
            </a:r>
          </a:p>
        </p:txBody>
      </p:sp>
      <p:pic>
        <p:nvPicPr>
          <p:cNvPr id="76" name="Picture 5">
            <a:extLst>
              <a:ext uri="{FF2B5EF4-FFF2-40B4-BE49-F238E27FC236}">
                <a16:creationId xmlns:a16="http://schemas.microsoft.com/office/drawing/2014/main" id="{D1F016AE-0457-446C-A88A-A0C84E8FD684}"/>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7762" y="3868658"/>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5">
            <a:extLst>
              <a:ext uri="{FF2B5EF4-FFF2-40B4-BE49-F238E27FC236}">
                <a16:creationId xmlns:a16="http://schemas.microsoft.com/office/drawing/2014/main" id="{3F98FDC8-3622-4619-8792-1695759BC435}"/>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7762" y="4819717"/>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5">
            <a:extLst>
              <a:ext uri="{FF2B5EF4-FFF2-40B4-BE49-F238E27FC236}">
                <a16:creationId xmlns:a16="http://schemas.microsoft.com/office/drawing/2014/main" id="{FFF2BA1B-3D8E-41C9-A1BE-26B58F12099C}"/>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7762" y="5615238"/>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TextBox 78">
            <a:extLst>
              <a:ext uri="{FF2B5EF4-FFF2-40B4-BE49-F238E27FC236}">
                <a16:creationId xmlns:a16="http://schemas.microsoft.com/office/drawing/2014/main" id="{79FD7974-3359-44B9-9BC5-D6A29761CD41}"/>
              </a:ext>
            </a:extLst>
          </p:cNvPr>
          <p:cNvSpPr txBox="1"/>
          <p:nvPr/>
        </p:nvSpPr>
        <p:spPr>
          <a:xfrm>
            <a:off x="4803903" y="4666869"/>
            <a:ext cx="30850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First time International Delight Original flavor has been offered in</a:t>
            </a:r>
            <a:r>
              <a:rPr lang="en-US" sz="1400">
                <a:solidFill>
                  <a:srgbClr val="0069B3"/>
                </a:solidFill>
                <a:latin typeface="Century Gothic" panose="020B0502020202020204" pitchFamily="34" charset="0"/>
              </a:rPr>
              <a:t> retail</a:t>
            </a:r>
            <a:endPar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73FD2C52-CB33-4DE5-BFF1-1917C1B636FF}"/>
              </a:ext>
            </a:extLst>
          </p:cNvPr>
          <p:cNvSpPr txBox="1"/>
          <p:nvPr/>
        </p:nvSpPr>
        <p:spPr>
          <a:xfrm>
            <a:off x="4788942" y="5554108"/>
            <a:ext cx="30820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Only non-GMO project verified PC on the market</a:t>
            </a:r>
          </a:p>
        </p:txBody>
      </p:sp>
      <p:sp>
        <p:nvSpPr>
          <p:cNvPr id="81" name="TextBox 80">
            <a:extLst>
              <a:ext uri="{FF2B5EF4-FFF2-40B4-BE49-F238E27FC236}">
                <a16:creationId xmlns:a16="http://schemas.microsoft.com/office/drawing/2014/main" id="{2C5910CD-9590-4981-8E2B-658FE30ED9AC}"/>
              </a:ext>
            </a:extLst>
          </p:cNvPr>
          <p:cNvSpPr txBox="1"/>
          <p:nvPr/>
        </p:nvSpPr>
        <p:spPr>
          <a:xfrm>
            <a:off x="4788944" y="3726351"/>
            <a:ext cx="3082068"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69B3"/>
                </a:solidFill>
                <a:latin typeface="Century Gothic"/>
              </a:rPr>
              <a:t>#1 Flavor </a:t>
            </a:r>
            <a:r>
              <a:rPr lang="en-US" sz="1400">
                <a:solidFill>
                  <a:srgbClr val="0069B3"/>
                </a:solidFill>
                <a:latin typeface="Century Gothic"/>
              </a:rPr>
              <a:t>in both liquid shelf stable and in shelf stable creamer category</a:t>
            </a:r>
            <a:endParaRPr kumimoji="0" lang="en-US" sz="1400" u="none" strike="noStrike" kern="1200" cap="none" spc="0" normalizeH="0" baseline="0" noProof="0">
              <a:ln>
                <a:noFill/>
              </a:ln>
              <a:solidFill>
                <a:srgbClr val="0069B3"/>
              </a:solidFill>
              <a:effectLst/>
              <a:uLnTx/>
              <a:uFillTx/>
              <a:latin typeface="Century Gothic"/>
            </a:endParaRPr>
          </a:p>
        </p:txBody>
      </p:sp>
      <p:pic>
        <p:nvPicPr>
          <p:cNvPr id="82" name="Picture 5">
            <a:extLst>
              <a:ext uri="{FF2B5EF4-FFF2-40B4-BE49-F238E27FC236}">
                <a16:creationId xmlns:a16="http://schemas.microsoft.com/office/drawing/2014/main" id="{C050EBED-882F-4C49-BDF7-17D6ADC27832}"/>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6702" y="3856323"/>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5">
            <a:extLst>
              <a:ext uri="{FF2B5EF4-FFF2-40B4-BE49-F238E27FC236}">
                <a16:creationId xmlns:a16="http://schemas.microsoft.com/office/drawing/2014/main" id="{B7179093-1EBB-4F01-8B4F-0D866A045730}"/>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6702" y="4819717"/>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5">
            <a:extLst>
              <a:ext uri="{FF2B5EF4-FFF2-40B4-BE49-F238E27FC236}">
                <a16:creationId xmlns:a16="http://schemas.microsoft.com/office/drawing/2014/main" id="{72F9A3BA-511E-402B-A996-083BE81C2082}"/>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86702" y="5508205"/>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extBox 84">
            <a:extLst>
              <a:ext uri="{FF2B5EF4-FFF2-40B4-BE49-F238E27FC236}">
                <a16:creationId xmlns:a16="http://schemas.microsoft.com/office/drawing/2014/main" id="{CEF34083-B256-4706-9D85-60287B5CEDE3}"/>
              </a:ext>
            </a:extLst>
          </p:cNvPr>
          <p:cNvSpPr txBox="1"/>
          <p:nvPr/>
        </p:nvSpPr>
        <p:spPr>
          <a:xfrm>
            <a:off x="8936633" y="4666869"/>
            <a:ext cx="30850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Top performing ID flavor - #2 ID flavor in both refrigerated and shelf stable creamers</a:t>
            </a:r>
          </a:p>
        </p:txBody>
      </p:sp>
      <p:sp>
        <p:nvSpPr>
          <p:cNvPr id="86" name="TextBox 85">
            <a:extLst>
              <a:ext uri="{FF2B5EF4-FFF2-40B4-BE49-F238E27FC236}">
                <a16:creationId xmlns:a16="http://schemas.microsoft.com/office/drawing/2014/main" id="{AEAC5962-3AA1-42F5-BC5D-E5EBFBE212C6}"/>
              </a:ext>
            </a:extLst>
          </p:cNvPr>
          <p:cNvSpPr txBox="1"/>
          <p:nvPr/>
        </p:nvSpPr>
        <p:spPr>
          <a:xfrm>
            <a:off x="8921673" y="5554108"/>
            <a:ext cx="3034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A taste consumers already know and love! </a:t>
            </a:r>
          </a:p>
        </p:txBody>
      </p:sp>
      <p:sp>
        <p:nvSpPr>
          <p:cNvPr id="87" name="TextBox 86">
            <a:extLst>
              <a:ext uri="{FF2B5EF4-FFF2-40B4-BE49-F238E27FC236}">
                <a16:creationId xmlns:a16="http://schemas.microsoft.com/office/drawing/2014/main" id="{6A0642BA-AC83-4297-B18A-6F3DF4ADE278}"/>
              </a:ext>
            </a:extLst>
          </p:cNvPr>
          <p:cNvSpPr txBox="1"/>
          <p:nvPr/>
        </p:nvSpPr>
        <p:spPr>
          <a:xfrm>
            <a:off x="8921674" y="3726351"/>
            <a:ext cx="3082068"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0069B3"/>
                </a:solidFill>
                <a:effectLst/>
                <a:uLnTx/>
                <a:uFillTx/>
                <a:latin typeface="Century Gothic"/>
              </a:rPr>
              <a:t>ID Caramel Macchiato is #1 Caramel SKU in refrigerated</a:t>
            </a:r>
            <a:r>
              <a:rPr kumimoji="0" lang="en-US" sz="1400" u="none" strike="noStrike" kern="1200" cap="none" spc="0" normalizeH="0" baseline="0" noProof="0">
                <a:ln>
                  <a:noFill/>
                </a:ln>
                <a:solidFill>
                  <a:srgbClr val="0069B3"/>
                </a:solidFill>
                <a:effectLst/>
                <a:uLnTx/>
                <a:uFillTx/>
                <a:latin typeface="Century Gothic"/>
              </a:rPr>
              <a:t> creamers</a:t>
            </a:r>
          </a:p>
        </p:txBody>
      </p:sp>
      <p:pic>
        <p:nvPicPr>
          <p:cNvPr id="88" name="Picture 5">
            <a:extLst>
              <a:ext uri="{FF2B5EF4-FFF2-40B4-BE49-F238E27FC236}">
                <a16:creationId xmlns:a16="http://schemas.microsoft.com/office/drawing/2014/main" id="{67825B33-0B4D-4FA1-8827-C580A947A175}"/>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42837" y="3851619"/>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5">
            <a:extLst>
              <a:ext uri="{FF2B5EF4-FFF2-40B4-BE49-F238E27FC236}">
                <a16:creationId xmlns:a16="http://schemas.microsoft.com/office/drawing/2014/main" id="{7D5B1B36-9C09-4034-B821-AD76745AEDBB}"/>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42837" y="4819717"/>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5">
            <a:extLst>
              <a:ext uri="{FF2B5EF4-FFF2-40B4-BE49-F238E27FC236}">
                <a16:creationId xmlns:a16="http://schemas.microsoft.com/office/drawing/2014/main" id="{65F69DE0-1996-4805-B019-92BA99E81AD8}"/>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42837" y="5503501"/>
            <a:ext cx="452049" cy="37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EBBC7ABD-BCB5-E244-98C0-582ACB6858FA}"/>
              </a:ext>
            </a:extLst>
          </p:cNvPr>
          <p:cNvSpPr>
            <a:spLocks noGrp="1"/>
          </p:cNvSpPr>
          <p:nvPr>
            <p:ph type="title"/>
          </p:nvPr>
        </p:nvSpPr>
        <p:spPr>
          <a:xfrm>
            <a:off x="224313" y="192056"/>
            <a:ext cx="11743882" cy="773762"/>
          </a:xfrm>
        </p:spPr>
        <p:txBody>
          <a:bodyPr/>
          <a:lstStyle/>
          <a:p>
            <a:r>
              <a:rPr lang="en-US"/>
              <a:t>New Items Draw on different Strengths to meet consumer needs</a:t>
            </a:r>
          </a:p>
        </p:txBody>
      </p:sp>
      <p:sp>
        <p:nvSpPr>
          <p:cNvPr id="37" name="Rectangle 36">
            <a:extLst>
              <a:ext uri="{FF2B5EF4-FFF2-40B4-BE49-F238E27FC236}">
                <a16:creationId xmlns:a16="http://schemas.microsoft.com/office/drawing/2014/main" id="{7F90F4AF-CAA2-A642-B593-F6E926B5E5BC}"/>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IRI MULO: Latest 26w Pd ending 09-06-20</a:t>
            </a:r>
          </a:p>
          <a:p>
            <a:r>
              <a:rPr lang="en-US" sz="800">
                <a:solidFill>
                  <a:schemeClr val="bg1"/>
                </a:solidFill>
                <a:latin typeface="Century Gothic" panose="020B0502020202020204" pitchFamily="34" charset="0"/>
              </a:rPr>
              <a:t>The Dunkin’ Donuts trademarks, logos and trade dress are owned by DD IP Holder LLC. </a:t>
            </a:r>
          </a:p>
          <a:p>
            <a:r>
              <a:rPr lang="en-US" sz="800">
                <a:solidFill>
                  <a:schemeClr val="bg1"/>
                </a:solidFill>
                <a:latin typeface="Century Gothic" panose="020B0502020202020204" pitchFamily="34" charset="0"/>
              </a:rPr>
              <a:t>Used under license</a:t>
            </a:r>
          </a:p>
        </p:txBody>
      </p:sp>
    </p:spTree>
    <p:extLst>
      <p:ext uri="{BB962C8B-B14F-4D97-AF65-F5344CB8AC3E}">
        <p14:creationId xmlns:p14="http://schemas.microsoft.com/office/powerpoint/2010/main" val="696120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hidden="1">
            <a:extLst>
              <a:ext uri="{FF2B5EF4-FFF2-40B4-BE49-F238E27FC236}">
                <a16:creationId xmlns:a16="http://schemas.microsoft.com/office/drawing/2014/main" id="{BDDD173B-48C7-4555-B3B7-0964CA52AC9E}"/>
              </a:ext>
            </a:extLst>
          </p:cNvPr>
          <p:cNvGraphicFramePr>
            <a:graphicFrameLocks noChangeAspect="1"/>
          </p:cNvGraphicFramePr>
          <p:nvPr>
            <p:custDataLst>
              <p:tags r:id="rId1"/>
            </p:custDataLst>
            <p:extLst>
              <p:ext uri="{D42A27DB-BD31-4B8C-83A1-F6EECF244321}">
                <p14:modId xmlns:p14="http://schemas.microsoft.com/office/powerpoint/2010/main" val="957084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43" name="Object 42" hidden="1">
                        <a:extLst>
                          <a:ext uri="{FF2B5EF4-FFF2-40B4-BE49-F238E27FC236}">
                            <a16:creationId xmlns:a16="http://schemas.microsoft.com/office/drawing/2014/main" id="{BDDD173B-48C7-4555-B3B7-0964CA52AC9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2" name="Rectangle 41" hidden="1">
            <a:extLst>
              <a:ext uri="{FF2B5EF4-FFF2-40B4-BE49-F238E27FC236}">
                <a16:creationId xmlns:a16="http://schemas.microsoft.com/office/drawing/2014/main" id="{456C80DF-C22A-4212-A7D9-7B56B5D66DB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US" sz="2300" strike="noStrike" kern="1200" spc="0" normalizeH="0" noProof="0">
              <a:ln>
                <a:noFill/>
              </a:ln>
              <a:solidFill>
                <a:srgbClr val="FFFFFF"/>
              </a:solidFill>
              <a:effectLst/>
              <a:uLnTx/>
              <a:uFillTx/>
              <a:latin typeface="Century Gothic" panose="020B0502020202020204" pitchFamily="34" charset="0"/>
              <a:cs typeface="Calibri" panose="020F0502020204030204" pitchFamily="34" charset="0"/>
              <a:sym typeface="Century Gothic" panose="020B0502020202020204" pitchFamily="34" charset="0"/>
            </a:endParaRPr>
          </a:p>
        </p:txBody>
      </p:sp>
      <p:sp>
        <p:nvSpPr>
          <p:cNvPr id="32" name="Rectangle: Top Corners Rounded 31">
            <a:extLst>
              <a:ext uri="{FF2B5EF4-FFF2-40B4-BE49-F238E27FC236}">
                <a16:creationId xmlns:a16="http://schemas.microsoft.com/office/drawing/2014/main" id="{0752A7F7-03C7-4360-BA12-55D65A55DE9C}"/>
              </a:ext>
            </a:extLst>
          </p:cNvPr>
          <p:cNvSpPr/>
          <p:nvPr/>
        </p:nvSpPr>
        <p:spPr>
          <a:xfrm>
            <a:off x="924020" y="989514"/>
            <a:ext cx="10553999" cy="454762"/>
          </a:xfrm>
          <a:prstGeom prst="round2SameRect">
            <a:avLst>
              <a:gd name="adj1" fmla="val 50000"/>
              <a:gd name="adj2" fmla="val 0"/>
            </a:avLst>
          </a:prstGeom>
          <a:solidFill>
            <a:srgbClr val="002060"/>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24ct &amp; 48ct have a limited buyer overlap </a:t>
            </a: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5EF2AD47-C26F-4CBA-94E4-DC1849BF4F75}"/>
              </a:ext>
            </a:extLst>
          </p:cNvPr>
          <p:cNvSpPr txBox="1"/>
          <p:nvPr/>
        </p:nvSpPr>
        <p:spPr>
          <a:xfrm>
            <a:off x="924139" y="1476299"/>
            <a:ext cx="10552147" cy="646331"/>
          </a:xfrm>
          <a:prstGeom prst="rect">
            <a:avLst/>
          </a:prstGeom>
          <a:noFill/>
          <a:ln w="38100">
            <a:solidFill>
              <a:srgbClr val="002060"/>
            </a:solidFill>
            <a:prstDash val="sysDash"/>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Most consumers are loyal to a specific pack size with only 5.3% of consumers buying both 24ct and 48ct </a:t>
            </a:r>
            <a:endPar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Calibri"/>
            </a:endParaRPr>
          </a:p>
        </p:txBody>
      </p:sp>
      <p:sp>
        <p:nvSpPr>
          <p:cNvPr id="65" name="TextBox 64">
            <a:extLst>
              <a:ext uri="{FF2B5EF4-FFF2-40B4-BE49-F238E27FC236}">
                <a16:creationId xmlns:a16="http://schemas.microsoft.com/office/drawing/2014/main" id="{40424301-FAE4-4CBD-9221-B6DEF0092BF9}"/>
              </a:ext>
            </a:extLst>
          </p:cNvPr>
          <p:cNvSpPr txBox="1"/>
          <p:nvPr/>
        </p:nvSpPr>
        <p:spPr>
          <a:xfrm>
            <a:off x="8461617" y="2508811"/>
            <a:ext cx="3494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a:t>
            </a:r>
            <a:r>
              <a:rPr kumimoji="0" lang="en-US" b="1"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46%</a:t>
            </a:r>
            <a:r>
              <a:rPr kumimoji="0" lang="en-US"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Exclusively purchase 48ct</a:t>
            </a:r>
          </a:p>
        </p:txBody>
      </p:sp>
      <p:sp>
        <p:nvSpPr>
          <p:cNvPr id="72" name="TextBox 71">
            <a:extLst>
              <a:ext uri="{FF2B5EF4-FFF2-40B4-BE49-F238E27FC236}">
                <a16:creationId xmlns:a16="http://schemas.microsoft.com/office/drawing/2014/main" id="{7F3A1502-DEA8-47D4-B85D-4421A74FB04F}"/>
              </a:ext>
            </a:extLst>
          </p:cNvPr>
          <p:cNvSpPr txBox="1"/>
          <p:nvPr/>
        </p:nvSpPr>
        <p:spPr>
          <a:xfrm>
            <a:off x="404370" y="2133602"/>
            <a:ext cx="3285087" cy="400050"/>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2677"/>
                </a:solidFill>
                <a:effectLst/>
                <a:uLnTx/>
                <a:uFillTx/>
                <a:latin typeface="Century Gothic"/>
                <a:ea typeface="+mn-ea"/>
                <a:cs typeface="+mn-cs"/>
              </a:rPr>
              <a:t>ID 24ct Consumers</a:t>
            </a:r>
          </a:p>
        </p:txBody>
      </p:sp>
      <p:sp>
        <p:nvSpPr>
          <p:cNvPr id="73" name="TextBox 72">
            <a:extLst>
              <a:ext uri="{FF2B5EF4-FFF2-40B4-BE49-F238E27FC236}">
                <a16:creationId xmlns:a16="http://schemas.microsoft.com/office/drawing/2014/main" id="{8B100396-DD08-43F4-835D-71A86CB49EA2}"/>
              </a:ext>
            </a:extLst>
          </p:cNvPr>
          <p:cNvSpPr txBox="1"/>
          <p:nvPr/>
        </p:nvSpPr>
        <p:spPr>
          <a:xfrm>
            <a:off x="8461617" y="2133602"/>
            <a:ext cx="3494638" cy="400050"/>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2677"/>
                </a:solidFill>
                <a:effectLst/>
                <a:uLnTx/>
                <a:uFillTx/>
                <a:latin typeface="Century Gothic"/>
                <a:ea typeface="+mn-ea"/>
                <a:cs typeface="+mn-cs"/>
              </a:rPr>
              <a:t>ID 48ct Consumers</a:t>
            </a:r>
          </a:p>
        </p:txBody>
      </p:sp>
      <p:pic>
        <p:nvPicPr>
          <p:cNvPr id="2" name="Picture 1">
            <a:extLst>
              <a:ext uri="{FF2B5EF4-FFF2-40B4-BE49-F238E27FC236}">
                <a16:creationId xmlns:a16="http://schemas.microsoft.com/office/drawing/2014/main" id="{6DEA0E62-9B8A-41FF-A83B-6E97F49FF6CA}"/>
              </a:ext>
            </a:extLst>
          </p:cNvPr>
          <p:cNvPicPr>
            <a:picLocks noChangeAspect="1"/>
          </p:cNvPicPr>
          <p:nvPr/>
        </p:nvPicPr>
        <p:blipFill>
          <a:blip r:embed="rId7"/>
          <a:stretch>
            <a:fillRect/>
          </a:stretch>
        </p:blipFill>
        <p:spPr>
          <a:xfrm>
            <a:off x="8834099" y="3342003"/>
            <a:ext cx="2749674" cy="2103438"/>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3F1E2E9A-06A1-4037-B4EE-66D638395B0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5766" y="3342003"/>
            <a:ext cx="2103438" cy="2103438"/>
          </a:xfrm>
          <a:prstGeom prst="rect">
            <a:avLst/>
          </a:prstGeom>
        </p:spPr>
      </p:pic>
      <p:sp>
        <p:nvSpPr>
          <p:cNvPr id="71" name="TextBox 70">
            <a:extLst>
              <a:ext uri="{FF2B5EF4-FFF2-40B4-BE49-F238E27FC236}">
                <a16:creationId xmlns:a16="http://schemas.microsoft.com/office/drawing/2014/main" id="{23179298-5B64-40A6-884F-A602A600ED00}"/>
              </a:ext>
            </a:extLst>
          </p:cNvPr>
          <p:cNvSpPr txBox="1"/>
          <p:nvPr/>
        </p:nvSpPr>
        <p:spPr>
          <a:xfrm>
            <a:off x="321635" y="2508811"/>
            <a:ext cx="3450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94%</a:t>
            </a:r>
            <a:r>
              <a:rPr kumimoji="0" lang="en-US"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Exclusively purchase 24ct</a:t>
            </a:r>
          </a:p>
        </p:txBody>
      </p:sp>
      <p:grpSp>
        <p:nvGrpSpPr>
          <p:cNvPr id="3" name="Group 2">
            <a:extLst>
              <a:ext uri="{FF2B5EF4-FFF2-40B4-BE49-F238E27FC236}">
                <a16:creationId xmlns:a16="http://schemas.microsoft.com/office/drawing/2014/main" id="{36F410C4-366B-4C49-9EA5-62D48D848929}"/>
              </a:ext>
            </a:extLst>
          </p:cNvPr>
          <p:cNvGrpSpPr/>
          <p:nvPr/>
        </p:nvGrpSpPr>
        <p:grpSpPr>
          <a:xfrm>
            <a:off x="2994745" y="2574865"/>
            <a:ext cx="5761342" cy="3386328"/>
            <a:chOff x="3068333" y="2954515"/>
            <a:chExt cx="5761342" cy="3386328"/>
          </a:xfrm>
        </p:grpSpPr>
        <p:sp>
          <p:nvSpPr>
            <p:cNvPr id="16" name="Freeform: Shape 15">
              <a:extLst>
                <a:ext uri="{FF2B5EF4-FFF2-40B4-BE49-F238E27FC236}">
                  <a16:creationId xmlns:a16="http://schemas.microsoft.com/office/drawing/2014/main" id="{0975C31B-1E71-482F-8390-3B5B4BE6D9C8}"/>
                </a:ext>
              </a:extLst>
            </p:cNvPr>
            <p:cNvSpPr/>
            <p:nvPr/>
          </p:nvSpPr>
          <p:spPr>
            <a:xfrm>
              <a:off x="3068333" y="2954515"/>
              <a:ext cx="3386328" cy="3386328"/>
            </a:xfrm>
            <a:custGeom>
              <a:avLst/>
              <a:gdLst>
                <a:gd name="connsiteX0" fmla="*/ 0 w 2325141"/>
                <a:gd name="connsiteY0" fmla="*/ 1162571 h 2325141"/>
                <a:gd name="connsiteX1" fmla="*/ 1162571 w 2325141"/>
                <a:gd name="connsiteY1" fmla="*/ 0 h 2325141"/>
                <a:gd name="connsiteX2" fmla="*/ 2325142 w 2325141"/>
                <a:gd name="connsiteY2" fmla="*/ 1162571 h 2325141"/>
                <a:gd name="connsiteX3" fmla="*/ 1162571 w 2325141"/>
                <a:gd name="connsiteY3" fmla="*/ 2325142 h 2325141"/>
                <a:gd name="connsiteX4" fmla="*/ 0 w 2325141"/>
                <a:gd name="connsiteY4" fmla="*/ 1162571 h 232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41" h="2325141">
                  <a:moveTo>
                    <a:pt x="0" y="1162571"/>
                  </a:moveTo>
                  <a:cubicBezTo>
                    <a:pt x="0" y="520501"/>
                    <a:pt x="520501" y="0"/>
                    <a:pt x="1162571" y="0"/>
                  </a:cubicBezTo>
                  <a:cubicBezTo>
                    <a:pt x="1804641" y="0"/>
                    <a:pt x="2325142" y="520501"/>
                    <a:pt x="2325142" y="1162571"/>
                  </a:cubicBezTo>
                  <a:cubicBezTo>
                    <a:pt x="2325142" y="1804641"/>
                    <a:pt x="1804641" y="2325142"/>
                    <a:pt x="1162571" y="2325142"/>
                  </a:cubicBezTo>
                  <a:cubicBezTo>
                    <a:pt x="520501" y="2325142"/>
                    <a:pt x="0" y="1804641"/>
                    <a:pt x="0" y="1162571"/>
                  </a:cubicBezTo>
                  <a:close/>
                </a:path>
              </a:pathLst>
            </a:custGeom>
            <a:solidFill>
              <a:schemeClr val="tx1">
                <a:lumMod val="60000"/>
                <a:lumOff val="4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4682" tIns="274185" rIns="659838" bIns="274184" numCol="1" spcCol="1270" anchor="ctr" anchorCtr="0">
              <a:noAutofit/>
            </a:bodyPr>
            <a:lstStyle/>
            <a:p>
              <a:pPr marL="0" marR="0" lvl="0" indent="0" algn="ctr" defTabSz="2044700" rtl="0" eaLnBrk="1" fontAlgn="auto" latinLnBrk="0" hangingPunct="1">
                <a:lnSpc>
                  <a:spcPct val="90000"/>
                </a:lnSpc>
                <a:spcBef>
                  <a:spcPct val="0"/>
                </a:spcBef>
                <a:spcAft>
                  <a:spcPct val="35000"/>
                </a:spcAft>
                <a:buClrTx/>
                <a:buSzTx/>
                <a:buFontTx/>
                <a:buNone/>
                <a:tabLst/>
                <a:defRPr/>
              </a:pPr>
              <a:endParaRPr kumimoji="0" lang="en-US" sz="4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7" name="Freeform: Shape 16">
              <a:extLst>
                <a:ext uri="{FF2B5EF4-FFF2-40B4-BE49-F238E27FC236}">
                  <a16:creationId xmlns:a16="http://schemas.microsoft.com/office/drawing/2014/main" id="{05051A0B-2A5C-41C4-A8F5-76C4270AAF1C}"/>
                </a:ext>
              </a:extLst>
            </p:cNvPr>
            <p:cNvSpPr/>
            <p:nvPr/>
          </p:nvSpPr>
          <p:spPr>
            <a:xfrm>
              <a:off x="5443347" y="2954515"/>
              <a:ext cx="3386328" cy="3386328"/>
            </a:xfrm>
            <a:custGeom>
              <a:avLst/>
              <a:gdLst>
                <a:gd name="connsiteX0" fmla="*/ 0 w 2325141"/>
                <a:gd name="connsiteY0" fmla="*/ 1162571 h 2325141"/>
                <a:gd name="connsiteX1" fmla="*/ 1162571 w 2325141"/>
                <a:gd name="connsiteY1" fmla="*/ 0 h 2325141"/>
                <a:gd name="connsiteX2" fmla="*/ 2325142 w 2325141"/>
                <a:gd name="connsiteY2" fmla="*/ 1162571 h 2325141"/>
                <a:gd name="connsiteX3" fmla="*/ 1162571 w 2325141"/>
                <a:gd name="connsiteY3" fmla="*/ 2325142 h 2325141"/>
                <a:gd name="connsiteX4" fmla="*/ 0 w 2325141"/>
                <a:gd name="connsiteY4" fmla="*/ 1162571 h 232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141" h="2325141">
                  <a:moveTo>
                    <a:pt x="0" y="1162571"/>
                  </a:moveTo>
                  <a:cubicBezTo>
                    <a:pt x="0" y="520501"/>
                    <a:pt x="520501" y="0"/>
                    <a:pt x="1162571" y="0"/>
                  </a:cubicBezTo>
                  <a:cubicBezTo>
                    <a:pt x="1804641" y="0"/>
                    <a:pt x="2325142" y="520501"/>
                    <a:pt x="2325142" y="1162571"/>
                  </a:cubicBezTo>
                  <a:cubicBezTo>
                    <a:pt x="2325142" y="1804641"/>
                    <a:pt x="1804641" y="2325142"/>
                    <a:pt x="1162571" y="2325142"/>
                  </a:cubicBezTo>
                  <a:cubicBezTo>
                    <a:pt x="520501" y="2325142"/>
                    <a:pt x="0" y="1804641"/>
                    <a:pt x="0" y="1162571"/>
                  </a:cubicBezTo>
                  <a:close/>
                </a:path>
              </a:pathLst>
            </a:custGeom>
            <a:solidFill>
              <a:schemeClr val="tx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59837" tIns="274185" rIns="324683" bIns="274184" numCol="1" spcCol="1270" anchor="ctr" anchorCtr="0">
              <a:noAutofit/>
            </a:bodyPr>
            <a:lstStyle/>
            <a:p>
              <a:pPr marL="0" marR="0" lvl="0" indent="0" algn="ctr" defTabSz="2044700" rtl="0" eaLnBrk="1" fontAlgn="auto" latinLnBrk="0" hangingPunct="1">
                <a:lnSpc>
                  <a:spcPct val="90000"/>
                </a:lnSpc>
                <a:spcBef>
                  <a:spcPct val="0"/>
                </a:spcBef>
                <a:spcAft>
                  <a:spcPct val="35000"/>
                </a:spcAft>
                <a:buClrTx/>
                <a:buSzTx/>
                <a:buFontTx/>
                <a:buNone/>
                <a:tabLst/>
                <a:defRPr/>
              </a:pPr>
              <a:endParaRPr kumimoji="0" lang="en-US" sz="4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2299092-F760-4A62-A69D-0D3A61927F65}"/>
                </a:ext>
              </a:extLst>
            </p:cNvPr>
            <p:cNvSpPr txBox="1"/>
            <p:nvPr/>
          </p:nvSpPr>
          <p:spPr>
            <a:xfrm>
              <a:off x="3324225" y="3721653"/>
              <a:ext cx="23603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Consumers who purchase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24ct</a:t>
              </a: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ID creamer singles</a:t>
              </a:r>
            </a:p>
          </p:txBody>
        </p:sp>
        <p:sp>
          <p:nvSpPr>
            <p:cNvPr id="19" name="TextBox 18">
              <a:extLst>
                <a:ext uri="{FF2B5EF4-FFF2-40B4-BE49-F238E27FC236}">
                  <a16:creationId xmlns:a16="http://schemas.microsoft.com/office/drawing/2014/main" id="{4103CB77-8170-4949-9868-FC64DA1EB53F}"/>
                </a:ext>
              </a:extLst>
            </p:cNvPr>
            <p:cNvSpPr txBox="1"/>
            <p:nvPr/>
          </p:nvSpPr>
          <p:spPr>
            <a:xfrm>
              <a:off x="6394093" y="3721653"/>
              <a:ext cx="229342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Consumers who purchase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48ct</a:t>
              </a: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ID creamer singles</a:t>
              </a:r>
            </a:p>
          </p:txBody>
        </p:sp>
        <p:sp>
          <p:nvSpPr>
            <p:cNvPr id="20" name="TextBox 19">
              <a:extLst>
                <a:ext uri="{FF2B5EF4-FFF2-40B4-BE49-F238E27FC236}">
                  <a16:creationId xmlns:a16="http://schemas.microsoft.com/office/drawing/2014/main" id="{6C2274B2-8F17-4C38-B636-4A0397E5312C}"/>
                </a:ext>
              </a:extLst>
            </p:cNvPr>
            <p:cNvSpPr txBox="1"/>
            <p:nvPr/>
          </p:nvSpPr>
          <p:spPr>
            <a:xfrm>
              <a:off x="5303677" y="3793094"/>
              <a:ext cx="124133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Only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5% purchase both sizes </a:t>
              </a:r>
            </a:p>
          </p:txBody>
        </p:sp>
      </p:grpSp>
      <p:sp>
        <p:nvSpPr>
          <p:cNvPr id="21" name="Title 1">
            <a:extLst>
              <a:ext uri="{FF2B5EF4-FFF2-40B4-BE49-F238E27FC236}">
                <a16:creationId xmlns:a16="http://schemas.microsoft.com/office/drawing/2014/main" id="{65AAA48C-F929-46FE-A746-EE1EE7D3CB32}"/>
              </a:ext>
            </a:extLst>
          </p:cNvPr>
          <p:cNvSpPr txBox="1">
            <a:spLocks/>
          </p:cNvSpPr>
          <p:nvPr/>
        </p:nvSpPr>
        <p:spPr>
          <a:xfrm>
            <a:off x="577434" y="-1162197"/>
            <a:ext cx="11486141" cy="611147"/>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defTabSz="1111073">
              <a:defRPr/>
            </a:pPr>
            <a:endParaRPr lang="en-US" b="1">
              <a:solidFill>
                <a:srgbClr val="0069B3"/>
              </a:solidFill>
            </a:endParaRPr>
          </a:p>
        </p:txBody>
      </p:sp>
      <p:sp>
        <p:nvSpPr>
          <p:cNvPr id="4" name="Title 3">
            <a:extLst>
              <a:ext uri="{FF2B5EF4-FFF2-40B4-BE49-F238E27FC236}">
                <a16:creationId xmlns:a16="http://schemas.microsoft.com/office/drawing/2014/main" id="{E9D4851B-BA1C-EA43-860C-32C7E33775B9}"/>
              </a:ext>
            </a:extLst>
          </p:cNvPr>
          <p:cNvSpPr>
            <a:spLocks noGrp="1"/>
          </p:cNvSpPr>
          <p:nvPr>
            <p:ph type="title"/>
          </p:nvPr>
        </p:nvSpPr>
        <p:spPr>
          <a:xfrm>
            <a:off x="224313" y="192056"/>
            <a:ext cx="11743882" cy="773762"/>
          </a:xfrm>
        </p:spPr>
        <p:txBody>
          <a:bodyPr/>
          <a:lstStyle/>
          <a:p>
            <a:r>
              <a:rPr lang="en-US"/>
              <a:t>24ct and 48ct pack sizes Bring in different consumers and Should coexist on shelf</a:t>
            </a:r>
          </a:p>
        </p:txBody>
      </p:sp>
      <p:sp>
        <p:nvSpPr>
          <p:cNvPr id="22" name="Rectangle 21">
            <a:extLst>
              <a:ext uri="{FF2B5EF4-FFF2-40B4-BE49-F238E27FC236}">
                <a16:creationId xmlns:a16="http://schemas.microsoft.com/office/drawing/2014/main" id="{3A716238-D5DA-DB44-9D78-AA02FF177EB0}"/>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buyer overlap, L26W ending 9/6/20, 24-50ct size</a:t>
            </a:r>
          </a:p>
        </p:txBody>
      </p:sp>
    </p:spTree>
    <p:extLst>
      <p:ext uri="{BB962C8B-B14F-4D97-AF65-F5344CB8AC3E}">
        <p14:creationId xmlns:p14="http://schemas.microsoft.com/office/powerpoint/2010/main" val="2273409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5877B1-EF6E-A940-904A-95630E9655A8}"/>
              </a:ext>
            </a:extLst>
          </p:cNvPr>
          <p:cNvPicPr>
            <a:picLocks noChangeAspect="1"/>
          </p:cNvPicPr>
          <p:nvPr/>
        </p:nvPicPr>
        <p:blipFill rotWithShape="1">
          <a:blip r:embed="rId3"/>
          <a:srcRect t="21594" b="29345"/>
          <a:stretch/>
        </p:blipFill>
        <p:spPr>
          <a:xfrm>
            <a:off x="0" y="0"/>
            <a:ext cx="12191999" cy="4381500"/>
          </a:xfrm>
          <a:prstGeom prst="rect">
            <a:avLst/>
          </a:prstGeom>
        </p:spPr>
      </p:pic>
      <p:sp>
        <p:nvSpPr>
          <p:cNvPr id="3" name="Title 1">
            <a:extLst>
              <a:ext uri="{FF2B5EF4-FFF2-40B4-BE49-F238E27FC236}">
                <a16:creationId xmlns:a16="http://schemas.microsoft.com/office/drawing/2014/main" id="{53B0670E-476B-47AB-82E9-BA7718E75D9B}"/>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DC707D03-B3C1-404C-95BC-11C7B03B3036}"/>
              </a:ext>
            </a:extLst>
          </p:cNvPr>
          <p:cNvSpPr txBox="1"/>
          <p:nvPr/>
        </p:nvSpPr>
        <p:spPr>
          <a:xfrm>
            <a:off x="-1" y="5224305"/>
            <a:ext cx="12192001" cy="769441"/>
          </a:xfrm>
          <a:prstGeom prst="rect">
            <a:avLst/>
          </a:prstGeom>
          <a:noFill/>
        </p:spPr>
        <p:txBody>
          <a:bodyPr wrap="square" rtlCol="0">
            <a:spAutoFit/>
          </a:bodyPr>
          <a:lstStyle/>
          <a:p>
            <a:pPr lvl="0" algn="ctr">
              <a:defRPr/>
            </a:pPr>
            <a:r>
              <a:rPr lang="fi-FI" sz="4400">
                <a:solidFill>
                  <a:schemeClr val="bg1"/>
                </a:solidFill>
                <a:latin typeface="Century Gothic" panose="020B0502020202020204" pitchFamily="34" charset="0"/>
              </a:rPr>
              <a:t>WHITENERS</a:t>
            </a:r>
            <a:endParaRPr lang="en-US" sz="2400">
              <a:solidFill>
                <a:schemeClr val="bg1"/>
              </a:solidFill>
              <a:latin typeface="Century Gothic" panose="020B0502020202020204" pitchFamily="34" charset="0"/>
            </a:endParaRPr>
          </a:p>
        </p:txBody>
      </p:sp>
      <p:pic>
        <p:nvPicPr>
          <p:cNvPr id="72" name="Picture 71">
            <a:extLst>
              <a:ext uri="{FF2B5EF4-FFF2-40B4-BE49-F238E27FC236}">
                <a16:creationId xmlns:a16="http://schemas.microsoft.com/office/drawing/2014/main" id="{1F85CF8C-EAE1-884E-9F4B-67EA9D6B514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341" y="4626446"/>
            <a:ext cx="1124254" cy="1569957"/>
          </a:xfrm>
          <a:prstGeom prst="rect">
            <a:avLst/>
          </a:prstGeom>
        </p:spPr>
      </p:pic>
      <p:sp>
        <p:nvSpPr>
          <p:cNvPr id="2" name="Right Triangle 1">
            <a:extLst>
              <a:ext uri="{FF2B5EF4-FFF2-40B4-BE49-F238E27FC236}">
                <a16:creationId xmlns:a16="http://schemas.microsoft.com/office/drawing/2014/main" id="{0012E564-FB23-434D-85D5-5985949633A1}"/>
              </a:ext>
            </a:extLst>
          </p:cNvPr>
          <p:cNvSpPr/>
          <p:nvPr/>
        </p:nvSpPr>
        <p:spPr>
          <a:xfrm flipH="1" flipV="1">
            <a:off x="7615004" y="0"/>
            <a:ext cx="4576996" cy="4076915"/>
          </a:xfrm>
          <a:prstGeom prst="rtTriangle">
            <a:avLst/>
          </a:prstGeom>
          <a:gradFill flip="none" rotWithShape="1">
            <a:gsLst>
              <a:gs pos="100000">
                <a:schemeClr val="tx1">
                  <a:alpha val="85000"/>
                </a:schemeClr>
              </a:gs>
              <a:gs pos="52000">
                <a:schemeClr val="tx1">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Tree>
    <p:extLst>
      <p:ext uri="{BB962C8B-B14F-4D97-AF65-F5344CB8AC3E}">
        <p14:creationId xmlns:p14="http://schemas.microsoft.com/office/powerpoint/2010/main" val="136142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Object 67" hidden="1">
            <a:extLst>
              <a:ext uri="{FF2B5EF4-FFF2-40B4-BE49-F238E27FC236}">
                <a16:creationId xmlns:a16="http://schemas.microsoft.com/office/drawing/2014/main" id="{03AACFEC-4F5D-41A3-A476-967B261F40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8" name="Object 67" hidden="1">
                        <a:extLst>
                          <a:ext uri="{FF2B5EF4-FFF2-40B4-BE49-F238E27FC236}">
                            <a16:creationId xmlns:a16="http://schemas.microsoft.com/office/drawing/2014/main" id="{03AACFEC-4F5D-41A3-A476-967B261F40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254084" y="-1145945"/>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94C8E0E4-873F-432C-AB5A-E58DBA74AA3D}"/>
              </a:ext>
            </a:extLst>
          </p:cNvPr>
          <p:cNvGrpSpPr/>
          <p:nvPr/>
        </p:nvGrpSpPr>
        <p:grpSpPr>
          <a:xfrm>
            <a:off x="7924124" y="1809303"/>
            <a:ext cx="3984908" cy="4299090"/>
            <a:chOff x="4603167" y="1686520"/>
            <a:chExt cx="3262964" cy="4494110"/>
          </a:xfrm>
        </p:grpSpPr>
        <p:graphicFrame>
          <p:nvGraphicFramePr>
            <p:cNvPr id="35" name="Chart 34">
              <a:extLst>
                <a:ext uri="{FF2B5EF4-FFF2-40B4-BE49-F238E27FC236}">
                  <a16:creationId xmlns:a16="http://schemas.microsoft.com/office/drawing/2014/main" id="{1B1405CF-F50F-4106-8120-AA5285DB51A5}"/>
                </a:ext>
              </a:extLst>
            </p:cNvPr>
            <p:cNvGraphicFramePr/>
            <p:nvPr/>
          </p:nvGraphicFramePr>
          <p:xfrm>
            <a:off x="4603167" y="1686520"/>
            <a:ext cx="3262964" cy="4494110"/>
          </p:xfrm>
          <a:graphic>
            <a:graphicData uri="http://schemas.openxmlformats.org/drawingml/2006/chart">
              <c:chart xmlns:c="http://schemas.openxmlformats.org/drawingml/2006/chart" xmlns:r="http://schemas.openxmlformats.org/officeDocument/2006/relationships" r:id="rId6"/>
            </a:graphicData>
          </a:graphic>
        </p:graphicFrame>
        <p:grpSp>
          <p:nvGrpSpPr>
            <p:cNvPr id="36" name="Group 35">
              <a:extLst>
                <a:ext uri="{FF2B5EF4-FFF2-40B4-BE49-F238E27FC236}">
                  <a16:creationId xmlns:a16="http://schemas.microsoft.com/office/drawing/2014/main" id="{C2057358-324E-4965-9B68-904C8BF05BC6}"/>
                </a:ext>
              </a:extLst>
            </p:cNvPr>
            <p:cNvGrpSpPr/>
            <p:nvPr/>
          </p:nvGrpSpPr>
          <p:grpSpPr>
            <a:xfrm>
              <a:off x="5472882" y="2261598"/>
              <a:ext cx="947494" cy="676872"/>
              <a:chOff x="1226509" y="3066715"/>
              <a:chExt cx="1207282" cy="879984"/>
            </a:xfrm>
          </p:grpSpPr>
          <p:pic>
            <p:nvPicPr>
              <p:cNvPr id="37" name="Picture 2" descr="Z:\Sales\Sales Shared\Shopper Insights &amp; Marketing\Image Library\Household.jpg">
                <a:extLst>
                  <a:ext uri="{FF2B5EF4-FFF2-40B4-BE49-F238E27FC236}">
                    <a16:creationId xmlns:a16="http://schemas.microsoft.com/office/drawing/2014/main" id="{E8D8C1CC-2339-4610-8EB3-6D277FD0118B}"/>
                  </a:ext>
                </a:extLst>
              </p:cNvPr>
              <p:cNvPicPr>
                <a:picLocks noChangeAspect="1" noChangeArrowheads="1"/>
              </p:cNvPicPr>
              <p:nvPr/>
            </p:nvPicPr>
            <p:blipFill>
              <a:blip r:embed="rId7"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02631" y="3108780"/>
                <a:ext cx="931160" cy="837919"/>
              </a:xfrm>
              <a:prstGeom prst="rect">
                <a:avLst/>
              </a:prstGeom>
              <a:noFill/>
            </p:spPr>
          </p:pic>
          <p:pic>
            <p:nvPicPr>
              <p:cNvPr id="38" name="Picture 37">
                <a:extLst>
                  <a:ext uri="{FF2B5EF4-FFF2-40B4-BE49-F238E27FC236}">
                    <a16:creationId xmlns:a16="http://schemas.microsoft.com/office/drawing/2014/main" id="{6ED46ACB-CE19-4D3C-A66C-CB0883BDEC59}"/>
                  </a:ext>
                </a:extLst>
              </p:cNvPr>
              <p:cNvPicPr>
                <a:picLocks noChangeAspect="1"/>
              </p:cNvPicPr>
              <p:nvPr/>
            </p:nvPicPr>
            <p:blipFill rotWithShape="1">
              <a:blip r:embed="rId8"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26509" y="3066715"/>
                <a:ext cx="895019" cy="716653"/>
              </a:xfrm>
              <a:prstGeom prst="rect">
                <a:avLst/>
              </a:prstGeom>
              <a:effectLst>
                <a:reflection stA="6000" endPos="65000" dist="50800" dir="5400000" sy="-100000" algn="bl" rotWithShape="0"/>
              </a:effectLst>
            </p:spPr>
          </p:pic>
        </p:grpSp>
        <p:sp>
          <p:nvSpPr>
            <p:cNvPr id="40" name="TextBox 39">
              <a:extLst>
                <a:ext uri="{FF2B5EF4-FFF2-40B4-BE49-F238E27FC236}">
                  <a16:creationId xmlns:a16="http://schemas.microsoft.com/office/drawing/2014/main" id="{78A124C0-1FB5-440D-A34F-35F0BF5AB764}"/>
                </a:ext>
              </a:extLst>
            </p:cNvPr>
            <p:cNvSpPr txBox="1"/>
            <p:nvPr/>
          </p:nvSpPr>
          <p:spPr>
            <a:xfrm>
              <a:off x="4735247" y="3143555"/>
              <a:ext cx="108884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of Households: </a:t>
              </a:r>
            </a:p>
          </p:txBody>
        </p:sp>
        <p:sp>
          <p:nvSpPr>
            <p:cNvPr id="44" name="TextBox 43">
              <a:extLst>
                <a:ext uri="{FF2B5EF4-FFF2-40B4-BE49-F238E27FC236}">
                  <a16:creationId xmlns:a16="http://schemas.microsoft.com/office/drawing/2014/main" id="{E2C10EFC-8779-40C0-9A48-CAC601D00226}"/>
                </a:ext>
              </a:extLst>
            </p:cNvPr>
            <p:cNvSpPr txBox="1"/>
            <p:nvPr/>
          </p:nvSpPr>
          <p:spPr>
            <a:xfrm>
              <a:off x="5072120" y="4084291"/>
              <a:ext cx="75197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46.2MM</a:t>
              </a:r>
            </a:p>
          </p:txBody>
        </p:sp>
        <p:sp>
          <p:nvSpPr>
            <p:cNvPr id="45" name="TextBox 44">
              <a:extLst>
                <a:ext uri="{FF2B5EF4-FFF2-40B4-BE49-F238E27FC236}">
                  <a16:creationId xmlns:a16="http://schemas.microsoft.com/office/drawing/2014/main" id="{C288C613-E4A1-4D06-94D0-22F4A768A0FE}"/>
                </a:ext>
              </a:extLst>
            </p:cNvPr>
            <p:cNvSpPr txBox="1"/>
            <p:nvPr/>
          </p:nvSpPr>
          <p:spPr>
            <a:xfrm>
              <a:off x="5482675" y="3702549"/>
              <a:ext cx="75197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48.0MM</a:t>
              </a:r>
            </a:p>
          </p:txBody>
        </p:sp>
        <p:sp>
          <p:nvSpPr>
            <p:cNvPr id="48" name="TextBox 47">
              <a:extLst>
                <a:ext uri="{FF2B5EF4-FFF2-40B4-BE49-F238E27FC236}">
                  <a16:creationId xmlns:a16="http://schemas.microsoft.com/office/drawing/2014/main" id="{449AF045-BB96-40E6-9B7A-B59B3EE0B379}"/>
                </a:ext>
              </a:extLst>
            </p:cNvPr>
            <p:cNvSpPr txBox="1"/>
            <p:nvPr/>
          </p:nvSpPr>
          <p:spPr>
            <a:xfrm>
              <a:off x="6122842" y="3253976"/>
              <a:ext cx="75197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50.0MM</a:t>
              </a:r>
            </a:p>
          </p:txBody>
        </p:sp>
        <p:sp>
          <p:nvSpPr>
            <p:cNvPr id="49" name="TextBox 48">
              <a:extLst>
                <a:ext uri="{FF2B5EF4-FFF2-40B4-BE49-F238E27FC236}">
                  <a16:creationId xmlns:a16="http://schemas.microsoft.com/office/drawing/2014/main" id="{C0D4CFF8-E487-487D-B547-B3BC95D0DF88}"/>
                </a:ext>
              </a:extLst>
            </p:cNvPr>
            <p:cNvSpPr txBox="1"/>
            <p:nvPr/>
          </p:nvSpPr>
          <p:spPr>
            <a:xfrm>
              <a:off x="6530393" y="2109023"/>
              <a:ext cx="75197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54.4MM</a:t>
              </a:r>
            </a:p>
          </p:txBody>
        </p:sp>
        <p:pic>
          <p:nvPicPr>
            <p:cNvPr id="50" name="Picture 49">
              <a:extLst>
                <a:ext uri="{FF2B5EF4-FFF2-40B4-BE49-F238E27FC236}">
                  <a16:creationId xmlns:a16="http://schemas.microsoft.com/office/drawing/2014/main" id="{D48F18A5-C096-4850-AD97-1C8BC604B0E0}"/>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0162233">
              <a:off x="6145509" y="2381643"/>
              <a:ext cx="853628" cy="853628"/>
            </a:xfrm>
            <a:prstGeom prst="rect">
              <a:avLst/>
            </a:prstGeom>
          </p:spPr>
        </p:pic>
      </p:grpSp>
      <p:sp>
        <p:nvSpPr>
          <p:cNvPr id="58" name="TextBox 57">
            <a:extLst>
              <a:ext uri="{FF2B5EF4-FFF2-40B4-BE49-F238E27FC236}">
                <a16:creationId xmlns:a16="http://schemas.microsoft.com/office/drawing/2014/main" id="{669B7DBA-B75C-402A-9CC2-4A19350C0144}"/>
              </a:ext>
            </a:extLst>
          </p:cNvPr>
          <p:cNvSpPr txBox="1"/>
          <p:nvPr/>
        </p:nvSpPr>
        <p:spPr>
          <a:xfrm flipH="1">
            <a:off x="614623" y="2581726"/>
            <a:ext cx="31023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$1.1B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+6.8% </a:t>
            </a: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vs. YA</a:t>
            </a:r>
          </a:p>
        </p:txBody>
      </p:sp>
      <p:sp>
        <p:nvSpPr>
          <p:cNvPr id="59" name="TextBox 58">
            <a:extLst>
              <a:ext uri="{FF2B5EF4-FFF2-40B4-BE49-F238E27FC236}">
                <a16:creationId xmlns:a16="http://schemas.microsoft.com/office/drawing/2014/main" id="{63A68B00-2C42-41E7-9B38-D35B2979A8C8}"/>
              </a:ext>
            </a:extLst>
          </p:cNvPr>
          <p:cNvSpPr txBox="1"/>
          <p:nvPr/>
        </p:nvSpPr>
        <p:spPr>
          <a:xfrm flipH="1">
            <a:off x="984719" y="4398201"/>
            <a:ext cx="23519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$928MM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+20.0% </a:t>
            </a: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vs. YA</a:t>
            </a:r>
          </a:p>
        </p:txBody>
      </p:sp>
      <p:cxnSp>
        <p:nvCxnSpPr>
          <p:cNvPr id="11" name="Straight Connector 10">
            <a:extLst>
              <a:ext uri="{FF2B5EF4-FFF2-40B4-BE49-F238E27FC236}">
                <a16:creationId xmlns:a16="http://schemas.microsoft.com/office/drawing/2014/main" id="{033F1402-B663-44B8-BC3E-33DADED0ED6F}"/>
              </a:ext>
            </a:extLst>
          </p:cNvPr>
          <p:cNvCxnSpPr>
            <a:cxnSpLocks/>
          </p:cNvCxnSpPr>
          <p:nvPr/>
        </p:nvCxnSpPr>
        <p:spPr>
          <a:xfrm>
            <a:off x="3602973" y="1809303"/>
            <a:ext cx="0" cy="4197594"/>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A581CA9-5517-455B-B95F-F58F7A6D7C18}"/>
              </a:ext>
            </a:extLst>
          </p:cNvPr>
          <p:cNvSpPr/>
          <p:nvPr/>
        </p:nvSpPr>
        <p:spPr>
          <a:xfrm>
            <a:off x="1360692" y="2174760"/>
            <a:ext cx="18758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FE3"/>
                </a:solidFill>
                <a:effectLst/>
                <a:uLnTx/>
                <a:uFillTx/>
                <a:latin typeface="Century Gothic" panose="020B0502020202020204" pitchFamily="34" charset="0"/>
                <a:ea typeface="+mn-ea"/>
                <a:cs typeface="+mn-cs"/>
              </a:rPr>
              <a:t>H&amp;H Category</a:t>
            </a:r>
            <a:r>
              <a:rPr kumimoji="0" lang="en-US" sz="1600" b="1" i="0" u="none" strike="noStrike" kern="1200" cap="none" spc="0" normalizeH="0" baseline="0" noProof="0">
                <a:ln>
                  <a:noFill/>
                </a:ln>
                <a:solidFill>
                  <a:srgbClr val="009FE3"/>
                </a:solidFill>
                <a:effectLst/>
                <a:uLnTx/>
                <a:uFillTx/>
                <a:latin typeface="Century Gothic" panose="020B0502020202020204" pitchFamily="34" charset="0"/>
                <a:ea typeface="+mn-ea"/>
                <a:cs typeface="+mn-cs"/>
              </a:rPr>
              <a:t> </a:t>
            </a:r>
          </a:p>
        </p:txBody>
      </p:sp>
      <p:pic>
        <p:nvPicPr>
          <p:cNvPr id="65" name="Picture 64">
            <a:extLst>
              <a:ext uri="{FF2B5EF4-FFF2-40B4-BE49-F238E27FC236}">
                <a16:creationId xmlns:a16="http://schemas.microsoft.com/office/drawing/2014/main" id="{CAD109D7-6912-4B28-938C-5869339E6C87}"/>
              </a:ext>
            </a:extLst>
          </p:cNvPr>
          <p:cNvPicPr>
            <a:picLocks noChangeAspect="1"/>
          </p:cNvPicPr>
          <p:nvPr/>
        </p:nvPicPr>
        <p:blipFill rotWithShape="1">
          <a:blip r:embed="rId10"/>
          <a:srcRect l="28624" r="4594"/>
          <a:stretch/>
        </p:blipFill>
        <p:spPr>
          <a:xfrm>
            <a:off x="203263" y="2250508"/>
            <a:ext cx="918246" cy="9149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 name="Rectangle 65">
            <a:extLst>
              <a:ext uri="{FF2B5EF4-FFF2-40B4-BE49-F238E27FC236}">
                <a16:creationId xmlns:a16="http://schemas.microsoft.com/office/drawing/2014/main" id="{FDE2E0A0-063D-49EF-86F2-7C8EAA933EDC}"/>
              </a:ext>
            </a:extLst>
          </p:cNvPr>
          <p:cNvSpPr/>
          <p:nvPr/>
        </p:nvSpPr>
        <p:spPr>
          <a:xfrm>
            <a:off x="1341456" y="3879179"/>
            <a:ext cx="191430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FE3"/>
                </a:solidFill>
                <a:effectLst/>
                <a:uLnTx/>
                <a:uFillTx/>
                <a:latin typeface="Century Gothic" panose="020B0502020202020204" pitchFamily="34" charset="0"/>
                <a:ea typeface="+mn-ea"/>
                <a:cs typeface="+mn-cs"/>
              </a:rPr>
              <a:t>HWC Category </a:t>
            </a:r>
          </a:p>
        </p:txBody>
      </p:sp>
      <p:pic>
        <p:nvPicPr>
          <p:cNvPr id="20" name="Picture 19">
            <a:extLst>
              <a:ext uri="{FF2B5EF4-FFF2-40B4-BE49-F238E27FC236}">
                <a16:creationId xmlns:a16="http://schemas.microsoft.com/office/drawing/2014/main" id="{E8FC53B2-6BFF-4BC1-A0AF-CBBF82F24E5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1806" y="3925588"/>
            <a:ext cx="1153115" cy="1443991"/>
          </a:xfrm>
          <a:prstGeom prst="rect">
            <a:avLst/>
          </a:prstGeom>
        </p:spPr>
      </p:pic>
      <p:grpSp>
        <p:nvGrpSpPr>
          <p:cNvPr id="70" name="Group 69">
            <a:extLst>
              <a:ext uri="{FF2B5EF4-FFF2-40B4-BE49-F238E27FC236}">
                <a16:creationId xmlns:a16="http://schemas.microsoft.com/office/drawing/2014/main" id="{E8F55CB9-3FA2-406E-89E3-1818550773E4}"/>
              </a:ext>
            </a:extLst>
          </p:cNvPr>
          <p:cNvGrpSpPr/>
          <p:nvPr/>
        </p:nvGrpSpPr>
        <p:grpSpPr>
          <a:xfrm>
            <a:off x="130233" y="990099"/>
            <a:ext cx="3405365" cy="1021556"/>
            <a:chOff x="307610" y="849283"/>
            <a:chExt cx="5747400" cy="1167989"/>
          </a:xfrm>
        </p:grpSpPr>
        <p:sp>
          <p:nvSpPr>
            <p:cNvPr id="71" name="Freeform 22">
              <a:extLst>
                <a:ext uri="{FF2B5EF4-FFF2-40B4-BE49-F238E27FC236}">
                  <a16:creationId xmlns:a16="http://schemas.microsoft.com/office/drawing/2014/main" id="{A2928C34-9888-483C-A0B9-F700178858E2}"/>
                </a:ext>
              </a:extLst>
            </p:cNvPr>
            <p:cNvSpPr>
              <a:spLocks noEditPoints="1"/>
            </p:cNvSpPr>
            <p:nvPr/>
          </p:nvSpPr>
          <p:spPr bwMode="auto">
            <a:xfrm>
              <a:off x="307610" y="896574"/>
              <a:ext cx="5747400"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ea typeface="+mn-ea"/>
                <a:cs typeface="Calibri" panose="020F0502020204030204" pitchFamily="34" charset="0"/>
              </a:endParaRPr>
            </a:p>
          </p:txBody>
        </p:sp>
        <p:sp>
          <p:nvSpPr>
            <p:cNvPr id="72" name="TextBox 71">
              <a:extLst>
                <a:ext uri="{FF2B5EF4-FFF2-40B4-BE49-F238E27FC236}">
                  <a16:creationId xmlns:a16="http://schemas.microsoft.com/office/drawing/2014/main" id="{CDFF9CB9-2768-4144-9D2A-DE0F29024248}"/>
                </a:ext>
              </a:extLst>
            </p:cNvPr>
            <p:cNvSpPr txBox="1"/>
            <p:nvPr/>
          </p:nvSpPr>
          <p:spPr>
            <a:xfrm>
              <a:off x="697981" y="849283"/>
              <a:ext cx="4956644" cy="1167989"/>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Very Strong Categories Supported by New Routines</a:t>
              </a:r>
            </a:p>
          </p:txBody>
        </p:sp>
      </p:grpSp>
      <p:grpSp>
        <p:nvGrpSpPr>
          <p:cNvPr id="76" name="Group 75">
            <a:extLst>
              <a:ext uri="{FF2B5EF4-FFF2-40B4-BE49-F238E27FC236}">
                <a16:creationId xmlns:a16="http://schemas.microsoft.com/office/drawing/2014/main" id="{75E03EEF-939C-473E-9B75-94D29FA76ECF}"/>
              </a:ext>
            </a:extLst>
          </p:cNvPr>
          <p:cNvGrpSpPr/>
          <p:nvPr/>
        </p:nvGrpSpPr>
        <p:grpSpPr>
          <a:xfrm>
            <a:off x="4080015" y="981704"/>
            <a:ext cx="3516470" cy="731877"/>
            <a:chOff x="307610" y="889684"/>
            <a:chExt cx="5747400" cy="836787"/>
          </a:xfrm>
        </p:grpSpPr>
        <p:sp>
          <p:nvSpPr>
            <p:cNvPr id="77" name="Freeform 22">
              <a:extLst>
                <a:ext uri="{FF2B5EF4-FFF2-40B4-BE49-F238E27FC236}">
                  <a16:creationId xmlns:a16="http://schemas.microsoft.com/office/drawing/2014/main" id="{63FEFEAB-0F33-4911-8CE4-DEB948A992FA}"/>
                </a:ext>
              </a:extLst>
            </p:cNvPr>
            <p:cNvSpPr>
              <a:spLocks noEditPoints="1"/>
            </p:cNvSpPr>
            <p:nvPr/>
          </p:nvSpPr>
          <p:spPr bwMode="auto">
            <a:xfrm>
              <a:off x="307610" y="896574"/>
              <a:ext cx="5747400"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ea typeface="+mn-ea"/>
                <a:cs typeface="Calibri" panose="020F0502020204030204" pitchFamily="34" charset="0"/>
              </a:endParaRPr>
            </a:p>
          </p:txBody>
        </p:sp>
        <p:sp>
          <p:nvSpPr>
            <p:cNvPr id="78" name="TextBox 77">
              <a:extLst>
                <a:ext uri="{FF2B5EF4-FFF2-40B4-BE49-F238E27FC236}">
                  <a16:creationId xmlns:a16="http://schemas.microsoft.com/office/drawing/2014/main" id="{79C8D2B1-6CF3-4328-A1DA-622F26DC0884}"/>
                </a:ext>
              </a:extLst>
            </p:cNvPr>
            <p:cNvSpPr txBox="1"/>
            <p:nvPr/>
          </p:nvSpPr>
          <p:spPr>
            <a:xfrm>
              <a:off x="769869" y="889684"/>
              <a:ext cx="4956645" cy="817592"/>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Change in Daily Routines Due to Covid-19</a:t>
              </a:r>
            </a:p>
          </p:txBody>
        </p:sp>
      </p:grpSp>
      <p:graphicFrame>
        <p:nvGraphicFramePr>
          <p:cNvPr id="52" name="Chart 51">
            <a:extLst>
              <a:ext uri="{FF2B5EF4-FFF2-40B4-BE49-F238E27FC236}">
                <a16:creationId xmlns:a16="http://schemas.microsoft.com/office/drawing/2014/main" id="{F57FFDCB-7A4C-47E8-89D0-3B023F68CEA7}"/>
              </a:ext>
            </a:extLst>
          </p:cNvPr>
          <p:cNvGraphicFramePr/>
          <p:nvPr/>
        </p:nvGraphicFramePr>
        <p:xfrm>
          <a:off x="3792815" y="2012695"/>
          <a:ext cx="4090871" cy="4299090"/>
        </p:xfrm>
        <a:graphic>
          <a:graphicData uri="http://schemas.openxmlformats.org/drawingml/2006/chart">
            <c:chart xmlns:c="http://schemas.openxmlformats.org/drawingml/2006/chart" xmlns:r="http://schemas.openxmlformats.org/officeDocument/2006/relationships" r:id="rId12"/>
          </a:graphicData>
        </a:graphic>
      </p:graphicFrame>
      <p:grpSp>
        <p:nvGrpSpPr>
          <p:cNvPr id="54" name="Group 53">
            <a:extLst>
              <a:ext uri="{FF2B5EF4-FFF2-40B4-BE49-F238E27FC236}">
                <a16:creationId xmlns:a16="http://schemas.microsoft.com/office/drawing/2014/main" id="{0606A89A-5625-43CA-A5BE-1D4F4D5A4B82}"/>
              </a:ext>
            </a:extLst>
          </p:cNvPr>
          <p:cNvGrpSpPr/>
          <p:nvPr/>
        </p:nvGrpSpPr>
        <p:grpSpPr>
          <a:xfrm>
            <a:off x="8278811" y="990099"/>
            <a:ext cx="3516470" cy="725851"/>
            <a:chOff x="307610" y="896574"/>
            <a:chExt cx="5747400" cy="829897"/>
          </a:xfrm>
        </p:grpSpPr>
        <p:sp>
          <p:nvSpPr>
            <p:cNvPr id="55" name="Freeform 22">
              <a:extLst>
                <a:ext uri="{FF2B5EF4-FFF2-40B4-BE49-F238E27FC236}">
                  <a16:creationId xmlns:a16="http://schemas.microsoft.com/office/drawing/2014/main" id="{53075835-DD2B-4BCD-A4B8-B816E9E29E7D}"/>
                </a:ext>
              </a:extLst>
            </p:cNvPr>
            <p:cNvSpPr>
              <a:spLocks noEditPoints="1"/>
            </p:cNvSpPr>
            <p:nvPr/>
          </p:nvSpPr>
          <p:spPr bwMode="auto">
            <a:xfrm>
              <a:off x="307610" y="896574"/>
              <a:ext cx="5747400"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ea typeface="+mn-ea"/>
                <a:cs typeface="Calibri" panose="020F0502020204030204" pitchFamily="34" charset="0"/>
              </a:endParaRPr>
            </a:p>
          </p:txBody>
        </p:sp>
        <p:sp>
          <p:nvSpPr>
            <p:cNvPr id="56" name="TextBox 55">
              <a:extLst>
                <a:ext uri="{FF2B5EF4-FFF2-40B4-BE49-F238E27FC236}">
                  <a16:creationId xmlns:a16="http://schemas.microsoft.com/office/drawing/2014/main" id="{4E0ACA8E-A703-4990-9C11-91D7629ADF10}"/>
                </a:ext>
              </a:extLst>
            </p:cNvPr>
            <p:cNvSpPr txBox="1"/>
            <p:nvPr/>
          </p:nvSpPr>
          <p:spPr>
            <a:xfrm>
              <a:off x="770796" y="1045577"/>
              <a:ext cx="4956645" cy="467196"/>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Substantial HHP Growth</a:t>
              </a:r>
            </a:p>
          </p:txBody>
        </p:sp>
      </p:grpSp>
      <p:cxnSp>
        <p:nvCxnSpPr>
          <p:cNvPr id="57" name="Straight Connector 56">
            <a:extLst>
              <a:ext uri="{FF2B5EF4-FFF2-40B4-BE49-F238E27FC236}">
                <a16:creationId xmlns:a16="http://schemas.microsoft.com/office/drawing/2014/main" id="{B9B55ECB-82DC-4184-BBB1-DEE55E3A5868}"/>
              </a:ext>
            </a:extLst>
          </p:cNvPr>
          <p:cNvCxnSpPr>
            <a:cxnSpLocks/>
          </p:cNvCxnSpPr>
          <p:nvPr/>
        </p:nvCxnSpPr>
        <p:spPr>
          <a:xfrm>
            <a:off x="7845191" y="1715950"/>
            <a:ext cx="20510" cy="4242835"/>
          </a:xfrm>
          <a:prstGeom prst="line">
            <a:avLst/>
          </a:prstGeom>
          <a:ln w="28575">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332091-5769-4165-97E2-707FE19DB9EF}"/>
              </a:ext>
            </a:extLst>
          </p:cNvPr>
          <p:cNvSpPr/>
          <p:nvPr/>
        </p:nvSpPr>
        <p:spPr>
          <a:xfrm>
            <a:off x="3948331" y="2174760"/>
            <a:ext cx="30083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66% of consumers cooking more at home!</a:t>
            </a: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4CB0F4C9-40D9-9C4C-843A-31E946269725}"/>
              </a:ext>
            </a:extLst>
          </p:cNvPr>
          <p:cNvSpPr>
            <a:spLocks noGrp="1"/>
          </p:cNvSpPr>
          <p:nvPr>
            <p:ph type="title"/>
          </p:nvPr>
        </p:nvSpPr>
        <p:spPr>
          <a:xfrm>
            <a:off x="224313" y="192056"/>
            <a:ext cx="11743882" cy="773762"/>
          </a:xfrm>
        </p:spPr>
        <p:txBody>
          <a:bodyPr/>
          <a:lstStyle/>
          <a:p>
            <a:r>
              <a:rPr lang="en-US"/>
              <a:t>Whiteners have excelled during the pandemic, </a:t>
            </a:r>
            <a:r>
              <a:rPr lang="en-US" err="1"/>
              <a:t>danone</a:t>
            </a:r>
            <a:r>
              <a:rPr lang="en-US"/>
              <a:t> is uniquely positioned to capitalize</a:t>
            </a:r>
          </a:p>
        </p:txBody>
      </p:sp>
      <p:sp>
        <p:nvSpPr>
          <p:cNvPr id="41" name="Rectangle 40">
            <a:extLst>
              <a:ext uri="{FF2B5EF4-FFF2-40B4-BE49-F238E27FC236}">
                <a16:creationId xmlns:a16="http://schemas.microsoft.com/office/drawing/2014/main" id="{870F47D7-499E-9849-8AAA-101206DDAC74}"/>
              </a:ext>
            </a:extLst>
          </p:cNvPr>
          <p:cNvSpPr/>
          <p:nvPr/>
        </p:nvSpPr>
        <p:spPr>
          <a:xfrm>
            <a:off x="0" y="6449089"/>
            <a:ext cx="5279247" cy="338554"/>
          </a:xfrm>
          <a:prstGeom prst="rect">
            <a:avLst/>
          </a:prstGeom>
        </p:spPr>
        <p:txBody>
          <a:bodyPr wrap="square" lIns="182880" rIns="0" anchor="ctr" anchorCtr="0">
            <a:noAutofit/>
          </a:bodyPr>
          <a:lstStyle/>
          <a:p>
            <a:pPr>
              <a:lnSpc>
                <a:spcPct val="90000"/>
              </a:lnSpc>
            </a:pPr>
            <a:r>
              <a:rPr lang="en-US" sz="800">
                <a:solidFill>
                  <a:schemeClr val="bg1"/>
                </a:solidFill>
                <a:latin typeface="Century Gothic" panose="020B0502020202020204" pitchFamily="34" charset="0"/>
              </a:rPr>
              <a:t>Source: IRI Total MULO L52W ending 9-27-20 </a:t>
            </a:r>
          </a:p>
          <a:p>
            <a:pPr>
              <a:lnSpc>
                <a:spcPct val="90000"/>
              </a:lnSpc>
            </a:pPr>
            <a:r>
              <a:rPr lang="en-US" sz="800">
                <a:solidFill>
                  <a:schemeClr val="bg1"/>
                </a:solidFill>
                <a:latin typeface="Century Gothic" panose="020B0502020202020204" pitchFamily="34" charset="0"/>
              </a:rPr>
              <a:t>Source: IRI POS, Total U.S. MULO, L52WE 23 Aug 2020; Panel, Total U.S. All Outlet, L52WE 6 Oct 2020</a:t>
            </a:r>
          </a:p>
          <a:p>
            <a:pPr>
              <a:lnSpc>
                <a:spcPct val="90000"/>
              </a:lnSpc>
            </a:pPr>
            <a:r>
              <a:rPr lang="en-US" sz="800">
                <a:solidFill>
                  <a:schemeClr val="bg1"/>
                </a:solidFill>
                <a:latin typeface="Century Gothic" panose="020B0502020202020204" pitchFamily="34" charset="0"/>
              </a:rPr>
              <a:t>Source: The Hartman Group, Inc. Functional Food &amp; Beverage and Supplements 2020 Report</a:t>
            </a:r>
          </a:p>
          <a:p>
            <a:pPr>
              <a:lnSpc>
                <a:spcPct val="90000"/>
              </a:lnSpc>
            </a:pPr>
            <a:r>
              <a:rPr lang="en-US" sz="800">
                <a:solidFill>
                  <a:schemeClr val="bg1"/>
                </a:solidFill>
                <a:latin typeface="Century Gothic" panose="020B0502020202020204" pitchFamily="34" charset="0"/>
              </a:rPr>
              <a:t>The LAND O LAKES Brand name is used under license from Land O’Lakes, Inc.</a:t>
            </a:r>
          </a:p>
        </p:txBody>
      </p:sp>
    </p:spTree>
    <p:extLst>
      <p:ext uri="{BB962C8B-B14F-4D97-AF65-F5344CB8AC3E}">
        <p14:creationId xmlns:p14="http://schemas.microsoft.com/office/powerpoint/2010/main" val="648164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Object 67" hidden="1">
            <a:extLst>
              <a:ext uri="{FF2B5EF4-FFF2-40B4-BE49-F238E27FC236}">
                <a16:creationId xmlns:a16="http://schemas.microsoft.com/office/drawing/2014/main" id="{03AACFEC-4F5D-41A3-A476-967B261F40B5}"/>
              </a:ext>
            </a:extLst>
          </p:cNvPr>
          <p:cNvGraphicFramePr>
            <a:graphicFrameLocks noChangeAspect="1"/>
          </p:cNvGraphicFramePr>
          <p:nvPr>
            <p:custDataLst>
              <p:tags r:id="rId1"/>
            </p:custDataLst>
            <p:extLst>
              <p:ext uri="{D42A27DB-BD31-4B8C-83A1-F6EECF244321}">
                <p14:modId xmlns:p14="http://schemas.microsoft.com/office/powerpoint/2010/main" val="332611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8" name="Object 67" hidden="1">
                        <a:extLst>
                          <a:ext uri="{FF2B5EF4-FFF2-40B4-BE49-F238E27FC236}">
                            <a16:creationId xmlns:a16="http://schemas.microsoft.com/office/drawing/2014/main" id="{03AACFEC-4F5D-41A3-A476-967B261F40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372208" y="-773762"/>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800" b="1" i="0" u="none" strike="noStrike" kern="1200" cap="all" spc="0" normalizeH="0" baseline="30000" noProof="0">
              <a:ln>
                <a:noFill/>
              </a:ln>
              <a:solidFill>
                <a:srgbClr val="0069B3"/>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0D8C675C-7100-49E4-B7D6-0A0DF9828550}"/>
              </a:ext>
            </a:extLst>
          </p:cNvPr>
          <p:cNvSpPr txBox="1"/>
          <p:nvPr/>
        </p:nvSpPr>
        <p:spPr>
          <a:xfrm>
            <a:off x="2808651" y="2570071"/>
            <a:ext cx="3530414"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Sales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Danone</a:t>
            </a: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 +9.3% $ Sales</a:t>
            </a:r>
          </a:p>
          <a:p>
            <a:pPr marL="509588" marR="0" lvl="1" indent="-220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Category +7.0%</a:t>
            </a:r>
          </a:p>
          <a:p>
            <a:pPr marL="509588" marR="0" lvl="1" indent="-220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2019 grew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Share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Danone</a:t>
            </a: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 +0.4 pts</a:t>
            </a:r>
            <a:endPar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~20% share </a:t>
            </a:r>
            <a:r>
              <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of H&amp;H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pic>
        <p:nvPicPr>
          <p:cNvPr id="80" name="Picture 2">
            <a:extLst>
              <a:ext uri="{FF2B5EF4-FFF2-40B4-BE49-F238E27FC236}">
                <a16:creationId xmlns:a16="http://schemas.microsoft.com/office/drawing/2014/main" id="{F8E548E8-8AFD-40EA-A280-5E7BA1763F6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32729" t="4485" r="33336"/>
          <a:stretch/>
        </p:blipFill>
        <p:spPr bwMode="auto">
          <a:xfrm>
            <a:off x="1508926" y="2201829"/>
            <a:ext cx="1077600" cy="30330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A close up of a sign&#10;&#10;Description automatically generated">
            <a:extLst>
              <a:ext uri="{FF2B5EF4-FFF2-40B4-BE49-F238E27FC236}">
                <a16:creationId xmlns:a16="http://schemas.microsoft.com/office/drawing/2014/main" id="{5C4D6B24-0290-4E41-8C23-C59B5EC6268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2208" y="2079603"/>
            <a:ext cx="1077600" cy="3177722"/>
          </a:xfrm>
          <a:prstGeom prst="rect">
            <a:avLst/>
          </a:prstGeom>
        </p:spPr>
      </p:pic>
      <p:pic>
        <p:nvPicPr>
          <p:cNvPr id="85" name="Picture 84">
            <a:extLst>
              <a:ext uri="{FF2B5EF4-FFF2-40B4-BE49-F238E27FC236}">
                <a16:creationId xmlns:a16="http://schemas.microsoft.com/office/drawing/2014/main" id="{644C4659-9088-4A62-BCE2-0A6801A11151}"/>
              </a:ext>
            </a:extLst>
          </p:cNvPr>
          <p:cNvPicPr>
            <a:picLocks noChangeAspect="1"/>
          </p:cNvPicPr>
          <p:nvPr/>
        </p:nvPicPr>
        <p:blipFill rotWithShape="1">
          <a:blip r:embed="rId8"/>
          <a:srcRect l="20709" r="20347"/>
          <a:stretch/>
        </p:blipFill>
        <p:spPr>
          <a:xfrm>
            <a:off x="7571594" y="2872294"/>
            <a:ext cx="1130188" cy="2159990"/>
          </a:xfrm>
          <a:prstGeom prst="rect">
            <a:avLst/>
          </a:prstGeom>
        </p:spPr>
      </p:pic>
      <p:pic>
        <p:nvPicPr>
          <p:cNvPr id="86" name="Picture 85" descr="A picture containing text, calendar&#10;&#10;Description automatically generated">
            <a:extLst>
              <a:ext uri="{FF2B5EF4-FFF2-40B4-BE49-F238E27FC236}">
                <a16:creationId xmlns:a16="http://schemas.microsoft.com/office/drawing/2014/main" id="{93EF3553-BF24-4EC3-A80F-4BF93FC7A24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89650" y="2078569"/>
            <a:ext cx="1127940" cy="3326166"/>
          </a:xfrm>
          <a:prstGeom prst="rect">
            <a:avLst/>
          </a:prstGeom>
        </p:spPr>
      </p:pic>
      <p:sp>
        <p:nvSpPr>
          <p:cNvPr id="2" name="Rectangle 1">
            <a:extLst>
              <a:ext uri="{FF2B5EF4-FFF2-40B4-BE49-F238E27FC236}">
                <a16:creationId xmlns:a16="http://schemas.microsoft.com/office/drawing/2014/main" id="{2D40B4C0-25D1-4CC8-A18C-0B24A67B00BF}"/>
              </a:ext>
            </a:extLst>
          </p:cNvPr>
          <p:cNvSpPr/>
          <p:nvPr/>
        </p:nvSpPr>
        <p:spPr>
          <a:xfrm>
            <a:off x="4167739" y="1503378"/>
            <a:ext cx="306501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L13W Results </a:t>
            </a:r>
          </a:p>
        </p:txBody>
      </p:sp>
      <p:sp>
        <p:nvSpPr>
          <p:cNvPr id="46" name="TextBox 45">
            <a:extLst>
              <a:ext uri="{FF2B5EF4-FFF2-40B4-BE49-F238E27FC236}">
                <a16:creationId xmlns:a16="http://schemas.microsoft.com/office/drawing/2014/main" id="{E8C66ACF-A263-43CF-8589-DF4A064E3D44}"/>
              </a:ext>
            </a:extLst>
          </p:cNvPr>
          <p:cNvSpPr txBox="1"/>
          <p:nvPr/>
        </p:nvSpPr>
        <p:spPr>
          <a:xfrm>
            <a:off x="8898760" y="2570071"/>
            <a:ext cx="3530414"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Sales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Danone</a:t>
            </a: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 +36.2% $ Sales</a:t>
            </a:r>
          </a:p>
          <a:p>
            <a:pPr marL="509588" marR="0" lvl="1" indent="-220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Category +25.0%</a:t>
            </a:r>
          </a:p>
          <a:p>
            <a:pPr marL="509588" marR="0" lvl="1" indent="-220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2019 grew +11.2%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Share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Danone</a:t>
            </a:r>
            <a:r>
              <a:rPr kumimoji="0" lang="en-US" sz="1800" b="1" i="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 +1.0 pts</a:t>
            </a:r>
            <a:endPar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~11% share </a:t>
            </a:r>
            <a:r>
              <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of HWC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03D108BC-3ED9-FE4D-8D6D-625366130318}"/>
              </a:ext>
            </a:extLst>
          </p:cNvPr>
          <p:cNvSpPr>
            <a:spLocks noGrp="1"/>
          </p:cNvSpPr>
          <p:nvPr>
            <p:ph type="title"/>
          </p:nvPr>
        </p:nvSpPr>
        <p:spPr>
          <a:xfrm>
            <a:off x="224313" y="192056"/>
            <a:ext cx="11743882" cy="773762"/>
          </a:xfrm>
        </p:spPr>
        <p:txBody>
          <a:bodyPr vert="horz"/>
          <a:lstStyle/>
          <a:p>
            <a:r>
              <a:rPr lang="en-US"/>
              <a:t>Danone is the #1 branded whitener nationally</a:t>
            </a:r>
            <a:r>
              <a:rPr lang="en-US" baseline="30000"/>
              <a:t>1</a:t>
            </a:r>
          </a:p>
        </p:txBody>
      </p:sp>
      <p:sp>
        <p:nvSpPr>
          <p:cNvPr id="15" name="Rectangle 14">
            <a:extLst>
              <a:ext uri="{FF2B5EF4-FFF2-40B4-BE49-F238E27FC236}">
                <a16:creationId xmlns:a16="http://schemas.microsoft.com/office/drawing/2014/main" id="{5FC4D65E-6A38-794B-9107-F31FB097E08D}"/>
              </a:ext>
            </a:extLst>
          </p:cNvPr>
          <p:cNvSpPr/>
          <p:nvPr/>
        </p:nvSpPr>
        <p:spPr>
          <a:xfrm>
            <a:off x="0" y="6449089"/>
            <a:ext cx="5279247" cy="338554"/>
          </a:xfrm>
          <a:prstGeom prst="rect">
            <a:avLst/>
          </a:prstGeom>
        </p:spPr>
        <p:txBody>
          <a:bodyPr wrap="square" lIns="182880" rIns="0" anchor="ctr" anchorCtr="0">
            <a:noAutofit/>
          </a:bodyPr>
          <a:lstStyle/>
          <a:p>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Source: IRI Total MULO L13W ending 9-27-20 </a:t>
            </a:r>
          </a:p>
          <a:p>
            <a:r>
              <a:rPr lang="en-US" sz="800">
                <a:solidFill>
                  <a:schemeClr val="bg1"/>
                </a:solidFill>
                <a:latin typeface="Century Gothic" panose="020B0502020202020204" pitchFamily="34" charset="0"/>
              </a:rPr>
              <a:t>The LAND O LAKES Brand name is used under license from Land O’Lakes, Inc.</a:t>
            </a:r>
          </a:p>
        </p:txBody>
      </p:sp>
    </p:spTree>
    <p:extLst>
      <p:ext uri="{BB962C8B-B14F-4D97-AF65-F5344CB8AC3E}">
        <p14:creationId xmlns:p14="http://schemas.microsoft.com/office/powerpoint/2010/main" val="4024653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22E3D8-63D0-4B60-B179-02DDF75F676A}"/>
              </a:ext>
            </a:extLst>
          </p:cNvPr>
          <p:cNvSpPr txBox="1">
            <a:spLocks/>
          </p:cNvSpPr>
          <p:nvPr/>
        </p:nvSpPr>
        <p:spPr>
          <a:xfrm>
            <a:off x="454797" y="-82426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8" name="Rectángulo 40">
            <a:extLst>
              <a:ext uri="{FF2B5EF4-FFF2-40B4-BE49-F238E27FC236}">
                <a16:creationId xmlns:a16="http://schemas.microsoft.com/office/drawing/2014/main" id="{B9BE9941-859A-4872-8780-CCE93AF84AC3}"/>
              </a:ext>
            </a:extLst>
          </p:cNvPr>
          <p:cNvSpPr/>
          <p:nvPr/>
        </p:nvSpPr>
        <p:spPr>
          <a:xfrm>
            <a:off x="6299613" y="1763560"/>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CC1D934-2DC5-42F8-BF87-57F31E90B672}"/>
              </a:ext>
            </a:extLst>
          </p:cNvPr>
          <p:cNvSpPr/>
          <p:nvPr/>
        </p:nvSpPr>
        <p:spPr>
          <a:xfrm>
            <a:off x="6743140" y="1513977"/>
            <a:ext cx="1899378"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Ensure Right Pricing</a:t>
            </a:r>
          </a:p>
        </p:txBody>
      </p:sp>
      <p:pic>
        <p:nvPicPr>
          <p:cNvPr id="23" name="Image 45">
            <a:extLst>
              <a:ext uri="{FF2B5EF4-FFF2-40B4-BE49-F238E27FC236}">
                <a16:creationId xmlns:a16="http://schemas.microsoft.com/office/drawing/2014/main" id="{4F81AFA7-AD81-4E40-A98C-9269D6CF3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6544" y="763621"/>
            <a:ext cx="476577" cy="649224"/>
          </a:xfrm>
          <a:prstGeom prst="rect">
            <a:avLst/>
          </a:prstGeom>
        </p:spPr>
      </p:pic>
      <p:sp>
        <p:nvSpPr>
          <p:cNvPr id="26" name="Rectángulo 37">
            <a:extLst>
              <a:ext uri="{FF2B5EF4-FFF2-40B4-BE49-F238E27FC236}">
                <a16:creationId xmlns:a16="http://schemas.microsoft.com/office/drawing/2014/main" id="{352E5110-091A-4018-A163-BFE54C8B5BB5}"/>
              </a:ext>
            </a:extLst>
          </p:cNvPr>
          <p:cNvSpPr/>
          <p:nvPr/>
        </p:nvSpPr>
        <p:spPr>
          <a:xfrm>
            <a:off x="304820" y="1763560"/>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E1D7E4DC-4697-4DEE-B31D-0E1930AE3047}"/>
              </a:ext>
            </a:extLst>
          </p:cNvPr>
          <p:cNvSpPr/>
          <p:nvPr/>
        </p:nvSpPr>
        <p:spPr>
          <a:xfrm>
            <a:off x="454797" y="1517447"/>
            <a:ext cx="2424844"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Secure </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Core Four</a:t>
            </a:r>
          </a:p>
        </p:txBody>
      </p:sp>
      <p:sp>
        <p:nvSpPr>
          <p:cNvPr id="31" name="Rectángulo 37">
            <a:extLst>
              <a:ext uri="{FF2B5EF4-FFF2-40B4-BE49-F238E27FC236}">
                <a16:creationId xmlns:a16="http://schemas.microsoft.com/office/drawing/2014/main" id="{E0BD393A-E26E-4B8A-B05E-A880E8B1896E}"/>
              </a:ext>
            </a:extLst>
          </p:cNvPr>
          <p:cNvSpPr/>
          <p:nvPr/>
        </p:nvSpPr>
        <p:spPr>
          <a:xfrm>
            <a:off x="3310917" y="1763560"/>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E3534C2E-F068-4F88-BE20-1D9BA529AEC6}"/>
              </a:ext>
            </a:extLst>
          </p:cNvPr>
          <p:cNvSpPr/>
          <p:nvPr/>
        </p:nvSpPr>
        <p:spPr>
          <a:xfrm>
            <a:off x="3387580" y="1583688"/>
            <a:ext cx="2558481" cy="430847"/>
          </a:xfrm>
          <a:prstGeom prst="rect">
            <a:avLst/>
          </a:prstGeom>
          <a:solidFill>
            <a:srgbClr val="FFFFFF"/>
          </a:solidFill>
          <a:ln w="12700" cap="flat" cmpd="sng" algn="ctr">
            <a:noFill/>
            <a:prstDash val="solid"/>
            <a:miter lim="800000"/>
          </a:ln>
          <a:effectLst/>
        </p:spPr>
        <p:txBody>
          <a:bodyPr lIns="91440" tIns="45720" rIns="91440" bIns="45720" rtlCol="0" anchor="ctr"/>
          <a:lstStyle/>
          <a:p>
            <a:pPr algn="ctr" defTabSz="914330" fontAlgn="base">
              <a:spcBef>
                <a:spcPct val="0"/>
              </a:spcBef>
              <a:spcAft>
                <a:spcPct val="0"/>
              </a:spcAft>
              <a:defRPr/>
            </a:pPr>
            <a:r>
              <a:rPr lang="en-US" b="1" kern="0">
                <a:solidFill>
                  <a:srgbClr val="024C94"/>
                </a:solidFill>
                <a:latin typeface="Century Gothic"/>
              </a:rPr>
              <a:t>Deliver Early &amp; Accurate Forecast </a:t>
            </a:r>
            <a:endParaRPr lang="en-US" b="1" i="0" u="none" strike="noStrike" kern="0" cap="none" spc="0" normalizeH="0" baseline="0" noProof="0">
              <a:ln>
                <a:noFill/>
              </a:ln>
              <a:solidFill>
                <a:srgbClr val="024C94"/>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34B27165-5D77-4739-983D-EAAA936D9986}"/>
              </a:ext>
            </a:extLst>
          </p:cNvPr>
          <p:cNvSpPr txBox="1"/>
          <p:nvPr/>
        </p:nvSpPr>
        <p:spPr>
          <a:xfrm>
            <a:off x="309513" y="2140325"/>
            <a:ext cx="2762009" cy="553998"/>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4C94"/>
                </a:solidFill>
                <a:effectLst/>
                <a:uLnTx/>
                <a:uFillTx/>
                <a:latin typeface="Century Gothic"/>
                <a:ea typeface="+mn-ea"/>
                <a:cs typeface="+mn-cs"/>
              </a:rPr>
              <a:t>These core four SKU’s represent </a:t>
            </a:r>
            <a:r>
              <a:rPr kumimoji="0" lang="en-US" sz="1600" b="1" i="0" u="none" strike="noStrike" kern="1200" cap="none" spc="0" normalizeH="0" baseline="0" noProof="0">
                <a:ln>
                  <a:noFill/>
                </a:ln>
                <a:solidFill>
                  <a:srgbClr val="00B050"/>
                </a:solidFill>
                <a:effectLst/>
                <a:uLnTx/>
                <a:uFillTx/>
                <a:latin typeface="Century Gothic"/>
                <a:ea typeface="+mn-ea"/>
                <a:cs typeface="+mn-cs"/>
              </a:rPr>
              <a:t>$156M</a:t>
            </a:r>
            <a:r>
              <a:rPr kumimoji="0" lang="en-US" sz="1400" b="1" i="0" u="none" strike="noStrike" kern="1200" cap="none" spc="0" normalizeH="0" baseline="0" noProof="0">
                <a:ln>
                  <a:noFill/>
                </a:ln>
                <a:solidFill>
                  <a:srgbClr val="024C94"/>
                </a:solidFill>
                <a:effectLst/>
                <a:uLnTx/>
                <a:uFillTx/>
                <a:latin typeface="Century Gothic"/>
                <a:ea typeface="+mn-ea"/>
                <a:cs typeface="+mn-cs"/>
              </a:rPr>
              <a:t> in $ sales</a:t>
            </a:r>
          </a:p>
        </p:txBody>
      </p:sp>
      <p:pic>
        <p:nvPicPr>
          <p:cNvPr id="46" name="Image 43">
            <a:extLst>
              <a:ext uri="{FF2B5EF4-FFF2-40B4-BE49-F238E27FC236}">
                <a16:creationId xmlns:a16="http://schemas.microsoft.com/office/drawing/2014/main" id="{8794434E-21FF-4847-830B-99263E95E4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7575" y="789748"/>
            <a:ext cx="439338" cy="649224"/>
          </a:xfrm>
          <a:prstGeom prst="rect">
            <a:avLst/>
          </a:prstGeom>
        </p:spPr>
      </p:pic>
      <p:pic>
        <p:nvPicPr>
          <p:cNvPr id="47" name="Image 37" descr="Capture d’écran 2018-06-01 à 11.56.52.png">
            <a:extLst>
              <a:ext uri="{FF2B5EF4-FFF2-40B4-BE49-F238E27FC236}">
                <a16:creationId xmlns:a16="http://schemas.microsoft.com/office/drawing/2014/main" id="{B338B050-16FA-4045-A258-9C7490BDF6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1544" y="763621"/>
            <a:ext cx="429020" cy="649224"/>
          </a:xfrm>
          <a:prstGeom prst="rect">
            <a:avLst/>
          </a:prstGeom>
        </p:spPr>
      </p:pic>
      <p:sp>
        <p:nvSpPr>
          <p:cNvPr id="22" name="TextBox 21">
            <a:extLst>
              <a:ext uri="{FF2B5EF4-FFF2-40B4-BE49-F238E27FC236}">
                <a16:creationId xmlns:a16="http://schemas.microsoft.com/office/drawing/2014/main" id="{C2269FCF-86B4-4639-BCE8-5F090013BB35}"/>
              </a:ext>
            </a:extLst>
          </p:cNvPr>
          <p:cNvSpPr txBox="1"/>
          <p:nvPr/>
        </p:nvSpPr>
        <p:spPr>
          <a:xfrm>
            <a:off x="7288173" y="2103374"/>
            <a:ext cx="1742783" cy="415498"/>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24C94"/>
                </a:solidFill>
                <a:effectLst/>
                <a:uLnTx/>
                <a:uFillTx/>
                <a:latin typeface="Century Gothic"/>
                <a:ea typeface="+mn-ea"/>
                <a:cs typeface="+mn-cs"/>
              </a:rPr>
              <a:t>On average we want the below slope to PL</a:t>
            </a:r>
          </a:p>
        </p:txBody>
      </p:sp>
      <p:sp>
        <p:nvSpPr>
          <p:cNvPr id="24" name="TextBox 23">
            <a:extLst>
              <a:ext uri="{FF2B5EF4-FFF2-40B4-BE49-F238E27FC236}">
                <a16:creationId xmlns:a16="http://schemas.microsoft.com/office/drawing/2014/main" id="{231C629D-84D4-43C8-9C04-2F726A942911}"/>
              </a:ext>
            </a:extLst>
          </p:cNvPr>
          <p:cNvSpPr txBox="1"/>
          <p:nvPr/>
        </p:nvSpPr>
        <p:spPr>
          <a:xfrm>
            <a:off x="7448309" y="2901971"/>
            <a:ext cx="1194210" cy="738664"/>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entury Gothic"/>
                <a:ea typeface="+mn-ea"/>
                <a:cs typeface="+mn-cs"/>
              </a:rPr>
              <a:t>$.80 </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4C94"/>
                </a:solidFill>
                <a:effectLst/>
                <a:uLnTx/>
                <a:uFillTx/>
                <a:latin typeface="Century Gothic"/>
                <a:ea typeface="+mn-ea"/>
                <a:cs typeface="+mn-cs"/>
              </a:rPr>
              <a:t>Premium</a:t>
            </a:r>
            <a:r>
              <a:rPr kumimoji="0" lang="en-US" sz="1800" b="1" i="0" u="none" strike="noStrike" kern="1200" cap="none" spc="0" normalizeH="0" baseline="0" noProof="0">
                <a:ln>
                  <a:noFill/>
                </a:ln>
                <a:solidFill>
                  <a:srgbClr val="024C94"/>
                </a:solidFill>
                <a:effectLst/>
                <a:uLnTx/>
                <a:uFillTx/>
                <a:latin typeface="Century Gothic"/>
                <a:ea typeface="+mn-ea"/>
                <a:cs typeface="+mn-cs"/>
              </a:rPr>
              <a:t> </a:t>
            </a:r>
          </a:p>
        </p:txBody>
      </p:sp>
      <p:sp>
        <p:nvSpPr>
          <p:cNvPr id="25" name="TextBox 24">
            <a:extLst>
              <a:ext uri="{FF2B5EF4-FFF2-40B4-BE49-F238E27FC236}">
                <a16:creationId xmlns:a16="http://schemas.microsoft.com/office/drawing/2014/main" id="{4DF75602-D963-4263-859D-BB7402A45AA3}"/>
              </a:ext>
            </a:extLst>
          </p:cNvPr>
          <p:cNvSpPr txBox="1"/>
          <p:nvPr/>
        </p:nvSpPr>
        <p:spPr>
          <a:xfrm>
            <a:off x="7441632" y="4596736"/>
            <a:ext cx="1266939" cy="677108"/>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entury Gothic"/>
                <a:ea typeface="+mn-ea"/>
                <a:cs typeface="+mn-cs"/>
              </a:rPr>
              <a:t>$1.00 </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24C94"/>
                </a:solidFill>
                <a:effectLst/>
                <a:uLnTx/>
                <a:uFillTx/>
                <a:latin typeface="Century Gothic"/>
                <a:ea typeface="+mn-ea"/>
                <a:cs typeface="+mn-cs"/>
              </a:rPr>
              <a:t>Premium</a:t>
            </a:r>
          </a:p>
        </p:txBody>
      </p:sp>
      <p:sp>
        <p:nvSpPr>
          <p:cNvPr id="33" name="Rectángulo 40">
            <a:extLst>
              <a:ext uri="{FF2B5EF4-FFF2-40B4-BE49-F238E27FC236}">
                <a16:creationId xmlns:a16="http://schemas.microsoft.com/office/drawing/2014/main" id="{A452ADF3-41F2-4556-AE13-335D02C07E45}"/>
              </a:ext>
            </a:extLst>
          </p:cNvPr>
          <p:cNvSpPr/>
          <p:nvPr/>
        </p:nvSpPr>
        <p:spPr>
          <a:xfrm>
            <a:off x="9210718" y="1763560"/>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3D557BFC-7C36-4EB4-BC50-A5D39ECA0A58}"/>
              </a:ext>
            </a:extLst>
          </p:cNvPr>
          <p:cNvSpPr/>
          <p:nvPr/>
        </p:nvSpPr>
        <p:spPr>
          <a:xfrm>
            <a:off x="9467940" y="1500431"/>
            <a:ext cx="2332173"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Support Trial on Unique SKU’s</a:t>
            </a:r>
          </a:p>
        </p:txBody>
      </p:sp>
      <p:pic>
        <p:nvPicPr>
          <p:cNvPr id="39" name="Image 44">
            <a:extLst>
              <a:ext uri="{FF2B5EF4-FFF2-40B4-BE49-F238E27FC236}">
                <a16:creationId xmlns:a16="http://schemas.microsoft.com/office/drawing/2014/main" id="{22956FBE-8CF0-4442-AD24-4D11F28AC4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72752" y="743305"/>
            <a:ext cx="530127" cy="712293"/>
          </a:xfrm>
          <a:prstGeom prst="rect">
            <a:avLst/>
          </a:prstGeom>
        </p:spPr>
      </p:pic>
      <p:sp>
        <p:nvSpPr>
          <p:cNvPr id="2" name="Rectangle 1">
            <a:extLst>
              <a:ext uri="{FF2B5EF4-FFF2-40B4-BE49-F238E27FC236}">
                <a16:creationId xmlns:a16="http://schemas.microsoft.com/office/drawing/2014/main" id="{246C1ABA-7219-48AA-A42A-1433263731A2}"/>
              </a:ext>
            </a:extLst>
          </p:cNvPr>
          <p:cNvSpPr/>
          <p:nvPr/>
        </p:nvSpPr>
        <p:spPr>
          <a:xfrm>
            <a:off x="275731" y="4974574"/>
            <a:ext cx="280713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24C94"/>
                </a:solidFill>
                <a:effectLst/>
                <a:uLnTx/>
                <a:uFillTx/>
                <a:latin typeface="Century Gothic"/>
                <a:ea typeface="+mn-ea"/>
                <a:cs typeface="+mn-cs"/>
              </a:rPr>
              <a:t>LOL is the 2nd largest </a:t>
            </a:r>
            <a:r>
              <a:rPr kumimoji="0" lang="en-US" sz="1400" b="1" i="0" u="none" strike="noStrike" kern="1200" cap="none" spc="0" normalizeH="0" baseline="0" noProof="0">
                <a:ln>
                  <a:noFill/>
                </a:ln>
                <a:solidFill>
                  <a:srgbClr val="024C94"/>
                </a:solidFill>
                <a:effectLst/>
                <a:uLnTx/>
                <a:uFillTx/>
                <a:latin typeface="Century Gothic"/>
                <a:ea typeface="+mn-ea"/>
                <a:cs typeface="+mn-cs"/>
              </a:rPr>
              <a:t>business in CHC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$229M L52W</a:t>
            </a:r>
          </a:p>
        </p:txBody>
      </p:sp>
      <p:pic>
        <p:nvPicPr>
          <p:cNvPr id="6" name="Picture 5" descr="A close up of a sign&#10;&#10;Description automatically generated">
            <a:extLst>
              <a:ext uri="{FF2B5EF4-FFF2-40B4-BE49-F238E27FC236}">
                <a16:creationId xmlns:a16="http://schemas.microsoft.com/office/drawing/2014/main" id="{B2E3E940-BDA5-4DF6-ADD4-E249AEF5F46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990" y="2803153"/>
            <a:ext cx="673264" cy="1985379"/>
          </a:xfrm>
          <a:prstGeom prst="rect">
            <a:avLst/>
          </a:prstGeom>
        </p:spPr>
      </p:pic>
      <p:pic>
        <p:nvPicPr>
          <p:cNvPr id="10" name="Picture 9" descr="Qr code&#10;&#10;Description automatically generated">
            <a:extLst>
              <a:ext uri="{FF2B5EF4-FFF2-40B4-BE49-F238E27FC236}">
                <a16:creationId xmlns:a16="http://schemas.microsoft.com/office/drawing/2014/main" id="{99CAFCF2-BB16-4EB9-A813-03F714BFFBC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8780" y="2809729"/>
            <a:ext cx="673264" cy="1985380"/>
          </a:xfrm>
          <a:prstGeom prst="rect">
            <a:avLst/>
          </a:prstGeom>
        </p:spPr>
      </p:pic>
      <p:pic>
        <p:nvPicPr>
          <p:cNvPr id="12" name="Picture 11" descr="A picture containing text, calendar&#10;&#10;Description automatically generated">
            <a:extLst>
              <a:ext uri="{FF2B5EF4-FFF2-40B4-BE49-F238E27FC236}">
                <a16:creationId xmlns:a16="http://schemas.microsoft.com/office/drawing/2014/main" id="{F675C2FF-7681-451D-9887-41CF8F355D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93738" y="2803552"/>
            <a:ext cx="676528" cy="1995004"/>
          </a:xfrm>
          <a:prstGeom prst="rect">
            <a:avLst/>
          </a:prstGeom>
        </p:spPr>
      </p:pic>
      <p:pic>
        <p:nvPicPr>
          <p:cNvPr id="15" name="Picture 14" descr="A close up of a sign&#10;&#10;Description automatically generated">
            <a:extLst>
              <a:ext uri="{FF2B5EF4-FFF2-40B4-BE49-F238E27FC236}">
                <a16:creationId xmlns:a16="http://schemas.microsoft.com/office/drawing/2014/main" id="{77283F45-A9ED-4C76-B637-AF371AAB83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79862" y="3688500"/>
            <a:ext cx="623390" cy="1106609"/>
          </a:xfrm>
          <a:prstGeom prst="rect">
            <a:avLst/>
          </a:prstGeom>
        </p:spPr>
      </p:pic>
      <p:pic>
        <p:nvPicPr>
          <p:cNvPr id="54" name="Picture 53" descr="A close up of a sign&#10;&#10;Description automatically generated">
            <a:extLst>
              <a:ext uri="{FF2B5EF4-FFF2-40B4-BE49-F238E27FC236}">
                <a16:creationId xmlns:a16="http://schemas.microsoft.com/office/drawing/2014/main" id="{3D7E9FED-143F-48FA-B76F-4EFC96CEEE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14909" y="2311123"/>
            <a:ext cx="673264" cy="1985379"/>
          </a:xfrm>
          <a:prstGeom prst="rect">
            <a:avLst/>
          </a:prstGeom>
        </p:spPr>
      </p:pic>
      <p:pic>
        <p:nvPicPr>
          <p:cNvPr id="55" name="Picture 54" descr="A close up of a sign&#10;&#10;Description automatically generated">
            <a:extLst>
              <a:ext uri="{FF2B5EF4-FFF2-40B4-BE49-F238E27FC236}">
                <a16:creationId xmlns:a16="http://schemas.microsoft.com/office/drawing/2014/main" id="{72C2D384-3239-4987-82EF-43236EA4E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39846" y="4440519"/>
            <a:ext cx="623390" cy="1106609"/>
          </a:xfrm>
          <a:prstGeom prst="rect">
            <a:avLst/>
          </a:prstGeom>
        </p:spPr>
      </p:pic>
      <p:pic>
        <p:nvPicPr>
          <p:cNvPr id="35" name="Picture 34">
            <a:extLst>
              <a:ext uri="{FF2B5EF4-FFF2-40B4-BE49-F238E27FC236}">
                <a16:creationId xmlns:a16="http://schemas.microsoft.com/office/drawing/2014/main" id="{41C03C5E-172C-4A15-BD11-3CF5F991108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0709" r="20347"/>
          <a:stretch/>
        </p:blipFill>
        <p:spPr>
          <a:xfrm>
            <a:off x="4798060" y="3269546"/>
            <a:ext cx="806825" cy="1541989"/>
          </a:xfrm>
          <a:prstGeom prst="rect">
            <a:avLst/>
          </a:prstGeom>
        </p:spPr>
      </p:pic>
      <p:pic>
        <p:nvPicPr>
          <p:cNvPr id="37" name="Picture 2">
            <a:extLst>
              <a:ext uri="{FF2B5EF4-FFF2-40B4-BE49-F238E27FC236}">
                <a16:creationId xmlns:a16="http://schemas.microsoft.com/office/drawing/2014/main" id="{AFF33EF4-196E-4170-B7EE-57DB67A81502}"/>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l="32729" t="4485" r="33336"/>
          <a:stretch/>
        </p:blipFill>
        <p:spPr bwMode="auto">
          <a:xfrm>
            <a:off x="3820044" y="2456110"/>
            <a:ext cx="841695" cy="23690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934EEA8-09E3-46EC-B1BF-5E6AEE010625}"/>
              </a:ext>
            </a:extLst>
          </p:cNvPr>
          <p:cNvSpPr txBox="1"/>
          <p:nvPr/>
        </p:nvSpPr>
        <p:spPr>
          <a:xfrm>
            <a:off x="10441141" y="4912635"/>
            <a:ext cx="1309985" cy="46166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DA281C"/>
                </a:solidFill>
                <a:effectLst/>
                <a:uLnTx/>
                <a:uFillTx/>
                <a:latin typeface="Century Gothic"/>
                <a:ea typeface="+mn-ea"/>
                <a:cs typeface="+mn-cs"/>
              </a:rPr>
              <a:t>0.2 Trial </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Century Gothic"/>
                <a:ea typeface="+mn-ea"/>
                <a:cs typeface="+mn-cs"/>
              </a:rPr>
              <a:t>52.9 Repeat!</a:t>
            </a:r>
          </a:p>
        </p:txBody>
      </p:sp>
      <p:sp>
        <p:nvSpPr>
          <p:cNvPr id="40" name="TextBox 39">
            <a:extLst>
              <a:ext uri="{FF2B5EF4-FFF2-40B4-BE49-F238E27FC236}">
                <a16:creationId xmlns:a16="http://schemas.microsoft.com/office/drawing/2014/main" id="{B07D0136-9CEB-4480-A6B5-C20A35B610E7}"/>
              </a:ext>
            </a:extLst>
          </p:cNvPr>
          <p:cNvSpPr txBox="1"/>
          <p:nvPr/>
        </p:nvSpPr>
        <p:spPr>
          <a:xfrm>
            <a:off x="9339710" y="4912635"/>
            <a:ext cx="1309986" cy="46166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30% </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more cream!</a:t>
            </a:r>
          </a:p>
        </p:txBody>
      </p:sp>
      <p:pic>
        <p:nvPicPr>
          <p:cNvPr id="44" name="Picture 43" descr="A picture containing text&#10;&#10;Description automatically generated">
            <a:extLst>
              <a:ext uri="{FF2B5EF4-FFF2-40B4-BE49-F238E27FC236}">
                <a16:creationId xmlns:a16="http://schemas.microsoft.com/office/drawing/2014/main" id="{5E873107-D9AB-40ED-A9A9-5D9C50149A5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670345" y="2477175"/>
            <a:ext cx="821547" cy="2422649"/>
          </a:xfrm>
          <a:prstGeom prst="rect">
            <a:avLst/>
          </a:prstGeom>
        </p:spPr>
      </p:pic>
      <p:pic>
        <p:nvPicPr>
          <p:cNvPr id="45" name="Picture 44" descr="A picture containing food, cup, table, sitting&#10;&#10;Description automatically generated">
            <a:extLst>
              <a:ext uri="{FF2B5EF4-FFF2-40B4-BE49-F238E27FC236}">
                <a16:creationId xmlns:a16="http://schemas.microsoft.com/office/drawing/2014/main" id="{83EE8BC8-B7E1-46EB-897F-D97830B9DD1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612394" y="2493678"/>
            <a:ext cx="815951" cy="2406146"/>
          </a:xfrm>
          <a:prstGeom prst="rect">
            <a:avLst/>
          </a:prstGeom>
        </p:spPr>
      </p:pic>
      <p:sp>
        <p:nvSpPr>
          <p:cNvPr id="7" name="Title 6">
            <a:extLst>
              <a:ext uri="{FF2B5EF4-FFF2-40B4-BE49-F238E27FC236}">
                <a16:creationId xmlns:a16="http://schemas.microsoft.com/office/drawing/2014/main" id="{2299D24B-E1D4-CC43-80A2-9FAC6CAE8983}"/>
              </a:ext>
            </a:extLst>
          </p:cNvPr>
          <p:cNvSpPr>
            <a:spLocks noGrp="1"/>
          </p:cNvSpPr>
          <p:nvPr>
            <p:ph type="title"/>
          </p:nvPr>
        </p:nvSpPr>
        <p:spPr>
          <a:xfrm>
            <a:off x="224313" y="192056"/>
            <a:ext cx="11743882" cy="773762"/>
          </a:xfrm>
        </p:spPr>
        <p:txBody>
          <a:bodyPr/>
          <a:lstStyle/>
          <a:p>
            <a:r>
              <a:rPr lang="en-US"/>
              <a:t>2021 Whiteners Priorities</a:t>
            </a:r>
          </a:p>
        </p:txBody>
      </p:sp>
      <p:sp>
        <p:nvSpPr>
          <p:cNvPr id="41" name="Rectangle 40">
            <a:extLst>
              <a:ext uri="{FF2B5EF4-FFF2-40B4-BE49-F238E27FC236}">
                <a16:creationId xmlns:a16="http://schemas.microsoft.com/office/drawing/2014/main" id="{59FD76CB-AE05-8740-BAB1-1CACB1D3C54E}"/>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Total MULO L52W ending 9-27-20 </a:t>
            </a:r>
          </a:p>
          <a:p>
            <a:r>
              <a:rPr lang="en-US" sz="800">
                <a:solidFill>
                  <a:schemeClr val="bg1"/>
                </a:solidFill>
                <a:latin typeface="Century Gothic" panose="020B0502020202020204" pitchFamily="34" charset="0"/>
              </a:rPr>
              <a:t>The LAND O LAKES Brand name is used under license from Land O’Lakes, Inc.</a:t>
            </a:r>
          </a:p>
        </p:txBody>
      </p:sp>
      <p:sp>
        <p:nvSpPr>
          <p:cNvPr id="43" name="Rectangle: Rounded Corners 42">
            <a:extLst>
              <a:ext uri="{FF2B5EF4-FFF2-40B4-BE49-F238E27FC236}">
                <a16:creationId xmlns:a16="http://schemas.microsoft.com/office/drawing/2014/main" id="{767326C2-6590-4A0F-B17D-2B969DA2DAF3}"/>
              </a:ext>
            </a:extLst>
          </p:cNvPr>
          <p:cNvSpPr/>
          <p:nvPr/>
        </p:nvSpPr>
        <p:spPr>
          <a:xfrm>
            <a:off x="3760414" y="6408934"/>
            <a:ext cx="1597058" cy="19818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Internal Only</a:t>
            </a:r>
          </a:p>
        </p:txBody>
      </p:sp>
    </p:spTree>
    <p:extLst>
      <p:ext uri="{BB962C8B-B14F-4D97-AF65-F5344CB8AC3E}">
        <p14:creationId xmlns:p14="http://schemas.microsoft.com/office/powerpoint/2010/main" val="715283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7" imgH="288" progId="TCLayout.ActiveDocument.1">
                  <p:embed/>
                </p:oleObj>
              </mc:Choice>
              <mc:Fallback>
                <p:oleObj name="think-cell Slide" r:id="rId4"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alibri Regular"/>
            </a:endParaRPr>
          </a:p>
        </p:txBody>
      </p:sp>
      <p:pic>
        <p:nvPicPr>
          <p:cNvPr id="6" name="Picture Placeholder 5">
            <a:extLst>
              <a:ext uri="{FF2B5EF4-FFF2-40B4-BE49-F238E27FC236}">
                <a16:creationId xmlns:a16="http://schemas.microsoft.com/office/drawing/2014/main" id="{89D0D4AF-D7B3-47C0-A7B1-AC196C9B266A}"/>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a:ext>
            </a:extLst>
          </a:blip>
          <a:srcRect t="26787" b="26787"/>
          <a:stretch/>
        </p:blipFill>
        <p:spPr>
          <a:xfrm>
            <a:off x="0" y="0"/>
            <a:ext cx="5907314" cy="2194560"/>
          </a:xfrm>
        </p:spPr>
      </p:pic>
      <p:pic>
        <p:nvPicPr>
          <p:cNvPr id="12" name="Picture Placeholder 11">
            <a:extLst>
              <a:ext uri="{FF2B5EF4-FFF2-40B4-BE49-F238E27FC236}">
                <a16:creationId xmlns:a16="http://schemas.microsoft.com/office/drawing/2014/main" id="{67E17EDF-3DD3-4BDE-85F1-492CCF373F3E}"/>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a:ext>
            </a:extLst>
          </a:blip>
          <a:srcRect t="19053" b="19053"/>
          <a:stretch/>
        </p:blipFill>
        <p:spPr>
          <a:xfrm>
            <a:off x="5895122" y="-1"/>
            <a:ext cx="6296878" cy="2194560"/>
          </a:xfrm>
        </p:spPr>
      </p:pic>
      <p:pic>
        <p:nvPicPr>
          <p:cNvPr id="19" name="Picture Placeholder 18">
            <a:extLst>
              <a:ext uri="{FF2B5EF4-FFF2-40B4-BE49-F238E27FC236}">
                <a16:creationId xmlns:a16="http://schemas.microsoft.com/office/drawing/2014/main" id="{0D0CBF1F-8966-4FA0-81AB-B48527692A15}"/>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a:ext>
            </a:extLst>
          </a:blip>
          <a:srcRect t="31430" b="31430"/>
          <a:stretch/>
        </p:blipFill>
        <p:spPr>
          <a:xfrm>
            <a:off x="0" y="2195470"/>
            <a:ext cx="5907314" cy="2194560"/>
          </a:xfrm>
        </p:spPr>
      </p:pic>
      <p:pic>
        <p:nvPicPr>
          <p:cNvPr id="47" name="Picture Placeholder 46">
            <a:extLst>
              <a:ext uri="{FF2B5EF4-FFF2-40B4-BE49-F238E27FC236}">
                <a16:creationId xmlns:a16="http://schemas.microsoft.com/office/drawing/2014/main" id="{3F7F2638-1C69-1845-BC75-E4FDAFBD4536}"/>
              </a:ext>
            </a:extLst>
          </p:cNvPr>
          <p:cNvPicPr>
            <a:picLocks noGrp="1" noChangeAspect="1"/>
          </p:cNvPicPr>
          <p:nvPr>
            <p:ph type="pic" sz="quarter" idx="17"/>
          </p:nvPr>
        </p:nvPicPr>
        <p:blipFill rotWithShape="1">
          <a:blip r:embed="rId9"/>
          <a:srcRect t="19209" b="19209"/>
          <a:stretch/>
        </p:blipFill>
        <p:spPr>
          <a:xfrm>
            <a:off x="5895122" y="2195470"/>
            <a:ext cx="6296878" cy="2194560"/>
          </a:xfrm>
        </p:spPr>
      </p:pic>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488" y="5087938"/>
            <a:ext cx="9053512" cy="674687"/>
          </a:xfrm>
        </p:spPr>
        <p:txBody>
          <a:bodyPr/>
          <a:lstStyle/>
          <a:p>
            <a:r>
              <a:rPr lang="en-US"/>
              <a:t>Land O’Lakes Traditional Whiteners</a:t>
            </a:r>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139" y="5738630"/>
            <a:ext cx="8552210" cy="703800"/>
          </a:xfrm>
        </p:spPr>
        <p:txBody>
          <a:bodyPr/>
          <a:lstStyle/>
          <a:p>
            <a:r>
              <a:rPr lang="en-US"/>
              <a:t>2021 H2 Brand Updates</a:t>
            </a:r>
          </a:p>
        </p:txBody>
      </p:sp>
      <p:sp>
        <p:nvSpPr>
          <p:cNvPr id="29" name="Picture Placeholder 28">
            <a:extLst>
              <a:ext uri="{FF2B5EF4-FFF2-40B4-BE49-F238E27FC236}">
                <a16:creationId xmlns:a16="http://schemas.microsoft.com/office/drawing/2014/main" id="{0147EDBA-6D3E-0A4C-9D58-CDD268487C7E}"/>
              </a:ext>
            </a:extLst>
          </p:cNvPr>
          <p:cNvSpPr>
            <a:spLocks noGrp="1"/>
          </p:cNvSpPr>
          <p:nvPr>
            <p:ph type="pic" sz="quarter" idx="22"/>
          </p:nvPr>
        </p:nvSpPr>
        <p:spPr>
          <a:solidFill>
            <a:schemeClr val="bg1"/>
          </a:solidFill>
        </p:spPr>
      </p:sp>
      <p:sp>
        <p:nvSpPr>
          <p:cNvPr id="30" name="Picture Placeholder 29">
            <a:extLst>
              <a:ext uri="{FF2B5EF4-FFF2-40B4-BE49-F238E27FC236}">
                <a16:creationId xmlns:a16="http://schemas.microsoft.com/office/drawing/2014/main" id="{7D052A2C-38FB-7549-A83C-73E8A8CB805B}"/>
              </a:ext>
            </a:extLst>
          </p:cNvPr>
          <p:cNvSpPr>
            <a:spLocks noGrp="1"/>
          </p:cNvSpPr>
          <p:nvPr>
            <p:ph type="pic" sz="quarter" idx="25"/>
          </p:nvPr>
        </p:nvSpPr>
        <p:spPr/>
      </p:sp>
      <p:pic>
        <p:nvPicPr>
          <p:cNvPr id="14" name="Picture 13">
            <a:extLst>
              <a:ext uri="{FF2B5EF4-FFF2-40B4-BE49-F238E27FC236}">
                <a16:creationId xmlns:a16="http://schemas.microsoft.com/office/drawing/2014/main" id="{5A88E622-73E8-41E2-B695-65AFBEC5A6C6}"/>
              </a:ext>
            </a:extLst>
          </p:cNvPr>
          <p:cNvPicPr>
            <a:picLocks noChangeAspect="1"/>
          </p:cNvPicPr>
          <p:nvPr/>
        </p:nvPicPr>
        <p:blipFill>
          <a:blip r:embed="rId10"/>
          <a:stretch>
            <a:fillRect/>
          </a:stretch>
        </p:blipFill>
        <p:spPr>
          <a:xfrm>
            <a:off x="447273" y="5277852"/>
            <a:ext cx="2150376" cy="653678"/>
          </a:xfrm>
          <a:prstGeom prst="rect">
            <a:avLst/>
          </a:prstGeom>
        </p:spPr>
      </p:pic>
      <p:sp>
        <p:nvSpPr>
          <p:cNvPr id="17" name="Rectangle 16">
            <a:extLst>
              <a:ext uri="{FF2B5EF4-FFF2-40B4-BE49-F238E27FC236}">
                <a16:creationId xmlns:a16="http://schemas.microsoft.com/office/drawing/2014/main" id="{EEEE48A8-BFEF-4CA7-8A97-E7ABDBCB892F}"/>
              </a:ext>
            </a:extLst>
          </p:cNvPr>
          <p:cNvSpPr/>
          <p:nvPr/>
        </p:nvSpPr>
        <p:spPr>
          <a:xfrm>
            <a:off x="3138139" y="6460473"/>
            <a:ext cx="6096000" cy="2308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effectLst/>
                <a:uLnTx/>
                <a:uFillTx/>
                <a:ea typeface="Calibri" panose="020F0502020204030204" pitchFamily="34" charset="0"/>
                <a:cs typeface="+mn-cs"/>
              </a:rPr>
              <a:t>The LAND O LAKES Brand name is used under license from Land O’Lakes, Inc.</a:t>
            </a:r>
          </a:p>
        </p:txBody>
      </p:sp>
    </p:spTree>
    <p:extLst>
      <p:ext uri="{BB962C8B-B14F-4D97-AF65-F5344CB8AC3E}">
        <p14:creationId xmlns:p14="http://schemas.microsoft.com/office/powerpoint/2010/main" val="443270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9AC78-B5FD-0347-89ED-94EABD9E1D28}"/>
              </a:ext>
            </a:extLst>
          </p:cNvPr>
          <p:cNvSpPr>
            <a:spLocks noGrp="1"/>
          </p:cNvSpPr>
          <p:nvPr>
            <p:ph type="title"/>
          </p:nvPr>
        </p:nvSpPr>
        <p:spPr>
          <a:xfrm>
            <a:off x="220144" y="192056"/>
            <a:ext cx="11738525" cy="773762"/>
          </a:xfrm>
        </p:spPr>
        <p:txBody>
          <a:bodyPr/>
          <a:lstStyle/>
          <a:p>
            <a:r>
              <a:rPr lang="en-US"/>
              <a:t>Land O’Lakes shoppers continue to have high value</a:t>
            </a:r>
          </a:p>
        </p:txBody>
      </p:sp>
      <p:sp>
        <p:nvSpPr>
          <p:cNvPr id="4" name="Text Placeholder 3">
            <a:extLst>
              <a:ext uri="{FF2B5EF4-FFF2-40B4-BE49-F238E27FC236}">
                <a16:creationId xmlns:a16="http://schemas.microsoft.com/office/drawing/2014/main" id="{0BD26BFC-6CF1-DD43-B7B6-B4A3094EC9C0}"/>
              </a:ext>
            </a:extLst>
          </p:cNvPr>
          <p:cNvSpPr>
            <a:spLocks noGrp="1"/>
          </p:cNvSpPr>
          <p:nvPr>
            <p:ph type="body" idx="13"/>
          </p:nvPr>
        </p:nvSpPr>
        <p:spPr>
          <a:xfrm>
            <a:off x="220663" y="547517"/>
            <a:ext cx="11739562" cy="601663"/>
          </a:xfrm>
        </p:spPr>
        <p:txBody>
          <a:bodyPr/>
          <a:lstStyle/>
          <a:p>
            <a:r>
              <a:rPr lang="en-US"/>
              <a:t>They have the highest basket spend vs. all other conventional H&amp;H and HWC shoppers</a:t>
            </a:r>
          </a:p>
          <a:p>
            <a:endParaRPr lang="en-US"/>
          </a:p>
        </p:txBody>
      </p:sp>
      <p:graphicFrame>
        <p:nvGraphicFramePr>
          <p:cNvPr id="7" name="Content Placeholder 8">
            <a:extLst>
              <a:ext uri="{FF2B5EF4-FFF2-40B4-BE49-F238E27FC236}">
                <a16:creationId xmlns:a16="http://schemas.microsoft.com/office/drawing/2014/main" id="{E6A2CAB3-63B0-5542-96C8-5F944C6E14AB}"/>
              </a:ext>
            </a:extLst>
          </p:cNvPr>
          <p:cNvGraphicFramePr>
            <a:graphicFrameLocks/>
          </p:cNvGraphicFramePr>
          <p:nvPr/>
        </p:nvGraphicFramePr>
        <p:xfrm>
          <a:off x="700090" y="1893988"/>
          <a:ext cx="4934092" cy="40674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8">
            <a:extLst>
              <a:ext uri="{FF2B5EF4-FFF2-40B4-BE49-F238E27FC236}">
                <a16:creationId xmlns:a16="http://schemas.microsoft.com/office/drawing/2014/main" id="{1CB4E05F-BB35-4645-BC2A-B4B58BCDB737}"/>
              </a:ext>
            </a:extLst>
          </p:cNvPr>
          <p:cNvGraphicFramePr>
            <a:graphicFrameLocks/>
          </p:cNvGraphicFramePr>
          <p:nvPr/>
        </p:nvGraphicFramePr>
        <p:xfrm>
          <a:off x="6308746" y="1893988"/>
          <a:ext cx="5523222" cy="4009722"/>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7E520EC1-FAF5-664A-8F6E-A2E0FD6C6DF3}"/>
              </a:ext>
            </a:extLst>
          </p:cNvPr>
          <p:cNvGrpSpPr/>
          <p:nvPr/>
        </p:nvGrpSpPr>
        <p:grpSpPr>
          <a:xfrm>
            <a:off x="307612" y="1317295"/>
            <a:ext cx="5747400" cy="829897"/>
            <a:chOff x="307610" y="896574"/>
            <a:chExt cx="5747400" cy="829897"/>
          </a:xfrm>
        </p:grpSpPr>
        <p:sp>
          <p:nvSpPr>
            <p:cNvPr id="10" name="Freeform 22">
              <a:extLst>
                <a:ext uri="{FF2B5EF4-FFF2-40B4-BE49-F238E27FC236}">
                  <a16:creationId xmlns:a16="http://schemas.microsoft.com/office/drawing/2014/main" id="{8F3DE196-0262-AE47-B09F-58C7003C2479}"/>
                </a:ext>
              </a:extLst>
            </p:cNvPr>
            <p:cNvSpPr>
              <a:spLocks noEditPoints="1"/>
            </p:cNvSpPr>
            <p:nvPr/>
          </p:nvSpPr>
          <p:spPr bwMode="auto">
            <a:xfrm>
              <a:off x="307610" y="896574"/>
              <a:ext cx="5747400"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C5809758-FD07-404F-9869-ADFA65644934}"/>
                </a:ext>
              </a:extLst>
            </p:cNvPr>
            <p:cNvSpPr txBox="1"/>
            <p:nvPr/>
          </p:nvSpPr>
          <p:spPr>
            <a:xfrm>
              <a:off x="701586" y="961274"/>
              <a:ext cx="4956646" cy="646986"/>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LOL H&amp;H shoppers spend 27% more in total basket than any other H&amp;H shopper</a:t>
              </a:r>
            </a:p>
          </p:txBody>
        </p:sp>
      </p:grpSp>
      <p:grpSp>
        <p:nvGrpSpPr>
          <p:cNvPr id="12" name="Group 11">
            <a:extLst>
              <a:ext uri="{FF2B5EF4-FFF2-40B4-BE49-F238E27FC236}">
                <a16:creationId xmlns:a16="http://schemas.microsoft.com/office/drawing/2014/main" id="{9C091477-8E14-6945-8736-FD084B2B55AB}"/>
              </a:ext>
            </a:extLst>
          </p:cNvPr>
          <p:cNvGrpSpPr/>
          <p:nvPr/>
        </p:nvGrpSpPr>
        <p:grpSpPr>
          <a:xfrm>
            <a:off x="6240512" y="1263997"/>
            <a:ext cx="5747400" cy="829897"/>
            <a:chOff x="6185279" y="896574"/>
            <a:chExt cx="5747400" cy="829897"/>
          </a:xfrm>
        </p:grpSpPr>
        <p:sp>
          <p:nvSpPr>
            <p:cNvPr id="13" name="Freeform 22">
              <a:extLst>
                <a:ext uri="{FF2B5EF4-FFF2-40B4-BE49-F238E27FC236}">
                  <a16:creationId xmlns:a16="http://schemas.microsoft.com/office/drawing/2014/main" id="{A81FA4ED-F9C5-494D-9611-4E7AFAAAC756}"/>
                </a:ext>
              </a:extLst>
            </p:cNvPr>
            <p:cNvSpPr>
              <a:spLocks noEditPoints="1"/>
            </p:cNvSpPr>
            <p:nvPr/>
          </p:nvSpPr>
          <p:spPr bwMode="auto">
            <a:xfrm>
              <a:off x="6185279" y="896574"/>
              <a:ext cx="5747400" cy="829897"/>
            </a:xfrm>
            <a:custGeom>
              <a:avLst/>
              <a:gdLst>
                <a:gd name="T0" fmla="*/ 193 w 4060"/>
                <a:gd name="T1" fmla="*/ 1827 h 1888"/>
                <a:gd name="T2" fmla="*/ 414 w 4060"/>
                <a:gd name="T3" fmla="*/ 1787 h 1888"/>
                <a:gd name="T4" fmla="*/ 500 w 4060"/>
                <a:gd name="T5" fmla="*/ 1768 h 1888"/>
                <a:gd name="T6" fmla="*/ 1167 w 4060"/>
                <a:gd name="T7" fmla="*/ 1640 h 1888"/>
                <a:gd name="T8" fmla="*/ 841 w 4060"/>
                <a:gd name="T9" fmla="*/ 1722 h 1888"/>
                <a:gd name="T10" fmla="*/ 1402 w 4060"/>
                <a:gd name="T11" fmla="*/ 1684 h 1888"/>
                <a:gd name="T12" fmla="*/ 1756 w 4060"/>
                <a:gd name="T13" fmla="*/ 1651 h 1888"/>
                <a:gd name="T14" fmla="*/ 1784 w 4060"/>
                <a:gd name="T15" fmla="*/ 1598 h 1888"/>
                <a:gd name="T16" fmla="*/ 1475 w 4060"/>
                <a:gd name="T17" fmla="*/ 1610 h 1888"/>
                <a:gd name="T18" fmla="*/ 1240 w 4060"/>
                <a:gd name="T19" fmla="*/ 1651 h 1888"/>
                <a:gd name="T20" fmla="*/ 1113 w 4060"/>
                <a:gd name="T21" fmla="*/ 1654 h 1888"/>
                <a:gd name="T22" fmla="*/ 718 w 4060"/>
                <a:gd name="T23" fmla="*/ 1739 h 1888"/>
                <a:gd name="T24" fmla="*/ 1113 w 4060"/>
                <a:gd name="T25" fmla="*/ 1752 h 1888"/>
                <a:gd name="T26" fmla="*/ 1288 w 4060"/>
                <a:gd name="T27" fmla="*/ 1722 h 1888"/>
                <a:gd name="T28" fmla="*/ 1389 w 4060"/>
                <a:gd name="T29" fmla="*/ 1717 h 1888"/>
                <a:gd name="T30" fmla="*/ 1569 w 4060"/>
                <a:gd name="T31" fmla="*/ 1717 h 1888"/>
                <a:gd name="T32" fmla="*/ 1851 w 4060"/>
                <a:gd name="T33" fmla="*/ 1647 h 1888"/>
                <a:gd name="T34" fmla="*/ 2011 w 4060"/>
                <a:gd name="T35" fmla="*/ 1682 h 1888"/>
                <a:gd name="T36" fmla="*/ 2306 w 4060"/>
                <a:gd name="T37" fmla="*/ 1636 h 1888"/>
                <a:gd name="T38" fmla="*/ 2076 w 4060"/>
                <a:gd name="T39" fmla="*/ 1576 h 1888"/>
                <a:gd name="T40" fmla="*/ 2057 w 4060"/>
                <a:gd name="T41" fmla="*/ 1574 h 1888"/>
                <a:gd name="T42" fmla="*/ 2487 w 4060"/>
                <a:gd name="T43" fmla="*/ 1585 h 1888"/>
                <a:gd name="T44" fmla="*/ 2577 w 4060"/>
                <a:gd name="T45" fmla="*/ 1489 h 1888"/>
                <a:gd name="T46" fmla="*/ 2693 w 4060"/>
                <a:gd name="T47" fmla="*/ 1576 h 1888"/>
                <a:gd name="T48" fmla="*/ 2785 w 4060"/>
                <a:gd name="T49" fmla="*/ 1563 h 1888"/>
                <a:gd name="T50" fmla="*/ 3274 w 4060"/>
                <a:gd name="T51" fmla="*/ 1489 h 1888"/>
                <a:gd name="T52" fmla="*/ 3483 w 4060"/>
                <a:gd name="T53" fmla="*/ 1524 h 1888"/>
                <a:gd name="T54" fmla="*/ 3810 w 4060"/>
                <a:gd name="T55" fmla="*/ 100 h 1888"/>
                <a:gd name="T56" fmla="*/ 376 w 4060"/>
                <a:gd name="T57" fmla="*/ 204 h 1888"/>
                <a:gd name="T58" fmla="*/ 153 w 4060"/>
                <a:gd name="T59" fmla="*/ 856 h 1888"/>
                <a:gd name="T60" fmla="*/ 403 w 4060"/>
                <a:gd name="T61" fmla="*/ 1466 h 1888"/>
                <a:gd name="T62" fmla="*/ 1352 w 4060"/>
                <a:gd name="T63" fmla="*/ 1567 h 1888"/>
                <a:gd name="T64" fmla="*/ 1518 w 4060"/>
                <a:gd name="T65" fmla="*/ 1557 h 1888"/>
                <a:gd name="T66" fmla="*/ 2637 w 4060"/>
                <a:gd name="T67" fmla="*/ 1476 h 1888"/>
                <a:gd name="T68" fmla="*/ 3751 w 4060"/>
                <a:gd name="T69" fmla="*/ 140 h 1888"/>
                <a:gd name="T70" fmla="*/ 333 w 4060"/>
                <a:gd name="T71" fmla="*/ 986 h 1888"/>
                <a:gd name="T72" fmla="*/ 3776 w 4060"/>
                <a:gd name="T73" fmla="*/ 138 h 1888"/>
                <a:gd name="T74" fmla="*/ 3189 w 4060"/>
                <a:gd name="T75" fmla="*/ 1524 h 1888"/>
                <a:gd name="T76" fmla="*/ 2859 w 4060"/>
                <a:gd name="T77" fmla="*/ 1534 h 1888"/>
                <a:gd name="T78" fmla="*/ 2098 w 4060"/>
                <a:gd name="T79" fmla="*/ 1524 h 1888"/>
                <a:gd name="T80" fmla="*/ 1742 w 4060"/>
                <a:gd name="T81" fmla="*/ 1539 h 1888"/>
                <a:gd name="T82" fmla="*/ 1575 w 4060"/>
                <a:gd name="T83" fmla="*/ 1601 h 1888"/>
                <a:gd name="T84" fmla="*/ 1295 w 4060"/>
                <a:gd name="T85" fmla="*/ 1585 h 1888"/>
                <a:gd name="T86" fmla="*/ 1100 w 4060"/>
                <a:gd name="T87" fmla="*/ 1626 h 1888"/>
                <a:gd name="T88" fmla="*/ 408 w 4060"/>
                <a:gd name="T89" fmla="*/ 1712 h 1888"/>
                <a:gd name="T90" fmla="*/ 3878 w 4060"/>
                <a:gd name="T91" fmla="*/ 1468 h 1888"/>
                <a:gd name="T92" fmla="*/ 208 w 4060"/>
                <a:gd name="T93" fmla="*/ 1571 h 1888"/>
                <a:gd name="T94" fmla="*/ 262 w 4060"/>
                <a:gd name="T95" fmla="*/ 1399 h 1888"/>
                <a:gd name="T96" fmla="*/ 328 w 4060"/>
                <a:gd name="T97" fmla="*/ 1180 h 1888"/>
                <a:gd name="T98" fmla="*/ 386 w 4060"/>
                <a:gd name="T99" fmla="*/ 1050 h 1888"/>
                <a:gd name="T100" fmla="*/ 76 w 4060"/>
                <a:gd name="T101" fmla="*/ 838 h 1888"/>
                <a:gd name="T102" fmla="*/ 174 w 4060"/>
                <a:gd name="T103" fmla="*/ 452 h 1888"/>
                <a:gd name="T104" fmla="*/ 1069 w 4060"/>
                <a:gd name="T105" fmla="*/ 128 h 1888"/>
                <a:gd name="T106" fmla="*/ 3822 w 4060"/>
                <a:gd name="T107" fmla="*/ 19 h 1888"/>
                <a:gd name="T108" fmla="*/ 3871 w 4060"/>
                <a:gd name="T109" fmla="*/ 90 h 1888"/>
                <a:gd name="T110" fmla="*/ 3888 w 4060"/>
                <a:gd name="T111" fmla="*/ 394 h 1888"/>
                <a:gd name="T112" fmla="*/ 3896 w 4060"/>
                <a:gd name="T113" fmla="*/ 677 h 1888"/>
                <a:gd name="T114" fmla="*/ 3938 w 4060"/>
                <a:gd name="T115" fmla="*/ 1326 h 1888"/>
                <a:gd name="T116" fmla="*/ 3531 w 4060"/>
                <a:gd name="T117" fmla="*/ 1553 h 1888"/>
                <a:gd name="T118" fmla="*/ 2319 w 4060"/>
                <a:gd name="T119" fmla="*/ 1688 h 1888"/>
                <a:gd name="T120" fmla="*/ 1112 w 4060"/>
                <a:gd name="T121" fmla="*/ 1801 h 1888"/>
                <a:gd name="T122" fmla="*/ 245 w 4060"/>
                <a:gd name="T123" fmla="*/ 185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0" h="1888">
                  <a:moveTo>
                    <a:pt x="139" y="1760"/>
                  </a:moveTo>
                  <a:cubicBezTo>
                    <a:pt x="150" y="1759"/>
                    <a:pt x="162" y="1758"/>
                    <a:pt x="168" y="1755"/>
                  </a:cubicBezTo>
                  <a:cubicBezTo>
                    <a:pt x="170" y="1753"/>
                    <a:pt x="170" y="1754"/>
                    <a:pt x="170" y="1751"/>
                  </a:cubicBezTo>
                  <a:cubicBezTo>
                    <a:pt x="161" y="1751"/>
                    <a:pt x="162" y="1751"/>
                    <a:pt x="157" y="1749"/>
                  </a:cubicBezTo>
                  <a:cubicBezTo>
                    <a:pt x="154" y="1751"/>
                    <a:pt x="153" y="1755"/>
                    <a:pt x="150" y="1757"/>
                  </a:cubicBezTo>
                  <a:cubicBezTo>
                    <a:pt x="148" y="1757"/>
                    <a:pt x="145" y="1756"/>
                    <a:pt x="142" y="1757"/>
                  </a:cubicBezTo>
                  <a:cubicBezTo>
                    <a:pt x="137" y="1759"/>
                    <a:pt x="139" y="1758"/>
                    <a:pt x="137" y="1759"/>
                  </a:cubicBezTo>
                  <a:cubicBezTo>
                    <a:pt x="137" y="1759"/>
                    <a:pt x="138" y="1760"/>
                    <a:pt x="139" y="1760"/>
                  </a:cubicBezTo>
                  <a:moveTo>
                    <a:pt x="160" y="1786"/>
                  </a:moveTo>
                  <a:cubicBezTo>
                    <a:pt x="189" y="1784"/>
                    <a:pt x="189" y="1784"/>
                    <a:pt x="189" y="1784"/>
                  </a:cubicBezTo>
                  <a:cubicBezTo>
                    <a:pt x="188" y="1783"/>
                    <a:pt x="187" y="1783"/>
                    <a:pt x="186" y="1783"/>
                  </a:cubicBezTo>
                  <a:cubicBezTo>
                    <a:pt x="180" y="1779"/>
                    <a:pt x="162" y="1782"/>
                    <a:pt x="152" y="1780"/>
                  </a:cubicBezTo>
                  <a:cubicBezTo>
                    <a:pt x="150" y="1782"/>
                    <a:pt x="150" y="1783"/>
                    <a:pt x="149" y="1786"/>
                  </a:cubicBezTo>
                  <a:cubicBezTo>
                    <a:pt x="156" y="1786"/>
                    <a:pt x="157" y="1785"/>
                    <a:pt x="160" y="1786"/>
                  </a:cubicBezTo>
                  <a:moveTo>
                    <a:pt x="211" y="1760"/>
                  </a:moveTo>
                  <a:cubicBezTo>
                    <a:pt x="211" y="1757"/>
                    <a:pt x="211" y="1757"/>
                    <a:pt x="211" y="1757"/>
                  </a:cubicBezTo>
                  <a:cubicBezTo>
                    <a:pt x="191" y="1759"/>
                    <a:pt x="174" y="1759"/>
                    <a:pt x="161" y="1761"/>
                  </a:cubicBezTo>
                  <a:cubicBezTo>
                    <a:pt x="161" y="1765"/>
                    <a:pt x="161" y="1765"/>
                    <a:pt x="161" y="1765"/>
                  </a:cubicBezTo>
                  <a:cubicBezTo>
                    <a:pt x="174" y="1766"/>
                    <a:pt x="196" y="1765"/>
                    <a:pt x="206" y="1760"/>
                  </a:cubicBezTo>
                  <a:lnTo>
                    <a:pt x="211" y="1760"/>
                  </a:lnTo>
                  <a:close/>
                  <a:moveTo>
                    <a:pt x="225" y="1679"/>
                  </a:moveTo>
                  <a:cubicBezTo>
                    <a:pt x="225" y="1675"/>
                    <a:pt x="225" y="1675"/>
                    <a:pt x="225" y="1675"/>
                  </a:cubicBezTo>
                  <a:cubicBezTo>
                    <a:pt x="244" y="1673"/>
                    <a:pt x="249" y="1669"/>
                    <a:pt x="269" y="1667"/>
                  </a:cubicBezTo>
                  <a:cubicBezTo>
                    <a:pt x="267" y="1666"/>
                    <a:pt x="265" y="1665"/>
                    <a:pt x="264" y="1665"/>
                  </a:cubicBezTo>
                  <a:cubicBezTo>
                    <a:pt x="270" y="1660"/>
                    <a:pt x="277" y="1657"/>
                    <a:pt x="284" y="1653"/>
                  </a:cubicBezTo>
                  <a:cubicBezTo>
                    <a:pt x="285" y="1653"/>
                    <a:pt x="285" y="1652"/>
                    <a:pt x="286" y="1652"/>
                  </a:cubicBezTo>
                  <a:cubicBezTo>
                    <a:pt x="284" y="1652"/>
                    <a:pt x="284" y="1652"/>
                    <a:pt x="284" y="1652"/>
                  </a:cubicBezTo>
                  <a:cubicBezTo>
                    <a:pt x="282" y="1651"/>
                    <a:pt x="264" y="1653"/>
                    <a:pt x="255" y="1654"/>
                  </a:cubicBezTo>
                  <a:cubicBezTo>
                    <a:pt x="252" y="1661"/>
                    <a:pt x="247" y="1659"/>
                    <a:pt x="248" y="1665"/>
                  </a:cubicBezTo>
                  <a:cubicBezTo>
                    <a:pt x="237" y="1665"/>
                    <a:pt x="237" y="1664"/>
                    <a:pt x="229" y="1668"/>
                  </a:cubicBezTo>
                  <a:cubicBezTo>
                    <a:pt x="216" y="1666"/>
                    <a:pt x="227" y="1665"/>
                    <a:pt x="221" y="1660"/>
                  </a:cubicBezTo>
                  <a:cubicBezTo>
                    <a:pt x="221" y="1657"/>
                    <a:pt x="221" y="1657"/>
                    <a:pt x="221" y="1657"/>
                  </a:cubicBezTo>
                  <a:cubicBezTo>
                    <a:pt x="196" y="1659"/>
                    <a:pt x="188" y="1664"/>
                    <a:pt x="168" y="1666"/>
                  </a:cubicBezTo>
                  <a:cubicBezTo>
                    <a:pt x="167" y="1670"/>
                    <a:pt x="166" y="1672"/>
                    <a:pt x="167" y="1677"/>
                  </a:cubicBezTo>
                  <a:cubicBezTo>
                    <a:pt x="192" y="1675"/>
                    <a:pt x="205" y="1679"/>
                    <a:pt x="225" y="1679"/>
                  </a:cubicBezTo>
                  <a:moveTo>
                    <a:pt x="207" y="1838"/>
                  </a:moveTo>
                  <a:cubicBezTo>
                    <a:pt x="205" y="1836"/>
                    <a:pt x="204" y="1835"/>
                    <a:pt x="201" y="1834"/>
                  </a:cubicBezTo>
                  <a:cubicBezTo>
                    <a:pt x="199" y="1835"/>
                    <a:pt x="200" y="1834"/>
                    <a:pt x="199" y="1836"/>
                  </a:cubicBezTo>
                  <a:cubicBezTo>
                    <a:pt x="193" y="1843"/>
                    <a:pt x="211" y="1849"/>
                    <a:pt x="216" y="1854"/>
                  </a:cubicBezTo>
                  <a:cubicBezTo>
                    <a:pt x="233" y="1850"/>
                    <a:pt x="239" y="1845"/>
                    <a:pt x="260" y="1843"/>
                  </a:cubicBezTo>
                  <a:cubicBezTo>
                    <a:pt x="260" y="1839"/>
                    <a:pt x="259" y="1837"/>
                    <a:pt x="257" y="1835"/>
                  </a:cubicBezTo>
                  <a:cubicBezTo>
                    <a:pt x="262" y="1834"/>
                    <a:pt x="267" y="1832"/>
                    <a:pt x="273" y="1831"/>
                  </a:cubicBezTo>
                  <a:cubicBezTo>
                    <a:pt x="269" y="1828"/>
                    <a:pt x="274" y="1830"/>
                    <a:pt x="267" y="1829"/>
                  </a:cubicBezTo>
                  <a:cubicBezTo>
                    <a:pt x="255" y="1827"/>
                    <a:pt x="247" y="1835"/>
                    <a:pt x="241" y="1836"/>
                  </a:cubicBezTo>
                  <a:cubicBezTo>
                    <a:pt x="237" y="1838"/>
                    <a:pt x="218" y="1836"/>
                    <a:pt x="207" y="1838"/>
                  </a:cubicBezTo>
                  <a:moveTo>
                    <a:pt x="182" y="1822"/>
                  </a:moveTo>
                  <a:cubicBezTo>
                    <a:pt x="181" y="1819"/>
                    <a:pt x="181" y="1819"/>
                    <a:pt x="181" y="1819"/>
                  </a:cubicBezTo>
                  <a:cubicBezTo>
                    <a:pt x="177" y="1821"/>
                    <a:pt x="179" y="1820"/>
                    <a:pt x="176" y="1821"/>
                  </a:cubicBezTo>
                  <a:cubicBezTo>
                    <a:pt x="174" y="1821"/>
                    <a:pt x="174" y="1821"/>
                    <a:pt x="174" y="1821"/>
                  </a:cubicBezTo>
                  <a:cubicBezTo>
                    <a:pt x="177" y="1824"/>
                    <a:pt x="188" y="1825"/>
                    <a:pt x="193" y="1827"/>
                  </a:cubicBezTo>
                  <a:cubicBezTo>
                    <a:pt x="196" y="1827"/>
                    <a:pt x="197" y="1826"/>
                    <a:pt x="203" y="1826"/>
                  </a:cubicBezTo>
                  <a:cubicBezTo>
                    <a:pt x="204" y="1825"/>
                    <a:pt x="205" y="1825"/>
                    <a:pt x="206" y="1824"/>
                  </a:cubicBezTo>
                  <a:cubicBezTo>
                    <a:pt x="200" y="1819"/>
                    <a:pt x="193" y="1821"/>
                    <a:pt x="182" y="1822"/>
                  </a:cubicBezTo>
                  <a:moveTo>
                    <a:pt x="255" y="1750"/>
                  </a:moveTo>
                  <a:cubicBezTo>
                    <a:pt x="249" y="1752"/>
                    <a:pt x="240" y="1753"/>
                    <a:pt x="234" y="1755"/>
                  </a:cubicBezTo>
                  <a:cubicBezTo>
                    <a:pt x="235" y="1756"/>
                    <a:pt x="236" y="1758"/>
                    <a:pt x="237" y="1759"/>
                  </a:cubicBezTo>
                  <a:cubicBezTo>
                    <a:pt x="246" y="1758"/>
                    <a:pt x="248" y="1757"/>
                    <a:pt x="253" y="1755"/>
                  </a:cubicBezTo>
                  <a:cubicBezTo>
                    <a:pt x="255" y="1753"/>
                    <a:pt x="254" y="1753"/>
                    <a:pt x="255" y="1750"/>
                  </a:cubicBezTo>
                  <a:moveTo>
                    <a:pt x="315" y="1770"/>
                  </a:moveTo>
                  <a:cubicBezTo>
                    <a:pt x="316" y="1770"/>
                    <a:pt x="317" y="1769"/>
                    <a:pt x="318" y="1769"/>
                  </a:cubicBezTo>
                  <a:cubicBezTo>
                    <a:pt x="314" y="1765"/>
                    <a:pt x="310" y="1766"/>
                    <a:pt x="306" y="1763"/>
                  </a:cubicBezTo>
                  <a:cubicBezTo>
                    <a:pt x="296" y="1765"/>
                    <a:pt x="284" y="1768"/>
                    <a:pt x="270" y="1770"/>
                  </a:cubicBezTo>
                  <a:cubicBezTo>
                    <a:pt x="270" y="1766"/>
                    <a:pt x="270" y="1766"/>
                    <a:pt x="270" y="1766"/>
                  </a:cubicBezTo>
                  <a:cubicBezTo>
                    <a:pt x="251" y="1767"/>
                    <a:pt x="251" y="1767"/>
                    <a:pt x="251" y="1767"/>
                  </a:cubicBezTo>
                  <a:cubicBezTo>
                    <a:pt x="253" y="1770"/>
                    <a:pt x="252" y="1769"/>
                    <a:pt x="254" y="1770"/>
                  </a:cubicBezTo>
                  <a:cubicBezTo>
                    <a:pt x="259" y="1771"/>
                    <a:pt x="259" y="1770"/>
                    <a:pt x="267" y="1769"/>
                  </a:cubicBezTo>
                  <a:cubicBezTo>
                    <a:pt x="265" y="1772"/>
                    <a:pt x="264" y="1773"/>
                    <a:pt x="260" y="1775"/>
                  </a:cubicBezTo>
                  <a:cubicBezTo>
                    <a:pt x="260" y="1778"/>
                    <a:pt x="260" y="1778"/>
                    <a:pt x="260" y="1778"/>
                  </a:cubicBezTo>
                  <a:cubicBezTo>
                    <a:pt x="281" y="1775"/>
                    <a:pt x="297" y="1771"/>
                    <a:pt x="315" y="1770"/>
                  </a:cubicBezTo>
                  <a:moveTo>
                    <a:pt x="322" y="1699"/>
                  </a:moveTo>
                  <a:cubicBezTo>
                    <a:pt x="335" y="1698"/>
                    <a:pt x="343" y="1699"/>
                    <a:pt x="351" y="1696"/>
                  </a:cubicBezTo>
                  <a:cubicBezTo>
                    <a:pt x="360" y="1693"/>
                    <a:pt x="357" y="1690"/>
                    <a:pt x="374" y="1689"/>
                  </a:cubicBezTo>
                  <a:cubicBezTo>
                    <a:pt x="372" y="1686"/>
                    <a:pt x="373" y="1686"/>
                    <a:pt x="369" y="1685"/>
                  </a:cubicBezTo>
                  <a:cubicBezTo>
                    <a:pt x="372" y="1681"/>
                    <a:pt x="371" y="1682"/>
                    <a:pt x="379" y="1680"/>
                  </a:cubicBezTo>
                  <a:cubicBezTo>
                    <a:pt x="378" y="1674"/>
                    <a:pt x="378" y="1674"/>
                    <a:pt x="378" y="1674"/>
                  </a:cubicBezTo>
                  <a:cubicBezTo>
                    <a:pt x="410" y="1671"/>
                    <a:pt x="409" y="1664"/>
                    <a:pt x="438" y="1661"/>
                  </a:cubicBezTo>
                  <a:cubicBezTo>
                    <a:pt x="438" y="1658"/>
                    <a:pt x="438" y="1658"/>
                    <a:pt x="438" y="1658"/>
                  </a:cubicBezTo>
                  <a:cubicBezTo>
                    <a:pt x="419" y="1660"/>
                    <a:pt x="391" y="1659"/>
                    <a:pt x="372" y="1665"/>
                  </a:cubicBezTo>
                  <a:cubicBezTo>
                    <a:pt x="357" y="1670"/>
                    <a:pt x="349" y="1678"/>
                    <a:pt x="331" y="1682"/>
                  </a:cubicBezTo>
                  <a:cubicBezTo>
                    <a:pt x="332" y="1684"/>
                    <a:pt x="333" y="1685"/>
                    <a:pt x="334" y="1686"/>
                  </a:cubicBezTo>
                  <a:cubicBezTo>
                    <a:pt x="321" y="1690"/>
                    <a:pt x="309" y="1692"/>
                    <a:pt x="301" y="1698"/>
                  </a:cubicBezTo>
                  <a:cubicBezTo>
                    <a:pt x="302" y="1698"/>
                    <a:pt x="303" y="1698"/>
                    <a:pt x="304" y="1699"/>
                  </a:cubicBezTo>
                  <a:cubicBezTo>
                    <a:pt x="301" y="1699"/>
                    <a:pt x="301" y="1699"/>
                    <a:pt x="301" y="1699"/>
                  </a:cubicBezTo>
                  <a:cubicBezTo>
                    <a:pt x="302" y="1703"/>
                    <a:pt x="303" y="1704"/>
                    <a:pt x="304" y="1706"/>
                  </a:cubicBezTo>
                  <a:cubicBezTo>
                    <a:pt x="311" y="1705"/>
                    <a:pt x="316" y="1705"/>
                    <a:pt x="320" y="1703"/>
                  </a:cubicBezTo>
                  <a:cubicBezTo>
                    <a:pt x="322" y="1701"/>
                    <a:pt x="321" y="1702"/>
                    <a:pt x="322" y="1699"/>
                  </a:cubicBezTo>
                  <a:moveTo>
                    <a:pt x="342" y="1780"/>
                  </a:moveTo>
                  <a:cubicBezTo>
                    <a:pt x="343" y="1781"/>
                    <a:pt x="344" y="1781"/>
                    <a:pt x="345" y="1782"/>
                  </a:cubicBezTo>
                  <a:cubicBezTo>
                    <a:pt x="354" y="1780"/>
                    <a:pt x="354" y="1781"/>
                    <a:pt x="358" y="1778"/>
                  </a:cubicBezTo>
                  <a:cubicBezTo>
                    <a:pt x="342" y="1779"/>
                    <a:pt x="342" y="1779"/>
                    <a:pt x="342" y="1779"/>
                  </a:cubicBezTo>
                  <a:lnTo>
                    <a:pt x="342" y="1780"/>
                  </a:lnTo>
                  <a:close/>
                  <a:moveTo>
                    <a:pt x="360" y="1766"/>
                  </a:moveTo>
                  <a:cubicBezTo>
                    <a:pt x="366" y="1764"/>
                    <a:pt x="363" y="1766"/>
                    <a:pt x="365" y="1762"/>
                  </a:cubicBezTo>
                  <a:cubicBezTo>
                    <a:pt x="354" y="1763"/>
                    <a:pt x="354" y="1763"/>
                    <a:pt x="354" y="1763"/>
                  </a:cubicBezTo>
                  <a:cubicBezTo>
                    <a:pt x="357" y="1765"/>
                    <a:pt x="357" y="1765"/>
                    <a:pt x="360" y="1766"/>
                  </a:cubicBezTo>
                  <a:moveTo>
                    <a:pt x="405" y="1795"/>
                  </a:moveTo>
                  <a:cubicBezTo>
                    <a:pt x="409" y="1793"/>
                    <a:pt x="407" y="1794"/>
                    <a:pt x="410" y="1793"/>
                  </a:cubicBezTo>
                  <a:cubicBezTo>
                    <a:pt x="414" y="1791"/>
                    <a:pt x="409" y="1792"/>
                    <a:pt x="407" y="1790"/>
                  </a:cubicBezTo>
                  <a:cubicBezTo>
                    <a:pt x="405" y="1792"/>
                    <a:pt x="405" y="1792"/>
                    <a:pt x="405" y="1795"/>
                  </a:cubicBezTo>
                  <a:moveTo>
                    <a:pt x="414" y="1787"/>
                  </a:moveTo>
                  <a:cubicBezTo>
                    <a:pt x="416" y="1791"/>
                    <a:pt x="416" y="1792"/>
                    <a:pt x="413" y="1797"/>
                  </a:cubicBezTo>
                  <a:cubicBezTo>
                    <a:pt x="417" y="1797"/>
                    <a:pt x="417" y="1797"/>
                    <a:pt x="423" y="1797"/>
                  </a:cubicBezTo>
                  <a:cubicBezTo>
                    <a:pt x="422" y="1800"/>
                    <a:pt x="423" y="1799"/>
                    <a:pt x="421" y="1800"/>
                  </a:cubicBezTo>
                  <a:cubicBezTo>
                    <a:pt x="421" y="1802"/>
                    <a:pt x="421" y="1802"/>
                    <a:pt x="421" y="1802"/>
                  </a:cubicBezTo>
                  <a:cubicBezTo>
                    <a:pt x="415" y="1801"/>
                    <a:pt x="416" y="1801"/>
                    <a:pt x="413" y="1798"/>
                  </a:cubicBezTo>
                  <a:cubicBezTo>
                    <a:pt x="395" y="1800"/>
                    <a:pt x="388" y="1803"/>
                    <a:pt x="376" y="1807"/>
                  </a:cubicBezTo>
                  <a:cubicBezTo>
                    <a:pt x="380" y="1809"/>
                    <a:pt x="378" y="1808"/>
                    <a:pt x="385" y="1809"/>
                  </a:cubicBezTo>
                  <a:cubicBezTo>
                    <a:pt x="395" y="1810"/>
                    <a:pt x="396" y="1805"/>
                    <a:pt x="403" y="1803"/>
                  </a:cubicBezTo>
                  <a:cubicBezTo>
                    <a:pt x="410" y="1801"/>
                    <a:pt x="428" y="1804"/>
                    <a:pt x="432" y="1805"/>
                  </a:cubicBezTo>
                  <a:cubicBezTo>
                    <a:pt x="450" y="1807"/>
                    <a:pt x="462" y="1799"/>
                    <a:pt x="476" y="1797"/>
                  </a:cubicBezTo>
                  <a:cubicBezTo>
                    <a:pt x="472" y="1793"/>
                    <a:pt x="463" y="1794"/>
                    <a:pt x="457" y="1791"/>
                  </a:cubicBezTo>
                  <a:cubicBezTo>
                    <a:pt x="456" y="1791"/>
                    <a:pt x="458" y="1784"/>
                    <a:pt x="462" y="1781"/>
                  </a:cubicBezTo>
                  <a:cubicBezTo>
                    <a:pt x="461" y="1779"/>
                    <a:pt x="461" y="1779"/>
                    <a:pt x="461" y="1779"/>
                  </a:cubicBezTo>
                  <a:cubicBezTo>
                    <a:pt x="475" y="1777"/>
                    <a:pt x="475" y="1777"/>
                    <a:pt x="475" y="1777"/>
                  </a:cubicBezTo>
                  <a:cubicBezTo>
                    <a:pt x="476" y="1771"/>
                    <a:pt x="479" y="1772"/>
                    <a:pt x="484" y="1768"/>
                  </a:cubicBezTo>
                  <a:cubicBezTo>
                    <a:pt x="476" y="1767"/>
                    <a:pt x="466" y="1772"/>
                    <a:pt x="458" y="1771"/>
                  </a:cubicBezTo>
                  <a:cubicBezTo>
                    <a:pt x="446" y="1769"/>
                    <a:pt x="451" y="1765"/>
                    <a:pt x="434" y="1767"/>
                  </a:cubicBezTo>
                  <a:cubicBezTo>
                    <a:pt x="433" y="1767"/>
                    <a:pt x="432" y="1766"/>
                    <a:pt x="431" y="1766"/>
                  </a:cubicBezTo>
                  <a:cubicBezTo>
                    <a:pt x="431" y="1759"/>
                    <a:pt x="433" y="1757"/>
                    <a:pt x="441" y="1754"/>
                  </a:cubicBezTo>
                  <a:cubicBezTo>
                    <a:pt x="449" y="1751"/>
                    <a:pt x="461" y="1753"/>
                    <a:pt x="480" y="1752"/>
                  </a:cubicBezTo>
                  <a:cubicBezTo>
                    <a:pt x="468" y="1747"/>
                    <a:pt x="435" y="1745"/>
                    <a:pt x="422" y="1754"/>
                  </a:cubicBezTo>
                  <a:cubicBezTo>
                    <a:pt x="406" y="1755"/>
                    <a:pt x="406" y="1755"/>
                    <a:pt x="406" y="1755"/>
                  </a:cubicBezTo>
                  <a:cubicBezTo>
                    <a:pt x="405" y="1758"/>
                    <a:pt x="403" y="1761"/>
                    <a:pt x="402" y="1764"/>
                  </a:cubicBezTo>
                  <a:cubicBezTo>
                    <a:pt x="394" y="1770"/>
                    <a:pt x="377" y="1775"/>
                    <a:pt x="366" y="1780"/>
                  </a:cubicBezTo>
                  <a:cubicBezTo>
                    <a:pt x="376" y="1785"/>
                    <a:pt x="395" y="1783"/>
                    <a:pt x="394" y="1791"/>
                  </a:cubicBezTo>
                  <a:cubicBezTo>
                    <a:pt x="400" y="1789"/>
                    <a:pt x="398" y="1790"/>
                    <a:pt x="401" y="1787"/>
                  </a:cubicBezTo>
                  <a:cubicBezTo>
                    <a:pt x="406" y="1787"/>
                    <a:pt x="410" y="1787"/>
                    <a:pt x="414" y="1787"/>
                  </a:cubicBezTo>
                  <a:moveTo>
                    <a:pt x="391" y="1828"/>
                  </a:moveTo>
                  <a:cubicBezTo>
                    <a:pt x="397" y="1829"/>
                    <a:pt x="399" y="1831"/>
                    <a:pt x="403" y="1834"/>
                  </a:cubicBezTo>
                  <a:cubicBezTo>
                    <a:pt x="413" y="1833"/>
                    <a:pt x="426" y="1831"/>
                    <a:pt x="429" y="1830"/>
                  </a:cubicBezTo>
                  <a:cubicBezTo>
                    <a:pt x="441" y="1827"/>
                    <a:pt x="437" y="1822"/>
                    <a:pt x="443" y="1816"/>
                  </a:cubicBezTo>
                  <a:cubicBezTo>
                    <a:pt x="443" y="1812"/>
                    <a:pt x="443" y="1812"/>
                    <a:pt x="443" y="1812"/>
                  </a:cubicBezTo>
                  <a:cubicBezTo>
                    <a:pt x="434" y="1813"/>
                    <a:pt x="428" y="1813"/>
                    <a:pt x="419" y="1811"/>
                  </a:cubicBezTo>
                  <a:cubicBezTo>
                    <a:pt x="414" y="1816"/>
                    <a:pt x="404" y="1820"/>
                    <a:pt x="391" y="1822"/>
                  </a:cubicBezTo>
                  <a:lnTo>
                    <a:pt x="391" y="1828"/>
                  </a:lnTo>
                  <a:close/>
                  <a:moveTo>
                    <a:pt x="461" y="1840"/>
                  </a:moveTo>
                  <a:cubicBezTo>
                    <a:pt x="477" y="1839"/>
                    <a:pt x="477" y="1839"/>
                    <a:pt x="477" y="1839"/>
                  </a:cubicBezTo>
                  <a:cubicBezTo>
                    <a:pt x="477" y="1836"/>
                    <a:pt x="477" y="1836"/>
                    <a:pt x="477" y="1836"/>
                  </a:cubicBezTo>
                  <a:cubicBezTo>
                    <a:pt x="472" y="1835"/>
                    <a:pt x="469" y="1835"/>
                    <a:pt x="461" y="1836"/>
                  </a:cubicBezTo>
                  <a:lnTo>
                    <a:pt x="461" y="1840"/>
                  </a:lnTo>
                  <a:close/>
                  <a:moveTo>
                    <a:pt x="485" y="1839"/>
                  </a:moveTo>
                  <a:cubicBezTo>
                    <a:pt x="490" y="1839"/>
                    <a:pt x="490" y="1839"/>
                    <a:pt x="490" y="1839"/>
                  </a:cubicBezTo>
                  <a:cubicBezTo>
                    <a:pt x="490" y="1837"/>
                    <a:pt x="490" y="1837"/>
                    <a:pt x="490" y="1837"/>
                  </a:cubicBezTo>
                  <a:cubicBezTo>
                    <a:pt x="486" y="1837"/>
                    <a:pt x="488" y="1837"/>
                    <a:pt x="485" y="1836"/>
                  </a:cubicBezTo>
                  <a:cubicBezTo>
                    <a:pt x="482" y="1837"/>
                    <a:pt x="482" y="1837"/>
                    <a:pt x="482" y="1837"/>
                  </a:cubicBezTo>
                  <a:cubicBezTo>
                    <a:pt x="483" y="1838"/>
                    <a:pt x="484" y="1838"/>
                    <a:pt x="485" y="1839"/>
                  </a:cubicBezTo>
                  <a:moveTo>
                    <a:pt x="495" y="1767"/>
                  </a:moveTo>
                  <a:cubicBezTo>
                    <a:pt x="487" y="1768"/>
                    <a:pt x="487" y="1768"/>
                    <a:pt x="487" y="1768"/>
                  </a:cubicBezTo>
                  <a:cubicBezTo>
                    <a:pt x="492" y="1769"/>
                    <a:pt x="490" y="1769"/>
                    <a:pt x="495" y="1767"/>
                  </a:cubicBezTo>
                  <a:moveTo>
                    <a:pt x="500" y="1768"/>
                  </a:moveTo>
                  <a:cubicBezTo>
                    <a:pt x="506" y="1767"/>
                    <a:pt x="505" y="1767"/>
                    <a:pt x="508" y="1765"/>
                  </a:cubicBezTo>
                  <a:cubicBezTo>
                    <a:pt x="500" y="1766"/>
                    <a:pt x="500" y="1766"/>
                    <a:pt x="500" y="1766"/>
                  </a:cubicBezTo>
                  <a:lnTo>
                    <a:pt x="500" y="1768"/>
                  </a:lnTo>
                  <a:close/>
                  <a:moveTo>
                    <a:pt x="505" y="1726"/>
                  </a:moveTo>
                  <a:cubicBezTo>
                    <a:pt x="499" y="1727"/>
                    <a:pt x="497" y="1727"/>
                    <a:pt x="494" y="1728"/>
                  </a:cubicBezTo>
                  <a:cubicBezTo>
                    <a:pt x="482" y="1730"/>
                    <a:pt x="478" y="1731"/>
                    <a:pt x="471" y="1733"/>
                  </a:cubicBezTo>
                  <a:cubicBezTo>
                    <a:pt x="474" y="1737"/>
                    <a:pt x="478" y="1737"/>
                    <a:pt x="482" y="1741"/>
                  </a:cubicBezTo>
                  <a:cubicBezTo>
                    <a:pt x="492" y="1739"/>
                    <a:pt x="501" y="1738"/>
                    <a:pt x="505" y="1736"/>
                  </a:cubicBezTo>
                  <a:cubicBezTo>
                    <a:pt x="508" y="1733"/>
                    <a:pt x="505" y="1731"/>
                    <a:pt x="505" y="1726"/>
                  </a:cubicBezTo>
                  <a:moveTo>
                    <a:pt x="624" y="1754"/>
                  </a:moveTo>
                  <a:cubicBezTo>
                    <a:pt x="624" y="1754"/>
                    <a:pt x="626" y="1754"/>
                    <a:pt x="626" y="1749"/>
                  </a:cubicBezTo>
                  <a:cubicBezTo>
                    <a:pt x="623" y="1749"/>
                    <a:pt x="623" y="1749"/>
                    <a:pt x="623" y="1749"/>
                  </a:cubicBezTo>
                  <a:lnTo>
                    <a:pt x="624" y="1754"/>
                  </a:lnTo>
                  <a:close/>
                  <a:moveTo>
                    <a:pt x="660" y="1750"/>
                  </a:moveTo>
                  <a:cubicBezTo>
                    <a:pt x="665" y="1751"/>
                    <a:pt x="670" y="1749"/>
                    <a:pt x="676" y="1750"/>
                  </a:cubicBezTo>
                  <a:cubicBezTo>
                    <a:pt x="682" y="1749"/>
                    <a:pt x="683" y="1749"/>
                    <a:pt x="687" y="1748"/>
                  </a:cubicBezTo>
                  <a:cubicBezTo>
                    <a:pt x="686" y="1745"/>
                    <a:pt x="686" y="1745"/>
                    <a:pt x="686" y="1745"/>
                  </a:cubicBezTo>
                  <a:cubicBezTo>
                    <a:pt x="677" y="1747"/>
                    <a:pt x="672" y="1749"/>
                    <a:pt x="665" y="1747"/>
                  </a:cubicBezTo>
                  <a:cubicBezTo>
                    <a:pt x="659" y="1748"/>
                    <a:pt x="659" y="1748"/>
                    <a:pt x="655" y="1749"/>
                  </a:cubicBezTo>
                  <a:cubicBezTo>
                    <a:pt x="658" y="1750"/>
                    <a:pt x="656" y="1750"/>
                    <a:pt x="660" y="1750"/>
                  </a:cubicBezTo>
                  <a:moveTo>
                    <a:pt x="837" y="1709"/>
                  </a:moveTo>
                  <a:cubicBezTo>
                    <a:pt x="837" y="1712"/>
                    <a:pt x="837" y="1712"/>
                    <a:pt x="837" y="1712"/>
                  </a:cubicBezTo>
                  <a:cubicBezTo>
                    <a:pt x="842" y="1711"/>
                    <a:pt x="842" y="1711"/>
                    <a:pt x="842" y="1711"/>
                  </a:cubicBezTo>
                  <a:cubicBezTo>
                    <a:pt x="842" y="1708"/>
                    <a:pt x="842" y="1708"/>
                    <a:pt x="842" y="1708"/>
                  </a:cubicBezTo>
                  <a:lnTo>
                    <a:pt x="837" y="1709"/>
                  </a:lnTo>
                  <a:close/>
                  <a:moveTo>
                    <a:pt x="816" y="1709"/>
                  </a:moveTo>
                  <a:cubicBezTo>
                    <a:pt x="816" y="1712"/>
                    <a:pt x="816" y="1712"/>
                    <a:pt x="816" y="1712"/>
                  </a:cubicBezTo>
                  <a:cubicBezTo>
                    <a:pt x="822" y="1711"/>
                    <a:pt x="823" y="1711"/>
                    <a:pt x="826" y="1710"/>
                  </a:cubicBezTo>
                  <a:cubicBezTo>
                    <a:pt x="826" y="1710"/>
                    <a:pt x="837" y="1708"/>
                    <a:pt x="832" y="1708"/>
                  </a:cubicBezTo>
                  <a:cubicBezTo>
                    <a:pt x="831" y="1707"/>
                    <a:pt x="830" y="1707"/>
                    <a:pt x="829" y="1707"/>
                  </a:cubicBezTo>
                  <a:cubicBezTo>
                    <a:pt x="823" y="1708"/>
                    <a:pt x="824" y="1707"/>
                    <a:pt x="821" y="1709"/>
                  </a:cubicBezTo>
                  <a:lnTo>
                    <a:pt x="816" y="1709"/>
                  </a:lnTo>
                  <a:close/>
                  <a:moveTo>
                    <a:pt x="1089" y="1650"/>
                  </a:moveTo>
                  <a:cubicBezTo>
                    <a:pt x="1088" y="1648"/>
                    <a:pt x="1087" y="1647"/>
                    <a:pt x="1086" y="1646"/>
                  </a:cubicBezTo>
                  <a:cubicBezTo>
                    <a:pt x="1078" y="1646"/>
                    <a:pt x="1078" y="1646"/>
                    <a:pt x="1078" y="1646"/>
                  </a:cubicBezTo>
                  <a:cubicBezTo>
                    <a:pt x="1077" y="1647"/>
                    <a:pt x="1076" y="1647"/>
                    <a:pt x="1075" y="1648"/>
                  </a:cubicBezTo>
                  <a:cubicBezTo>
                    <a:pt x="1077" y="1650"/>
                    <a:pt x="1076" y="1649"/>
                    <a:pt x="1078" y="1650"/>
                  </a:cubicBezTo>
                  <a:cubicBezTo>
                    <a:pt x="1081" y="1651"/>
                    <a:pt x="1079" y="1651"/>
                    <a:pt x="1084" y="1651"/>
                  </a:cubicBezTo>
                  <a:cubicBezTo>
                    <a:pt x="1086" y="1650"/>
                    <a:pt x="1084" y="1651"/>
                    <a:pt x="1089" y="1650"/>
                  </a:cubicBezTo>
                  <a:moveTo>
                    <a:pt x="1162" y="1671"/>
                  </a:moveTo>
                  <a:cubicBezTo>
                    <a:pt x="1162" y="1673"/>
                    <a:pt x="1162" y="1673"/>
                    <a:pt x="1162" y="1673"/>
                  </a:cubicBezTo>
                  <a:cubicBezTo>
                    <a:pt x="1170" y="1672"/>
                    <a:pt x="1176" y="1669"/>
                    <a:pt x="1183" y="1671"/>
                  </a:cubicBezTo>
                  <a:cubicBezTo>
                    <a:pt x="1189" y="1670"/>
                    <a:pt x="1189" y="1670"/>
                    <a:pt x="1189" y="1670"/>
                  </a:cubicBezTo>
                  <a:cubicBezTo>
                    <a:pt x="1188" y="1665"/>
                    <a:pt x="1188" y="1665"/>
                    <a:pt x="1188" y="1665"/>
                  </a:cubicBezTo>
                  <a:cubicBezTo>
                    <a:pt x="1180" y="1666"/>
                    <a:pt x="1168" y="1667"/>
                    <a:pt x="1165" y="1671"/>
                  </a:cubicBezTo>
                  <a:lnTo>
                    <a:pt x="1162" y="1671"/>
                  </a:lnTo>
                  <a:close/>
                  <a:moveTo>
                    <a:pt x="1154" y="1673"/>
                  </a:moveTo>
                  <a:cubicBezTo>
                    <a:pt x="1159" y="1672"/>
                    <a:pt x="1157" y="1673"/>
                    <a:pt x="1160" y="1671"/>
                  </a:cubicBezTo>
                  <a:cubicBezTo>
                    <a:pt x="1155" y="1673"/>
                    <a:pt x="1157" y="1672"/>
                    <a:pt x="1154" y="1673"/>
                  </a:cubicBezTo>
                  <a:moveTo>
                    <a:pt x="1167" y="1640"/>
                  </a:moveTo>
                  <a:cubicBezTo>
                    <a:pt x="1163" y="1641"/>
                    <a:pt x="1165" y="1641"/>
                    <a:pt x="1162" y="1642"/>
                  </a:cubicBezTo>
                  <a:cubicBezTo>
                    <a:pt x="1167" y="1641"/>
                    <a:pt x="1165" y="1641"/>
                    <a:pt x="1167" y="1640"/>
                  </a:cubicBezTo>
                  <a:moveTo>
                    <a:pt x="1432" y="1637"/>
                  </a:moveTo>
                  <a:cubicBezTo>
                    <a:pt x="1435" y="1637"/>
                    <a:pt x="1435" y="1637"/>
                    <a:pt x="1435" y="1637"/>
                  </a:cubicBezTo>
                  <a:cubicBezTo>
                    <a:pt x="1436" y="1637"/>
                    <a:pt x="1437" y="1637"/>
                    <a:pt x="1437" y="1638"/>
                  </a:cubicBezTo>
                  <a:cubicBezTo>
                    <a:pt x="1437" y="1635"/>
                    <a:pt x="1437" y="1635"/>
                    <a:pt x="1437" y="1635"/>
                  </a:cubicBezTo>
                  <a:cubicBezTo>
                    <a:pt x="1433" y="1636"/>
                    <a:pt x="1435" y="1636"/>
                    <a:pt x="1432" y="1637"/>
                  </a:cubicBezTo>
                  <a:moveTo>
                    <a:pt x="1684" y="1639"/>
                  </a:moveTo>
                  <a:cubicBezTo>
                    <a:pt x="1682" y="1636"/>
                    <a:pt x="1681" y="1636"/>
                    <a:pt x="1678" y="1634"/>
                  </a:cubicBezTo>
                  <a:cubicBezTo>
                    <a:pt x="1668" y="1635"/>
                    <a:pt x="1665" y="1635"/>
                    <a:pt x="1660" y="1638"/>
                  </a:cubicBezTo>
                  <a:cubicBezTo>
                    <a:pt x="1655" y="1639"/>
                    <a:pt x="1655" y="1639"/>
                    <a:pt x="1655" y="1639"/>
                  </a:cubicBezTo>
                  <a:cubicBezTo>
                    <a:pt x="1655" y="1643"/>
                    <a:pt x="1655" y="1643"/>
                    <a:pt x="1655" y="1643"/>
                  </a:cubicBezTo>
                  <a:cubicBezTo>
                    <a:pt x="1661" y="1642"/>
                    <a:pt x="1658" y="1641"/>
                    <a:pt x="1663" y="1642"/>
                  </a:cubicBezTo>
                  <a:cubicBezTo>
                    <a:pt x="1671" y="1642"/>
                    <a:pt x="1677" y="1641"/>
                    <a:pt x="1681" y="1639"/>
                  </a:cubicBezTo>
                  <a:lnTo>
                    <a:pt x="1684" y="1639"/>
                  </a:lnTo>
                  <a:close/>
                  <a:moveTo>
                    <a:pt x="1738" y="1619"/>
                  </a:moveTo>
                  <a:cubicBezTo>
                    <a:pt x="1736" y="1620"/>
                    <a:pt x="1734" y="1620"/>
                    <a:pt x="1733" y="1621"/>
                  </a:cubicBezTo>
                  <a:cubicBezTo>
                    <a:pt x="1733" y="1624"/>
                    <a:pt x="1733" y="1624"/>
                    <a:pt x="1733" y="1624"/>
                  </a:cubicBezTo>
                  <a:cubicBezTo>
                    <a:pt x="1742" y="1622"/>
                    <a:pt x="1741" y="1624"/>
                    <a:pt x="1738" y="1619"/>
                  </a:cubicBezTo>
                  <a:moveTo>
                    <a:pt x="1946" y="1603"/>
                  </a:moveTo>
                  <a:cubicBezTo>
                    <a:pt x="1939" y="1604"/>
                    <a:pt x="1898" y="1612"/>
                    <a:pt x="1894" y="1614"/>
                  </a:cubicBezTo>
                  <a:cubicBezTo>
                    <a:pt x="1891" y="1614"/>
                    <a:pt x="1891" y="1614"/>
                    <a:pt x="1891" y="1614"/>
                  </a:cubicBezTo>
                  <a:cubicBezTo>
                    <a:pt x="1892" y="1615"/>
                    <a:pt x="1893" y="1616"/>
                    <a:pt x="1894" y="1617"/>
                  </a:cubicBezTo>
                  <a:cubicBezTo>
                    <a:pt x="1904" y="1616"/>
                    <a:pt x="1924" y="1614"/>
                    <a:pt x="1928" y="1612"/>
                  </a:cubicBezTo>
                  <a:cubicBezTo>
                    <a:pt x="1938" y="1610"/>
                    <a:pt x="1942" y="1607"/>
                    <a:pt x="1946" y="1603"/>
                  </a:cubicBezTo>
                  <a:moveTo>
                    <a:pt x="871" y="1763"/>
                  </a:moveTo>
                  <a:cubicBezTo>
                    <a:pt x="889" y="1761"/>
                    <a:pt x="889" y="1761"/>
                    <a:pt x="889" y="1761"/>
                  </a:cubicBezTo>
                  <a:cubicBezTo>
                    <a:pt x="888" y="1758"/>
                    <a:pt x="888" y="1757"/>
                    <a:pt x="886" y="1755"/>
                  </a:cubicBezTo>
                  <a:cubicBezTo>
                    <a:pt x="873" y="1756"/>
                    <a:pt x="873" y="1756"/>
                    <a:pt x="873" y="1756"/>
                  </a:cubicBezTo>
                  <a:cubicBezTo>
                    <a:pt x="872" y="1758"/>
                    <a:pt x="871" y="1761"/>
                    <a:pt x="871" y="1763"/>
                  </a:cubicBezTo>
                  <a:moveTo>
                    <a:pt x="718" y="1739"/>
                  </a:moveTo>
                  <a:cubicBezTo>
                    <a:pt x="726" y="1738"/>
                    <a:pt x="725" y="1739"/>
                    <a:pt x="733" y="1737"/>
                  </a:cubicBezTo>
                  <a:cubicBezTo>
                    <a:pt x="735" y="1739"/>
                    <a:pt x="737" y="1741"/>
                    <a:pt x="739" y="1742"/>
                  </a:cubicBezTo>
                  <a:cubicBezTo>
                    <a:pt x="741" y="1743"/>
                    <a:pt x="745" y="1744"/>
                    <a:pt x="747" y="1744"/>
                  </a:cubicBezTo>
                  <a:cubicBezTo>
                    <a:pt x="769" y="1743"/>
                    <a:pt x="790" y="1743"/>
                    <a:pt x="794" y="1733"/>
                  </a:cubicBezTo>
                  <a:cubicBezTo>
                    <a:pt x="800" y="1733"/>
                    <a:pt x="809" y="1733"/>
                    <a:pt x="813" y="1735"/>
                  </a:cubicBezTo>
                  <a:cubicBezTo>
                    <a:pt x="815" y="1734"/>
                    <a:pt x="815" y="1734"/>
                    <a:pt x="815" y="1734"/>
                  </a:cubicBezTo>
                  <a:cubicBezTo>
                    <a:pt x="820" y="1735"/>
                    <a:pt x="810" y="1736"/>
                    <a:pt x="810" y="1736"/>
                  </a:cubicBezTo>
                  <a:cubicBezTo>
                    <a:pt x="812" y="1738"/>
                    <a:pt x="811" y="1737"/>
                    <a:pt x="813" y="1739"/>
                  </a:cubicBezTo>
                  <a:cubicBezTo>
                    <a:pt x="817" y="1740"/>
                    <a:pt x="828" y="1739"/>
                    <a:pt x="832" y="1740"/>
                  </a:cubicBezTo>
                  <a:cubicBezTo>
                    <a:pt x="840" y="1739"/>
                    <a:pt x="840" y="1739"/>
                    <a:pt x="840" y="1739"/>
                  </a:cubicBezTo>
                  <a:cubicBezTo>
                    <a:pt x="838" y="1737"/>
                    <a:pt x="839" y="1738"/>
                    <a:pt x="837" y="1737"/>
                  </a:cubicBezTo>
                  <a:cubicBezTo>
                    <a:pt x="833" y="1735"/>
                    <a:pt x="836" y="1738"/>
                    <a:pt x="831" y="1736"/>
                  </a:cubicBezTo>
                  <a:cubicBezTo>
                    <a:pt x="829" y="1736"/>
                    <a:pt x="829" y="1736"/>
                    <a:pt x="829" y="1736"/>
                  </a:cubicBezTo>
                  <a:cubicBezTo>
                    <a:pt x="831" y="1735"/>
                    <a:pt x="834" y="1734"/>
                    <a:pt x="836" y="1733"/>
                  </a:cubicBezTo>
                  <a:cubicBezTo>
                    <a:pt x="838" y="1731"/>
                    <a:pt x="838" y="1731"/>
                    <a:pt x="839" y="1728"/>
                  </a:cubicBezTo>
                  <a:cubicBezTo>
                    <a:pt x="828" y="1728"/>
                    <a:pt x="816" y="1727"/>
                    <a:pt x="812" y="1726"/>
                  </a:cubicBezTo>
                  <a:cubicBezTo>
                    <a:pt x="810" y="1726"/>
                    <a:pt x="808" y="1726"/>
                    <a:pt x="807" y="1725"/>
                  </a:cubicBezTo>
                  <a:cubicBezTo>
                    <a:pt x="814" y="1718"/>
                    <a:pt x="826" y="1723"/>
                    <a:pt x="838" y="1718"/>
                  </a:cubicBezTo>
                  <a:cubicBezTo>
                    <a:pt x="840" y="1720"/>
                    <a:pt x="839" y="1720"/>
                    <a:pt x="841" y="1722"/>
                  </a:cubicBezTo>
                  <a:cubicBezTo>
                    <a:pt x="833" y="1723"/>
                    <a:pt x="833" y="1723"/>
                    <a:pt x="833" y="1723"/>
                  </a:cubicBezTo>
                  <a:cubicBezTo>
                    <a:pt x="844" y="1732"/>
                    <a:pt x="870" y="1729"/>
                    <a:pt x="892" y="1728"/>
                  </a:cubicBezTo>
                  <a:cubicBezTo>
                    <a:pt x="892" y="1728"/>
                    <a:pt x="893" y="1729"/>
                    <a:pt x="894" y="1729"/>
                  </a:cubicBezTo>
                  <a:cubicBezTo>
                    <a:pt x="894" y="1730"/>
                    <a:pt x="894" y="1730"/>
                    <a:pt x="894" y="1730"/>
                  </a:cubicBezTo>
                  <a:cubicBezTo>
                    <a:pt x="887" y="1732"/>
                    <a:pt x="879" y="1734"/>
                    <a:pt x="871" y="1737"/>
                  </a:cubicBezTo>
                  <a:cubicBezTo>
                    <a:pt x="873" y="1739"/>
                    <a:pt x="872" y="1738"/>
                    <a:pt x="874" y="1739"/>
                  </a:cubicBezTo>
                  <a:cubicBezTo>
                    <a:pt x="884" y="1742"/>
                    <a:pt x="896" y="1739"/>
                    <a:pt x="903" y="1741"/>
                  </a:cubicBezTo>
                  <a:cubicBezTo>
                    <a:pt x="907" y="1741"/>
                    <a:pt x="901" y="1743"/>
                    <a:pt x="898" y="1745"/>
                  </a:cubicBezTo>
                  <a:cubicBezTo>
                    <a:pt x="891" y="1745"/>
                    <a:pt x="887" y="1745"/>
                    <a:pt x="882" y="1744"/>
                  </a:cubicBezTo>
                  <a:cubicBezTo>
                    <a:pt x="875" y="1746"/>
                    <a:pt x="870" y="1749"/>
                    <a:pt x="864" y="1751"/>
                  </a:cubicBezTo>
                  <a:cubicBezTo>
                    <a:pt x="864" y="1752"/>
                    <a:pt x="864" y="1752"/>
                    <a:pt x="864" y="1752"/>
                  </a:cubicBezTo>
                  <a:cubicBezTo>
                    <a:pt x="882" y="1753"/>
                    <a:pt x="891" y="1752"/>
                    <a:pt x="907" y="1754"/>
                  </a:cubicBezTo>
                  <a:cubicBezTo>
                    <a:pt x="905" y="1760"/>
                    <a:pt x="902" y="1760"/>
                    <a:pt x="900" y="1765"/>
                  </a:cubicBezTo>
                  <a:cubicBezTo>
                    <a:pt x="898" y="1764"/>
                    <a:pt x="896" y="1763"/>
                    <a:pt x="894" y="1762"/>
                  </a:cubicBezTo>
                  <a:cubicBezTo>
                    <a:pt x="889" y="1763"/>
                    <a:pt x="889" y="1763"/>
                    <a:pt x="889" y="1763"/>
                  </a:cubicBezTo>
                  <a:cubicBezTo>
                    <a:pt x="890" y="1768"/>
                    <a:pt x="890" y="1768"/>
                    <a:pt x="890" y="1768"/>
                  </a:cubicBezTo>
                  <a:cubicBezTo>
                    <a:pt x="881" y="1769"/>
                    <a:pt x="879" y="1770"/>
                    <a:pt x="874" y="1772"/>
                  </a:cubicBezTo>
                  <a:cubicBezTo>
                    <a:pt x="872" y="1773"/>
                    <a:pt x="869" y="1774"/>
                    <a:pt x="866" y="1775"/>
                  </a:cubicBezTo>
                  <a:cubicBezTo>
                    <a:pt x="867" y="1778"/>
                    <a:pt x="867" y="1778"/>
                    <a:pt x="869" y="1780"/>
                  </a:cubicBezTo>
                  <a:cubicBezTo>
                    <a:pt x="887" y="1784"/>
                    <a:pt x="933" y="1767"/>
                    <a:pt x="945" y="1769"/>
                  </a:cubicBezTo>
                  <a:cubicBezTo>
                    <a:pt x="953" y="1771"/>
                    <a:pt x="948" y="1769"/>
                    <a:pt x="948" y="1773"/>
                  </a:cubicBezTo>
                  <a:cubicBezTo>
                    <a:pt x="955" y="1772"/>
                    <a:pt x="958" y="1772"/>
                    <a:pt x="961" y="1771"/>
                  </a:cubicBezTo>
                  <a:cubicBezTo>
                    <a:pt x="972" y="1770"/>
                    <a:pt x="972" y="1770"/>
                    <a:pt x="972" y="1770"/>
                  </a:cubicBezTo>
                  <a:cubicBezTo>
                    <a:pt x="968" y="1767"/>
                    <a:pt x="968" y="1767"/>
                    <a:pt x="959" y="1768"/>
                  </a:cubicBezTo>
                  <a:cubicBezTo>
                    <a:pt x="958" y="1767"/>
                    <a:pt x="958" y="1767"/>
                    <a:pt x="958" y="1767"/>
                  </a:cubicBezTo>
                  <a:cubicBezTo>
                    <a:pt x="977" y="1762"/>
                    <a:pt x="1006" y="1755"/>
                    <a:pt x="1026" y="1752"/>
                  </a:cubicBezTo>
                  <a:cubicBezTo>
                    <a:pt x="1027" y="1751"/>
                    <a:pt x="1028" y="1750"/>
                    <a:pt x="1028" y="1748"/>
                  </a:cubicBezTo>
                  <a:cubicBezTo>
                    <a:pt x="1027" y="1747"/>
                    <a:pt x="1025" y="1747"/>
                    <a:pt x="1023" y="1746"/>
                  </a:cubicBezTo>
                  <a:cubicBezTo>
                    <a:pt x="1010" y="1747"/>
                    <a:pt x="987" y="1749"/>
                    <a:pt x="978" y="1747"/>
                  </a:cubicBezTo>
                  <a:cubicBezTo>
                    <a:pt x="975" y="1747"/>
                    <a:pt x="975" y="1747"/>
                    <a:pt x="975" y="1747"/>
                  </a:cubicBezTo>
                  <a:cubicBezTo>
                    <a:pt x="975" y="1744"/>
                    <a:pt x="975" y="1744"/>
                    <a:pt x="975" y="1744"/>
                  </a:cubicBezTo>
                  <a:cubicBezTo>
                    <a:pt x="1006" y="1742"/>
                    <a:pt x="1108" y="1732"/>
                    <a:pt x="1117" y="1728"/>
                  </a:cubicBezTo>
                  <a:cubicBezTo>
                    <a:pt x="1119" y="1728"/>
                    <a:pt x="1119" y="1728"/>
                    <a:pt x="1119" y="1728"/>
                  </a:cubicBezTo>
                  <a:cubicBezTo>
                    <a:pt x="1110" y="1725"/>
                    <a:pt x="1084" y="1727"/>
                    <a:pt x="1069" y="1728"/>
                  </a:cubicBezTo>
                  <a:cubicBezTo>
                    <a:pt x="1069" y="1727"/>
                    <a:pt x="1069" y="1727"/>
                    <a:pt x="1069" y="1727"/>
                  </a:cubicBezTo>
                  <a:cubicBezTo>
                    <a:pt x="1077" y="1724"/>
                    <a:pt x="1091" y="1725"/>
                    <a:pt x="1098" y="1724"/>
                  </a:cubicBezTo>
                  <a:cubicBezTo>
                    <a:pt x="1106" y="1722"/>
                    <a:pt x="1105" y="1717"/>
                    <a:pt x="1110" y="1715"/>
                  </a:cubicBezTo>
                  <a:cubicBezTo>
                    <a:pt x="1119" y="1711"/>
                    <a:pt x="1123" y="1714"/>
                    <a:pt x="1128" y="1710"/>
                  </a:cubicBezTo>
                  <a:cubicBezTo>
                    <a:pt x="1137" y="1712"/>
                    <a:pt x="1132" y="1711"/>
                    <a:pt x="1132" y="1716"/>
                  </a:cubicBezTo>
                  <a:cubicBezTo>
                    <a:pt x="1140" y="1714"/>
                    <a:pt x="1142" y="1712"/>
                    <a:pt x="1147" y="1711"/>
                  </a:cubicBezTo>
                  <a:cubicBezTo>
                    <a:pt x="1152" y="1714"/>
                    <a:pt x="1196" y="1710"/>
                    <a:pt x="1208" y="1708"/>
                  </a:cubicBezTo>
                  <a:cubicBezTo>
                    <a:pt x="1223" y="1704"/>
                    <a:pt x="1223" y="1699"/>
                    <a:pt x="1241" y="1696"/>
                  </a:cubicBezTo>
                  <a:cubicBezTo>
                    <a:pt x="1241" y="1701"/>
                    <a:pt x="1241" y="1701"/>
                    <a:pt x="1241" y="1701"/>
                  </a:cubicBezTo>
                  <a:cubicBezTo>
                    <a:pt x="1231" y="1701"/>
                    <a:pt x="1231" y="1701"/>
                    <a:pt x="1231" y="1701"/>
                  </a:cubicBezTo>
                  <a:cubicBezTo>
                    <a:pt x="1231" y="1703"/>
                    <a:pt x="1231" y="1703"/>
                    <a:pt x="1231" y="1703"/>
                  </a:cubicBezTo>
                  <a:cubicBezTo>
                    <a:pt x="1234" y="1703"/>
                    <a:pt x="1234" y="1703"/>
                    <a:pt x="1234" y="1703"/>
                  </a:cubicBezTo>
                  <a:cubicBezTo>
                    <a:pt x="1236" y="1703"/>
                    <a:pt x="1241" y="1702"/>
                    <a:pt x="1250" y="1701"/>
                  </a:cubicBezTo>
                  <a:cubicBezTo>
                    <a:pt x="1249" y="1697"/>
                    <a:pt x="1249" y="1697"/>
                    <a:pt x="1249" y="1697"/>
                  </a:cubicBezTo>
                  <a:cubicBezTo>
                    <a:pt x="1309" y="1686"/>
                    <a:pt x="1340" y="1694"/>
                    <a:pt x="1378" y="1685"/>
                  </a:cubicBezTo>
                  <a:cubicBezTo>
                    <a:pt x="1386" y="1683"/>
                    <a:pt x="1397" y="1686"/>
                    <a:pt x="1402" y="1684"/>
                  </a:cubicBezTo>
                  <a:cubicBezTo>
                    <a:pt x="1410" y="1683"/>
                    <a:pt x="1417" y="1682"/>
                    <a:pt x="1423" y="1681"/>
                  </a:cubicBezTo>
                  <a:cubicBezTo>
                    <a:pt x="1423" y="1680"/>
                    <a:pt x="1424" y="1679"/>
                    <a:pt x="1425" y="1678"/>
                  </a:cubicBezTo>
                  <a:cubicBezTo>
                    <a:pt x="1418" y="1678"/>
                    <a:pt x="1411" y="1679"/>
                    <a:pt x="1399" y="1680"/>
                  </a:cubicBezTo>
                  <a:cubicBezTo>
                    <a:pt x="1402" y="1675"/>
                    <a:pt x="1405" y="1674"/>
                    <a:pt x="1419" y="1673"/>
                  </a:cubicBezTo>
                  <a:cubicBezTo>
                    <a:pt x="1415" y="1670"/>
                    <a:pt x="1420" y="1671"/>
                    <a:pt x="1411" y="1671"/>
                  </a:cubicBezTo>
                  <a:cubicBezTo>
                    <a:pt x="1411" y="1669"/>
                    <a:pt x="1411" y="1669"/>
                    <a:pt x="1411" y="1669"/>
                  </a:cubicBezTo>
                  <a:cubicBezTo>
                    <a:pt x="1428" y="1664"/>
                    <a:pt x="1456" y="1667"/>
                    <a:pt x="1469" y="1660"/>
                  </a:cubicBezTo>
                  <a:cubicBezTo>
                    <a:pt x="1477" y="1660"/>
                    <a:pt x="1476" y="1661"/>
                    <a:pt x="1482" y="1662"/>
                  </a:cubicBezTo>
                  <a:cubicBezTo>
                    <a:pt x="1480" y="1669"/>
                    <a:pt x="1475" y="1669"/>
                    <a:pt x="1464" y="1669"/>
                  </a:cubicBezTo>
                  <a:cubicBezTo>
                    <a:pt x="1466" y="1671"/>
                    <a:pt x="1465" y="1670"/>
                    <a:pt x="1467" y="1672"/>
                  </a:cubicBezTo>
                  <a:cubicBezTo>
                    <a:pt x="1462" y="1676"/>
                    <a:pt x="1447" y="1678"/>
                    <a:pt x="1436" y="1680"/>
                  </a:cubicBezTo>
                  <a:cubicBezTo>
                    <a:pt x="1438" y="1683"/>
                    <a:pt x="1437" y="1682"/>
                    <a:pt x="1441" y="1683"/>
                  </a:cubicBezTo>
                  <a:cubicBezTo>
                    <a:pt x="1441" y="1685"/>
                    <a:pt x="1441" y="1685"/>
                    <a:pt x="1441" y="1685"/>
                  </a:cubicBezTo>
                  <a:cubicBezTo>
                    <a:pt x="1432" y="1685"/>
                    <a:pt x="1430" y="1685"/>
                    <a:pt x="1426" y="1686"/>
                  </a:cubicBezTo>
                  <a:cubicBezTo>
                    <a:pt x="1415" y="1687"/>
                    <a:pt x="1409" y="1687"/>
                    <a:pt x="1405" y="1691"/>
                  </a:cubicBezTo>
                  <a:cubicBezTo>
                    <a:pt x="1404" y="1691"/>
                    <a:pt x="1403" y="1692"/>
                    <a:pt x="1402" y="1692"/>
                  </a:cubicBezTo>
                  <a:cubicBezTo>
                    <a:pt x="1407" y="1693"/>
                    <a:pt x="1417" y="1693"/>
                    <a:pt x="1421" y="1694"/>
                  </a:cubicBezTo>
                  <a:cubicBezTo>
                    <a:pt x="1426" y="1693"/>
                    <a:pt x="1426" y="1693"/>
                    <a:pt x="1426" y="1693"/>
                  </a:cubicBezTo>
                  <a:cubicBezTo>
                    <a:pt x="1422" y="1696"/>
                    <a:pt x="1418" y="1696"/>
                    <a:pt x="1413" y="1696"/>
                  </a:cubicBezTo>
                  <a:cubicBezTo>
                    <a:pt x="1407" y="1698"/>
                    <a:pt x="1410" y="1696"/>
                    <a:pt x="1408" y="1700"/>
                  </a:cubicBezTo>
                  <a:cubicBezTo>
                    <a:pt x="1425" y="1699"/>
                    <a:pt x="1460" y="1698"/>
                    <a:pt x="1466" y="1695"/>
                  </a:cubicBezTo>
                  <a:cubicBezTo>
                    <a:pt x="1503" y="1692"/>
                    <a:pt x="1503" y="1692"/>
                    <a:pt x="1503" y="1692"/>
                  </a:cubicBezTo>
                  <a:cubicBezTo>
                    <a:pt x="1501" y="1691"/>
                    <a:pt x="1499" y="1690"/>
                    <a:pt x="1497" y="1688"/>
                  </a:cubicBezTo>
                  <a:cubicBezTo>
                    <a:pt x="1501" y="1686"/>
                    <a:pt x="1500" y="1687"/>
                    <a:pt x="1502" y="1684"/>
                  </a:cubicBezTo>
                  <a:cubicBezTo>
                    <a:pt x="1508" y="1683"/>
                    <a:pt x="1561" y="1672"/>
                    <a:pt x="1565" y="1670"/>
                  </a:cubicBezTo>
                  <a:cubicBezTo>
                    <a:pt x="1579" y="1670"/>
                    <a:pt x="1574" y="1672"/>
                    <a:pt x="1581" y="1676"/>
                  </a:cubicBezTo>
                  <a:cubicBezTo>
                    <a:pt x="1588" y="1677"/>
                    <a:pt x="1600" y="1673"/>
                    <a:pt x="1612" y="1670"/>
                  </a:cubicBezTo>
                  <a:cubicBezTo>
                    <a:pt x="1613" y="1674"/>
                    <a:pt x="1613" y="1674"/>
                    <a:pt x="1613" y="1674"/>
                  </a:cubicBezTo>
                  <a:cubicBezTo>
                    <a:pt x="1610" y="1675"/>
                    <a:pt x="1608" y="1677"/>
                    <a:pt x="1605" y="1678"/>
                  </a:cubicBezTo>
                  <a:cubicBezTo>
                    <a:pt x="1604" y="1678"/>
                    <a:pt x="1603" y="1679"/>
                    <a:pt x="1603" y="1679"/>
                  </a:cubicBezTo>
                  <a:cubicBezTo>
                    <a:pt x="1597" y="1673"/>
                    <a:pt x="1572" y="1682"/>
                    <a:pt x="1566" y="1683"/>
                  </a:cubicBezTo>
                  <a:cubicBezTo>
                    <a:pt x="1565" y="1681"/>
                    <a:pt x="1564" y="1680"/>
                    <a:pt x="1563" y="1679"/>
                  </a:cubicBezTo>
                  <a:cubicBezTo>
                    <a:pt x="1552" y="1681"/>
                    <a:pt x="1538" y="1683"/>
                    <a:pt x="1532" y="1687"/>
                  </a:cubicBezTo>
                  <a:cubicBezTo>
                    <a:pt x="1521" y="1688"/>
                    <a:pt x="1521" y="1688"/>
                    <a:pt x="1521" y="1688"/>
                  </a:cubicBezTo>
                  <a:cubicBezTo>
                    <a:pt x="1521" y="1691"/>
                    <a:pt x="1521" y="1691"/>
                    <a:pt x="1521" y="1691"/>
                  </a:cubicBezTo>
                  <a:cubicBezTo>
                    <a:pt x="1550" y="1687"/>
                    <a:pt x="1580" y="1684"/>
                    <a:pt x="1608" y="1683"/>
                  </a:cubicBezTo>
                  <a:cubicBezTo>
                    <a:pt x="1622" y="1683"/>
                    <a:pt x="1633" y="1677"/>
                    <a:pt x="1642" y="1679"/>
                  </a:cubicBezTo>
                  <a:cubicBezTo>
                    <a:pt x="1656" y="1678"/>
                    <a:pt x="1660" y="1677"/>
                    <a:pt x="1666" y="1673"/>
                  </a:cubicBezTo>
                  <a:cubicBezTo>
                    <a:pt x="1662" y="1672"/>
                    <a:pt x="1660" y="1672"/>
                    <a:pt x="1657" y="1670"/>
                  </a:cubicBezTo>
                  <a:cubicBezTo>
                    <a:pt x="1657" y="1670"/>
                    <a:pt x="1656" y="1670"/>
                    <a:pt x="1655" y="1669"/>
                  </a:cubicBezTo>
                  <a:cubicBezTo>
                    <a:pt x="1657" y="1669"/>
                    <a:pt x="1657" y="1669"/>
                    <a:pt x="1657" y="1669"/>
                  </a:cubicBezTo>
                  <a:cubicBezTo>
                    <a:pt x="1658" y="1668"/>
                    <a:pt x="1659" y="1667"/>
                    <a:pt x="1660" y="1666"/>
                  </a:cubicBezTo>
                  <a:cubicBezTo>
                    <a:pt x="1680" y="1664"/>
                    <a:pt x="1703" y="1658"/>
                    <a:pt x="1720" y="1661"/>
                  </a:cubicBezTo>
                  <a:cubicBezTo>
                    <a:pt x="1721" y="1661"/>
                    <a:pt x="1722" y="1662"/>
                    <a:pt x="1723" y="1662"/>
                  </a:cubicBezTo>
                  <a:cubicBezTo>
                    <a:pt x="1717" y="1663"/>
                    <a:pt x="1704" y="1665"/>
                    <a:pt x="1702" y="1665"/>
                  </a:cubicBezTo>
                  <a:cubicBezTo>
                    <a:pt x="1698" y="1667"/>
                    <a:pt x="1700" y="1666"/>
                    <a:pt x="1697" y="1667"/>
                  </a:cubicBezTo>
                  <a:cubicBezTo>
                    <a:pt x="1706" y="1668"/>
                    <a:pt x="1724" y="1669"/>
                    <a:pt x="1729" y="1667"/>
                  </a:cubicBezTo>
                  <a:cubicBezTo>
                    <a:pt x="1734" y="1667"/>
                    <a:pt x="1734" y="1667"/>
                    <a:pt x="1734" y="1667"/>
                  </a:cubicBezTo>
                  <a:cubicBezTo>
                    <a:pt x="1735" y="1664"/>
                    <a:pt x="1735" y="1661"/>
                    <a:pt x="1736" y="1658"/>
                  </a:cubicBezTo>
                  <a:cubicBezTo>
                    <a:pt x="1749" y="1657"/>
                    <a:pt x="1752" y="1656"/>
                    <a:pt x="1756" y="1651"/>
                  </a:cubicBezTo>
                  <a:cubicBezTo>
                    <a:pt x="1766" y="1651"/>
                    <a:pt x="1761" y="1650"/>
                    <a:pt x="1762" y="1655"/>
                  </a:cubicBezTo>
                  <a:cubicBezTo>
                    <a:pt x="1782" y="1653"/>
                    <a:pt x="1798" y="1650"/>
                    <a:pt x="1809" y="1645"/>
                  </a:cubicBezTo>
                  <a:cubicBezTo>
                    <a:pt x="1823" y="1645"/>
                    <a:pt x="1819" y="1647"/>
                    <a:pt x="1823" y="1651"/>
                  </a:cubicBezTo>
                  <a:cubicBezTo>
                    <a:pt x="1833" y="1650"/>
                    <a:pt x="1833" y="1650"/>
                    <a:pt x="1833" y="1650"/>
                  </a:cubicBezTo>
                  <a:cubicBezTo>
                    <a:pt x="1829" y="1648"/>
                    <a:pt x="1831" y="1648"/>
                    <a:pt x="1825" y="1648"/>
                  </a:cubicBezTo>
                  <a:cubicBezTo>
                    <a:pt x="1825" y="1645"/>
                    <a:pt x="1825" y="1645"/>
                    <a:pt x="1825" y="1645"/>
                  </a:cubicBezTo>
                  <a:cubicBezTo>
                    <a:pt x="1881" y="1628"/>
                    <a:pt x="1997" y="1636"/>
                    <a:pt x="2035" y="1620"/>
                  </a:cubicBezTo>
                  <a:cubicBezTo>
                    <a:pt x="2035" y="1620"/>
                    <a:pt x="2036" y="1619"/>
                    <a:pt x="2037" y="1618"/>
                  </a:cubicBezTo>
                  <a:cubicBezTo>
                    <a:pt x="2019" y="1617"/>
                    <a:pt x="1964" y="1625"/>
                    <a:pt x="1932" y="1627"/>
                  </a:cubicBezTo>
                  <a:cubicBezTo>
                    <a:pt x="1931" y="1621"/>
                    <a:pt x="1931" y="1621"/>
                    <a:pt x="1931" y="1621"/>
                  </a:cubicBezTo>
                  <a:cubicBezTo>
                    <a:pt x="1925" y="1621"/>
                    <a:pt x="1924" y="1621"/>
                    <a:pt x="1921" y="1623"/>
                  </a:cubicBezTo>
                  <a:cubicBezTo>
                    <a:pt x="1918" y="1624"/>
                    <a:pt x="1916" y="1624"/>
                    <a:pt x="1913" y="1625"/>
                  </a:cubicBezTo>
                  <a:cubicBezTo>
                    <a:pt x="1915" y="1626"/>
                    <a:pt x="1919" y="1626"/>
                    <a:pt x="1921" y="1627"/>
                  </a:cubicBezTo>
                  <a:cubicBezTo>
                    <a:pt x="1924" y="1627"/>
                    <a:pt x="1924" y="1627"/>
                    <a:pt x="1924" y="1627"/>
                  </a:cubicBezTo>
                  <a:cubicBezTo>
                    <a:pt x="1924" y="1628"/>
                    <a:pt x="1924" y="1628"/>
                    <a:pt x="1924" y="1628"/>
                  </a:cubicBezTo>
                  <a:cubicBezTo>
                    <a:pt x="1882" y="1632"/>
                    <a:pt x="1824" y="1640"/>
                    <a:pt x="1787" y="1638"/>
                  </a:cubicBezTo>
                  <a:cubicBezTo>
                    <a:pt x="1771" y="1638"/>
                    <a:pt x="1753" y="1646"/>
                    <a:pt x="1735" y="1643"/>
                  </a:cubicBezTo>
                  <a:cubicBezTo>
                    <a:pt x="1731" y="1642"/>
                    <a:pt x="1726" y="1639"/>
                    <a:pt x="1721" y="1639"/>
                  </a:cubicBezTo>
                  <a:cubicBezTo>
                    <a:pt x="1713" y="1638"/>
                    <a:pt x="1698" y="1645"/>
                    <a:pt x="1698" y="1645"/>
                  </a:cubicBezTo>
                  <a:cubicBezTo>
                    <a:pt x="1697" y="1643"/>
                    <a:pt x="1696" y="1642"/>
                    <a:pt x="1695" y="1641"/>
                  </a:cubicBezTo>
                  <a:cubicBezTo>
                    <a:pt x="1678" y="1639"/>
                    <a:pt x="1660" y="1647"/>
                    <a:pt x="1650" y="1647"/>
                  </a:cubicBezTo>
                  <a:cubicBezTo>
                    <a:pt x="1645" y="1648"/>
                    <a:pt x="1633" y="1645"/>
                    <a:pt x="1626" y="1647"/>
                  </a:cubicBezTo>
                  <a:cubicBezTo>
                    <a:pt x="1618" y="1648"/>
                    <a:pt x="1600" y="1655"/>
                    <a:pt x="1590" y="1654"/>
                  </a:cubicBezTo>
                  <a:cubicBezTo>
                    <a:pt x="1588" y="1653"/>
                    <a:pt x="1586" y="1652"/>
                    <a:pt x="1584" y="1650"/>
                  </a:cubicBezTo>
                  <a:cubicBezTo>
                    <a:pt x="1573" y="1652"/>
                    <a:pt x="1562" y="1653"/>
                    <a:pt x="1550" y="1655"/>
                  </a:cubicBezTo>
                  <a:cubicBezTo>
                    <a:pt x="1551" y="1654"/>
                    <a:pt x="1552" y="1654"/>
                    <a:pt x="1553" y="1653"/>
                  </a:cubicBezTo>
                  <a:cubicBezTo>
                    <a:pt x="1563" y="1646"/>
                    <a:pt x="1603" y="1641"/>
                    <a:pt x="1624" y="1639"/>
                  </a:cubicBezTo>
                  <a:cubicBezTo>
                    <a:pt x="1616" y="1641"/>
                    <a:pt x="1607" y="1644"/>
                    <a:pt x="1600" y="1646"/>
                  </a:cubicBezTo>
                  <a:cubicBezTo>
                    <a:pt x="1600" y="1648"/>
                    <a:pt x="1600" y="1648"/>
                    <a:pt x="1600" y="1648"/>
                  </a:cubicBezTo>
                  <a:cubicBezTo>
                    <a:pt x="1623" y="1645"/>
                    <a:pt x="1630" y="1641"/>
                    <a:pt x="1645" y="1645"/>
                  </a:cubicBezTo>
                  <a:cubicBezTo>
                    <a:pt x="1648" y="1640"/>
                    <a:pt x="1647" y="1640"/>
                    <a:pt x="1646" y="1634"/>
                  </a:cubicBezTo>
                  <a:cubicBezTo>
                    <a:pt x="1639" y="1635"/>
                    <a:pt x="1632" y="1636"/>
                    <a:pt x="1626" y="1638"/>
                  </a:cubicBezTo>
                  <a:cubicBezTo>
                    <a:pt x="1625" y="1637"/>
                    <a:pt x="1625" y="1637"/>
                    <a:pt x="1625" y="1637"/>
                  </a:cubicBezTo>
                  <a:cubicBezTo>
                    <a:pt x="1620" y="1636"/>
                    <a:pt x="1618" y="1635"/>
                    <a:pt x="1609" y="1636"/>
                  </a:cubicBezTo>
                  <a:cubicBezTo>
                    <a:pt x="1611" y="1633"/>
                    <a:pt x="1610" y="1634"/>
                    <a:pt x="1612" y="1633"/>
                  </a:cubicBezTo>
                  <a:cubicBezTo>
                    <a:pt x="1612" y="1630"/>
                    <a:pt x="1612" y="1630"/>
                    <a:pt x="1612" y="1630"/>
                  </a:cubicBezTo>
                  <a:cubicBezTo>
                    <a:pt x="1588" y="1632"/>
                    <a:pt x="1573" y="1636"/>
                    <a:pt x="1549" y="1637"/>
                  </a:cubicBezTo>
                  <a:cubicBezTo>
                    <a:pt x="1548" y="1633"/>
                    <a:pt x="1548" y="1633"/>
                    <a:pt x="1548" y="1633"/>
                  </a:cubicBezTo>
                  <a:cubicBezTo>
                    <a:pt x="1579" y="1630"/>
                    <a:pt x="1629" y="1629"/>
                    <a:pt x="1645" y="1621"/>
                  </a:cubicBezTo>
                  <a:cubicBezTo>
                    <a:pt x="1652" y="1621"/>
                    <a:pt x="1657" y="1620"/>
                    <a:pt x="1661" y="1621"/>
                  </a:cubicBezTo>
                  <a:cubicBezTo>
                    <a:pt x="1665" y="1624"/>
                    <a:pt x="1666" y="1628"/>
                    <a:pt x="1668" y="1633"/>
                  </a:cubicBezTo>
                  <a:cubicBezTo>
                    <a:pt x="1673" y="1633"/>
                    <a:pt x="1673" y="1633"/>
                    <a:pt x="1673" y="1633"/>
                  </a:cubicBezTo>
                  <a:cubicBezTo>
                    <a:pt x="1676" y="1627"/>
                    <a:pt x="1678" y="1620"/>
                    <a:pt x="1682" y="1615"/>
                  </a:cubicBezTo>
                  <a:cubicBezTo>
                    <a:pt x="1681" y="1615"/>
                    <a:pt x="1680" y="1615"/>
                    <a:pt x="1679" y="1614"/>
                  </a:cubicBezTo>
                  <a:cubicBezTo>
                    <a:pt x="1624" y="1619"/>
                    <a:pt x="1624" y="1619"/>
                    <a:pt x="1624" y="1619"/>
                  </a:cubicBezTo>
                  <a:cubicBezTo>
                    <a:pt x="1624" y="1616"/>
                    <a:pt x="1624" y="1616"/>
                    <a:pt x="1624" y="1616"/>
                  </a:cubicBezTo>
                  <a:cubicBezTo>
                    <a:pt x="1628" y="1616"/>
                    <a:pt x="1686" y="1612"/>
                    <a:pt x="1689" y="1611"/>
                  </a:cubicBezTo>
                  <a:cubicBezTo>
                    <a:pt x="1695" y="1609"/>
                    <a:pt x="1695" y="1605"/>
                    <a:pt x="1705" y="1605"/>
                  </a:cubicBezTo>
                  <a:cubicBezTo>
                    <a:pt x="1706" y="1606"/>
                    <a:pt x="1707" y="1607"/>
                    <a:pt x="1708" y="1608"/>
                  </a:cubicBezTo>
                  <a:cubicBezTo>
                    <a:pt x="1728" y="1608"/>
                    <a:pt x="1761" y="1600"/>
                    <a:pt x="1784" y="1598"/>
                  </a:cubicBezTo>
                  <a:cubicBezTo>
                    <a:pt x="1790" y="1598"/>
                    <a:pt x="1802" y="1600"/>
                    <a:pt x="1815" y="1597"/>
                  </a:cubicBezTo>
                  <a:cubicBezTo>
                    <a:pt x="1826" y="1595"/>
                    <a:pt x="1905" y="1583"/>
                    <a:pt x="1907" y="1584"/>
                  </a:cubicBezTo>
                  <a:cubicBezTo>
                    <a:pt x="1913" y="1581"/>
                    <a:pt x="1910" y="1584"/>
                    <a:pt x="1912" y="1579"/>
                  </a:cubicBezTo>
                  <a:cubicBezTo>
                    <a:pt x="1923" y="1580"/>
                    <a:pt x="1921" y="1580"/>
                    <a:pt x="1933" y="1579"/>
                  </a:cubicBezTo>
                  <a:cubicBezTo>
                    <a:pt x="1933" y="1574"/>
                    <a:pt x="1933" y="1574"/>
                    <a:pt x="1933" y="1574"/>
                  </a:cubicBezTo>
                  <a:cubicBezTo>
                    <a:pt x="1945" y="1574"/>
                    <a:pt x="1954" y="1574"/>
                    <a:pt x="1964" y="1569"/>
                  </a:cubicBezTo>
                  <a:cubicBezTo>
                    <a:pt x="1965" y="1568"/>
                    <a:pt x="1966" y="1568"/>
                    <a:pt x="1967" y="1567"/>
                  </a:cubicBezTo>
                  <a:cubicBezTo>
                    <a:pt x="1959" y="1568"/>
                    <a:pt x="1963" y="1567"/>
                    <a:pt x="1959" y="1568"/>
                  </a:cubicBezTo>
                  <a:cubicBezTo>
                    <a:pt x="1949" y="1568"/>
                    <a:pt x="1954" y="1569"/>
                    <a:pt x="1953" y="1564"/>
                  </a:cubicBezTo>
                  <a:cubicBezTo>
                    <a:pt x="1943" y="1567"/>
                    <a:pt x="1922" y="1567"/>
                    <a:pt x="1916" y="1569"/>
                  </a:cubicBezTo>
                  <a:cubicBezTo>
                    <a:pt x="1908" y="1572"/>
                    <a:pt x="1913" y="1570"/>
                    <a:pt x="1914" y="1575"/>
                  </a:cubicBezTo>
                  <a:cubicBezTo>
                    <a:pt x="1897" y="1575"/>
                    <a:pt x="1901" y="1572"/>
                    <a:pt x="1893" y="1571"/>
                  </a:cubicBezTo>
                  <a:cubicBezTo>
                    <a:pt x="1885" y="1570"/>
                    <a:pt x="1813" y="1579"/>
                    <a:pt x="1801" y="1582"/>
                  </a:cubicBezTo>
                  <a:cubicBezTo>
                    <a:pt x="1777" y="1584"/>
                    <a:pt x="1777" y="1584"/>
                    <a:pt x="1777" y="1584"/>
                  </a:cubicBezTo>
                  <a:cubicBezTo>
                    <a:pt x="1776" y="1584"/>
                    <a:pt x="1771" y="1589"/>
                    <a:pt x="1770" y="1590"/>
                  </a:cubicBezTo>
                  <a:cubicBezTo>
                    <a:pt x="1763" y="1588"/>
                    <a:pt x="1766" y="1590"/>
                    <a:pt x="1764" y="1585"/>
                  </a:cubicBezTo>
                  <a:cubicBezTo>
                    <a:pt x="1748" y="1592"/>
                    <a:pt x="1753" y="1585"/>
                    <a:pt x="1740" y="1588"/>
                  </a:cubicBezTo>
                  <a:cubicBezTo>
                    <a:pt x="1735" y="1589"/>
                    <a:pt x="1735" y="1589"/>
                    <a:pt x="1735" y="1589"/>
                  </a:cubicBezTo>
                  <a:cubicBezTo>
                    <a:pt x="1736" y="1593"/>
                    <a:pt x="1736" y="1593"/>
                    <a:pt x="1736" y="1593"/>
                  </a:cubicBezTo>
                  <a:cubicBezTo>
                    <a:pt x="1709" y="1595"/>
                    <a:pt x="1689" y="1593"/>
                    <a:pt x="1675" y="1599"/>
                  </a:cubicBezTo>
                  <a:cubicBezTo>
                    <a:pt x="1672" y="1598"/>
                    <a:pt x="1668" y="1596"/>
                    <a:pt x="1664" y="1595"/>
                  </a:cubicBezTo>
                  <a:cubicBezTo>
                    <a:pt x="1671" y="1593"/>
                    <a:pt x="1684" y="1591"/>
                    <a:pt x="1690" y="1588"/>
                  </a:cubicBezTo>
                  <a:cubicBezTo>
                    <a:pt x="1691" y="1588"/>
                    <a:pt x="1692" y="1587"/>
                    <a:pt x="1693" y="1587"/>
                  </a:cubicBezTo>
                  <a:cubicBezTo>
                    <a:pt x="1692" y="1586"/>
                    <a:pt x="1691" y="1586"/>
                    <a:pt x="1690" y="1586"/>
                  </a:cubicBezTo>
                  <a:cubicBezTo>
                    <a:pt x="1669" y="1587"/>
                    <a:pt x="1678" y="1586"/>
                    <a:pt x="1671" y="1582"/>
                  </a:cubicBezTo>
                  <a:cubicBezTo>
                    <a:pt x="1671" y="1580"/>
                    <a:pt x="1671" y="1580"/>
                    <a:pt x="1671" y="1580"/>
                  </a:cubicBezTo>
                  <a:cubicBezTo>
                    <a:pt x="1666" y="1581"/>
                    <a:pt x="1666" y="1581"/>
                    <a:pt x="1666" y="1581"/>
                  </a:cubicBezTo>
                  <a:cubicBezTo>
                    <a:pt x="1665" y="1585"/>
                    <a:pt x="1664" y="1584"/>
                    <a:pt x="1666" y="1588"/>
                  </a:cubicBezTo>
                  <a:cubicBezTo>
                    <a:pt x="1665" y="1588"/>
                    <a:pt x="1665" y="1589"/>
                    <a:pt x="1664" y="1589"/>
                  </a:cubicBezTo>
                  <a:cubicBezTo>
                    <a:pt x="1653" y="1590"/>
                    <a:pt x="1653" y="1590"/>
                    <a:pt x="1653" y="1590"/>
                  </a:cubicBezTo>
                  <a:cubicBezTo>
                    <a:pt x="1656" y="1587"/>
                    <a:pt x="1657" y="1587"/>
                    <a:pt x="1661" y="1584"/>
                  </a:cubicBezTo>
                  <a:cubicBezTo>
                    <a:pt x="1659" y="1583"/>
                    <a:pt x="1657" y="1582"/>
                    <a:pt x="1655" y="1582"/>
                  </a:cubicBezTo>
                  <a:cubicBezTo>
                    <a:pt x="1626" y="1584"/>
                    <a:pt x="1607" y="1584"/>
                    <a:pt x="1582" y="1588"/>
                  </a:cubicBezTo>
                  <a:cubicBezTo>
                    <a:pt x="1582" y="1589"/>
                    <a:pt x="1582" y="1589"/>
                    <a:pt x="1582" y="1589"/>
                  </a:cubicBezTo>
                  <a:cubicBezTo>
                    <a:pt x="1594" y="1590"/>
                    <a:pt x="1615" y="1586"/>
                    <a:pt x="1624" y="1590"/>
                  </a:cubicBezTo>
                  <a:cubicBezTo>
                    <a:pt x="1629" y="1589"/>
                    <a:pt x="1629" y="1589"/>
                    <a:pt x="1629" y="1589"/>
                  </a:cubicBezTo>
                  <a:cubicBezTo>
                    <a:pt x="1621" y="1593"/>
                    <a:pt x="1600" y="1596"/>
                    <a:pt x="1588" y="1597"/>
                  </a:cubicBezTo>
                  <a:cubicBezTo>
                    <a:pt x="1588" y="1601"/>
                    <a:pt x="1588" y="1601"/>
                    <a:pt x="1588" y="1601"/>
                  </a:cubicBezTo>
                  <a:cubicBezTo>
                    <a:pt x="1593" y="1601"/>
                    <a:pt x="1611" y="1599"/>
                    <a:pt x="1619" y="1596"/>
                  </a:cubicBezTo>
                  <a:cubicBezTo>
                    <a:pt x="1628" y="1596"/>
                    <a:pt x="1627" y="1596"/>
                    <a:pt x="1633" y="1597"/>
                  </a:cubicBezTo>
                  <a:cubicBezTo>
                    <a:pt x="1630" y="1602"/>
                    <a:pt x="1627" y="1602"/>
                    <a:pt x="1623" y="1605"/>
                  </a:cubicBezTo>
                  <a:cubicBezTo>
                    <a:pt x="1598" y="1608"/>
                    <a:pt x="1500" y="1623"/>
                    <a:pt x="1489" y="1619"/>
                  </a:cubicBezTo>
                  <a:cubicBezTo>
                    <a:pt x="1486" y="1620"/>
                    <a:pt x="1486" y="1620"/>
                    <a:pt x="1486" y="1620"/>
                  </a:cubicBezTo>
                  <a:cubicBezTo>
                    <a:pt x="1495" y="1615"/>
                    <a:pt x="1502" y="1616"/>
                    <a:pt x="1510" y="1614"/>
                  </a:cubicBezTo>
                  <a:cubicBezTo>
                    <a:pt x="1512" y="1611"/>
                    <a:pt x="1510" y="1613"/>
                    <a:pt x="1509" y="1609"/>
                  </a:cubicBezTo>
                  <a:cubicBezTo>
                    <a:pt x="1516" y="1608"/>
                    <a:pt x="1520" y="1609"/>
                    <a:pt x="1525" y="1607"/>
                  </a:cubicBezTo>
                  <a:cubicBezTo>
                    <a:pt x="1530" y="1606"/>
                    <a:pt x="1530" y="1606"/>
                    <a:pt x="1530" y="1606"/>
                  </a:cubicBezTo>
                  <a:cubicBezTo>
                    <a:pt x="1529" y="1606"/>
                    <a:pt x="1528" y="1605"/>
                    <a:pt x="1527" y="1605"/>
                  </a:cubicBezTo>
                  <a:cubicBezTo>
                    <a:pt x="1520" y="1597"/>
                    <a:pt x="1494" y="1607"/>
                    <a:pt x="1493" y="1611"/>
                  </a:cubicBezTo>
                  <a:cubicBezTo>
                    <a:pt x="1485" y="1610"/>
                    <a:pt x="1485" y="1609"/>
                    <a:pt x="1475" y="1610"/>
                  </a:cubicBezTo>
                  <a:cubicBezTo>
                    <a:pt x="1475" y="1614"/>
                    <a:pt x="1475" y="1614"/>
                    <a:pt x="1475" y="1614"/>
                  </a:cubicBezTo>
                  <a:cubicBezTo>
                    <a:pt x="1467" y="1615"/>
                    <a:pt x="1471" y="1612"/>
                    <a:pt x="1467" y="1616"/>
                  </a:cubicBezTo>
                  <a:cubicBezTo>
                    <a:pt x="1460" y="1615"/>
                    <a:pt x="1460" y="1615"/>
                    <a:pt x="1456" y="1613"/>
                  </a:cubicBezTo>
                  <a:cubicBezTo>
                    <a:pt x="1451" y="1614"/>
                    <a:pt x="1451" y="1613"/>
                    <a:pt x="1449" y="1615"/>
                  </a:cubicBezTo>
                  <a:cubicBezTo>
                    <a:pt x="1440" y="1617"/>
                    <a:pt x="1442" y="1620"/>
                    <a:pt x="1436" y="1624"/>
                  </a:cubicBezTo>
                  <a:cubicBezTo>
                    <a:pt x="1432" y="1626"/>
                    <a:pt x="1422" y="1624"/>
                    <a:pt x="1413" y="1629"/>
                  </a:cubicBezTo>
                  <a:cubicBezTo>
                    <a:pt x="1408" y="1629"/>
                    <a:pt x="1408" y="1629"/>
                    <a:pt x="1408" y="1629"/>
                  </a:cubicBezTo>
                  <a:cubicBezTo>
                    <a:pt x="1411" y="1623"/>
                    <a:pt x="1416" y="1622"/>
                    <a:pt x="1423" y="1618"/>
                  </a:cubicBezTo>
                  <a:cubicBezTo>
                    <a:pt x="1423" y="1618"/>
                    <a:pt x="1424" y="1617"/>
                    <a:pt x="1425" y="1617"/>
                  </a:cubicBezTo>
                  <a:cubicBezTo>
                    <a:pt x="1422" y="1616"/>
                    <a:pt x="1420" y="1616"/>
                    <a:pt x="1417" y="1616"/>
                  </a:cubicBezTo>
                  <a:cubicBezTo>
                    <a:pt x="1413" y="1615"/>
                    <a:pt x="1416" y="1614"/>
                    <a:pt x="1412" y="1616"/>
                  </a:cubicBezTo>
                  <a:cubicBezTo>
                    <a:pt x="1375" y="1619"/>
                    <a:pt x="1375" y="1619"/>
                    <a:pt x="1375" y="1619"/>
                  </a:cubicBezTo>
                  <a:cubicBezTo>
                    <a:pt x="1379" y="1623"/>
                    <a:pt x="1385" y="1623"/>
                    <a:pt x="1396" y="1622"/>
                  </a:cubicBezTo>
                  <a:cubicBezTo>
                    <a:pt x="1395" y="1624"/>
                    <a:pt x="1396" y="1623"/>
                    <a:pt x="1394" y="1625"/>
                  </a:cubicBezTo>
                  <a:cubicBezTo>
                    <a:pt x="1394" y="1625"/>
                    <a:pt x="1334" y="1639"/>
                    <a:pt x="1324" y="1641"/>
                  </a:cubicBezTo>
                  <a:cubicBezTo>
                    <a:pt x="1324" y="1637"/>
                    <a:pt x="1325" y="1637"/>
                    <a:pt x="1326" y="1635"/>
                  </a:cubicBezTo>
                  <a:cubicBezTo>
                    <a:pt x="1325" y="1634"/>
                    <a:pt x="1324" y="1634"/>
                    <a:pt x="1323" y="1634"/>
                  </a:cubicBezTo>
                  <a:cubicBezTo>
                    <a:pt x="1310" y="1636"/>
                    <a:pt x="1313" y="1637"/>
                    <a:pt x="1305" y="1641"/>
                  </a:cubicBezTo>
                  <a:cubicBezTo>
                    <a:pt x="1305" y="1644"/>
                    <a:pt x="1305" y="1644"/>
                    <a:pt x="1305" y="1644"/>
                  </a:cubicBezTo>
                  <a:cubicBezTo>
                    <a:pt x="1407" y="1638"/>
                    <a:pt x="1501" y="1627"/>
                    <a:pt x="1621" y="1616"/>
                  </a:cubicBezTo>
                  <a:cubicBezTo>
                    <a:pt x="1621" y="1621"/>
                    <a:pt x="1621" y="1621"/>
                    <a:pt x="1621" y="1621"/>
                  </a:cubicBezTo>
                  <a:cubicBezTo>
                    <a:pt x="1599" y="1623"/>
                    <a:pt x="1578" y="1624"/>
                    <a:pt x="1566" y="1627"/>
                  </a:cubicBezTo>
                  <a:cubicBezTo>
                    <a:pt x="1563" y="1626"/>
                    <a:pt x="1559" y="1622"/>
                    <a:pt x="1550" y="1624"/>
                  </a:cubicBezTo>
                  <a:cubicBezTo>
                    <a:pt x="1548" y="1626"/>
                    <a:pt x="1545" y="1627"/>
                    <a:pt x="1543" y="1629"/>
                  </a:cubicBezTo>
                  <a:cubicBezTo>
                    <a:pt x="1542" y="1628"/>
                    <a:pt x="1541" y="1628"/>
                    <a:pt x="1540" y="1628"/>
                  </a:cubicBezTo>
                  <a:cubicBezTo>
                    <a:pt x="1522" y="1625"/>
                    <a:pt x="1530" y="1628"/>
                    <a:pt x="1522" y="1632"/>
                  </a:cubicBezTo>
                  <a:cubicBezTo>
                    <a:pt x="1521" y="1632"/>
                    <a:pt x="1509" y="1630"/>
                    <a:pt x="1508" y="1630"/>
                  </a:cubicBezTo>
                  <a:cubicBezTo>
                    <a:pt x="1485" y="1630"/>
                    <a:pt x="1458" y="1637"/>
                    <a:pt x="1443" y="1640"/>
                  </a:cubicBezTo>
                  <a:cubicBezTo>
                    <a:pt x="1430" y="1643"/>
                    <a:pt x="1379" y="1644"/>
                    <a:pt x="1369" y="1644"/>
                  </a:cubicBezTo>
                  <a:cubicBezTo>
                    <a:pt x="1349" y="1644"/>
                    <a:pt x="1283" y="1660"/>
                    <a:pt x="1261" y="1654"/>
                  </a:cubicBezTo>
                  <a:cubicBezTo>
                    <a:pt x="1259" y="1653"/>
                    <a:pt x="1261" y="1653"/>
                    <a:pt x="1261" y="1649"/>
                  </a:cubicBezTo>
                  <a:cubicBezTo>
                    <a:pt x="1268" y="1649"/>
                    <a:pt x="1265" y="1648"/>
                    <a:pt x="1266" y="1651"/>
                  </a:cubicBezTo>
                  <a:cubicBezTo>
                    <a:pt x="1274" y="1650"/>
                    <a:pt x="1281" y="1650"/>
                    <a:pt x="1285" y="1651"/>
                  </a:cubicBezTo>
                  <a:cubicBezTo>
                    <a:pt x="1290" y="1650"/>
                    <a:pt x="1290" y="1650"/>
                    <a:pt x="1290" y="1650"/>
                  </a:cubicBezTo>
                  <a:cubicBezTo>
                    <a:pt x="1289" y="1648"/>
                    <a:pt x="1288" y="1645"/>
                    <a:pt x="1287" y="1642"/>
                  </a:cubicBezTo>
                  <a:cubicBezTo>
                    <a:pt x="1256" y="1641"/>
                    <a:pt x="1172" y="1643"/>
                    <a:pt x="1150" y="1650"/>
                  </a:cubicBezTo>
                  <a:cubicBezTo>
                    <a:pt x="1141" y="1652"/>
                    <a:pt x="1143" y="1652"/>
                    <a:pt x="1137" y="1655"/>
                  </a:cubicBezTo>
                  <a:cubicBezTo>
                    <a:pt x="1140" y="1658"/>
                    <a:pt x="1136" y="1656"/>
                    <a:pt x="1142" y="1656"/>
                  </a:cubicBezTo>
                  <a:cubicBezTo>
                    <a:pt x="1143" y="1657"/>
                    <a:pt x="1144" y="1657"/>
                    <a:pt x="1145" y="1657"/>
                  </a:cubicBezTo>
                  <a:cubicBezTo>
                    <a:pt x="1145" y="1660"/>
                    <a:pt x="1145" y="1660"/>
                    <a:pt x="1145" y="1660"/>
                  </a:cubicBezTo>
                  <a:cubicBezTo>
                    <a:pt x="1136" y="1660"/>
                    <a:pt x="1137" y="1660"/>
                    <a:pt x="1132" y="1658"/>
                  </a:cubicBezTo>
                  <a:cubicBezTo>
                    <a:pt x="1131" y="1659"/>
                    <a:pt x="1130" y="1660"/>
                    <a:pt x="1129" y="1660"/>
                  </a:cubicBezTo>
                  <a:cubicBezTo>
                    <a:pt x="1130" y="1661"/>
                    <a:pt x="1131" y="1663"/>
                    <a:pt x="1132" y="1664"/>
                  </a:cubicBezTo>
                  <a:cubicBezTo>
                    <a:pt x="1166" y="1661"/>
                    <a:pt x="1169" y="1646"/>
                    <a:pt x="1196" y="1659"/>
                  </a:cubicBezTo>
                  <a:cubicBezTo>
                    <a:pt x="1206" y="1658"/>
                    <a:pt x="1206" y="1658"/>
                    <a:pt x="1206" y="1658"/>
                  </a:cubicBezTo>
                  <a:cubicBezTo>
                    <a:pt x="1202" y="1655"/>
                    <a:pt x="1207" y="1657"/>
                    <a:pt x="1201" y="1655"/>
                  </a:cubicBezTo>
                  <a:cubicBezTo>
                    <a:pt x="1200" y="1653"/>
                    <a:pt x="1200" y="1653"/>
                    <a:pt x="1200" y="1653"/>
                  </a:cubicBezTo>
                  <a:cubicBezTo>
                    <a:pt x="1212" y="1653"/>
                    <a:pt x="1215" y="1656"/>
                    <a:pt x="1225" y="1657"/>
                  </a:cubicBezTo>
                  <a:cubicBezTo>
                    <a:pt x="1228" y="1654"/>
                    <a:pt x="1231" y="1650"/>
                    <a:pt x="1234" y="1647"/>
                  </a:cubicBezTo>
                  <a:cubicBezTo>
                    <a:pt x="1236" y="1648"/>
                    <a:pt x="1238" y="1650"/>
                    <a:pt x="1240" y="1651"/>
                  </a:cubicBezTo>
                  <a:cubicBezTo>
                    <a:pt x="1240" y="1654"/>
                    <a:pt x="1239" y="1655"/>
                    <a:pt x="1238" y="1658"/>
                  </a:cubicBezTo>
                  <a:cubicBezTo>
                    <a:pt x="1223" y="1660"/>
                    <a:pt x="1212" y="1663"/>
                    <a:pt x="1193" y="1666"/>
                  </a:cubicBezTo>
                  <a:cubicBezTo>
                    <a:pt x="1198" y="1669"/>
                    <a:pt x="1223" y="1669"/>
                    <a:pt x="1234" y="1669"/>
                  </a:cubicBezTo>
                  <a:cubicBezTo>
                    <a:pt x="1230" y="1672"/>
                    <a:pt x="1220" y="1675"/>
                    <a:pt x="1213" y="1677"/>
                  </a:cubicBezTo>
                  <a:cubicBezTo>
                    <a:pt x="1222" y="1683"/>
                    <a:pt x="1266" y="1672"/>
                    <a:pt x="1279" y="1676"/>
                  </a:cubicBezTo>
                  <a:cubicBezTo>
                    <a:pt x="1290" y="1674"/>
                    <a:pt x="1284" y="1676"/>
                    <a:pt x="1287" y="1672"/>
                  </a:cubicBezTo>
                  <a:cubicBezTo>
                    <a:pt x="1294" y="1671"/>
                    <a:pt x="1298" y="1672"/>
                    <a:pt x="1303" y="1673"/>
                  </a:cubicBezTo>
                  <a:cubicBezTo>
                    <a:pt x="1308" y="1673"/>
                    <a:pt x="1308" y="1673"/>
                    <a:pt x="1308" y="1673"/>
                  </a:cubicBezTo>
                  <a:cubicBezTo>
                    <a:pt x="1308" y="1670"/>
                    <a:pt x="1308" y="1670"/>
                    <a:pt x="1308" y="1670"/>
                  </a:cubicBezTo>
                  <a:cubicBezTo>
                    <a:pt x="1305" y="1669"/>
                    <a:pt x="1301" y="1670"/>
                    <a:pt x="1297" y="1669"/>
                  </a:cubicBezTo>
                  <a:cubicBezTo>
                    <a:pt x="1297" y="1667"/>
                    <a:pt x="1297" y="1667"/>
                    <a:pt x="1297" y="1667"/>
                  </a:cubicBezTo>
                  <a:cubicBezTo>
                    <a:pt x="1289" y="1666"/>
                    <a:pt x="1271" y="1671"/>
                    <a:pt x="1263" y="1669"/>
                  </a:cubicBezTo>
                  <a:cubicBezTo>
                    <a:pt x="1252" y="1670"/>
                    <a:pt x="1252" y="1670"/>
                    <a:pt x="1252" y="1670"/>
                  </a:cubicBezTo>
                  <a:cubicBezTo>
                    <a:pt x="1252" y="1669"/>
                    <a:pt x="1252" y="1669"/>
                    <a:pt x="1252" y="1669"/>
                  </a:cubicBezTo>
                  <a:cubicBezTo>
                    <a:pt x="1269" y="1664"/>
                    <a:pt x="1282" y="1663"/>
                    <a:pt x="1294" y="1665"/>
                  </a:cubicBezTo>
                  <a:cubicBezTo>
                    <a:pt x="1302" y="1658"/>
                    <a:pt x="1340" y="1658"/>
                    <a:pt x="1360" y="1656"/>
                  </a:cubicBezTo>
                  <a:cubicBezTo>
                    <a:pt x="1372" y="1654"/>
                    <a:pt x="1385" y="1649"/>
                    <a:pt x="1388" y="1650"/>
                  </a:cubicBezTo>
                  <a:cubicBezTo>
                    <a:pt x="1402" y="1649"/>
                    <a:pt x="1411" y="1644"/>
                    <a:pt x="1422" y="1647"/>
                  </a:cubicBezTo>
                  <a:cubicBezTo>
                    <a:pt x="1423" y="1648"/>
                    <a:pt x="1424" y="1648"/>
                    <a:pt x="1425" y="1649"/>
                  </a:cubicBezTo>
                  <a:cubicBezTo>
                    <a:pt x="1416" y="1651"/>
                    <a:pt x="1410" y="1654"/>
                    <a:pt x="1405" y="1656"/>
                  </a:cubicBezTo>
                  <a:cubicBezTo>
                    <a:pt x="1397" y="1658"/>
                    <a:pt x="1387" y="1656"/>
                    <a:pt x="1383" y="1656"/>
                  </a:cubicBezTo>
                  <a:cubicBezTo>
                    <a:pt x="1371" y="1657"/>
                    <a:pt x="1324" y="1665"/>
                    <a:pt x="1321" y="1666"/>
                  </a:cubicBezTo>
                  <a:cubicBezTo>
                    <a:pt x="1315" y="1666"/>
                    <a:pt x="1315" y="1666"/>
                    <a:pt x="1315" y="1666"/>
                  </a:cubicBezTo>
                  <a:cubicBezTo>
                    <a:pt x="1316" y="1671"/>
                    <a:pt x="1316" y="1671"/>
                    <a:pt x="1316" y="1671"/>
                  </a:cubicBezTo>
                  <a:cubicBezTo>
                    <a:pt x="1324" y="1670"/>
                    <a:pt x="1324" y="1670"/>
                    <a:pt x="1324" y="1670"/>
                  </a:cubicBezTo>
                  <a:cubicBezTo>
                    <a:pt x="1324" y="1674"/>
                    <a:pt x="1324" y="1674"/>
                    <a:pt x="1324" y="1674"/>
                  </a:cubicBezTo>
                  <a:cubicBezTo>
                    <a:pt x="1314" y="1674"/>
                    <a:pt x="1299" y="1677"/>
                    <a:pt x="1290" y="1680"/>
                  </a:cubicBezTo>
                  <a:cubicBezTo>
                    <a:pt x="1271" y="1685"/>
                    <a:pt x="1248" y="1679"/>
                    <a:pt x="1235" y="1682"/>
                  </a:cubicBezTo>
                  <a:cubicBezTo>
                    <a:pt x="1225" y="1683"/>
                    <a:pt x="1213" y="1690"/>
                    <a:pt x="1206" y="1692"/>
                  </a:cubicBezTo>
                  <a:cubicBezTo>
                    <a:pt x="1197" y="1695"/>
                    <a:pt x="1184" y="1694"/>
                    <a:pt x="1175" y="1695"/>
                  </a:cubicBezTo>
                  <a:cubicBezTo>
                    <a:pt x="1174" y="1691"/>
                    <a:pt x="1174" y="1691"/>
                    <a:pt x="1174" y="1691"/>
                  </a:cubicBezTo>
                  <a:cubicBezTo>
                    <a:pt x="1156" y="1693"/>
                    <a:pt x="1126" y="1700"/>
                    <a:pt x="1111" y="1696"/>
                  </a:cubicBezTo>
                  <a:cubicBezTo>
                    <a:pt x="1106" y="1697"/>
                    <a:pt x="1106" y="1697"/>
                    <a:pt x="1106" y="1697"/>
                  </a:cubicBezTo>
                  <a:cubicBezTo>
                    <a:pt x="1108" y="1692"/>
                    <a:pt x="1109" y="1693"/>
                    <a:pt x="1113" y="1689"/>
                  </a:cubicBezTo>
                  <a:cubicBezTo>
                    <a:pt x="1119" y="1690"/>
                    <a:pt x="1120" y="1690"/>
                    <a:pt x="1124" y="1691"/>
                  </a:cubicBezTo>
                  <a:cubicBezTo>
                    <a:pt x="1129" y="1691"/>
                    <a:pt x="1129" y="1691"/>
                    <a:pt x="1129" y="1691"/>
                  </a:cubicBezTo>
                  <a:cubicBezTo>
                    <a:pt x="1130" y="1687"/>
                    <a:pt x="1134" y="1679"/>
                    <a:pt x="1134" y="1679"/>
                  </a:cubicBezTo>
                  <a:cubicBezTo>
                    <a:pt x="1137" y="1675"/>
                    <a:pt x="1133" y="1678"/>
                    <a:pt x="1141" y="1676"/>
                  </a:cubicBezTo>
                  <a:cubicBezTo>
                    <a:pt x="1140" y="1673"/>
                    <a:pt x="1140" y="1672"/>
                    <a:pt x="1138" y="1670"/>
                  </a:cubicBezTo>
                  <a:cubicBezTo>
                    <a:pt x="1138" y="1670"/>
                    <a:pt x="1093" y="1683"/>
                    <a:pt x="1078" y="1678"/>
                  </a:cubicBezTo>
                  <a:cubicBezTo>
                    <a:pt x="1075" y="1679"/>
                    <a:pt x="1075" y="1679"/>
                    <a:pt x="1075" y="1679"/>
                  </a:cubicBezTo>
                  <a:cubicBezTo>
                    <a:pt x="1083" y="1675"/>
                    <a:pt x="1098" y="1675"/>
                    <a:pt x="1104" y="1673"/>
                  </a:cubicBezTo>
                  <a:cubicBezTo>
                    <a:pt x="1107" y="1673"/>
                    <a:pt x="1107" y="1673"/>
                    <a:pt x="1107" y="1673"/>
                  </a:cubicBezTo>
                  <a:cubicBezTo>
                    <a:pt x="1104" y="1672"/>
                    <a:pt x="1099" y="1671"/>
                    <a:pt x="1096" y="1670"/>
                  </a:cubicBezTo>
                  <a:cubicBezTo>
                    <a:pt x="1091" y="1669"/>
                    <a:pt x="1063" y="1674"/>
                    <a:pt x="1054" y="1672"/>
                  </a:cubicBezTo>
                  <a:cubicBezTo>
                    <a:pt x="1053" y="1672"/>
                    <a:pt x="1052" y="1671"/>
                    <a:pt x="1051" y="1671"/>
                  </a:cubicBezTo>
                  <a:cubicBezTo>
                    <a:pt x="1057" y="1670"/>
                    <a:pt x="1054" y="1670"/>
                    <a:pt x="1059" y="1670"/>
                  </a:cubicBezTo>
                  <a:cubicBezTo>
                    <a:pt x="1086" y="1668"/>
                    <a:pt x="1091" y="1665"/>
                    <a:pt x="1106" y="1659"/>
                  </a:cubicBezTo>
                  <a:cubicBezTo>
                    <a:pt x="1105" y="1655"/>
                    <a:pt x="1105" y="1655"/>
                    <a:pt x="1105" y="1655"/>
                  </a:cubicBezTo>
                  <a:cubicBezTo>
                    <a:pt x="1113" y="1654"/>
                    <a:pt x="1113" y="1654"/>
                    <a:pt x="1113" y="1654"/>
                  </a:cubicBezTo>
                  <a:cubicBezTo>
                    <a:pt x="1109" y="1653"/>
                    <a:pt x="1025" y="1658"/>
                    <a:pt x="1018" y="1658"/>
                  </a:cubicBezTo>
                  <a:cubicBezTo>
                    <a:pt x="1026" y="1651"/>
                    <a:pt x="1036" y="1658"/>
                    <a:pt x="1047" y="1655"/>
                  </a:cubicBezTo>
                  <a:cubicBezTo>
                    <a:pt x="1056" y="1652"/>
                    <a:pt x="1065" y="1644"/>
                    <a:pt x="1072" y="1641"/>
                  </a:cubicBezTo>
                  <a:cubicBezTo>
                    <a:pt x="1088" y="1635"/>
                    <a:pt x="1107" y="1642"/>
                    <a:pt x="1117" y="1642"/>
                  </a:cubicBezTo>
                  <a:cubicBezTo>
                    <a:pt x="1117" y="1637"/>
                    <a:pt x="1117" y="1637"/>
                    <a:pt x="1117" y="1637"/>
                  </a:cubicBezTo>
                  <a:cubicBezTo>
                    <a:pt x="1142" y="1635"/>
                    <a:pt x="1152" y="1634"/>
                    <a:pt x="1175" y="1632"/>
                  </a:cubicBezTo>
                  <a:cubicBezTo>
                    <a:pt x="1175" y="1637"/>
                    <a:pt x="1179" y="1634"/>
                    <a:pt x="1172" y="1637"/>
                  </a:cubicBezTo>
                  <a:cubicBezTo>
                    <a:pt x="1173" y="1638"/>
                    <a:pt x="1173" y="1638"/>
                    <a:pt x="1173" y="1638"/>
                  </a:cubicBezTo>
                  <a:cubicBezTo>
                    <a:pt x="1189" y="1635"/>
                    <a:pt x="1218" y="1636"/>
                    <a:pt x="1230" y="1630"/>
                  </a:cubicBezTo>
                  <a:cubicBezTo>
                    <a:pt x="1231" y="1630"/>
                    <a:pt x="1232" y="1629"/>
                    <a:pt x="1233" y="1629"/>
                  </a:cubicBezTo>
                  <a:cubicBezTo>
                    <a:pt x="1230" y="1629"/>
                    <a:pt x="1230" y="1629"/>
                    <a:pt x="1230" y="1629"/>
                  </a:cubicBezTo>
                  <a:cubicBezTo>
                    <a:pt x="1230" y="1626"/>
                    <a:pt x="1230" y="1626"/>
                    <a:pt x="1230" y="1626"/>
                  </a:cubicBezTo>
                  <a:cubicBezTo>
                    <a:pt x="1206" y="1628"/>
                    <a:pt x="1206" y="1628"/>
                    <a:pt x="1206" y="1628"/>
                  </a:cubicBezTo>
                  <a:cubicBezTo>
                    <a:pt x="1205" y="1626"/>
                    <a:pt x="1205" y="1626"/>
                    <a:pt x="1203" y="1624"/>
                  </a:cubicBezTo>
                  <a:cubicBezTo>
                    <a:pt x="1201" y="1623"/>
                    <a:pt x="1177" y="1630"/>
                    <a:pt x="1164" y="1629"/>
                  </a:cubicBezTo>
                  <a:cubicBezTo>
                    <a:pt x="1152" y="1628"/>
                    <a:pt x="1136" y="1635"/>
                    <a:pt x="1122" y="1633"/>
                  </a:cubicBezTo>
                  <a:cubicBezTo>
                    <a:pt x="1085" y="1628"/>
                    <a:pt x="1019" y="1642"/>
                    <a:pt x="985" y="1645"/>
                  </a:cubicBezTo>
                  <a:cubicBezTo>
                    <a:pt x="984" y="1650"/>
                    <a:pt x="984" y="1649"/>
                    <a:pt x="980" y="1652"/>
                  </a:cubicBezTo>
                  <a:cubicBezTo>
                    <a:pt x="974" y="1650"/>
                    <a:pt x="977" y="1653"/>
                    <a:pt x="975" y="1648"/>
                  </a:cubicBezTo>
                  <a:cubicBezTo>
                    <a:pt x="966" y="1650"/>
                    <a:pt x="956" y="1654"/>
                    <a:pt x="949" y="1656"/>
                  </a:cubicBezTo>
                  <a:cubicBezTo>
                    <a:pt x="938" y="1659"/>
                    <a:pt x="923" y="1657"/>
                    <a:pt x="915" y="1660"/>
                  </a:cubicBezTo>
                  <a:cubicBezTo>
                    <a:pt x="912" y="1661"/>
                    <a:pt x="912" y="1661"/>
                    <a:pt x="912" y="1661"/>
                  </a:cubicBezTo>
                  <a:cubicBezTo>
                    <a:pt x="918" y="1654"/>
                    <a:pt x="943" y="1653"/>
                    <a:pt x="954" y="1651"/>
                  </a:cubicBezTo>
                  <a:cubicBezTo>
                    <a:pt x="955" y="1650"/>
                    <a:pt x="955" y="1648"/>
                    <a:pt x="956" y="1647"/>
                  </a:cubicBezTo>
                  <a:cubicBezTo>
                    <a:pt x="955" y="1647"/>
                    <a:pt x="954" y="1646"/>
                    <a:pt x="953" y="1646"/>
                  </a:cubicBezTo>
                  <a:cubicBezTo>
                    <a:pt x="936" y="1648"/>
                    <a:pt x="906" y="1656"/>
                    <a:pt x="893" y="1654"/>
                  </a:cubicBezTo>
                  <a:cubicBezTo>
                    <a:pt x="887" y="1655"/>
                    <a:pt x="887" y="1655"/>
                    <a:pt x="883" y="1656"/>
                  </a:cubicBezTo>
                  <a:cubicBezTo>
                    <a:pt x="887" y="1659"/>
                    <a:pt x="886" y="1659"/>
                    <a:pt x="894" y="1659"/>
                  </a:cubicBezTo>
                  <a:cubicBezTo>
                    <a:pt x="894" y="1662"/>
                    <a:pt x="894" y="1662"/>
                    <a:pt x="894" y="1662"/>
                  </a:cubicBezTo>
                  <a:cubicBezTo>
                    <a:pt x="883" y="1663"/>
                    <a:pt x="876" y="1662"/>
                    <a:pt x="870" y="1664"/>
                  </a:cubicBezTo>
                  <a:cubicBezTo>
                    <a:pt x="852" y="1667"/>
                    <a:pt x="861" y="1669"/>
                    <a:pt x="850" y="1673"/>
                  </a:cubicBezTo>
                  <a:cubicBezTo>
                    <a:pt x="852" y="1677"/>
                    <a:pt x="854" y="1676"/>
                    <a:pt x="856" y="1681"/>
                  </a:cubicBezTo>
                  <a:cubicBezTo>
                    <a:pt x="844" y="1683"/>
                    <a:pt x="843" y="1686"/>
                    <a:pt x="827" y="1687"/>
                  </a:cubicBezTo>
                  <a:cubicBezTo>
                    <a:pt x="830" y="1690"/>
                    <a:pt x="832" y="1692"/>
                    <a:pt x="838" y="1693"/>
                  </a:cubicBezTo>
                  <a:cubicBezTo>
                    <a:pt x="837" y="1694"/>
                    <a:pt x="837" y="1695"/>
                    <a:pt x="836" y="1696"/>
                  </a:cubicBezTo>
                  <a:cubicBezTo>
                    <a:pt x="812" y="1698"/>
                    <a:pt x="757" y="1701"/>
                    <a:pt x="744" y="1707"/>
                  </a:cubicBezTo>
                  <a:cubicBezTo>
                    <a:pt x="736" y="1708"/>
                    <a:pt x="736" y="1708"/>
                    <a:pt x="736" y="1708"/>
                  </a:cubicBezTo>
                  <a:cubicBezTo>
                    <a:pt x="750" y="1717"/>
                    <a:pt x="774" y="1704"/>
                    <a:pt x="786" y="1705"/>
                  </a:cubicBezTo>
                  <a:cubicBezTo>
                    <a:pt x="791" y="1705"/>
                    <a:pt x="799" y="1709"/>
                    <a:pt x="805" y="1709"/>
                  </a:cubicBezTo>
                  <a:cubicBezTo>
                    <a:pt x="813" y="1708"/>
                    <a:pt x="821" y="1704"/>
                    <a:pt x="828" y="1701"/>
                  </a:cubicBezTo>
                  <a:cubicBezTo>
                    <a:pt x="832" y="1702"/>
                    <a:pt x="876" y="1698"/>
                    <a:pt x="889" y="1695"/>
                  </a:cubicBezTo>
                  <a:cubicBezTo>
                    <a:pt x="890" y="1695"/>
                    <a:pt x="891" y="1695"/>
                    <a:pt x="891" y="1696"/>
                  </a:cubicBezTo>
                  <a:cubicBezTo>
                    <a:pt x="891" y="1697"/>
                    <a:pt x="890" y="1699"/>
                    <a:pt x="889" y="1700"/>
                  </a:cubicBezTo>
                  <a:cubicBezTo>
                    <a:pt x="876" y="1703"/>
                    <a:pt x="869" y="1707"/>
                    <a:pt x="853" y="1709"/>
                  </a:cubicBezTo>
                  <a:cubicBezTo>
                    <a:pt x="853" y="1713"/>
                    <a:pt x="853" y="1713"/>
                    <a:pt x="853" y="1713"/>
                  </a:cubicBezTo>
                  <a:cubicBezTo>
                    <a:pt x="826" y="1717"/>
                    <a:pt x="770" y="1725"/>
                    <a:pt x="748" y="1723"/>
                  </a:cubicBezTo>
                  <a:cubicBezTo>
                    <a:pt x="744" y="1728"/>
                    <a:pt x="741" y="1728"/>
                    <a:pt x="741" y="1732"/>
                  </a:cubicBezTo>
                  <a:cubicBezTo>
                    <a:pt x="733" y="1733"/>
                    <a:pt x="724" y="1734"/>
                    <a:pt x="720" y="1733"/>
                  </a:cubicBezTo>
                  <a:cubicBezTo>
                    <a:pt x="715" y="1733"/>
                    <a:pt x="715" y="1733"/>
                    <a:pt x="715" y="1733"/>
                  </a:cubicBezTo>
                  <a:cubicBezTo>
                    <a:pt x="716" y="1736"/>
                    <a:pt x="716" y="1737"/>
                    <a:pt x="718" y="1739"/>
                  </a:cubicBezTo>
                  <a:moveTo>
                    <a:pt x="768" y="1775"/>
                  </a:moveTo>
                  <a:cubicBezTo>
                    <a:pt x="773" y="1776"/>
                    <a:pt x="773" y="1774"/>
                    <a:pt x="776" y="1775"/>
                  </a:cubicBezTo>
                  <a:cubicBezTo>
                    <a:pt x="782" y="1775"/>
                    <a:pt x="782" y="1775"/>
                    <a:pt x="782" y="1775"/>
                  </a:cubicBezTo>
                  <a:cubicBezTo>
                    <a:pt x="779" y="1772"/>
                    <a:pt x="779" y="1772"/>
                    <a:pt x="776" y="1770"/>
                  </a:cubicBezTo>
                  <a:cubicBezTo>
                    <a:pt x="772" y="1771"/>
                    <a:pt x="767" y="1771"/>
                    <a:pt x="763" y="1772"/>
                  </a:cubicBezTo>
                  <a:cubicBezTo>
                    <a:pt x="767" y="1775"/>
                    <a:pt x="762" y="1773"/>
                    <a:pt x="768" y="1775"/>
                  </a:cubicBezTo>
                  <a:moveTo>
                    <a:pt x="792" y="1777"/>
                  </a:moveTo>
                  <a:cubicBezTo>
                    <a:pt x="806" y="1776"/>
                    <a:pt x="806" y="1776"/>
                    <a:pt x="806" y="1776"/>
                  </a:cubicBezTo>
                  <a:cubicBezTo>
                    <a:pt x="806" y="1772"/>
                    <a:pt x="806" y="1772"/>
                    <a:pt x="808" y="1770"/>
                  </a:cubicBezTo>
                  <a:cubicBezTo>
                    <a:pt x="808" y="1768"/>
                    <a:pt x="808" y="1768"/>
                    <a:pt x="808" y="1768"/>
                  </a:cubicBezTo>
                  <a:cubicBezTo>
                    <a:pt x="797" y="1770"/>
                    <a:pt x="797" y="1771"/>
                    <a:pt x="789" y="1773"/>
                  </a:cubicBezTo>
                  <a:cubicBezTo>
                    <a:pt x="790" y="1774"/>
                    <a:pt x="791" y="1775"/>
                    <a:pt x="792" y="1777"/>
                  </a:cubicBezTo>
                  <a:moveTo>
                    <a:pt x="1017" y="1767"/>
                  </a:moveTo>
                  <a:cubicBezTo>
                    <a:pt x="1015" y="1763"/>
                    <a:pt x="1014" y="1763"/>
                    <a:pt x="1011" y="1761"/>
                  </a:cubicBezTo>
                  <a:cubicBezTo>
                    <a:pt x="1004" y="1762"/>
                    <a:pt x="991" y="1765"/>
                    <a:pt x="985" y="1767"/>
                  </a:cubicBezTo>
                  <a:cubicBezTo>
                    <a:pt x="974" y="1768"/>
                    <a:pt x="974" y="1768"/>
                    <a:pt x="974" y="1768"/>
                  </a:cubicBezTo>
                  <a:cubicBezTo>
                    <a:pt x="982" y="1774"/>
                    <a:pt x="995" y="1766"/>
                    <a:pt x="1006" y="1771"/>
                  </a:cubicBezTo>
                  <a:cubicBezTo>
                    <a:pt x="1012" y="1769"/>
                    <a:pt x="1012" y="1769"/>
                    <a:pt x="1017" y="1767"/>
                  </a:cubicBezTo>
                  <a:moveTo>
                    <a:pt x="916" y="1798"/>
                  </a:moveTo>
                  <a:cubicBezTo>
                    <a:pt x="932" y="1795"/>
                    <a:pt x="944" y="1795"/>
                    <a:pt x="969" y="1792"/>
                  </a:cubicBezTo>
                  <a:cubicBezTo>
                    <a:pt x="966" y="1796"/>
                    <a:pt x="966" y="1795"/>
                    <a:pt x="961" y="1797"/>
                  </a:cubicBezTo>
                  <a:cubicBezTo>
                    <a:pt x="963" y="1798"/>
                    <a:pt x="965" y="1800"/>
                    <a:pt x="967" y="1801"/>
                  </a:cubicBezTo>
                  <a:cubicBezTo>
                    <a:pt x="990" y="1799"/>
                    <a:pt x="1009" y="1796"/>
                    <a:pt x="1024" y="1787"/>
                  </a:cubicBezTo>
                  <a:cubicBezTo>
                    <a:pt x="1030" y="1789"/>
                    <a:pt x="1029" y="1789"/>
                    <a:pt x="1030" y="1794"/>
                  </a:cubicBezTo>
                  <a:cubicBezTo>
                    <a:pt x="1034" y="1792"/>
                    <a:pt x="1038" y="1790"/>
                    <a:pt x="1042" y="1789"/>
                  </a:cubicBezTo>
                  <a:cubicBezTo>
                    <a:pt x="1043" y="1784"/>
                    <a:pt x="1043" y="1785"/>
                    <a:pt x="1042" y="1780"/>
                  </a:cubicBezTo>
                  <a:cubicBezTo>
                    <a:pt x="1050" y="1781"/>
                    <a:pt x="1048" y="1780"/>
                    <a:pt x="1052" y="1782"/>
                  </a:cubicBezTo>
                  <a:cubicBezTo>
                    <a:pt x="1058" y="1781"/>
                    <a:pt x="1058" y="1780"/>
                    <a:pt x="1063" y="1779"/>
                  </a:cubicBezTo>
                  <a:cubicBezTo>
                    <a:pt x="1062" y="1775"/>
                    <a:pt x="1061" y="1773"/>
                    <a:pt x="1059" y="1771"/>
                  </a:cubicBezTo>
                  <a:cubicBezTo>
                    <a:pt x="1052" y="1771"/>
                    <a:pt x="1045" y="1772"/>
                    <a:pt x="1041" y="1771"/>
                  </a:cubicBezTo>
                  <a:cubicBezTo>
                    <a:pt x="1022" y="1775"/>
                    <a:pt x="960" y="1775"/>
                    <a:pt x="947" y="1783"/>
                  </a:cubicBezTo>
                  <a:cubicBezTo>
                    <a:pt x="919" y="1785"/>
                    <a:pt x="930" y="1790"/>
                    <a:pt x="916" y="1797"/>
                  </a:cubicBezTo>
                  <a:lnTo>
                    <a:pt x="916" y="1798"/>
                  </a:lnTo>
                  <a:close/>
                  <a:moveTo>
                    <a:pt x="1056" y="1790"/>
                  </a:moveTo>
                  <a:cubicBezTo>
                    <a:pt x="1073" y="1789"/>
                    <a:pt x="1077" y="1788"/>
                    <a:pt x="1076" y="1783"/>
                  </a:cubicBezTo>
                  <a:cubicBezTo>
                    <a:pt x="1070" y="1785"/>
                    <a:pt x="1064" y="1787"/>
                    <a:pt x="1056" y="1789"/>
                  </a:cubicBezTo>
                  <a:lnTo>
                    <a:pt x="1056" y="1790"/>
                  </a:lnTo>
                  <a:close/>
                  <a:moveTo>
                    <a:pt x="1030" y="1765"/>
                  </a:moveTo>
                  <a:cubicBezTo>
                    <a:pt x="1025" y="1766"/>
                    <a:pt x="1027" y="1765"/>
                    <a:pt x="1025" y="1767"/>
                  </a:cubicBezTo>
                  <a:cubicBezTo>
                    <a:pt x="1035" y="1767"/>
                    <a:pt x="1035" y="1767"/>
                    <a:pt x="1035" y="1763"/>
                  </a:cubicBezTo>
                  <a:cubicBezTo>
                    <a:pt x="1030" y="1764"/>
                    <a:pt x="1032" y="1763"/>
                    <a:pt x="1030" y="1765"/>
                  </a:cubicBezTo>
                  <a:moveTo>
                    <a:pt x="1123" y="1765"/>
                  </a:moveTo>
                  <a:cubicBezTo>
                    <a:pt x="1123" y="1763"/>
                    <a:pt x="1123" y="1763"/>
                    <a:pt x="1117" y="1761"/>
                  </a:cubicBezTo>
                  <a:cubicBezTo>
                    <a:pt x="1123" y="1755"/>
                    <a:pt x="1138" y="1758"/>
                    <a:pt x="1151" y="1754"/>
                  </a:cubicBezTo>
                  <a:cubicBezTo>
                    <a:pt x="1166" y="1750"/>
                    <a:pt x="1169" y="1743"/>
                    <a:pt x="1195" y="1741"/>
                  </a:cubicBezTo>
                  <a:cubicBezTo>
                    <a:pt x="1195" y="1739"/>
                    <a:pt x="1195" y="1739"/>
                    <a:pt x="1195" y="1739"/>
                  </a:cubicBezTo>
                  <a:cubicBezTo>
                    <a:pt x="1181" y="1739"/>
                    <a:pt x="1166" y="1743"/>
                    <a:pt x="1155" y="1739"/>
                  </a:cubicBezTo>
                  <a:cubicBezTo>
                    <a:pt x="1141" y="1741"/>
                    <a:pt x="1143" y="1743"/>
                    <a:pt x="1140" y="1748"/>
                  </a:cubicBezTo>
                  <a:cubicBezTo>
                    <a:pt x="1134" y="1749"/>
                    <a:pt x="1132" y="1749"/>
                    <a:pt x="1129" y="1751"/>
                  </a:cubicBezTo>
                  <a:cubicBezTo>
                    <a:pt x="1113" y="1752"/>
                    <a:pt x="1113" y="1752"/>
                    <a:pt x="1113" y="1752"/>
                  </a:cubicBezTo>
                  <a:cubicBezTo>
                    <a:pt x="1114" y="1751"/>
                    <a:pt x="1115" y="1751"/>
                    <a:pt x="1116" y="1750"/>
                  </a:cubicBezTo>
                  <a:cubicBezTo>
                    <a:pt x="1122" y="1746"/>
                    <a:pt x="1124" y="1746"/>
                    <a:pt x="1131" y="1745"/>
                  </a:cubicBezTo>
                  <a:cubicBezTo>
                    <a:pt x="1131" y="1742"/>
                    <a:pt x="1131" y="1742"/>
                    <a:pt x="1131" y="1742"/>
                  </a:cubicBezTo>
                  <a:cubicBezTo>
                    <a:pt x="1117" y="1744"/>
                    <a:pt x="1117" y="1746"/>
                    <a:pt x="1110" y="1748"/>
                  </a:cubicBezTo>
                  <a:cubicBezTo>
                    <a:pt x="1099" y="1752"/>
                    <a:pt x="1086" y="1750"/>
                    <a:pt x="1076" y="1751"/>
                  </a:cubicBezTo>
                  <a:cubicBezTo>
                    <a:pt x="1075" y="1753"/>
                    <a:pt x="1075" y="1753"/>
                    <a:pt x="1074" y="1757"/>
                  </a:cubicBezTo>
                  <a:cubicBezTo>
                    <a:pt x="1068" y="1756"/>
                    <a:pt x="1066" y="1755"/>
                    <a:pt x="1058" y="1755"/>
                  </a:cubicBezTo>
                  <a:cubicBezTo>
                    <a:pt x="1059" y="1749"/>
                    <a:pt x="1062" y="1749"/>
                    <a:pt x="1065" y="1745"/>
                  </a:cubicBezTo>
                  <a:cubicBezTo>
                    <a:pt x="1064" y="1745"/>
                    <a:pt x="1063" y="1744"/>
                    <a:pt x="1062" y="1744"/>
                  </a:cubicBezTo>
                  <a:cubicBezTo>
                    <a:pt x="1054" y="1745"/>
                    <a:pt x="1045" y="1744"/>
                    <a:pt x="1039" y="1747"/>
                  </a:cubicBezTo>
                  <a:cubicBezTo>
                    <a:pt x="1034" y="1748"/>
                    <a:pt x="1036" y="1748"/>
                    <a:pt x="1034" y="1749"/>
                  </a:cubicBezTo>
                  <a:cubicBezTo>
                    <a:pt x="1040" y="1750"/>
                    <a:pt x="1041" y="1751"/>
                    <a:pt x="1045" y="1754"/>
                  </a:cubicBezTo>
                  <a:cubicBezTo>
                    <a:pt x="1053" y="1753"/>
                    <a:pt x="1053" y="1753"/>
                    <a:pt x="1053" y="1753"/>
                  </a:cubicBezTo>
                  <a:cubicBezTo>
                    <a:pt x="1051" y="1759"/>
                    <a:pt x="1050" y="1758"/>
                    <a:pt x="1043" y="1761"/>
                  </a:cubicBezTo>
                  <a:cubicBezTo>
                    <a:pt x="1044" y="1762"/>
                    <a:pt x="1045" y="1763"/>
                    <a:pt x="1046" y="1765"/>
                  </a:cubicBezTo>
                  <a:cubicBezTo>
                    <a:pt x="1058" y="1763"/>
                    <a:pt x="1065" y="1762"/>
                    <a:pt x="1072" y="1758"/>
                  </a:cubicBezTo>
                  <a:cubicBezTo>
                    <a:pt x="1074" y="1760"/>
                    <a:pt x="1073" y="1759"/>
                    <a:pt x="1075" y="1762"/>
                  </a:cubicBezTo>
                  <a:cubicBezTo>
                    <a:pt x="1092" y="1761"/>
                    <a:pt x="1098" y="1760"/>
                    <a:pt x="1111" y="1759"/>
                  </a:cubicBezTo>
                  <a:cubicBezTo>
                    <a:pt x="1112" y="1763"/>
                    <a:pt x="1112" y="1763"/>
                    <a:pt x="1112" y="1763"/>
                  </a:cubicBezTo>
                  <a:cubicBezTo>
                    <a:pt x="1100" y="1765"/>
                    <a:pt x="1098" y="1766"/>
                    <a:pt x="1094" y="1770"/>
                  </a:cubicBezTo>
                  <a:cubicBezTo>
                    <a:pt x="1078" y="1771"/>
                    <a:pt x="1083" y="1771"/>
                    <a:pt x="1078" y="1766"/>
                  </a:cubicBezTo>
                  <a:cubicBezTo>
                    <a:pt x="1071" y="1767"/>
                    <a:pt x="1069" y="1768"/>
                    <a:pt x="1065" y="1769"/>
                  </a:cubicBezTo>
                  <a:cubicBezTo>
                    <a:pt x="1068" y="1772"/>
                    <a:pt x="1067" y="1771"/>
                    <a:pt x="1073" y="1772"/>
                  </a:cubicBezTo>
                  <a:cubicBezTo>
                    <a:pt x="1071" y="1773"/>
                    <a:pt x="1069" y="1774"/>
                    <a:pt x="1068" y="1775"/>
                  </a:cubicBezTo>
                  <a:cubicBezTo>
                    <a:pt x="1069" y="1776"/>
                    <a:pt x="1070" y="1777"/>
                    <a:pt x="1071" y="1778"/>
                  </a:cubicBezTo>
                  <a:cubicBezTo>
                    <a:pt x="1087" y="1775"/>
                    <a:pt x="1112" y="1770"/>
                    <a:pt x="1123" y="1765"/>
                  </a:cubicBezTo>
                  <a:moveTo>
                    <a:pt x="1222" y="1715"/>
                  </a:moveTo>
                  <a:cubicBezTo>
                    <a:pt x="1217" y="1716"/>
                    <a:pt x="1219" y="1715"/>
                    <a:pt x="1216" y="1717"/>
                  </a:cubicBezTo>
                  <a:cubicBezTo>
                    <a:pt x="1221" y="1715"/>
                    <a:pt x="1219" y="1716"/>
                    <a:pt x="1222" y="1715"/>
                  </a:cubicBezTo>
                  <a:moveTo>
                    <a:pt x="1182" y="1784"/>
                  </a:moveTo>
                  <a:cubicBezTo>
                    <a:pt x="1206" y="1782"/>
                    <a:pt x="1213" y="1781"/>
                    <a:pt x="1232" y="1778"/>
                  </a:cubicBezTo>
                  <a:cubicBezTo>
                    <a:pt x="1232" y="1777"/>
                    <a:pt x="1232" y="1777"/>
                    <a:pt x="1232" y="1777"/>
                  </a:cubicBezTo>
                  <a:cubicBezTo>
                    <a:pt x="1224" y="1776"/>
                    <a:pt x="1221" y="1777"/>
                    <a:pt x="1211" y="1778"/>
                  </a:cubicBezTo>
                  <a:cubicBezTo>
                    <a:pt x="1211" y="1774"/>
                    <a:pt x="1211" y="1774"/>
                    <a:pt x="1211" y="1774"/>
                  </a:cubicBezTo>
                  <a:cubicBezTo>
                    <a:pt x="1195" y="1776"/>
                    <a:pt x="1192" y="1778"/>
                    <a:pt x="1182" y="1782"/>
                  </a:cubicBezTo>
                  <a:lnTo>
                    <a:pt x="1182" y="1784"/>
                  </a:lnTo>
                  <a:close/>
                  <a:moveTo>
                    <a:pt x="1240" y="1710"/>
                  </a:moveTo>
                  <a:cubicBezTo>
                    <a:pt x="1234" y="1711"/>
                    <a:pt x="1234" y="1711"/>
                    <a:pt x="1234" y="1711"/>
                  </a:cubicBezTo>
                  <a:cubicBezTo>
                    <a:pt x="1235" y="1715"/>
                    <a:pt x="1235" y="1715"/>
                    <a:pt x="1235" y="1715"/>
                  </a:cubicBezTo>
                  <a:cubicBezTo>
                    <a:pt x="1237" y="1715"/>
                    <a:pt x="1237" y="1715"/>
                    <a:pt x="1237" y="1715"/>
                  </a:cubicBezTo>
                  <a:cubicBezTo>
                    <a:pt x="1238" y="1713"/>
                    <a:pt x="1239" y="1712"/>
                    <a:pt x="1240" y="1710"/>
                  </a:cubicBezTo>
                  <a:moveTo>
                    <a:pt x="1239" y="1729"/>
                  </a:moveTo>
                  <a:cubicBezTo>
                    <a:pt x="1241" y="1729"/>
                    <a:pt x="1245" y="1730"/>
                    <a:pt x="1247" y="1731"/>
                  </a:cubicBezTo>
                  <a:cubicBezTo>
                    <a:pt x="1255" y="1730"/>
                    <a:pt x="1255" y="1730"/>
                    <a:pt x="1255" y="1730"/>
                  </a:cubicBezTo>
                  <a:cubicBezTo>
                    <a:pt x="1254" y="1729"/>
                    <a:pt x="1253" y="1727"/>
                    <a:pt x="1252" y="1726"/>
                  </a:cubicBezTo>
                  <a:cubicBezTo>
                    <a:pt x="1247" y="1727"/>
                    <a:pt x="1243" y="1728"/>
                    <a:pt x="1239" y="1729"/>
                  </a:cubicBezTo>
                  <a:moveTo>
                    <a:pt x="1299" y="1696"/>
                  </a:moveTo>
                  <a:cubicBezTo>
                    <a:pt x="1295" y="1697"/>
                    <a:pt x="1297" y="1696"/>
                    <a:pt x="1294" y="1697"/>
                  </a:cubicBezTo>
                  <a:cubicBezTo>
                    <a:pt x="1299" y="1696"/>
                    <a:pt x="1297" y="1697"/>
                    <a:pt x="1299" y="1696"/>
                  </a:cubicBezTo>
                  <a:moveTo>
                    <a:pt x="1288" y="1722"/>
                  </a:moveTo>
                  <a:cubicBezTo>
                    <a:pt x="1284" y="1723"/>
                    <a:pt x="1286" y="1722"/>
                    <a:pt x="1283" y="1723"/>
                  </a:cubicBezTo>
                  <a:cubicBezTo>
                    <a:pt x="1293" y="1724"/>
                    <a:pt x="1303" y="1724"/>
                    <a:pt x="1312" y="1724"/>
                  </a:cubicBezTo>
                  <a:cubicBezTo>
                    <a:pt x="1314" y="1722"/>
                    <a:pt x="1314" y="1721"/>
                    <a:pt x="1315" y="1718"/>
                  </a:cubicBezTo>
                  <a:cubicBezTo>
                    <a:pt x="1305" y="1719"/>
                    <a:pt x="1293" y="1719"/>
                    <a:pt x="1288" y="1722"/>
                  </a:cubicBezTo>
                  <a:moveTo>
                    <a:pt x="1328" y="1715"/>
                  </a:moveTo>
                  <a:cubicBezTo>
                    <a:pt x="1322" y="1716"/>
                    <a:pt x="1322" y="1716"/>
                    <a:pt x="1322" y="1716"/>
                  </a:cubicBezTo>
                  <a:cubicBezTo>
                    <a:pt x="1325" y="1718"/>
                    <a:pt x="1323" y="1717"/>
                    <a:pt x="1328" y="1715"/>
                  </a:cubicBezTo>
                  <a:moveTo>
                    <a:pt x="1294" y="1731"/>
                  </a:moveTo>
                  <a:cubicBezTo>
                    <a:pt x="1292" y="1732"/>
                    <a:pt x="1294" y="1731"/>
                    <a:pt x="1289" y="1733"/>
                  </a:cubicBezTo>
                  <a:cubicBezTo>
                    <a:pt x="1290" y="1735"/>
                    <a:pt x="1290" y="1735"/>
                    <a:pt x="1290" y="1735"/>
                  </a:cubicBezTo>
                  <a:cubicBezTo>
                    <a:pt x="1292" y="1737"/>
                    <a:pt x="1291" y="1736"/>
                    <a:pt x="1292" y="1738"/>
                  </a:cubicBezTo>
                  <a:cubicBezTo>
                    <a:pt x="1305" y="1736"/>
                    <a:pt x="1319" y="1736"/>
                    <a:pt x="1329" y="1732"/>
                  </a:cubicBezTo>
                  <a:cubicBezTo>
                    <a:pt x="1342" y="1731"/>
                    <a:pt x="1342" y="1731"/>
                    <a:pt x="1342" y="1731"/>
                  </a:cubicBezTo>
                  <a:cubicBezTo>
                    <a:pt x="1342" y="1730"/>
                    <a:pt x="1342" y="1730"/>
                    <a:pt x="1342" y="1730"/>
                  </a:cubicBezTo>
                  <a:cubicBezTo>
                    <a:pt x="1339" y="1729"/>
                    <a:pt x="1336" y="1729"/>
                    <a:pt x="1334" y="1727"/>
                  </a:cubicBezTo>
                  <a:cubicBezTo>
                    <a:pt x="1317" y="1729"/>
                    <a:pt x="1308" y="1731"/>
                    <a:pt x="1294" y="1731"/>
                  </a:cubicBezTo>
                  <a:moveTo>
                    <a:pt x="1346" y="1747"/>
                  </a:moveTo>
                  <a:cubicBezTo>
                    <a:pt x="1348" y="1746"/>
                    <a:pt x="1348" y="1746"/>
                    <a:pt x="1348" y="1743"/>
                  </a:cubicBezTo>
                  <a:cubicBezTo>
                    <a:pt x="1362" y="1742"/>
                    <a:pt x="1400" y="1740"/>
                    <a:pt x="1409" y="1736"/>
                  </a:cubicBezTo>
                  <a:cubicBezTo>
                    <a:pt x="1416" y="1736"/>
                    <a:pt x="1418" y="1736"/>
                    <a:pt x="1422" y="1737"/>
                  </a:cubicBezTo>
                  <a:cubicBezTo>
                    <a:pt x="1421" y="1739"/>
                    <a:pt x="1422" y="1738"/>
                    <a:pt x="1420" y="1740"/>
                  </a:cubicBezTo>
                  <a:cubicBezTo>
                    <a:pt x="1420" y="1746"/>
                    <a:pt x="1420" y="1748"/>
                    <a:pt x="1426" y="1750"/>
                  </a:cubicBezTo>
                  <a:cubicBezTo>
                    <a:pt x="1426" y="1752"/>
                    <a:pt x="1426" y="1752"/>
                    <a:pt x="1426" y="1752"/>
                  </a:cubicBezTo>
                  <a:cubicBezTo>
                    <a:pt x="1434" y="1749"/>
                    <a:pt x="1437" y="1747"/>
                    <a:pt x="1441" y="1743"/>
                  </a:cubicBezTo>
                  <a:cubicBezTo>
                    <a:pt x="1450" y="1743"/>
                    <a:pt x="1449" y="1744"/>
                    <a:pt x="1455" y="1745"/>
                  </a:cubicBezTo>
                  <a:cubicBezTo>
                    <a:pt x="1456" y="1743"/>
                    <a:pt x="1456" y="1743"/>
                    <a:pt x="1457" y="1739"/>
                  </a:cubicBezTo>
                  <a:cubicBezTo>
                    <a:pt x="1479" y="1746"/>
                    <a:pt x="1491" y="1735"/>
                    <a:pt x="1517" y="1731"/>
                  </a:cubicBezTo>
                  <a:cubicBezTo>
                    <a:pt x="1515" y="1729"/>
                    <a:pt x="1513" y="1728"/>
                    <a:pt x="1509" y="1728"/>
                  </a:cubicBezTo>
                  <a:cubicBezTo>
                    <a:pt x="1506" y="1728"/>
                    <a:pt x="1506" y="1728"/>
                    <a:pt x="1506" y="1728"/>
                  </a:cubicBezTo>
                  <a:cubicBezTo>
                    <a:pt x="1496" y="1734"/>
                    <a:pt x="1468" y="1733"/>
                    <a:pt x="1457" y="1739"/>
                  </a:cubicBezTo>
                  <a:cubicBezTo>
                    <a:pt x="1429" y="1741"/>
                    <a:pt x="1431" y="1732"/>
                    <a:pt x="1401" y="1734"/>
                  </a:cubicBezTo>
                  <a:cubicBezTo>
                    <a:pt x="1400" y="1732"/>
                    <a:pt x="1400" y="1732"/>
                    <a:pt x="1400" y="1732"/>
                  </a:cubicBezTo>
                  <a:cubicBezTo>
                    <a:pt x="1407" y="1730"/>
                    <a:pt x="1416" y="1731"/>
                    <a:pt x="1421" y="1730"/>
                  </a:cubicBezTo>
                  <a:cubicBezTo>
                    <a:pt x="1426" y="1727"/>
                    <a:pt x="1430" y="1724"/>
                    <a:pt x="1434" y="1722"/>
                  </a:cubicBezTo>
                  <a:cubicBezTo>
                    <a:pt x="1439" y="1722"/>
                    <a:pt x="1445" y="1722"/>
                    <a:pt x="1450" y="1722"/>
                  </a:cubicBezTo>
                  <a:cubicBezTo>
                    <a:pt x="1452" y="1720"/>
                    <a:pt x="1455" y="1718"/>
                    <a:pt x="1457" y="1717"/>
                  </a:cubicBezTo>
                  <a:cubicBezTo>
                    <a:pt x="1463" y="1717"/>
                    <a:pt x="1468" y="1717"/>
                    <a:pt x="1473" y="1717"/>
                  </a:cubicBezTo>
                  <a:cubicBezTo>
                    <a:pt x="1482" y="1715"/>
                    <a:pt x="1491" y="1713"/>
                    <a:pt x="1502" y="1712"/>
                  </a:cubicBezTo>
                  <a:cubicBezTo>
                    <a:pt x="1502" y="1709"/>
                    <a:pt x="1502" y="1709"/>
                    <a:pt x="1502" y="1709"/>
                  </a:cubicBezTo>
                  <a:cubicBezTo>
                    <a:pt x="1501" y="1709"/>
                    <a:pt x="1500" y="1708"/>
                    <a:pt x="1499" y="1708"/>
                  </a:cubicBezTo>
                  <a:cubicBezTo>
                    <a:pt x="1486" y="1709"/>
                    <a:pt x="1465" y="1713"/>
                    <a:pt x="1462" y="1712"/>
                  </a:cubicBezTo>
                  <a:cubicBezTo>
                    <a:pt x="1457" y="1713"/>
                    <a:pt x="1457" y="1713"/>
                    <a:pt x="1457" y="1713"/>
                  </a:cubicBezTo>
                  <a:cubicBezTo>
                    <a:pt x="1457" y="1707"/>
                    <a:pt x="1457" y="1707"/>
                    <a:pt x="1457" y="1707"/>
                  </a:cubicBezTo>
                  <a:cubicBezTo>
                    <a:pt x="1464" y="1707"/>
                    <a:pt x="1469" y="1706"/>
                    <a:pt x="1472" y="1704"/>
                  </a:cubicBezTo>
                  <a:cubicBezTo>
                    <a:pt x="1478" y="1704"/>
                    <a:pt x="1478" y="1704"/>
                    <a:pt x="1478" y="1704"/>
                  </a:cubicBezTo>
                  <a:cubicBezTo>
                    <a:pt x="1477" y="1701"/>
                    <a:pt x="1477" y="1701"/>
                    <a:pt x="1477" y="1701"/>
                  </a:cubicBezTo>
                  <a:cubicBezTo>
                    <a:pt x="1447" y="1704"/>
                    <a:pt x="1426" y="1704"/>
                    <a:pt x="1401" y="1705"/>
                  </a:cubicBezTo>
                  <a:cubicBezTo>
                    <a:pt x="1396" y="1707"/>
                    <a:pt x="1391" y="1712"/>
                    <a:pt x="1386" y="1713"/>
                  </a:cubicBezTo>
                  <a:cubicBezTo>
                    <a:pt x="1378" y="1715"/>
                    <a:pt x="1367" y="1715"/>
                    <a:pt x="1362" y="1717"/>
                  </a:cubicBezTo>
                  <a:cubicBezTo>
                    <a:pt x="1369" y="1719"/>
                    <a:pt x="1386" y="1717"/>
                    <a:pt x="1389" y="1717"/>
                  </a:cubicBezTo>
                  <a:cubicBezTo>
                    <a:pt x="1394" y="1717"/>
                    <a:pt x="1394" y="1717"/>
                    <a:pt x="1394" y="1717"/>
                  </a:cubicBezTo>
                  <a:cubicBezTo>
                    <a:pt x="1387" y="1721"/>
                    <a:pt x="1366" y="1723"/>
                    <a:pt x="1355" y="1724"/>
                  </a:cubicBezTo>
                  <a:cubicBezTo>
                    <a:pt x="1354" y="1725"/>
                    <a:pt x="1353" y="1725"/>
                    <a:pt x="1352" y="1726"/>
                  </a:cubicBezTo>
                  <a:cubicBezTo>
                    <a:pt x="1355" y="1729"/>
                    <a:pt x="1355" y="1728"/>
                    <a:pt x="1361" y="1729"/>
                  </a:cubicBezTo>
                  <a:cubicBezTo>
                    <a:pt x="1360" y="1730"/>
                    <a:pt x="1359" y="1730"/>
                    <a:pt x="1358" y="1731"/>
                  </a:cubicBezTo>
                  <a:cubicBezTo>
                    <a:pt x="1326" y="1746"/>
                    <a:pt x="1257" y="1739"/>
                    <a:pt x="1232" y="1749"/>
                  </a:cubicBezTo>
                  <a:cubicBezTo>
                    <a:pt x="1230" y="1749"/>
                    <a:pt x="1227" y="1750"/>
                    <a:pt x="1225" y="1751"/>
                  </a:cubicBezTo>
                  <a:cubicBezTo>
                    <a:pt x="1226" y="1751"/>
                    <a:pt x="1226" y="1752"/>
                    <a:pt x="1227" y="1752"/>
                  </a:cubicBezTo>
                  <a:cubicBezTo>
                    <a:pt x="1254" y="1755"/>
                    <a:pt x="1336" y="1738"/>
                    <a:pt x="1346" y="1747"/>
                  </a:cubicBezTo>
                  <a:moveTo>
                    <a:pt x="1243" y="1777"/>
                  </a:moveTo>
                  <a:cubicBezTo>
                    <a:pt x="1248" y="1777"/>
                    <a:pt x="1248" y="1777"/>
                    <a:pt x="1248" y="1777"/>
                  </a:cubicBezTo>
                  <a:cubicBezTo>
                    <a:pt x="1248" y="1774"/>
                    <a:pt x="1248" y="1774"/>
                    <a:pt x="1248" y="1774"/>
                  </a:cubicBezTo>
                  <a:cubicBezTo>
                    <a:pt x="1246" y="1774"/>
                    <a:pt x="1244" y="1775"/>
                    <a:pt x="1243" y="1776"/>
                  </a:cubicBezTo>
                  <a:lnTo>
                    <a:pt x="1243" y="1777"/>
                  </a:lnTo>
                  <a:close/>
                  <a:moveTo>
                    <a:pt x="1250" y="1771"/>
                  </a:moveTo>
                  <a:cubicBezTo>
                    <a:pt x="1256" y="1769"/>
                    <a:pt x="1257" y="1769"/>
                    <a:pt x="1260" y="1767"/>
                  </a:cubicBezTo>
                  <a:cubicBezTo>
                    <a:pt x="1268" y="1767"/>
                    <a:pt x="1268" y="1767"/>
                    <a:pt x="1268" y="1767"/>
                  </a:cubicBezTo>
                  <a:cubicBezTo>
                    <a:pt x="1265" y="1770"/>
                    <a:pt x="1262" y="1771"/>
                    <a:pt x="1253" y="1772"/>
                  </a:cubicBezTo>
                  <a:cubicBezTo>
                    <a:pt x="1253" y="1773"/>
                    <a:pt x="1253" y="1773"/>
                    <a:pt x="1253" y="1773"/>
                  </a:cubicBezTo>
                  <a:cubicBezTo>
                    <a:pt x="1260" y="1774"/>
                    <a:pt x="1263" y="1773"/>
                    <a:pt x="1274" y="1772"/>
                  </a:cubicBezTo>
                  <a:cubicBezTo>
                    <a:pt x="1277" y="1769"/>
                    <a:pt x="1277" y="1770"/>
                    <a:pt x="1279" y="1766"/>
                  </a:cubicBezTo>
                  <a:cubicBezTo>
                    <a:pt x="1288" y="1766"/>
                    <a:pt x="1294" y="1767"/>
                    <a:pt x="1300" y="1769"/>
                  </a:cubicBezTo>
                  <a:cubicBezTo>
                    <a:pt x="1302" y="1767"/>
                    <a:pt x="1303" y="1766"/>
                    <a:pt x="1305" y="1765"/>
                  </a:cubicBezTo>
                  <a:cubicBezTo>
                    <a:pt x="1310" y="1762"/>
                    <a:pt x="1316" y="1767"/>
                    <a:pt x="1326" y="1764"/>
                  </a:cubicBezTo>
                  <a:cubicBezTo>
                    <a:pt x="1332" y="1763"/>
                    <a:pt x="1341" y="1760"/>
                    <a:pt x="1344" y="1759"/>
                  </a:cubicBezTo>
                  <a:cubicBezTo>
                    <a:pt x="1347" y="1758"/>
                    <a:pt x="1347" y="1758"/>
                    <a:pt x="1347" y="1758"/>
                  </a:cubicBezTo>
                  <a:cubicBezTo>
                    <a:pt x="1352" y="1757"/>
                    <a:pt x="1342" y="1757"/>
                    <a:pt x="1342" y="1757"/>
                  </a:cubicBezTo>
                  <a:cubicBezTo>
                    <a:pt x="1351" y="1747"/>
                    <a:pt x="1391" y="1751"/>
                    <a:pt x="1405" y="1755"/>
                  </a:cubicBezTo>
                  <a:cubicBezTo>
                    <a:pt x="1408" y="1753"/>
                    <a:pt x="1410" y="1752"/>
                    <a:pt x="1413" y="1750"/>
                  </a:cubicBezTo>
                  <a:cubicBezTo>
                    <a:pt x="1413" y="1744"/>
                    <a:pt x="1413" y="1745"/>
                    <a:pt x="1412" y="1740"/>
                  </a:cubicBezTo>
                  <a:cubicBezTo>
                    <a:pt x="1383" y="1743"/>
                    <a:pt x="1362" y="1748"/>
                    <a:pt x="1339" y="1752"/>
                  </a:cubicBezTo>
                  <a:cubicBezTo>
                    <a:pt x="1326" y="1755"/>
                    <a:pt x="1325" y="1750"/>
                    <a:pt x="1315" y="1751"/>
                  </a:cubicBezTo>
                  <a:cubicBezTo>
                    <a:pt x="1311" y="1752"/>
                    <a:pt x="1300" y="1756"/>
                    <a:pt x="1297" y="1757"/>
                  </a:cubicBezTo>
                  <a:cubicBezTo>
                    <a:pt x="1295" y="1756"/>
                    <a:pt x="1293" y="1756"/>
                    <a:pt x="1291" y="1755"/>
                  </a:cubicBezTo>
                  <a:cubicBezTo>
                    <a:pt x="1282" y="1755"/>
                    <a:pt x="1257" y="1760"/>
                    <a:pt x="1252" y="1762"/>
                  </a:cubicBezTo>
                  <a:cubicBezTo>
                    <a:pt x="1250" y="1764"/>
                    <a:pt x="1253" y="1765"/>
                    <a:pt x="1250" y="1768"/>
                  </a:cubicBezTo>
                  <a:lnTo>
                    <a:pt x="1250" y="1771"/>
                  </a:lnTo>
                  <a:close/>
                  <a:moveTo>
                    <a:pt x="1519" y="1724"/>
                  </a:moveTo>
                  <a:cubicBezTo>
                    <a:pt x="1519" y="1721"/>
                    <a:pt x="1519" y="1721"/>
                    <a:pt x="1519" y="1721"/>
                  </a:cubicBezTo>
                  <a:cubicBezTo>
                    <a:pt x="1515" y="1721"/>
                    <a:pt x="1514" y="1721"/>
                    <a:pt x="1508" y="1721"/>
                  </a:cubicBezTo>
                  <a:cubicBezTo>
                    <a:pt x="1509" y="1725"/>
                    <a:pt x="1509" y="1725"/>
                    <a:pt x="1509" y="1725"/>
                  </a:cubicBezTo>
                  <a:lnTo>
                    <a:pt x="1519" y="1724"/>
                  </a:lnTo>
                  <a:close/>
                  <a:moveTo>
                    <a:pt x="1559" y="1697"/>
                  </a:moveTo>
                  <a:cubicBezTo>
                    <a:pt x="1567" y="1696"/>
                    <a:pt x="1567" y="1696"/>
                    <a:pt x="1567" y="1696"/>
                  </a:cubicBezTo>
                  <a:cubicBezTo>
                    <a:pt x="1564" y="1698"/>
                    <a:pt x="1562" y="1700"/>
                    <a:pt x="1559" y="1701"/>
                  </a:cubicBezTo>
                  <a:cubicBezTo>
                    <a:pt x="1564" y="1705"/>
                    <a:pt x="1559" y="1703"/>
                    <a:pt x="1567" y="1702"/>
                  </a:cubicBezTo>
                  <a:cubicBezTo>
                    <a:pt x="1567" y="1702"/>
                    <a:pt x="1566" y="1703"/>
                    <a:pt x="1565" y="1703"/>
                  </a:cubicBezTo>
                  <a:cubicBezTo>
                    <a:pt x="1562" y="1712"/>
                    <a:pt x="1536" y="1714"/>
                    <a:pt x="1524" y="1718"/>
                  </a:cubicBezTo>
                  <a:cubicBezTo>
                    <a:pt x="1526" y="1720"/>
                    <a:pt x="1524" y="1719"/>
                    <a:pt x="1527" y="1721"/>
                  </a:cubicBezTo>
                  <a:cubicBezTo>
                    <a:pt x="1533" y="1723"/>
                    <a:pt x="1551" y="1717"/>
                    <a:pt x="1569" y="1717"/>
                  </a:cubicBezTo>
                  <a:cubicBezTo>
                    <a:pt x="1577" y="1717"/>
                    <a:pt x="1675" y="1707"/>
                    <a:pt x="1676" y="1706"/>
                  </a:cubicBezTo>
                  <a:cubicBezTo>
                    <a:pt x="1689" y="1703"/>
                    <a:pt x="1707" y="1695"/>
                    <a:pt x="1720" y="1690"/>
                  </a:cubicBezTo>
                  <a:cubicBezTo>
                    <a:pt x="1719" y="1687"/>
                    <a:pt x="1719" y="1687"/>
                    <a:pt x="1717" y="1685"/>
                  </a:cubicBezTo>
                  <a:cubicBezTo>
                    <a:pt x="1712" y="1684"/>
                    <a:pt x="1714" y="1685"/>
                    <a:pt x="1712" y="1684"/>
                  </a:cubicBezTo>
                  <a:cubicBezTo>
                    <a:pt x="1694" y="1685"/>
                    <a:pt x="1684" y="1684"/>
                    <a:pt x="1683" y="1693"/>
                  </a:cubicBezTo>
                  <a:cubicBezTo>
                    <a:pt x="1677" y="1692"/>
                    <a:pt x="1679" y="1692"/>
                    <a:pt x="1675" y="1690"/>
                  </a:cubicBezTo>
                  <a:cubicBezTo>
                    <a:pt x="1617" y="1691"/>
                    <a:pt x="1617" y="1691"/>
                    <a:pt x="1617" y="1691"/>
                  </a:cubicBezTo>
                  <a:cubicBezTo>
                    <a:pt x="1616" y="1691"/>
                    <a:pt x="1605" y="1695"/>
                    <a:pt x="1604" y="1695"/>
                  </a:cubicBezTo>
                  <a:cubicBezTo>
                    <a:pt x="1601" y="1694"/>
                    <a:pt x="1603" y="1691"/>
                    <a:pt x="1598" y="1691"/>
                  </a:cubicBezTo>
                  <a:cubicBezTo>
                    <a:pt x="1593" y="1691"/>
                    <a:pt x="1595" y="1692"/>
                    <a:pt x="1593" y="1693"/>
                  </a:cubicBezTo>
                  <a:cubicBezTo>
                    <a:pt x="1584" y="1693"/>
                    <a:pt x="1584" y="1693"/>
                    <a:pt x="1580" y="1691"/>
                  </a:cubicBezTo>
                  <a:cubicBezTo>
                    <a:pt x="1575" y="1693"/>
                    <a:pt x="1576" y="1693"/>
                    <a:pt x="1569" y="1695"/>
                  </a:cubicBezTo>
                  <a:cubicBezTo>
                    <a:pt x="1569" y="1695"/>
                    <a:pt x="1542" y="1696"/>
                    <a:pt x="1540" y="1696"/>
                  </a:cubicBezTo>
                  <a:cubicBezTo>
                    <a:pt x="1533" y="1696"/>
                    <a:pt x="1526" y="1697"/>
                    <a:pt x="1522" y="1699"/>
                  </a:cubicBezTo>
                  <a:cubicBezTo>
                    <a:pt x="1519" y="1702"/>
                    <a:pt x="1523" y="1702"/>
                    <a:pt x="1517" y="1706"/>
                  </a:cubicBezTo>
                  <a:cubicBezTo>
                    <a:pt x="1518" y="1707"/>
                    <a:pt x="1519" y="1708"/>
                    <a:pt x="1520" y="1709"/>
                  </a:cubicBezTo>
                  <a:cubicBezTo>
                    <a:pt x="1535" y="1708"/>
                    <a:pt x="1540" y="1706"/>
                    <a:pt x="1549" y="1706"/>
                  </a:cubicBezTo>
                  <a:cubicBezTo>
                    <a:pt x="1545" y="1703"/>
                    <a:pt x="1546" y="1704"/>
                    <a:pt x="1536" y="1705"/>
                  </a:cubicBezTo>
                  <a:cubicBezTo>
                    <a:pt x="1541" y="1699"/>
                    <a:pt x="1551" y="1700"/>
                    <a:pt x="1559" y="1697"/>
                  </a:cubicBezTo>
                  <a:moveTo>
                    <a:pt x="1672" y="1722"/>
                  </a:moveTo>
                  <a:cubicBezTo>
                    <a:pt x="1673" y="1724"/>
                    <a:pt x="1673" y="1724"/>
                    <a:pt x="1673" y="1724"/>
                  </a:cubicBezTo>
                  <a:cubicBezTo>
                    <a:pt x="1681" y="1721"/>
                    <a:pt x="1681" y="1721"/>
                    <a:pt x="1683" y="1716"/>
                  </a:cubicBezTo>
                  <a:cubicBezTo>
                    <a:pt x="1677" y="1717"/>
                    <a:pt x="1672" y="1718"/>
                    <a:pt x="1667" y="1718"/>
                  </a:cubicBezTo>
                  <a:cubicBezTo>
                    <a:pt x="1669" y="1720"/>
                    <a:pt x="1670" y="1721"/>
                    <a:pt x="1672" y="1722"/>
                  </a:cubicBezTo>
                  <a:moveTo>
                    <a:pt x="1699" y="1721"/>
                  </a:moveTo>
                  <a:cubicBezTo>
                    <a:pt x="1702" y="1722"/>
                    <a:pt x="1700" y="1722"/>
                    <a:pt x="1704" y="1722"/>
                  </a:cubicBezTo>
                  <a:cubicBezTo>
                    <a:pt x="1706" y="1719"/>
                    <a:pt x="1705" y="1718"/>
                    <a:pt x="1706" y="1716"/>
                  </a:cubicBezTo>
                  <a:cubicBezTo>
                    <a:pt x="1711" y="1715"/>
                    <a:pt x="1712" y="1717"/>
                    <a:pt x="1717" y="1718"/>
                  </a:cubicBezTo>
                  <a:cubicBezTo>
                    <a:pt x="1721" y="1719"/>
                    <a:pt x="1721" y="1718"/>
                    <a:pt x="1725" y="1716"/>
                  </a:cubicBezTo>
                  <a:cubicBezTo>
                    <a:pt x="1730" y="1716"/>
                    <a:pt x="1730" y="1716"/>
                    <a:pt x="1730" y="1716"/>
                  </a:cubicBezTo>
                  <a:cubicBezTo>
                    <a:pt x="1727" y="1713"/>
                    <a:pt x="1723" y="1713"/>
                    <a:pt x="1719" y="1711"/>
                  </a:cubicBezTo>
                  <a:cubicBezTo>
                    <a:pt x="1712" y="1712"/>
                    <a:pt x="1705" y="1713"/>
                    <a:pt x="1698" y="1714"/>
                  </a:cubicBezTo>
                  <a:cubicBezTo>
                    <a:pt x="1697" y="1716"/>
                    <a:pt x="1696" y="1717"/>
                    <a:pt x="1693" y="1719"/>
                  </a:cubicBezTo>
                  <a:cubicBezTo>
                    <a:pt x="1697" y="1722"/>
                    <a:pt x="1692" y="1720"/>
                    <a:pt x="1699" y="1721"/>
                  </a:cubicBezTo>
                  <a:moveTo>
                    <a:pt x="1730" y="1687"/>
                  </a:moveTo>
                  <a:cubicBezTo>
                    <a:pt x="1743" y="1685"/>
                    <a:pt x="1741" y="1685"/>
                    <a:pt x="1741" y="1681"/>
                  </a:cubicBezTo>
                  <a:cubicBezTo>
                    <a:pt x="1733" y="1682"/>
                    <a:pt x="1733" y="1682"/>
                    <a:pt x="1733" y="1682"/>
                  </a:cubicBezTo>
                  <a:cubicBezTo>
                    <a:pt x="1732" y="1683"/>
                    <a:pt x="1731" y="1683"/>
                    <a:pt x="1730" y="1684"/>
                  </a:cubicBezTo>
                  <a:lnTo>
                    <a:pt x="1730" y="1687"/>
                  </a:lnTo>
                  <a:close/>
                  <a:moveTo>
                    <a:pt x="1836" y="1650"/>
                  </a:moveTo>
                  <a:cubicBezTo>
                    <a:pt x="1841" y="1649"/>
                    <a:pt x="1841" y="1649"/>
                    <a:pt x="1844" y="1648"/>
                  </a:cubicBezTo>
                  <a:cubicBezTo>
                    <a:pt x="1849" y="1647"/>
                    <a:pt x="1849" y="1647"/>
                    <a:pt x="1849" y="1647"/>
                  </a:cubicBezTo>
                  <a:cubicBezTo>
                    <a:pt x="1847" y="1646"/>
                    <a:pt x="1843" y="1646"/>
                    <a:pt x="1841" y="1645"/>
                  </a:cubicBezTo>
                  <a:cubicBezTo>
                    <a:pt x="1839" y="1646"/>
                    <a:pt x="1837" y="1646"/>
                    <a:pt x="1836" y="1647"/>
                  </a:cubicBezTo>
                  <a:lnTo>
                    <a:pt x="1836" y="1650"/>
                  </a:lnTo>
                  <a:close/>
                  <a:moveTo>
                    <a:pt x="1851" y="1647"/>
                  </a:moveTo>
                  <a:cubicBezTo>
                    <a:pt x="1865" y="1646"/>
                    <a:pt x="1864" y="1647"/>
                    <a:pt x="1864" y="1643"/>
                  </a:cubicBezTo>
                  <a:cubicBezTo>
                    <a:pt x="1854" y="1644"/>
                    <a:pt x="1854" y="1644"/>
                    <a:pt x="1854" y="1644"/>
                  </a:cubicBezTo>
                  <a:cubicBezTo>
                    <a:pt x="1853" y="1644"/>
                    <a:pt x="1852" y="1645"/>
                    <a:pt x="1851" y="1646"/>
                  </a:cubicBezTo>
                  <a:lnTo>
                    <a:pt x="1851" y="1647"/>
                  </a:lnTo>
                  <a:close/>
                  <a:moveTo>
                    <a:pt x="1871" y="1656"/>
                  </a:moveTo>
                  <a:cubicBezTo>
                    <a:pt x="1871" y="1656"/>
                    <a:pt x="1881" y="1655"/>
                    <a:pt x="1876" y="1655"/>
                  </a:cubicBezTo>
                  <a:cubicBezTo>
                    <a:pt x="1875" y="1654"/>
                    <a:pt x="1874" y="1654"/>
                    <a:pt x="1873" y="1653"/>
                  </a:cubicBezTo>
                  <a:cubicBezTo>
                    <a:pt x="1869" y="1655"/>
                    <a:pt x="1871" y="1654"/>
                    <a:pt x="1868" y="1655"/>
                  </a:cubicBezTo>
                  <a:cubicBezTo>
                    <a:pt x="1869" y="1656"/>
                    <a:pt x="1870" y="1656"/>
                    <a:pt x="1871" y="1656"/>
                  </a:cubicBezTo>
                  <a:moveTo>
                    <a:pt x="1899" y="1640"/>
                  </a:moveTo>
                  <a:cubicBezTo>
                    <a:pt x="1894" y="1641"/>
                    <a:pt x="1896" y="1641"/>
                    <a:pt x="1893" y="1642"/>
                  </a:cubicBezTo>
                  <a:cubicBezTo>
                    <a:pt x="1898" y="1641"/>
                    <a:pt x="1896" y="1641"/>
                    <a:pt x="1899" y="1640"/>
                  </a:cubicBezTo>
                  <a:moveTo>
                    <a:pt x="1888" y="1702"/>
                  </a:moveTo>
                  <a:cubicBezTo>
                    <a:pt x="1893" y="1701"/>
                    <a:pt x="1898" y="1700"/>
                    <a:pt x="1904" y="1699"/>
                  </a:cubicBezTo>
                  <a:cubicBezTo>
                    <a:pt x="1904" y="1698"/>
                    <a:pt x="1904" y="1698"/>
                    <a:pt x="1904" y="1698"/>
                  </a:cubicBezTo>
                  <a:cubicBezTo>
                    <a:pt x="1899" y="1698"/>
                    <a:pt x="1901" y="1698"/>
                    <a:pt x="1898" y="1697"/>
                  </a:cubicBezTo>
                  <a:cubicBezTo>
                    <a:pt x="1890" y="1698"/>
                    <a:pt x="1890" y="1698"/>
                    <a:pt x="1890" y="1698"/>
                  </a:cubicBezTo>
                  <a:cubicBezTo>
                    <a:pt x="1889" y="1698"/>
                    <a:pt x="1889" y="1699"/>
                    <a:pt x="1888" y="1699"/>
                  </a:cubicBezTo>
                  <a:lnTo>
                    <a:pt x="1888" y="1702"/>
                  </a:lnTo>
                  <a:close/>
                  <a:moveTo>
                    <a:pt x="1919" y="1698"/>
                  </a:moveTo>
                  <a:cubicBezTo>
                    <a:pt x="1925" y="1697"/>
                    <a:pt x="1926" y="1697"/>
                    <a:pt x="1930" y="1696"/>
                  </a:cubicBezTo>
                  <a:cubicBezTo>
                    <a:pt x="1930" y="1693"/>
                    <a:pt x="1930" y="1693"/>
                    <a:pt x="1930" y="1693"/>
                  </a:cubicBezTo>
                  <a:cubicBezTo>
                    <a:pt x="1924" y="1694"/>
                    <a:pt x="1925" y="1694"/>
                    <a:pt x="1922" y="1695"/>
                  </a:cubicBezTo>
                  <a:cubicBezTo>
                    <a:pt x="1917" y="1696"/>
                    <a:pt x="1919" y="1696"/>
                    <a:pt x="1917" y="1697"/>
                  </a:cubicBezTo>
                  <a:cubicBezTo>
                    <a:pt x="1918" y="1697"/>
                    <a:pt x="1919" y="1698"/>
                    <a:pt x="1919" y="1698"/>
                  </a:cubicBezTo>
                  <a:moveTo>
                    <a:pt x="1930" y="1636"/>
                  </a:moveTo>
                  <a:cubicBezTo>
                    <a:pt x="1928" y="1637"/>
                    <a:pt x="1927" y="1637"/>
                    <a:pt x="1925" y="1638"/>
                  </a:cubicBezTo>
                  <a:cubicBezTo>
                    <a:pt x="1925" y="1639"/>
                    <a:pt x="1925" y="1639"/>
                    <a:pt x="1925" y="1639"/>
                  </a:cubicBezTo>
                  <a:cubicBezTo>
                    <a:pt x="1932" y="1638"/>
                    <a:pt x="1929" y="1640"/>
                    <a:pt x="1930" y="1636"/>
                  </a:cubicBezTo>
                  <a:moveTo>
                    <a:pt x="1939" y="1646"/>
                  </a:moveTo>
                  <a:cubicBezTo>
                    <a:pt x="1941" y="1643"/>
                    <a:pt x="1940" y="1645"/>
                    <a:pt x="1938" y="1641"/>
                  </a:cubicBezTo>
                  <a:cubicBezTo>
                    <a:pt x="1932" y="1643"/>
                    <a:pt x="1931" y="1644"/>
                    <a:pt x="1926" y="1646"/>
                  </a:cubicBezTo>
                  <a:cubicBezTo>
                    <a:pt x="1927" y="1647"/>
                    <a:pt x="1929" y="1649"/>
                    <a:pt x="1931" y="1650"/>
                  </a:cubicBezTo>
                  <a:cubicBezTo>
                    <a:pt x="1940" y="1648"/>
                    <a:pt x="1935" y="1650"/>
                    <a:pt x="1939" y="1646"/>
                  </a:cubicBezTo>
                  <a:moveTo>
                    <a:pt x="1963" y="1686"/>
                  </a:moveTo>
                  <a:cubicBezTo>
                    <a:pt x="1969" y="1686"/>
                    <a:pt x="1983" y="1685"/>
                    <a:pt x="1984" y="1683"/>
                  </a:cubicBezTo>
                  <a:cubicBezTo>
                    <a:pt x="1983" y="1682"/>
                    <a:pt x="1981" y="1681"/>
                    <a:pt x="1979" y="1681"/>
                  </a:cubicBezTo>
                  <a:cubicBezTo>
                    <a:pt x="1973" y="1681"/>
                    <a:pt x="1971" y="1681"/>
                    <a:pt x="1968" y="1683"/>
                  </a:cubicBezTo>
                  <a:cubicBezTo>
                    <a:pt x="1963" y="1683"/>
                    <a:pt x="1963" y="1683"/>
                    <a:pt x="1963" y="1683"/>
                  </a:cubicBezTo>
                  <a:lnTo>
                    <a:pt x="1963" y="1686"/>
                  </a:lnTo>
                  <a:close/>
                  <a:moveTo>
                    <a:pt x="2005" y="1671"/>
                  </a:moveTo>
                  <a:cubicBezTo>
                    <a:pt x="2017" y="1671"/>
                    <a:pt x="2040" y="1668"/>
                    <a:pt x="2054" y="1662"/>
                  </a:cubicBezTo>
                  <a:cubicBezTo>
                    <a:pt x="2058" y="1659"/>
                    <a:pt x="2050" y="1660"/>
                    <a:pt x="2056" y="1656"/>
                  </a:cubicBezTo>
                  <a:cubicBezTo>
                    <a:pt x="2056" y="1652"/>
                    <a:pt x="2056" y="1652"/>
                    <a:pt x="2056" y="1652"/>
                  </a:cubicBezTo>
                  <a:cubicBezTo>
                    <a:pt x="2050" y="1651"/>
                    <a:pt x="2046" y="1651"/>
                    <a:pt x="2042" y="1650"/>
                  </a:cubicBezTo>
                  <a:cubicBezTo>
                    <a:pt x="2031" y="1651"/>
                    <a:pt x="2033" y="1651"/>
                    <a:pt x="2032" y="1654"/>
                  </a:cubicBezTo>
                  <a:cubicBezTo>
                    <a:pt x="2028" y="1658"/>
                    <a:pt x="2012" y="1664"/>
                    <a:pt x="2004" y="1667"/>
                  </a:cubicBezTo>
                  <a:lnTo>
                    <a:pt x="2005" y="1671"/>
                  </a:lnTo>
                  <a:close/>
                  <a:moveTo>
                    <a:pt x="2011" y="1682"/>
                  </a:moveTo>
                  <a:cubicBezTo>
                    <a:pt x="2012" y="1682"/>
                    <a:pt x="2013" y="1683"/>
                    <a:pt x="2014" y="1683"/>
                  </a:cubicBezTo>
                  <a:cubicBezTo>
                    <a:pt x="2024" y="1683"/>
                    <a:pt x="2035" y="1682"/>
                    <a:pt x="2045" y="1682"/>
                  </a:cubicBezTo>
                  <a:cubicBezTo>
                    <a:pt x="2044" y="1678"/>
                    <a:pt x="2044" y="1677"/>
                    <a:pt x="2042" y="1675"/>
                  </a:cubicBezTo>
                  <a:cubicBezTo>
                    <a:pt x="2027" y="1676"/>
                    <a:pt x="2024" y="1676"/>
                    <a:pt x="2010" y="1678"/>
                  </a:cubicBezTo>
                  <a:lnTo>
                    <a:pt x="2011" y="1682"/>
                  </a:lnTo>
                  <a:close/>
                  <a:moveTo>
                    <a:pt x="2072" y="1628"/>
                  </a:moveTo>
                  <a:cubicBezTo>
                    <a:pt x="2085" y="1626"/>
                    <a:pt x="2093" y="1623"/>
                    <a:pt x="2095" y="1616"/>
                  </a:cubicBezTo>
                  <a:cubicBezTo>
                    <a:pt x="2106" y="1615"/>
                    <a:pt x="2104" y="1614"/>
                    <a:pt x="2111" y="1616"/>
                  </a:cubicBezTo>
                  <a:cubicBezTo>
                    <a:pt x="2114" y="1616"/>
                    <a:pt x="2114" y="1616"/>
                    <a:pt x="2114" y="1616"/>
                  </a:cubicBezTo>
                  <a:cubicBezTo>
                    <a:pt x="2113" y="1613"/>
                    <a:pt x="2113" y="1613"/>
                    <a:pt x="2113" y="1613"/>
                  </a:cubicBezTo>
                  <a:cubicBezTo>
                    <a:pt x="2105" y="1613"/>
                    <a:pt x="2084" y="1615"/>
                    <a:pt x="2076" y="1614"/>
                  </a:cubicBezTo>
                  <a:cubicBezTo>
                    <a:pt x="2042" y="1617"/>
                    <a:pt x="2042" y="1617"/>
                    <a:pt x="2042" y="1617"/>
                  </a:cubicBezTo>
                  <a:cubicBezTo>
                    <a:pt x="2049" y="1622"/>
                    <a:pt x="2064" y="1623"/>
                    <a:pt x="2072" y="1628"/>
                  </a:cubicBezTo>
                  <a:moveTo>
                    <a:pt x="2070" y="1636"/>
                  </a:moveTo>
                  <a:cubicBezTo>
                    <a:pt x="2080" y="1637"/>
                    <a:pt x="2104" y="1637"/>
                    <a:pt x="2113" y="1633"/>
                  </a:cubicBezTo>
                  <a:cubicBezTo>
                    <a:pt x="2117" y="1632"/>
                    <a:pt x="2115" y="1632"/>
                    <a:pt x="2118" y="1631"/>
                  </a:cubicBezTo>
                  <a:cubicBezTo>
                    <a:pt x="2109" y="1631"/>
                    <a:pt x="2084" y="1632"/>
                    <a:pt x="2075" y="1630"/>
                  </a:cubicBezTo>
                  <a:cubicBezTo>
                    <a:pt x="2065" y="1631"/>
                    <a:pt x="2065" y="1631"/>
                    <a:pt x="2065" y="1631"/>
                  </a:cubicBezTo>
                  <a:cubicBezTo>
                    <a:pt x="2067" y="1634"/>
                    <a:pt x="2068" y="1634"/>
                    <a:pt x="2070" y="1636"/>
                  </a:cubicBezTo>
                  <a:moveTo>
                    <a:pt x="2130" y="1619"/>
                  </a:moveTo>
                  <a:cubicBezTo>
                    <a:pt x="2156" y="1615"/>
                    <a:pt x="2203" y="1606"/>
                    <a:pt x="2212" y="1615"/>
                  </a:cubicBezTo>
                  <a:cubicBezTo>
                    <a:pt x="2225" y="1611"/>
                    <a:pt x="2231" y="1606"/>
                    <a:pt x="2245" y="1603"/>
                  </a:cubicBezTo>
                  <a:cubicBezTo>
                    <a:pt x="2245" y="1602"/>
                    <a:pt x="2245" y="1602"/>
                    <a:pt x="2245" y="1602"/>
                  </a:cubicBezTo>
                  <a:cubicBezTo>
                    <a:pt x="2241" y="1602"/>
                    <a:pt x="2234" y="1601"/>
                    <a:pt x="2232" y="1600"/>
                  </a:cubicBezTo>
                  <a:cubicBezTo>
                    <a:pt x="2216" y="1603"/>
                    <a:pt x="2146" y="1613"/>
                    <a:pt x="2129" y="1609"/>
                  </a:cubicBezTo>
                  <a:cubicBezTo>
                    <a:pt x="2123" y="1610"/>
                    <a:pt x="2123" y="1610"/>
                    <a:pt x="2119" y="1611"/>
                  </a:cubicBezTo>
                  <a:cubicBezTo>
                    <a:pt x="2120" y="1614"/>
                    <a:pt x="2120" y="1614"/>
                    <a:pt x="2122" y="1615"/>
                  </a:cubicBezTo>
                  <a:cubicBezTo>
                    <a:pt x="2118" y="1619"/>
                    <a:pt x="2115" y="1620"/>
                    <a:pt x="2106" y="1621"/>
                  </a:cubicBezTo>
                  <a:cubicBezTo>
                    <a:pt x="2110" y="1624"/>
                    <a:pt x="2114" y="1622"/>
                    <a:pt x="2120" y="1624"/>
                  </a:cubicBezTo>
                  <a:cubicBezTo>
                    <a:pt x="2133" y="1622"/>
                    <a:pt x="2130" y="1623"/>
                    <a:pt x="2130" y="1619"/>
                  </a:cubicBezTo>
                  <a:moveTo>
                    <a:pt x="2215" y="1623"/>
                  </a:moveTo>
                  <a:cubicBezTo>
                    <a:pt x="2215" y="1620"/>
                    <a:pt x="2215" y="1620"/>
                    <a:pt x="2215" y="1620"/>
                  </a:cubicBezTo>
                  <a:cubicBezTo>
                    <a:pt x="2212" y="1620"/>
                    <a:pt x="2212" y="1620"/>
                    <a:pt x="2212" y="1620"/>
                  </a:cubicBezTo>
                  <a:cubicBezTo>
                    <a:pt x="2212" y="1623"/>
                    <a:pt x="2212" y="1623"/>
                    <a:pt x="2212" y="1623"/>
                  </a:cubicBezTo>
                  <a:lnTo>
                    <a:pt x="2215" y="1623"/>
                  </a:lnTo>
                  <a:close/>
                  <a:moveTo>
                    <a:pt x="2283" y="1646"/>
                  </a:moveTo>
                  <a:cubicBezTo>
                    <a:pt x="2286" y="1644"/>
                    <a:pt x="2288" y="1643"/>
                    <a:pt x="2291" y="1641"/>
                  </a:cubicBezTo>
                  <a:cubicBezTo>
                    <a:pt x="2290" y="1639"/>
                    <a:pt x="2290" y="1639"/>
                    <a:pt x="2290" y="1639"/>
                  </a:cubicBezTo>
                  <a:cubicBezTo>
                    <a:pt x="2281" y="1638"/>
                    <a:pt x="2266" y="1639"/>
                    <a:pt x="2261" y="1638"/>
                  </a:cubicBezTo>
                  <a:cubicBezTo>
                    <a:pt x="2256" y="1639"/>
                    <a:pt x="2256" y="1639"/>
                    <a:pt x="2256" y="1639"/>
                  </a:cubicBezTo>
                  <a:cubicBezTo>
                    <a:pt x="2256" y="1632"/>
                    <a:pt x="2258" y="1630"/>
                    <a:pt x="2258" y="1627"/>
                  </a:cubicBezTo>
                  <a:cubicBezTo>
                    <a:pt x="2245" y="1629"/>
                    <a:pt x="2242" y="1631"/>
                    <a:pt x="2237" y="1636"/>
                  </a:cubicBezTo>
                  <a:cubicBezTo>
                    <a:pt x="2230" y="1636"/>
                    <a:pt x="2226" y="1636"/>
                    <a:pt x="2221" y="1635"/>
                  </a:cubicBezTo>
                  <a:cubicBezTo>
                    <a:pt x="2209" y="1637"/>
                    <a:pt x="2219" y="1638"/>
                    <a:pt x="2206" y="1642"/>
                  </a:cubicBezTo>
                  <a:cubicBezTo>
                    <a:pt x="2210" y="1645"/>
                    <a:pt x="2205" y="1643"/>
                    <a:pt x="2211" y="1644"/>
                  </a:cubicBezTo>
                  <a:cubicBezTo>
                    <a:pt x="2210" y="1649"/>
                    <a:pt x="2210" y="1648"/>
                    <a:pt x="2201" y="1650"/>
                  </a:cubicBezTo>
                  <a:cubicBezTo>
                    <a:pt x="2210" y="1657"/>
                    <a:pt x="2270" y="1647"/>
                    <a:pt x="2283" y="1646"/>
                  </a:cubicBezTo>
                  <a:moveTo>
                    <a:pt x="2292" y="1598"/>
                  </a:moveTo>
                  <a:cubicBezTo>
                    <a:pt x="2293" y="1598"/>
                    <a:pt x="2294" y="1599"/>
                    <a:pt x="2295" y="1599"/>
                  </a:cubicBezTo>
                  <a:cubicBezTo>
                    <a:pt x="2303" y="1598"/>
                    <a:pt x="2301" y="1598"/>
                    <a:pt x="2305" y="1595"/>
                  </a:cubicBezTo>
                  <a:cubicBezTo>
                    <a:pt x="2292" y="1597"/>
                    <a:pt x="2292" y="1597"/>
                    <a:pt x="2292" y="1597"/>
                  </a:cubicBezTo>
                  <a:lnTo>
                    <a:pt x="2292" y="1598"/>
                  </a:lnTo>
                  <a:close/>
                  <a:moveTo>
                    <a:pt x="2296" y="1639"/>
                  </a:moveTo>
                  <a:cubicBezTo>
                    <a:pt x="2299" y="1640"/>
                    <a:pt x="2301" y="1640"/>
                    <a:pt x="2304" y="1640"/>
                  </a:cubicBezTo>
                  <a:cubicBezTo>
                    <a:pt x="2305" y="1639"/>
                    <a:pt x="2305" y="1637"/>
                    <a:pt x="2306" y="1636"/>
                  </a:cubicBezTo>
                  <a:cubicBezTo>
                    <a:pt x="2298" y="1636"/>
                    <a:pt x="2298" y="1636"/>
                    <a:pt x="2298" y="1636"/>
                  </a:cubicBezTo>
                  <a:cubicBezTo>
                    <a:pt x="2297" y="1637"/>
                    <a:pt x="2297" y="1638"/>
                    <a:pt x="2296" y="1638"/>
                  </a:cubicBezTo>
                  <a:lnTo>
                    <a:pt x="2296" y="1639"/>
                  </a:lnTo>
                  <a:close/>
                  <a:moveTo>
                    <a:pt x="2308" y="1569"/>
                  </a:moveTo>
                  <a:cubicBezTo>
                    <a:pt x="2308" y="1566"/>
                    <a:pt x="2308" y="1566"/>
                    <a:pt x="2308" y="1566"/>
                  </a:cubicBezTo>
                  <a:cubicBezTo>
                    <a:pt x="2300" y="1567"/>
                    <a:pt x="2300" y="1567"/>
                    <a:pt x="2300" y="1567"/>
                  </a:cubicBezTo>
                  <a:cubicBezTo>
                    <a:pt x="2300" y="1569"/>
                    <a:pt x="2300" y="1569"/>
                    <a:pt x="2300" y="1569"/>
                  </a:cubicBezTo>
                  <a:lnTo>
                    <a:pt x="2308" y="1569"/>
                  </a:lnTo>
                  <a:close/>
                  <a:moveTo>
                    <a:pt x="2303" y="1565"/>
                  </a:moveTo>
                  <a:cubicBezTo>
                    <a:pt x="2302" y="1561"/>
                    <a:pt x="2302" y="1561"/>
                    <a:pt x="2302" y="1561"/>
                  </a:cubicBezTo>
                  <a:cubicBezTo>
                    <a:pt x="2292" y="1560"/>
                    <a:pt x="2287" y="1556"/>
                    <a:pt x="2276" y="1560"/>
                  </a:cubicBezTo>
                  <a:cubicBezTo>
                    <a:pt x="2268" y="1561"/>
                    <a:pt x="2265" y="1562"/>
                    <a:pt x="2260" y="1563"/>
                  </a:cubicBezTo>
                  <a:cubicBezTo>
                    <a:pt x="2265" y="1566"/>
                    <a:pt x="2265" y="1567"/>
                    <a:pt x="2269" y="1569"/>
                  </a:cubicBezTo>
                  <a:cubicBezTo>
                    <a:pt x="2278" y="1571"/>
                    <a:pt x="2292" y="1566"/>
                    <a:pt x="2303" y="1565"/>
                  </a:cubicBezTo>
                  <a:moveTo>
                    <a:pt x="2287" y="1596"/>
                  </a:moveTo>
                  <a:cubicBezTo>
                    <a:pt x="2247" y="1599"/>
                    <a:pt x="2247" y="1599"/>
                    <a:pt x="2247" y="1599"/>
                  </a:cubicBezTo>
                  <a:cubicBezTo>
                    <a:pt x="2248" y="1602"/>
                    <a:pt x="2248" y="1604"/>
                    <a:pt x="2251" y="1606"/>
                  </a:cubicBezTo>
                  <a:cubicBezTo>
                    <a:pt x="2256" y="1606"/>
                    <a:pt x="2264" y="1603"/>
                    <a:pt x="2274" y="1606"/>
                  </a:cubicBezTo>
                  <a:cubicBezTo>
                    <a:pt x="2280" y="1605"/>
                    <a:pt x="2280" y="1606"/>
                    <a:pt x="2282" y="1604"/>
                  </a:cubicBezTo>
                  <a:cubicBezTo>
                    <a:pt x="2285" y="1602"/>
                    <a:pt x="2282" y="1602"/>
                    <a:pt x="2287" y="1598"/>
                  </a:cubicBezTo>
                  <a:lnTo>
                    <a:pt x="2287" y="1596"/>
                  </a:lnTo>
                  <a:close/>
                  <a:moveTo>
                    <a:pt x="2248" y="1575"/>
                  </a:moveTo>
                  <a:cubicBezTo>
                    <a:pt x="2247" y="1573"/>
                    <a:pt x="2246" y="1571"/>
                    <a:pt x="2245" y="1569"/>
                  </a:cubicBezTo>
                  <a:cubicBezTo>
                    <a:pt x="2247" y="1568"/>
                    <a:pt x="2247" y="1568"/>
                    <a:pt x="2247" y="1568"/>
                  </a:cubicBezTo>
                  <a:cubicBezTo>
                    <a:pt x="2247" y="1567"/>
                    <a:pt x="2247" y="1567"/>
                    <a:pt x="2247" y="1567"/>
                  </a:cubicBezTo>
                  <a:cubicBezTo>
                    <a:pt x="2254" y="1568"/>
                    <a:pt x="2253" y="1568"/>
                    <a:pt x="2256" y="1572"/>
                  </a:cubicBezTo>
                  <a:cubicBezTo>
                    <a:pt x="2261" y="1571"/>
                    <a:pt x="2261" y="1571"/>
                    <a:pt x="2261" y="1571"/>
                  </a:cubicBezTo>
                  <a:cubicBezTo>
                    <a:pt x="2259" y="1566"/>
                    <a:pt x="2257" y="1567"/>
                    <a:pt x="2255" y="1562"/>
                  </a:cubicBezTo>
                  <a:cubicBezTo>
                    <a:pt x="2239" y="1564"/>
                    <a:pt x="2239" y="1564"/>
                    <a:pt x="2239" y="1564"/>
                  </a:cubicBezTo>
                  <a:cubicBezTo>
                    <a:pt x="2238" y="1567"/>
                    <a:pt x="2238" y="1564"/>
                    <a:pt x="2239" y="1568"/>
                  </a:cubicBezTo>
                  <a:cubicBezTo>
                    <a:pt x="2229" y="1569"/>
                    <a:pt x="2226" y="1570"/>
                    <a:pt x="2218" y="1569"/>
                  </a:cubicBezTo>
                  <a:cubicBezTo>
                    <a:pt x="2218" y="1570"/>
                    <a:pt x="2217" y="1571"/>
                    <a:pt x="2216" y="1571"/>
                  </a:cubicBezTo>
                  <a:cubicBezTo>
                    <a:pt x="2219" y="1568"/>
                    <a:pt x="2218" y="1568"/>
                    <a:pt x="2223" y="1566"/>
                  </a:cubicBezTo>
                  <a:cubicBezTo>
                    <a:pt x="2223" y="1563"/>
                    <a:pt x="2223" y="1563"/>
                    <a:pt x="2223" y="1563"/>
                  </a:cubicBezTo>
                  <a:cubicBezTo>
                    <a:pt x="2205" y="1565"/>
                    <a:pt x="2153" y="1568"/>
                    <a:pt x="2144" y="1572"/>
                  </a:cubicBezTo>
                  <a:cubicBezTo>
                    <a:pt x="2140" y="1573"/>
                    <a:pt x="2142" y="1572"/>
                    <a:pt x="2139" y="1573"/>
                  </a:cubicBezTo>
                  <a:cubicBezTo>
                    <a:pt x="2144" y="1574"/>
                    <a:pt x="2146" y="1575"/>
                    <a:pt x="2153" y="1575"/>
                  </a:cubicBezTo>
                  <a:cubicBezTo>
                    <a:pt x="2159" y="1576"/>
                    <a:pt x="2156" y="1576"/>
                    <a:pt x="2160" y="1573"/>
                  </a:cubicBezTo>
                  <a:cubicBezTo>
                    <a:pt x="2167" y="1573"/>
                    <a:pt x="2170" y="1572"/>
                    <a:pt x="2174" y="1573"/>
                  </a:cubicBezTo>
                  <a:cubicBezTo>
                    <a:pt x="2179" y="1577"/>
                    <a:pt x="2171" y="1579"/>
                    <a:pt x="2182" y="1581"/>
                  </a:cubicBezTo>
                  <a:cubicBezTo>
                    <a:pt x="2173" y="1587"/>
                    <a:pt x="2154" y="1589"/>
                    <a:pt x="2138" y="1593"/>
                  </a:cubicBezTo>
                  <a:cubicBezTo>
                    <a:pt x="2138" y="1594"/>
                    <a:pt x="2138" y="1594"/>
                    <a:pt x="2138" y="1594"/>
                  </a:cubicBezTo>
                  <a:cubicBezTo>
                    <a:pt x="2156" y="1595"/>
                    <a:pt x="2193" y="1591"/>
                    <a:pt x="2207" y="1586"/>
                  </a:cubicBezTo>
                  <a:cubicBezTo>
                    <a:pt x="2206" y="1583"/>
                    <a:pt x="2206" y="1583"/>
                    <a:pt x="2206" y="1583"/>
                  </a:cubicBezTo>
                  <a:cubicBezTo>
                    <a:pt x="2217" y="1578"/>
                    <a:pt x="2234" y="1576"/>
                    <a:pt x="2248" y="1575"/>
                  </a:cubicBezTo>
                  <a:moveTo>
                    <a:pt x="2031" y="1581"/>
                  </a:moveTo>
                  <a:cubicBezTo>
                    <a:pt x="2033" y="1584"/>
                    <a:pt x="2032" y="1583"/>
                    <a:pt x="2034" y="1584"/>
                  </a:cubicBezTo>
                  <a:cubicBezTo>
                    <a:pt x="2035" y="1584"/>
                    <a:pt x="2057" y="1582"/>
                    <a:pt x="2058" y="1582"/>
                  </a:cubicBezTo>
                  <a:cubicBezTo>
                    <a:pt x="2071" y="1581"/>
                    <a:pt x="2074" y="1580"/>
                    <a:pt x="2078" y="1576"/>
                  </a:cubicBezTo>
                  <a:cubicBezTo>
                    <a:pt x="2076" y="1576"/>
                    <a:pt x="2076" y="1576"/>
                    <a:pt x="2076" y="1576"/>
                  </a:cubicBezTo>
                  <a:cubicBezTo>
                    <a:pt x="2073" y="1577"/>
                    <a:pt x="2045" y="1580"/>
                    <a:pt x="2042" y="1579"/>
                  </a:cubicBezTo>
                  <a:cubicBezTo>
                    <a:pt x="2036" y="1580"/>
                    <a:pt x="2035" y="1580"/>
                    <a:pt x="2031" y="1581"/>
                  </a:cubicBezTo>
                  <a:moveTo>
                    <a:pt x="2351" y="1540"/>
                  </a:moveTo>
                  <a:cubicBezTo>
                    <a:pt x="2354" y="1540"/>
                    <a:pt x="2354" y="1540"/>
                    <a:pt x="2354" y="1540"/>
                  </a:cubicBezTo>
                  <a:cubicBezTo>
                    <a:pt x="2353" y="1537"/>
                    <a:pt x="2353" y="1537"/>
                    <a:pt x="2353" y="1537"/>
                  </a:cubicBezTo>
                  <a:cubicBezTo>
                    <a:pt x="2340" y="1540"/>
                    <a:pt x="2333" y="1541"/>
                    <a:pt x="2317" y="1542"/>
                  </a:cubicBezTo>
                  <a:cubicBezTo>
                    <a:pt x="2316" y="1536"/>
                    <a:pt x="2316" y="1536"/>
                    <a:pt x="2316" y="1536"/>
                  </a:cubicBezTo>
                  <a:cubicBezTo>
                    <a:pt x="2338" y="1535"/>
                    <a:pt x="2377" y="1532"/>
                    <a:pt x="2392" y="1524"/>
                  </a:cubicBezTo>
                  <a:cubicBezTo>
                    <a:pt x="2394" y="1525"/>
                    <a:pt x="2394" y="1525"/>
                    <a:pt x="2395" y="1528"/>
                  </a:cubicBezTo>
                  <a:cubicBezTo>
                    <a:pt x="2462" y="1522"/>
                    <a:pt x="2511" y="1515"/>
                    <a:pt x="2573" y="1508"/>
                  </a:cubicBezTo>
                  <a:cubicBezTo>
                    <a:pt x="2573" y="1506"/>
                    <a:pt x="2573" y="1506"/>
                    <a:pt x="2573" y="1506"/>
                  </a:cubicBezTo>
                  <a:cubicBezTo>
                    <a:pt x="2567" y="1505"/>
                    <a:pt x="2568" y="1505"/>
                    <a:pt x="2563" y="1507"/>
                  </a:cubicBezTo>
                  <a:cubicBezTo>
                    <a:pt x="2555" y="1507"/>
                    <a:pt x="2551" y="1508"/>
                    <a:pt x="2547" y="1506"/>
                  </a:cubicBezTo>
                  <a:cubicBezTo>
                    <a:pt x="2545" y="1505"/>
                    <a:pt x="2545" y="1505"/>
                    <a:pt x="2544" y="1503"/>
                  </a:cubicBezTo>
                  <a:cubicBezTo>
                    <a:pt x="2520" y="1505"/>
                    <a:pt x="2520" y="1505"/>
                    <a:pt x="2520" y="1505"/>
                  </a:cubicBezTo>
                  <a:cubicBezTo>
                    <a:pt x="2521" y="1504"/>
                    <a:pt x="2522" y="1504"/>
                    <a:pt x="2523" y="1503"/>
                  </a:cubicBezTo>
                  <a:cubicBezTo>
                    <a:pt x="2530" y="1497"/>
                    <a:pt x="2539" y="1498"/>
                    <a:pt x="2554" y="1498"/>
                  </a:cubicBezTo>
                  <a:cubicBezTo>
                    <a:pt x="2553" y="1495"/>
                    <a:pt x="2553" y="1495"/>
                    <a:pt x="2551" y="1494"/>
                  </a:cubicBezTo>
                  <a:cubicBezTo>
                    <a:pt x="2549" y="1493"/>
                    <a:pt x="2550" y="1492"/>
                    <a:pt x="2546" y="1493"/>
                  </a:cubicBezTo>
                  <a:cubicBezTo>
                    <a:pt x="2545" y="1494"/>
                    <a:pt x="2544" y="1495"/>
                    <a:pt x="2543" y="1496"/>
                  </a:cubicBezTo>
                  <a:cubicBezTo>
                    <a:pt x="2535" y="1497"/>
                    <a:pt x="2518" y="1495"/>
                    <a:pt x="2509" y="1497"/>
                  </a:cubicBezTo>
                  <a:cubicBezTo>
                    <a:pt x="2502" y="1499"/>
                    <a:pt x="2499" y="1507"/>
                    <a:pt x="2489" y="1509"/>
                  </a:cubicBezTo>
                  <a:cubicBezTo>
                    <a:pt x="2475" y="1511"/>
                    <a:pt x="2458" y="1507"/>
                    <a:pt x="2446" y="1511"/>
                  </a:cubicBezTo>
                  <a:cubicBezTo>
                    <a:pt x="2429" y="1513"/>
                    <a:pt x="2430" y="1511"/>
                    <a:pt x="2422" y="1507"/>
                  </a:cubicBezTo>
                  <a:cubicBezTo>
                    <a:pt x="2422" y="1506"/>
                    <a:pt x="2422" y="1506"/>
                    <a:pt x="2422" y="1506"/>
                  </a:cubicBezTo>
                  <a:cubicBezTo>
                    <a:pt x="2416" y="1508"/>
                    <a:pt x="2415" y="1510"/>
                    <a:pt x="2412" y="1514"/>
                  </a:cubicBezTo>
                  <a:cubicBezTo>
                    <a:pt x="2383" y="1516"/>
                    <a:pt x="2350" y="1519"/>
                    <a:pt x="2331" y="1522"/>
                  </a:cubicBezTo>
                  <a:cubicBezTo>
                    <a:pt x="2318" y="1524"/>
                    <a:pt x="2307" y="1518"/>
                    <a:pt x="2294" y="1521"/>
                  </a:cubicBezTo>
                  <a:cubicBezTo>
                    <a:pt x="2287" y="1523"/>
                    <a:pt x="2285" y="1527"/>
                    <a:pt x="2281" y="1529"/>
                  </a:cubicBezTo>
                  <a:cubicBezTo>
                    <a:pt x="2274" y="1525"/>
                    <a:pt x="2218" y="1532"/>
                    <a:pt x="2210" y="1531"/>
                  </a:cubicBezTo>
                  <a:cubicBezTo>
                    <a:pt x="2208" y="1530"/>
                    <a:pt x="2206" y="1529"/>
                    <a:pt x="2204" y="1528"/>
                  </a:cubicBezTo>
                  <a:cubicBezTo>
                    <a:pt x="2201" y="1527"/>
                    <a:pt x="2112" y="1535"/>
                    <a:pt x="2112" y="1535"/>
                  </a:cubicBezTo>
                  <a:cubicBezTo>
                    <a:pt x="2109" y="1536"/>
                    <a:pt x="2106" y="1541"/>
                    <a:pt x="2105" y="1542"/>
                  </a:cubicBezTo>
                  <a:cubicBezTo>
                    <a:pt x="2096" y="1545"/>
                    <a:pt x="2086" y="1538"/>
                    <a:pt x="2073" y="1544"/>
                  </a:cubicBezTo>
                  <a:cubicBezTo>
                    <a:pt x="2063" y="1548"/>
                    <a:pt x="2068" y="1548"/>
                    <a:pt x="2066" y="1553"/>
                  </a:cubicBezTo>
                  <a:cubicBezTo>
                    <a:pt x="2057" y="1554"/>
                    <a:pt x="2043" y="1555"/>
                    <a:pt x="2037" y="1553"/>
                  </a:cubicBezTo>
                  <a:cubicBezTo>
                    <a:pt x="2032" y="1553"/>
                    <a:pt x="2032" y="1553"/>
                    <a:pt x="2032" y="1553"/>
                  </a:cubicBezTo>
                  <a:cubicBezTo>
                    <a:pt x="2031" y="1551"/>
                    <a:pt x="2031" y="1551"/>
                    <a:pt x="2031" y="1551"/>
                  </a:cubicBezTo>
                  <a:cubicBezTo>
                    <a:pt x="2039" y="1549"/>
                    <a:pt x="2047" y="1547"/>
                    <a:pt x="2055" y="1546"/>
                  </a:cubicBezTo>
                  <a:cubicBezTo>
                    <a:pt x="2055" y="1545"/>
                    <a:pt x="2055" y="1545"/>
                    <a:pt x="2055" y="1545"/>
                  </a:cubicBezTo>
                  <a:cubicBezTo>
                    <a:pt x="2048" y="1544"/>
                    <a:pt x="2037" y="1544"/>
                    <a:pt x="2031" y="1547"/>
                  </a:cubicBezTo>
                  <a:cubicBezTo>
                    <a:pt x="2020" y="1547"/>
                    <a:pt x="2009" y="1548"/>
                    <a:pt x="2002" y="1550"/>
                  </a:cubicBezTo>
                  <a:cubicBezTo>
                    <a:pt x="2005" y="1551"/>
                    <a:pt x="2003" y="1551"/>
                    <a:pt x="2008" y="1551"/>
                  </a:cubicBezTo>
                  <a:cubicBezTo>
                    <a:pt x="2003" y="1557"/>
                    <a:pt x="1980" y="1564"/>
                    <a:pt x="1969" y="1567"/>
                  </a:cubicBezTo>
                  <a:cubicBezTo>
                    <a:pt x="1969" y="1569"/>
                    <a:pt x="1969" y="1569"/>
                    <a:pt x="1969" y="1569"/>
                  </a:cubicBezTo>
                  <a:cubicBezTo>
                    <a:pt x="1977" y="1568"/>
                    <a:pt x="1973" y="1569"/>
                    <a:pt x="1977" y="1568"/>
                  </a:cubicBezTo>
                  <a:cubicBezTo>
                    <a:pt x="1982" y="1567"/>
                    <a:pt x="1982" y="1567"/>
                    <a:pt x="1982" y="1567"/>
                  </a:cubicBezTo>
                  <a:cubicBezTo>
                    <a:pt x="1981" y="1572"/>
                    <a:pt x="1981" y="1571"/>
                    <a:pt x="1975" y="1574"/>
                  </a:cubicBezTo>
                  <a:cubicBezTo>
                    <a:pt x="1980" y="1576"/>
                    <a:pt x="1984" y="1577"/>
                    <a:pt x="1989" y="1579"/>
                  </a:cubicBezTo>
                  <a:cubicBezTo>
                    <a:pt x="2006" y="1578"/>
                    <a:pt x="2049" y="1575"/>
                    <a:pt x="2057" y="1574"/>
                  </a:cubicBezTo>
                  <a:cubicBezTo>
                    <a:pt x="2061" y="1573"/>
                    <a:pt x="2067" y="1569"/>
                    <a:pt x="2078" y="1569"/>
                  </a:cubicBezTo>
                  <a:cubicBezTo>
                    <a:pt x="2111" y="1570"/>
                    <a:pt x="2191" y="1564"/>
                    <a:pt x="2228" y="1556"/>
                  </a:cubicBezTo>
                  <a:cubicBezTo>
                    <a:pt x="2270" y="1548"/>
                    <a:pt x="2324" y="1555"/>
                    <a:pt x="2351" y="1540"/>
                  </a:cubicBezTo>
                  <a:moveTo>
                    <a:pt x="2321" y="1562"/>
                  </a:moveTo>
                  <a:cubicBezTo>
                    <a:pt x="2327" y="1559"/>
                    <a:pt x="2324" y="1562"/>
                    <a:pt x="2326" y="1557"/>
                  </a:cubicBezTo>
                  <a:cubicBezTo>
                    <a:pt x="2323" y="1559"/>
                    <a:pt x="2321" y="1559"/>
                    <a:pt x="2318" y="1561"/>
                  </a:cubicBezTo>
                  <a:cubicBezTo>
                    <a:pt x="2319" y="1561"/>
                    <a:pt x="2320" y="1562"/>
                    <a:pt x="2321" y="1562"/>
                  </a:cubicBezTo>
                  <a:moveTo>
                    <a:pt x="2330" y="1571"/>
                  </a:moveTo>
                  <a:cubicBezTo>
                    <a:pt x="2338" y="1570"/>
                    <a:pt x="2339" y="1570"/>
                    <a:pt x="2343" y="1567"/>
                  </a:cubicBezTo>
                  <a:cubicBezTo>
                    <a:pt x="2345" y="1564"/>
                    <a:pt x="2344" y="1566"/>
                    <a:pt x="2342" y="1563"/>
                  </a:cubicBezTo>
                  <a:cubicBezTo>
                    <a:pt x="2336" y="1565"/>
                    <a:pt x="2333" y="1565"/>
                    <a:pt x="2330" y="1568"/>
                  </a:cubicBezTo>
                  <a:cubicBezTo>
                    <a:pt x="2329" y="1569"/>
                    <a:pt x="2328" y="1569"/>
                    <a:pt x="2327" y="1570"/>
                  </a:cubicBezTo>
                  <a:cubicBezTo>
                    <a:pt x="2328" y="1570"/>
                    <a:pt x="2329" y="1571"/>
                    <a:pt x="2330" y="1571"/>
                  </a:cubicBezTo>
                  <a:moveTo>
                    <a:pt x="2332" y="1596"/>
                  </a:moveTo>
                  <a:cubicBezTo>
                    <a:pt x="2332" y="1599"/>
                    <a:pt x="2332" y="1599"/>
                    <a:pt x="2332" y="1599"/>
                  </a:cubicBezTo>
                  <a:cubicBezTo>
                    <a:pt x="2335" y="1597"/>
                    <a:pt x="2338" y="1593"/>
                    <a:pt x="2339" y="1591"/>
                  </a:cubicBezTo>
                  <a:cubicBezTo>
                    <a:pt x="2332" y="1592"/>
                    <a:pt x="2332" y="1592"/>
                    <a:pt x="2332" y="1592"/>
                  </a:cubicBezTo>
                  <a:cubicBezTo>
                    <a:pt x="2331" y="1592"/>
                    <a:pt x="2330" y="1593"/>
                    <a:pt x="2329" y="1593"/>
                  </a:cubicBezTo>
                  <a:cubicBezTo>
                    <a:pt x="2331" y="1596"/>
                    <a:pt x="2330" y="1595"/>
                    <a:pt x="2332" y="1596"/>
                  </a:cubicBezTo>
                  <a:moveTo>
                    <a:pt x="2364" y="1565"/>
                  </a:moveTo>
                  <a:cubicBezTo>
                    <a:pt x="2363" y="1563"/>
                    <a:pt x="2363" y="1563"/>
                    <a:pt x="2363" y="1563"/>
                  </a:cubicBezTo>
                  <a:cubicBezTo>
                    <a:pt x="2359" y="1562"/>
                    <a:pt x="2361" y="1563"/>
                    <a:pt x="2358" y="1562"/>
                  </a:cubicBezTo>
                  <a:cubicBezTo>
                    <a:pt x="2352" y="1564"/>
                    <a:pt x="2355" y="1562"/>
                    <a:pt x="2353" y="1566"/>
                  </a:cubicBezTo>
                  <a:lnTo>
                    <a:pt x="2364" y="1565"/>
                  </a:lnTo>
                  <a:close/>
                  <a:moveTo>
                    <a:pt x="2358" y="1596"/>
                  </a:moveTo>
                  <a:cubicBezTo>
                    <a:pt x="2364" y="1596"/>
                    <a:pt x="2364" y="1596"/>
                    <a:pt x="2364" y="1596"/>
                  </a:cubicBezTo>
                  <a:cubicBezTo>
                    <a:pt x="2364" y="1592"/>
                    <a:pt x="2364" y="1594"/>
                    <a:pt x="2363" y="1590"/>
                  </a:cubicBezTo>
                  <a:cubicBezTo>
                    <a:pt x="2361" y="1591"/>
                    <a:pt x="2360" y="1592"/>
                    <a:pt x="2358" y="1592"/>
                  </a:cubicBezTo>
                  <a:lnTo>
                    <a:pt x="2358" y="1596"/>
                  </a:lnTo>
                  <a:close/>
                  <a:moveTo>
                    <a:pt x="2369" y="1598"/>
                  </a:moveTo>
                  <a:cubicBezTo>
                    <a:pt x="2375" y="1597"/>
                    <a:pt x="2373" y="1597"/>
                    <a:pt x="2377" y="1595"/>
                  </a:cubicBezTo>
                  <a:cubicBezTo>
                    <a:pt x="2369" y="1596"/>
                    <a:pt x="2369" y="1596"/>
                    <a:pt x="2369" y="1596"/>
                  </a:cubicBezTo>
                  <a:lnTo>
                    <a:pt x="2369" y="1598"/>
                  </a:lnTo>
                  <a:close/>
                  <a:moveTo>
                    <a:pt x="2396" y="1539"/>
                  </a:moveTo>
                  <a:cubicBezTo>
                    <a:pt x="2421" y="1537"/>
                    <a:pt x="2428" y="1533"/>
                    <a:pt x="2453" y="1530"/>
                  </a:cubicBezTo>
                  <a:cubicBezTo>
                    <a:pt x="2454" y="1529"/>
                    <a:pt x="2455" y="1529"/>
                    <a:pt x="2456" y="1528"/>
                  </a:cubicBezTo>
                  <a:cubicBezTo>
                    <a:pt x="2456" y="1524"/>
                    <a:pt x="2456" y="1524"/>
                    <a:pt x="2456" y="1524"/>
                  </a:cubicBezTo>
                  <a:cubicBezTo>
                    <a:pt x="2444" y="1527"/>
                    <a:pt x="2432" y="1528"/>
                    <a:pt x="2414" y="1529"/>
                  </a:cubicBezTo>
                  <a:cubicBezTo>
                    <a:pt x="2414" y="1533"/>
                    <a:pt x="2414" y="1533"/>
                    <a:pt x="2414" y="1533"/>
                  </a:cubicBezTo>
                  <a:cubicBezTo>
                    <a:pt x="2409" y="1534"/>
                    <a:pt x="2409" y="1534"/>
                    <a:pt x="2406" y="1535"/>
                  </a:cubicBezTo>
                  <a:cubicBezTo>
                    <a:pt x="2396" y="1536"/>
                    <a:pt x="2396" y="1536"/>
                    <a:pt x="2396" y="1536"/>
                  </a:cubicBezTo>
                  <a:lnTo>
                    <a:pt x="2396" y="1539"/>
                  </a:lnTo>
                  <a:close/>
                  <a:moveTo>
                    <a:pt x="2418" y="1554"/>
                  </a:moveTo>
                  <a:cubicBezTo>
                    <a:pt x="2424" y="1553"/>
                    <a:pt x="2424" y="1553"/>
                    <a:pt x="2424" y="1553"/>
                  </a:cubicBezTo>
                  <a:cubicBezTo>
                    <a:pt x="2423" y="1552"/>
                    <a:pt x="2422" y="1551"/>
                    <a:pt x="2421" y="1549"/>
                  </a:cubicBezTo>
                  <a:cubicBezTo>
                    <a:pt x="2418" y="1550"/>
                    <a:pt x="2415" y="1551"/>
                    <a:pt x="2413" y="1551"/>
                  </a:cubicBezTo>
                  <a:cubicBezTo>
                    <a:pt x="2415" y="1552"/>
                    <a:pt x="2417" y="1553"/>
                    <a:pt x="2418" y="1554"/>
                  </a:cubicBezTo>
                  <a:moveTo>
                    <a:pt x="2422" y="1591"/>
                  </a:moveTo>
                  <a:cubicBezTo>
                    <a:pt x="2437" y="1591"/>
                    <a:pt x="2473" y="1590"/>
                    <a:pt x="2482" y="1586"/>
                  </a:cubicBezTo>
                  <a:cubicBezTo>
                    <a:pt x="2487" y="1585"/>
                    <a:pt x="2487" y="1585"/>
                    <a:pt x="2487" y="1585"/>
                  </a:cubicBezTo>
                  <a:cubicBezTo>
                    <a:pt x="2487" y="1583"/>
                    <a:pt x="2487" y="1583"/>
                    <a:pt x="2487" y="1583"/>
                  </a:cubicBezTo>
                  <a:cubicBezTo>
                    <a:pt x="2486" y="1582"/>
                    <a:pt x="2485" y="1582"/>
                    <a:pt x="2484" y="1581"/>
                  </a:cubicBezTo>
                  <a:cubicBezTo>
                    <a:pt x="2474" y="1583"/>
                    <a:pt x="2460" y="1583"/>
                    <a:pt x="2453" y="1586"/>
                  </a:cubicBezTo>
                  <a:cubicBezTo>
                    <a:pt x="2441" y="1586"/>
                    <a:pt x="2441" y="1587"/>
                    <a:pt x="2437" y="1583"/>
                  </a:cubicBezTo>
                  <a:cubicBezTo>
                    <a:pt x="2426" y="1584"/>
                    <a:pt x="2426" y="1584"/>
                    <a:pt x="2426" y="1584"/>
                  </a:cubicBezTo>
                  <a:cubicBezTo>
                    <a:pt x="2424" y="1587"/>
                    <a:pt x="2425" y="1586"/>
                    <a:pt x="2421" y="1588"/>
                  </a:cubicBezTo>
                  <a:lnTo>
                    <a:pt x="2422" y="1591"/>
                  </a:lnTo>
                  <a:close/>
                  <a:moveTo>
                    <a:pt x="2470" y="1602"/>
                  </a:moveTo>
                  <a:cubicBezTo>
                    <a:pt x="2470" y="1598"/>
                    <a:pt x="2470" y="1598"/>
                    <a:pt x="2470" y="1598"/>
                  </a:cubicBezTo>
                  <a:cubicBezTo>
                    <a:pt x="2462" y="1599"/>
                    <a:pt x="2462" y="1599"/>
                    <a:pt x="2462" y="1599"/>
                  </a:cubicBezTo>
                  <a:cubicBezTo>
                    <a:pt x="2462" y="1603"/>
                    <a:pt x="2462" y="1603"/>
                    <a:pt x="2462" y="1603"/>
                  </a:cubicBezTo>
                  <a:lnTo>
                    <a:pt x="2470" y="1602"/>
                  </a:lnTo>
                  <a:close/>
                  <a:moveTo>
                    <a:pt x="2424" y="1621"/>
                  </a:moveTo>
                  <a:cubicBezTo>
                    <a:pt x="2433" y="1620"/>
                    <a:pt x="2442" y="1619"/>
                    <a:pt x="2450" y="1618"/>
                  </a:cubicBezTo>
                  <a:cubicBezTo>
                    <a:pt x="2450" y="1614"/>
                    <a:pt x="2450" y="1614"/>
                    <a:pt x="2450" y="1614"/>
                  </a:cubicBezTo>
                  <a:cubicBezTo>
                    <a:pt x="2458" y="1612"/>
                    <a:pt x="2458" y="1610"/>
                    <a:pt x="2465" y="1608"/>
                  </a:cubicBezTo>
                  <a:cubicBezTo>
                    <a:pt x="2463" y="1605"/>
                    <a:pt x="2459" y="1603"/>
                    <a:pt x="2454" y="1601"/>
                  </a:cubicBezTo>
                  <a:cubicBezTo>
                    <a:pt x="2451" y="1600"/>
                    <a:pt x="2453" y="1600"/>
                    <a:pt x="2449" y="1600"/>
                  </a:cubicBezTo>
                  <a:cubicBezTo>
                    <a:pt x="2447" y="1603"/>
                    <a:pt x="2446" y="1604"/>
                    <a:pt x="2449" y="1607"/>
                  </a:cubicBezTo>
                  <a:cubicBezTo>
                    <a:pt x="2447" y="1615"/>
                    <a:pt x="2438" y="1617"/>
                    <a:pt x="2424" y="1620"/>
                  </a:cubicBezTo>
                  <a:lnTo>
                    <a:pt x="2424" y="1621"/>
                  </a:lnTo>
                  <a:close/>
                  <a:moveTo>
                    <a:pt x="2502" y="1545"/>
                  </a:moveTo>
                  <a:cubicBezTo>
                    <a:pt x="2510" y="1544"/>
                    <a:pt x="2510" y="1544"/>
                    <a:pt x="2510" y="1544"/>
                  </a:cubicBezTo>
                  <a:cubicBezTo>
                    <a:pt x="2509" y="1543"/>
                    <a:pt x="2508" y="1542"/>
                    <a:pt x="2507" y="1541"/>
                  </a:cubicBezTo>
                  <a:cubicBezTo>
                    <a:pt x="2498" y="1543"/>
                    <a:pt x="2475" y="1548"/>
                    <a:pt x="2465" y="1546"/>
                  </a:cubicBezTo>
                  <a:cubicBezTo>
                    <a:pt x="2455" y="1546"/>
                    <a:pt x="2443" y="1548"/>
                    <a:pt x="2436" y="1549"/>
                  </a:cubicBezTo>
                  <a:cubicBezTo>
                    <a:pt x="2440" y="1552"/>
                    <a:pt x="2435" y="1550"/>
                    <a:pt x="2442" y="1552"/>
                  </a:cubicBezTo>
                  <a:cubicBezTo>
                    <a:pt x="2455" y="1554"/>
                    <a:pt x="2489" y="1543"/>
                    <a:pt x="2502" y="1545"/>
                  </a:cubicBezTo>
                  <a:moveTo>
                    <a:pt x="2508" y="1585"/>
                  </a:moveTo>
                  <a:cubicBezTo>
                    <a:pt x="2521" y="1584"/>
                    <a:pt x="2523" y="1584"/>
                    <a:pt x="2526" y="1579"/>
                  </a:cubicBezTo>
                  <a:cubicBezTo>
                    <a:pt x="2503" y="1581"/>
                    <a:pt x="2503" y="1581"/>
                    <a:pt x="2503" y="1581"/>
                  </a:cubicBezTo>
                  <a:cubicBezTo>
                    <a:pt x="2505" y="1584"/>
                    <a:pt x="2505" y="1583"/>
                    <a:pt x="2508" y="1585"/>
                  </a:cubicBezTo>
                  <a:moveTo>
                    <a:pt x="2529" y="1541"/>
                  </a:moveTo>
                  <a:cubicBezTo>
                    <a:pt x="2528" y="1539"/>
                    <a:pt x="2528" y="1539"/>
                    <a:pt x="2528" y="1539"/>
                  </a:cubicBezTo>
                  <a:cubicBezTo>
                    <a:pt x="2518" y="1540"/>
                    <a:pt x="2518" y="1540"/>
                    <a:pt x="2518" y="1540"/>
                  </a:cubicBezTo>
                  <a:cubicBezTo>
                    <a:pt x="2518" y="1544"/>
                    <a:pt x="2518" y="1544"/>
                    <a:pt x="2518" y="1544"/>
                  </a:cubicBezTo>
                  <a:cubicBezTo>
                    <a:pt x="2524" y="1543"/>
                    <a:pt x="2523" y="1543"/>
                    <a:pt x="2526" y="1542"/>
                  </a:cubicBezTo>
                  <a:lnTo>
                    <a:pt x="2529" y="1541"/>
                  </a:lnTo>
                  <a:close/>
                  <a:moveTo>
                    <a:pt x="2513" y="1603"/>
                  </a:moveTo>
                  <a:cubicBezTo>
                    <a:pt x="2517" y="1606"/>
                    <a:pt x="2520" y="1604"/>
                    <a:pt x="2526" y="1606"/>
                  </a:cubicBezTo>
                  <a:cubicBezTo>
                    <a:pt x="2529" y="1603"/>
                    <a:pt x="2530" y="1601"/>
                    <a:pt x="2531" y="1597"/>
                  </a:cubicBezTo>
                  <a:cubicBezTo>
                    <a:pt x="2521" y="1598"/>
                    <a:pt x="2517" y="1598"/>
                    <a:pt x="2512" y="1601"/>
                  </a:cubicBezTo>
                  <a:cubicBezTo>
                    <a:pt x="2512" y="1602"/>
                    <a:pt x="2511" y="1602"/>
                    <a:pt x="2510" y="1603"/>
                  </a:cubicBezTo>
                  <a:lnTo>
                    <a:pt x="2513" y="1603"/>
                  </a:lnTo>
                  <a:close/>
                  <a:moveTo>
                    <a:pt x="2579" y="1487"/>
                  </a:moveTo>
                  <a:cubicBezTo>
                    <a:pt x="2576" y="1484"/>
                    <a:pt x="2576" y="1485"/>
                    <a:pt x="2571" y="1483"/>
                  </a:cubicBezTo>
                  <a:cubicBezTo>
                    <a:pt x="2567" y="1485"/>
                    <a:pt x="2569" y="1484"/>
                    <a:pt x="2566" y="1485"/>
                  </a:cubicBezTo>
                  <a:cubicBezTo>
                    <a:pt x="2563" y="1486"/>
                    <a:pt x="2563" y="1486"/>
                    <a:pt x="2563" y="1486"/>
                  </a:cubicBezTo>
                  <a:cubicBezTo>
                    <a:pt x="2567" y="1487"/>
                    <a:pt x="2565" y="1487"/>
                    <a:pt x="2572" y="1488"/>
                  </a:cubicBezTo>
                  <a:cubicBezTo>
                    <a:pt x="2574" y="1489"/>
                    <a:pt x="2572" y="1488"/>
                    <a:pt x="2577" y="1489"/>
                  </a:cubicBezTo>
                  <a:cubicBezTo>
                    <a:pt x="2578" y="1488"/>
                    <a:pt x="2579" y="1488"/>
                    <a:pt x="2579" y="1487"/>
                  </a:cubicBezTo>
                  <a:moveTo>
                    <a:pt x="2596" y="1495"/>
                  </a:moveTo>
                  <a:cubicBezTo>
                    <a:pt x="2619" y="1493"/>
                    <a:pt x="2630" y="1491"/>
                    <a:pt x="2648" y="1488"/>
                  </a:cubicBezTo>
                  <a:cubicBezTo>
                    <a:pt x="2662" y="1486"/>
                    <a:pt x="2663" y="1491"/>
                    <a:pt x="2675" y="1489"/>
                  </a:cubicBezTo>
                  <a:cubicBezTo>
                    <a:pt x="2690" y="1485"/>
                    <a:pt x="2707" y="1482"/>
                    <a:pt x="2727" y="1481"/>
                  </a:cubicBezTo>
                  <a:cubicBezTo>
                    <a:pt x="2725" y="1482"/>
                    <a:pt x="2722" y="1484"/>
                    <a:pt x="2720" y="1485"/>
                  </a:cubicBezTo>
                  <a:cubicBezTo>
                    <a:pt x="2717" y="1485"/>
                    <a:pt x="2717" y="1485"/>
                    <a:pt x="2717" y="1485"/>
                  </a:cubicBezTo>
                  <a:cubicBezTo>
                    <a:pt x="2717" y="1488"/>
                    <a:pt x="2717" y="1488"/>
                    <a:pt x="2717" y="1488"/>
                  </a:cubicBezTo>
                  <a:cubicBezTo>
                    <a:pt x="2738" y="1486"/>
                    <a:pt x="2744" y="1485"/>
                    <a:pt x="2757" y="1484"/>
                  </a:cubicBezTo>
                  <a:cubicBezTo>
                    <a:pt x="2757" y="1478"/>
                    <a:pt x="2756" y="1480"/>
                    <a:pt x="2758" y="1473"/>
                  </a:cubicBezTo>
                  <a:cubicBezTo>
                    <a:pt x="2717" y="1480"/>
                    <a:pt x="2677" y="1479"/>
                    <a:pt x="2633" y="1488"/>
                  </a:cubicBezTo>
                  <a:cubicBezTo>
                    <a:pt x="2624" y="1490"/>
                    <a:pt x="2619" y="1489"/>
                    <a:pt x="2617" y="1489"/>
                  </a:cubicBezTo>
                  <a:cubicBezTo>
                    <a:pt x="2607" y="1490"/>
                    <a:pt x="2599" y="1491"/>
                    <a:pt x="2593" y="1493"/>
                  </a:cubicBezTo>
                  <a:cubicBezTo>
                    <a:pt x="2594" y="1494"/>
                    <a:pt x="2595" y="1494"/>
                    <a:pt x="2596" y="1495"/>
                  </a:cubicBezTo>
                  <a:moveTo>
                    <a:pt x="2608" y="1603"/>
                  </a:moveTo>
                  <a:cubicBezTo>
                    <a:pt x="2624" y="1602"/>
                    <a:pt x="2644" y="1596"/>
                    <a:pt x="2654" y="1586"/>
                  </a:cubicBezTo>
                  <a:cubicBezTo>
                    <a:pt x="2666" y="1586"/>
                    <a:pt x="2666" y="1587"/>
                    <a:pt x="2673" y="1589"/>
                  </a:cubicBezTo>
                  <a:cubicBezTo>
                    <a:pt x="2677" y="1585"/>
                    <a:pt x="2674" y="1586"/>
                    <a:pt x="2683" y="1584"/>
                  </a:cubicBezTo>
                  <a:cubicBezTo>
                    <a:pt x="2683" y="1583"/>
                    <a:pt x="2683" y="1583"/>
                    <a:pt x="2683" y="1583"/>
                  </a:cubicBezTo>
                  <a:cubicBezTo>
                    <a:pt x="2672" y="1581"/>
                    <a:pt x="2658" y="1581"/>
                    <a:pt x="2649" y="1585"/>
                  </a:cubicBezTo>
                  <a:cubicBezTo>
                    <a:pt x="2636" y="1587"/>
                    <a:pt x="2636" y="1587"/>
                    <a:pt x="2636" y="1587"/>
                  </a:cubicBezTo>
                  <a:cubicBezTo>
                    <a:pt x="2636" y="1584"/>
                    <a:pt x="2637" y="1582"/>
                    <a:pt x="2638" y="1579"/>
                  </a:cubicBezTo>
                  <a:cubicBezTo>
                    <a:pt x="2632" y="1580"/>
                    <a:pt x="2630" y="1580"/>
                    <a:pt x="2627" y="1582"/>
                  </a:cubicBezTo>
                  <a:cubicBezTo>
                    <a:pt x="2619" y="1585"/>
                    <a:pt x="2625" y="1587"/>
                    <a:pt x="2612" y="1591"/>
                  </a:cubicBezTo>
                  <a:cubicBezTo>
                    <a:pt x="2614" y="1596"/>
                    <a:pt x="2613" y="1595"/>
                    <a:pt x="2618" y="1596"/>
                  </a:cubicBezTo>
                  <a:cubicBezTo>
                    <a:pt x="2615" y="1600"/>
                    <a:pt x="2614" y="1600"/>
                    <a:pt x="2608" y="1602"/>
                  </a:cubicBezTo>
                  <a:lnTo>
                    <a:pt x="2608" y="1603"/>
                  </a:lnTo>
                  <a:close/>
                  <a:moveTo>
                    <a:pt x="2647" y="1625"/>
                  </a:moveTo>
                  <a:cubicBezTo>
                    <a:pt x="2660" y="1623"/>
                    <a:pt x="2657" y="1624"/>
                    <a:pt x="2657" y="1620"/>
                  </a:cubicBezTo>
                  <a:cubicBezTo>
                    <a:pt x="2641" y="1621"/>
                    <a:pt x="2641" y="1621"/>
                    <a:pt x="2641" y="1621"/>
                  </a:cubicBezTo>
                  <a:cubicBezTo>
                    <a:pt x="2640" y="1621"/>
                    <a:pt x="2640" y="1622"/>
                    <a:pt x="2639" y="1623"/>
                  </a:cubicBezTo>
                  <a:cubicBezTo>
                    <a:pt x="2641" y="1623"/>
                    <a:pt x="2645" y="1624"/>
                    <a:pt x="2647" y="1625"/>
                  </a:cubicBezTo>
                  <a:moveTo>
                    <a:pt x="2679" y="1623"/>
                  </a:moveTo>
                  <a:cubicBezTo>
                    <a:pt x="2689" y="1622"/>
                    <a:pt x="2690" y="1622"/>
                    <a:pt x="2694" y="1619"/>
                  </a:cubicBezTo>
                  <a:cubicBezTo>
                    <a:pt x="2699" y="1619"/>
                    <a:pt x="2699" y="1619"/>
                    <a:pt x="2699" y="1619"/>
                  </a:cubicBezTo>
                  <a:cubicBezTo>
                    <a:pt x="2698" y="1620"/>
                    <a:pt x="2696" y="1621"/>
                    <a:pt x="2694" y="1622"/>
                  </a:cubicBezTo>
                  <a:cubicBezTo>
                    <a:pt x="2695" y="1623"/>
                    <a:pt x="2695" y="1623"/>
                    <a:pt x="2695" y="1623"/>
                  </a:cubicBezTo>
                  <a:cubicBezTo>
                    <a:pt x="2709" y="1621"/>
                    <a:pt x="2705" y="1618"/>
                    <a:pt x="2713" y="1620"/>
                  </a:cubicBezTo>
                  <a:cubicBezTo>
                    <a:pt x="2720" y="1617"/>
                    <a:pt x="2717" y="1612"/>
                    <a:pt x="2725" y="1608"/>
                  </a:cubicBezTo>
                  <a:cubicBezTo>
                    <a:pt x="2723" y="1607"/>
                    <a:pt x="2719" y="1607"/>
                    <a:pt x="2717" y="1606"/>
                  </a:cubicBezTo>
                  <a:cubicBezTo>
                    <a:pt x="2710" y="1608"/>
                    <a:pt x="2685" y="1615"/>
                    <a:pt x="2678" y="1618"/>
                  </a:cubicBezTo>
                  <a:cubicBezTo>
                    <a:pt x="2674" y="1619"/>
                    <a:pt x="2676" y="1618"/>
                    <a:pt x="2673" y="1620"/>
                  </a:cubicBezTo>
                  <a:cubicBezTo>
                    <a:pt x="2681" y="1621"/>
                    <a:pt x="2678" y="1620"/>
                    <a:pt x="2679" y="1623"/>
                  </a:cubicBezTo>
                  <a:moveTo>
                    <a:pt x="2693" y="1576"/>
                  </a:moveTo>
                  <a:cubicBezTo>
                    <a:pt x="2693" y="1575"/>
                    <a:pt x="2693" y="1575"/>
                    <a:pt x="2693" y="1575"/>
                  </a:cubicBezTo>
                  <a:cubicBezTo>
                    <a:pt x="2687" y="1577"/>
                    <a:pt x="2689" y="1577"/>
                    <a:pt x="2685" y="1580"/>
                  </a:cubicBezTo>
                  <a:cubicBezTo>
                    <a:pt x="2690" y="1583"/>
                    <a:pt x="2694" y="1583"/>
                    <a:pt x="2704" y="1582"/>
                  </a:cubicBezTo>
                  <a:cubicBezTo>
                    <a:pt x="2704" y="1578"/>
                    <a:pt x="2704" y="1578"/>
                    <a:pt x="2704" y="1578"/>
                  </a:cubicBezTo>
                  <a:cubicBezTo>
                    <a:pt x="2699" y="1579"/>
                    <a:pt x="2701" y="1578"/>
                    <a:pt x="2699" y="1580"/>
                  </a:cubicBezTo>
                  <a:cubicBezTo>
                    <a:pt x="2690" y="1578"/>
                    <a:pt x="2699" y="1579"/>
                    <a:pt x="2693" y="1576"/>
                  </a:cubicBezTo>
                  <a:moveTo>
                    <a:pt x="2692" y="1498"/>
                  </a:moveTo>
                  <a:cubicBezTo>
                    <a:pt x="2692" y="1497"/>
                    <a:pt x="2692" y="1497"/>
                    <a:pt x="2692" y="1497"/>
                  </a:cubicBezTo>
                  <a:cubicBezTo>
                    <a:pt x="2694" y="1494"/>
                    <a:pt x="2693" y="1496"/>
                    <a:pt x="2691" y="1493"/>
                  </a:cubicBezTo>
                  <a:cubicBezTo>
                    <a:pt x="2678" y="1496"/>
                    <a:pt x="2674" y="1497"/>
                    <a:pt x="2663" y="1499"/>
                  </a:cubicBezTo>
                  <a:cubicBezTo>
                    <a:pt x="2663" y="1501"/>
                    <a:pt x="2663" y="1501"/>
                    <a:pt x="2663" y="1501"/>
                  </a:cubicBezTo>
                  <a:cubicBezTo>
                    <a:pt x="2669" y="1501"/>
                    <a:pt x="2667" y="1501"/>
                    <a:pt x="2671" y="1503"/>
                  </a:cubicBezTo>
                  <a:cubicBezTo>
                    <a:pt x="2680" y="1501"/>
                    <a:pt x="2676" y="1503"/>
                    <a:pt x="2676" y="1498"/>
                  </a:cubicBezTo>
                  <a:cubicBezTo>
                    <a:pt x="2681" y="1498"/>
                    <a:pt x="2686" y="1498"/>
                    <a:pt x="2692" y="1498"/>
                  </a:cubicBezTo>
                  <a:moveTo>
                    <a:pt x="2747" y="1491"/>
                  </a:moveTo>
                  <a:cubicBezTo>
                    <a:pt x="2739" y="1491"/>
                    <a:pt x="2739" y="1491"/>
                    <a:pt x="2739" y="1491"/>
                  </a:cubicBezTo>
                  <a:cubicBezTo>
                    <a:pt x="2739" y="1494"/>
                    <a:pt x="2739" y="1494"/>
                    <a:pt x="2739" y="1494"/>
                  </a:cubicBezTo>
                  <a:cubicBezTo>
                    <a:pt x="2748" y="1493"/>
                    <a:pt x="2746" y="1494"/>
                    <a:pt x="2747" y="1491"/>
                  </a:cubicBezTo>
                  <a:moveTo>
                    <a:pt x="2726" y="1589"/>
                  </a:moveTo>
                  <a:cubicBezTo>
                    <a:pt x="2736" y="1588"/>
                    <a:pt x="2751" y="1586"/>
                    <a:pt x="2757" y="1583"/>
                  </a:cubicBezTo>
                  <a:cubicBezTo>
                    <a:pt x="2764" y="1581"/>
                    <a:pt x="2761" y="1582"/>
                    <a:pt x="2762" y="1577"/>
                  </a:cubicBezTo>
                  <a:cubicBezTo>
                    <a:pt x="2770" y="1578"/>
                    <a:pt x="2769" y="1580"/>
                    <a:pt x="2778" y="1581"/>
                  </a:cubicBezTo>
                  <a:cubicBezTo>
                    <a:pt x="2786" y="1576"/>
                    <a:pt x="2793" y="1572"/>
                    <a:pt x="2798" y="1566"/>
                  </a:cubicBezTo>
                  <a:cubicBezTo>
                    <a:pt x="2804" y="1566"/>
                    <a:pt x="2804" y="1567"/>
                    <a:pt x="2809" y="1568"/>
                  </a:cubicBezTo>
                  <a:cubicBezTo>
                    <a:pt x="2805" y="1571"/>
                    <a:pt x="2802" y="1572"/>
                    <a:pt x="2796" y="1574"/>
                  </a:cubicBezTo>
                  <a:cubicBezTo>
                    <a:pt x="2797" y="1575"/>
                    <a:pt x="2798" y="1576"/>
                    <a:pt x="2799" y="1577"/>
                  </a:cubicBezTo>
                  <a:cubicBezTo>
                    <a:pt x="2841" y="1573"/>
                    <a:pt x="2887" y="1566"/>
                    <a:pt x="2924" y="1555"/>
                  </a:cubicBezTo>
                  <a:cubicBezTo>
                    <a:pt x="2943" y="1553"/>
                    <a:pt x="2943" y="1553"/>
                    <a:pt x="2943" y="1553"/>
                  </a:cubicBezTo>
                  <a:cubicBezTo>
                    <a:pt x="2951" y="1551"/>
                    <a:pt x="2951" y="1547"/>
                    <a:pt x="2963" y="1545"/>
                  </a:cubicBezTo>
                  <a:cubicBezTo>
                    <a:pt x="2962" y="1550"/>
                    <a:pt x="2961" y="1550"/>
                    <a:pt x="2961" y="1553"/>
                  </a:cubicBezTo>
                  <a:cubicBezTo>
                    <a:pt x="2969" y="1552"/>
                    <a:pt x="2977" y="1551"/>
                    <a:pt x="2985" y="1550"/>
                  </a:cubicBezTo>
                  <a:cubicBezTo>
                    <a:pt x="2985" y="1554"/>
                    <a:pt x="2985" y="1554"/>
                    <a:pt x="2985" y="1554"/>
                  </a:cubicBezTo>
                  <a:cubicBezTo>
                    <a:pt x="2965" y="1559"/>
                    <a:pt x="2946" y="1565"/>
                    <a:pt x="2926" y="1570"/>
                  </a:cubicBezTo>
                  <a:cubicBezTo>
                    <a:pt x="2905" y="1575"/>
                    <a:pt x="2877" y="1575"/>
                    <a:pt x="2861" y="1583"/>
                  </a:cubicBezTo>
                  <a:cubicBezTo>
                    <a:pt x="2845" y="1584"/>
                    <a:pt x="2845" y="1584"/>
                    <a:pt x="2845" y="1584"/>
                  </a:cubicBezTo>
                  <a:cubicBezTo>
                    <a:pt x="2847" y="1586"/>
                    <a:pt x="2848" y="1587"/>
                    <a:pt x="2850" y="1588"/>
                  </a:cubicBezTo>
                  <a:cubicBezTo>
                    <a:pt x="2851" y="1588"/>
                    <a:pt x="2852" y="1588"/>
                    <a:pt x="2853" y="1589"/>
                  </a:cubicBezTo>
                  <a:cubicBezTo>
                    <a:pt x="2857" y="1588"/>
                    <a:pt x="2864" y="1583"/>
                    <a:pt x="2868" y="1582"/>
                  </a:cubicBezTo>
                  <a:cubicBezTo>
                    <a:pt x="2871" y="1581"/>
                    <a:pt x="2942" y="1572"/>
                    <a:pt x="2942" y="1572"/>
                  </a:cubicBezTo>
                  <a:cubicBezTo>
                    <a:pt x="2946" y="1571"/>
                    <a:pt x="2967" y="1573"/>
                    <a:pt x="2973" y="1572"/>
                  </a:cubicBezTo>
                  <a:cubicBezTo>
                    <a:pt x="2976" y="1570"/>
                    <a:pt x="2979" y="1568"/>
                    <a:pt x="2981" y="1567"/>
                  </a:cubicBezTo>
                  <a:cubicBezTo>
                    <a:pt x="2986" y="1567"/>
                    <a:pt x="2992" y="1567"/>
                    <a:pt x="2997" y="1567"/>
                  </a:cubicBezTo>
                  <a:cubicBezTo>
                    <a:pt x="3008" y="1564"/>
                    <a:pt x="3038" y="1558"/>
                    <a:pt x="3052" y="1555"/>
                  </a:cubicBezTo>
                  <a:cubicBezTo>
                    <a:pt x="3066" y="1552"/>
                    <a:pt x="3078" y="1556"/>
                    <a:pt x="3096" y="1550"/>
                  </a:cubicBezTo>
                  <a:cubicBezTo>
                    <a:pt x="3099" y="1547"/>
                    <a:pt x="3103" y="1545"/>
                    <a:pt x="3106" y="1542"/>
                  </a:cubicBezTo>
                  <a:cubicBezTo>
                    <a:pt x="3119" y="1541"/>
                    <a:pt x="3119" y="1541"/>
                    <a:pt x="3119" y="1541"/>
                  </a:cubicBezTo>
                  <a:cubicBezTo>
                    <a:pt x="3132" y="1536"/>
                    <a:pt x="3142" y="1526"/>
                    <a:pt x="3157" y="1521"/>
                  </a:cubicBezTo>
                  <a:cubicBezTo>
                    <a:pt x="3157" y="1517"/>
                    <a:pt x="3157" y="1517"/>
                    <a:pt x="3157" y="1517"/>
                  </a:cubicBezTo>
                  <a:cubicBezTo>
                    <a:pt x="3146" y="1517"/>
                    <a:pt x="3136" y="1517"/>
                    <a:pt x="3128" y="1521"/>
                  </a:cubicBezTo>
                  <a:cubicBezTo>
                    <a:pt x="3107" y="1523"/>
                    <a:pt x="3102" y="1524"/>
                    <a:pt x="3099" y="1518"/>
                  </a:cubicBezTo>
                  <a:cubicBezTo>
                    <a:pt x="3073" y="1524"/>
                    <a:pt x="3041" y="1524"/>
                    <a:pt x="3020" y="1529"/>
                  </a:cubicBezTo>
                  <a:cubicBezTo>
                    <a:pt x="2974" y="1538"/>
                    <a:pt x="2933" y="1545"/>
                    <a:pt x="2895" y="1548"/>
                  </a:cubicBezTo>
                  <a:cubicBezTo>
                    <a:pt x="2869" y="1550"/>
                    <a:pt x="2854" y="1559"/>
                    <a:pt x="2840" y="1555"/>
                  </a:cubicBezTo>
                  <a:cubicBezTo>
                    <a:pt x="2833" y="1558"/>
                    <a:pt x="2837" y="1555"/>
                    <a:pt x="2835" y="1560"/>
                  </a:cubicBezTo>
                  <a:cubicBezTo>
                    <a:pt x="2829" y="1559"/>
                    <a:pt x="2827" y="1557"/>
                    <a:pt x="2824" y="1557"/>
                  </a:cubicBezTo>
                  <a:cubicBezTo>
                    <a:pt x="2814" y="1556"/>
                    <a:pt x="2800" y="1563"/>
                    <a:pt x="2785" y="1563"/>
                  </a:cubicBezTo>
                  <a:cubicBezTo>
                    <a:pt x="2785" y="1563"/>
                    <a:pt x="2726" y="1573"/>
                    <a:pt x="2722" y="1575"/>
                  </a:cubicBezTo>
                  <a:cubicBezTo>
                    <a:pt x="2713" y="1574"/>
                    <a:pt x="2717" y="1576"/>
                    <a:pt x="2717" y="1571"/>
                  </a:cubicBezTo>
                  <a:cubicBezTo>
                    <a:pt x="2714" y="1571"/>
                    <a:pt x="2711" y="1571"/>
                    <a:pt x="2709" y="1571"/>
                  </a:cubicBezTo>
                  <a:cubicBezTo>
                    <a:pt x="2705" y="1570"/>
                    <a:pt x="2706" y="1571"/>
                    <a:pt x="2698" y="1572"/>
                  </a:cubicBezTo>
                  <a:cubicBezTo>
                    <a:pt x="2703" y="1577"/>
                    <a:pt x="2717" y="1576"/>
                    <a:pt x="2723" y="1581"/>
                  </a:cubicBezTo>
                  <a:cubicBezTo>
                    <a:pt x="2724" y="1581"/>
                    <a:pt x="2723" y="1586"/>
                    <a:pt x="2726" y="1589"/>
                  </a:cubicBezTo>
                  <a:moveTo>
                    <a:pt x="2739" y="1615"/>
                  </a:moveTo>
                  <a:cubicBezTo>
                    <a:pt x="2738" y="1610"/>
                    <a:pt x="2738" y="1610"/>
                    <a:pt x="2738" y="1610"/>
                  </a:cubicBezTo>
                  <a:cubicBezTo>
                    <a:pt x="2733" y="1610"/>
                    <a:pt x="2733" y="1610"/>
                    <a:pt x="2733" y="1610"/>
                  </a:cubicBezTo>
                  <a:cubicBezTo>
                    <a:pt x="2732" y="1613"/>
                    <a:pt x="2731" y="1613"/>
                    <a:pt x="2731" y="1616"/>
                  </a:cubicBezTo>
                  <a:lnTo>
                    <a:pt x="2739" y="1615"/>
                  </a:lnTo>
                  <a:close/>
                  <a:moveTo>
                    <a:pt x="2749" y="1610"/>
                  </a:moveTo>
                  <a:cubicBezTo>
                    <a:pt x="2745" y="1612"/>
                    <a:pt x="2746" y="1611"/>
                    <a:pt x="2744" y="1612"/>
                  </a:cubicBezTo>
                  <a:cubicBezTo>
                    <a:pt x="2748" y="1611"/>
                    <a:pt x="2746" y="1612"/>
                    <a:pt x="2749" y="1610"/>
                  </a:cubicBezTo>
                  <a:moveTo>
                    <a:pt x="2770" y="1611"/>
                  </a:moveTo>
                  <a:cubicBezTo>
                    <a:pt x="2786" y="1609"/>
                    <a:pt x="2784" y="1606"/>
                    <a:pt x="2796" y="1606"/>
                  </a:cubicBezTo>
                  <a:cubicBezTo>
                    <a:pt x="2797" y="1604"/>
                    <a:pt x="2798" y="1602"/>
                    <a:pt x="2798" y="1599"/>
                  </a:cubicBezTo>
                  <a:cubicBezTo>
                    <a:pt x="2822" y="1598"/>
                    <a:pt x="2818" y="1593"/>
                    <a:pt x="2843" y="1590"/>
                  </a:cubicBezTo>
                  <a:cubicBezTo>
                    <a:pt x="2842" y="1587"/>
                    <a:pt x="2842" y="1587"/>
                    <a:pt x="2842" y="1587"/>
                  </a:cubicBezTo>
                  <a:cubicBezTo>
                    <a:pt x="2825" y="1587"/>
                    <a:pt x="2810" y="1590"/>
                    <a:pt x="2793" y="1593"/>
                  </a:cubicBezTo>
                  <a:cubicBezTo>
                    <a:pt x="2791" y="1595"/>
                    <a:pt x="2791" y="1595"/>
                    <a:pt x="2790" y="1598"/>
                  </a:cubicBezTo>
                  <a:cubicBezTo>
                    <a:pt x="2780" y="1599"/>
                    <a:pt x="2780" y="1598"/>
                    <a:pt x="2769" y="1597"/>
                  </a:cubicBezTo>
                  <a:cubicBezTo>
                    <a:pt x="2767" y="1601"/>
                    <a:pt x="2766" y="1603"/>
                    <a:pt x="2762" y="1605"/>
                  </a:cubicBezTo>
                  <a:cubicBezTo>
                    <a:pt x="2765" y="1609"/>
                    <a:pt x="2767" y="1609"/>
                    <a:pt x="2770" y="1611"/>
                  </a:cubicBezTo>
                  <a:moveTo>
                    <a:pt x="2812" y="1630"/>
                  </a:moveTo>
                  <a:cubicBezTo>
                    <a:pt x="2813" y="1630"/>
                    <a:pt x="2813" y="1631"/>
                    <a:pt x="2814" y="1631"/>
                  </a:cubicBezTo>
                  <a:cubicBezTo>
                    <a:pt x="2820" y="1631"/>
                    <a:pt x="2820" y="1631"/>
                    <a:pt x="2820" y="1631"/>
                  </a:cubicBezTo>
                  <a:cubicBezTo>
                    <a:pt x="2819" y="1628"/>
                    <a:pt x="2819" y="1628"/>
                    <a:pt x="2819" y="1628"/>
                  </a:cubicBezTo>
                  <a:cubicBezTo>
                    <a:pt x="2812" y="1629"/>
                    <a:pt x="2812" y="1629"/>
                    <a:pt x="2812" y="1629"/>
                  </a:cubicBezTo>
                  <a:lnTo>
                    <a:pt x="2812" y="1630"/>
                  </a:lnTo>
                  <a:close/>
                  <a:moveTo>
                    <a:pt x="2899" y="1595"/>
                  </a:moveTo>
                  <a:cubicBezTo>
                    <a:pt x="2917" y="1593"/>
                    <a:pt x="2939" y="1593"/>
                    <a:pt x="2946" y="1589"/>
                  </a:cubicBezTo>
                  <a:cubicBezTo>
                    <a:pt x="2956" y="1588"/>
                    <a:pt x="2956" y="1588"/>
                    <a:pt x="2956" y="1588"/>
                  </a:cubicBezTo>
                  <a:cubicBezTo>
                    <a:pt x="2953" y="1591"/>
                    <a:pt x="2955" y="1591"/>
                    <a:pt x="2949" y="1593"/>
                  </a:cubicBezTo>
                  <a:cubicBezTo>
                    <a:pt x="2949" y="1596"/>
                    <a:pt x="2949" y="1596"/>
                    <a:pt x="2949" y="1596"/>
                  </a:cubicBezTo>
                  <a:cubicBezTo>
                    <a:pt x="2972" y="1590"/>
                    <a:pt x="2994" y="1580"/>
                    <a:pt x="3014" y="1575"/>
                  </a:cubicBezTo>
                  <a:cubicBezTo>
                    <a:pt x="3033" y="1570"/>
                    <a:pt x="3056" y="1572"/>
                    <a:pt x="3064" y="1572"/>
                  </a:cubicBezTo>
                  <a:cubicBezTo>
                    <a:pt x="3084" y="1574"/>
                    <a:pt x="3151" y="1559"/>
                    <a:pt x="3160" y="1557"/>
                  </a:cubicBezTo>
                  <a:cubicBezTo>
                    <a:pt x="3187" y="1551"/>
                    <a:pt x="3213" y="1554"/>
                    <a:pt x="3231" y="1544"/>
                  </a:cubicBezTo>
                  <a:cubicBezTo>
                    <a:pt x="3236" y="1544"/>
                    <a:pt x="3236" y="1544"/>
                    <a:pt x="3236" y="1544"/>
                  </a:cubicBezTo>
                  <a:cubicBezTo>
                    <a:pt x="3233" y="1541"/>
                    <a:pt x="3234" y="1542"/>
                    <a:pt x="3230" y="1540"/>
                  </a:cubicBezTo>
                  <a:cubicBezTo>
                    <a:pt x="3188" y="1544"/>
                    <a:pt x="3147" y="1552"/>
                    <a:pt x="3110" y="1558"/>
                  </a:cubicBezTo>
                  <a:cubicBezTo>
                    <a:pt x="3102" y="1559"/>
                    <a:pt x="3094" y="1559"/>
                    <a:pt x="3086" y="1559"/>
                  </a:cubicBezTo>
                  <a:cubicBezTo>
                    <a:pt x="3064" y="1564"/>
                    <a:pt x="3031" y="1569"/>
                    <a:pt x="3008" y="1574"/>
                  </a:cubicBezTo>
                  <a:cubicBezTo>
                    <a:pt x="2981" y="1580"/>
                    <a:pt x="2940" y="1580"/>
                    <a:pt x="2919" y="1589"/>
                  </a:cubicBezTo>
                  <a:cubicBezTo>
                    <a:pt x="2908" y="1590"/>
                    <a:pt x="2905" y="1591"/>
                    <a:pt x="2899" y="1593"/>
                  </a:cubicBezTo>
                  <a:lnTo>
                    <a:pt x="2899" y="1595"/>
                  </a:lnTo>
                  <a:close/>
                  <a:moveTo>
                    <a:pt x="3266" y="1491"/>
                  </a:moveTo>
                  <a:cubicBezTo>
                    <a:pt x="3269" y="1491"/>
                    <a:pt x="3267" y="1490"/>
                    <a:pt x="3269" y="1493"/>
                  </a:cubicBezTo>
                  <a:cubicBezTo>
                    <a:pt x="3275" y="1491"/>
                    <a:pt x="3272" y="1493"/>
                    <a:pt x="3274" y="1489"/>
                  </a:cubicBezTo>
                  <a:cubicBezTo>
                    <a:pt x="3280" y="1488"/>
                    <a:pt x="3281" y="1488"/>
                    <a:pt x="3284" y="1486"/>
                  </a:cubicBezTo>
                  <a:cubicBezTo>
                    <a:pt x="3291" y="1488"/>
                    <a:pt x="3288" y="1486"/>
                    <a:pt x="3287" y="1490"/>
                  </a:cubicBezTo>
                  <a:cubicBezTo>
                    <a:pt x="3294" y="1490"/>
                    <a:pt x="3301" y="1490"/>
                    <a:pt x="3303" y="1490"/>
                  </a:cubicBezTo>
                  <a:cubicBezTo>
                    <a:pt x="3308" y="1489"/>
                    <a:pt x="3308" y="1490"/>
                    <a:pt x="3311" y="1488"/>
                  </a:cubicBezTo>
                  <a:cubicBezTo>
                    <a:pt x="3313" y="1487"/>
                    <a:pt x="3312" y="1487"/>
                    <a:pt x="3313" y="1484"/>
                  </a:cubicBezTo>
                  <a:cubicBezTo>
                    <a:pt x="3346" y="1479"/>
                    <a:pt x="3362" y="1478"/>
                    <a:pt x="3394" y="1476"/>
                  </a:cubicBezTo>
                  <a:cubicBezTo>
                    <a:pt x="3394" y="1473"/>
                    <a:pt x="3394" y="1473"/>
                    <a:pt x="3394" y="1473"/>
                  </a:cubicBezTo>
                  <a:cubicBezTo>
                    <a:pt x="3327" y="1478"/>
                    <a:pt x="3224" y="1484"/>
                    <a:pt x="3169" y="1499"/>
                  </a:cubicBezTo>
                  <a:cubicBezTo>
                    <a:pt x="3171" y="1500"/>
                    <a:pt x="3169" y="1500"/>
                    <a:pt x="3174" y="1500"/>
                  </a:cubicBezTo>
                  <a:cubicBezTo>
                    <a:pt x="3186" y="1502"/>
                    <a:pt x="3237" y="1488"/>
                    <a:pt x="3266" y="1491"/>
                  </a:cubicBezTo>
                  <a:moveTo>
                    <a:pt x="3263" y="1550"/>
                  </a:moveTo>
                  <a:cubicBezTo>
                    <a:pt x="3295" y="1547"/>
                    <a:pt x="3306" y="1543"/>
                    <a:pt x="3331" y="1538"/>
                  </a:cubicBezTo>
                  <a:cubicBezTo>
                    <a:pt x="3332" y="1537"/>
                    <a:pt x="3332" y="1535"/>
                    <a:pt x="3333" y="1534"/>
                  </a:cubicBezTo>
                  <a:cubicBezTo>
                    <a:pt x="3325" y="1533"/>
                    <a:pt x="3317" y="1531"/>
                    <a:pt x="3309" y="1530"/>
                  </a:cubicBezTo>
                  <a:cubicBezTo>
                    <a:pt x="3301" y="1531"/>
                    <a:pt x="3301" y="1531"/>
                    <a:pt x="3301" y="1531"/>
                  </a:cubicBezTo>
                  <a:cubicBezTo>
                    <a:pt x="3303" y="1533"/>
                    <a:pt x="3304" y="1534"/>
                    <a:pt x="3307" y="1535"/>
                  </a:cubicBezTo>
                  <a:cubicBezTo>
                    <a:pt x="3305" y="1537"/>
                    <a:pt x="3306" y="1536"/>
                    <a:pt x="3304" y="1538"/>
                  </a:cubicBezTo>
                  <a:cubicBezTo>
                    <a:pt x="3296" y="1541"/>
                    <a:pt x="3271" y="1543"/>
                    <a:pt x="3260" y="1544"/>
                  </a:cubicBezTo>
                  <a:cubicBezTo>
                    <a:pt x="3261" y="1546"/>
                    <a:pt x="3262" y="1548"/>
                    <a:pt x="3263" y="1550"/>
                  </a:cubicBezTo>
                  <a:moveTo>
                    <a:pt x="3338" y="1526"/>
                  </a:moveTo>
                  <a:cubicBezTo>
                    <a:pt x="3330" y="1527"/>
                    <a:pt x="3330" y="1527"/>
                    <a:pt x="3330" y="1527"/>
                  </a:cubicBezTo>
                  <a:cubicBezTo>
                    <a:pt x="3332" y="1529"/>
                    <a:pt x="3331" y="1528"/>
                    <a:pt x="3333" y="1530"/>
                  </a:cubicBezTo>
                  <a:cubicBezTo>
                    <a:pt x="3333" y="1531"/>
                    <a:pt x="3333" y="1531"/>
                    <a:pt x="3333" y="1531"/>
                  </a:cubicBezTo>
                  <a:cubicBezTo>
                    <a:pt x="3339" y="1528"/>
                    <a:pt x="3336" y="1531"/>
                    <a:pt x="3338" y="1526"/>
                  </a:cubicBezTo>
                  <a:moveTo>
                    <a:pt x="3343" y="1530"/>
                  </a:moveTo>
                  <a:cubicBezTo>
                    <a:pt x="3351" y="1529"/>
                    <a:pt x="3351" y="1529"/>
                    <a:pt x="3351" y="1529"/>
                  </a:cubicBezTo>
                  <a:cubicBezTo>
                    <a:pt x="3350" y="1528"/>
                    <a:pt x="3349" y="1527"/>
                    <a:pt x="3348" y="1526"/>
                  </a:cubicBezTo>
                  <a:cubicBezTo>
                    <a:pt x="3344" y="1527"/>
                    <a:pt x="3346" y="1526"/>
                    <a:pt x="3343" y="1527"/>
                  </a:cubicBezTo>
                  <a:cubicBezTo>
                    <a:pt x="3341" y="1528"/>
                    <a:pt x="3341" y="1528"/>
                    <a:pt x="3341" y="1528"/>
                  </a:cubicBezTo>
                  <a:cubicBezTo>
                    <a:pt x="3342" y="1528"/>
                    <a:pt x="3342" y="1529"/>
                    <a:pt x="3343" y="1530"/>
                  </a:cubicBezTo>
                  <a:moveTo>
                    <a:pt x="3397" y="1531"/>
                  </a:moveTo>
                  <a:cubicBezTo>
                    <a:pt x="3430" y="1528"/>
                    <a:pt x="3441" y="1524"/>
                    <a:pt x="3467" y="1518"/>
                  </a:cubicBezTo>
                  <a:cubicBezTo>
                    <a:pt x="3467" y="1515"/>
                    <a:pt x="3467" y="1515"/>
                    <a:pt x="3467" y="1515"/>
                  </a:cubicBezTo>
                  <a:cubicBezTo>
                    <a:pt x="3463" y="1515"/>
                    <a:pt x="3461" y="1514"/>
                    <a:pt x="3459" y="1513"/>
                  </a:cubicBezTo>
                  <a:cubicBezTo>
                    <a:pt x="3424" y="1516"/>
                    <a:pt x="3424" y="1516"/>
                    <a:pt x="3424" y="1516"/>
                  </a:cubicBezTo>
                  <a:cubicBezTo>
                    <a:pt x="3424" y="1518"/>
                    <a:pt x="3424" y="1518"/>
                    <a:pt x="3424" y="1518"/>
                  </a:cubicBezTo>
                  <a:cubicBezTo>
                    <a:pt x="3429" y="1518"/>
                    <a:pt x="3435" y="1518"/>
                    <a:pt x="3443" y="1517"/>
                  </a:cubicBezTo>
                  <a:cubicBezTo>
                    <a:pt x="3441" y="1518"/>
                    <a:pt x="3440" y="1520"/>
                    <a:pt x="3438" y="1521"/>
                  </a:cubicBezTo>
                  <a:cubicBezTo>
                    <a:pt x="3434" y="1524"/>
                    <a:pt x="3410" y="1527"/>
                    <a:pt x="3396" y="1528"/>
                  </a:cubicBezTo>
                  <a:lnTo>
                    <a:pt x="3397" y="1531"/>
                  </a:lnTo>
                  <a:close/>
                  <a:moveTo>
                    <a:pt x="3468" y="1467"/>
                  </a:moveTo>
                  <a:cubicBezTo>
                    <a:pt x="3462" y="1466"/>
                    <a:pt x="3463" y="1467"/>
                    <a:pt x="3460" y="1466"/>
                  </a:cubicBezTo>
                  <a:cubicBezTo>
                    <a:pt x="3448" y="1467"/>
                    <a:pt x="3446" y="1467"/>
                    <a:pt x="3442" y="1472"/>
                  </a:cubicBezTo>
                  <a:cubicBezTo>
                    <a:pt x="3450" y="1469"/>
                    <a:pt x="3459" y="1469"/>
                    <a:pt x="3466" y="1471"/>
                  </a:cubicBezTo>
                  <a:cubicBezTo>
                    <a:pt x="3467" y="1469"/>
                    <a:pt x="3467" y="1469"/>
                    <a:pt x="3468" y="1467"/>
                  </a:cubicBezTo>
                  <a:moveTo>
                    <a:pt x="3486" y="1525"/>
                  </a:moveTo>
                  <a:cubicBezTo>
                    <a:pt x="3492" y="1526"/>
                    <a:pt x="3504" y="1522"/>
                    <a:pt x="3515" y="1521"/>
                  </a:cubicBezTo>
                  <a:cubicBezTo>
                    <a:pt x="3514" y="1520"/>
                    <a:pt x="3513" y="1518"/>
                    <a:pt x="3512" y="1517"/>
                  </a:cubicBezTo>
                  <a:cubicBezTo>
                    <a:pt x="3493" y="1519"/>
                    <a:pt x="3493" y="1519"/>
                    <a:pt x="3493" y="1519"/>
                  </a:cubicBezTo>
                  <a:cubicBezTo>
                    <a:pt x="3490" y="1521"/>
                    <a:pt x="3488" y="1522"/>
                    <a:pt x="3483" y="1524"/>
                  </a:cubicBezTo>
                  <a:cubicBezTo>
                    <a:pt x="3484" y="1524"/>
                    <a:pt x="3485" y="1524"/>
                    <a:pt x="3486" y="1525"/>
                  </a:cubicBezTo>
                  <a:moveTo>
                    <a:pt x="3531" y="1518"/>
                  </a:moveTo>
                  <a:cubicBezTo>
                    <a:pt x="3532" y="1521"/>
                    <a:pt x="3531" y="1520"/>
                    <a:pt x="3533" y="1521"/>
                  </a:cubicBezTo>
                  <a:cubicBezTo>
                    <a:pt x="3538" y="1521"/>
                    <a:pt x="3542" y="1518"/>
                    <a:pt x="3549" y="1517"/>
                  </a:cubicBezTo>
                  <a:cubicBezTo>
                    <a:pt x="3575" y="1512"/>
                    <a:pt x="3596" y="1521"/>
                    <a:pt x="3622" y="1508"/>
                  </a:cubicBezTo>
                  <a:cubicBezTo>
                    <a:pt x="3625" y="1507"/>
                    <a:pt x="3625" y="1507"/>
                    <a:pt x="3625" y="1507"/>
                  </a:cubicBezTo>
                  <a:cubicBezTo>
                    <a:pt x="3625" y="1505"/>
                    <a:pt x="3625" y="1505"/>
                    <a:pt x="3625" y="1505"/>
                  </a:cubicBezTo>
                  <a:cubicBezTo>
                    <a:pt x="3590" y="1508"/>
                    <a:pt x="3561" y="1514"/>
                    <a:pt x="3543" y="1507"/>
                  </a:cubicBezTo>
                  <a:cubicBezTo>
                    <a:pt x="3535" y="1508"/>
                    <a:pt x="3535" y="1508"/>
                    <a:pt x="3535" y="1508"/>
                  </a:cubicBezTo>
                  <a:cubicBezTo>
                    <a:pt x="3533" y="1509"/>
                    <a:pt x="3532" y="1510"/>
                    <a:pt x="3530" y="1511"/>
                  </a:cubicBezTo>
                  <a:cubicBezTo>
                    <a:pt x="3530" y="1516"/>
                    <a:pt x="3529" y="1517"/>
                    <a:pt x="3531" y="1518"/>
                  </a:cubicBezTo>
                  <a:moveTo>
                    <a:pt x="3576" y="1555"/>
                  </a:moveTo>
                  <a:cubicBezTo>
                    <a:pt x="3583" y="1554"/>
                    <a:pt x="3590" y="1553"/>
                    <a:pt x="3597" y="1552"/>
                  </a:cubicBezTo>
                  <a:cubicBezTo>
                    <a:pt x="3597" y="1549"/>
                    <a:pt x="3597" y="1549"/>
                    <a:pt x="3597" y="1549"/>
                  </a:cubicBezTo>
                  <a:cubicBezTo>
                    <a:pt x="3590" y="1548"/>
                    <a:pt x="3583" y="1548"/>
                    <a:pt x="3578" y="1546"/>
                  </a:cubicBezTo>
                  <a:cubicBezTo>
                    <a:pt x="3575" y="1547"/>
                    <a:pt x="3571" y="1549"/>
                    <a:pt x="3568" y="1550"/>
                  </a:cubicBezTo>
                  <a:cubicBezTo>
                    <a:pt x="3570" y="1552"/>
                    <a:pt x="3573" y="1553"/>
                    <a:pt x="3576" y="1555"/>
                  </a:cubicBezTo>
                  <a:moveTo>
                    <a:pt x="3626" y="1460"/>
                  </a:moveTo>
                  <a:cubicBezTo>
                    <a:pt x="3637" y="1459"/>
                    <a:pt x="3637" y="1459"/>
                    <a:pt x="3637" y="1459"/>
                  </a:cubicBezTo>
                  <a:cubicBezTo>
                    <a:pt x="3636" y="1455"/>
                    <a:pt x="3636" y="1455"/>
                    <a:pt x="3636" y="1455"/>
                  </a:cubicBezTo>
                  <a:cubicBezTo>
                    <a:pt x="3628" y="1456"/>
                    <a:pt x="3628" y="1456"/>
                    <a:pt x="3628" y="1456"/>
                  </a:cubicBezTo>
                  <a:cubicBezTo>
                    <a:pt x="3628" y="1456"/>
                    <a:pt x="3627" y="1457"/>
                    <a:pt x="3626" y="1457"/>
                  </a:cubicBezTo>
                  <a:lnTo>
                    <a:pt x="3626" y="1460"/>
                  </a:lnTo>
                  <a:close/>
                  <a:moveTo>
                    <a:pt x="3797" y="1469"/>
                  </a:moveTo>
                  <a:cubicBezTo>
                    <a:pt x="3812" y="1467"/>
                    <a:pt x="3824" y="1464"/>
                    <a:pt x="3835" y="1460"/>
                  </a:cubicBezTo>
                  <a:cubicBezTo>
                    <a:pt x="3837" y="1458"/>
                    <a:pt x="3837" y="1458"/>
                    <a:pt x="3838" y="1454"/>
                  </a:cubicBezTo>
                  <a:cubicBezTo>
                    <a:pt x="3826" y="1455"/>
                    <a:pt x="3812" y="1459"/>
                    <a:pt x="3809" y="1458"/>
                  </a:cubicBezTo>
                  <a:cubicBezTo>
                    <a:pt x="3799" y="1460"/>
                    <a:pt x="3798" y="1462"/>
                    <a:pt x="3791" y="1465"/>
                  </a:cubicBezTo>
                  <a:cubicBezTo>
                    <a:pt x="3793" y="1467"/>
                    <a:pt x="3795" y="1468"/>
                    <a:pt x="3797" y="1469"/>
                  </a:cubicBezTo>
                  <a:moveTo>
                    <a:pt x="3907" y="485"/>
                  </a:moveTo>
                  <a:cubicBezTo>
                    <a:pt x="3902" y="485"/>
                    <a:pt x="3898" y="484"/>
                    <a:pt x="3895" y="482"/>
                  </a:cubicBezTo>
                  <a:cubicBezTo>
                    <a:pt x="3894" y="484"/>
                    <a:pt x="3894" y="484"/>
                    <a:pt x="3894" y="487"/>
                  </a:cubicBezTo>
                  <a:cubicBezTo>
                    <a:pt x="3898" y="486"/>
                    <a:pt x="3903" y="485"/>
                    <a:pt x="3907" y="485"/>
                  </a:cubicBezTo>
                  <a:moveTo>
                    <a:pt x="3860" y="280"/>
                  </a:moveTo>
                  <a:cubicBezTo>
                    <a:pt x="3856" y="281"/>
                    <a:pt x="3858" y="281"/>
                    <a:pt x="3856" y="282"/>
                  </a:cubicBezTo>
                  <a:cubicBezTo>
                    <a:pt x="3859" y="281"/>
                    <a:pt x="3858" y="281"/>
                    <a:pt x="3860" y="280"/>
                  </a:cubicBezTo>
                  <a:moveTo>
                    <a:pt x="3869" y="120"/>
                  </a:moveTo>
                  <a:cubicBezTo>
                    <a:pt x="3890" y="119"/>
                    <a:pt x="3890" y="119"/>
                    <a:pt x="3890" y="119"/>
                  </a:cubicBezTo>
                  <a:cubicBezTo>
                    <a:pt x="3887" y="115"/>
                    <a:pt x="3880" y="100"/>
                    <a:pt x="3874" y="99"/>
                  </a:cubicBezTo>
                  <a:cubicBezTo>
                    <a:pt x="3871" y="100"/>
                    <a:pt x="3867" y="100"/>
                    <a:pt x="3863" y="101"/>
                  </a:cubicBezTo>
                  <a:cubicBezTo>
                    <a:pt x="3860" y="100"/>
                    <a:pt x="3857" y="98"/>
                    <a:pt x="3853" y="97"/>
                  </a:cubicBezTo>
                  <a:cubicBezTo>
                    <a:pt x="3835" y="94"/>
                    <a:pt x="3839" y="102"/>
                    <a:pt x="3828" y="91"/>
                  </a:cubicBezTo>
                  <a:cubicBezTo>
                    <a:pt x="3822" y="93"/>
                    <a:pt x="3825" y="91"/>
                    <a:pt x="3823" y="95"/>
                  </a:cubicBezTo>
                  <a:cubicBezTo>
                    <a:pt x="3801" y="97"/>
                    <a:pt x="3710" y="97"/>
                    <a:pt x="3699" y="93"/>
                  </a:cubicBezTo>
                  <a:cubicBezTo>
                    <a:pt x="3694" y="93"/>
                    <a:pt x="3694" y="93"/>
                    <a:pt x="3694" y="93"/>
                  </a:cubicBezTo>
                  <a:cubicBezTo>
                    <a:pt x="3694" y="96"/>
                    <a:pt x="3694" y="96"/>
                    <a:pt x="3694" y="96"/>
                  </a:cubicBezTo>
                  <a:cubicBezTo>
                    <a:pt x="3701" y="97"/>
                    <a:pt x="3709" y="100"/>
                    <a:pt x="3716" y="101"/>
                  </a:cubicBezTo>
                  <a:cubicBezTo>
                    <a:pt x="3745" y="98"/>
                    <a:pt x="3745" y="98"/>
                    <a:pt x="3745" y="98"/>
                  </a:cubicBezTo>
                  <a:cubicBezTo>
                    <a:pt x="3755" y="99"/>
                    <a:pt x="3768" y="102"/>
                    <a:pt x="3780" y="103"/>
                  </a:cubicBezTo>
                  <a:cubicBezTo>
                    <a:pt x="3810" y="100"/>
                    <a:pt x="3810" y="100"/>
                    <a:pt x="3810" y="100"/>
                  </a:cubicBezTo>
                  <a:cubicBezTo>
                    <a:pt x="3831" y="102"/>
                    <a:pt x="3846" y="106"/>
                    <a:pt x="3864" y="109"/>
                  </a:cubicBezTo>
                  <a:cubicBezTo>
                    <a:pt x="3863" y="112"/>
                    <a:pt x="3863" y="112"/>
                    <a:pt x="3862" y="113"/>
                  </a:cubicBezTo>
                  <a:cubicBezTo>
                    <a:pt x="3854" y="115"/>
                    <a:pt x="3811" y="103"/>
                    <a:pt x="3808" y="108"/>
                  </a:cubicBezTo>
                  <a:cubicBezTo>
                    <a:pt x="3804" y="109"/>
                    <a:pt x="3804" y="108"/>
                    <a:pt x="3801" y="108"/>
                  </a:cubicBezTo>
                  <a:cubicBezTo>
                    <a:pt x="3797" y="108"/>
                    <a:pt x="3797" y="108"/>
                    <a:pt x="3797" y="108"/>
                  </a:cubicBezTo>
                  <a:cubicBezTo>
                    <a:pt x="3797" y="109"/>
                    <a:pt x="3797" y="109"/>
                    <a:pt x="3797" y="109"/>
                  </a:cubicBezTo>
                  <a:cubicBezTo>
                    <a:pt x="3799" y="110"/>
                    <a:pt x="3800" y="111"/>
                    <a:pt x="3802" y="112"/>
                  </a:cubicBezTo>
                  <a:cubicBezTo>
                    <a:pt x="3809" y="111"/>
                    <a:pt x="3809" y="111"/>
                    <a:pt x="3809" y="111"/>
                  </a:cubicBezTo>
                  <a:cubicBezTo>
                    <a:pt x="3809" y="115"/>
                    <a:pt x="3809" y="115"/>
                    <a:pt x="3809" y="115"/>
                  </a:cubicBezTo>
                  <a:cubicBezTo>
                    <a:pt x="3808" y="115"/>
                    <a:pt x="3807" y="114"/>
                    <a:pt x="3807" y="114"/>
                  </a:cubicBezTo>
                  <a:cubicBezTo>
                    <a:pt x="3791" y="115"/>
                    <a:pt x="3791" y="115"/>
                    <a:pt x="3791" y="115"/>
                  </a:cubicBezTo>
                  <a:cubicBezTo>
                    <a:pt x="3794" y="119"/>
                    <a:pt x="3801" y="120"/>
                    <a:pt x="3809" y="120"/>
                  </a:cubicBezTo>
                  <a:cubicBezTo>
                    <a:pt x="3812" y="121"/>
                    <a:pt x="3810" y="121"/>
                    <a:pt x="3814" y="121"/>
                  </a:cubicBezTo>
                  <a:cubicBezTo>
                    <a:pt x="3816" y="118"/>
                    <a:pt x="3815" y="117"/>
                    <a:pt x="3821" y="115"/>
                  </a:cubicBezTo>
                  <a:cubicBezTo>
                    <a:pt x="3820" y="114"/>
                    <a:pt x="3820" y="114"/>
                    <a:pt x="3820" y="114"/>
                  </a:cubicBezTo>
                  <a:cubicBezTo>
                    <a:pt x="3826" y="115"/>
                    <a:pt x="3829" y="118"/>
                    <a:pt x="3833" y="121"/>
                  </a:cubicBezTo>
                  <a:cubicBezTo>
                    <a:pt x="3848" y="118"/>
                    <a:pt x="3859" y="115"/>
                    <a:pt x="3869" y="120"/>
                  </a:cubicBezTo>
                  <a:moveTo>
                    <a:pt x="3899" y="198"/>
                  </a:moveTo>
                  <a:cubicBezTo>
                    <a:pt x="3905" y="196"/>
                    <a:pt x="3902" y="198"/>
                    <a:pt x="3903" y="194"/>
                  </a:cubicBezTo>
                  <a:cubicBezTo>
                    <a:pt x="3894" y="194"/>
                    <a:pt x="3894" y="194"/>
                    <a:pt x="3894" y="194"/>
                  </a:cubicBezTo>
                  <a:cubicBezTo>
                    <a:pt x="3896" y="197"/>
                    <a:pt x="3896" y="196"/>
                    <a:pt x="3899" y="198"/>
                  </a:cubicBezTo>
                  <a:moveTo>
                    <a:pt x="3684" y="135"/>
                  </a:moveTo>
                  <a:cubicBezTo>
                    <a:pt x="3682" y="136"/>
                    <a:pt x="3683" y="136"/>
                    <a:pt x="3682" y="139"/>
                  </a:cubicBezTo>
                  <a:cubicBezTo>
                    <a:pt x="3693" y="139"/>
                    <a:pt x="3694" y="140"/>
                    <a:pt x="3705" y="140"/>
                  </a:cubicBezTo>
                  <a:cubicBezTo>
                    <a:pt x="3705" y="133"/>
                    <a:pt x="3704" y="132"/>
                    <a:pt x="3697" y="130"/>
                  </a:cubicBezTo>
                  <a:cubicBezTo>
                    <a:pt x="3697" y="129"/>
                    <a:pt x="3697" y="129"/>
                    <a:pt x="3697" y="129"/>
                  </a:cubicBezTo>
                  <a:cubicBezTo>
                    <a:pt x="3691" y="130"/>
                    <a:pt x="3688" y="132"/>
                    <a:pt x="3684" y="135"/>
                  </a:cubicBezTo>
                  <a:moveTo>
                    <a:pt x="3673" y="91"/>
                  </a:moveTo>
                  <a:cubicBezTo>
                    <a:pt x="3664" y="92"/>
                    <a:pt x="3664" y="92"/>
                    <a:pt x="3664" y="92"/>
                  </a:cubicBezTo>
                  <a:cubicBezTo>
                    <a:pt x="3665" y="93"/>
                    <a:pt x="3666" y="94"/>
                    <a:pt x="3667" y="96"/>
                  </a:cubicBezTo>
                  <a:cubicBezTo>
                    <a:pt x="3671" y="96"/>
                    <a:pt x="3669" y="96"/>
                    <a:pt x="3672" y="97"/>
                  </a:cubicBezTo>
                  <a:cubicBezTo>
                    <a:pt x="3678" y="96"/>
                    <a:pt x="3678" y="96"/>
                    <a:pt x="3678" y="96"/>
                  </a:cubicBezTo>
                  <a:cubicBezTo>
                    <a:pt x="3676" y="93"/>
                    <a:pt x="3676" y="93"/>
                    <a:pt x="3673" y="91"/>
                  </a:cubicBezTo>
                  <a:moveTo>
                    <a:pt x="3588" y="34"/>
                  </a:moveTo>
                  <a:cubicBezTo>
                    <a:pt x="3584" y="34"/>
                    <a:pt x="3586" y="34"/>
                    <a:pt x="3583" y="33"/>
                  </a:cubicBezTo>
                  <a:cubicBezTo>
                    <a:pt x="3572" y="34"/>
                    <a:pt x="3572" y="34"/>
                    <a:pt x="3572" y="34"/>
                  </a:cubicBezTo>
                  <a:cubicBezTo>
                    <a:pt x="3572" y="35"/>
                    <a:pt x="3572" y="35"/>
                    <a:pt x="3572" y="35"/>
                  </a:cubicBezTo>
                  <a:cubicBezTo>
                    <a:pt x="3576" y="36"/>
                    <a:pt x="3574" y="35"/>
                    <a:pt x="3577" y="36"/>
                  </a:cubicBezTo>
                  <a:cubicBezTo>
                    <a:pt x="3588" y="35"/>
                    <a:pt x="3588" y="35"/>
                    <a:pt x="3588" y="35"/>
                  </a:cubicBezTo>
                  <a:lnTo>
                    <a:pt x="3588" y="34"/>
                  </a:lnTo>
                  <a:close/>
                  <a:moveTo>
                    <a:pt x="537" y="264"/>
                  </a:moveTo>
                  <a:cubicBezTo>
                    <a:pt x="537" y="265"/>
                    <a:pt x="537" y="265"/>
                    <a:pt x="537" y="265"/>
                  </a:cubicBezTo>
                  <a:cubicBezTo>
                    <a:pt x="546" y="264"/>
                    <a:pt x="547" y="265"/>
                    <a:pt x="551" y="262"/>
                  </a:cubicBezTo>
                  <a:cubicBezTo>
                    <a:pt x="546" y="262"/>
                    <a:pt x="542" y="263"/>
                    <a:pt x="537" y="264"/>
                  </a:cubicBezTo>
                  <a:moveTo>
                    <a:pt x="427" y="191"/>
                  </a:moveTo>
                  <a:cubicBezTo>
                    <a:pt x="426" y="191"/>
                    <a:pt x="424" y="192"/>
                    <a:pt x="423" y="192"/>
                  </a:cubicBezTo>
                  <a:cubicBezTo>
                    <a:pt x="423" y="195"/>
                    <a:pt x="423" y="195"/>
                    <a:pt x="423" y="195"/>
                  </a:cubicBezTo>
                  <a:cubicBezTo>
                    <a:pt x="431" y="192"/>
                    <a:pt x="428" y="194"/>
                    <a:pt x="427" y="191"/>
                  </a:cubicBezTo>
                  <a:moveTo>
                    <a:pt x="382" y="202"/>
                  </a:moveTo>
                  <a:cubicBezTo>
                    <a:pt x="378" y="203"/>
                    <a:pt x="378" y="203"/>
                    <a:pt x="376" y="204"/>
                  </a:cubicBezTo>
                  <a:cubicBezTo>
                    <a:pt x="371" y="205"/>
                    <a:pt x="371" y="205"/>
                    <a:pt x="371" y="205"/>
                  </a:cubicBezTo>
                  <a:cubicBezTo>
                    <a:pt x="371" y="209"/>
                    <a:pt x="371" y="209"/>
                    <a:pt x="371" y="209"/>
                  </a:cubicBezTo>
                  <a:cubicBezTo>
                    <a:pt x="379" y="205"/>
                    <a:pt x="373" y="206"/>
                    <a:pt x="383" y="205"/>
                  </a:cubicBezTo>
                  <a:lnTo>
                    <a:pt x="382" y="202"/>
                  </a:lnTo>
                  <a:close/>
                  <a:moveTo>
                    <a:pt x="163" y="424"/>
                  </a:moveTo>
                  <a:cubicBezTo>
                    <a:pt x="163" y="424"/>
                    <a:pt x="163" y="424"/>
                    <a:pt x="163" y="424"/>
                  </a:cubicBezTo>
                  <a:cubicBezTo>
                    <a:pt x="163" y="424"/>
                    <a:pt x="162" y="424"/>
                    <a:pt x="162" y="424"/>
                  </a:cubicBezTo>
                  <a:cubicBezTo>
                    <a:pt x="163" y="424"/>
                    <a:pt x="163" y="424"/>
                    <a:pt x="163" y="424"/>
                  </a:cubicBezTo>
                  <a:moveTo>
                    <a:pt x="146" y="554"/>
                  </a:moveTo>
                  <a:cubicBezTo>
                    <a:pt x="146" y="553"/>
                    <a:pt x="147" y="552"/>
                    <a:pt x="148" y="552"/>
                  </a:cubicBezTo>
                  <a:cubicBezTo>
                    <a:pt x="145" y="552"/>
                    <a:pt x="143" y="552"/>
                    <a:pt x="141" y="552"/>
                  </a:cubicBezTo>
                  <a:cubicBezTo>
                    <a:pt x="143" y="552"/>
                    <a:pt x="144" y="553"/>
                    <a:pt x="146" y="554"/>
                  </a:cubicBezTo>
                  <a:moveTo>
                    <a:pt x="194" y="737"/>
                  </a:moveTo>
                  <a:cubicBezTo>
                    <a:pt x="190" y="738"/>
                    <a:pt x="192" y="737"/>
                    <a:pt x="189" y="739"/>
                  </a:cubicBezTo>
                  <a:cubicBezTo>
                    <a:pt x="193" y="737"/>
                    <a:pt x="192" y="738"/>
                    <a:pt x="194" y="737"/>
                  </a:cubicBezTo>
                  <a:moveTo>
                    <a:pt x="186" y="970"/>
                  </a:moveTo>
                  <a:cubicBezTo>
                    <a:pt x="166" y="972"/>
                    <a:pt x="166" y="972"/>
                    <a:pt x="166" y="972"/>
                  </a:cubicBezTo>
                  <a:cubicBezTo>
                    <a:pt x="168" y="977"/>
                    <a:pt x="176" y="1000"/>
                    <a:pt x="182" y="1001"/>
                  </a:cubicBezTo>
                  <a:cubicBezTo>
                    <a:pt x="186" y="1000"/>
                    <a:pt x="189" y="999"/>
                    <a:pt x="193" y="998"/>
                  </a:cubicBezTo>
                  <a:cubicBezTo>
                    <a:pt x="196" y="1000"/>
                    <a:pt x="200" y="1003"/>
                    <a:pt x="203" y="1005"/>
                  </a:cubicBezTo>
                  <a:cubicBezTo>
                    <a:pt x="222" y="1010"/>
                    <a:pt x="217" y="998"/>
                    <a:pt x="229" y="1014"/>
                  </a:cubicBezTo>
                  <a:cubicBezTo>
                    <a:pt x="235" y="1011"/>
                    <a:pt x="232" y="1014"/>
                    <a:pt x="233" y="1008"/>
                  </a:cubicBezTo>
                  <a:cubicBezTo>
                    <a:pt x="256" y="1006"/>
                    <a:pt x="347" y="1010"/>
                    <a:pt x="358" y="1016"/>
                  </a:cubicBezTo>
                  <a:cubicBezTo>
                    <a:pt x="363" y="1016"/>
                    <a:pt x="363" y="1016"/>
                    <a:pt x="363" y="1016"/>
                  </a:cubicBezTo>
                  <a:cubicBezTo>
                    <a:pt x="362" y="1012"/>
                    <a:pt x="362" y="1012"/>
                    <a:pt x="362" y="1012"/>
                  </a:cubicBezTo>
                  <a:cubicBezTo>
                    <a:pt x="356" y="1010"/>
                    <a:pt x="348" y="1006"/>
                    <a:pt x="341" y="1005"/>
                  </a:cubicBezTo>
                  <a:cubicBezTo>
                    <a:pt x="311" y="1007"/>
                    <a:pt x="311" y="1007"/>
                    <a:pt x="311" y="1007"/>
                  </a:cubicBezTo>
                  <a:cubicBezTo>
                    <a:pt x="302" y="1005"/>
                    <a:pt x="288" y="1000"/>
                    <a:pt x="276" y="999"/>
                  </a:cubicBezTo>
                  <a:cubicBezTo>
                    <a:pt x="246" y="1001"/>
                    <a:pt x="246" y="1001"/>
                    <a:pt x="246" y="1001"/>
                  </a:cubicBezTo>
                  <a:cubicBezTo>
                    <a:pt x="226" y="999"/>
                    <a:pt x="210" y="992"/>
                    <a:pt x="192" y="987"/>
                  </a:cubicBezTo>
                  <a:cubicBezTo>
                    <a:pt x="193" y="983"/>
                    <a:pt x="193" y="983"/>
                    <a:pt x="194" y="981"/>
                  </a:cubicBezTo>
                  <a:cubicBezTo>
                    <a:pt x="201" y="978"/>
                    <a:pt x="245" y="997"/>
                    <a:pt x="248" y="990"/>
                  </a:cubicBezTo>
                  <a:cubicBezTo>
                    <a:pt x="253" y="989"/>
                    <a:pt x="253" y="990"/>
                    <a:pt x="255" y="991"/>
                  </a:cubicBezTo>
                  <a:cubicBezTo>
                    <a:pt x="259" y="991"/>
                    <a:pt x="259" y="991"/>
                    <a:pt x="259" y="991"/>
                  </a:cubicBezTo>
                  <a:cubicBezTo>
                    <a:pt x="259" y="989"/>
                    <a:pt x="259" y="989"/>
                    <a:pt x="259" y="989"/>
                  </a:cubicBezTo>
                  <a:cubicBezTo>
                    <a:pt x="258" y="988"/>
                    <a:pt x="256" y="986"/>
                    <a:pt x="254" y="985"/>
                  </a:cubicBezTo>
                  <a:cubicBezTo>
                    <a:pt x="247" y="986"/>
                    <a:pt x="247" y="986"/>
                    <a:pt x="247" y="986"/>
                  </a:cubicBezTo>
                  <a:cubicBezTo>
                    <a:pt x="247" y="980"/>
                    <a:pt x="247" y="980"/>
                    <a:pt x="247" y="980"/>
                  </a:cubicBezTo>
                  <a:cubicBezTo>
                    <a:pt x="248" y="981"/>
                    <a:pt x="249" y="981"/>
                    <a:pt x="249" y="982"/>
                  </a:cubicBezTo>
                  <a:cubicBezTo>
                    <a:pt x="265" y="980"/>
                    <a:pt x="265" y="980"/>
                    <a:pt x="265" y="980"/>
                  </a:cubicBezTo>
                  <a:cubicBezTo>
                    <a:pt x="262" y="975"/>
                    <a:pt x="254" y="973"/>
                    <a:pt x="246" y="973"/>
                  </a:cubicBezTo>
                  <a:cubicBezTo>
                    <a:pt x="244" y="971"/>
                    <a:pt x="246" y="972"/>
                    <a:pt x="242" y="971"/>
                  </a:cubicBezTo>
                  <a:cubicBezTo>
                    <a:pt x="239" y="976"/>
                    <a:pt x="240" y="976"/>
                    <a:pt x="235" y="979"/>
                  </a:cubicBezTo>
                  <a:cubicBezTo>
                    <a:pt x="235" y="981"/>
                    <a:pt x="235" y="981"/>
                    <a:pt x="235" y="981"/>
                  </a:cubicBezTo>
                  <a:cubicBezTo>
                    <a:pt x="229" y="979"/>
                    <a:pt x="226" y="975"/>
                    <a:pt x="223" y="971"/>
                  </a:cubicBezTo>
                  <a:cubicBezTo>
                    <a:pt x="207" y="974"/>
                    <a:pt x="197" y="978"/>
                    <a:pt x="186" y="970"/>
                  </a:cubicBezTo>
                  <a:moveTo>
                    <a:pt x="153" y="856"/>
                  </a:moveTo>
                  <a:cubicBezTo>
                    <a:pt x="148" y="860"/>
                    <a:pt x="151" y="856"/>
                    <a:pt x="149" y="863"/>
                  </a:cubicBezTo>
                  <a:cubicBezTo>
                    <a:pt x="159" y="862"/>
                    <a:pt x="159" y="862"/>
                    <a:pt x="159" y="862"/>
                  </a:cubicBezTo>
                  <a:cubicBezTo>
                    <a:pt x="156" y="858"/>
                    <a:pt x="156" y="859"/>
                    <a:pt x="153" y="856"/>
                  </a:cubicBezTo>
                  <a:moveTo>
                    <a:pt x="371" y="956"/>
                  </a:moveTo>
                  <a:cubicBezTo>
                    <a:pt x="373" y="954"/>
                    <a:pt x="373" y="954"/>
                    <a:pt x="373" y="950"/>
                  </a:cubicBezTo>
                  <a:cubicBezTo>
                    <a:pt x="362" y="950"/>
                    <a:pt x="361" y="948"/>
                    <a:pt x="350" y="948"/>
                  </a:cubicBezTo>
                  <a:cubicBezTo>
                    <a:pt x="351" y="958"/>
                    <a:pt x="351" y="960"/>
                    <a:pt x="358" y="963"/>
                  </a:cubicBezTo>
                  <a:cubicBezTo>
                    <a:pt x="358" y="965"/>
                    <a:pt x="358" y="965"/>
                    <a:pt x="358" y="965"/>
                  </a:cubicBezTo>
                  <a:cubicBezTo>
                    <a:pt x="364" y="963"/>
                    <a:pt x="368" y="960"/>
                    <a:pt x="371" y="956"/>
                  </a:cubicBezTo>
                  <a:moveTo>
                    <a:pt x="384" y="1020"/>
                  </a:moveTo>
                  <a:cubicBezTo>
                    <a:pt x="393" y="1019"/>
                    <a:pt x="393" y="1019"/>
                    <a:pt x="393" y="1019"/>
                  </a:cubicBezTo>
                  <a:cubicBezTo>
                    <a:pt x="392" y="1017"/>
                    <a:pt x="391" y="1016"/>
                    <a:pt x="390" y="1014"/>
                  </a:cubicBezTo>
                  <a:cubicBezTo>
                    <a:pt x="386" y="1013"/>
                    <a:pt x="388" y="1014"/>
                    <a:pt x="385" y="1012"/>
                  </a:cubicBezTo>
                  <a:cubicBezTo>
                    <a:pt x="379" y="1013"/>
                    <a:pt x="379" y="1013"/>
                    <a:pt x="379" y="1013"/>
                  </a:cubicBezTo>
                  <a:cubicBezTo>
                    <a:pt x="381" y="1017"/>
                    <a:pt x="381" y="1017"/>
                    <a:pt x="384" y="1020"/>
                  </a:cubicBezTo>
                  <a:moveTo>
                    <a:pt x="437" y="1710"/>
                  </a:moveTo>
                  <a:cubicBezTo>
                    <a:pt x="447" y="1709"/>
                    <a:pt x="447" y="1709"/>
                    <a:pt x="447" y="1709"/>
                  </a:cubicBezTo>
                  <a:cubicBezTo>
                    <a:pt x="447" y="1707"/>
                    <a:pt x="446" y="1706"/>
                    <a:pt x="445" y="1705"/>
                  </a:cubicBezTo>
                  <a:cubicBezTo>
                    <a:pt x="440" y="1706"/>
                    <a:pt x="442" y="1705"/>
                    <a:pt x="439" y="1707"/>
                  </a:cubicBezTo>
                  <a:cubicBezTo>
                    <a:pt x="437" y="1707"/>
                    <a:pt x="437" y="1707"/>
                    <a:pt x="437" y="1707"/>
                  </a:cubicBezTo>
                  <a:lnTo>
                    <a:pt x="437" y="1710"/>
                  </a:lnTo>
                  <a:close/>
                  <a:moveTo>
                    <a:pt x="442" y="1734"/>
                  </a:moveTo>
                  <a:cubicBezTo>
                    <a:pt x="442" y="1738"/>
                    <a:pt x="442" y="1738"/>
                    <a:pt x="442" y="1738"/>
                  </a:cubicBezTo>
                  <a:cubicBezTo>
                    <a:pt x="453" y="1738"/>
                    <a:pt x="452" y="1738"/>
                    <a:pt x="463" y="1737"/>
                  </a:cubicBezTo>
                  <a:cubicBezTo>
                    <a:pt x="459" y="1733"/>
                    <a:pt x="453" y="1733"/>
                    <a:pt x="442" y="1734"/>
                  </a:cubicBezTo>
                  <a:moveTo>
                    <a:pt x="457" y="1722"/>
                  </a:moveTo>
                  <a:cubicBezTo>
                    <a:pt x="457" y="1723"/>
                    <a:pt x="457" y="1723"/>
                    <a:pt x="457" y="1723"/>
                  </a:cubicBezTo>
                  <a:cubicBezTo>
                    <a:pt x="464" y="1724"/>
                    <a:pt x="471" y="1725"/>
                    <a:pt x="478" y="1726"/>
                  </a:cubicBezTo>
                  <a:cubicBezTo>
                    <a:pt x="479" y="1723"/>
                    <a:pt x="480" y="1723"/>
                    <a:pt x="480" y="1720"/>
                  </a:cubicBezTo>
                  <a:lnTo>
                    <a:pt x="457" y="1722"/>
                  </a:lnTo>
                  <a:close/>
                  <a:moveTo>
                    <a:pt x="467" y="1653"/>
                  </a:moveTo>
                  <a:cubicBezTo>
                    <a:pt x="466" y="1650"/>
                    <a:pt x="466" y="1650"/>
                    <a:pt x="466" y="1650"/>
                  </a:cubicBezTo>
                  <a:cubicBezTo>
                    <a:pt x="458" y="1651"/>
                    <a:pt x="458" y="1651"/>
                    <a:pt x="458" y="1651"/>
                  </a:cubicBezTo>
                  <a:cubicBezTo>
                    <a:pt x="459" y="1653"/>
                    <a:pt x="459" y="1653"/>
                    <a:pt x="459" y="1653"/>
                  </a:cubicBezTo>
                  <a:lnTo>
                    <a:pt x="467" y="1653"/>
                  </a:lnTo>
                  <a:close/>
                  <a:moveTo>
                    <a:pt x="457" y="1701"/>
                  </a:moveTo>
                  <a:cubicBezTo>
                    <a:pt x="457" y="1701"/>
                    <a:pt x="456" y="1702"/>
                    <a:pt x="455" y="1703"/>
                  </a:cubicBezTo>
                  <a:cubicBezTo>
                    <a:pt x="459" y="1706"/>
                    <a:pt x="465" y="1706"/>
                    <a:pt x="474" y="1706"/>
                  </a:cubicBezTo>
                  <a:cubicBezTo>
                    <a:pt x="480" y="1702"/>
                    <a:pt x="481" y="1703"/>
                    <a:pt x="481" y="1699"/>
                  </a:cubicBezTo>
                  <a:lnTo>
                    <a:pt x="457" y="1701"/>
                  </a:lnTo>
                  <a:close/>
                  <a:moveTo>
                    <a:pt x="412" y="1635"/>
                  </a:moveTo>
                  <a:cubicBezTo>
                    <a:pt x="412" y="1638"/>
                    <a:pt x="412" y="1638"/>
                    <a:pt x="412" y="1638"/>
                  </a:cubicBezTo>
                  <a:cubicBezTo>
                    <a:pt x="425" y="1637"/>
                    <a:pt x="424" y="1636"/>
                    <a:pt x="438" y="1634"/>
                  </a:cubicBezTo>
                  <a:cubicBezTo>
                    <a:pt x="435" y="1633"/>
                    <a:pt x="431" y="1633"/>
                    <a:pt x="428" y="1631"/>
                  </a:cubicBezTo>
                  <a:cubicBezTo>
                    <a:pt x="422" y="1632"/>
                    <a:pt x="417" y="1634"/>
                    <a:pt x="412" y="1635"/>
                  </a:cubicBezTo>
                  <a:moveTo>
                    <a:pt x="414" y="1627"/>
                  </a:moveTo>
                  <a:cubicBezTo>
                    <a:pt x="427" y="1625"/>
                    <a:pt x="426" y="1626"/>
                    <a:pt x="427" y="1623"/>
                  </a:cubicBezTo>
                  <a:cubicBezTo>
                    <a:pt x="416" y="1624"/>
                    <a:pt x="416" y="1624"/>
                    <a:pt x="416" y="1624"/>
                  </a:cubicBezTo>
                  <a:cubicBezTo>
                    <a:pt x="416" y="1624"/>
                    <a:pt x="415" y="1625"/>
                    <a:pt x="414" y="1625"/>
                  </a:cubicBezTo>
                  <a:lnTo>
                    <a:pt x="414" y="1627"/>
                  </a:lnTo>
                  <a:close/>
                  <a:moveTo>
                    <a:pt x="447" y="1459"/>
                  </a:moveTo>
                  <a:cubicBezTo>
                    <a:pt x="408" y="1463"/>
                    <a:pt x="408" y="1463"/>
                    <a:pt x="408" y="1463"/>
                  </a:cubicBezTo>
                  <a:cubicBezTo>
                    <a:pt x="406" y="1464"/>
                    <a:pt x="405" y="1465"/>
                    <a:pt x="403" y="1466"/>
                  </a:cubicBezTo>
                  <a:cubicBezTo>
                    <a:pt x="407" y="1468"/>
                    <a:pt x="409" y="1468"/>
                    <a:pt x="411" y="1472"/>
                  </a:cubicBezTo>
                  <a:cubicBezTo>
                    <a:pt x="429" y="1471"/>
                    <a:pt x="462" y="1469"/>
                    <a:pt x="474" y="1464"/>
                  </a:cubicBezTo>
                  <a:cubicBezTo>
                    <a:pt x="477" y="1464"/>
                    <a:pt x="477" y="1464"/>
                    <a:pt x="477" y="1464"/>
                  </a:cubicBezTo>
                  <a:cubicBezTo>
                    <a:pt x="469" y="1461"/>
                    <a:pt x="454" y="1463"/>
                    <a:pt x="447" y="1459"/>
                  </a:cubicBezTo>
                  <a:moveTo>
                    <a:pt x="750" y="1652"/>
                  </a:moveTo>
                  <a:cubicBezTo>
                    <a:pt x="755" y="1653"/>
                    <a:pt x="756" y="1653"/>
                    <a:pt x="760" y="1651"/>
                  </a:cubicBezTo>
                  <a:lnTo>
                    <a:pt x="750" y="1652"/>
                  </a:lnTo>
                  <a:close/>
                  <a:moveTo>
                    <a:pt x="784" y="1620"/>
                  </a:moveTo>
                  <a:cubicBezTo>
                    <a:pt x="783" y="1619"/>
                    <a:pt x="782" y="1617"/>
                    <a:pt x="781" y="1616"/>
                  </a:cubicBezTo>
                  <a:cubicBezTo>
                    <a:pt x="765" y="1617"/>
                    <a:pt x="765" y="1617"/>
                    <a:pt x="765" y="1617"/>
                  </a:cubicBezTo>
                  <a:cubicBezTo>
                    <a:pt x="769" y="1620"/>
                    <a:pt x="769" y="1619"/>
                    <a:pt x="774" y="1621"/>
                  </a:cubicBezTo>
                  <a:lnTo>
                    <a:pt x="784" y="1620"/>
                  </a:lnTo>
                  <a:close/>
                  <a:moveTo>
                    <a:pt x="797" y="1648"/>
                  </a:moveTo>
                  <a:cubicBezTo>
                    <a:pt x="791" y="1648"/>
                    <a:pt x="790" y="1648"/>
                    <a:pt x="787" y="1646"/>
                  </a:cubicBezTo>
                  <a:cubicBezTo>
                    <a:pt x="777" y="1648"/>
                    <a:pt x="778" y="1648"/>
                    <a:pt x="771" y="1648"/>
                  </a:cubicBezTo>
                  <a:cubicBezTo>
                    <a:pt x="769" y="1649"/>
                    <a:pt x="767" y="1650"/>
                    <a:pt x="766" y="1651"/>
                  </a:cubicBezTo>
                  <a:cubicBezTo>
                    <a:pt x="766" y="1652"/>
                    <a:pt x="766" y="1652"/>
                    <a:pt x="766" y="1652"/>
                  </a:cubicBezTo>
                  <a:cubicBezTo>
                    <a:pt x="774" y="1651"/>
                    <a:pt x="783" y="1650"/>
                    <a:pt x="784" y="1651"/>
                  </a:cubicBezTo>
                  <a:cubicBezTo>
                    <a:pt x="797" y="1650"/>
                    <a:pt x="797" y="1650"/>
                    <a:pt x="797" y="1650"/>
                  </a:cubicBezTo>
                  <a:lnTo>
                    <a:pt x="797" y="1648"/>
                  </a:lnTo>
                  <a:close/>
                  <a:moveTo>
                    <a:pt x="814" y="1599"/>
                  </a:moveTo>
                  <a:cubicBezTo>
                    <a:pt x="814" y="1602"/>
                    <a:pt x="814" y="1602"/>
                    <a:pt x="814" y="1602"/>
                  </a:cubicBezTo>
                  <a:cubicBezTo>
                    <a:pt x="817" y="1602"/>
                    <a:pt x="817" y="1602"/>
                    <a:pt x="817" y="1602"/>
                  </a:cubicBezTo>
                  <a:cubicBezTo>
                    <a:pt x="817" y="1599"/>
                    <a:pt x="817" y="1599"/>
                    <a:pt x="817" y="1599"/>
                  </a:cubicBezTo>
                  <a:lnTo>
                    <a:pt x="814" y="1599"/>
                  </a:lnTo>
                  <a:close/>
                  <a:moveTo>
                    <a:pt x="1153" y="1594"/>
                  </a:moveTo>
                  <a:cubicBezTo>
                    <a:pt x="1158" y="1594"/>
                    <a:pt x="1156" y="1594"/>
                    <a:pt x="1158" y="1595"/>
                  </a:cubicBezTo>
                  <a:cubicBezTo>
                    <a:pt x="1169" y="1594"/>
                    <a:pt x="1169" y="1594"/>
                    <a:pt x="1169" y="1594"/>
                  </a:cubicBezTo>
                  <a:cubicBezTo>
                    <a:pt x="1167" y="1588"/>
                    <a:pt x="1170" y="1588"/>
                    <a:pt x="1170" y="1580"/>
                  </a:cubicBezTo>
                  <a:cubicBezTo>
                    <a:pt x="1161" y="1582"/>
                    <a:pt x="1157" y="1583"/>
                    <a:pt x="1150" y="1586"/>
                  </a:cubicBezTo>
                  <a:cubicBezTo>
                    <a:pt x="1152" y="1589"/>
                    <a:pt x="1153" y="1589"/>
                    <a:pt x="1155" y="1591"/>
                  </a:cubicBezTo>
                  <a:cubicBezTo>
                    <a:pt x="1160" y="1592"/>
                    <a:pt x="1155" y="1592"/>
                    <a:pt x="1153" y="1594"/>
                  </a:cubicBezTo>
                  <a:moveTo>
                    <a:pt x="1197" y="1611"/>
                  </a:moveTo>
                  <a:cubicBezTo>
                    <a:pt x="1184" y="1612"/>
                    <a:pt x="1184" y="1612"/>
                    <a:pt x="1184" y="1612"/>
                  </a:cubicBezTo>
                  <a:cubicBezTo>
                    <a:pt x="1186" y="1615"/>
                    <a:pt x="1186" y="1614"/>
                    <a:pt x="1189" y="1616"/>
                  </a:cubicBezTo>
                  <a:cubicBezTo>
                    <a:pt x="1200" y="1614"/>
                    <a:pt x="1197" y="1615"/>
                    <a:pt x="1197" y="1611"/>
                  </a:cubicBezTo>
                  <a:moveTo>
                    <a:pt x="1192" y="1589"/>
                  </a:moveTo>
                  <a:cubicBezTo>
                    <a:pt x="1187" y="1590"/>
                    <a:pt x="1187" y="1590"/>
                    <a:pt x="1187" y="1590"/>
                  </a:cubicBezTo>
                  <a:cubicBezTo>
                    <a:pt x="1196" y="1595"/>
                    <a:pt x="1240" y="1586"/>
                    <a:pt x="1250" y="1588"/>
                  </a:cubicBezTo>
                  <a:cubicBezTo>
                    <a:pt x="1257" y="1586"/>
                    <a:pt x="1254" y="1588"/>
                    <a:pt x="1255" y="1584"/>
                  </a:cubicBezTo>
                  <a:cubicBezTo>
                    <a:pt x="1236" y="1586"/>
                    <a:pt x="1206" y="1583"/>
                    <a:pt x="1192" y="1589"/>
                  </a:cubicBezTo>
                  <a:moveTo>
                    <a:pt x="1339" y="1566"/>
                  </a:moveTo>
                  <a:cubicBezTo>
                    <a:pt x="1338" y="1563"/>
                    <a:pt x="1338" y="1563"/>
                    <a:pt x="1338" y="1563"/>
                  </a:cubicBezTo>
                  <a:cubicBezTo>
                    <a:pt x="1336" y="1563"/>
                    <a:pt x="1333" y="1564"/>
                    <a:pt x="1331" y="1565"/>
                  </a:cubicBezTo>
                  <a:cubicBezTo>
                    <a:pt x="1331" y="1566"/>
                    <a:pt x="1331" y="1566"/>
                    <a:pt x="1331" y="1566"/>
                  </a:cubicBezTo>
                  <a:lnTo>
                    <a:pt x="1339" y="1566"/>
                  </a:lnTo>
                  <a:close/>
                  <a:moveTo>
                    <a:pt x="1333" y="1567"/>
                  </a:moveTo>
                  <a:cubicBezTo>
                    <a:pt x="1334" y="1569"/>
                    <a:pt x="1335" y="1570"/>
                    <a:pt x="1336" y="1571"/>
                  </a:cubicBezTo>
                  <a:cubicBezTo>
                    <a:pt x="1342" y="1570"/>
                    <a:pt x="1344" y="1570"/>
                    <a:pt x="1347" y="1569"/>
                  </a:cubicBezTo>
                  <a:cubicBezTo>
                    <a:pt x="1347" y="1569"/>
                    <a:pt x="1357" y="1568"/>
                    <a:pt x="1352" y="1567"/>
                  </a:cubicBezTo>
                  <a:cubicBezTo>
                    <a:pt x="1351" y="1567"/>
                    <a:pt x="1350" y="1566"/>
                    <a:pt x="1349" y="1566"/>
                  </a:cubicBezTo>
                  <a:lnTo>
                    <a:pt x="1333" y="1567"/>
                  </a:lnTo>
                  <a:close/>
                  <a:moveTo>
                    <a:pt x="1419" y="1573"/>
                  </a:moveTo>
                  <a:cubicBezTo>
                    <a:pt x="1415" y="1568"/>
                    <a:pt x="1410" y="1570"/>
                    <a:pt x="1405" y="1567"/>
                  </a:cubicBezTo>
                  <a:cubicBezTo>
                    <a:pt x="1394" y="1569"/>
                    <a:pt x="1397" y="1569"/>
                    <a:pt x="1384" y="1570"/>
                  </a:cubicBezTo>
                  <a:cubicBezTo>
                    <a:pt x="1383" y="1564"/>
                    <a:pt x="1383" y="1564"/>
                    <a:pt x="1383" y="1564"/>
                  </a:cubicBezTo>
                  <a:cubicBezTo>
                    <a:pt x="1391" y="1564"/>
                    <a:pt x="1398" y="1563"/>
                    <a:pt x="1402" y="1564"/>
                  </a:cubicBezTo>
                  <a:cubicBezTo>
                    <a:pt x="1413" y="1563"/>
                    <a:pt x="1413" y="1563"/>
                    <a:pt x="1413" y="1563"/>
                  </a:cubicBezTo>
                  <a:cubicBezTo>
                    <a:pt x="1408" y="1559"/>
                    <a:pt x="1404" y="1560"/>
                    <a:pt x="1404" y="1556"/>
                  </a:cubicBezTo>
                  <a:cubicBezTo>
                    <a:pt x="1397" y="1557"/>
                    <a:pt x="1392" y="1557"/>
                    <a:pt x="1388" y="1558"/>
                  </a:cubicBezTo>
                  <a:cubicBezTo>
                    <a:pt x="1383" y="1559"/>
                    <a:pt x="1383" y="1559"/>
                    <a:pt x="1383" y="1559"/>
                  </a:cubicBezTo>
                  <a:cubicBezTo>
                    <a:pt x="1384" y="1557"/>
                    <a:pt x="1385" y="1556"/>
                    <a:pt x="1385" y="1555"/>
                  </a:cubicBezTo>
                  <a:cubicBezTo>
                    <a:pt x="1384" y="1554"/>
                    <a:pt x="1383" y="1554"/>
                    <a:pt x="1383" y="1553"/>
                  </a:cubicBezTo>
                  <a:cubicBezTo>
                    <a:pt x="1369" y="1555"/>
                    <a:pt x="1365" y="1556"/>
                    <a:pt x="1356" y="1558"/>
                  </a:cubicBezTo>
                  <a:cubicBezTo>
                    <a:pt x="1359" y="1562"/>
                    <a:pt x="1359" y="1562"/>
                    <a:pt x="1365" y="1563"/>
                  </a:cubicBezTo>
                  <a:cubicBezTo>
                    <a:pt x="1362" y="1565"/>
                    <a:pt x="1364" y="1564"/>
                    <a:pt x="1360" y="1565"/>
                  </a:cubicBezTo>
                  <a:cubicBezTo>
                    <a:pt x="1364" y="1568"/>
                    <a:pt x="1361" y="1567"/>
                    <a:pt x="1370" y="1567"/>
                  </a:cubicBezTo>
                  <a:cubicBezTo>
                    <a:pt x="1370" y="1563"/>
                    <a:pt x="1370" y="1563"/>
                    <a:pt x="1370" y="1563"/>
                  </a:cubicBezTo>
                  <a:cubicBezTo>
                    <a:pt x="1375" y="1562"/>
                    <a:pt x="1375" y="1562"/>
                    <a:pt x="1375" y="1562"/>
                  </a:cubicBezTo>
                  <a:cubicBezTo>
                    <a:pt x="1375" y="1570"/>
                    <a:pt x="1373" y="1570"/>
                    <a:pt x="1374" y="1575"/>
                  </a:cubicBezTo>
                  <a:cubicBezTo>
                    <a:pt x="1353" y="1573"/>
                    <a:pt x="1344" y="1577"/>
                    <a:pt x="1324" y="1581"/>
                  </a:cubicBezTo>
                  <a:cubicBezTo>
                    <a:pt x="1346" y="1587"/>
                    <a:pt x="1391" y="1577"/>
                    <a:pt x="1419" y="1577"/>
                  </a:cubicBezTo>
                  <a:cubicBezTo>
                    <a:pt x="1419" y="1573"/>
                    <a:pt x="1421" y="1575"/>
                    <a:pt x="1419" y="1573"/>
                  </a:cubicBezTo>
                  <a:moveTo>
                    <a:pt x="1521" y="1561"/>
                  </a:moveTo>
                  <a:cubicBezTo>
                    <a:pt x="1497" y="1563"/>
                    <a:pt x="1467" y="1565"/>
                    <a:pt x="1447" y="1569"/>
                  </a:cubicBezTo>
                  <a:cubicBezTo>
                    <a:pt x="1461" y="1573"/>
                    <a:pt x="1482" y="1566"/>
                    <a:pt x="1501" y="1571"/>
                  </a:cubicBezTo>
                  <a:cubicBezTo>
                    <a:pt x="1522" y="1568"/>
                    <a:pt x="1505" y="1567"/>
                    <a:pt x="1527" y="1565"/>
                  </a:cubicBezTo>
                  <a:cubicBezTo>
                    <a:pt x="1524" y="1562"/>
                    <a:pt x="1524" y="1563"/>
                    <a:pt x="1521" y="1561"/>
                  </a:cubicBezTo>
                  <a:moveTo>
                    <a:pt x="1539" y="1559"/>
                  </a:moveTo>
                  <a:cubicBezTo>
                    <a:pt x="1535" y="1556"/>
                    <a:pt x="1540" y="1558"/>
                    <a:pt x="1531" y="1557"/>
                  </a:cubicBezTo>
                  <a:cubicBezTo>
                    <a:pt x="1537" y="1552"/>
                    <a:pt x="1536" y="1556"/>
                    <a:pt x="1536" y="1550"/>
                  </a:cubicBezTo>
                  <a:cubicBezTo>
                    <a:pt x="1541" y="1550"/>
                    <a:pt x="1541" y="1550"/>
                    <a:pt x="1541" y="1550"/>
                  </a:cubicBezTo>
                  <a:cubicBezTo>
                    <a:pt x="1544" y="1553"/>
                    <a:pt x="1547" y="1558"/>
                    <a:pt x="1548" y="1563"/>
                  </a:cubicBezTo>
                  <a:cubicBezTo>
                    <a:pt x="1555" y="1562"/>
                    <a:pt x="1555" y="1562"/>
                    <a:pt x="1555" y="1562"/>
                  </a:cubicBezTo>
                  <a:cubicBezTo>
                    <a:pt x="1556" y="1562"/>
                    <a:pt x="1557" y="1561"/>
                    <a:pt x="1558" y="1561"/>
                  </a:cubicBezTo>
                  <a:cubicBezTo>
                    <a:pt x="1555" y="1556"/>
                    <a:pt x="1555" y="1557"/>
                    <a:pt x="1550" y="1554"/>
                  </a:cubicBezTo>
                  <a:cubicBezTo>
                    <a:pt x="1544" y="1553"/>
                    <a:pt x="1550" y="1554"/>
                    <a:pt x="1552" y="1551"/>
                  </a:cubicBezTo>
                  <a:cubicBezTo>
                    <a:pt x="1554" y="1549"/>
                    <a:pt x="1552" y="1550"/>
                    <a:pt x="1551" y="1546"/>
                  </a:cubicBezTo>
                  <a:cubicBezTo>
                    <a:pt x="1550" y="1545"/>
                    <a:pt x="1550" y="1545"/>
                    <a:pt x="1549" y="1545"/>
                  </a:cubicBezTo>
                  <a:cubicBezTo>
                    <a:pt x="1537" y="1546"/>
                    <a:pt x="1515" y="1547"/>
                    <a:pt x="1512" y="1548"/>
                  </a:cubicBezTo>
                  <a:cubicBezTo>
                    <a:pt x="1486" y="1550"/>
                    <a:pt x="1486" y="1550"/>
                    <a:pt x="1486" y="1550"/>
                  </a:cubicBezTo>
                  <a:cubicBezTo>
                    <a:pt x="1486" y="1551"/>
                    <a:pt x="1486" y="1551"/>
                    <a:pt x="1486" y="1551"/>
                  </a:cubicBezTo>
                  <a:cubicBezTo>
                    <a:pt x="1496" y="1552"/>
                    <a:pt x="1505" y="1550"/>
                    <a:pt x="1510" y="1555"/>
                  </a:cubicBezTo>
                  <a:cubicBezTo>
                    <a:pt x="1510" y="1555"/>
                    <a:pt x="1520" y="1554"/>
                    <a:pt x="1515" y="1553"/>
                  </a:cubicBezTo>
                  <a:cubicBezTo>
                    <a:pt x="1514" y="1553"/>
                    <a:pt x="1513" y="1552"/>
                    <a:pt x="1512" y="1552"/>
                  </a:cubicBezTo>
                  <a:cubicBezTo>
                    <a:pt x="1517" y="1551"/>
                    <a:pt x="1523" y="1549"/>
                    <a:pt x="1528" y="1548"/>
                  </a:cubicBezTo>
                  <a:cubicBezTo>
                    <a:pt x="1529" y="1548"/>
                    <a:pt x="1530" y="1549"/>
                    <a:pt x="1531" y="1549"/>
                  </a:cubicBezTo>
                  <a:cubicBezTo>
                    <a:pt x="1530" y="1550"/>
                    <a:pt x="1529" y="1551"/>
                    <a:pt x="1528" y="1552"/>
                  </a:cubicBezTo>
                  <a:cubicBezTo>
                    <a:pt x="1518" y="1553"/>
                    <a:pt x="1518" y="1553"/>
                    <a:pt x="1518" y="1553"/>
                  </a:cubicBezTo>
                  <a:cubicBezTo>
                    <a:pt x="1518" y="1557"/>
                    <a:pt x="1518" y="1557"/>
                    <a:pt x="1518" y="1557"/>
                  </a:cubicBezTo>
                  <a:cubicBezTo>
                    <a:pt x="1526" y="1556"/>
                    <a:pt x="1526" y="1556"/>
                    <a:pt x="1526" y="1556"/>
                  </a:cubicBezTo>
                  <a:cubicBezTo>
                    <a:pt x="1526" y="1561"/>
                    <a:pt x="1526" y="1561"/>
                    <a:pt x="1526" y="1561"/>
                  </a:cubicBezTo>
                  <a:lnTo>
                    <a:pt x="1539" y="1559"/>
                  </a:lnTo>
                  <a:close/>
                  <a:moveTo>
                    <a:pt x="1576" y="1552"/>
                  </a:moveTo>
                  <a:cubicBezTo>
                    <a:pt x="1586" y="1550"/>
                    <a:pt x="1585" y="1549"/>
                    <a:pt x="1594" y="1546"/>
                  </a:cubicBezTo>
                  <a:cubicBezTo>
                    <a:pt x="1594" y="1544"/>
                    <a:pt x="1594" y="1544"/>
                    <a:pt x="1594" y="1544"/>
                  </a:cubicBezTo>
                  <a:cubicBezTo>
                    <a:pt x="1591" y="1545"/>
                    <a:pt x="1589" y="1546"/>
                    <a:pt x="1586" y="1547"/>
                  </a:cubicBezTo>
                  <a:cubicBezTo>
                    <a:pt x="1585" y="1546"/>
                    <a:pt x="1584" y="1544"/>
                    <a:pt x="1583" y="1543"/>
                  </a:cubicBezTo>
                  <a:cubicBezTo>
                    <a:pt x="1575" y="1544"/>
                    <a:pt x="1575" y="1544"/>
                    <a:pt x="1575" y="1544"/>
                  </a:cubicBezTo>
                  <a:cubicBezTo>
                    <a:pt x="1572" y="1548"/>
                    <a:pt x="1575" y="1546"/>
                    <a:pt x="1568" y="1549"/>
                  </a:cubicBezTo>
                  <a:cubicBezTo>
                    <a:pt x="1571" y="1551"/>
                    <a:pt x="1572" y="1550"/>
                    <a:pt x="1576" y="1552"/>
                  </a:cubicBezTo>
                  <a:moveTo>
                    <a:pt x="1623" y="1541"/>
                  </a:moveTo>
                  <a:cubicBezTo>
                    <a:pt x="1622" y="1538"/>
                    <a:pt x="1622" y="1538"/>
                    <a:pt x="1622" y="1538"/>
                  </a:cubicBezTo>
                  <a:cubicBezTo>
                    <a:pt x="1618" y="1540"/>
                    <a:pt x="1620" y="1539"/>
                    <a:pt x="1617" y="1540"/>
                  </a:cubicBezTo>
                  <a:cubicBezTo>
                    <a:pt x="1620" y="1540"/>
                    <a:pt x="1620" y="1540"/>
                    <a:pt x="1620" y="1540"/>
                  </a:cubicBezTo>
                  <a:cubicBezTo>
                    <a:pt x="1621" y="1540"/>
                    <a:pt x="1622" y="1541"/>
                    <a:pt x="1623" y="1541"/>
                  </a:cubicBezTo>
                  <a:moveTo>
                    <a:pt x="1618" y="1547"/>
                  </a:moveTo>
                  <a:cubicBezTo>
                    <a:pt x="1614" y="1549"/>
                    <a:pt x="1615" y="1548"/>
                    <a:pt x="1613" y="1552"/>
                  </a:cubicBezTo>
                  <a:cubicBezTo>
                    <a:pt x="1599" y="1553"/>
                    <a:pt x="1581" y="1554"/>
                    <a:pt x="1571" y="1557"/>
                  </a:cubicBezTo>
                  <a:cubicBezTo>
                    <a:pt x="1571" y="1558"/>
                    <a:pt x="1571" y="1558"/>
                    <a:pt x="1571" y="1558"/>
                  </a:cubicBezTo>
                  <a:cubicBezTo>
                    <a:pt x="1585" y="1557"/>
                    <a:pt x="1612" y="1556"/>
                    <a:pt x="1621" y="1552"/>
                  </a:cubicBezTo>
                  <a:cubicBezTo>
                    <a:pt x="1623" y="1550"/>
                    <a:pt x="1620" y="1550"/>
                    <a:pt x="1618" y="1547"/>
                  </a:cubicBezTo>
                  <a:moveTo>
                    <a:pt x="1870" y="1525"/>
                  </a:moveTo>
                  <a:cubicBezTo>
                    <a:pt x="1874" y="1529"/>
                    <a:pt x="1874" y="1528"/>
                    <a:pt x="1884" y="1527"/>
                  </a:cubicBezTo>
                  <a:cubicBezTo>
                    <a:pt x="1883" y="1523"/>
                    <a:pt x="1883" y="1523"/>
                    <a:pt x="1883" y="1523"/>
                  </a:cubicBezTo>
                  <a:cubicBezTo>
                    <a:pt x="1878" y="1524"/>
                    <a:pt x="1878" y="1524"/>
                    <a:pt x="1875" y="1525"/>
                  </a:cubicBezTo>
                  <a:lnTo>
                    <a:pt x="1870" y="1525"/>
                  </a:lnTo>
                  <a:close/>
                  <a:moveTo>
                    <a:pt x="2166" y="1518"/>
                  </a:moveTo>
                  <a:cubicBezTo>
                    <a:pt x="2165" y="1518"/>
                    <a:pt x="2164" y="1517"/>
                    <a:pt x="2164" y="1517"/>
                  </a:cubicBezTo>
                  <a:cubicBezTo>
                    <a:pt x="2153" y="1519"/>
                    <a:pt x="2130" y="1521"/>
                    <a:pt x="2122" y="1525"/>
                  </a:cubicBezTo>
                  <a:cubicBezTo>
                    <a:pt x="2111" y="1526"/>
                    <a:pt x="2111" y="1526"/>
                    <a:pt x="2111" y="1526"/>
                  </a:cubicBezTo>
                  <a:cubicBezTo>
                    <a:pt x="2112" y="1528"/>
                    <a:pt x="2112" y="1528"/>
                    <a:pt x="2112" y="1528"/>
                  </a:cubicBezTo>
                  <a:cubicBezTo>
                    <a:pt x="2130" y="1527"/>
                    <a:pt x="2151" y="1525"/>
                    <a:pt x="2161" y="1520"/>
                  </a:cubicBezTo>
                  <a:cubicBezTo>
                    <a:pt x="2161" y="1520"/>
                    <a:pt x="2171" y="1519"/>
                    <a:pt x="2166" y="1518"/>
                  </a:cubicBezTo>
                  <a:moveTo>
                    <a:pt x="2143" y="1490"/>
                  </a:moveTo>
                  <a:cubicBezTo>
                    <a:pt x="2143" y="1492"/>
                    <a:pt x="2143" y="1492"/>
                    <a:pt x="2143" y="1492"/>
                  </a:cubicBezTo>
                  <a:cubicBezTo>
                    <a:pt x="2152" y="1491"/>
                    <a:pt x="2150" y="1493"/>
                    <a:pt x="2151" y="1489"/>
                  </a:cubicBezTo>
                  <a:lnTo>
                    <a:pt x="2143" y="1490"/>
                  </a:lnTo>
                  <a:close/>
                  <a:moveTo>
                    <a:pt x="2211" y="1514"/>
                  </a:moveTo>
                  <a:cubicBezTo>
                    <a:pt x="2205" y="1515"/>
                    <a:pt x="2204" y="1515"/>
                    <a:pt x="2201" y="1517"/>
                  </a:cubicBezTo>
                  <a:cubicBezTo>
                    <a:pt x="2192" y="1517"/>
                    <a:pt x="2185" y="1518"/>
                    <a:pt x="2180" y="1520"/>
                  </a:cubicBezTo>
                  <a:cubicBezTo>
                    <a:pt x="2180" y="1521"/>
                    <a:pt x="2180" y="1521"/>
                    <a:pt x="2180" y="1521"/>
                  </a:cubicBezTo>
                  <a:cubicBezTo>
                    <a:pt x="2187" y="1520"/>
                    <a:pt x="2184" y="1520"/>
                    <a:pt x="2188" y="1521"/>
                  </a:cubicBezTo>
                  <a:cubicBezTo>
                    <a:pt x="2214" y="1518"/>
                    <a:pt x="2214" y="1518"/>
                    <a:pt x="2214" y="1518"/>
                  </a:cubicBezTo>
                  <a:cubicBezTo>
                    <a:pt x="2213" y="1517"/>
                    <a:pt x="2212" y="1516"/>
                    <a:pt x="2211" y="1514"/>
                  </a:cubicBezTo>
                  <a:moveTo>
                    <a:pt x="2636" y="1472"/>
                  </a:moveTo>
                  <a:cubicBezTo>
                    <a:pt x="2630" y="1473"/>
                    <a:pt x="2615" y="1475"/>
                    <a:pt x="2610" y="1477"/>
                  </a:cubicBezTo>
                  <a:cubicBezTo>
                    <a:pt x="2597" y="1478"/>
                    <a:pt x="2597" y="1478"/>
                    <a:pt x="2597" y="1478"/>
                  </a:cubicBezTo>
                  <a:cubicBezTo>
                    <a:pt x="2600" y="1481"/>
                    <a:pt x="2600" y="1480"/>
                    <a:pt x="2603" y="1482"/>
                  </a:cubicBezTo>
                  <a:cubicBezTo>
                    <a:pt x="2612" y="1482"/>
                    <a:pt x="2628" y="1481"/>
                    <a:pt x="2637" y="1476"/>
                  </a:cubicBezTo>
                  <a:cubicBezTo>
                    <a:pt x="2639" y="1474"/>
                    <a:pt x="2638" y="1475"/>
                    <a:pt x="2636" y="1472"/>
                  </a:cubicBezTo>
                  <a:moveTo>
                    <a:pt x="2835" y="1444"/>
                  </a:moveTo>
                  <a:cubicBezTo>
                    <a:pt x="2835" y="1441"/>
                    <a:pt x="2835" y="1441"/>
                    <a:pt x="2835" y="1441"/>
                  </a:cubicBezTo>
                  <a:cubicBezTo>
                    <a:pt x="2813" y="1444"/>
                    <a:pt x="2782" y="1445"/>
                    <a:pt x="2765" y="1453"/>
                  </a:cubicBezTo>
                  <a:cubicBezTo>
                    <a:pt x="2760" y="1453"/>
                    <a:pt x="2764" y="1451"/>
                    <a:pt x="2762" y="1450"/>
                  </a:cubicBezTo>
                  <a:cubicBezTo>
                    <a:pt x="2748" y="1450"/>
                    <a:pt x="2747" y="1455"/>
                    <a:pt x="2738" y="1451"/>
                  </a:cubicBezTo>
                  <a:cubicBezTo>
                    <a:pt x="2735" y="1451"/>
                    <a:pt x="2735" y="1451"/>
                    <a:pt x="2735" y="1451"/>
                  </a:cubicBezTo>
                  <a:cubicBezTo>
                    <a:pt x="2734" y="1453"/>
                    <a:pt x="2732" y="1454"/>
                    <a:pt x="2730" y="1456"/>
                  </a:cubicBezTo>
                  <a:cubicBezTo>
                    <a:pt x="2719" y="1460"/>
                    <a:pt x="2715" y="1455"/>
                    <a:pt x="2704" y="1458"/>
                  </a:cubicBezTo>
                  <a:cubicBezTo>
                    <a:pt x="2700" y="1459"/>
                    <a:pt x="2698" y="1462"/>
                    <a:pt x="2691" y="1463"/>
                  </a:cubicBezTo>
                  <a:cubicBezTo>
                    <a:pt x="2703" y="1472"/>
                    <a:pt x="2807" y="1453"/>
                    <a:pt x="2835" y="1444"/>
                  </a:cubicBezTo>
                  <a:moveTo>
                    <a:pt x="2869" y="1440"/>
                  </a:moveTo>
                  <a:cubicBezTo>
                    <a:pt x="2865" y="1437"/>
                    <a:pt x="2870" y="1438"/>
                    <a:pt x="2861" y="1438"/>
                  </a:cubicBezTo>
                  <a:cubicBezTo>
                    <a:pt x="2862" y="1442"/>
                    <a:pt x="2862" y="1442"/>
                    <a:pt x="2862" y="1442"/>
                  </a:cubicBezTo>
                  <a:cubicBezTo>
                    <a:pt x="2864" y="1441"/>
                    <a:pt x="2867" y="1441"/>
                    <a:pt x="2869" y="1440"/>
                  </a:cubicBezTo>
                  <a:moveTo>
                    <a:pt x="2925" y="1528"/>
                  </a:moveTo>
                  <a:cubicBezTo>
                    <a:pt x="2916" y="1527"/>
                    <a:pt x="2909" y="1527"/>
                    <a:pt x="2896" y="1528"/>
                  </a:cubicBezTo>
                  <a:cubicBezTo>
                    <a:pt x="2896" y="1534"/>
                    <a:pt x="2896" y="1534"/>
                    <a:pt x="2896" y="1534"/>
                  </a:cubicBezTo>
                  <a:cubicBezTo>
                    <a:pt x="2904" y="1535"/>
                    <a:pt x="2911" y="1536"/>
                    <a:pt x="2920" y="1532"/>
                  </a:cubicBezTo>
                  <a:cubicBezTo>
                    <a:pt x="2925" y="1531"/>
                    <a:pt x="2925" y="1531"/>
                    <a:pt x="2925" y="1531"/>
                  </a:cubicBezTo>
                  <a:lnTo>
                    <a:pt x="2925" y="1528"/>
                  </a:lnTo>
                  <a:close/>
                  <a:moveTo>
                    <a:pt x="2945" y="1454"/>
                  </a:moveTo>
                  <a:cubicBezTo>
                    <a:pt x="2935" y="1454"/>
                    <a:pt x="2925" y="1456"/>
                    <a:pt x="2911" y="1457"/>
                  </a:cubicBezTo>
                  <a:cubicBezTo>
                    <a:pt x="2911" y="1461"/>
                    <a:pt x="2911" y="1461"/>
                    <a:pt x="2911" y="1461"/>
                  </a:cubicBezTo>
                  <a:cubicBezTo>
                    <a:pt x="2916" y="1461"/>
                    <a:pt x="2916" y="1461"/>
                    <a:pt x="2916" y="1461"/>
                  </a:cubicBezTo>
                  <a:cubicBezTo>
                    <a:pt x="2922" y="1461"/>
                    <a:pt x="2931" y="1457"/>
                    <a:pt x="2945" y="1456"/>
                  </a:cubicBezTo>
                  <a:lnTo>
                    <a:pt x="2945" y="1454"/>
                  </a:lnTo>
                  <a:close/>
                  <a:moveTo>
                    <a:pt x="2979" y="1449"/>
                  </a:moveTo>
                  <a:cubicBezTo>
                    <a:pt x="2973" y="1449"/>
                    <a:pt x="2971" y="1449"/>
                    <a:pt x="2968" y="1451"/>
                  </a:cubicBezTo>
                  <a:cubicBezTo>
                    <a:pt x="2961" y="1452"/>
                    <a:pt x="2961" y="1452"/>
                    <a:pt x="2961" y="1452"/>
                  </a:cubicBezTo>
                  <a:cubicBezTo>
                    <a:pt x="2966" y="1455"/>
                    <a:pt x="2970" y="1453"/>
                    <a:pt x="2979" y="1451"/>
                  </a:cubicBezTo>
                  <a:lnTo>
                    <a:pt x="2979" y="1449"/>
                  </a:lnTo>
                  <a:close/>
                  <a:moveTo>
                    <a:pt x="3237" y="1457"/>
                  </a:moveTo>
                  <a:cubicBezTo>
                    <a:pt x="3231" y="1458"/>
                    <a:pt x="3222" y="1458"/>
                    <a:pt x="3216" y="1460"/>
                  </a:cubicBezTo>
                  <a:cubicBezTo>
                    <a:pt x="3210" y="1461"/>
                    <a:pt x="3210" y="1461"/>
                    <a:pt x="3210" y="1461"/>
                  </a:cubicBezTo>
                  <a:cubicBezTo>
                    <a:pt x="3211" y="1464"/>
                    <a:pt x="3211" y="1464"/>
                    <a:pt x="3211" y="1464"/>
                  </a:cubicBezTo>
                  <a:cubicBezTo>
                    <a:pt x="3240" y="1461"/>
                    <a:pt x="3240" y="1461"/>
                    <a:pt x="3240" y="1461"/>
                  </a:cubicBezTo>
                  <a:cubicBezTo>
                    <a:pt x="3239" y="1460"/>
                    <a:pt x="3238" y="1458"/>
                    <a:pt x="3237" y="1457"/>
                  </a:cubicBezTo>
                  <a:moveTo>
                    <a:pt x="3497" y="1463"/>
                  </a:moveTo>
                  <a:cubicBezTo>
                    <a:pt x="3491" y="1464"/>
                    <a:pt x="3485" y="1466"/>
                    <a:pt x="3481" y="1468"/>
                  </a:cubicBezTo>
                  <a:cubicBezTo>
                    <a:pt x="3482" y="1469"/>
                    <a:pt x="3483" y="1469"/>
                    <a:pt x="3484" y="1469"/>
                  </a:cubicBezTo>
                  <a:cubicBezTo>
                    <a:pt x="3491" y="1469"/>
                    <a:pt x="3496" y="1468"/>
                    <a:pt x="3500" y="1467"/>
                  </a:cubicBezTo>
                  <a:cubicBezTo>
                    <a:pt x="3502" y="1466"/>
                    <a:pt x="3502" y="1466"/>
                    <a:pt x="3502" y="1466"/>
                  </a:cubicBezTo>
                  <a:cubicBezTo>
                    <a:pt x="3500" y="1464"/>
                    <a:pt x="3500" y="1465"/>
                    <a:pt x="3497" y="1463"/>
                  </a:cubicBezTo>
                  <a:moveTo>
                    <a:pt x="3758" y="134"/>
                  </a:moveTo>
                  <a:cubicBezTo>
                    <a:pt x="3752" y="134"/>
                    <a:pt x="3749" y="134"/>
                    <a:pt x="3746" y="134"/>
                  </a:cubicBezTo>
                  <a:cubicBezTo>
                    <a:pt x="3735" y="135"/>
                    <a:pt x="3735" y="135"/>
                    <a:pt x="3735" y="135"/>
                  </a:cubicBezTo>
                  <a:cubicBezTo>
                    <a:pt x="3734" y="135"/>
                    <a:pt x="3733" y="136"/>
                    <a:pt x="3733" y="136"/>
                  </a:cubicBezTo>
                  <a:cubicBezTo>
                    <a:pt x="3733" y="136"/>
                    <a:pt x="3734" y="137"/>
                    <a:pt x="3735" y="137"/>
                  </a:cubicBezTo>
                  <a:cubicBezTo>
                    <a:pt x="3739" y="139"/>
                    <a:pt x="3747" y="138"/>
                    <a:pt x="3751" y="140"/>
                  </a:cubicBezTo>
                  <a:cubicBezTo>
                    <a:pt x="3763" y="139"/>
                    <a:pt x="3763" y="139"/>
                    <a:pt x="3763" y="139"/>
                  </a:cubicBezTo>
                  <a:cubicBezTo>
                    <a:pt x="3761" y="136"/>
                    <a:pt x="3760" y="136"/>
                    <a:pt x="3758" y="134"/>
                  </a:cubicBezTo>
                  <a:moveTo>
                    <a:pt x="3735" y="107"/>
                  </a:moveTo>
                  <a:cubicBezTo>
                    <a:pt x="3744" y="109"/>
                    <a:pt x="3750" y="108"/>
                    <a:pt x="3751" y="116"/>
                  </a:cubicBezTo>
                  <a:cubicBezTo>
                    <a:pt x="3755" y="115"/>
                    <a:pt x="3754" y="116"/>
                    <a:pt x="3756" y="114"/>
                  </a:cubicBezTo>
                  <a:cubicBezTo>
                    <a:pt x="3758" y="113"/>
                    <a:pt x="3757" y="114"/>
                    <a:pt x="3758" y="111"/>
                  </a:cubicBezTo>
                  <a:cubicBezTo>
                    <a:pt x="3753" y="109"/>
                    <a:pt x="3748" y="107"/>
                    <a:pt x="3744" y="105"/>
                  </a:cubicBezTo>
                  <a:cubicBezTo>
                    <a:pt x="3734" y="106"/>
                    <a:pt x="3734" y="106"/>
                    <a:pt x="3734" y="106"/>
                  </a:cubicBezTo>
                  <a:lnTo>
                    <a:pt x="3735" y="107"/>
                  </a:lnTo>
                  <a:close/>
                  <a:moveTo>
                    <a:pt x="3726" y="117"/>
                  </a:moveTo>
                  <a:cubicBezTo>
                    <a:pt x="3735" y="117"/>
                    <a:pt x="3735" y="117"/>
                    <a:pt x="3745" y="115"/>
                  </a:cubicBezTo>
                  <a:cubicBezTo>
                    <a:pt x="3744" y="113"/>
                    <a:pt x="3744" y="113"/>
                    <a:pt x="3744" y="113"/>
                  </a:cubicBezTo>
                  <a:cubicBezTo>
                    <a:pt x="3736" y="114"/>
                    <a:pt x="3736" y="115"/>
                    <a:pt x="3730" y="113"/>
                  </a:cubicBezTo>
                  <a:cubicBezTo>
                    <a:pt x="3724" y="113"/>
                    <a:pt x="3724" y="113"/>
                    <a:pt x="3724" y="113"/>
                  </a:cubicBezTo>
                  <a:cubicBezTo>
                    <a:pt x="3724" y="114"/>
                    <a:pt x="3725" y="116"/>
                    <a:pt x="3726" y="117"/>
                  </a:cubicBezTo>
                  <a:moveTo>
                    <a:pt x="803" y="1591"/>
                  </a:moveTo>
                  <a:cubicBezTo>
                    <a:pt x="792" y="1591"/>
                    <a:pt x="792" y="1591"/>
                    <a:pt x="792" y="1591"/>
                  </a:cubicBezTo>
                  <a:cubicBezTo>
                    <a:pt x="793" y="1593"/>
                    <a:pt x="793" y="1593"/>
                    <a:pt x="793" y="1593"/>
                  </a:cubicBezTo>
                  <a:cubicBezTo>
                    <a:pt x="797" y="1593"/>
                    <a:pt x="797" y="1593"/>
                    <a:pt x="803" y="1593"/>
                  </a:cubicBezTo>
                  <a:lnTo>
                    <a:pt x="803" y="1591"/>
                  </a:lnTo>
                  <a:close/>
                  <a:moveTo>
                    <a:pt x="3780" y="287"/>
                  </a:moveTo>
                  <a:cubicBezTo>
                    <a:pt x="3780" y="286"/>
                    <a:pt x="3780" y="286"/>
                    <a:pt x="3780" y="286"/>
                  </a:cubicBezTo>
                  <a:cubicBezTo>
                    <a:pt x="3777" y="285"/>
                    <a:pt x="3775" y="285"/>
                    <a:pt x="3773" y="284"/>
                  </a:cubicBezTo>
                  <a:cubicBezTo>
                    <a:pt x="3768" y="284"/>
                    <a:pt x="3763" y="285"/>
                    <a:pt x="3758" y="286"/>
                  </a:cubicBezTo>
                  <a:cubicBezTo>
                    <a:pt x="3761" y="287"/>
                    <a:pt x="3765" y="288"/>
                    <a:pt x="3768" y="288"/>
                  </a:cubicBezTo>
                  <a:lnTo>
                    <a:pt x="3780" y="287"/>
                  </a:lnTo>
                  <a:close/>
                  <a:moveTo>
                    <a:pt x="1459" y="1552"/>
                  </a:moveTo>
                  <a:cubicBezTo>
                    <a:pt x="1459" y="1554"/>
                    <a:pt x="1459" y="1554"/>
                    <a:pt x="1459" y="1554"/>
                  </a:cubicBezTo>
                  <a:cubicBezTo>
                    <a:pt x="1473" y="1553"/>
                    <a:pt x="1472" y="1554"/>
                    <a:pt x="1472" y="1550"/>
                  </a:cubicBezTo>
                  <a:cubicBezTo>
                    <a:pt x="1468" y="1551"/>
                    <a:pt x="1466" y="1552"/>
                    <a:pt x="1459" y="1552"/>
                  </a:cubicBezTo>
                  <a:moveTo>
                    <a:pt x="298" y="955"/>
                  </a:moveTo>
                  <a:cubicBezTo>
                    <a:pt x="303" y="955"/>
                    <a:pt x="306" y="954"/>
                    <a:pt x="309" y="956"/>
                  </a:cubicBezTo>
                  <a:cubicBezTo>
                    <a:pt x="321" y="955"/>
                    <a:pt x="321" y="955"/>
                    <a:pt x="321" y="955"/>
                  </a:cubicBezTo>
                  <a:cubicBezTo>
                    <a:pt x="321" y="954"/>
                    <a:pt x="322" y="953"/>
                    <a:pt x="323" y="953"/>
                  </a:cubicBezTo>
                  <a:cubicBezTo>
                    <a:pt x="322" y="952"/>
                    <a:pt x="321" y="952"/>
                    <a:pt x="320" y="951"/>
                  </a:cubicBezTo>
                  <a:cubicBezTo>
                    <a:pt x="316" y="949"/>
                    <a:pt x="308" y="949"/>
                    <a:pt x="304" y="947"/>
                  </a:cubicBezTo>
                  <a:cubicBezTo>
                    <a:pt x="292" y="948"/>
                    <a:pt x="292" y="948"/>
                    <a:pt x="292" y="948"/>
                  </a:cubicBezTo>
                  <a:cubicBezTo>
                    <a:pt x="294" y="952"/>
                    <a:pt x="295" y="952"/>
                    <a:pt x="298" y="955"/>
                  </a:cubicBezTo>
                  <a:moveTo>
                    <a:pt x="322" y="995"/>
                  </a:moveTo>
                  <a:cubicBezTo>
                    <a:pt x="313" y="992"/>
                    <a:pt x="307" y="992"/>
                    <a:pt x="305" y="981"/>
                  </a:cubicBezTo>
                  <a:cubicBezTo>
                    <a:pt x="301" y="982"/>
                    <a:pt x="302" y="982"/>
                    <a:pt x="300" y="983"/>
                  </a:cubicBezTo>
                  <a:cubicBezTo>
                    <a:pt x="298" y="985"/>
                    <a:pt x="299" y="984"/>
                    <a:pt x="298" y="987"/>
                  </a:cubicBezTo>
                  <a:cubicBezTo>
                    <a:pt x="303" y="991"/>
                    <a:pt x="308" y="994"/>
                    <a:pt x="313" y="997"/>
                  </a:cubicBezTo>
                  <a:cubicBezTo>
                    <a:pt x="322" y="997"/>
                    <a:pt x="322" y="997"/>
                    <a:pt x="322" y="997"/>
                  </a:cubicBezTo>
                  <a:lnTo>
                    <a:pt x="322" y="995"/>
                  </a:lnTo>
                  <a:close/>
                  <a:moveTo>
                    <a:pt x="330" y="981"/>
                  </a:moveTo>
                  <a:cubicBezTo>
                    <a:pt x="321" y="980"/>
                    <a:pt x="321" y="981"/>
                    <a:pt x="312" y="982"/>
                  </a:cubicBezTo>
                  <a:cubicBezTo>
                    <a:pt x="312" y="986"/>
                    <a:pt x="312" y="986"/>
                    <a:pt x="312" y="986"/>
                  </a:cubicBezTo>
                  <a:cubicBezTo>
                    <a:pt x="320" y="984"/>
                    <a:pt x="320" y="983"/>
                    <a:pt x="326" y="987"/>
                  </a:cubicBezTo>
                  <a:cubicBezTo>
                    <a:pt x="333" y="986"/>
                    <a:pt x="333" y="986"/>
                    <a:pt x="333" y="986"/>
                  </a:cubicBezTo>
                  <a:cubicBezTo>
                    <a:pt x="332" y="984"/>
                    <a:pt x="331" y="983"/>
                    <a:pt x="330" y="981"/>
                  </a:cubicBezTo>
                  <a:moveTo>
                    <a:pt x="269" y="734"/>
                  </a:moveTo>
                  <a:cubicBezTo>
                    <a:pt x="272" y="735"/>
                    <a:pt x="274" y="736"/>
                    <a:pt x="277" y="737"/>
                  </a:cubicBezTo>
                  <a:cubicBezTo>
                    <a:pt x="284" y="736"/>
                    <a:pt x="292" y="734"/>
                    <a:pt x="299" y="733"/>
                  </a:cubicBezTo>
                  <a:cubicBezTo>
                    <a:pt x="300" y="732"/>
                    <a:pt x="301" y="732"/>
                    <a:pt x="301" y="731"/>
                  </a:cubicBezTo>
                  <a:cubicBezTo>
                    <a:pt x="301" y="729"/>
                    <a:pt x="301" y="729"/>
                    <a:pt x="301" y="729"/>
                  </a:cubicBezTo>
                  <a:cubicBezTo>
                    <a:pt x="269" y="732"/>
                    <a:pt x="269" y="732"/>
                    <a:pt x="269" y="732"/>
                  </a:cubicBezTo>
                  <a:lnTo>
                    <a:pt x="269" y="734"/>
                  </a:lnTo>
                  <a:close/>
                  <a:moveTo>
                    <a:pt x="270" y="976"/>
                  </a:moveTo>
                  <a:cubicBezTo>
                    <a:pt x="272" y="983"/>
                    <a:pt x="273" y="981"/>
                    <a:pt x="277" y="985"/>
                  </a:cubicBezTo>
                  <a:cubicBezTo>
                    <a:pt x="284" y="985"/>
                    <a:pt x="284" y="985"/>
                    <a:pt x="284" y="985"/>
                  </a:cubicBezTo>
                  <a:cubicBezTo>
                    <a:pt x="283" y="977"/>
                    <a:pt x="283" y="977"/>
                    <a:pt x="283" y="977"/>
                  </a:cubicBezTo>
                  <a:cubicBezTo>
                    <a:pt x="279" y="977"/>
                    <a:pt x="274" y="977"/>
                    <a:pt x="270" y="976"/>
                  </a:cubicBezTo>
                  <a:moveTo>
                    <a:pt x="277" y="958"/>
                  </a:moveTo>
                  <a:cubicBezTo>
                    <a:pt x="284" y="958"/>
                    <a:pt x="284" y="958"/>
                    <a:pt x="284" y="958"/>
                  </a:cubicBezTo>
                  <a:cubicBezTo>
                    <a:pt x="285" y="957"/>
                    <a:pt x="286" y="956"/>
                    <a:pt x="286" y="956"/>
                  </a:cubicBezTo>
                  <a:cubicBezTo>
                    <a:pt x="284" y="953"/>
                    <a:pt x="281" y="951"/>
                    <a:pt x="279" y="949"/>
                  </a:cubicBezTo>
                  <a:cubicBezTo>
                    <a:pt x="271" y="950"/>
                    <a:pt x="270" y="952"/>
                    <a:pt x="265" y="950"/>
                  </a:cubicBezTo>
                  <a:cubicBezTo>
                    <a:pt x="260" y="950"/>
                    <a:pt x="260" y="950"/>
                    <a:pt x="260" y="950"/>
                  </a:cubicBezTo>
                  <a:cubicBezTo>
                    <a:pt x="261" y="954"/>
                    <a:pt x="261" y="954"/>
                    <a:pt x="261" y="954"/>
                  </a:cubicBezTo>
                  <a:cubicBezTo>
                    <a:pt x="266" y="955"/>
                    <a:pt x="273" y="956"/>
                    <a:pt x="277" y="958"/>
                  </a:cubicBezTo>
                  <a:moveTo>
                    <a:pt x="236" y="855"/>
                  </a:moveTo>
                  <a:cubicBezTo>
                    <a:pt x="239" y="860"/>
                    <a:pt x="242" y="860"/>
                    <a:pt x="246" y="864"/>
                  </a:cubicBezTo>
                  <a:cubicBezTo>
                    <a:pt x="248" y="863"/>
                    <a:pt x="249" y="862"/>
                    <a:pt x="251" y="861"/>
                  </a:cubicBezTo>
                  <a:cubicBezTo>
                    <a:pt x="248" y="857"/>
                    <a:pt x="248" y="857"/>
                    <a:pt x="245" y="854"/>
                  </a:cubicBezTo>
                  <a:lnTo>
                    <a:pt x="236" y="855"/>
                  </a:lnTo>
                  <a:close/>
                  <a:moveTo>
                    <a:pt x="217" y="958"/>
                  </a:moveTo>
                  <a:cubicBezTo>
                    <a:pt x="218" y="960"/>
                    <a:pt x="219" y="962"/>
                    <a:pt x="220" y="963"/>
                  </a:cubicBezTo>
                  <a:cubicBezTo>
                    <a:pt x="225" y="962"/>
                    <a:pt x="227" y="962"/>
                    <a:pt x="229" y="961"/>
                  </a:cubicBezTo>
                  <a:cubicBezTo>
                    <a:pt x="236" y="960"/>
                    <a:pt x="239" y="959"/>
                    <a:pt x="243" y="958"/>
                  </a:cubicBezTo>
                  <a:cubicBezTo>
                    <a:pt x="242" y="954"/>
                    <a:pt x="242" y="954"/>
                    <a:pt x="242" y="954"/>
                  </a:cubicBezTo>
                  <a:cubicBezTo>
                    <a:pt x="230" y="953"/>
                    <a:pt x="230" y="956"/>
                    <a:pt x="217" y="958"/>
                  </a:cubicBezTo>
                  <a:moveTo>
                    <a:pt x="204" y="749"/>
                  </a:moveTo>
                  <a:cubicBezTo>
                    <a:pt x="216" y="748"/>
                    <a:pt x="240" y="748"/>
                    <a:pt x="247" y="743"/>
                  </a:cubicBezTo>
                  <a:cubicBezTo>
                    <a:pt x="257" y="742"/>
                    <a:pt x="259" y="740"/>
                    <a:pt x="264" y="738"/>
                  </a:cubicBezTo>
                  <a:cubicBezTo>
                    <a:pt x="264" y="738"/>
                    <a:pt x="264" y="738"/>
                    <a:pt x="264" y="738"/>
                  </a:cubicBezTo>
                  <a:cubicBezTo>
                    <a:pt x="265" y="737"/>
                    <a:pt x="266" y="737"/>
                    <a:pt x="267" y="736"/>
                  </a:cubicBezTo>
                  <a:cubicBezTo>
                    <a:pt x="267" y="734"/>
                    <a:pt x="267" y="734"/>
                    <a:pt x="267" y="734"/>
                  </a:cubicBezTo>
                  <a:cubicBezTo>
                    <a:pt x="250" y="733"/>
                    <a:pt x="218" y="735"/>
                    <a:pt x="206" y="743"/>
                  </a:cubicBezTo>
                  <a:cubicBezTo>
                    <a:pt x="201" y="744"/>
                    <a:pt x="201" y="744"/>
                    <a:pt x="201" y="744"/>
                  </a:cubicBezTo>
                  <a:cubicBezTo>
                    <a:pt x="202" y="745"/>
                    <a:pt x="203" y="747"/>
                    <a:pt x="204" y="749"/>
                  </a:cubicBezTo>
                  <a:moveTo>
                    <a:pt x="3786" y="118"/>
                  </a:moveTo>
                  <a:cubicBezTo>
                    <a:pt x="3784" y="114"/>
                    <a:pt x="3783" y="115"/>
                    <a:pt x="3779" y="112"/>
                  </a:cubicBezTo>
                  <a:cubicBezTo>
                    <a:pt x="3772" y="113"/>
                    <a:pt x="3772" y="113"/>
                    <a:pt x="3772" y="113"/>
                  </a:cubicBezTo>
                  <a:cubicBezTo>
                    <a:pt x="3772" y="118"/>
                    <a:pt x="3772" y="118"/>
                    <a:pt x="3772" y="118"/>
                  </a:cubicBezTo>
                  <a:cubicBezTo>
                    <a:pt x="3777" y="118"/>
                    <a:pt x="3782" y="118"/>
                    <a:pt x="3786" y="118"/>
                  </a:cubicBezTo>
                  <a:moveTo>
                    <a:pt x="3778" y="131"/>
                  </a:moveTo>
                  <a:cubicBezTo>
                    <a:pt x="3771" y="131"/>
                    <a:pt x="3771" y="131"/>
                    <a:pt x="3771" y="131"/>
                  </a:cubicBezTo>
                  <a:cubicBezTo>
                    <a:pt x="3771" y="132"/>
                    <a:pt x="3770" y="132"/>
                    <a:pt x="3769" y="133"/>
                  </a:cubicBezTo>
                  <a:cubicBezTo>
                    <a:pt x="3772" y="134"/>
                    <a:pt x="3774" y="136"/>
                    <a:pt x="3776" y="138"/>
                  </a:cubicBezTo>
                  <a:cubicBezTo>
                    <a:pt x="3784" y="136"/>
                    <a:pt x="3785" y="135"/>
                    <a:pt x="3790" y="136"/>
                  </a:cubicBezTo>
                  <a:cubicBezTo>
                    <a:pt x="3795" y="136"/>
                    <a:pt x="3795" y="136"/>
                    <a:pt x="3795" y="136"/>
                  </a:cubicBezTo>
                  <a:cubicBezTo>
                    <a:pt x="3794" y="133"/>
                    <a:pt x="3794" y="133"/>
                    <a:pt x="3794" y="133"/>
                  </a:cubicBezTo>
                  <a:cubicBezTo>
                    <a:pt x="3789" y="133"/>
                    <a:pt x="3782" y="132"/>
                    <a:pt x="3778" y="131"/>
                  </a:cubicBezTo>
                  <a:moveTo>
                    <a:pt x="3816" y="201"/>
                  </a:moveTo>
                  <a:cubicBezTo>
                    <a:pt x="3813" y="198"/>
                    <a:pt x="3810" y="198"/>
                    <a:pt x="3807" y="195"/>
                  </a:cubicBezTo>
                  <a:cubicBezTo>
                    <a:pt x="3805" y="196"/>
                    <a:pt x="3804" y="197"/>
                    <a:pt x="3802" y="197"/>
                  </a:cubicBezTo>
                  <a:cubicBezTo>
                    <a:pt x="3804" y="200"/>
                    <a:pt x="3805" y="200"/>
                    <a:pt x="3807" y="202"/>
                  </a:cubicBezTo>
                  <a:lnTo>
                    <a:pt x="3816" y="201"/>
                  </a:lnTo>
                  <a:close/>
                  <a:moveTo>
                    <a:pt x="3838" y="130"/>
                  </a:moveTo>
                  <a:cubicBezTo>
                    <a:pt x="3837" y="128"/>
                    <a:pt x="3836" y="127"/>
                    <a:pt x="3835" y="126"/>
                  </a:cubicBezTo>
                  <a:cubicBezTo>
                    <a:pt x="3830" y="127"/>
                    <a:pt x="3829" y="127"/>
                    <a:pt x="3826" y="128"/>
                  </a:cubicBezTo>
                  <a:cubicBezTo>
                    <a:pt x="3820" y="129"/>
                    <a:pt x="3817" y="129"/>
                    <a:pt x="3813" y="130"/>
                  </a:cubicBezTo>
                  <a:cubicBezTo>
                    <a:pt x="3813" y="133"/>
                    <a:pt x="3813" y="133"/>
                    <a:pt x="3813" y="133"/>
                  </a:cubicBezTo>
                  <a:cubicBezTo>
                    <a:pt x="3825" y="133"/>
                    <a:pt x="3826" y="131"/>
                    <a:pt x="3838" y="130"/>
                  </a:cubicBezTo>
                  <a:moveTo>
                    <a:pt x="3846" y="274"/>
                  </a:moveTo>
                  <a:cubicBezTo>
                    <a:pt x="3833" y="274"/>
                    <a:pt x="3810" y="275"/>
                    <a:pt x="3802" y="279"/>
                  </a:cubicBezTo>
                  <a:cubicBezTo>
                    <a:pt x="3791" y="280"/>
                    <a:pt x="3789" y="281"/>
                    <a:pt x="3782" y="284"/>
                  </a:cubicBezTo>
                  <a:cubicBezTo>
                    <a:pt x="3782" y="286"/>
                    <a:pt x="3782" y="286"/>
                    <a:pt x="3782" y="286"/>
                  </a:cubicBezTo>
                  <a:cubicBezTo>
                    <a:pt x="3799" y="286"/>
                    <a:pt x="3831" y="284"/>
                    <a:pt x="3844" y="278"/>
                  </a:cubicBezTo>
                  <a:cubicBezTo>
                    <a:pt x="3848" y="277"/>
                    <a:pt x="3848" y="277"/>
                    <a:pt x="3848" y="277"/>
                  </a:cubicBezTo>
                  <a:cubicBezTo>
                    <a:pt x="3847" y="276"/>
                    <a:pt x="3846" y="275"/>
                    <a:pt x="3846" y="274"/>
                  </a:cubicBezTo>
                  <a:moveTo>
                    <a:pt x="3847" y="509"/>
                  </a:moveTo>
                  <a:cubicBezTo>
                    <a:pt x="3852" y="507"/>
                    <a:pt x="3849" y="509"/>
                    <a:pt x="3849" y="506"/>
                  </a:cubicBezTo>
                  <a:cubicBezTo>
                    <a:pt x="3846" y="506"/>
                    <a:pt x="3844" y="506"/>
                    <a:pt x="3841" y="507"/>
                  </a:cubicBezTo>
                  <a:cubicBezTo>
                    <a:pt x="3841" y="508"/>
                    <a:pt x="3841" y="509"/>
                    <a:pt x="3840" y="510"/>
                  </a:cubicBezTo>
                  <a:cubicBezTo>
                    <a:pt x="3841" y="510"/>
                    <a:pt x="3841" y="510"/>
                    <a:pt x="3842" y="510"/>
                  </a:cubicBezTo>
                  <a:cubicBezTo>
                    <a:pt x="3844" y="510"/>
                    <a:pt x="3846" y="510"/>
                    <a:pt x="3847" y="509"/>
                  </a:cubicBezTo>
                  <a:moveTo>
                    <a:pt x="3587" y="1462"/>
                  </a:moveTo>
                  <a:cubicBezTo>
                    <a:pt x="3587" y="1465"/>
                    <a:pt x="3587" y="1465"/>
                    <a:pt x="3587" y="1465"/>
                  </a:cubicBezTo>
                  <a:cubicBezTo>
                    <a:pt x="3592" y="1464"/>
                    <a:pt x="3592" y="1464"/>
                    <a:pt x="3592" y="1464"/>
                  </a:cubicBezTo>
                  <a:cubicBezTo>
                    <a:pt x="3592" y="1461"/>
                    <a:pt x="3592" y="1461"/>
                    <a:pt x="3592" y="1461"/>
                  </a:cubicBezTo>
                  <a:lnTo>
                    <a:pt x="3587" y="1462"/>
                  </a:lnTo>
                  <a:close/>
                  <a:moveTo>
                    <a:pt x="3589" y="1459"/>
                  </a:moveTo>
                  <a:cubicBezTo>
                    <a:pt x="3598" y="1458"/>
                    <a:pt x="3596" y="1459"/>
                    <a:pt x="3597" y="1455"/>
                  </a:cubicBezTo>
                  <a:cubicBezTo>
                    <a:pt x="3584" y="1457"/>
                    <a:pt x="3584" y="1457"/>
                    <a:pt x="3584" y="1457"/>
                  </a:cubicBezTo>
                  <a:cubicBezTo>
                    <a:pt x="3584" y="1458"/>
                    <a:pt x="3584" y="1458"/>
                    <a:pt x="3584" y="1458"/>
                  </a:cubicBezTo>
                  <a:cubicBezTo>
                    <a:pt x="3588" y="1458"/>
                    <a:pt x="3586" y="1458"/>
                    <a:pt x="3589" y="1459"/>
                  </a:cubicBezTo>
                  <a:moveTo>
                    <a:pt x="3407" y="1473"/>
                  </a:moveTo>
                  <a:cubicBezTo>
                    <a:pt x="3412" y="1474"/>
                    <a:pt x="3410" y="1473"/>
                    <a:pt x="3413" y="1474"/>
                  </a:cubicBezTo>
                  <a:cubicBezTo>
                    <a:pt x="3429" y="1473"/>
                    <a:pt x="3429" y="1473"/>
                    <a:pt x="3429" y="1473"/>
                  </a:cubicBezTo>
                  <a:cubicBezTo>
                    <a:pt x="3428" y="1471"/>
                    <a:pt x="3428" y="1471"/>
                    <a:pt x="3428" y="1471"/>
                  </a:cubicBezTo>
                  <a:cubicBezTo>
                    <a:pt x="3421" y="1471"/>
                    <a:pt x="3410" y="1471"/>
                    <a:pt x="3399" y="1472"/>
                  </a:cubicBezTo>
                  <a:cubicBezTo>
                    <a:pt x="3400" y="1476"/>
                    <a:pt x="3400" y="1477"/>
                    <a:pt x="3403" y="1479"/>
                  </a:cubicBezTo>
                  <a:cubicBezTo>
                    <a:pt x="3403" y="1480"/>
                    <a:pt x="3403" y="1480"/>
                    <a:pt x="3403" y="1480"/>
                  </a:cubicBezTo>
                  <a:cubicBezTo>
                    <a:pt x="3409" y="1478"/>
                    <a:pt x="3408" y="1478"/>
                    <a:pt x="3407" y="1473"/>
                  </a:cubicBezTo>
                  <a:moveTo>
                    <a:pt x="3163" y="1530"/>
                  </a:moveTo>
                  <a:cubicBezTo>
                    <a:pt x="3164" y="1531"/>
                    <a:pt x="3165" y="1531"/>
                    <a:pt x="3166" y="1531"/>
                  </a:cubicBezTo>
                  <a:cubicBezTo>
                    <a:pt x="3172" y="1532"/>
                    <a:pt x="3181" y="1529"/>
                    <a:pt x="3192" y="1528"/>
                  </a:cubicBezTo>
                  <a:cubicBezTo>
                    <a:pt x="3191" y="1526"/>
                    <a:pt x="3190" y="1525"/>
                    <a:pt x="3189" y="1524"/>
                  </a:cubicBezTo>
                  <a:cubicBezTo>
                    <a:pt x="3181" y="1526"/>
                    <a:pt x="3172" y="1528"/>
                    <a:pt x="3163" y="1530"/>
                  </a:cubicBezTo>
                  <a:moveTo>
                    <a:pt x="3127" y="1512"/>
                  </a:moveTo>
                  <a:cubicBezTo>
                    <a:pt x="3127" y="1513"/>
                    <a:pt x="3126" y="1514"/>
                    <a:pt x="3125" y="1514"/>
                  </a:cubicBezTo>
                  <a:cubicBezTo>
                    <a:pt x="3125" y="1517"/>
                    <a:pt x="3125" y="1517"/>
                    <a:pt x="3125" y="1517"/>
                  </a:cubicBezTo>
                  <a:cubicBezTo>
                    <a:pt x="3128" y="1517"/>
                    <a:pt x="3130" y="1517"/>
                    <a:pt x="3133" y="1518"/>
                  </a:cubicBezTo>
                  <a:cubicBezTo>
                    <a:pt x="3134" y="1515"/>
                    <a:pt x="3135" y="1515"/>
                    <a:pt x="3135" y="1512"/>
                  </a:cubicBezTo>
                  <a:lnTo>
                    <a:pt x="3127" y="1512"/>
                  </a:lnTo>
                  <a:close/>
                  <a:moveTo>
                    <a:pt x="3154" y="1512"/>
                  </a:moveTo>
                  <a:cubicBezTo>
                    <a:pt x="3154" y="1513"/>
                    <a:pt x="3154" y="1513"/>
                    <a:pt x="3154" y="1513"/>
                  </a:cubicBezTo>
                  <a:cubicBezTo>
                    <a:pt x="3162" y="1512"/>
                    <a:pt x="3162" y="1512"/>
                    <a:pt x="3162" y="1512"/>
                  </a:cubicBezTo>
                  <a:cubicBezTo>
                    <a:pt x="3162" y="1509"/>
                    <a:pt x="3162" y="1509"/>
                    <a:pt x="3162" y="1509"/>
                  </a:cubicBezTo>
                  <a:cubicBezTo>
                    <a:pt x="3159" y="1510"/>
                    <a:pt x="3156" y="1511"/>
                    <a:pt x="3154" y="1512"/>
                  </a:cubicBezTo>
                  <a:moveTo>
                    <a:pt x="3158" y="1497"/>
                  </a:moveTo>
                  <a:cubicBezTo>
                    <a:pt x="3149" y="1498"/>
                    <a:pt x="3140" y="1500"/>
                    <a:pt x="3132" y="1501"/>
                  </a:cubicBezTo>
                  <a:cubicBezTo>
                    <a:pt x="3131" y="1501"/>
                    <a:pt x="3130" y="1502"/>
                    <a:pt x="3129" y="1503"/>
                  </a:cubicBezTo>
                  <a:cubicBezTo>
                    <a:pt x="3129" y="1505"/>
                    <a:pt x="3129" y="1505"/>
                    <a:pt x="3129" y="1505"/>
                  </a:cubicBezTo>
                  <a:cubicBezTo>
                    <a:pt x="3137" y="1505"/>
                    <a:pt x="3144" y="1504"/>
                    <a:pt x="3148" y="1502"/>
                  </a:cubicBezTo>
                  <a:cubicBezTo>
                    <a:pt x="3161" y="1501"/>
                    <a:pt x="3162" y="1503"/>
                    <a:pt x="3158" y="1497"/>
                  </a:cubicBezTo>
                  <a:moveTo>
                    <a:pt x="3119" y="1503"/>
                  </a:moveTo>
                  <a:cubicBezTo>
                    <a:pt x="3119" y="1506"/>
                    <a:pt x="3119" y="1506"/>
                    <a:pt x="3119" y="1506"/>
                  </a:cubicBezTo>
                  <a:cubicBezTo>
                    <a:pt x="3122" y="1506"/>
                    <a:pt x="3122" y="1506"/>
                    <a:pt x="3122" y="1506"/>
                  </a:cubicBezTo>
                  <a:cubicBezTo>
                    <a:pt x="3121" y="1503"/>
                    <a:pt x="3121" y="1503"/>
                    <a:pt x="3121" y="1503"/>
                  </a:cubicBezTo>
                  <a:lnTo>
                    <a:pt x="3119" y="1503"/>
                  </a:lnTo>
                  <a:close/>
                  <a:moveTo>
                    <a:pt x="3008" y="1453"/>
                  </a:moveTo>
                  <a:cubicBezTo>
                    <a:pt x="3009" y="1456"/>
                    <a:pt x="3009" y="1456"/>
                    <a:pt x="3009" y="1456"/>
                  </a:cubicBezTo>
                  <a:cubicBezTo>
                    <a:pt x="3015" y="1455"/>
                    <a:pt x="3016" y="1455"/>
                    <a:pt x="3019" y="1453"/>
                  </a:cubicBezTo>
                  <a:cubicBezTo>
                    <a:pt x="3021" y="1451"/>
                    <a:pt x="3020" y="1452"/>
                    <a:pt x="3019" y="1449"/>
                  </a:cubicBezTo>
                  <a:cubicBezTo>
                    <a:pt x="3013" y="1451"/>
                    <a:pt x="3013" y="1451"/>
                    <a:pt x="3008" y="1453"/>
                  </a:cubicBezTo>
                  <a:moveTo>
                    <a:pt x="2878" y="1535"/>
                  </a:moveTo>
                  <a:cubicBezTo>
                    <a:pt x="2883" y="1534"/>
                    <a:pt x="2888" y="1533"/>
                    <a:pt x="2893" y="1533"/>
                  </a:cubicBezTo>
                  <a:cubicBezTo>
                    <a:pt x="2893" y="1530"/>
                    <a:pt x="2893" y="1530"/>
                    <a:pt x="2893" y="1530"/>
                  </a:cubicBezTo>
                  <a:cubicBezTo>
                    <a:pt x="2892" y="1529"/>
                    <a:pt x="2891" y="1529"/>
                    <a:pt x="2890" y="1529"/>
                  </a:cubicBezTo>
                  <a:cubicBezTo>
                    <a:pt x="2884" y="1529"/>
                    <a:pt x="2883" y="1529"/>
                    <a:pt x="2880" y="1531"/>
                  </a:cubicBezTo>
                  <a:cubicBezTo>
                    <a:pt x="2878" y="1533"/>
                    <a:pt x="2878" y="1532"/>
                    <a:pt x="2878" y="1535"/>
                  </a:cubicBezTo>
                  <a:moveTo>
                    <a:pt x="2885" y="1465"/>
                  </a:moveTo>
                  <a:cubicBezTo>
                    <a:pt x="2903" y="1463"/>
                    <a:pt x="2903" y="1463"/>
                    <a:pt x="2903" y="1463"/>
                  </a:cubicBezTo>
                  <a:cubicBezTo>
                    <a:pt x="2902" y="1462"/>
                    <a:pt x="2901" y="1461"/>
                    <a:pt x="2900" y="1459"/>
                  </a:cubicBezTo>
                  <a:cubicBezTo>
                    <a:pt x="2891" y="1460"/>
                    <a:pt x="2877" y="1461"/>
                    <a:pt x="2872" y="1463"/>
                  </a:cubicBezTo>
                  <a:cubicBezTo>
                    <a:pt x="2867" y="1465"/>
                    <a:pt x="2869" y="1464"/>
                    <a:pt x="2866" y="1465"/>
                  </a:cubicBezTo>
                  <a:cubicBezTo>
                    <a:pt x="2868" y="1466"/>
                    <a:pt x="2870" y="1467"/>
                    <a:pt x="2872" y="1467"/>
                  </a:cubicBezTo>
                  <a:cubicBezTo>
                    <a:pt x="2879" y="1467"/>
                    <a:pt x="2882" y="1466"/>
                    <a:pt x="2885" y="1465"/>
                  </a:cubicBezTo>
                  <a:moveTo>
                    <a:pt x="2836" y="1547"/>
                  </a:moveTo>
                  <a:cubicBezTo>
                    <a:pt x="2836" y="1549"/>
                    <a:pt x="2836" y="1549"/>
                    <a:pt x="2836" y="1549"/>
                  </a:cubicBezTo>
                  <a:cubicBezTo>
                    <a:pt x="2841" y="1549"/>
                    <a:pt x="2839" y="1549"/>
                    <a:pt x="2842" y="1549"/>
                  </a:cubicBezTo>
                  <a:cubicBezTo>
                    <a:pt x="2853" y="1547"/>
                    <a:pt x="2850" y="1548"/>
                    <a:pt x="2849" y="1545"/>
                  </a:cubicBezTo>
                  <a:cubicBezTo>
                    <a:pt x="2839" y="1546"/>
                    <a:pt x="2839" y="1546"/>
                    <a:pt x="2839" y="1546"/>
                  </a:cubicBezTo>
                  <a:cubicBezTo>
                    <a:pt x="2838" y="1546"/>
                    <a:pt x="2837" y="1547"/>
                    <a:pt x="2836" y="1547"/>
                  </a:cubicBezTo>
                  <a:moveTo>
                    <a:pt x="2854" y="1541"/>
                  </a:moveTo>
                  <a:cubicBezTo>
                    <a:pt x="2860" y="1541"/>
                    <a:pt x="2860" y="1541"/>
                    <a:pt x="2860" y="1541"/>
                  </a:cubicBezTo>
                  <a:cubicBezTo>
                    <a:pt x="2859" y="1534"/>
                    <a:pt x="2859" y="1534"/>
                    <a:pt x="2859" y="1534"/>
                  </a:cubicBezTo>
                  <a:cubicBezTo>
                    <a:pt x="2854" y="1535"/>
                    <a:pt x="2854" y="1535"/>
                    <a:pt x="2851" y="1536"/>
                  </a:cubicBezTo>
                  <a:cubicBezTo>
                    <a:pt x="2839" y="1538"/>
                    <a:pt x="2842" y="1539"/>
                    <a:pt x="2833" y="1542"/>
                  </a:cubicBezTo>
                  <a:cubicBezTo>
                    <a:pt x="2833" y="1545"/>
                    <a:pt x="2833" y="1545"/>
                    <a:pt x="2833" y="1545"/>
                  </a:cubicBezTo>
                  <a:cubicBezTo>
                    <a:pt x="2842" y="1544"/>
                    <a:pt x="2850" y="1543"/>
                    <a:pt x="2854" y="1541"/>
                  </a:cubicBezTo>
                  <a:moveTo>
                    <a:pt x="2815" y="1482"/>
                  </a:moveTo>
                  <a:cubicBezTo>
                    <a:pt x="2804" y="1483"/>
                    <a:pt x="2804" y="1483"/>
                    <a:pt x="2804" y="1483"/>
                  </a:cubicBezTo>
                  <a:cubicBezTo>
                    <a:pt x="2803" y="1484"/>
                    <a:pt x="2803" y="1484"/>
                    <a:pt x="2802" y="1485"/>
                  </a:cubicBezTo>
                  <a:cubicBezTo>
                    <a:pt x="2802" y="1487"/>
                    <a:pt x="2802" y="1487"/>
                    <a:pt x="2802" y="1487"/>
                  </a:cubicBezTo>
                  <a:cubicBezTo>
                    <a:pt x="2816" y="1486"/>
                    <a:pt x="2815" y="1486"/>
                    <a:pt x="2815" y="1482"/>
                  </a:cubicBezTo>
                  <a:moveTo>
                    <a:pt x="2809" y="1540"/>
                  </a:moveTo>
                  <a:cubicBezTo>
                    <a:pt x="2807" y="1544"/>
                    <a:pt x="2803" y="1545"/>
                    <a:pt x="2797" y="1548"/>
                  </a:cubicBezTo>
                  <a:cubicBezTo>
                    <a:pt x="2797" y="1549"/>
                    <a:pt x="2797" y="1549"/>
                    <a:pt x="2797" y="1549"/>
                  </a:cubicBezTo>
                  <a:cubicBezTo>
                    <a:pt x="2812" y="1548"/>
                    <a:pt x="2811" y="1545"/>
                    <a:pt x="2831" y="1542"/>
                  </a:cubicBezTo>
                  <a:cubicBezTo>
                    <a:pt x="2828" y="1539"/>
                    <a:pt x="2828" y="1540"/>
                    <a:pt x="2825" y="1538"/>
                  </a:cubicBezTo>
                  <a:lnTo>
                    <a:pt x="2809" y="1540"/>
                  </a:lnTo>
                  <a:close/>
                  <a:moveTo>
                    <a:pt x="2784" y="1552"/>
                  </a:moveTo>
                  <a:cubicBezTo>
                    <a:pt x="2784" y="1552"/>
                    <a:pt x="2794" y="1550"/>
                    <a:pt x="2789" y="1550"/>
                  </a:cubicBezTo>
                  <a:cubicBezTo>
                    <a:pt x="2788" y="1549"/>
                    <a:pt x="2787" y="1549"/>
                    <a:pt x="2786" y="1549"/>
                  </a:cubicBezTo>
                  <a:cubicBezTo>
                    <a:pt x="2784" y="1550"/>
                    <a:pt x="2785" y="1549"/>
                    <a:pt x="2784" y="1552"/>
                  </a:cubicBezTo>
                  <a:moveTo>
                    <a:pt x="2786" y="1483"/>
                  </a:moveTo>
                  <a:cubicBezTo>
                    <a:pt x="2788" y="1482"/>
                    <a:pt x="2787" y="1482"/>
                    <a:pt x="2788" y="1479"/>
                  </a:cubicBezTo>
                  <a:cubicBezTo>
                    <a:pt x="2805" y="1477"/>
                    <a:pt x="2821" y="1474"/>
                    <a:pt x="2830" y="1474"/>
                  </a:cubicBezTo>
                  <a:cubicBezTo>
                    <a:pt x="2830" y="1471"/>
                    <a:pt x="2830" y="1471"/>
                    <a:pt x="2830" y="1471"/>
                  </a:cubicBezTo>
                  <a:cubicBezTo>
                    <a:pt x="2825" y="1470"/>
                    <a:pt x="2820" y="1470"/>
                    <a:pt x="2816" y="1468"/>
                  </a:cubicBezTo>
                  <a:cubicBezTo>
                    <a:pt x="2799" y="1471"/>
                    <a:pt x="2794" y="1477"/>
                    <a:pt x="2772" y="1479"/>
                  </a:cubicBezTo>
                  <a:cubicBezTo>
                    <a:pt x="2772" y="1480"/>
                    <a:pt x="2772" y="1480"/>
                    <a:pt x="2772" y="1480"/>
                  </a:cubicBezTo>
                  <a:cubicBezTo>
                    <a:pt x="2776" y="1481"/>
                    <a:pt x="2782" y="1482"/>
                    <a:pt x="2786" y="1483"/>
                  </a:cubicBezTo>
                  <a:moveTo>
                    <a:pt x="2676" y="1468"/>
                  </a:moveTo>
                  <a:cubicBezTo>
                    <a:pt x="2676" y="1470"/>
                    <a:pt x="2676" y="1470"/>
                    <a:pt x="2676" y="1470"/>
                  </a:cubicBezTo>
                  <a:cubicBezTo>
                    <a:pt x="2684" y="1470"/>
                    <a:pt x="2684" y="1470"/>
                    <a:pt x="2684" y="1470"/>
                  </a:cubicBezTo>
                  <a:cubicBezTo>
                    <a:pt x="2683" y="1468"/>
                    <a:pt x="2682" y="1467"/>
                    <a:pt x="2681" y="1466"/>
                  </a:cubicBezTo>
                  <a:cubicBezTo>
                    <a:pt x="2679" y="1466"/>
                    <a:pt x="2678" y="1467"/>
                    <a:pt x="2676" y="1468"/>
                  </a:cubicBezTo>
                  <a:moveTo>
                    <a:pt x="2454" y="1503"/>
                  </a:moveTo>
                  <a:cubicBezTo>
                    <a:pt x="2454" y="1506"/>
                    <a:pt x="2454" y="1506"/>
                    <a:pt x="2454" y="1506"/>
                  </a:cubicBezTo>
                  <a:cubicBezTo>
                    <a:pt x="2457" y="1506"/>
                    <a:pt x="2457" y="1506"/>
                    <a:pt x="2457" y="1506"/>
                  </a:cubicBezTo>
                  <a:cubicBezTo>
                    <a:pt x="2457" y="1504"/>
                    <a:pt x="2458" y="1503"/>
                    <a:pt x="2459" y="1502"/>
                  </a:cubicBezTo>
                  <a:cubicBezTo>
                    <a:pt x="2457" y="1502"/>
                    <a:pt x="2455" y="1503"/>
                    <a:pt x="2454" y="1503"/>
                  </a:cubicBezTo>
                  <a:moveTo>
                    <a:pt x="2255" y="1476"/>
                  </a:moveTo>
                  <a:cubicBezTo>
                    <a:pt x="2259" y="1479"/>
                    <a:pt x="2254" y="1477"/>
                    <a:pt x="2261" y="1478"/>
                  </a:cubicBezTo>
                  <a:cubicBezTo>
                    <a:pt x="2268" y="1479"/>
                    <a:pt x="2274" y="1476"/>
                    <a:pt x="2274" y="1473"/>
                  </a:cubicBezTo>
                  <a:cubicBezTo>
                    <a:pt x="2268" y="1474"/>
                    <a:pt x="2266" y="1474"/>
                    <a:pt x="2263" y="1475"/>
                  </a:cubicBezTo>
                  <a:lnTo>
                    <a:pt x="2255" y="1476"/>
                  </a:lnTo>
                  <a:close/>
                  <a:moveTo>
                    <a:pt x="2237" y="1480"/>
                  </a:moveTo>
                  <a:cubicBezTo>
                    <a:pt x="2242" y="1479"/>
                    <a:pt x="2240" y="1480"/>
                    <a:pt x="2242" y="1478"/>
                  </a:cubicBezTo>
                  <a:cubicBezTo>
                    <a:pt x="2238" y="1480"/>
                    <a:pt x="2240" y="1479"/>
                    <a:pt x="2237" y="1480"/>
                  </a:cubicBezTo>
                  <a:moveTo>
                    <a:pt x="2098" y="1524"/>
                  </a:moveTo>
                  <a:cubicBezTo>
                    <a:pt x="2089" y="1526"/>
                    <a:pt x="2087" y="1528"/>
                    <a:pt x="2074" y="1529"/>
                  </a:cubicBezTo>
                  <a:cubicBezTo>
                    <a:pt x="2079" y="1532"/>
                    <a:pt x="2091" y="1531"/>
                    <a:pt x="2098" y="1531"/>
                  </a:cubicBezTo>
                  <a:cubicBezTo>
                    <a:pt x="2098" y="1530"/>
                    <a:pt x="2098" y="1530"/>
                    <a:pt x="2098" y="1530"/>
                  </a:cubicBezTo>
                  <a:cubicBezTo>
                    <a:pt x="2100" y="1528"/>
                    <a:pt x="2098" y="1528"/>
                    <a:pt x="2098" y="1524"/>
                  </a:cubicBezTo>
                  <a:moveTo>
                    <a:pt x="2055" y="1547"/>
                  </a:moveTo>
                  <a:cubicBezTo>
                    <a:pt x="2052" y="1548"/>
                    <a:pt x="2052" y="1548"/>
                    <a:pt x="2052" y="1548"/>
                  </a:cubicBezTo>
                  <a:cubicBezTo>
                    <a:pt x="2052" y="1550"/>
                    <a:pt x="2052" y="1550"/>
                    <a:pt x="2052" y="1550"/>
                  </a:cubicBezTo>
                  <a:cubicBezTo>
                    <a:pt x="2055" y="1550"/>
                    <a:pt x="2055" y="1550"/>
                    <a:pt x="2055" y="1550"/>
                  </a:cubicBezTo>
                  <a:lnTo>
                    <a:pt x="2055" y="1547"/>
                  </a:lnTo>
                  <a:close/>
                  <a:moveTo>
                    <a:pt x="2056" y="1529"/>
                  </a:moveTo>
                  <a:cubicBezTo>
                    <a:pt x="2049" y="1530"/>
                    <a:pt x="2044" y="1530"/>
                    <a:pt x="2040" y="1532"/>
                  </a:cubicBezTo>
                  <a:cubicBezTo>
                    <a:pt x="2027" y="1533"/>
                    <a:pt x="2027" y="1533"/>
                    <a:pt x="2027" y="1533"/>
                  </a:cubicBezTo>
                  <a:cubicBezTo>
                    <a:pt x="2031" y="1536"/>
                    <a:pt x="2037" y="1534"/>
                    <a:pt x="2043" y="1536"/>
                  </a:cubicBezTo>
                  <a:cubicBezTo>
                    <a:pt x="2057" y="1534"/>
                    <a:pt x="2056" y="1533"/>
                    <a:pt x="2056" y="1529"/>
                  </a:cubicBezTo>
                  <a:moveTo>
                    <a:pt x="1960" y="1555"/>
                  </a:moveTo>
                  <a:cubicBezTo>
                    <a:pt x="1964" y="1556"/>
                    <a:pt x="1965" y="1556"/>
                    <a:pt x="1971" y="1556"/>
                  </a:cubicBezTo>
                  <a:cubicBezTo>
                    <a:pt x="1970" y="1552"/>
                    <a:pt x="1970" y="1552"/>
                    <a:pt x="1970" y="1552"/>
                  </a:cubicBezTo>
                  <a:cubicBezTo>
                    <a:pt x="1966" y="1553"/>
                    <a:pt x="1968" y="1552"/>
                    <a:pt x="1965" y="1554"/>
                  </a:cubicBezTo>
                  <a:cubicBezTo>
                    <a:pt x="1961" y="1555"/>
                    <a:pt x="1963" y="1554"/>
                    <a:pt x="1960" y="1555"/>
                  </a:cubicBezTo>
                  <a:moveTo>
                    <a:pt x="1993" y="1539"/>
                  </a:moveTo>
                  <a:cubicBezTo>
                    <a:pt x="1993" y="1537"/>
                    <a:pt x="1993" y="1537"/>
                    <a:pt x="1993" y="1537"/>
                  </a:cubicBezTo>
                  <a:cubicBezTo>
                    <a:pt x="1995" y="1536"/>
                    <a:pt x="1995" y="1536"/>
                    <a:pt x="1995" y="1533"/>
                  </a:cubicBezTo>
                  <a:cubicBezTo>
                    <a:pt x="1973" y="1537"/>
                    <a:pt x="1941" y="1536"/>
                    <a:pt x="1924" y="1539"/>
                  </a:cubicBezTo>
                  <a:cubicBezTo>
                    <a:pt x="1917" y="1540"/>
                    <a:pt x="1912" y="1543"/>
                    <a:pt x="1904" y="1545"/>
                  </a:cubicBezTo>
                  <a:cubicBezTo>
                    <a:pt x="1904" y="1546"/>
                    <a:pt x="1904" y="1546"/>
                    <a:pt x="1904" y="1546"/>
                  </a:cubicBezTo>
                  <a:cubicBezTo>
                    <a:pt x="1931" y="1549"/>
                    <a:pt x="1976" y="1541"/>
                    <a:pt x="1993" y="1539"/>
                  </a:cubicBezTo>
                  <a:moveTo>
                    <a:pt x="1872" y="1550"/>
                  </a:moveTo>
                  <a:cubicBezTo>
                    <a:pt x="1872" y="1548"/>
                    <a:pt x="1872" y="1548"/>
                    <a:pt x="1872" y="1548"/>
                  </a:cubicBezTo>
                  <a:cubicBezTo>
                    <a:pt x="1891" y="1546"/>
                    <a:pt x="1891" y="1546"/>
                    <a:pt x="1891" y="1546"/>
                  </a:cubicBezTo>
                  <a:cubicBezTo>
                    <a:pt x="1890" y="1545"/>
                    <a:pt x="1890" y="1545"/>
                    <a:pt x="1890" y="1545"/>
                  </a:cubicBezTo>
                  <a:cubicBezTo>
                    <a:pt x="1887" y="1544"/>
                    <a:pt x="1885" y="1544"/>
                    <a:pt x="1882" y="1543"/>
                  </a:cubicBezTo>
                  <a:cubicBezTo>
                    <a:pt x="1862" y="1548"/>
                    <a:pt x="1829" y="1546"/>
                    <a:pt x="1814" y="1551"/>
                  </a:cubicBezTo>
                  <a:cubicBezTo>
                    <a:pt x="1798" y="1553"/>
                    <a:pt x="1798" y="1553"/>
                    <a:pt x="1798" y="1553"/>
                  </a:cubicBezTo>
                  <a:cubicBezTo>
                    <a:pt x="1799" y="1554"/>
                    <a:pt x="1800" y="1555"/>
                    <a:pt x="1801" y="1556"/>
                  </a:cubicBezTo>
                  <a:cubicBezTo>
                    <a:pt x="1815" y="1555"/>
                    <a:pt x="1867" y="1552"/>
                    <a:pt x="1872" y="1550"/>
                  </a:cubicBezTo>
                  <a:moveTo>
                    <a:pt x="1823" y="1564"/>
                  </a:moveTo>
                  <a:cubicBezTo>
                    <a:pt x="1821" y="1565"/>
                    <a:pt x="1820" y="1566"/>
                    <a:pt x="1818" y="1566"/>
                  </a:cubicBezTo>
                  <a:cubicBezTo>
                    <a:pt x="1818" y="1568"/>
                    <a:pt x="1818" y="1568"/>
                    <a:pt x="1818" y="1568"/>
                  </a:cubicBezTo>
                  <a:cubicBezTo>
                    <a:pt x="1825" y="1566"/>
                    <a:pt x="1823" y="1568"/>
                    <a:pt x="1823" y="1564"/>
                  </a:cubicBezTo>
                  <a:moveTo>
                    <a:pt x="1750" y="1573"/>
                  </a:moveTo>
                  <a:cubicBezTo>
                    <a:pt x="1750" y="1575"/>
                    <a:pt x="1750" y="1575"/>
                    <a:pt x="1750" y="1575"/>
                  </a:cubicBezTo>
                  <a:cubicBezTo>
                    <a:pt x="1760" y="1574"/>
                    <a:pt x="1760" y="1574"/>
                    <a:pt x="1760" y="1574"/>
                  </a:cubicBezTo>
                  <a:cubicBezTo>
                    <a:pt x="1760" y="1571"/>
                    <a:pt x="1760" y="1571"/>
                    <a:pt x="1760" y="1571"/>
                  </a:cubicBezTo>
                  <a:cubicBezTo>
                    <a:pt x="1752" y="1572"/>
                    <a:pt x="1752" y="1572"/>
                    <a:pt x="1752" y="1572"/>
                  </a:cubicBezTo>
                  <a:cubicBezTo>
                    <a:pt x="1752" y="1572"/>
                    <a:pt x="1751" y="1573"/>
                    <a:pt x="1750" y="1573"/>
                  </a:cubicBezTo>
                  <a:moveTo>
                    <a:pt x="1757" y="1562"/>
                  </a:moveTo>
                  <a:cubicBezTo>
                    <a:pt x="1756" y="1560"/>
                    <a:pt x="1755" y="1559"/>
                    <a:pt x="1754" y="1558"/>
                  </a:cubicBezTo>
                  <a:cubicBezTo>
                    <a:pt x="1751" y="1558"/>
                    <a:pt x="1749" y="1559"/>
                    <a:pt x="1746" y="1560"/>
                  </a:cubicBezTo>
                  <a:cubicBezTo>
                    <a:pt x="1746" y="1563"/>
                    <a:pt x="1746" y="1563"/>
                    <a:pt x="1746" y="1563"/>
                  </a:cubicBezTo>
                  <a:lnTo>
                    <a:pt x="1757" y="1562"/>
                  </a:lnTo>
                  <a:close/>
                  <a:moveTo>
                    <a:pt x="1738" y="1531"/>
                  </a:moveTo>
                  <a:cubicBezTo>
                    <a:pt x="1743" y="1532"/>
                    <a:pt x="1752" y="1533"/>
                    <a:pt x="1757" y="1534"/>
                  </a:cubicBezTo>
                  <a:cubicBezTo>
                    <a:pt x="1762" y="1533"/>
                    <a:pt x="1762" y="1533"/>
                    <a:pt x="1762" y="1533"/>
                  </a:cubicBezTo>
                  <a:cubicBezTo>
                    <a:pt x="1755" y="1535"/>
                    <a:pt x="1748" y="1537"/>
                    <a:pt x="1742" y="1539"/>
                  </a:cubicBezTo>
                  <a:cubicBezTo>
                    <a:pt x="1742" y="1541"/>
                    <a:pt x="1742" y="1541"/>
                    <a:pt x="1742" y="1541"/>
                  </a:cubicBezTo>
                  <a:cubicBezTo>
                    <a:pt x="1754" y="1541"/>
                    <a:pt x="1787" y="1541"/>
                    <a:pt x="1794" y="1536"/>
                  </a:cubicBezTo>
                  <a:cubicBezTo>
                    <a:pt x="1809" y="1535"/>
                    <a:pt x="1827" y="1535"/>
                    <a:pt x="1833" y="1530"/>
                  </a:cubicBezTo>
                  <a:cubicBezTo>
                    <a:pt x="1836" y="1530"/>
                    <a:pt x="1836" y="1530"/>
                    <a:pt x="1836" y="1530"/>
                  </a:cubicBezTo>
                  <a:cubicBezTo>
                    <a:pt x="1833" y="1529"/>
                    <a:pt x="1831" y="1528"/>
                    <a:pt x="1828" y="1526"/>
                  </a:cubicBezTo>
                  <a:cubicBezTo>
                    <a:pt x="1819" y="1528"/>
                    <a:pt x="1818" y="1530"/>
                    <a:pt x="1812" y="1532"/>
                  </a:cubicBezTo>
                  <a:cubicBezTo>
                    <a:pt x="1796" y="1536"/>
                    <a:pt x="1789" y="1532"/>
                    <a:pt x="1776" y="1536"/>
                  </a:cubicBezTo>
                  <a:cubicBezTo>
                    <a:pt x="1774" y="1536"/>
                    <a:pt x="1772" y="1535"/>
                    <a:pt x="1770" y="1534"/>
                  </a:cubicBezTo>
                  <a:cubicBezTo>
                    <a:pt x="1774" y="1530"/>
                    <a:pt x="1782" y="1531"/>
                    <a:pt x="1788" y="1528"/>
                  </a:cubicBezTo>
                  <a:cubicBezTo>
                    <a:pt x="1789" y="1528"/>
                    <a:pt x="1790" y="1527"/>
                    <a:pt x="1791" y="1527"/>
                  </a:cubicBezTo>
                  <a:cubicBezTo>
                    <a:pt x="1785" y="1526"/>
                    <a:pt x="1782" y="1527"/>
                    <a:pt x="1778" y="1526"/>
                  </a:cubicBezTo>
                  <a:cubicBezTo>
                    <a:pt x="1775" y="1527"/>
                    <a:pt x="1775" y="1527"/>
                    <a:pt x="1775" y="1527"/>
                  </a:cubicBezTo>
                  <a:cubicBezTo>
                    <a:pt x="1776" y="1526"/>
                    <a:pt x="1777" y="1525"/>
                    <a:pt x="1777" y="1524"/>
                  </a:cubicBezTo>
                  <a:cubicBezTo>
                    <a:pt x="1776" y="1523"/>
                    <a:pt x="1775" y="1523"/>
                    <a:pt x="1775" y="1523"/>
                  </a:cubicBezTo>
                  <a:cubicBezTo>
                    <a:pt x="1767" y="1525"/>
                    <a:pt x="1772" y="1523"/>
                    <a:pt x="1770" y="1527"/>
                  </a:cubicBezTo>
                  <a:cubicBezTo>
                    <a:pt x="1749" y="1529"/>
                    <a:pt x="1749" y="1529"/>
                    <a:pt x="1749" y="1529"/>
                  </a:cubicBezTo>
                  <a:cubicBezTo>
                    <a:pt x="1753" y="1525"/>
                    <a:pt x="1754" y="1527"/>
                    <a:pt x="1753" y="1523"/>
                  </a:cubicBezTo>
                  <a:cubicBezTo>
                    <a:pt x="1748" y="1524"/>
                    <a:pt x="1743" y="1525"/>
                    <a:pt x="1738" y="1526"/>
                  </a:cubicBezTo>
                  <a:cubicBezTo>
                    <a:pt x="1739" y="1530"/>
                    <a:pt x="1739" y="1528"/>
                    <a:pt x="1738" y="1531"/>
                  </a:cubicBezTo>
                  <a:moveTo>
                    <a:pt x="1730" y="1561"/>
                  </a:moveTo>
                  <a:cubicBezTo>
                    <a:pt x="1725" y="1562"/>
                    <a:pt x="1725" y="1562"/>
                    <a:pt x="1725" y="1562"/>
                  </a:cubicBezTo>
                  <a:cubicBezTo>
                    <a:pt x="1725" y="1564"/>
                    <a:pt x="1725" y="1564"/>
                    <a:pt x="1725" y="1564"/>
                  </a:cubicBezTo>
                  <a:cubicBezTo>
                    <a:pt x="1732" y="1563"/>
                    <a:pt x="1729" y="1565"/>
                    <a:pt x="1730" y="1561"/>
                  </a:cubicBezTo>
                  <a:moveTo>
                    <a:pt x="1678" y="1568"/>
                  </a:moveTo>
                  <a:cubicBezTo>
                    <a:pt x="1679" y="1569"/>
                    <a:pt x="1680" y="1569"/>
                    <a:pt x="1681" y="1570"/>
                  </a:cubicBezTo>
                  <a:cubicBezTo>
                    <a:pt x="1689" y="1567"/>
                    <a:pt x="1686" y="1569"/>
                    <a:pt x="1686" y="1565"/>
                  </a:cubicBezTo>
                  <a:cubicBezTo>
                    <a:pt x="1682" y="1566"/>
                    <a:pt x="1680" y="1567"/>
                    <a:pt x="1678" y="1568"/>
                  </a:cubicBezTo>
                  <a:moveTo>
                    <a:pt x="1697" y="1546"/>
                  </a:moveTo>
                  <a:cubicBezTo>
                    <a:pt x="1717" y="1544"/>
                    <a:pt x="1715" y="1543"/>
                    <a:pt x="1723" y="1537"/>
                  </a:cubicBezTo>
                  <a:cubicBezTo>
                    <a:pt x="1721" y="1532"/>
                    <a:pt x="1719" y="1533"/>
                    <a:pt x="1717" y="1529"/>
                  </a:cubicBezTo>
                  <a:cubicBezTo>
                    <a:pt x="1709" y="1529"/>
                    <a:pt x="1713" y="1528"/>
                    <a:pt x="1709" y="1530"/>
                  </a:cubicBezTo>
                  <a:cubicBezTo>
                    <a:pt x="1701" y="1530"/>
                    <a:pt x="1695" y="1531"/>
                    <a:pt x="1691" y="1533"/>
                  </a:cubicBezTo>
                  <a:cubicBezTo>
                    <a:pt x="1687" y="1536"/>
                    <a:pt x="1689" y="1539"/>
                    <a:pt x="1691" y="1542"/>
                  </a:cubicBezTo>
                  <a:cubicBezTo>
                    <a:pt x="1691" y="1543"/>
                    <a:pt x="1690" y="1543"/>
                    <a:pt x="1689" y="1544"/>
                  </a:cubicBezTo>
                  <a:cubicBezTo>
                    <a:pt x="1681" y="1544"/>
                    <a:pt x="1681" y="1544"/>
                    <a:pt x="1681" y="1544"/>
                  </a:cubicBezTo>
                  <a:cubicBezTo>
                    <a:pt x="1683" y="1542"/>
                    <a:pt x="1682" y="1543"/>
                    <a:pt x="1683" y="1541"/>
                  </a:cubicBezTo>
                  <a:cubicBezTo>
                    <a:pt x="1682" y="1537"/>
                    <a:pt x="1683" y="1538"/>
                    <a:pt x="1678" y="1536"/>
                  </a:cubicBezTo>
                  <a:cubicBezTo>
                    <a:pt x="1677" y="1536"/>
                    <a:pt x="1676" y="1536"/>
                    <a:pt x="1675" y="1535"/>
                  </a:cubicBezTo>
                  <a:cubicBezTo>
                    <a:pt x="1672" y="1537"/>
                    <a:pt x="1670" y="1538"/>
                    <a:pt x="1667" y="1540"/>
                  </a:cubicBezTo>
                  <a:cubicBezTo>
                    <a:pt x="1670" y="1541"/>
                    <a:pt x="1673" y="1542"/>
                    <a:pt x="1676" y="1544"/>
                  </a:cubicBezTo>
                  <a:cubicBezTo>
                    <a:pt x="1676" y="1545"/>
                    <a:pt x="1676" y="1545"/>
                    <a:pt x="1676" y="1545"/>
                  </a:cubicBezTo>
                  <a:cubicBezTo>
                    <a:pt x="1657" y="1547"/>
                    <a:pt x="1654" y="1543"/>
                    <a:pt x="1651" y="1535"/>
                  </a:cubicBezTo>
                  <a:cubicBezTo>
                    <a:pt x="1649" y="1536"/>
                    <a:pt x="1650" y="1536"/>
                    <a:pt x="1649" y="1539"/>
                  </a:cubicBezTo>
                  <a:cubicBezTo>
                    <a:pt x="1641" y="1540"/>
                    <a:pt x="1641" y="1540"/>
                    <a:pt x="1641" y="1540"/>
                  </a:cubicBezTo>
                  <a:cubicBezTo>
                    <a:pt x="1640" y="1540"/>
                    <a:pt x="1639" y="1541"/>
                    <a:pt x="1638" y="1541"/>
                  </a:cubicBezTo>
                  <a:cubicBezTo>
                    <a:pt x="1642" y="1542"/>
                    <a:pt x="1651" y="1542"/>
                    <a:pt x="1654" y="1543"/>
                  </a:cubicBezTo>
                  <a:cubicBezTo>
                    <a:pt x="1649" y="1547"/>
                    <a:pt x="1639" y="1548"/>
                    <a:pt x="1629" y="1550"/>
                  </a:cubicBezTo>
                  <a:cubicBezTo>
                    <a:pt x="1634" y="1552"/>
                    <a:pt x="1690" y="1549"/>
                    <a:pt x="1697" y="1546"/>
                  </a:cubicBezTo>
                  <a:moveTo>
                    <a:pt x="1567" y="1602"/>
                  </a:moveTo>
                  <a:cubicBezTo>
                    <a:pt x="1571" y="1602"/>
                    <a:pt x="1570" y="1603"/>
                    <a:pt x="1575" y="1601"/>
                  </a:cubicBezTo>
                  <a:lnTo>
                    <a:pt x="1567" y="1602"/>
                  </a:lnTo>
                  <a:close/>
                  <a:moveTo>
                    <a:pt x="1535" y="1606"/>
                  </a:moveTo>
                  <a:cubicBezTo>
                    <a:pt x="1535" y="1607"/>
                    <a:pt x="1535" y="1607"/>
                    <a:pt x="1535" y="1607"/>
                  </a:cubicBezTo>
                  <a:cubicBezTo>
                    <a:pt x="1545" y="1606"/>
                    <a:pt x="1555" y="1605"/>
                    <a:pt x="1564" y="1603"/>
                  </a:cubicBezTo>
                  <a:cubicBezTo>
                    <a:pt x="1564" y="1602"/>
                    <a:pt x="1564" y="1602"/>
                    <a:pt x="1564" y="1602"/>
                  </a:cubicBezTo>
                  <a:cubicBezTo>
                    <a:pt x="1561" y="1601"/>
                    <a:pt x="1559" y="1601"/>
                    <a:pt x="1556" y="1600"/>
                  </a:cubicBezTo>
                  <a:cubicBezTo>
                    <a:pt x="1549" y="1602"/>
                    <a:pt x="1542" y="1604"/>
                    <a:pt x="1535" y="1606"/>
                  </a:cubicBezTo>
                  <a:moveTo>
                    <a:pt x="1670" y="1571"/>
                  </a:moveTo>
                  <a:cubicBezTo>
                    <a:pt x="1670" y="1569"/>
                    <a:pt x="1670" y="1569"/>
                    <a:pt x="1670" y="1569"/>
                  </a:cubicBezTo>
                  <a:cubicBezTo>
                    <a:pt x="1673" y="1569"/>
                    <a:pt x="1673" y="1569"/>
                    <a:pt x="1673" y="1569"/>
                  </a:cubicBezTo>
                  <a:cubicBezTo>
                    <a:pt x="1663" y="1566"/>
                    <a:pt x="1648" y="1570"/>
                    <a:pt x="1633" y="1572"/>
                  </a:cubicBezTo>
                  <a:cubicBezTo>
                    <a:pt x="1633" y="1568"/>
                    <a:pt x="1633" y="1568"/>
                    <a:pt x="1633" y="1568"/>
                  </a:cubicBezTo>
                  <a:cubicBezTo>
                    <a:pt x="1626" y="1571"/>
                    <a:pt x="1629" y="1569"/>
                    <a:pt x="1631" y="1573"/>
                  </a:cubicBezTo>
                  <a:cubicBezTo>
                    <a:pt x="1620" y="1572"/>
                    <a:pt x="1612" y="1570"/>
                    <a:pt x="1602" y="1575"/>
                  </a:cubicBezTo>
                  <a:cubicBezTo>
                    <a:pt x="1596" y="1574"/>
                    <a:pt x="1597" y="1573"/>
                    <a:pt x="1593" y="1572"/>
                  </a:cubicBezTo>
                  <a:cubicBezTo>
                    <a:pt x="1592" y="1571"/>
                    <a:pt x="1593" y="1569"/>
                    <a:pt x="1588" y="1571"/>
                  </a:cubicBezTo>
                  <a:cubicBezTo>
                    <a:pt x="1587" y="1572"/>
                    <a:pt x="1586" y="1574"/>
                    <a:pt x="1586" y="1575"/>
                  </a:cubicBezTo>
                  <a:cubicBezTo>
                    <a:pt x="1576" y="1578"/>
                    <a:pt x="1545" y="1575"/>
                    <a:pt x="1536" y="1579"/>
                  </a:cubicBezTo>
                  <a:cubicBezTo>
                    <a:pt x="1530" y="1582"/>
                    <a:pt x="1534" y="1579"/>
                    <a:pt x="1531" y="1582"/>
                  </a:cubicBezTo>
                  <a:cubicBezTo>
                    <a:pt x="1530" y="1583"/>
                    <a:pt x="1529" y="1584"/>
                    <a:pt x="1528" y="1584"/>
                  </a:cubicBezTo>
                  <a:cubicBezTo>
                    <a:pt x="1569" y="1589"/>
                    <a:pt x="1629" y="1571"/>
                    <a:pt x="1670" y="1571"/>
                  </a:cubicBezTo>
                  <a:moveTo>
                    <a:pt x="1427" y="1614"/>
                  </a:moveTo>
                  <a:cubicBezTo>
                    <a:pt x="1428" y="1618"/>
                    <a:pt x="1428" y="1618"/>
                    <a:pt x="1428" y="1618"/>
                  </a:cubicBezTo>
                  <a:cubicBezTo>
                    <a:pt x="1436" y="1617"/>
                    <a:pt x="1436" y="1617"/>
                    <a:pt x="1436" y="1617"/>
                  </a:cubicBezTo>
                  <a:cubicBezTo>
                    <a:pt x="1435" y="1613"/>
                    <a:pt x="1435" y="1613"/>
                    <a:pt x="1435" y="1613"/>
                  </a:cubicBezTo>
                  <a:lnTo>
                    <a:pt x="1427" y="1614"/>
                  </a:lnTo>
                  <a:close/>
                  <a:moveTo>
                    <a:pt x="1428" y="1559"/>
                  </a:moveTo>
                  <a:cubicBezTo>
                    <a:pt x="1435" y="1559"/>
                    <a:pt x="1453" y="1561"/>
                    <a:pt x="1455" y="1562"/>
                  </a:cubicBezTo>
                  <a:cubicBezTo>
                    <a:pt x="1457" y="1562"/>
                    <a:pt x="1457" y="1562"/>
                    <a:pt x="1457" y="1562"/>
                  </a:cubicBezTo>
                  <a:cubicBezTo>
                    <a:pt x="1455" y="1557"/>
                    <a:pt x="1452" y="1558"/>
                    <a:pt x="1449" y="1553"/>
                  </a:cubicBezTo>
                  <a:cubicBezTo>
                    <a:pt x="1442" y="1555"/>
                    <a:pt x="1434" y="1556"/>
                    <a:pt x="1428" y="1558"/>
                  </a:cubicBezTo>
                  <a:cubicBezTo>
                    <a:pt x="1427" y="1557"/>
                    <a:pt x="1426" y="1555"/>
                    <a:pt x="1425" y="1554"/>
                  </a:cubicBezTo>
                  <a:cubicBezTo>
                    <a:pt x="1422" y="1555"/>
                    <a:pt x="1420" y="1555"/>
                    <a:pt x="1417" y="1556"/>
                  </a:cubicBezTo>
                  <a:cubicBezTo>
                    <a:pt x="1419" y="1560"/>
                    <a:pt x="1419" y="1561"/>
                    <a:pt x="1423" y="1562"/>
                  </a:cubicBezTo>
                  <a:cubicBezTo>
                    <a:pt x="1426" y="1566"/>
                    <a:pt x="1427" y="1561"/>
                    <a:pt x="1428" y="1559"/>
                  </a:cubicBezTo>
                  <a:moveTo>
                    <a:pt x="1320" y="1571"/>
                  </a:moveTo>
                  <a:cubicBezTo>
                    <a:pt x="1320" y="1568"/>
                    <a:pt x="1320" y="1568"/>
                    <a:pt x="1320" y="1568"/>
                  </a:cubicBezTo>
                  <a:cubicBezTo>
                    <a:pt x="1314" y="1568"/>
                    <a:pt x="1313" y="1568"/>
                    <a:pt x="1310" y="1567"/>
                  </a:cubicBezTo>
                  <a:cubicBezTo>
                    <a:pt x="1302" y="1568"/>
                    <a:pt x="1289" y="1570"/>
                    <a:pt x="1289" y="1570"/>
                  </a:cubicBezTo>
                  <a:cubicBezTo>
                    <a:pt x="1279" y="1571"/>
                    <a:pt x="1271" y="1572"/>
                    <a:pt x="1265" y="1573"/>
                  </a:cubicBezTo>
                  <a:cubicBezTo>
                    <a:pt x="1265" y="1575"/>
                    <a:pt x="1265" y="1575"/>
                    <a:pt x="1265" y="1575"/>
                  </a:cubicBezTo>
                  <a:cubicBezTo>
                    <a:pt x="1285" y="1573"/>
                    <a:pt x="1304" y="1574"/>
                    <a:pt x="1320" y="1571"/>
                  </a:cubicBezTo>
                  <a:moveTo>
                    <a:pt x="1291" y="1603"/>
                  </a:moveTo>
                  <a:cubicBezTo>
                    <a:pt x="1294" y="1606"/>
                    <a:pt x="1294" y="1606"/>
                    <a:pt x="1297" y="1608"/>
                  </a:cubicBezTo>
                  <a:cubicBezTo>
                    <a:pt x="1302" y="1608"/>
                    <a:pt x="1302" y="1608"/>
                    <a:pt x="1302" y="1608"/>
                  </a:cubicBezTo>
                  <a:cubicBezTo>
                    <a:pt x="1303" y="1607"/>
                    <a:pt x="1304" y="1607"/>
                    <a:pt x="1305" y="1606"/>
                  </a:cubicBezTo>
                  <a:cubicBezTo>
                    <a:pt x="1304" y="1603"/>
                    <a:pt x="1303" y="1603"/>
                    <a:pt x="1302" y="1601"/>
                  </a:cubicBezTo>
                  <a:cubicBezTo>
                    <a:pt x="1294" y="1601"/>
                    <a:pt x="1294" y="1601"/>
                    <a:pt x="1294" y="1601"/>
                  </a:cubicBezTo>
                  <a:cubicBezTo>
                    <a:pt x="1293" y="1602"/>
                    <a:pt x="1292" y="1602"/>
                    <a:pt x="1291" y="1603"/>
                  </a:cubicBezTo>
                  <a:moveTo>
                    <a:pt x="1295" y="1585"/>
                  </a:moveTo>
                  <a:cubicBezTo>
                    <a:pt x="1293" y="1584"/>
                    <a:pt x="1287" y="1583"/>
                    <a:pt x="1284" y="1583"/>
                  </a:cubicBezTo>
                  <a:cubicBezTo>
                    <a:pt x="1282" y="1584"/>
                    <a:pt x="1283" y="1583"/>
                    <a:pt x="1282" y="1586"/>
                  </a:cubicBezTo>
                  <a:lnTo>
                    <a:pt x="1295" y="1585"/>
                  </a:lnTo>
                  <a:close/>
                  <a:moveTo>
                    <a:pt x="1257" y="1574"/>
                  </a:moveTo>
                  <a:cubicBezTo>
                    <a:pt x="1257" y="1577"/>
                    <a:pt x="1257" y="1577"/>
                    <a:pt x="1257" y="1577"/>
                  </a:cubicBezTo>
                  <a:cubicBezTo>
                    <a:pt x="1263" y="1576"/>
                    <a:pt x="1263" y="1576"/>
                    <a:pt x="1263" y="1576"/>
                  </a:cubicBezTo>
                  <a:cubicBezTo>
                    <a:pt x="1262" y="1573"/>
                    <a:pt x="1262" y="1573"/>
                    <a:pt x="1262" y="1573"/>
                  </a:cubicBezTo>
                  <a:lnTo>
                    <a:pt x="1257" y="1574"/>
                  </a:lnTo>
                  <a:close/>
                  <a:moveTo>
                    <a:pt x="845" y="1676"/>
                  </a:moveTo>
                  <a:cubicBezTo>
                    <a:pt x="842" y="1676"/>
                    <a:pt x="842" y="1676"/>
                    <a:pt x="842" y="1676"/>
                  </a:cubicBezTo>
                  <a:cubicBezTo>
                    <a:pt x="841" y="1679"/>
                    <a:pt x="843" y="1678"/>
                    <a:pt x="845" y="1679"/>
                  </a:cubicBezTo>
                  <a:cubicBezTo>
                    <a:pt x="845" y="1680"/>
                    <a:pt x="845" y="1680"/>
                    <a:pt x="845" y="1680"/>
                  </a:cubicBezTo>
                  <a:cubicBezTo>
                    <a:pt x="848" y="1680"/>
                    <a:pt x="848" y="1680"/>
                    <a:pt x="848" y="1680"/>
                  </a:cubicBezTo>
                  <a:cubicBezTo>
                    <a:pt x="847" y="1679"/>
                    <a:pt x="846" y="1677"/>
                    <a:pt x="845" y="1676"/>
                  </a:cubicBezTo>
                  <a:moveTo>
                    <a:pt x="842" y="1644"/>
                  </a:moveTo>
                  <a:cubicBezTo>
                    <a:pt x="842" y="1648"/>
                    <a:pt x="842" y="1648"/>
                    <a:pt x="842" y="1648"/>
                  </a:cubicBezTo>
                  <a:cubicBezTo>
                    <a:pt x="844" y="1647"/>
                    <a:pt x="844" y="1647"/>
                    <a:pt x="845" y="1644"/>
                  </a:cubicBezTo>
                  <a:lnTo>
                    <a:pt x="842" y="1644"/>
                  </a:lnTo>
                  <a:close/>
                  <a:moveTo>
                    <a:pt x="848" y="1648"/>
                  </a:moveTo>
                  <a:cubicBezTo>
                    <a:pt x="851" y="1647"/>
                    <a:pt x="860" y="1645"/>
                    <a:pt x="863" y="1644"/>
                  </a:cubicBezTo>
                  <a:cubicBezTo>
                    <a:pt x="865" y="1642"/>
                    <a:pt x="863" y="1643"/>
                    <a:pt x="863" y="1638"/>
                  </a:cubicBezTo>
                  <a:cubicBezTo>
                    <a:pt x="857" y="1640"/>
                    <a:pt x="851" y="1645"/>
                    <a:pt x="848" y="1648"/>
                  </a:cubicBezTo>
                  <a:moveTo>
                    <a:pt x="849" y="1638"/>
                  </a:moveTo>
                  <a:cubicBezTo>
                    <a:pt x="849" y="1635"/>
                    <a:pt x="849" y="1635"/>
                    <a:pt x="849" y="1635"/>
                  </a:cubicBezTo>
                  <a:cubicBezTo>
                    <a:pt x="841" y="1636"/>
                    <a:pt x="841" y="1636"/>
                    <a:pt x="841" y="1636"/>
                  </a:cubicBezTo>
                  <a:cubicBezTo>
                    <a:pt x="840" y="1637"/>
                    <a:pt x="840" y="1637"/>
                    <a:pt x="839" y="1638"/>
                  </a:cubicBezTo>
                  <a:cubicBezTo>
                    <a:pt x="839" y="1640"/>
                    <a:pt x="839" y="1640"/>
                    <a:pt x="839" y="1640"/>
                  </a:cubicBezTo>
                  <a:cubicBezTo>
                    <a:pt x="842" y="1640"/>
                    <a:pt x="846" y="1639"/>
                    <a:pt x="849" y="1638"/>
                  </a:cubicBezTo>
                  <a:moveTo>
                    <a:pt x="827" y="1650"/>
                  </a:moveTo>
                  <a:cubicBezTo>
                    <a:pt x="834" y="1649"/>
                    <a:pt x="834" y="1649"/>
                    <a:pt x="834" y="1649"/>
                  </a:cubicBezTo>
                  <a:cubicBezTo>
                    <a:pt x="834" y="1648"/>
                    <a:pt x="834" y="1648"/>
                    <a:pt x="834" y="1648"/>
                  </a:cubicBezTo>
                  <a:cubicBezTo>
                    <a:pt x="830" y="1647"/>
                    <a:pt x="832" y="1648"/>
                    <a:pt x="829" y="1647"/>
                  </a:cubicBezTo>
                  <a:cubicBezTo>
                    <a:pt x="827" y="1648"/>
                    <a:pt x="828" y="1647"/>
                    <a:pt x="827" y="1650"/>
                  </a:cubicBezTo>
                  <a:moveTo>
                    <a:pt x="800" y="1649"/>
                  </a:moveTo>
                  <a:cubicBezTo>
                    <a:pt x="800" y="1651"/>
                    <a:pt x="800" y="1651"/>
                    <a:pt x="800" y="1651"/>
                  </a:cubicBezTo>
                  <a:cubicBezTo>
                    <a:pt x="811" y="1650"/>
                    <a:pt x="811" y="1650"/>
                    <a:pt x="811" y="1650"/>
                  </a:cubicBezTo>
                  <a:cubicBezTo>
                    <a:pt x="810" y="1643"/>
                    <a:pt x="810" y="1643"/>
                    <a:pt x="810" y="1643"/>
                  </a:cubicBezTo>
                  <a:cubicBezTo>
                    <a:pt x="807" y="1643"/>
                    <a:pt x="807" y="1643"/>
                    <a:pt x="807" y="1643"/>
                  </a:cubicBezTo>
                  <a:cubicBezTo>
                    <a:pt x="805" y="1647"/>
                    <a:pt x="805" y="1647"/>
                    <a:pt x="800" y="1649"/>
                  </a:cubicBezTo>
                  <a:moveTo>
                    <a:pt x="811" y="1619"/>
                  </a:moveTo>
                  <a:cubicBezTo>
                    <a:pt x="818" y="1618"/>
                    <a:pt x="825" y="1617"/>
                    <a:pt x="832" y="1616"/>
                  </a:cubicBezTo>
                  <a:cubicBezTo>
                    <a:pt x="836" y="1616"/>
                    <a:pt x="840" y="1619"/>
                    <a:pt x="845" y="1620"/>
                  </a:cubicBezTo>
                  <a:cubicBezTo>
                    <a:pt x="844" y="1625"/>
                    <a:pt x="844" y="1623"/>
                    <a:pt x="840" y="1626"/>
                  </a:cubicBezTo>
                  <a:cubicBezTo>
                    <a:pt x="855" y="1629"/>
                    <a:pt x="873" y="1630"/>
                    <a:pt x="888" y="1628"/>
                  </a:cubicBezTo>
                  <a:cubicBezTo>
                    <a:pt x="885" y="1633"/>
                    <a:pt x="880" y="1636"/>
                    <a:pt x="871" y="1638"/>
                  </a:cubicBezTo>
                  <a:cubicBezTo>
                    <a:pt x="871" y="1641"/>
                    <a:pt x="871" y="1644"/>
                    <a:pt x="869" y="1646"/>
                  </a:cubicBezTo>
                  <a:cubicBezTo>
                    <a:pt x="870" y="1647"/>
                    <a:pt x="871" y="1649"/>
                    <a:pt x="872" y="1650"/>
                  </a:cubicBezTo>
                  <a:cubicBezTo>
                    <a:pt x="901" y="1646"/>
                    <a:pt x="930" y="1640"/>
                    <a:pt x="961" y="1638"/>
                  </a:cubicBezTo>
                  <a:cubicBezTo>
                    <a:pt x="972" y="1638"/>
                    <a:pt x="976" y="1641"/>
                    <a:pt x="990" y="1639"/>
                  </a:cubicBezTo>
                  <a:cubicBezTo>
                    <a:pt x="1026" y="1632"/>
                    <a:pt x="1062" y="1628"/>
                    <a:pt x="1100" y="1626"/>
                  </a:cubicBezTo>
                  <a:cubicBezTo>
                    <a:pt x="1100" y="1621"/>
                    <a:pt x="1100" y="1621"/>
                    <a:pt x="1100" y="1621"/>
                  </a:cubicBezTo>
                  <a:cubicBezTo>
                    <a:pt x="1109" y="1623"/>
                    <a:pt x="1115" y="1624"/>
                    <a:pt x="1131" y="1622"/>
                  </a:cubicBezTo>
                  <a:cubicBezTo>
                    <a:pt x="1131" y="1618"/>
                    <a:pt x="1131" y="1618"/>
                    <a:pt x="1131" y="1618"/>
                  </a:cubicBezTo>
                  <a:cubicBezTo>
                    <a:pt x="1155" y="1623"/>
                    <a:pt x="1155" y="1614"/>
                    <a:pt x="1168" y="1616"/>
                  </a:cubicBezTo>
                  <a:cubicBezTo>
                    <a:pt x="1173" y="1616"/>
                    <a:pt x="1173" y="1616"/>
                    <a:pt x="1173" y="1616"/>
                  </a:cubicBezTo>
                  <a:cubicBezTo>
                    <a:pt x="1173" y="1613"/>
                    <a:pt x="1173" y="1613"/>
                    <a:pt x="1173" y="1613"/>
                  </a:cubicBezTo>
                  <a:cubicBezTo>
                    <a:pt x="1164" y="1612"/>
                    <a:pt x="1115" y="1613"/>
                    <a:pt x="1104" y="1616"/>
                  </a:cubicBezTo>
                  <a:cubicBezTo>
                    <a:pt x="1101" y="1617"/>
                    <a:pt x="1104" y="1620"/>
                    <a:pt x="1097" y="1620"/>
                  </a:cubicBezTo>
                  <a:cubicBezTo>
                    <a:pt x="1077" y="1620"/>
                    <a:pt x="1051" y="1620"/>
                    <a:pt x="1018" y="1625"/>
                  </a:cubicBezTo>
                  <a:cubicBezTo>
                    <a:pt x="1021" y="1606"/>
                    <a:pt x="1098" y="1607"/>
                    <a:pt x="1124" y="1596"/>
                  </a:cubicBezTo>
                  <a:cubicBezTo>
                    <a:pt x="1125" y="1595"/>
                    <a:pt x="1123" y="1591"/>
                    <a:pt x="1123" y="1587"/>
                  </a:cubicBezTo>
                  <a:cubicBezTo>
                    <a:pt x="1109" y="1589"/>
                    <a:pt x="1107" y="1591"/>
                    <a:pt x="1099" y="1586"/>
                  </a:cubicBezTo>
                  <a:cubicBezTo>
                    <a:pt x="1093" y="1589"/>
                    <a:pt x="1096" y="1586"/>
                    <a:pt x="1094" y="1591"/>
                  </a:cubicBezTo>
                  <a:cubicBezTo>
                    <a:pt x="1080" y="1591"/>
                    <a:pt x="1082" y="1589"/>
                    <a:pt x="1068" y="1590"/>
                  </a:cubicBezTo>
                  <a:cubicBezTo>
                    <a:pt x="1068" y="1594"/>
                    <a:pt x="1068" y="1594"/>
                    <a:pt x="1068" y="1594"/>
                  </a:cubicBezTo>
                  <a:cubicBezTo>
                    <a:pt x="1060" y="1594"/>
                    <a:pt x="1058" y="1593"/>
                    <a:pt x="1052" y="1596"/>
                  </a:cubicBezTo>
                  <a:cubicBezTo>
                    <a:pt x="1048" y="1594"/>
                    <a:pt x="1044" y="1590"/>
                    <a:pt x="1041" y="1588"/>
                  </a:cubicBezTo>
                  <a:cubicBezTo>
                    <a:pt x="1023" y="1590"/>
                    <a:pt x="1028" y="1591"/>
                    <a:pt x="1021" y="1597"/>
                  </a:cubicBezTo>
                  <a:cubicBezTo>
                    <a:pt x="1018" y="1596"/>
                    <a:pt x="1016" y="1597"/>
                    <a:pt x="1008" y="1598"/>
                  </a:cubicBezTo>
                  <a:cubicBezTo>
                    <a:pt x="1009" y="1593"/>
                    <a:pt x="1010" y="1595"/>
                    <a:pt x="1012" y="1591"/>
                  </a:cubicBezTo>
                  <a:cubicBezTo>
                    <a:pt x="992" y="1589"/>
                    <a:pt x="946" y="1591"/>
                    <a:pt x="922" y="1593"/>
                  </a:cubicBezTo>
                  <a:cubicBezTo>
                    <a:pt x="922" y="1587"/>
                    <a:pt x="922" y="1587"/>
                    <a:pt x="927" y="1584"/>
                  </a:cubicBezTo>
                  <a:cubicBezTo>
                    <a:pt x="923" y="1581"/>
                    <a:pt x="924" y="1581"/>
                    <a:pt x="916" y="1581"/>
                  </a:cubicBezTo>
                  <a:cubicBezTo>
                    <a:pt x="914" y="1580"/>
                    <a:pt x="916" y="1579"/>
                    <a:pt x="911" y="1580"/>
                  </a:cubicBezTo>
                  <a:cubicBezTo>
                    <a:pt x="908" y="1580"/>
                    <a:pt x="860" y="1583"/>
                    <a:pt x="855" y="1585"/>
                  </a:cubicBezTo>
                  <a:cubicBezTo>
                    <a:pt x="855" y="1586"/>
                    <a:pt x="854" y="1588"/>
                    <a:pt x="853" y="1589"/>
                  </a:cubicBezTo>
                  <a:cubicBezTo>
                    <a:pt x="845" y="1591"/>
                    <a:pt x="823" y="1590"/>
                    <a:pt x="816" y="1589"/>
                  </a:cubicBezTo>
                  <a:cubicBezTo>
                    <a:pt x="813" y="1591"/>
                    <a:pt x="815" y="1590"/>
                    <a:pt x="811" y="1591"/>
                  </a:cubicBezTo>
                  <a:cubicBezTo>
                    <a:pt x="817" y="1596"/>
                    <a:pt x="829" y="1594"/>
                    <a:pt x="838" y="1596"/>
                  </a:cubicBezTo>
                  <a:cubicBezTo>
                    <a:pt x="840" y="1596"/>
                    <a:pt x="840" y="1596"/>
                    <a:pt x="840" y="1596"/>
                  </a:cubicBezTo>
                  <a:cubicBezTo>
                    <a:pt x="846" y="1596"/>
                    <a:pt x="835" y="1598"/>
                    <a:pt x="835" y="1598"/>
                  </a:cubicBezTo>
                  <a:cubicBezTo>
                    <a:pt x="840" y="1599"/>
                    <a:pt x="850" y="1604"/>
                    <a:pt x="854" y="1604"/>
                  </a:cubicBezTo>
                  <a:cubicBezTo>
                    <a:pt x="868" y="1606"/>
                    <a:pt x="872" y="1602"/>
                    <a:pt x="881" y="1606"/>
                  </a:cubicBezTo>
                  <a:cubicBezTo>
                    <a:pt x="884" y="1606"/>
                    <a:pt x="884" y="1606"/>
                    <a:pt x="884" y="1606"/>
                  </a:cubicBezTo>
                  <a:cubicBezTo>
                    <a:pt x="884" y="1607"/>
                    <a:pt x="884" y="1607"/>
                    <a:pt x="884" y="1607"/>
                  </a:cubicBezTo>
                  <a:cubicBezTo>
                    <a:pt x="862" y="1610"/>
                    <a:pt x="835" y="1617"/>
                    <a:pt x="823" y="1608"/>
                  </a:cubicBezTo>
                  <a:cubicBezTo>
                    <a:pt x="817" y="1611"/>
                    <a:pt x="820" y="1608"/>
                    <a:pt x="818" y="1613"/>
                  </a:cubicBezTo>
                  <a:cubicBezTo>
                    <a:pt x="811" y="1613"/>
                    <a:pt x="812" y="1612"/>
                    <a:pt x="808" y="1614"/>
                  </a:cubicBezTo>
                  <a:cubicBezTo>
                    <a:pt x="794" y="1615"/>
                    <a:pt x="794" y="1615"/>
                    <a:pt x="794" y="1615"/>
                  </a:cubicBezTo>
                  <a:cubicBezTo>
                    <a:pt x="795" y="1616"/>
                    <a:pt x="795" y="1616"/>
                    <a:pt x="795" y="1616"/>
                  </a:cubicBezTo>
                  <a:cubicBezTo>
                    <a:pt x="799" y="1617"/>
                    <a:pt x="807" y="1619"/>
                    <a:pt x="811" y="1619"/>
                  </a:cubicBezTo>
                  <a:moveTo>
                    <a:pt x="673" y="1709"/>
                  </a:moveTo>
                  <a:cubicBezTo>
                    <a:pt x="673" y="1712"/>
                    <a:pt x="673" y="1712"/>
                    <a:pt x="673" y="1712"/>
                  </a:cubicBezTo>
                  <a:cubicBezTo>
                    <a:pt x="678" y="1711"/>
                    <a:pt x="678" y="1711"/>
                    <a:pt x="678" y="1711"/>
                  </a:cubicBezTo>
                  <a:cubicBezTo>
                    <a:pt x="678" y="1709"/>
                    <a:pt x="678" y="1709"/>
                    <a:pt x="678" y="1709"/>
                  </a:cubicBezTo>
                  <a:lnTo>
                    <a:pt x="673" y="1709"/>
                  </a:lnTo>
                  <a:close/>
                  <a:moveTo>
                    <a:pt x="408" y="1712"/>
                  </a:moveTo>
                  <a:cubicBezTo>
                    <a:pt x="407" y="1711"/>
                    <a:pt x="406" y="1710"/>
                    <a:pt x="405" y="1708"/>
                  </a:cubicBezTo>
                  <a:cubicBezTo>
                    <a:pt x="403" y="1710"/>
                    <a:pt x="404" y="1710"/>
                    <a:pt x="403" y="1713"/>
                  </a:cubicBezTo>
                  <a:lnTo>
                    <a:pt x="408" y="1712"/>
                  </a:lnTo>
                  <a:close/>
                  <a:moveTo>
                    <a:pt x="378" y="1730"/>
                  </a:moveTo>
                  <a:cubicBezTo>
                    <a:pt x="375" y="1731"/>
                    <a:pt x="373" y="1731"/>
                    <a:pt x="370" y="1732"/>
                  </a:cubicBezTo>
                  <a:cubicBezTo>
                    <a:pt x="371" y="1736"/>
                    <a:pt x="372" y="1738"/>
                    <a:pt x="376" y="1740"/>
                  </a:cubicBezTo>
                  <a:cubicBezTo>
                    <a:pt x="380" y="1742"/>
                    <a:pt x="386" y="1742"/>
                    <a:pt x="390" y="1744"/>
                  </a:cubicBezTo>
                  <a:cubicBezTo>
                    <a:pt x="396" y="1744"/>
                    <a:pt x="399" y="1743"/>
                    <a:pt x="403" y="1742"/>
                  </a:cubicBezTo>
                  <a:cubicBezTo>
                    <a:pt x="405" y="1740"/>
                    <a:pt x="404" y="1740"/>
                    <a:pt x="405" y="1737"/>
                  </a:cubicBezTo>
                  <a:cubicBezTo>
                    <a:pt x="414" y="1737"/>
                    <a:pt x="426" y="1736"/>
                    <a:pt x="431" y="1734"/>
                  </a:cubicBezTo>
                  <a:cubicBezTo>
                    <a:pt x="434" y="1734"/>
                    <a:pt x="434" y="1734"/>
                    <a:pt x="434" y="1734"/>
                  </a:cubicBezTo>
                  <a:cubicBezTo>
                    <a:pt x="435" y="1731"/>
                    <a:pt x="432" y="1732"/>
                    <a:pt x="431" y="1731"/>
                  </a:cubicBezTo>
                  <a:cubicBezTo>
                    <a:pt x="434" y="1727"/>
                    <a:pt x="440" y="1725"/>
                    <a:pt x="449" y="1724"/>
                  </a:cubicBezTo>
                  <a:cubicBezTo>
                    <a:pt x="437" y="1720"/>
                    <a:pt x="392" y="1723"/>
                    <a:pt x="378" y="1730"/>
                  </a:cubicBezTo>
                  <a:moveTo>
                    <a:pt x="382" y="1654"/>
                  </a:moveTo>
                  <a:cubicBezTo>
                    <a:pt x="385" y="1658"/>
                    <a:pt x="387" y="1656"/>
                    <a:pt x="390" y="1659"/>
                  </a:cubicBezTo>
                  <a:cubicBezTo>
                    <a:pt x="399" y="1657"/>
                    <a:pt x="400" y="1656"/>
                    <a:pt x="403" y="1651"/>
                  </a:cubicBezTo>
                  <a:cubicBezTo>
                    <a:pt x="407" y="1651"/>
                    <a:pt x="429" y="1653"/>
                    <a:pt x="429" y="1653"/>
                  </a:cubicBezTo>
                  <a:cubicBezTo>
                    <a:pt x="430" y="1652"/>
                    <a:pt x="431" y="1650"/>
                    <a:pt x="432" y="1649"/>
                  </a:cubicBezTo>
                  <a:cubicBezTo>
                    <a:pt x="445" y="1651"/>
                    <a:pt x="464" y="1645"/>
                    <a:pt x="474" y="1645"/>
                  </a:cubicBezTo>
                  <a:cubicBezTo>
                    <a:pt x="474" y="1644"/>
                    <a:pt x="474" y="1644"/>
                    <a:pt x="474" y="1644"/>
                  </a:cubicBezTo>
                  <a:cubicBezTo>
                    <a:pt x="476" y="1644"/>
                    <a:pt x="476" y="1644"/>
                    <a:pt x="476" y="1644"/>
                  </a:cubicBezTo>
                  <a:cubicBezTo>
                    <a:pt x="476" y="1642"/>
                    <a:pt x="476" y="1642"/>
                    <a:pt x="476" y="1642"/>
                  </a:cubicBezTo>
                  <a:cubicBezTo>
                    <a:pt x="463" y="1643"/>
                    <a:pt x="446" y="1643"/>
                    <a:pt x="439" y="1645"/>
                  </a:cubicBezTo>
                  <a:cubicBezTo>
                    <a:pt x="435" y="1644"/>
                    <a:pt x="431" y="1642"/>
                    <a:pt x="428" y="1639"/>
                  </a:cubicBezTo>
                  <a:cubicBezTo>
                    <a:pt x="413" y="1644"/>
                    <a:pt x="396" y="1649"/>
                    <a:pt x="382" y="1654"/>
                  </a:cubicBezTo>
                  <a:moveTo>
                    <a:pt x="395" y="1623"/>
                  </a:moveTo>
                  <a:cubicBezTo>
                    <a:pt x="395" y="1627"/>
                    <a:pt x="395" y="1627"/>
                    <a:pt x="395" y="1627"/>
                  </a:cubicBezTo>
                  <a:cubicBezTo>
                    <a:pt x="398" y="1626"/>
                    <a:pt x="401" y="1625"/>
                    <a:pt x="403" y="1625"/>
                  </a:cubicBezTo>
                  <a:cubicBezTo>
                    <a:pt x="399" y="1622"/>
                    <a:pt x="404" y="1623"/>
                    <a:pt x="395" y="1623"/>
                  </a:cubicBezTo>
                  <a:moveTo>
                    <a:pt x="373" y="1640"/>
                  </a:moveTo>
                  <a:cubicBezTo>
                    <a:pt x="377" y="1639"/>
                    <a:pt x="375" y="1639"/>
                    <a:pt x="378" y="1638"/>
                  </a:cubicBezTo>
                  <a:cubicBezTo>
                    <a:pt x="373" y="1639"/>
                    <a:pt x="375" y="1639"/>
                    <a:pt x="373" y="1640"/>
                  </a:cubicBezTo>
                  <a:moveTo>
                    <a:pt x="271" y="1746"/>
                  </a:moveTo>
                  <a:cubicBezTo>
                    <a:pt x="270" y="1745"/>
                    <a:pt x="269" y="1744"/>
                    <a:pt x="268" y="1742"/>
                  </a:cubicBezTo>
                  <a:cubicBezTo>
                    <a:pt x="257" y="1743"/>
                    <a:pt x="257" y="1743"/>
                    <a:pt x="257" y="1743"/>
                  </a:cubicBezTo>
                  <a:cubicBezTo>
                    <a:pt x="260" y="1746"/>
                    <a:pt x="260" y="1745"/>
                    <a:pt x="263" y="1747"/>
                  </a:cubicBezTo>
                  <a:lnTo>
                    <a:pt x="271" y="1746"/>
                  </a:lnTo>
                  <a:close/>
                  <a:moveTo>
                    <a:pt x="266" y="1751"/>
                  </a:moveTo>
                  <a:cubicBezTo>
                    <a:pt x="265" y="1752"/>
                    <a:pt x="264" y="1754"/>
                    <a:pt x="263" y="1755"/>
                  </a:cubicBezTo>
                  <a:cubicBezTo>
                    <a:pt x="261" y="1755"/>
                    <a:pt x="261" y="1755"/>
                    <a:pt x="261" y="1755"/>
                  </a:cubicBezTo>
                  <a:cubicBezTo>
                    <a:pt x="261" y="1757"/>
                    <a:pt x="261" y="1757"/>
                    <a:pt x="261" y="1757"/>
                  </a:cubicBezTo>
                  <a:cubicBezTo>
                    <a:pt x="273" y="1757"/>
                    <a:pt x="298" y="1752"/>
                    <a:pt x="297" y="1747"/>
                  </a:cubicBezTo>
                  <a:cubicBezTo>
                    <a:pt x="287" y="1748"/>
                    <a:pt x="276" y="1749"/>
                    <a:pt x="266" y="1751"/>
                  </a:cubicBezTo>
                  <a:moveTo>
                    <a:pt x="243" y="1645"/>
                  </a:moveTo>
                  <a:cubicBezTo>
                    <a:pt x="238" y="1646"/>
                    <a:pt x="233" y="1647"/>
                    <a:pt x="228" y="1648"/>
                  </a:cubicBezTo>
                  <a:cubicBezTo>
                    <a:pt x="228" y="1650"/>
                    <a:pt x="228" y="1650"/>
                    <a:pt x="228" y="1650"/>
                  </a:cubicBezTo>
                  <a:cubicBezTo>
                    <a:pt x="234" y="1650"/>
                    <a:pt x="236" y="1651"/>
                    <a:pt x="244" y="1651"/>
                  </a:cubicBezTo>
                  <a:lnTo>
                    <a:pt x="243" y="1645"/>
                  </a:lnTo>
                  <a:close/>
                  <a:moveTo>
                    <a:pt x="3879" y="1469"/>
                  </a:moveTo>
                  <a:cubicBezTo>
                    <a:pt x="3884" y="1468"/>
                    <a:pt x="3884" y="1468"/>
                    <a:pt x="3884" y="1468"/>
                  </a:cubicBezTo>
                  <a:cubicBezTo>
                    <a:pt x="3884" y="1466"/>
                    <a:pt x="3884" y="1466"/>
                    <a:pt x="3884" y="1466"/>
                  </a:cubicBezTo>
                  <a:cubicBezTo>
                    <a:pt x="3882" y="1466"/>
                    <a:pt x="3880" y="1467"/>
                    <a:pt x="3878" y="1468"/>
                  </a:cubicBezTo>
                  <a:lnTo>
                    <a:pt x="3879" y="1469"/>
                  </a:lnTo>
                  <a:close/>
                  <a:moveTo>
                    <a:pt x="3938" y="192"/>
                  </a:moveTo>
                  <a:cubicBezTo>
                    <a:pt x="3937" y="188"/>
                    <a:pt x="3937" y="188"/>
                    <a:pt x="3937" y="188"/>
                  </a:cubicBezTo>
                  <a:cubicBezTo>
                    <a:pt x="3932" y="188"/>
                    <a:pt x="3932" y="188"/>
                    <a:pt x="3928" y="188"/>
                  </a:cubicBezTo>
                  <a:cubicBezTo>
                    <a:pt x="3927" y="190"/>
                    <a:pt x="3927" y="190"/>
                    <a:pt x="3926" y="193"/>
                  </a:cubicBezTo>
                  <a:lnTo>
                    <a:pt x="3938" y="192"/>
                  </a:lnTo>
                  <a:close/>
                  <a:moveTo>
                    <a:pt x="3651" y="13"/>
                  </a:moveTo>
                  <a:cubicBezTo>
                    <a:pt x="3649" y="14"/>
                    <a:pt x="3650" y="13"/>
                    <a:pt x="3648" y="16"/>
                  </a:cubicBezTo>
                  <a:cubicBezTo>
                    <a:pt x="3653" y="14"/>
                    <a:pt x="3650" y="16"/>
                    <a:pt x="3651" y="13"/>
                  </a:cubicBezTo>
                  <a:moveTo>
                    <a:pt x="115" y="864"/>
                  </a:moveTo>
                  <a:cubicBezTo>
                    <a:pt x="115" y="869"/>
                    <a:pt x="115" y="869"/>
                    <a:pt x="115" y="869"/>
                  </a:cubicBezTo>
                  <a:cubicBezTo>
                    <a:pt x="121" y="869"/>
                    <a:pt x="121" y="870"/>
                    <a:pt x="125" y="870"/>
                  </a:cubicBezTo>
                  <a:cubicBezTo>
                    <a:pt x="126" y="867"/>
                    <a:pt x="126" y="867"/>
                    <a:pt x="126" y="863"/>
                  </a:cubicBezTo>
                  <a:lnTo>
                    <a:pt x="115" y="864"/>
                  </a:lnTo>
                  <a:close/>
                  <a:moveTo>
                    <a:pt x="255" y="1224"/>
                  </a:moveTo>
                  <a:cubicBezTo>
                    <a:pt x="247" y="1225"/>
                    <a:pt x="247" y="1225"/>
                    <a:pt x="247" y="1225"/>
                  </a:cubicBezTo>
                  <a:cubicBezTo>
                    <a:pt x="247" y="1229"/>
                    <a:pt x="247" y="1229"/>
                    <a:pt x="247" y="1229"/>
                  </a:cubicBezTo>
                  <a:cubicBezTo>
                    <a:pt x="255" y="1228"/>
                    <a:pt x="255" y="1228"/>
                    <a:pt x="255" y="1228"/>
                  </a:cubicBezTo>
                  <a:lnTo>
                    <a:pt x="255" y="1224"/>
                  </a:lnTo>
                  <a:close/>
                  <a:moveTo>
                    <a:pt x="236" y="1217"/>
                  </a:moveTo>
                  <a:cubicBezTo>
                    <a:pt x="228" y="1218"/>
                    <a:pt x="228" y="1218"/>
                    <a:pt x="228" y="1218"/>
                  </a:cubicBezTo>
                  <a:cubicBezTo>
                    <a:pt x="227" y="1218"/>
                    <a:pt x="226" y="1219"/>
                    <a:pt x="225" y="1219"/>
                  </a:cubicBezTo>
                  <a:cubicBezTo>
                    <a:pt x="226" y="1222"/>
                    <a:pt x="226" y="1222"/>
                    <a:pt x="226" y="1222"/>
                  </a:cubicBezTo>
                  <a:cubicBezTo>
                    <a:pt x="236" y="1221"/>
                    <a:pt x="236" y="1221"/>
                    <a:pt x="236" y="1221"/>
                  </a:cubicBezTo>
                  <a:lnTo>
                    <a:pt x="236" y="1217"/>
                  </a:lnTo>
                  <a:close/>
                  <a:moveTo>
                    <a:pt x="19" y="1687"/>
                  </a:moveTo>
                  <a:cubicBezTo>
                    <a:pt x="20" y="1686"/>
                    <a:pt x="21" y="1686"/>
                    <a:pt x="22" y="1685"/>
                  </a:cubicBezTo>
                  <a:cubicBezTo>
                    <a:pt x="20" y="1683"/>
                    <a:pt x="21" y="1683"/>
                    <a:pt x="19" y="1681"/>
                  </a:cubicBezTo>
                  <a:cubicBezTo>
                    <a:pt x="15" y="1677"/>
                    <a:pt x="12" y="1677"/>
                    <a:pt x="2" y="1677"/>
                  </a:cubicBezTo>
                  <a:cubicBezTo>
                    <a:pt x="2" y="1673"/>
                    <a:pt x="2" y="1673"/>
                    <a:pt x="2" y="1673"/>
                  </a:cubicBezTo>
                  <a:cubicBezTo>
                    <a:pt x="28" y="1671"/>
                    <a:pt x="38" y="1670"/>
                    <a:pt x="55" y="1667"/>
                  </a:cubicBezTo>
                  <a:cubicBezTo>
                    <a:pt x="56" y="1668"/>
                    <a:pt x="58" y="1670"/>
                    <a:pt x="60" y="1671"/>
                  </a:cubicBezTo>
                  <a:cubicBezTo>
                    <a:pt x="64" y="1674"/>
                    <a:pt x="55" y="1680"/>
                    <a:pt x="61" y="1685"/>
                  </a:cubicBezTo>
                  <a:cubicBezTo>
                    <a:pt x="62" y="1686"/>
                    <a:pt x="63" y="1687"/>
                    <a:pt x="64" y="1689"/>
                  </a:cubicBezTo>
                  <a:cubicBezTo>
                    <a:pt x="90" y="1686"/>
                    <a:pt x="109" y="1681"/>
                    <a:pt x="127" y="1683"/>
                  </a:cubicBezTo>
                  <a:cubicBezTo>
                    <a:pt x="129" y="1681"/>
                    <a:pt x="129" y="1680"/>
                    <a:pt x="129" y="1676"/>
                  </a:cubicBezTo>
                  <a:cubicBezTo>
                    <a:pt x="108" y="1678"/>
                    <a:pt x="108" y="1678"/>
                    <a:pt x="108" y="1678"/>
                  </a:cubicBezTo>
                  <a:cubicBezTo>
                    <a:pt x="115" y="1663"/>
                    <a:pt x="107" y="1662"/>
                    <a:pt x="101" y="1649"/>
                  </a:cubicBezTo>
                  <a:cubicBezTo>
                    <a:pt x="109" y="1649"/>
                    <a:pt x="109" y="1649"/>
                    <a:pt x="109" y="1649"/>
                  </a:cubicBezTo>
                  <a:cubicBezTo>
                    <a:pt x="107" y="1642"/>
                    <a:pt x="106" y="1642"/>
                    <a:pt x="92" y="1643"/>
                  </a:cubicBezTo>
                  <a:cubicBezTo>
                    <a:pt x="96" y="1636"/>
                    <a:pt x="102" y="1634"/>
                    <a:pt x="101" y="1623"/>
                  </a:cubicBezTo>
                  <a:cubicBezTo>
                    <a:pt x="110" y="1622"/>
                    <a:pt x="172" y="1615"/>
                    <a:pt x="174" y="1614"/>
                  </a:cubicBezTo>
                  <a:cubicBezTo>
                    <a:pt x="176" y="1613"/>
                    <a:pt x="178" y="1613"/>
                    <a:pt x="180" y="1612"/>
                  </a:cubicBezTo>
                  <a:cubicBezTo>
                    <a:pt x="174" y="1606"/>
                    <a:pt x="154" y="1605"/>
                    <a:pt x="142" y="1608"/>
                  </a:cubicBezTo>
                  <a:cubicBezTo>
                    <a:pt x="138" y="1604"/>
                    <a:pt x="137" y="1602"/>
                    <a:pt x="128" y="1601"/>
                  </a:cubicBezTo>
                  <a:cubicBezTo>
                    <a:pt x="128" y="1598"/>
                    <a:pt x="128" y="1598"/>
                    <a:pt x="128" y="1598"/>
                  </a:cubicBezTo>
                  <a:cubicBezTo>
                    <a:pt x="134" y="1596"/>
                    <a:pt x="141" y="1595"/>
                    <a:pt x="149" y="1594"/>
                  </a:cubicBezTo>
                  <a:cubicBezTo>
                    <a:pt x="149" y="1590"/>
                    <a:pt x="149" y="1590"/>
                    <a:pt x="149" y="1590"/>
                  </a:cubicBezTo>
                  <a:cubicBezTo>
                    <a:pt x="169" y="1582"/>
                    <a:pt x="186" y="1575"/>
                    <a:pt x="206" y="1578"/>
                  </a:cubicBezTo>
                  <a:cubicBezTo>
                    <a:pt x="207" y="1575"/>
                    <a:pt x="208" y="1574"/>
                    <a:pt x="208" y="1571"/>
                  </a:cubicBezTo>
                  <a:cubicBezTo>
                    <a:pt x="213" y="1569"/>
                    <a:pt x="213" y="1570"/>
                    <a:pt x="216" y="1568"/>
                  </a:cubicBezTo>
                  <a:cubicBezTo>
                    <a:pt x="218" y="1565"/>
                    <a:pt x="218" y="1567"/>
                    <a:pt x="213" y="1565"/>
                  </a:cubicBezTo>
                  <a:cubicBezTo>
                    <a:pt x="212" y="1562"/>
                    <a:pt x="212" y="1562"/>
                    <a:pt x="212" y="1562"/>
                  </a:cubicBezTo>
                  <a:cubicBezTo>
                    <a:pt x="222" y="1560"/>
                    <a:pt x="232" y="1558"/>
                    <a:pt x="241" y="1557"/>
                  </a:cubicBezTo>
                  <a:cubicBezTo>
                    <a:pt x="236" y="1553"/>
                    <a:pt x="233" y="1555"/>
                    <a:pt x="230" y="1549"/>
                  </a:cubicBezTo>
                  <a:cubicBezTo>
                    <a:pt x="239" y="1548"/>
                    <a:pt x="241" y="1547"/>
                    <a:pt x="248" y="1548"/>
                  </a:cubicBezTo>
                  <a:cubicBezTo>
                    <a:pt x="249" y="1547"/>
                    <a:pt x="250" y="1546"/>
                    <a:pt x="251" y="1545"/>
                  </a:cubicBezTo>
                  <a:cubicBezTo>
                    <a:pt x="252" y="1543"/>
                    <a:pt x="251" y="1541"/>
                    <a:pt x="250" y="1536"/>
                  </a:cubicBezTo>
                  <a:cubicBezTo>
                    <a:pt x="258" y="1535"/>
                    <a:pt x="267" y="1534"/>
                    <a:pt x="268" y="1535"/>
                  </a:cubicBezTo>
                  <a:cubicBezTo>
                    <a:pt x="274" y="1534"/>
                    <a:pt x="274" y="1534"/>
                    <a:pt x="274" y="1534"/>
                  </a:cubicBezTo>
                  <a:cubicBezTo>
                    <a:pt x="272" y="1538"/>
                    <a:pt x="273" y="1537"/>
                    <a:pt x="269" y="1539"/>
                  </a:cubicBezTo>
                  <a:cubicBezTo>
                    <a:pt x="270" y="1540"/>
                    <a:pt x="271" y="1541"/>
                    <a:pt x="272" y="1541"/>
                  </a:cubicBezTo>
                  <a:cubicBezTo>
                    <a:pt x="297" y="1538"/>
                    <a:pt x="305" y="1535"/>
                    <a:pt x="324" y="1533"/>
                  </a:cubicBezTo>
                  <a:cubicBezTo>
                    <a:pt x="322" y="1528"/>
                    <a:pt x="320" y="1528"/>
                    <a:pt x="318" y="1523"/>
                  </a:cubicBezTo>
                  <a:cubicBezTo>
                    <a:pt x="315" y="1524"/>
                    <a:pt x="315" y="1524"/>
                    <a:pt x="315" y="1524"/>
                  </a:cubicBezTo>
                  <a:cubicBezTo>
                    <a:pt x="314" y="1526"/>
                    <a:pt x="313" y="1527"/>
                    <a:pt x="313" y="1531"/>
                  </a:cubicBezTo>
                  <a:cubicBezTo>
                    <a:pt x="308" y="1531"/>
                    <a:pt x="308" y="1531"/>
                    <a:pt x="305" y="1530"/>
                  </a:cubicBezTo>
                  <a:cubicBezTo>
                    <a:pt x="302" y="1530"/>
                    <a:pt x="302" y="1530"/>
                    <a:pt x="302" y="1530"/>
                  </a:cubicBezTo>
                  <a:cubicBezTo>
                    <a:pt x="304" y="1527"/>
                    <a:pt x="306" y="1525"/>
                    <a:pt x="310" y="1523"/>
                  </a:cubicBezTo>
                  <a:cubicBezTo>
                    <a:pt x="316" y="1520"/>
                    <a:pt x="366" y="1514"/>
                    <a:pt x="378" y="1513"/>
                  </a:cubicBezTo>
                  <a:cubicBezTo>
                    <a:pt x="367" y="1504"/>
                    <a:pt x="363" y="1514"/>
                    <a:pt x="346" y="1513"/>
                  </a:cubicBezTo>
                  <a:cubicBezTo>
                    <a:pt x="337" y="1512"/>
                    <a:pt x="337" y="1507"/>
                    <a:pt x="322" y="1506"/>
                  </a:cubicBezTo>
                  <a:cubicBezTo>
                    <a:pt x="323" y="1501"/>
                    <a:pt x="324" y="1501"/>
                    <a:pt x="331" y="1499"/>
                  </a:cubicBezTo>
                  <a:cubicBezTo>
                    <a:pt x="328" y="1492"/>
                    <a:pt x="326" y="1495"/>
                    <a:pt x="318" y="1493"/>
                  </a:cubicBezTo>
                  <a:cubicBezTo>
                    <a:pt x="317" y="1492"/>
                    <a:pt x="316" y="1492"/>
                    <a:pt x="315" y="1492"/>
                  </a:cubicBezTo>
                  <a:cubicBezTo>
                    <a:pt x="320" y="1490"/>
                    <a:pt x="325" y="1489"/>
                    <a:pt x="333" y="1489"/>
                  </a:cubicBezTo>
                  <a:cubicBezTo>
                    <a:pt x="333" y="1485"/>
                    <a:pt x="333" y="1485"/>
                    <a:pt x="333" y="1485"/>
                  </a:cubicBezTo>
                  <a:cubicBezTo>
                    <a:pt x="354" y="1481"/>
                    <a:pt x="374" y="1477"/>
                    <a:pt x="398" y="1475"/>
                  </a:cubicBezTo>
                  <a:cubicBezTo>
                    <a:pt x="395" y="1470"/>
                    <a:pt x="394" y="1470"/>
                    <a:pt x="392" y="1464"/>
                  </a:cubicBezTo>
                  <a:cubicBezTo>
                    <a:pt x="378" y="1464"/>
                    <a:pt x="334" y="1467"/>
                    <a:pt x="329" y="1465"/>
                  </a:cubicBezTo>
                  <a:cubicBezTo>
                    <a:pt x="321" y="1465"/>
                    <a:pt x="331" y="1463"/>
                    <a:pt x="334" y="1462"/>
                  </a:cubicBezTo>
                  <a:cubicBezTo>
                    <a:pt x="330" y="1459"/>
                    <a:pt x="335" y="1461"/>
                    <a:pt x="328" y="1460"/>
                  </a:cubicBezTo>
                  <a:cubicBezTo>
                    <a:pt x="319" y="1459"/>
                    <a:pt x="296" y="1465"/>
                    <a:pt x="283" y="1462"/>
                  </a:cubicBezTo>
                  <a:cubicBezTo>
                    <a:pt x="281" y="1460"/>
                    <a:pt x="283" y="1462"/>
                    <a:pt x="283" y="1458"/>
                  </a:cubicBezTo>
                  <a:cubicBezTo>
                    <a:pt x="275" y="1460"/>
                    <a:pt x="279" y="1458"/>
                    <a:pt x="275" y="1462"/>
                  </a:cubicBezTo>
                  <a:cubicBezTo>
                    <a:pt x="266" y="1461"/>
                    <a:pt x="269" y="1462"/>
                    <a:pt x="264" y="1458"/>
                  </a:cubicBezTo>
                  <a:cubicBezTo>
                    <a:pt x="254" y="1460"/>
                    <a:pt x="240" y="1462"/>
                    <a:pt x="236" y="1465"/>
                  </a:cubicBezTo>
                  <a:cubicBezTo>
                    <a:pt x="228" y="1466"/>
                    <a:pt x="228" y="1466"/>
                    <a:pt x="228" y="1466"/>
                  </a:cubicBezTo>
                  <a:cubicBezTo>
                    <a:pt x="229" y="1465"/>
                    <a:pt x="230" y="1465"/>
                    <a:pt x="230" y="1464"/>
                  </a:cubicBezTo>
                  <a:cubicBezTo>
                    <a:pt x="239" y="1456"/>
                    <a:pt x="267" y="1452"/>
                    <a:pt x="282" y="1451"/>
                  </a:cubicBezTo>
                  <a:cubicBezTo>
                    <a:pt x="282" y="1450"/>
                    <a:pt x="282" y="1450"/>
                    <a:pt x="282" y="1450"/>
                  </a:cubicBezTo>
                  <a:cubicBezTo>
                    <a:pt x="285" y="1450"/>
                    <a:pt x="285" y="1450"/>
                    <a:pt x="285" y="1450"/>
                  </a:cubicBezTo>
                  <a:cubicBezTo>
                    <a:pt x="280" y="1444"/>
                    <a:pt x="271" y="1442"/>
                    <a:pt x="265" y="1435"/>
                  </a:cubicBezTo>
                  <a:cubicBezTo>
                    <a:pt x="270" y="1432"/>
                    <a:pt x="275" y="1429"/>
                    <a:pt x="280" y="1426"/>
                  </a:cubicBezTo>
                  <a:cubicBezTo>
                    <a:pt x="280" y="1424"/>
                    <a:pt x="280" y="1424"/>
                    <a:pt x="280" y="1424"/>
                  </a:cubicBezTo>
                  <a:cubicBezTo>
                    <a:pt x="276" y="1422"/>
                    <a:pt x="273" y="1421"/>
                    <a:pt x="269" y="1419"/>
                  </a:cubicBezTo>
                  <a:cubicBezTo>
                    <a:pt x="262" y="1420"/>
                    <a:pt x="260" y="1420"/>
                    <a:pt x="256" y="1422"/>
                  </a:cubicBezTo>
                  <a:cubicBezTo>
                    <a:pt x="253" y="1418"/>
                    <a:pt x="250" y="1415"/>
                    <a:pt x="247" y="1411"/>
                  </a:cubicBezTo>
                  <a:cubicBezTo>
                    <a:pt x="251" y="1409"/>
                    <a:pt x="256" y="1408"/>
                    <a:pt x="260" y="1406"/>
                  </a:cubicBezTo>
                  <a:cubicBezTo>
                    <a:pt x="260" y="1402"/>
                    <a:pt x="260" y="1401"/>
                    <a:pt x="262" y="1399"/>
                  </a:cubicBezTo>
                  <a:cubicBezTo>
                    <a:pt x="261" y="1388"/>
                    <a:pt x="260" y="1392"/>
                    <a:pt x="248" y="1389"/>
                  </a:cubicBezTo>
                  <a:cubicBezTo>
                    <a:pt x="245" y="1387"/>
                    <a:pt x="242" y="1386"/>
                    <a:pt x="240" y="1384"/>
                  </a:cubicBezTo>
                  <a:cubicBezTo>
                    <a:pt x="234" y="1385"/>
                    <a:pt x="229" y="1386"/>
                    <a:pt x="224" y="1387"/>
                  </a:cubicBezTo>
                  <a:cubicBezTo>
                    <a:pt x="221" y="1385"/>
                    <a:pt x="218" y="1383"/>
                    <a:pt x="215" y="1380"/>
                  </a:cubicBezTo>
                  <a:cubicBezTo>
                    <a:pt x="208" y="1379"/>
                    <a:pt x="198" y="1381"/>
                    <a:pt x="194" y="1381"/>
                  </a:cubicBezTo>
                  <a:cubicBezTo>
                    <a:pt x="191" y="1379"/>
                    <a:pt x="189" y="1375"/>
                    <a:pt x="186" y="1373"/>
                  </a:cubicBezTo>
                  <a:cubicBezTo>
                    <a:pt x="180" y="1372"/>
                    <a:pt x="173" y="1373"/>
                    <a:pt x="167" y="1375"/>
                  </a:cubicBezTo>
                  <a:cubicBezTo>
                    <a:pt x="166" y="1374"/>
                    <a:pt x="165" y="1374"/>
                    <a:pt x="164" y="1374"/>
                  </a:cubicBezTo>
                  <a:cubicBezTo>
                    <a:pt x="167" y="1369"/>
                    <a:pt x="171" y="1369"/>
                    <a:pt x="174" y="1364"/>
                  </a:cubicBezTo>
                  <a:cubicBezTo>
                    <a:pt x="172" y="1363"/>
                    <a:pt x="171" y="1362"/>
                    <a:pt x="169" y="1361"/>
                  </a:cubicBezTo>
                  <a:cubicBezTo>
                    <a:pt x="159" y="1361"/>
                    <a:pt x="145" y="1362"/>
                    <a:pt x="140" y="1365"/>
                  </a:cubicBezTo>
                  <a:cubicBezTo>
                    <a:pt x="126" y="1366"/>
                    <a:pt x="119" y="1366"/>
                    <a:pt x="111" y="1364"/>
                  </a:cubicBezTo>
                  <a:cubicBezTo>
                    <a:pt x="110" y="1362"/>
                    <a:pt x="110" y="1362"/>
                    <a:pt x="110" y="1362"/>
                  </a:cubicBezTo>
                  <a:cubicBezTo>
                    <a:pt x="118" y="1359"/>
                    <a:pt x="123" y="1354"/>
                    <a:pt x="131" y="1351"/>
                  </a:cubicBezTo>
                  <a:cubicBezTo>
                    <a:pt x="147" y="1347"/>
                    <a:pt x="166" y="1348"/>
                    <a:pt x="183" y="1340"/>
                  </a:cubicBezTo>
                  <a:cubicBezTo>
                    <a:pt x="188" y="1340"/>
                    <a:pt x="188" y="1340"/>
                    <a:pt x="188" y="1340"/>
                  </a:cubicBezTo>
                  <a:cubicBezTo>
                    <a:pt x="187" y="1334"/>
                    <a:pt x="186" y="1335"/>
                    <a:pt x="182" y="1332"/>
                  </a:cubicBezTo>
                  <a:cubicBezTo>
                    <a:pt x="174" y="1333"/>
                    <a:pt x="166" y="1334"/>
                    <a:pt x="159" y="1335"/>
                  </a:cubicBezTo>
                  <a:cubicBezTo>
                    <a:pt x="158" y="1331"/>
                    <a:pt x="158" y="1331"/>
                    <a:pt x="158" y="1331"/>
                  </a:cubicBezTo>
                  <a:cubicBezTo>
                    <a:pt x="166" y="1329"/>
                    <a:pt x="179" y="1327"/>
                    <a:pt x="182" y="1326"/>
                  </a:cubicBezTo>
                  <a:cubicBezTo>
                    <a:pt x="184" y="1325"/>
                    <a:pt x="187" y="1324"/>
                    <a:pt x="189" y="1323"/>
                  </a:cubicBezTo>
                  <a:cubicBezTo>
                    <a:pt x="184" y="1314"/>
                    <a:pt x="182" y="1322"/>
                    <a:pt x="170" y="1320"/>
                  </a:cubicBezTo>
                  <a:cubicBezTo>
                    <a:pt x="163" y="1319"/>
                    <a:pt x="167" y="1316"/>
                    <a:pt x="154" y="1316"/>
                  </a:cubicBezTo>
                  <a:cubicBezTo>
                    <a:pt x="154" y="1315"/>
                    <a:pt x="154" y="1315"/>
                    <a:pt x="154" y="1315"/>
                  </a:cubicBezTo>
                  <a:cubicBezTo>
                    <a:pt x="163" y="1313"/>
                    <a:pt x="182" y="1309"/>
                    <a:pt x="188" y="1305"/>
                  </a:cubicBezTo>
                  <a:cubicBezTo>
                    <a:pt x="188" y="1304"/>
                    <a:pt x="184" y="1298"/>
                    <a:pt x="182" y="1297"/>
                  </a:cubicBezTo>
                  <a:cubicBezTo>
                    <a:pt x="182" y="1289"/>
                    <a:pt x="186" y="1290"/>
                    <a:pt x="197" y="1287"/>
                  </a:cubicBezTo>
                  <a:cubicBezTo>
                    <a:pt x="197" y="1285"/>
                    <a:pt x="202" y="1275"/>
                    <a:pt x="201" y="1272"/>
                  </a:cubicBezTo>
                  <a:cubicBezTo>
                    <a:pt x="198" y="1265"/>
                    <a:pt x="182" y="1264"/>
                    <a:pt x="197" y="1257"/>
                  </a:cubicBezTo>
                  <a:cubicBezTo>
                    <a:pt x="194" y="1256"/>
                    <a:pt x="194" y="1256"/>
                    <a:pt x="189" y="1256"/>
                  </a:cubicBezTo>
                  <a:cubicBezTo>
                    <a:pt x="193" y="1251"/>
                    <a:pt x="212" y="1250"/>
                    <a:pt x="220" y="1246"/>
                  </a:cubicBezTo>
                  <a:cubicBezTo>
                    <a:pt x="213" y="1243"/>
                    <a:pt x="223" y="1242"/>
                    <a:pt x="227" y="1240"/>
                  </a:cubicBezTo>
                  <a:cubicBezTo>
                    <a:pt x="230" y="1240"/>
                    <a:pt x="230" y="1240"/>
                    <a:pt x="230" y="1240"/>
                  </a:cubicBezTo>
                  <a:cubicBezTo>
                    <a:pt x="227" y="1236"/>
                    <a:pt x="226" y="1236"/>
                    <a:pt x="219" y="1235"/>
                  </a:cubicBezTo>
                  <a:cubicBezTo>
                    <a:pt x="221" y="1226"/>
                    <a:pt x="221" y="1225"/>
                    <a:pt x="217" y="1216"/>
                  </a:cubicBezTo>
                  <a:cubicBezTo>
                    <a:pt x="231" y="1215"/>
                    <a:pt x="240" y="1217"/>
                    <a:pt x="251" y="1213"/>
                  </a:cubicBezTo>
                  <a:cubicBezTo>
                    <a:pt x="267" y="1208"/>
                    <a:pt x="261" y="1205"/>
                    <a:pt x="283" y="1209"/>
                  </a:cubicBezTo>
                  <a:cubicBezTo>
                    <a:pt x="284" y="1208"/>
                    <a:pt x="284" y="1208"/>
                    <a:pt x="285" y="1207"/>
                  </a:cubicBezTo>
                  <a:cubicBezTo>
                    <a:pt x="283" y="1204"/>
                    <a:pt x="282" y="1204"/>
                    <a:pt x="280" y="1202"/>
                  </a:cubicBezTo>
                  <a:cubicBezTo>
                    <a:pt x="270" y="1204"/>
                    <a:pt x="265" y="1206"/>
                    <a:pt x="259" y="1204"/>
                  </a:cubicBezTo>
                  <a:cubicBezTo>
                    <a:pt x="258" y="1204"/>
                    <a:pt x="257" y="1203"/>
                    <a:pt x="256" y="1203"/>
                  </a:cubicBezTo>
                  <a:cubicBezTo>
                    <a:pt x="258" y="1203"/>
                    <a:pt x="258" y="1203"/>
                    <a:pt x="258" y="1203"/>
                  </a:cubicBezTo>
                  <a:cubicBezTo>
                    <a:pt x="263" y="1200"/>
                    <a:pt x="271" y="1199"/>
                    <a:pt x="276" y="1197"/>
                  </a:cubicBezTo>
                  <a:cubicBezTo>
                    <a:pt x="279" y="1194"/>
                    <a:pt x="277" y="1196"/>
                    <a:pt x="276" y="1193"/>
                  </a:cubicBezTo>
                  <a:cubicBezTo>
                    <a:pt x="287" y="1189"/>
                    <a:pt x="292" y="1190"/>
                    <a:pt x="297" y="1192"/>
                  </a:cubicBezTo>
                  <a:cubicBezTo>
                    <a:pt x="303" y="1192"/>
                    <a:pt x="305" y="1191"/>
                    <a:pt x="308" y="1190"/>
                  </a:cubicBezTo>
                  <a:cubicBezTo>
                    <a:pt x="309" y="1190"/>
                    <a:pt x="309" y="1189"/>
                    <a:pt x="310" y="1188"/>
                  </a:cubicBezTo>
                  <a:cubicBezTo>
                    <a:pt x="305" y="1188"/>
                    <a:pt x="298" y="1188"/>
                    <a:pt x="289" y="1189"/>
                  </a:cubicBezTo>
                  <a:cubicBezTo>
                    <a:pt x="289" y="1187"/>
                    <a:pt x="289" y="1187"/>
                    <a:pt x="289" y="1187"/>
                  </a:cubicBezTo>
                  <a:cubicBezTo>
                    <a:pt x="299" y="1185"/>
                    <a:pt x="322" y="1182"/>
                    <a:pt x="328" y="1180"/>
                  </a:cubicBezTo>
                  <a:cubicBezTo>
                    <a:pt x="333" y="1180"/>
                    <a:pt x="333" y="1180"/>
                    <a:pt x="333" y="1180"/>
                  </a:cubicBezTo>
                  <a:cubicBezTo>
                    <a:pt x="327" y="1174"/>
                    <a:pt x="330" y="1176"/>
                    <a:pt x="332" y="1168"/>
                  </a:cubicBezTo>
                  <a:cubicBezTo>
                    <a:pt x="301" y="1171"/>
                    <a:pt x="276" y="1168"/>
                    <a:pt x="251" y="1173"/>
                  </a:cubicBezTo>
                  <a:cubicBezTo>
                    <a:pt x="248" y="1172"/>
                    <a:pt x="244" y="1168"/>
                    <a:pt x="242" y="1168"/>
                  </a:cubicBezTo>
                  <a:cubicBezTo>
                    <a:pt x="232" y="1166"/>
                    <a:pt x="208" y="1171"/>
                    <a:pt x="200" y="1170"/>
                  </a:cubicBezTo>
                  <a:cubicBezTo>
                    <a:pt x="199" y="1169"/>
                    <a:pt x="198" y="1168"/>
                    <a:pt x="197" y="1167"/>
                  </a:cubicBezTo>
                  <a:cubicBezTo>
                    <a:pt x="220" y="1161"/>
                    <a:pt x="243" y="1158"/>
                    <a:pt x="267" y="1153"/>
                  </a:cubicBezTo>
                  <a:cubicBezTo>
                    <a:pt x="273" y="1153"/>
                    <a:pt x="278" y="1153"/>
                    <a:pt x="283" y="1153"/>
                  </a:cubicBezTo>
                  <a:cubicBezTo>
                    <a:pt x="291" y="1151"/>
                    <a:pt x="296" y="1148"/>
                    <a:pt x="312" y="1147"/>
                  </a:cubicBezTo>
                  <a:cubicBezTo>
                    <a:pt x="308" y="1143"/>
                    <a:pt x="300" y="1144"/>
                    <a:pt x="290" y="1144"/>
                  </a:cubicBezTo>
                  <a:cubicBezTo>
                    <a:pt x="290" y="1141"/>
                    <a:pt x="290" y="1141"/>
                    <a:pt x="290" y="1141"/>
                  </a:cubicBezTo>
                  <a:cubicBezTo>
                    <a:pt x="307" y="1140"/>
                    <a:pt x="328" y="1137"/>
                    <a:pt x="332" y="1138"/>
                  </a:cubicBezTo>
                  <a:cubicBezTo>
                    <a:pt x="342" y="1137"/>
                    <a:pt x="341" y="1137"/>
                    <a:pt x="345" y="1134"/>
                  </a:cubicBezTo>
                  <a:cubicBezTo>
                    <a:pt x="346" y="1134"/>
                    <a:pt x="346" y="1134"/>
                    <a:pt x="346" y="1134"/>
                  </a:cubicBezTo>
                  <a:cubicBezTo>
                    <a:pt x="339" y="1131"/>
                    <a:pt x="332" y="1129"/>
                    <a:pt x="324" y="1128"/>
                  </a:cubicBezTo>
                  <a:cubicBezTo>
                    <a:pt x="306" y="1130"/>
                    <a:pt x="306" y="1130"/>
                    <a:pt x="306" y="1130"/>
                  </a:cubicBezTo>
                  <a:cubicBezTo>
                    <a:pt x="294" y="1128"/>
                    <a:pt x="278" y="1123"/>
                    <a:pt x="266" y="1122"/>
                  </a:cubicBezTo>
                  <a:cubicBezTo>
                    <a:pt x="232" y="1125"/>
                    <a:pt x="232" y="1125"/>
                    <a:pt x="232" y="1125"/>
                  </a:cubicBezTo>
                  <a:cubicBezTo>
                    <a:pt x="221" y="1123"/>
                    <a:pt x="219" y="1117"/>
                    <a:pt x="206" y="1117"/>
                  </a:cubicBezTo>
                  <a:cubicBezTo>
                    <a:pt x="205" y="1117"/>
                    <a:pt x="204" y="1116"/>
                    <a:pt x="203" y="1116"/>
                  </a:cubicBezTo>
                  <a:cubicBezTo>
                    <a:pt x="206" y="1110"/>
                    <a:pt x="204" y="1114"/>
                    <a:pt x="210" y="1111"/>
                  </a:cubicBezTo>
                  <a:cubicBezTo>
                    <a:pt x="209" y="1108"/>
                    <a:pt x="208" y="1105"/>
                    <a:pt x="207" y="1102"/>
                  </a:cubicBezTo>
                  <a:cubicBezTo>
                    <a:pt x="213" y="1102"/>
                    <a:pt x="217" y="1102"/>
                    <a:pt x="221" y="1103"/>
                  </a:cubicBezTo>
                  <a:cubicBezTo>
                    <a:pt x="220" y="1109"/>
                    <a:pt x="219" y="1108"/>
                    <a:pt x="217" y="1113"/>
                  </a:cubicBezTo>
                  <a:cubicBezTo>
                    <a:pt x="223" y="1114"/>
                    <a:pt x="233" y="1115"/>
                    <a:pt x="238" y="1118"/>
                  </a:cubicBezTo>
                  <a:cubicBezTo>
                    <a:pt x="245" y="1118"/>
                    <a:pt x="245" y="1118"/>
                    <a:pt x="245" y="1118"/>
                  </a:cubicBezTo>
                  <a:cubicBezTo>
                    <a:pt x="245" y="1116"/>
                    <a:pt x="245" y="1116"/>
                    <a:pt x="245" y="1116"/>
                  </a:cubicBezTo>
                  <a:cubicBezTo>
                    <a:pt x="236" y="1113"/>
                    <a:pt x="232" y="1109"/>
                    <a:pt x="225" y="1104"/>
                  </a:cubicBezTo>
                  <a:cubicBezTo>
                    <a:pt x="225" y="1102"/>
                    <a:pt x="225" y="1102"/>
                    <a:pt x="225" y="1102"/>
                  </a:cubicBezTo>
                  <a:cubicBezTo>
                    <a:pt x="236" y="1102"/>
                    <a:pt x="236" y="1106"/>
                    <a:pt x="242" y="1107"/>
                  </a:cubicBezTo>
                  <a:cubicBezTo>
                    <a:pt x="248" y="1108"/>
                    <a:pt x="255" y="1103"/>
                    <a:pt x="264" y="1105"/>
                  </a:cubicBezTo>
                  <a:cubicBezTo>
                    <a:pt x="268" y="1105"/>
                    <a:pt x="275" y="1111"/>
                    <a:pt x="279" y="1111"/>
                  </a:cubicBezTo>
                  <a:cubicBezTo>
                    <a:pt x="288" y="1112"/>
                    <a:pt x="283" y="1104"/>
                    <a:pt x="292" y="1106"/>
                  </a:cubicBezTo>
                  <a:cubicBezTo>
                    <a:pt x="297" y="1107"/>
                    <a:pt x="305" y="1115"/>
                    <a:pt x="311" y="1116"/>
                  </a:cubicBezTo>
                  <a:cubicBezTo>
                    <a:pt x="321" y="1118"/>
                    <a:pt x="331" y="1117"/>
                    <a:pt x="341" y="1117"/>
                  </a:cubicBezTo>
                  <a:cubicBezTo>
                    <a:pt x="339" y="1112"/>
                    <a:pt x="336" y="1112"/>
                    <a:pt x="332" y="1107"/>
                  </a:cubicBezTo>
                  <a:cubicBezTo>
                    <a:pt x="335" y="1106"/>
                    <a:pt x="337" y="1106"/>
                    <a:pt x="338" y="1105"/>
                  </a:cubicBezTo>
                  <a:cubicBezTo>
                    <a:pt x="338" y="1104"/>
                    <a:pt x="338" y="1104"/>
                    <a:pt x="338" y="1104"/>
                  </a:cubicBezTo>
                  <a:cubicBezTo>
                    <a:pt x="321" y="1105"/>
                    <a:pt x="316" y="1101"/>
                    <a:pt x="301" y="1102"/>
                  </a:cubicBezTo>
                  <a:cubicBezTo>
                    <a:pt x="301" y="1096"/>
                    <a:pt x="301" y="1096"/>
                    <a:pt x="301" y="1096"/>
                  </a:cubicBezTo>
                  <a:cubicBezTo>
                    <a:pt x="310" y="1094"/>
                    <a:pt x="311" y="1092"/>
                    <a:pt x="317" y="1096"/>
                  </a:cubicBezTo>
                  <a:cubicBezTo>
                    <a:pt x="326" y="1093"/>
                    <a:pt x="323" y="1092"/>
                    <a:pt x="325" y="1086"/>
                  </a:cubicBezTo>
                  <a:cubicBezTo>
                    <a:pt x="346" y="1084"/>
                    <a:pt x="346" y="1084"/>
                    <a:pt x="346" y="1084"/>
                  </a:cubicBezTo>
                  <a:cubicBezTo>
                    <a:pt x="345" y="1082"/>
                    <a:pt x="345" y="1082"/>
                    <a:pt x="345" y="1082"/>
                  </a:cubicBezTo>
                  <a:cubicBezTo>
                    <a:pt x="342" y="1081"/>
                    <a:pt x="340" y="1081"/>
                    <a:pt x="338" y="1079"/>
                  </a:cubicBezTo>
                  <a:cubicBezTo>
                    <a:pt x="336" y="1079"/>
                    <a:pt x="336" y="1079"/>
                    <a:pt x="336" y="1079"/>
                  </a:cubicBezTo>
                  <a:cubicBezTo>
                    <a:pt x="340" y="1077"/>
                    <a:pt x="364" y="1070"/>
                    <a:pt x="370" y="1069"/>
                  </a:cubicBezTo>
                  <a:cubicBezTo>
                    <a:pt x="361" y="1057"/>
                    <a:pt x="333" y="1067"/>
                    <a:pt x="321" y="1062"/>
                  </a:cubicBezTo>
                  <a:cubicBezTo>
                    <a:pt x="320" y="1061"/>
                    <a:pt x="319" y="1061"/>
                    <a:pt x="318" y="1060"/>
                  </a:cubicBezTo>
                  <a:cubicBezTo>
                    <a:pt x="332" y="1056"/>
                    <a:pt x="382" y="1055"/>
                    <a:pt x="386" y="1050"/>
                  </a:cubicBezTo>
                  <a:cubicBezTo>
                    <a:pt x="396" y="1053"/>
                    <a:pt x="409" y="1060"/>
                    <a:pt x="418" y="1065"/>
                  </a:cubicBezTo>
                  <a:cubicBezTo>
                    <a:pt x="424" y="1064"/>
                    <a:pt x="424" y="1064"/>
                    <a:pt x="424" y="1064"/>
                  </a:cubicBezTo>
                  <a:cubicBezTo>
                    <a:pt x="420" y="1057"/>
                    <a:pt x="409" y="1054"/>
                    <a:pt x="400" y="1051"/>
                  </a:cubicBezTo>
                  <a:cubicBezTo>
                    <a:pt x="400" y="1045"/>
                    <a:pt x="400" y="1045"/>
                    <a:pt x="400" y="1045"/>
                  </a:cubicBezTo>
                  <a:cubicBezTo>
                    <a:pt x="407" y="1044"/>
                    <a:pt x="403" y="1044"/>
                    <a:pt x="409" y="1045"/>
                  </a:cubicBezTo>
                  <a:cubicBezTo>
                    <a:pt x="408" y="1043"/>
                    <a:pt x="407" y="1041"/>
                    <a:pt x="406" y="1039"/>
                  </a:cubicBezTo>
                  <a:cubicBezTo>
                    <a:pt x="397" y="1040"/>
                    <a:pt x="378" y="1046"/>
                    <a:pt x="370" y="1042"/>
                  </a:cubicBezTo>
                  <a:cubicBezTo>
                    <a:pt x="360" y="1040"/>
                    <a:pt x="357" y="1033"/>
                    <a:pt x="352" y="1027"/>
                  </a:cubicBezTo>
                  <a:cubicBezTo>
                    <a:pt x="335" y="1025"/>
                    <a:pt x="306" y="1026"/>
                    <a:pt x="294" y="1018"/>
                  </a:cubicBezTo>
                  <a:cubicBezTo>
                    <a:pt x="289" y="1019"/>
                    <a:pt x="288" y="1019"/>
                    <a:pt x="285" y="1021"/>
                  </a:cubicBezTo>
                  <a:cubicBezTo>
                    <a:pt x="288" y="1036"/>
                    <a:pt x="304" y="1033"/>
                    <a:pt x="316" y="1039"/>
                  </a:cubicBezTo>
                  <a:cubicBezTo>
                    <a:pt x="319" y="1039"/>
                    <a:pt x="319" y="1039"/>
                    <a:pt x="319" y="1039"/>
                  </a:cubicBezTo>
                  <a:cubicBezTo>
                    <a:pt x="319" y="1041"/>
                    <a:pt x="319" y="1041"/>
                    <a:pt x="319" y="1041"/>
                  </a:cubicBezTo>
                  <a:cubicBezTo>
                    <a:pt x="307" y="1042"/>
                    <a:pt x="287" y="1043"/>
                    <a:pt x="280" y="1038"/>
                  </a:cubicBezTo>
                  <a:cubicBezTo>
                    <a:pt x="274" y="1036"/>
                    <a:pt x="276" y="1035"/>
                    <a:pt x="272" y="1031"/>
                  </a:cubicBezTo>
                  <a:cubicBezTo>
                    <a:pt x="264" y="1029"/>
                    <a:pt x="244" y="1031"/>
                    <a:pt x="230" y="1027"/>
                  </a:cubicBezTo>
                  <a:cubicBezTo>
                    <a:pt x="224" y="1026"/>
                    <a:pt x="219" y="1023"/>
                    <a:pt x="215" y="1020"/>
                  </a:cubicBezTo>
                  <a:cubicBezTo>
                    <a:pt x="218" y="1027"/>
                    <a:pt x="214" y="1036"/>
                    <a:pt x="213" y="1044"/>
                  </a:cubicBezTo>
                  <a:cubicBezTo>
                    <a:pt x="203" y="1038"/>
                    <a:pt x="212" y="1028"/>
                    <a:pt x="203" y="1022"/>
                  </a:cubicBezTo>
                  <a:cubicBezTo>
                    <a:pt x="206" y="1019"/>
                    <a:pt x="206" y="1019"/>
                    <a:pt x="211" y="1018"/>
                  </a:cubicBezTo>
                  <a:cubicBezTo>
                    <a:pt x="205" y="1015"/>
                    <a:pt x="198" y="1013"/>
                    <a:pt x="185" y="1014"/>
                  </a:cubicBezTo>
                  <a:cubicBezTo>
                    <a:pt x="186" y="1020"/>
                    <a:pt x="186" y="1020"/>
                    <a:pt x="186" y="1020"/>
                  </a:cubicBezTo>
                  <a:cubicBezTo>
                    <a:pt x="179" y="1020"/>
                    <a:pt x="176" y="1019"/>
                    <a:pt x="172" y="1017"/>
                  </a:cubicBezTo>
                  <a:cubicBezTo>
                    <a:pt x="165" y="1018"/>
                    <a:pt x="165" y="1018"/>
                    <a:pt x="165" y="1018"/>
                  </a:cubicBezTo>
                  <a:cubicBezTo>
                    <a:pt x="168" y="1021"/>
                    <a:pt x="167" y="1020"/>
                    <a:pt x="172" y="1021"/>
                  </a:cubicBezTo>
                  <a:cubicBezTo>
                    <a:pt x="172" y="1025"/>
                    <a:pt x="172" y="1025"/>
                    <a:pt x="172" y="1025"/>
                  </a:cubicBezTo>
                  <a:cubicBezTo>
                    <a:pt x="162" y="1025"/>
                    <a:pt x="153" y="1023"/>
                    <a:pt x="147" y="1019"/>
                  </a:cubicBezTo>
                  <a:cubicBezTo>
                    <a:pt x="142" y="1021"/>
                    <a:pt x="142" y="1022"/>
                    <a:pt x="138" y="1024"/>
                  </a:cubicBezTo>
                  <a:cubicBezTo>
                    <a:pt x="135" y="1027"/>
                    <a:pt x="104" y="1017"/>
                    <a:pt x="98" y="1014"/>
                  </a:cubicBezTo>
                  <a:cubicBezTo>
                    <a:pt x="96" y="1006"/>
                    <a:pt x="97" y="996"/>
                    <a:pt x="100" y="987"/>
                  </a:cubicBezTo>
                  <a:cubicBezTo>
                    <a:pt x="96" y="985"/>
                    <a:pt x="91" y="984"/>
                    <a:pt x="86" y="982"/>
                  </a:cubicBezTo>
                  <a:cubicBezTo>
                    <a:pt x="89" y="977"/>
                    <a:pt x="92" y="978"/>
                    <a:pt x="102" y="977"/>
                  </a:cubicBezTo>
                  <a:cubicBezTo>
                    <a:pt x="103" y="973"/>
                    <a:pt x="102" y="974"/>
                    <a:pt x="101" y="970"/>
                  </a:cubicBezTo>
                  <a:cubicBezTo>
                    <a:pt x="108" y="969"/>
                    <a:pt x="113" y="969"/>
                    <a:pt x="117" y="966"/>
                  </a:cubicBezTo>
                  <a:cubicBezTo>
                    <a:pt x="119" y="966"/>
                    <a:pt x="119" y="966"/>
                    <a:pt x="119" y="966"/>
                  </a:cubicBezTo>
                  <a:cubicBezTo>
                    <a:pt x="115" y="962"/>
                    <a:pt x="110" y="961"/>
                    <a:pt x="105" y="958"/>
                  </a:cubicBezTo>
                  <a:cubicBezTo>
                    <a:pt x="103" y="955"/>
                    <a:pt x="105" y="955"/>
                    <a:pt x="106" y="950"/>
                  </a:cubicBezTo>
                  <a:cubicBezTo>
                    <a:pt x="102" y="949"/>
                    <a:pt x="96" y="947"/>
                    <a:pt x="90" y="946"/>
                  </a:cubicBezTo>
                  <a:cubicBezTo>
                    <a:pt x="92" y="936"/>
                    <a:pt x="97" y="928"/>
                    <a:pt x="83" y="925"/>
                  </a:cubicBezTo>
                  <a:cubicBezTo>
                    <a:pt x="84" y="915"/>
                    <a:pt x="88" y="917"/>
                    <a:pt x="91" y="910"/>
                  </a:cubicBezTo>
                  <a:cubicBezTo>
                    <a:pt x="95" y="907"/>
                    <a:pt x="87" y="904"/>
                    <a:pt x="84" y="903"/>
                  </a:cubicBezTo>
                  <a:cubicBezTo>
                    <a:pt x="87" y="897"/>
                    <a:pt x="83" y="900"/>
                    <a:pt x="90" y="898"/>
                  </a:cubicBezTo>
                  <a:cubicBezTo>
                    <a:pt x="90" y="896"/>
                    <a:pt x="90" y="896"/>
                    <a:pt x="90" y="896"/>
                  </a:cubicBezTo>
                  <a:cubicBezTo>
                    <a:pt x="87" y="896"/>
                    <a:pt x="84" y="896"/>
                    <a:pt x="81" y="895"/>
                  </a:cubicBezTo>
                  <a:cubicBezTo>
                    <a:pt x="84" y="889"/>
                    <a:pt x="87" y="890"/>
                    <a:pt x="89" y="883"/>
                  </a:cubicBezTo>
                  <a:cubicBezTo>
                    <a:pt x="94" y="883"/>
                    <a:pt x="93" y="883"/>
                    <a:pt x="96" y="884"/>
                  </a:cubicBezTo>
                  <a:cubicBezTo>
                    <a:pt x="99" y="883"/>
                    <a:pt x="106" y="876"/>
                    <a:pt x="111" y="872"/>
                  </a:cubicBezTo>
                  <a:cubicBezTo>
                    <a:pt x="111" y="868"/>
                    <a:pt x="111" y="868"/>
                    <a:pt x="111" y="868"/>
                  </a:cubicBezTo>
                  <a:cubicBezTo>
                    <a:pt x="106" y="869"/>
                    <a:pt x="106" y="869"/>
                    <a:pt x="104" y="870"/>
                  </a:cubicBezTo>
                  <a:cubicBezTo>
                    <a:pt x="75" y="872"/>
                    <a:pt x="86" y="850"/>
                    <a:pt x="76" y="838"/>
                  </a:cubicBezTo>
                  <a:cubicBezTo>
                    <a:pt x="78" y="825"/>
                    <a:pt x="107" y="813"/>
                    <a:pt x="119" y="806"/>
                  </a:cubicBezTo>
                  <a:cubicBezTo>
                    <a:pt x="117" y="802"/>
                    <a:pt x="116" y="802"/>
                    <a:pt x="114" y="799"/>
                  </a:cubicBezTo>
                  <a:cubicBezTo>
                    <a:pt x="105" y="802"/>
                    <a:pt x="103" y="806"/>
                    <a:pt x="92" y="808"/>
                  </a:cubicBezTo>
                  <a:cubicBezTo>
                    <a:pt x="91" y="797"/>
                    <a:pt x="88" y="797"/>
                    <a:pt x="79" y="794"/>
                  </a:cubicBezTo>
                  <a:cubicBezTo>
                    <a:pt x="81" y="788"/>
                    <a:pt x="85" y="782"/>
                    <a:pt x="89" y="778"/>
                  </a:cubicBezTo>
                  <a:cubicBezTo>
                    <a:pt x="99" y="770"/>
                    <a:pt x="114" y="768"/>
                    <a:pt x="134" y="766"/>
                  </a:cubicBezTo>
                  <a:cubicBezTo>
                    <a:pt x="135" y="759"/>
                    <a:pt x="138" y="758"/>
                    <a:pt x="137" y="749"/>
                  </a:cubicBezTo>
                  <a:cubicBezTo>
                    <a:pt x="145" y="745"/>
                    <a:pt x="151" y="742"/>
                    <a:pt x="164" y="741"/>
                  </a:cubicBezTo>
                  <a:cubicBezTo>
                    <a:pt x="165" y="740"/>
                    <a:pt x="166" y="740"/>
                    <a:pt x="166" y="739"/>
                  </a:cubicBezTo>
                  <a:cubicBezTo>
                    <a:pt x="166" y="735"/>
                    <a:pt x="166" y="735"/>
                    <a:pt x="166" y="735"/>
                  </a:cubicBezTo>
                  <a:cubicBezTo>
                    <a:pt x="156" y="734"/>
                    <a:pt x="135" y="732"/>
                    <a:pt x="127" y="738"/>
                  </a:cubicBezTo>
                  <a:cubicBezTo>
                    <a:pt x="122" y="738"/>
                    <a:pt x="121" y="738"/>
                    <a:pt x="118" y="737"/>
                  </a:cubicBezTo>
                  <a:cubicBezTo>
                    <a:pt x="117" y="717"/>
                    <a:pt x="128" y="699"/>
                    <a:pt x="136" y="680"/>
                  </a:cubicBezTo>
                  <a:cubicBezTo>
                    <a:pt x="139" y="673"/>
                    <a:pt x="133" y="666"/>
                    <a:pt x="134" y="661"/>
                  </a:cubicBezTo>
                  <a:cubicBezTo>
                    <a:pt x="140" y="657"/>
                    <a:pt x="146" y="653"/>
                    <a:pt x="152" y="648"/>
                  </a:cubicBezTo>
                  <a:cubicBezTo>
                    <a:pt x="151" y="647"/>
                    <a:pt x="150" y="645"/>
                    <a:pt x="149" y="643"/>
                  </a:cubicBezTo>
                  <a:cubicBezTo>
                    <a:pt x="149" y="637"/>
                    <a:pt x="155" y="632"/>
                    <a:pt x="159" y="629"/>
                  </a:cubicBezTo>
                  <a:cubicBezTo>
                    <a:pt x="158" y="612"/>
                    <a:pt x="151" y="607"/>
                    <a:pt x="139" y="602"/>
                  </a:cubicBezTo>
                  <a:cubicBezTo>
                    <a:pt x="140" y="594"/>
                    <a:pt x="143" y="594"/>
                    <a:pt x="137" y="589"/>
                  </a:cubicBezTo>
                  <a:cubicBezTo>
                    <a:pt x="139" y="579"/>
                    <a:pt x="145" y="577"/>
                    <a:pt x="157" y="575"/>
                  </a:cubicBezTo>
                  <a:cubicBezTo>
                    <a:pt x="157" y="574"/>
                    <a:pt x="157" y="574"/>
                    <a:pt x="157" y="574"/>
                  </a:cubicBezTo>
                  <a:cubicBezTo>
                    <a:pt x="151" y="572"/>
                    <a:pt x="146" y="571"/>
                    <a:pt x="140" y="569"/>
                  </a:cubicBezTo>
                  <a:cubicBezTo>
                    <a:pt x="142" y="564"/>
                    <a:pt x="142" y="564"/>
                    <a:pt x="142" y="562"/>
                  </a:cubicBezTo>
                  <a:cubicBezTo>
                    <a:pt x="136" y="561"/>
                    <a:pt x="131" y="560"/>
                    <a:pt x="127" y="558"/>
                  </a:cubicBezTo>
                  <a:cubicBezTo>
                    <a:pt x="123" y="559"/>
                    <a:pt x="123" y="559"/>
                    <a:pt x="123" y="559"/>
                  </a:cubicBezTo>
                  <a:cubicBezTo>
                    <a:pt x="122" y="556"/>
                    <a:pt x="122" y="556"/>
                    <a:pt x="122" y="556"/>
                  </a:cubicBezTo>
                  <a:cubicBezTo>
                    <a:pt x="124" y="556"/>
                    <a:pt x="126" y="556"/>
                    <a:pt x="128" y="555"/>
                  </a:cubicBezTo>
                  <a:cubicBezTo>
                    <a:pt x="127" y="555"/>
                    <a:pt x="126" y="555"/>
                    <a:pt x="125" y="555"/>
                  </a:cubicBezTo>
                  <a:cubicBezTo>
                    <a:pt x="126" y="552"/>
                    <a:pt x="126" y="552"/>
                    <a:pt x="126" y="551"/>
                  </a:cubicBezTo>
                  <a:cubicBezTo>
                    <a:pt x="122" y="550"/>
                    <a:pt x="118" y="549"/>
                    <a:pt x="115" y="549"/>
                  </a:cubicBezTo>
                  <a:cubicBezTo>
                    <a:pt x="110" y="549"/>
                    <a:pt x="110" y="549"/>
                    <a:pt x="110" y="549"/>
                  </a:cubicBezTo>
                  <a:cubicBezTo>
                    <a:pt x="110" y="546"/>
                    <a:pt x="110" y="546"/>
                    <a:pt x="110" y="546"/>
                  </a:cubicBezTo>
                  <a:cubicBezTo>
                    <a:pt x="120" y="546"/>
                    <a:pt x="134" y="546"/>
                    <a:pt x="149" y="546"/>
                  </a:cubicBezTo>
                  <a:cubicBezTo>
                    <a:pt x="147" y="539"/>
                    <a:pt x="143" y="539"/>
                    <a:pt x="141" y="527"/>
                  </a:cubicBezTo>
                  <a:cubicBezTo>
                    <a:pt x="161" y="525"/>
                    <a:pt x="159" y="518"/>
                    <a:pt x="170" y="511"/>
                  </a:cubicBezTo>
                  <a:cubicBezTo>
                    <a:pt x="170" y="511"/>
                    <a:pt x="170" y="511"/>
                    <a:pt x="170" y="511"/>
                  </a:cubicBezTo>
                  <a:cubicBezTo>
                    <a:pt x="165" y="511"/>
                    <a:pt x="159" y="511"/>
                    <a:pt x="153" y="510"/>
                  </a:cubicBezTo>
                  <a:cubicBezTo>
                    <a:pt x="125" y="507"/>
                    <a:pt x="88" y="507"/>
                    <a:pt x="65" y="499"/>
                  </a:cubicBezTo>
                  <a:cubicBezTo>
                    <a:pt x="62" y="499"/>
                    <a:pt x="62" y="499"/>
                    <a:pt x="62" y="499"/>
                  </a:cubicBezTo>
                  <a:cubicBezTo>
                    <a:pt x="69" y="490"/>
                    <a:pt x="130" y="483"/>
                    <a:pt x="149" y="489"/>
                  </a:cubicBezTo>
                  <a:cubicBezTo>
                    <a:pt x="153" y="489"/>
                    <a:pt x="153" y="489"/>
                    <a:pt x="153" y="489"/>
                  </a:cubicBezTo>
                  <a:cubicBezTo>
                    <a:pt x="153" y="489"/>
                    <a:pt x="153" y="489"/>
                    <a:pt x="153" y="489"/>
                  </a:cubicBezTo>
                  <a:cubicBezTo>
                    <a:pt x="149" y="486"/>
                    <a:pt x="145" y="488"/>
                    <a:pt x="140" y="486"/>
                  </a:cubicBezTo>
                  <a:cubicBezTo>
                    <a:pt x="137" y="484"/>
                    <a:pt x="137" y="478"/>
                    <a:pt x="134" y="476"/>
                  </a:cubicBezTo>
                  <a:cubicBezTo>
                    <a:pt x="125" y="473"/>
                    <a:pt x="108" y="475"/>
                    <a:pt x="99" y="472"/>
                  </a:cubicBezTo>
                  <a:cubicBezTo>
                    <a:pt x="98" y="472"/>
                    <a:pt x="98" y="472"/>
                    <a:pt x="97" y="471"/>
                  </a:cubicBezTo>
                  <a:cubicBezTo>
                    <a:pt x="107" y="469"/>
                    <a:pt x="124" y="468"/>
                    <a:pt x="134" y="471"/>
                  </a:cubicBezTo>
                  <a:cubicBezTo>
                    <a:pt x="141" y="469"/>
                    <a:pt x="145" y="463"/>
                    <a:pt x="151" y="461"/>
                  </a:cubicBezTo>
                  <a:cubicBezTo>
                    <a:pt x="152" y="461"/>
                    <a:pt x="152" y="461"/>
                    <a:pt x="152" y="461"/>
                  </a:cubicBezTo>
                  <a:cubicBezTo>
                    <a:pt x="157" y="457"/>
                    <a:pt x="167" y="458"/>
                    <a:pt x="174" y="452"/>
                  </a:cubicBezTo>
                  <a:cubicBezTo>
                    <a:pt x="181" y="448"/>
                    <a:pt x="181" y="443"/>
                    <a:pt x="186" y="439"/>
                  </a:cubicBezTo>
                  <a:cubicBezTo>
                    <a:pt x="185" y="437"/>
                    <a:pt x="184" y="435"/>
                    <a:pt x="183" y="434"/>
                  </a:cubicBezTo>
                  <a:cubicBezTo>
                    <a:pt x="171" y="431"/>
                    <a:pt x="144" y="441"/>
                    <a:pt x="129" y="440"/>
                  </a:cubicBezTo>
                  <a:cubicBezTo>
                    <a:pt x="129" y="437"/>
                    <a:pt x="129" y="437"/>
                    <a:pt x="129" y="437"/>
                  </a:cubicBezTo>
                  <a:cubicBezTo>
                    <a:pt x="140" y="436"/>
                    <a:pt x="140" y="436"/>
                    <a:pt x="140" y="436"/>
                  </a:cubicBezTo>
                  <a:cubicBezTo>
                    <a:pt x="140" y="423"/>
                    <a:pt x="147" y="422"/>
                    <a:pt x="154" y="417"/>
                  </a:cubicBezTo>
                  <a:cubicBezTo>
                    <a:pt x="154" y="417"/>
                    <a:pt x="153" y="416"/>
                    <a:pt x="152" y="415"/>
                  </a:cubicBezTo>
                  <a:cubicBezTo>
                    <a:pt x="143" y="412"/>
                    <a:pt x="132" y="415"/>
                    <a:pt x="122" y="413"/>
                  </a:cubicBezTo>
                  <a:cubicBezTo>
                    <a:pt x="116" y="410"/>
                    <a:pt x="111" y="408"/>
                    <a:pt x="105" y="405"/>
                  </a:cubicBezTo>
                  <a:cubicBezTo>
                    <a:pt x="104" y="374"/>
                    <a:pt x="130" y="367"/>
                    <a:pt x="148" y="347"/>
                  </a:cubicBezTo>
                  <a:cubicBezTo>
                    <a:pt x="155" y="340"/>
                    <a:pt x="151" y="333"/>
                    <a:pt x="142" y="331"/>
                  </a:cubicBezTo>
                  <a:cubicBezTo>
                    <a:pt x="142" y="328"/>
                    <a:pt x="142" y="328"/>
                    <a:pt x="142" y="328"/>
                  </a:cubicBezTo>
                  <a:cubicBezTo>
                    <a:pt x="148" y="326"/>
                    <a:pt x="151" y="324"/>
                    <a:pt x="160" y="323"/>
                  </a:cubicBezTo>
                  <a:cubicBezTo>
                    <a:pt x="161" y="320"/>
                    <a:pt x="162" y="318"/>
                    <a:pt x="164" y="316"/>
                  </a:cubicBezTo>
                  <a:cubicBezTo>
                    <a:pt x="163" y="310"/>
                    <a:pt x="162" y="309"/>
                    <a:pt x="159" y="306"/>
                  </a:cubicBezTo>
                  <a:cubicBezTo>
                    <a:pt x="138" y="308"/>
                    <a:pt x="100" y="314"/>
                    <a:pt x="92" y="311"/>
                  </a:cubicBezTo>
                  <a:cubicBezTo>
                    <a:pt x="88" y="312"/>
                    <a:pt x="88" y="312"/>
                    <a:pt x="88" y="312"/>
                  </a:cubicBezTo>
                  <a:cubicBezTo>
                    <a:pt x="95" y="297"/>
                    <a:pt x="139" y="298"/>
                    <a:pt x="164" y="291"/>
                  </a:cubicBezTo>
                  <a:cubicBezTo>
                    <a:pt x="171" y="289"/>
                    <a:pt x="176" y="285"/>
                    <a:pt x="182" y="283"/>
                  </a:cubicBezTo>
                  <a:cubicBezTo>
                    <a:pt x="181" y="279"/>
                    <a:pt x="181" y="276"/>
                    <a:pt x="179" y="274"/>
                  </a:cubicBezTo>
                  <a:cubicBezTo>
                    <a:pt x="203" y="265"/>
                    <a:pt x="204" y="256"/>
                    <a:pt x="215" y="242"/>
                  </a:cubicBezTo>
                  <a:cubicBezTo>
                    <a:pt x="234" y="237"/>
                    <a:pt x="254" y="231"/>
                    <a:pt x="272" y="228"/>
                  </a:cubicBezTo>
                  <a:cubicBezTo>
                    <a:pt x="276" y="227"/>
                    <a:pt x="285" y="228"/>
                    <a:pt x="290" y="227"/>
                  </a:cubicBezTo>
                  <a:cubicBezTo>
                    <a:pt x="296" y="226"/>
                    <a:pt x="298" y="221"/>
                    <a:pt x="303" y="220"/>
                  </a:cubicBezTo>
                  <a:cubicBezTo>
                    <a:pt x="322" y="214"/>
                    <a:pt x="343" y="213"/>
                    <a:pt x="353" y="213"/>
                  </a:cubicBezTo>
                  <a:cubicBezTo>
                    <a:pt x="362" y="212"/>
                    <a:pt x="363" y="212"/>
                    <a:pt x="367" y="209"/>
                  </a:cubicBezTo>
                  <a:cubicBezTo>
                    <a:pt x="369" y="209"/>
                    <a:pt x="369" y="209"/>
                    <a:pt x="369" y="209"/>
                  </a:cubicBezTo>
                  <a:cubicBezTo>
                    <a:pt x="366" y="206"/>
                    <a:pt x="363" y="206"/>
                    <a:pt x="357" y="205"/>
                  </a:cubicBezTo>
                  <a:cubicBezTo>
                    <a:pt x="357" y="198"/>
                    <a:pt x="357" y="198"/>
                    <a:pt x="357" y="198"/>
                  </a:cubicBezTo>
                  <a:cubicBezTo>
                    <a:pt x="364" y="197"/>
                    <a:pt x="364" y="197"/>
                    <a:pt x="364" y="197"/>
                  </a:cubicBezTo>
                  <a:cubicBezTo>
                    <a:pt x="364" y="201"/>
                    <a:pt x="364" y="201"/>
                    <a:pt x="364" y="201"/>
                  </a:cubicBezTo>
                  <a:cubicBezTo>
                    <a:pt x="368" y="200"/>
                    <a:pt x="366" y="201"/>
                    <a:pt x="368" y="200"/>
                  </a:cubicBezTo>
                  <a:cubicBezTo>
                    <a:pt x="370" y="198"/>
                    <a:pt x="368" y="197"/>
                    <a:pt x="370" y="194"/>
                  </a:cubicBezTo>
                  <a:cubicBezTo>
                    <a:pt x="384" y="188"/>
                    <a:pt x="401" y="195"/>
                    <a:pt x="423" y="188"/>
                  </a:cubicBezTo>
                  <a:cubicBezTo>
                    <a:pt x="425" y="187"/>
                    <a:pt x="427" y="185"/>
                    <a:pt x="429" y="184"/>
                  </a:cubicBezTo>
                  <a:cubicBezTo>
                    <a:pt x="436" y="182"/>
                    <a:pt x="444" y="184"/>
                    <a:pt x="452" y="181"/>
                  </a:cubicBezTo>
                  <a:cubicBezTo>
                    <a:pt x="457" y="181"/>
                    <a:pt x="455" y="181"/>
                    <a:pt x="459" y="183"/>
                  </a:cubicBezTo>
                  <a:cubicBezTo>
                    <a:pt x="460" y="183"/>
                    <a:pt x="484" y="177"/>
                    <a:pt x="488" y="172"/>
                  </a:cubicBezTo>
                  <a:cubicBezTo>
                    <a:pt x="502" y="171"/>
                    <a:pt x="504" y="170"/>
                    <a:pt x="504" y="175"/>
                  </a:cubicBezTo>
                  <a:cubicBezTo>
                    <a:pt x="515" y="174"/>
                    <a:pt x="540" y="169"/>
                    <a:pt x="552" y="169"/>
                  </a:cubicBezTo>
                  <a:cubicBezTo>
                    <a:pt x="554" y="169"/>
                    <a:pt x="560" y="172"/>
                    <a:pt x="562" y="173"/>
                  </a:cubicBezTo>
                  <a:cubicBezTo>
                    <a:pt x="577" y="174"/>
                    <a:pt x="594" y="170"/>
                    <a:pt x="607" y="167"/>
                  </a:cubicBezTo>
                  <a:cubicBezTo>
                    <a:pt x="625" y="164"/>
                    <a:pt x="632" y="169"/>
                    <a:pt x="651" y="166"/>
                  </a:cubicBezTo>
                  <a:cubicBezTo>
                    <a:pt x="661" y="165"/>
                    <a:pt x="687" y="160"/>
                    <a:pt x="701" y="159"/>
                  </a:cubicBezTo>
                  <a:cubicBezTo>
                    <a:pt x="718" y="158"/>
                    <a:pt x="741" y="157"/>
                    <a:pt x="754" y="155"/>
                  </a:cubicBezTo>
                  <a:cubicBezTo>
                    <a:pt x="762" y="153"/>
                    <a:pt x="768" y="155"/>
                    <a:pt x="774" y="154"/>
                  </a:cubicBezTo>
                  <a:cubicBezTo>
                    <a:pt x="799" y="153"/>
                    <a:pt x="856" y="150"/>
                    <a:pt x="886" y="143"/>
                  </a:cubicBezTo>
                  <a:cubicBezTo>
                    <a:pt x="904" y="142"/>
                    <a:pt x="921" y="141"/>
                    <a:pt x="939" y="140"/>
                  </a:cubicBezTo>
                  <a:cubicBezTo>
                    <a:pt x="1042" y="131"/>
                    <a:pt x="1042" y="131"/>
                    <a:pt x="1042" y="131"/>
                  </a:cubicBezTo>
                  <a:cubicBezTo>
                    <a:pt x="1051" y="130"/>
                    <a:pt x="1060" y="129"/>
                    <a:pt x="1069" y="128"/>
                  </a:cubicBezTo>
                  <a:cubicBezTo>
                    <a:pt x="1078" y="128"/>
                    <a:pt x="1116" y="126"/>
                    <a:pt x="1127" y="124"/>
                  </a:cubicBezTo>
                  <a:cubicBezTo>
                    <a:pt x="1173" y="115"/>
                    <a:pt x="1235" y="109"/>
                    <a:pt x="1284" y="108"/>
                  </a:cubicBezTo>
                  <a:cubicBezTo>
                    <a:pt x="1308" y="107"/>
                    <a:pt x="1342" y="104"/>
                    <a:pt x="1362" y="100"/>
                  </a:cubicBezTo>
                  <a:cubicBezTo>
                    <a:pt x="1373" y="98"/>
                    <a:pt x="1385" y="99"/>
                    <a:pt x="1394" y="99"/>
                  </a:cubicBezTo>
                  <a:cubicBezTo>
                    <a:pt x="1420" y="97"/>
                    <a:pt x="1458" y="92"/>
                    <a:pt x="1483" y="91"/>
                  </a:cubicBezTo>
                  <a:cubicBezTo>
                    <a:pt x="1498" y="90"/>
                    <a:pt x="1511" y="86"/>
                    <a:pt x="1524" y="86"/>
                  </a:cubicBezTo>
                  <a:cubicBezTo>
                    <a:pt x="1558" y="87"/>
                    <a:pt x="1603" y="75"/>
                    <a:pt x="1627" y="81"/>
                  </a:cubicBezTo>
                  <a:cubicBezTo>
                    <a:pt x="1632" y="80"/>
                    <a:pt x="1640" y="75"/>
                    <a:pt x="1647" y="74"/>
                  </a:cubicBezTo>
                  <a:cubicBezTo>
                    <a:pt x="1712" y="70"/>
                    <a:pt x="1798" y="62"/>
                    <a:pt x="1861" y="62"/>
                  </a:cubicBezTo>
                  <a:cubicBezTo>
                    <a:pt x="1871" y="61"/>
                    <a:pt x="1882" y="60"/>
                    <a:pt x="1892" y="58"/>
                  </a:cubicBezTo>
                  <a:cubicBezTo>
                    <a:pt x="1917" y="59"/>
                    <a:pt x="1958" y="57"/>
                    <a:pt x="1989" y="54"/>
                  </a:cubicBezTo>
                  <a:cubicBezTo>
                    <a:pt x="1992" y="54"/>
                    <a:pt x="1998" y="51"/>
                    <a:pt x="2005" y="51"/>
                  </a:cubicBezTo>
                  <a:cubicBezTo>
                    <a:pt x="2043" y="53"/>
                    <a:pt x="2098" y="49"/>
                    <a:pt x="2136" y="48"/>
                  </a:cubicBezTo>
                  <a:cubicBezTo>
                    <a:pt x="2141" y="47"/>
                    <a:pt x="2146" y="46"/>
                    <a:pt x="2152" y="45"/>
                  </a:cubicBezTo>
                  <a:cubicBezTo>
                    <a:pt x="2184" y="47"/>
                    <a:pt x="2222" y="41"/>
                    <a:pt x="2257" y="42"/>
                  </a:cubicBezTo>
                  <a:cubicBezTo>
                    <a:pt x="2277" y="42"/>
                    <a:pt x="2306" y="37"/>
                    <a:pt x="2331" y="38"/>
                  </a:cubicBezTo>
                  <a:cubicBezTo>
                    <a:pt x="2412" y="40"/>
                    <a:pt x="2493" y="29"/>
                    <a:pt x="2570" y="32"/>
                  </a:cubicBezTo>
                  <a:cubicBezTo>
                    <a:pt x="2609" y="29"/>
                    <a:pt x="2609" y="29"/>
                    <a:pt x="2609" y="29"/>
                  </a:cubicBezTo>
                  <a:cubicBezTo>
                    <a:pt x="2627" y="29"/>
                    <a:pt x="2643" y="27"/>
                    <a:pt x="2661" y="28"/>
                  </a:cubicBezTo>
                  <a:cubicBezTo>
                    <a:pt x="2681" y="27"/>
                    <a:pt x="2701" y="25"/>
                    <a:pt x="2721" y="24"/>
                  </a:cubicBezTo>
                  <a:cubicBezTo>
                    <a:pt x="2740" y="25"/>
                    <a:pt x="2768" y="22"/>
                    <a:pt x="2788" y="22"/>
                  </a:cubicBezTo>
                  <a:cubicBezTo>
                    <a:pt x="2795" y="21"/>
                    <a:pt x="2803" y="20"/>
                    <a:pt x="2810" y="19"/>
                  </a:cubicBezTo>
                  <a:cubicBezTo>
                    <a:pt x="2844" y="20"/>
                    <a:pt x="2887" y="18"/>
                    <a:pt x="2916" y="19"/>
                  </a:cubicBezTo>
                  <a:cubicBezTo>
                    <a:pt x="2936" y="21"/>
                    <a:pt x="2944" y="12"/>
                    <a:pt x="2966" y="12"/>
                  </a:cubicBezTo>
                  <a:cubicBezTo>
                    <a:pt x="2988" y="13"/>
                    <a:pt x="3022" y="8"/>
                    <a:pt x="3042" y="10"/>
                  </a:cubicBezTo>
                  <a:cubicBezTo>
                    <a:pt x="3046" y="10"/>
                    <a:pt x="3048" y="14"/>
                    <a:pt x="3054" y="13"/>
                  </a:cubicBezTo>
                  <a:cubicBezTo>
                    <a:pt x="3055" y="12"/>
                    <a:pt x="3055" y="11"/>
                    <a:pt x="3056" y="10"/>
                  </a:cubicBezTo>
                  <a:cubicBezTo>
                    <a:pt x="3065" y="8"/>
                    <a:pt x="3086" y="9"/>
                    <a:pt x="3095" y="9"/>
                  </a:cubicBezTo>
                  <a:cubicBezTo>
                    <a:pt x="3103" y="8"/>
                    <a:pt x="3110" y="7"/>
                    <a:pt x="3118" y="6"/>
                  </a:cubicBezTo>
                  <a:cubicBezTo>
                    <a:pt x="3142" y="7"/>
                    <a:pt x="3172" y="6"/>
                    <a:pt x="3196" y="7"/>
                  </a:cubicBezTo>
                  <a:cubicBezTo>
                    <a:pt x="3219" y="8"/>
                    <a:pt x="3244" y="3"/>
                    <a:pt x="3263" y="4"/>
                  </a:cubicBezTo>
                  <a:cubicBezTo>
                    <a:pt x="3280" y="5"/>
                    <a:pt x="3297" y="0"/>
                    <a:pt x="3309" y="0"/>
                  </a:cubicBezTo>
                  <a:cubicBezTo>
                    <a:pt x="3321" y="1"/>
                    <a:pt x="3337" y="4"/>
                    <a:pt x="3348" y="5"/>
                  </a:cubicBezTo>
                  <a:cubicBezTo>
                    <a:pt x="3396" y="1"/>
                    <a:pt x="3396" y="1"/>
                    <a:pt x="3396" y="1"/>
                  </a:cubicBezTo>
                  <a:cubicBezTo>
                    <a:pt x="3433" y="2"/>
                    <a:pt x="3476" y="2"/>
                    <a:pt x="3509" y="5"/>
                  </a:cubicBezTo>
                  <a:cubicBezTo>
                    <a:pt x="3534" y="0"/>
                    <a:pt x="3571" y="3"/>
                    <a:pt x="3592" y="6"/>
                  </a:cubicBezTo>
                  <a:cubicBezTo>
                    <a:pt x="3605" y="8"/>
                    <a:pt x="3613" y="3"/>
                    <a:pt x="3622" y="3"/>
                  </a:cubicBezTo>
                  <a:cubicBezTo>
                    <a:pt x="3628" y="4"/>
                    <a:pt x="3640" y="7"/>
                    <a:pt x="3645" y="7"/>
                  </a:cubicBezTo>
                  <a:cubicBezTo>
                    <a:pt x="3651" y="7"/>
                    <a:pt x="3658" y="3"/>
                    <a:pt x="3666" y="4"/>
                  </a:cubicBezTo>
                  <a:cubicBezTo>
                    <a:pt x="3692" y="5"/>
                    <a:pt x="3712" y="13"/>
                    <a:pt x="3736" y="15"/>
                  </a:cubicBezTo>
                  <a:cubicBezTo>
                    <a:pt x="3754" y="13"/>
                    <a:pt x="3754" y="13"/>
                    <a:pt x="3754" y="13"/>
                  </a:cubicBezTo>
                  <a:cubicBezTo>
                    <a:pt x="3766" y="14"/>
                    <a:pt x="3782" y="17"/>
                    <a:pt x="3794" y="18"/>
                  </a:cubicBezTo>
                  <a:cubicBezTo>
                    <a:pt x="3828" y="15"/>
                    <a:pt x="3828" y="15"/>
                    <a:pt x="3828" y="15"/>
                  </a:cubicBezTo>
                  <a:cubicBezTo>
                    <a:pt x="3838" y="16"/>
                    <a:pt x="3841" y="20"/>
                    <a:pt x="3854" y="19"/>
                  </a:cubicBezTo>
                  <a:cubicBezTo>
                    <a:pt x="3855" y="20"/>
                    <a:pt x="3855" y="20"/>
                    <a:pt x="3856" y="20"/>
                  </a:cubicBezTo>
                  <a:cubicBezTo>
                    <a:pt x="3854" y="24"/>
                    <a:pt x="3855" y="21"/>
                    <a:pt x="3850" y="23"/>
                  </a:cubicBezTo>
                  <a:cubicBezTo>
                    <a:pt x="3850" y="26"/>
                    <a:pt x="3851" y="28"/>
                    <a:pt x="3852" y="30"/>
                  </a:cubicBezTo>
                  <a:cubicBezTo>
                    <a:pt x="3846" y="30"/>
                    <a:pt x="3843" y="30"/>
                    <a:pt x="3839" y="30"/>
                  </a:cubicBezTo>
                  <a:cubicBezTo>
                    <a:pt x="3839" y="25"/>
                    <a:pt x="3840" y="26"/>
                    <a:pt x="3843" y="23"/>
                  </a:cubicBezTo>
                  <a:cubicBezTo>
                    <a:pt x="3836" y="22"/>
                    <a:pt x="3826" y="21"/>
                    <a:pt x="3822" y="19"/>
                  </a:cubicBezTo>
                  <a:cubicBezTo>
                    <a:pt x="3815" y="20"/>
                    <a:pt x="3815" y="20"/>
                    <a:pt x="3815" y="20"/>
                  </a:cubicBezTo>
                  <a:cubicBezTo>
                    <a:pt x="3815" y="21"/>
                    <a:pt x="3815" y="21"/>
                    <a:pt x="3815" y="21"/>
                  </a:cubicBezTo>
                  <a:cubicBezTo>
                    <a:pt x="3824" y="23"/>
                    <a:pt x="3827" y="26"/>
                    <a:pt x="3834" y="29"/>
                  </a:cubicBezTo>
                  <a:cubicBezTo>
                    <a:pt x="3834" y="30"/>
                    <a:pt x="3834" y="30"/>
                    <a:pt x="3834" y="30"/>
                  </a:cubicBezTo>
                  <a:cubicBezTo>
                    <a:pt x="3823" y="31"/>
                    <a:pt x="3823" y="28"/>
                    <a:pt x="3818" y="27"/>
                  </a:cubicBezTo>
                  <a:cubicBezTo>
                    <a:pt x="3812" y="27"/>
                    <a:pt x="3805" y="30"/>
                    <a:pt x="3795" y="29"/>
                  </a:cubicBezTo>
                  <a:cubicBezTo>
                    <a:pt x="3791" y="29"/>
                    <a:pt x="3784" y="26"/>
                    <a:pt x="3781" y="25"/>
                  </a:cubicBezTo>
                  <a:cubicBezTo>
                    <a:pt x="3771" y="25"/>
                    <a:pt x="3776" y="30"/>
                    <a:pt x="3767" y="29"/>
                  </a:cubicBezTo>
                  <a:cubicBezTo>
                    <a:pt x="3762" y="29"/>
                    <a:pt x="3754" y="24"/>
                    <a:pt x="3748" y="23"/>
                  </a:cubicBezTo>
                  <a:cubicBezTo>
                    <a:pt x="3728" y="21"/>
                    <a:pt x="3705" y="26"/>
                    <a:pt x="3690" y="20"/>
                  </a:cubicBezTo>
                  <a:cubicBezTo>
                    <a:pt x="3688" y="19"/>
                    <a:pt x="3689" y="19"/>
                    <a:pt x="3688" y="16"/>
                  </a:cubicBezTo>
                  <a:cubicBezTo>
                    <a:pt x="3699" y="15"/>
                    <a:pt x="3699" y="15"/>
                    <a:pt x="3699" y="15"/>
                  </a:cubicBezTo>
                  <a:cubicBezTo>
                    <a:pt x="3699" y="14"/>
                    <a:pt x="3699" y="14"/>
                    <a:pt x="3699" y="14"/>
                  </a:cubicBezTo>
                  <a:cubicBezTo>
                    <a:pt x="3696" y="13"/>
                    <a:pt x="3694" y="13"/>
                    <a:pt x="3692" y="12"/>
                  </a:cubicBezTo>
                  <a:cubicBezTo>
                    <a:pt x="3674" y="14"/>
                    <a:pt x="3674" y="14"/>
                    <a:pt x="3674" y="14"/>
                  </a:cubicBezTo>
                  <a:cubicBezTo>
                    <a:pt x="3675" y="14"/>
                    <a:pt x="3677" y="15"/>
                    <a:pt x="3678" y="16"/>
                  </a:cubicBezTo>
                  <a:cubicBezTo>
                    <a:pt x="3676" y="19"/>
                    <a:pt x="3675" y="19"/>
                    <a:pt x="3670" y="20"/>
                  </a:cubicBezTo>
                  <a:cubicBezTo>
                    <a:pt x="3671" y="23"/>
                    <a:pt x="3672" y="25"/>
                    <a:pt x="3672" y="27"/>
                  </a:cubicBezTo>
                  <a:cubicBezTo>
                    <a:pt x="3689" y="27"/>
                    <a:pt x="3705" y="23"/>
                    <a:pt x="3716" y="27"/>
                  </a:cubicBezTo>
                  <a:cubicBezTo>
                    <a:pt x="3718" y="27"/>
                    <a:pt x="3719" y="28"/>
                    <a:pt x="3721" y="28"/>
                  </a:cubicBezTo>
                  <a:cubicBezTo>
                    <a:pt x="3721" y="32"/>
                    <a:pt x="3721" y="32"/>
                    <a:pt x="3721" y="32"/>
                  </a:cubicBezTo>
                  <a:cubicBezTo>
                    <a:pt x="3739" y="31"/>
                    <a:pt x="3743" y="33"/>
                    <a:pt x="3758" y="33"/>
                  </a:cubicBezTo>
                  <a:cubicBezTo>
                    <a:pt x="3759" y="36"/>
                    <a:pt x="3759" y="36"/>
                    <a:pt x="3759" y="36"/>
                  </a:cubicBezTo>
                  <a:cubicBezTo>
                    <a:pt x="3749" y="38"/>
                    <a:pt x="3748" y="40"/>
                    <a:pt x="3742" y="37"/>
                  </a:cubicBezTo>
                  <a:cubicBezTo>
                    <a:pt x="3733" y="39"/>
                    <a:pt x="3736" y="40"/>
                    <a:pt x="3734" y="44"/>
                  </a:cubicBezTo>
                  <a:cubicBezTo>
                    <a:pt x="3713" y="46"/>
                    <a:pt x="3713" y="46"/>
                    <a:pt x="3713" y="46"/>
                  </a:cubicBezTo>
                  <a:cubicBezTo>
                    <a:pt x="3713" y="47"/>
                    <a:pt x="3713" y="47"/>
                    <a:pt x="3713" y="47"/>
                  </a:cubicBezTo>
                  <a:cubicBezTo>
                    <a:pt x="3716" y="48"/>
                    <a:pt x="3718" y="48"/>
                    <a:pt x="3720" y="49"/>
                  </a:cubicBezTo>
                  <a:cubicBezTo>
                    <a:pt x="3723" y="49"/>
                    <a:pt x="3723" y="49"/>
                    <a:pt x="3723" y="49"/>
                  </a:cubicBezTo>
                  <a:cubicBezTo>
                    <a:pt x="3719" y="51"/>
                    <a:pt x="3694" y="56"/>
                    <a:pt x="3689" y="57"/>
                  </a:cubicBezTo>
                  <a:cubicBezTo>
                    <a:pt x="3697" y="65"/>
                    <a:pt x="3726" y="57"/>
                    <a:pt x="3738" y="61"/>
                  </a:cubicBezTo>
                  <a:cubicBezTo>
                    <a:pt x="3738" y="61"/>
                    <a:pt x="3739" y="61"/>
                    <a:pt x="3740" y="62"/>
                  </a:cubicBezTo>
                  <a:cubicBezTo>
                    <a:pt x="3726" y="65"/>
                    <a:pt x="3676" y="67"/>
                    <a:pt x="3672" y="70"/>
                  </a:cubicBezTo>
                  <a:cubicBezTo>
                    <a:pt x="3662" y="69"/>
                    <a:pt x="3649" y="64"/>
                    <a:pt x="3641" y="61"/>
                  </a:cubicBezTo>
                  <a:cubicBezTo>
                    <a:pt x="3634" y="62"/>
                    <a:pt x="3634" y="62"/>
                    <a:pt x="3634" y="62"/>
                  </a:cubicBezTo>
                  <a:cubicBezTo>
                    <a:pt x="3638" y="67"/>
                    <a:pt x="3649" y="69"/>
                    <a:pt x="3658" y="70"/>
                  </a:cubicBezTo>
                  <a:cubicBezTo>
                    <a:pt x="3658" y="74"/>
                    <a:pt x="3658" y="74"/>
                    <a:pt x="3658" y="74"/>
                  </a:cubicBezTo>
                  <a:cubicBezTo>
                    <a:pt x="3651" y="75"/>
                    <a:pt x="3655" y="75"/>
                    <a:pt x="3649" y="75"/>
                  </a:cubicBezTo>
                  <a:cubicBezTo>
                    <a:pt x="3650" y="76"/>
                    <a:pt x="3651" y="77"/>
                    <a:pt x="3652" y="79"/>
                  </a:cubicBezTo>
                  <a:cubicBezTo>
                    <a:pt x="3661" y="78"/>
                    <a:pt x="3679" y="73"/>
                    <a:pt x="3688" y="75"/>
                  </a:cubicBezTo>
                  <a:cubicBezTo>
                    <a:pt x="3697" y="77"/>
                    <a:pt x="3701" y="82"/>
                    <a:pt x="3705" y="86"/>
                  </a:cubicBezTo>
                  <a:cubicBezTo>
                    <a:pt x="3722" y="86"/>
                    <a:pt x="3751" y="85"/>
                    <a:pt x="3763" y="90"/>
                  </a:cubicBezTo>
                  <a:cubicBezTo>
                    <a:pt x="3768" y="89"/>
                    <a:pt x="3769" y="89"/>
                    <a:pt x="3772" y="88"/>
                  </a:cubicBezTo>
                  <a:cubicBezTo>
                    <a:pt x="3769" y="77"/>
                    <a:pt x="3754" y="80"/>
                    <a:pt x="3741" y="76"/>
                  </a:cubicBezTo>
                  <a:cubicBezTo>
                    <a:pt x="3739" y="76"/>
                    <a:pt x="3739" y="76"/>
                    <a:pt x="3739" y="76"/>
                  </a:cubicBezTo>
                  <a:cubicBezTo>
                    <a:pt x="3739" y="75"/>
                    <a:pt x="3739" y="75"/>
                    <a:pt x="3739" y="75"/>
                  </a:cubicBezTo>
                  <a:cubicBezTo>
                    <a:pt x="3751" y="74"/>
                    <a:pt x="3771" y="73"/>
                    <a:pt x="3778" y="76"/>
                  </a:cubicBezTo>
                  <a:cubicBezTo>
                    <a:pt x="3783" y="77"/>
                    <a:pt x="3782" y="78"/>
                    <a:pt x="3785" y="80"/>
                  </a:cubicBezTo>
                  <a:cubicBezTo>
                    <a:pt x="3793" y="82"/>
                    <a:pt x="3813" y="80"/>
                    <a:pt x="3827" y="82"/>
                  </a:cubicBezTo>
                  <a:cubicBezTo>
                    <a:pt x="3843" y="85"/>
                    <a:pt x="3844" y="92"/>
                    <a:pt x="3871" y="90"/>
                  </a:cubicBezTo>
                  <a:cubicBezTo>
                    <a:pt x="3871" y="86"/>
                    <a:pt x="3871" y="86"/>
                    <a:pt x="3871" y="86"/>
                  </a:cubicBezTo>
                  <a:cubicBezTo>
                    <a:pt x="3878" y="86"/>
                    <a:pt x="3881" y="86"/>
                    <a:pt x="3885" y="87"/>
                  </a:cubicBezTo>
                  <a:cubicBezTo>
                    <a:pt x="3892" y="87"/>
                    <a:pt x="3892" y="87"/>
                    <a:pt x="3892" y="87"/>
                  </a:cubicBezTo>
                  <a:cubicBezTo>
                    <a:pt x="3889" y="85"/>
                    <a:pt x="3890" y="85"/>
                    <a:pt x="3885" y="85"/>
                  </a:cubicBezTo>
                  <a:cubicBezTo>
                    <a:pt x="3884" y="82"/>
                    <a:pt x="3884" y="82"/>
                    <a:pt x="3884" y="82"/>
                  </a:cubicBezTo>
                  <a:cubicBezTo>
                    <a:pt x="3895" y="82"/>
                    <a:pt x="3904" y="83"/>
                    <a:pt x="3910" y="85"/>
                  </a:cubicBezTo>
                  <a:cubicBezTo>
                    <a:pt x="3915" y="84"/>
                    <a:pt x="3915" y="83"/>
                    <a:pt x="3919" y="82"/>
                  </a:cubicBezTo>
                  <a:cubicBezTo>
                    <a:pt x="3922" y="79"/>
                    <a:pt x="3953" y="86"/>
                    <a:pt x="3959" y="88"/>
                  </a:cubicBezTo>
                  <a:cubicBezTo>
                    <a:pt x="3961" y="93"/>
                    <a:pt x="3959" y="100"/>
                    <a:pt x="3956" y="106"/>
                  </a:cubicBezTo>
                  <a:cubicBezTo>
                    <a:pt x="3960" y="107"/>
                    <a:pt x="3965" y="108"/>
                    <a:pt x="3970" y="109"/>
                  </a:cubicBezTo>
                  <a:cubicBezTo>
                    <a:pt x="3966" y="113"/>
                    <a:pt x="3963" y="112"/>
                    <a:pt x="3954" y="113"/>
                  </a:cubicBezTo>
                  <a:cubicBezTo>
                    <a:pt x="3953" y="116"/>
                    <a:pt x="3953" y="115"/>
                    <a:pt x="3954" y="118"/>
                  </a:cubicBezTo>
                  <a:cubicBezTo>
                    <a:pt x="3948" y="119"/>
                    <a:pt x="3942" y="119"/>
                    <a:pt x="3938" y="121"/>
                  </a:cubicBezTo>
                  <a:cubicBezTo>
                    <a:pt x="3936" y="121"/>
                    <a:pt x="3936" y="121"/>
                    <a:pt x="3936" y="121"/>
                  </a:cubicBezTo>
                  <a:cubicBezTo>
                    <a:pt x="3940" y="124"/>
                    <a:pt x="3946" y="124"/>
                    <a:pt x="3950" y="127"/>
                  </a:cubicBezTo>
                  <a:cubicBezTo>
                    <a:pt x="3952" y="128"/>
                    <a:pt x="3950" y="129"/>
                    <a:pt x="3949" y="132"/>
                  </a:cubicBezTo>
                  <a:cubicBezTo>
                    <a:pt x="3953" y="133"/>
                    <a:pt x="3959" y="134"/>
                    <a:pt x="3965" y="134"/>
                  </a:cubicBezTo>
                  <a:cubicBezTo>
                    <a:pt x="3962" y="141"/>
                    <a:pt x="3957" y="147"/>
                    <a:pt x="3971" y="148"/>
                  </a:cubicBezTo>
                  <a:cubicBezTo>
                    <a:pt x="3970" y="156"/>
                    <a:pt x="3966" y="155"/>
                    <a:pt x="3963" y="160"/>
                  </a:cubicBezTo>
                  <a:cubicBezTo>
                    <a:pt x="3959" y="161"/>
                    <a:pt x="3966" y="163"/>
                    <a:pt x="3970" y="164"/>
                  </a:cubicBezTo>
                  <a:cubicBezTo>
                    <a:pt x="3967" y="168"/>
                    <a:pt x="3971" y="166"/>
                    <a:pt x="3963" y="168"/>
                  </a:cubicBezTo>
                  <a:cubicBezTo>
                    <a:pt x="3963" y="169"/>
                    <a:pt x="3963" y="169"/>
                    <a:pt x="3963" y="169"/>
                  </a:cubicBezTo>
                  <a:cubicBezTo>
                    <a:pt x="3966" y="169"/>
                    <a:pt x="3970" y="169"/>
                    <a:pt x="3973" y="169"/>
                  </a:cubicBezTo>
                  <a:cubicBezTo>
                    <a:pt x="3970" y="173"/>
                    <a:pt x="3966" y="173"/>
                    <a:pt x="3964" y="178"/>
                  </a:cubicBezTo>
                  <a:cubicBezTo>
                    <a:pt x="3959" y="178"/>
                    <a:pt x="3960" y="178"/>
                    <a:pt x="3957" y="177"/>
                  </a:cubicBezTo>
                  <a:cubicBezTo>
                    <a:pt x="3954" y="178"/>
                    <a:pt x="3947" y="183"/>
                    <a:pt x="3942" y="186"/>
                  </a:cubicBezTo>
                  <a:cubicBezTo>
                    <a:pt x="3942" y="189"/>
                    <a:pt x="3942" y="189"/>
                    <a:pt x="3942" y="189"/>
                  </a:cubicBezTo>
                  <a:cubicBezTo>
                    <a:pt x="3947" y="188"/>
                    <a:pt x="3946" y="188"/>
                    <a:pt x="3949" y="187"/>
                  </a:cubicBezTo>
                  <a:cubicBezTo>
                    <a:pt x="3977" y="185"/>
                    <a:pt x="3966" y="200"/>
                    <a:pt x="3976" y="208"/>
                  </a:cubicBezTo>
                  <a:cubicBezTo>
                    <a:pt x="3973" y="218"/>
                    <a:pt x="3944" y="227"/>
                    <a:pt x="3932" y="232"/>
                  </a:cubicBezTo>
                  <a:cubicBezTo>
                    <a:pt x="3934" y="235"/>
                    <a:pt x="3935" y="235"/>
                    <a:pt x="3937" y="237"/>
                  </a:cubicBezTo>
                  <a:cubicBezTo>
                    <a:pt x="3946" y="234"/>
                    <a:pt x="3948" y="231"/>
                    <a:pt x="3959" y="230"/>
                  </a:cubicBezTo>
                  <a:cubicBezTo>
                    <a:pt x="3960" y="237"/>
                    <a:pt x="3963" y="238"/>
                    <a:pt x="3972" y="239"/>
                  </a:cubicBezTo>
                  <a:cubicBezTo>
                    <a:pt x="3970" y="243"/>
                    <a:pt x="3966" y="247"/>
                    <a:pt x="3961" y="251"/>
                  </a:cubicBezTo>
                  <a:cubicBezTo>
                    <a:pt x="3951" y="256"/>
                    <a:pt x="3936" y="258"/>
                    <a:pt x="3916" y="260"/>
                  </a:cubicBezTo>
                  <a:cubicBezTo>
                    <a:pt x="3915" y="265"/>
                    <a:pt x="3912" y="265"/>
                    <a:pt x="3912" y="272"/>
                  </a:cubicBezTo>
                  <a:cubicBezTo>
                    <a:pt x="3904" y="275"/>
                    <a:pt x="3898" y="277"/>
                    <a:pt x="3885" y="278"/>
                  </a:cubicBezTo>
                  <a:cubicBezTo>
                    <a:pt x="3884" y="279"/>
                    <a:pt x="3884" y="279"/>
                    <a:pt x="3883" y="280"/>
                  </a:cubicBezTo>
                  <a:cubicBezTo>
                    <a:pt x="3883" y="282"/>
                    <a:pt x="3883" y="282"/>
                    <a:pt x="3883" y="282"/>
                  </a:cubicBezTo>
                  <a:cubicBezTo>
                    <a:pt x="3893" y="282"/>
                    <a:pt x="3914" y="284"/>
                    <a:pt x="3922" y="279"/>
                  </a:cubicBezTo>
                  <a:cubicBezTo>
                    <a:pt x="3927" y="279"/>
                    <a:pt x="3928" y="279"/>
                    <a:pt x="3931" y="279"/>
                  </a:cubicBezTo>
                  <a:cubicBezTo>
                    <a:pt x="3932" y="293"/>
                    <a:pt x="3920" y="306"/>
                    <a:pt x="3912" y="319"/>
                  </a:cubicBezTo>
                  <a:cubicBezTo>
                    <a:pt x="3908" y="324"/>
                    <a:pt x="3915" y="329"/>
                    <a:pt x="3913" y="332"/>
                  </a:cubicBezTo>
                  <a:cubicBezTo>
                    <a:pt x="3907" y="335"/>
                    <a:pt x="3901" y="338"/>
                    <a:pt x="3895" y="342"/>
                  </a:cubicBezTo>
                  <a:cubicBezTo>
                    <a:pt x="3896" y="343"/>
                    <a:pt x="3897" y="344"/>
                    <a:pt x="3898" y="345"/>
                  </a:cubicBezTo>
                  <a:cubicBezTo>
                    <a:pt x="3898" y="350"/>
                    <a:pt x="3891" y="353"/>
                    <a:pt x="3887" y="355"/>
                  </a:cubicBezTo>
                  <a:cubicBezTo>
                    <a:pt x="3888" y="367"/>
                    <a:pt x="3895" y="370"/>
                    <a:pt x="3907" y="373"/>
                  </a:cubicBezTo>
                  <a:cubicBezTo>
                    <a:pt x="3905" y="379"/>
                    <a:pt x="3902" y="379"/>
                    <a:pt x="3908" y="383"/>
                  </a:cubicBezTo>
                  <a:cubicBezTo>
                    <a:pt x="3906" y="389"/>
                    <a:pt x="3900" y="391"/>
                    <a:pt x="3888" y="392"/>
                  </a:cubicBezTo>
                  <a:cubicBezTo>
                    <a:pt x="3888" y="394"/>
                    <a:pt x="3888" y="394"/>
                    <a:pt x="3888" y="394"/>
                  </a:cubicBezTo>
                  <a:cubicBezTo>
                    <a:pt x="3894" y="394"/>
                    <a:pt x="3899" y="395"/>
                    <a:pt x="3904" y="396"/>
                  </a:cubicBezTo>
                  <a:cubicBezTo>
                    <a:pt x="3903" y="400"/>
                    <a:pt x="3902" y="400"/>
                    <a:pt x="3903" y="401"/>
                  </a:cubicBezTo>
                  <a:cubicBezTo>
                    <a:pt x="3904" y="404"/>
                    <a:pt x="3903" y="403"/>
                    <a:pt x="3905" y="404"/>
                  </a:cubicBezTo>
                  <a:cubicBezTo>
                    <a:pt x="3909" y="405"/>
                    <a:pt x="3913" y="405"/>
                    <a:pt x="3919" y="405"/>
                  </a:cubicBezTo>
                  <a:cubicBezTo>
                    <a:pt x="3918" y="408"/>
                    <a:pt x="3919" y="408"/>
                    <a:pt x="3917" y="409"/>
                  </a:cubicBezTo>
                  <a:cubicBezTo>
                    <a:pt x="3914" y="411"/>
                    <a:pt x="3904" y="408"/>
                    <a:pt x="3899" y="407"/>
                  </a:cubicBezTo>
                  <a:cubicBezTo>
                    <a:pt x="3897" y="408"/>
                    <a:pt x="3896" y="409"/>
                    <a:pt x="3894" y="410"/>
                  </a:cubicBezTo>
                  <a:cubicBezTo>
                    <a:pt x="3897" y="417"/>
                    <a:pt x="3901" y="416"/>
                    <a:pt x="3902" y="425"/>
                  </a:cubicBezTo>
                  <a:cubicBezTo>
                    <a:pt x="3882" y="427"/>
                    <a:pt x="3885" y="432"/>
                    <a:pt x="3873" y="437"/>
                  </a:cubicBezTo>
                  <a:cubicBezTo>
                    <a:pt x="3874" y="441"/>
                    <a:pt x="3874" y="444"/>
                    <a:pt x="3877" y="446"/>
                  </a:cubicBezTo>
                  <a:cubicBezTo>
                    <a:pt x="3882" y="447"/>
                    <a:pt x="3882" y="445"/>
                    <a:pt x="3888" y="442"/>
                  </a:cubicBezTo>
                  <a:cubicBezTo>
                    <a:pt x="3898" y="454"/>
                    <a:pt x="3879" y="458"/>
                    <a:pt x="3876" y="469"/>
                  </a:cubicBezTo>
                  <a:cubicBezTo>
                    <a:pt x="3882" y="469"/>
                    <a:pt x="3885" y="469"/>
                    <a:pt x="3888" y="467"/>
                  </a:cubicBezTo>
                  <a:cubicBezTo>
                    <a:pt x="3894" y="467"/>
                    <a:pt x="3894" y="467"/>
                    <a:pt x="3894" y="467"/>
                  </a:cubicBezTo>
                  <a:cubicBezTo>
                    <a:pt x="3893" y="470"/>
                    <a:pt x="3890" y="471"/>
                    <a:pt x="3887" y="472"/>
                  </a:cubicBezTo>
                  <a:cubicBezTo>
                    <a:pt x="3900" y="473"/>
                    <a:pt x="3913" y="475"/>
                    <a:pt x="3920" y="480"/>
                  </a:cubicBezTo>
                  <a:cubicBezTo>
                    <a:pt x="3925" y="480"/>
                    <a:pt x="3925" y="480"/>
                    <a:pt x="3925" y="480"/>
                  </a:cubicBezTo>
                  <a:cubicBezTo>
                    <a:pt x="3925" y="483"/>
                    <a:pt x="3925" y="483"/>
                    <a:pt x="3925" y="483"/>
                  </a:cubicBezTo>
                  <a:cubicBezTo>
                    <a:pt x="3921" y="484"/>
                    <a:pt x="3916" y="485"/>
                    <a:pt x="3912" y="485"/>
                  </a:cubicBezTo>
                  <a:cubicBezTo>
                    <a:pt x="3912" y="487"/>
                    <a:pt x="3912" y="487"/>
                    <a:pt x="3912" y="487"/>
                  </a:cubicBezTo>
                  <a:cubicBezTo>
                    <a:pt x="3901" y="488"/>
                    <a:pt x="3901" y="488"/>
                    <a:pt x="3901" y="488"/>
                  </a:cubicBezTo>
                  <a:cubicBezTo>
                    <a:pt x="3912" y="489"/>
                    <a:pt x="3927" y="491"/>
                    <a:pt x="3933" y="494"/>
                  </a:cubicBezTo>
                  <a:cubicBezTo>
                    <a:pt x="3938" y="494"/>
                    <a:pt x="3938" y="494"/>
                    <a:pt x="3938" y="494"/>
                  </a:cubicBezTo>
                  <a:cubicBezTo>
                    <a:pt x="3938" y="498"/>
                    <a:pt x="3938" y="498"/>
                    <a:pt x="3938" y="498"/>
                  </a:cubicBezTo>
                  <a:cubicBezTo>
                    <a:pt x="3928" y="498"/>
                    <a:pt x="3913" y="497"/>
                    <a:pt x="3898" y="496"/>
                  </a:cubicBezTo>
                  <a:cubicBezTo>
                    <a:pt x="3894" y="499"/>
                    <a:pt x="3889" y="500"/>
                    <a:pt x="3884" y="503"/>
                  </a:cubicBezTo>
                  <a:cubicBezTo>
                    <a:pt x="3878" y="503"/>
                    <a:pt x="3877" y="503"/>
                    <a:pt x="3874" y="502"/>
                  </a:cubicBezTo>
                  <a:cubicBezTo>
                    <a:pt x="3871" y="502"/>
                    <a:pt x="3877" y="499"/>
                    <a:pt x="3879" y="497"/>
                  </a:cubicBezTo>
                  <a:cubicBezTo>
                    <a:pt x="3871" y="496"/>
                    <a:pt x="3865" y="497"/>
                    <a:pt x="3856" y="499"/>
                  </a:cubicBezTo>
                  <a:cubicBezTo>
                    <a:pt x="3857" y="503"/>
                    <a:pt x="3858" y="507"/>
                    <a:pt x="3859" y="510"/>
                  </a:cubicBezTo>
                  <a:cubicBezTo>
                    <a:pt x="3864" y="511"/>
                    <a:pt x="3868" y="512"/>
                    <a:pt x="3875" y="512"/>
                  </a:cubicBezTo>
                  <a:cubicBezTo>
                    <a:pt x="3874" y="514"/>
                    <a:pt x="3875" y="513"/>
                    <a:pt x="3873" y="514"/>
                  </a:cubicBezTo>
                  <a:cubicBezTo>
                    <a:pt x="3870" y="516"/>
                    <a:pt x="3861" y="515"/>
                    <a:pt x="3852" y="515"/>
                  </a:cubicBezTo>
                  <a:cubicBezTo>
                    <a:pt x="3860" y="519"/>
                    <a:pt x="3866" y="523"/>
                    <a:pt x="3874" y="526"/>
                  </a:cubicBezTo>
                  <a:cubicBezTo>
                    <a:pt x="3871" y="531"/>
                    <a:pt x="3865" y="532"/>
                    <a:pt x="3858" y="533"/>
                  </a:cubicBezTo>
                  <a:cubicBezTo>
                    <a:pt x="3863" y="548"/>
                    <a:pt x="3880" y="545"/>
                    <a:pt x="3896" y="549"/>
                  </a:cubicBezTo>
                  <a:cubicBezTo>
                    <a:pt x="3925" y="555"/>
                    <a:pt x="3962" y="556"/>
                    <a:pt x="3986" y="568"/>
                  </a:cubicBezTo>
                  <a:cubicBezTo>
                    <a:pt x="3988" y="568"/>
                    <a:pt x="3988" y="568"/>
                    <a:pt x="3988" y="568"/>
                  </a:cubicBezTo>
                  <a:cubicBezTo>
                    <a:pt x="3981" y="580"/>
                    <a:pt x="3921" y="588"/>
                    <a:pt x="3901" y="579"/>
                  </a:cubicBezTo>
                  <a:cubicBezTo>
                    <a:pt x="3897" y="579"/>
                    <a:pt x="3897" y="579"/>
                    <a:pt x="3897" y="579"/>
                  </a:cubicBezTo>
                  <a:cubicBezTo>
                    <a:pt x="3901" y="584"/>
                    <a:pt x="3906" y="582"/>
                    <a:pt x="3911" y="584"/>
                  </a:cubicBezTo>
                  <a:cubicBezTo>
                    <a:pt x="3914" y="587"/>
                    <a:pt x="3914" y="596"/>
                    <a:pt x="3917" y="599"/>
                  </a:cubicBezTo>
                  <a:cubicBezTo>
                    <a:pt x="3926" y="604"/>
                    <a:pt x="3943" y="601"/>
                    <a:pt x="3952" y="605"/>
                  </a:cubicBezTo>
                  <a:cubicBezTo>
                    <a:pt x="3953" y="606"/>
                    <a:pt x="3954" y="606"/>
                    <a:pt x="3954" y="607"/>
                  </a:cubicBezTo>
                  <a:cubicBezTo>
                    <a:pt x="3944" y="609"/>
                    <a:pt x="3927" y="611"/>
                    <a:pt x="3918" y="606"/>
                  </a:cubicBezTo>
                  <a:cubicBezTo>
                    <a:pt x="3910" y="609"/>
                    <a:pt x="3906" y="617"/>
                    <a:pt x="3900" y="619"/>
                  </a:cubicBezTo>
                  <a:cubicBezTo>
                    <a:pt x="3861" y="619"/>
                    <a:pt x="3861" y="619"/>
                    <a:pt x="3861" y="619"/>
                  </a:cubicBezTo>
                  <a:cubicBezTo>
                    <a:pt x="3859" y="619"/>
                    <a:pt x="3859" y="619"/>
                    <a:pt x="3859" y="619"/>
                  </a:cubicBezTo>
                  <a:cubicBezTo>
                    <a:pt x="3861" y="629"/>
                    <a:pt x="3864" y="654"/>
                    <a:pt x="3872" y="662"/>
                  </a:cubicBezTo>
                  <a:cubicBezTo>
                    <a:pt x="3877" y="668"/>
                    <a:pt x="3890" y="671"/>
                    <a:pt x="3896" y="677"/>
                  </a:cubicBezTo>
                  <a:cubicBezTo>
                    <a:pt x="3899" y="679"/>
                    <a:pt x="3898" y="684"/>
                    <a:pt x="3901" y="686"/>
                  </a:cubicBezTo>
                  <a:cubicBezTo>
                    <a:pt x="3910" y="691"/>
                    <a:pt x="3921" y="687"/>
                    <a:pt x="3932" y="691"/>
                  </a:cubicBezTo>
                  <a:cubicBezTo>
                    <a:pt x="3937" y="695"/>
                    <a:pt x="3943" y="699"/>
                    <a:pt x="3949" y="703"/>
                  </a:cubicBezTo>
                  <a:cubicBezTo>
                    <a:pt x="3951" y="748"/>
                    <a:pt x="3925" y="757"/>
                    <a:pt x="3907" y="785"/>
                  </a:cubicBezTo>
                  <a:cubicBezTo>
                    <a:pt x="3901" y="795"/>
                    <a:pt x="3905" y="805"/>
                    <a:pt x="3914" y="809"/>
                  </a:cubicBezTo>
                  <a:cubicBezTo>
                    <a:pt x="3914" y="813"/>
                    <a:pt x="3914" y="813"/>
                    <a:pt x="3914" y="813"/>
                  </a:cubicBezTo>
                  <a:cubicBezTo>
                    <a:pt x="3909" y="816"/>
                    <a:pt x="3906" y="818"/>
                    <a:pt x="3897" y="820"/>
                  </a:cubicBezTo>
                  <a:cubicBezTo>
                    <a:pt x="3896" y="824"/>
                    <a:pt x="3895" y="827"/>
                    <a:pt x="3893" y="830"/>
                  </a:cubicBezTo>
                  <a:cubicBezTo>
                    <a:pt x="3894" y="838"/>
                    <a:pt x="3895" y="840"/>
                    <a:pt x="3899" y="845"/>
                  </a:cubicBezTo>
                  <a:cubicBezTo>
                    <a:pt x="3919" y="842"/>
                    <a:pt x="3957" y="835"/>
                    <a:pt x="3965" y="839"/>
                  </a:cubicBezTo>
                  <a:cubicBezTo>
                    <a:pt x="3970" y="839"/>
                    <a:pt x="3970" y="839"/>
                    <a:pt x="3970" y="839"/>
                  </a:cubicBezTo>
                  <a:cubicBezTo>
                    <a:pt x="3964" y="855"/>
                    <a:pt x="3933" y="857"/>
                    <a:pt x="3909" y="862"/>
                  </a:cubicBezTo>
                  <a:cubicBezTo>
                    <a:pt x="3918" y="864"/>
                    <a:pt x="3926" y="866"/>
                    <a:pt x="3933" y="868"/>
                  </a:cubicBezTo>
                  <a:cubicBezTo>
                    <a:pt x="3939" y="873"/>
                    <a:pt x="3932" y="875"/>
                    <a:pt x="3942" y="878"/>
                  </a:cubicBezTo>
                  <a:cubicBezTo>
                    <a:pt x="3935" y="882"/>
                    <a:pt x="3928" y="885"/>
                    <a:pt x="3921" y="887"/>
                  </a:cubicBezTo>
                  <a:cubicBezTo>
                    <a:pt x="3922" y="894"/>
                    <a:pt x="3922" y="897"/>
                    <a:pt x="3922" y="898"/>
                  </a:cubicBezTo>
                  <a:cubicBezTo>
                    <a:pt x="3935" y="916"/>
                    <a:pt x="3986" y="922"/>
                    <a:pt x="4000" y="942"/>
                  </a:cubicBezTo>
                  <a:cubicBezTo>
                    <a:pt x="4009" y="953"/>
                    <a:pt x="4003" y="974"/>
                    <a:pt x="3996" y="978"/>
                  </a:cubicBezTo>
                  <a:cubicBezTo>
                    <a:pt x="3999" y="983"/>
                    <a:pt x="4046" y="999"/>
                    <a:pt x="4056" y="1002"/>
                  </a:cubicBezTo>
                  <a:cubicBezTo>
                    <a:pt x="4060" y="1040"/>
                    <a:pt x="4003" y="1048"/>
                    <a:pt x="3946" y="1055"/>
                  </a:cubicBezTo>
                  <a:cubicBezTo>
                    <a:pt x="3946" y="1056"/>
                    <a:pt x="3945" y="1056"/>
                    <a:pt x="3944" y="1057"/>
                  </a:cubicBezTo>
                  <a:cubicBezTo>
                    <a:pt x="3945" y="1066"/>
                    <a:pt x="3945" y="1066"/>
                    <a:pt x="3945" y="1066"/>
                  </a:cubicBezTo>
                  <a:cubicBezTo>
                    <a:pt x="3940" y="1067"/>
                    <a:pt x="3934" y="1068"/>
                    <a:pt x="3929" y="1069"/>
                  </a:cubicBezTo>
                  <a:cubicBezTo>
                    <a:pt x="3928" y="1075"/>
                    <a:pt x="3928" y="1080"/>
                    <a:pt x="3928" y="1083"/>
                  </a:cubicBezTo>
                  <a:cubicBezTo>
                    <a:pt x="3928" y="1087"/>
                    <a:pt x="3928" y="1091"/>
                    <a:pt x="3926" y="1093"/>
                  </a:cubicBezTo>
                  <a:cubicBezTo>
                    <a:pt x="3923" y="1094"/>
                    <a:pt x="3923" y="1094"/>
                    <a:pt x="3918" y="1095"/>
                  </a:cubicBezTo>
                  <a:cubicBezTo>
                    <a:pt x="3920" y="1107"/>
                    <a:pt x="3930" y="1114"/>
                    <a:pt x="3918" y="1127"/>
                  </a:cubicBezTo>
                  <a:cubicBezTo>
                    <a:pt x="3913" y="1133"/>
                    <a:pt x="3896" y="1138"/>
                    <a:pt x="3890" y="1143"/>
                  </a:cubicBezTo>
                  <a:cubicBezTo>
                    <a:pt x="3884" y="1150"/>
                    <a:pt x="3882" y="1157"/>
                    <a:pt x="3876" y="1163"/>
                  </a:cubicBezTo>
                  <a:cubicBezTo>
                    <a:pt x="3867" y="1165"/>
                    <a:pt x="3863" y="1167"/>
                    <a:pt x="3850" y="1168"/>
                  </a:cubicBezTo>
                  <a:cubicBezTo>
                    <a:pt x="3849" y="1172"/>
                    <a:pt x="3847" y="1175"/>
                    <a:pt x="3843" y="1178"/>
                  </a:cubicBezTo>
                  <a:cubicBezTo>
                    <a:pt x="3839" y="1180"/>
                    <a:pt x="3830" y="1181"/>
                    <a:pt x="3825" y="1182"/>
                  </a:cubicBezTo>
                  <a:cubicBezTo>
                    <a:pt x="3835" y="1189"/>
                    <a:pt x="3860" y="1177"/>
                    <a:pt x="3875" y="1185"/>
                  </a:cubicBezTo>
                  <a:cubicBezTo>
                    <a:pt x="3889" y="1183"/>
                    <a:pt x="3895" y="1179"/>
                    <a:pt x="3904" y="1174"/>
                  </a:cubicBezTo>
                  <a:cubicBezTo>
                    <a:pt x="3905" y="1176"/>
                    <a:pt x="3906" y="1177"/>
                    <a:pt x="3907" y="1178"/>
                  </a:cubicBezTo>
                  <a:cubicBezTo>
                    <a:pt x="3914" y="1176"/>
                    <a:pt x="3916" y="1176"/>
                    <a:pt x="3919" y="1173"/>
                  </a:cubicBezTo>
                  <a:cubicBezTo>
                    <a:pt x="3926" y="1173"/>
                    <a:pt x="3926" y="1173"/>
                    <a:pt x="3930" y="1173"/>
                  </a:cubicBezTo>
                  <a:cubicBezTo>
                    <a:pt x="3926" y="1177"/>
                    <a:pt x="3920" y="1178"/>
                    <a:pt x="3912" y="1180"/>
                  </a:cubicBezTo>
                  <a:cubicBezTo>
                    <a:pt x="3913" y="1183"/>
                    <a:pt x="3913" y="1183"/>
                    <a:pt x="3915" y="1184"/>
                  </a:cubicBezTo>
                  <a:cubicBezTo>
                    <a:pt x="3921" y="1186"/>
                    <a:pt x="3929" y="1184"/>
                    <a:pt x="3936" y="1185"/>
                  </a:cubicBezTo>
                  <a:cubicBezTo>
                    <a:pt x="3933" y="1192"/>
                    <a:pt x="3924" y="1203"/>
                    <a:pt x="3915" y="1208"/>
                  </a:cubicBezTo>
                  <a:cubicBezTo>
                    <a:pt x="3918" y="1210"/>
                    <a:pt x="3922" y="1211"/>
                    <a:pt x="3926" y="1213"/>
                  </a:cubicBezTo>
                  <a:cubicBezTo>
                    <a:pt x="3927" y="1214"/>
                    <a:pt x="3924" y="1227"/>
                    <a:pt x="3930" y="1231"/>
                  </a:cubicBezTo>
                  <a:cubicBezTo>
                    <a:pt x="3932" y="1231"/>
                    <a:pt x="3935" y="1231"/>
                    <a:pt x="3938" y="1231"/>
                  </a:cubicBezTo>
                  <a:cubicBezTo>
                    <a:pt x="3942" y="1234"/>
                    <a:pt x="3935" y="1235"/>
                    <a:pt x="3941" y="1238"/>
                  </a:cubicBezTo>
                  <a:cubicBezTo>
                    <a:pt x="3944" y="1240"/>
                    <a:pt x="3952" y="1240"/>
                    <a:pt x="3955" y="1242"/>
                  </a:cubicBezTo>
                  <a:cubicBezTo>
                    <a:pt x="3960" y="1246"/>
                    <a:pt x="3956" y="1250"/>
                    <a:pt x="3964" y="1254"/>
                  </a:cubicBezTo>
                  <a:cubicBezTo>
                    <a:pt x="3966" y="1254"/>
                    <a:pt x="3969" y="1255"/>
                    <a:pt x="3972" y="1255"/>
                  </a:cubicBezTo>
                  <a:cubicBezTo>
                    <a:pt x="3977" y="1259"/>
                    <a:pt x="3972" y="1269"/>
                    <a:pt x="3973" y="1271"/>
                  </a:cubicBezTo>
                  <a:cubicBezTo>
                    <a:pt x="3980" y="1292"/>
                    <a:pt x="3974" y="1311"/>
                    <a:pt x="3938" y="1326"/>
                  </a:cubicBezTo>
                  <a:cubicBezTo>
                    <a:pt x="3938" y="1330"/>
                    <a:pt x="3939" y="1332"/>
                    <a:pt x="3941" y="1334"/>
                  </a:cubicBezTo>
                  <a:cubicBezTo>
                    <a:pt x="3941" y="1335"/>
                    <a:pt x="3941" y="1335"/>
                    <a:pt x="3941" y="1335"/>
                  </a:cubicBezTo>
                  <a:cubicBezTo>
                    <a:pt x="3951" y="1333"/>
                    <a:pt x="3956" y="1329"/>
                    <a:pt x="3959" y="1324"/>
                  </a:cubicBezTo>
                  <a:cubicBezTo>
                    <a:pt x="3967" y="1323"/>
                    <a:pt x="3972" y="1323"/>
                    <a:pt x="3980" y="1325"/>
                  </a:cubicBezTo>
                  <a:cubicBezTo>
                    <a:pt x="3985" y="1325"/>
                    <a:pt x="3985" y="1325"/>
                    <a:pt x="3985" y="1325"/>
                  </a:cubicBezTo>
                  <a:cubicBezTo>
                    <a:pt x="3982" y="1336"/>
                    <a:pt x="3960" y="1340"/>
                    <a:pt x="3945" y="1346"/>
                  </a:cubicBezTo>
                  <a:cubicBezTo>
                    <a:pt x="3945" y="1351"/>
                    <a:pt x="3945" y="1356"/>
                    <a:pt x="3949" y="1358"/>
                  </a:cubicBezTo>
                  <a:cubicBezTo>
                    <a:pt x="3945" y="1364"/>
                    <a:pt x="3936" y="1365"/>
                    <a:pt x="3939" y="1369"/>
                  </a:cubicBezTo>
                  <a:cubicBezTo>
                    <a:pt x="3940" y="1377"/>
                    <a:pt x="3940" y="1377"/>
                    <a:pt x="3940" y="1377"/>
                  </a:cubicBezTo>
                  <a:cubicBezTo>
                    <a:pt x="3934" y="1379"/>
                    <a:pt x="3929" y="1380"/>
                    <a:pt x="3924" y="1381"/>
                  </a:cubicBezTo>
                  <a:cubicBezTo>
                    <a:pt x="3917" y="1387"/>
                    <a:pt x="3918" y="1395"/>
                    <a:pt x="3907" y="1400"/>
                  </a:cubicBezTo>
                  <a:cubicBezTo>
                    <a:pt x="3908" y="1405"/>
                    <a:pt x="3910" y="1410"/>
                    <a:pt x="3916" y="1413"/>
                  </a:cubicBezTo>
                  <a:cubicBezTo>
                    <a:pt x="3915" y="1418"/>
                    <a:pt x="3915" y="1418"/>
                    <a:pt x="3906" y="1421"/>
                  </a:cubicBezTo>
                  <a:cubicBezTo>
                    <a:pt x="3907" y="1430"/>
                    <a:pt x="3911" y="1433"/>
                    <a:pt x="3923" y="1436"/>
                  </a:cubicBezTo>
                  <a:cubicBezTo>
                    <a:pt x="3924" y="1439"/>
                    <a:pt x="3924" y="1439"/>
                    <a:pt x="3924" y="1439"/>
                  </a:cubicBezTo>
                  <a:cubicBezTo>
                    <a:pt x="3918" y="1438"/>
                    <a:pt x="3918" y="1438"/>
                    <a:pt x="3913" y="1437"/>
                  </a:cubicBezTo>
                  <a:cubicBezTo>
                    <a:pt x="3909" y="1440"/>
                    <a:pt x="3911" y="1439"/>
                    <a:pt x="3903" y="1440"/>
                  </a:cubicBezTo>
                  <a:cubicBezTo>
                    <a:pt x="3903" y="1443"/>
                    <a:pt x="3903" y="1443"/>
                    <a:pt x="3903" y="1443"/>
                  </a:cubicBezTo>
                  <a:cubicBezTo>
                    <a:pt x="3911" y="1442"/>
                    <a:pt x="3912" y="1442"/>
                    <a:pt x="3916" y="1439"/>
                  </a:cubicBezTo>
                  <a:cubicBezTo>
                    <a:pt x="3918" y="1440"/>
                    <a:pt x="3920" y="1442"/>
                    <a:pt x="3921" y="1443"/>
                  </a:cubicBezTo>
                  <a:cubicBezTo>
                    <a:pt x="3916" y="1445"/>
                    <a:pt x="3920" y="1444"/>
                    <a:pt x="3914" y="1444"/>
                  </a:cubicBezTo>
                  <a:cubicBezTo>
                    <a:pt x="3912" y="1449"/>
                    <a:pt x="3910" y="1460"/>
                    <a:pt x="3907" y="1464"/>
                  </a:cubicBezTo>
                  <a:cubicBezTo>
                    <a:pt x="3902" y="1466"/>
                    <a:pt x="3901" y="1463"/>
                    <a:pt x="3897" y="1465"/>
                  </a:cubicBezTo>
                  <a:cubicBezTo>
                    <a:pt x="3889" y="1465"/>
                    <a:pt x="3889" y="1465"/>
                    <a:pt x="3889" y="1465"/>
                  </a:cubicBezTo>
                  <a:cubicBezTo>
                    <a:pt x="3892" y="1468"/>
                    <a:pt x="3897" y="1466"/>
                    <a:pt x="3900" y="1469"/>
                  </a:cubicBezTo>
                  <a:cubicBezTo>
                    <a:pt x="3907" y="1474"/>
                    <a:pt x="3898" y="1478"/>
                    <a:pt x="3911" y="1480"/>
                  </a:cubicBezTo>
                  <a:cubicBezTo>
                    <a:pt x="3908" y="1485"/>
                    <a:pt x="3900" y="1487"/>
                    <a:pt x="3891" y="1489"/>
                  </a:cubicBezTo>
                  <a:cubicBezTo>
                    <a:pt x="3890" y="1492"/>
                    <a:pt x="3890" y="1495"/>
                    <a:pt x="3889" y="1499"/>
                  </a:cubicBezTo>
                  <a:cubicBezTo>
                    <a:pt x="3900" y="1498"/>
                    <a:pt x="3900" y="1498"/>
                    <a:pt x="3900" y="1498"/>
                  </a:cubicBezTo>
                  <a:cubicBezTo>
                    <a:pt x="3895" y="1504"/>
                    <a:pt x="3889" y="1507"/>
                    <a:pt x="3888" y="1515"/>
                  </a:cubicBezTo>
                  <a:cubicBezTo>
                    <a:pt x="3875" y="1519"/>
                    <a:pt x="3872" y="1520"/>
                    <a:pt x="3859" y="1522"/>
                  </a:cubicBezTo>
                  <a:cubicBezTo>
                    <a:pt x="3856" y="1520"/>
                    <a:pt x="3854" y="1519"/>
                    <a:pt x="3851" y="1516"/>
                  </a:cubicBezTo>
                  <a:cubicBezTo>
                    <a:pt x="3830" y="1518"/>
                    <a:pt x="3812" y="1523"/>
                    <a:pt x="3786" y="1527"/>
                  </a:cubicBezTo>
                  <a:cubicBezTo>
                    <a:pt x="3785" y="1523"/>
                    <a:pt x="3784" y="1522"/>
                    <a:pt x="3782" y="1520"/>
                  </a:cubicBezTo>
                  <a:cubicBezTo>
                    <a:pt x="3764" y="1523"/>
                    <a:pt x="3772" y="1525"/>
                    <a:pt x="3767" y="1530"/>
                  </a:cubicBezTo>
                  <a:cubicBezTo>
                    <a:pt x="3761" y="1533"/>
                    <a:pt x="3746" y="1536"/>
                    <a:pt x="3736" y="1537"/>
                  </a:cubicBezTo>
                  <a:cubicBezTo>
                    <a:pt x="3734" y="1533"/>
                    <a:pt x="3733" y="1533"/>
                    <a:pt x="3730" y="1530"/>
                  </a:cubicBezTo>
                  <a:cubicBezTo>
                    <a:pt x="3711" y="1532"/>
                    <a:pt x="3698" y="1537"/>
                    <a:pt x="3686" y="1540"/>
                  </a:cubicBezTo>
                  <a:cubicBezTo>
                    <a:pt x="3664" y="1545"/>
                    <a:pt x="3629" y="1544"/>
                    <a:pt x="3612" y="1546"/>
                  </a:cubicBezTo>
                  <a:cubicBezTo>
                    <a:pt x="3614" y="1548"/>
                    <a:pt x="3613" y="1547"/>
                    <a:pt x="3615" y="1549"/>
                  </a:cubicBezTo>
                  <a:cubicBezTo>
                    <a:pt x="3618" y="1549"/>
                    <a:pt x="3645" y="1550"/>
                    <a:pt x="3652" y="1547"/>
                  </a:cubicBezTo>
                  <a:cubicBezTo>
                    <a:pt x="3678" y="1544"/>
                    <a:pt x="3687" y="1545"/>
                    <a:pt x="3700" y="1550"/>
                  </a:cubicBezTo>
                  <a:cubicBezTo>
                    <a:pt x="3684" y="1558"/>
                    <a:pt x="3666" y="1551"/>
                    <a:pt x="3652" y="1550"/>
                  </a:cubicBezTo>
                  <a:cubicBezTo>
                    <a:pt x="3631" y="1551"/>
                    <a:pt x="3631" y="1551"/>
                    <a:pt x="3631" y="1551"/>
                  </a:cubicBezTo>
                  <a:cubicBezTo>
                    <a:pt x="3630" y="1552"/>
                    <a:pt x="3628" y="1554"/>
                    <a:pt x="3626" y="1555"/>
                  </a:cubicBezTo>
                  <a:cubicBezTo>
                    <a:pt x="3603" y="1560"/>
                    <a:pt x="3563" y="1553"/>
                    <a:pt x="3542" y="1562"/>
                  </a:cubicBezTo>
                  <a:cubicBezTo>
                    <a:pt x="3521" y="1564"/>
                    <a:pt x="3521" y="1564"/>
                    <a:pt x="3521" y="1564"/>
                  </a:cubicBezTo>
                  <a:cubicBezTo>
                    <a:pt x="3521" y="1561"/>
                    <a:pt x="3521" y="1561"/>
                    <a:pt x="3521" y="1561"/>
                  </a:cubicBezTo>
                  <a:cubicBezTo>
                    <a:pt x="3534" y="1560"/>
                    <a:pt x="3534" y="1560"/>
                    <a:pt x="3534" y="1560"/>
                  </a:cubicBezTo>
                  <a:cubicBezTo>
                    <a:pt x="3533" y="1556"/>
                    <a:pt x="3533" y="1555"/>
                    <a:pt x="3531" y="1553"/>
                  </a:cubicBezTo>
                  <a:cubicBezTo>
                    <a:pt x="3520" y="1554"/>
                    <a:pt x="3510" y="1558"/>
                    <a:pt x="3502" y="1556"/>
                  </a:cubicBezTo>
                  <a:cubicBezTo>
                    <a:pt x="3494" y="1556"/>
                    <a:pt x="3489" y="1557"/>
                    <a:pt x="3484" y="1559"/>
                  </a:cubicBezTo>
                  <a:cubicBezTo>
                    <a:pt x="3489" y="1565"/>
                    <a:pt x="3501" y="1563"/>
                    <a:pt x="3518" y="1561"/>
                  </a:cubicBezTo>
                  <a:cubicBezTo>
                    <a:pt x="3519" y="1564"/>
                    <a:pt x="3519" y="1564"/>
                    <a:pt x="3519" y="1564"/>
                  </a:cubicBezTo>
                  <a:cubicBezTo>
                    <a:pt x="3511" y="1565"/>
                    <a:pt x="3511" y="1565"/>
                    <a:pt x="3511" y="1565"/>
                  </a:cubicBezTo>
                  <a:cubicBezTo>
                    <a:pt x="3511" y="1569"/>
                    <a:pt x="3511" y="1569"/>
                    <a:pt x="3511" y="1569"/>
                  </a:cubicBezTo>
                  <a:cubicBezTo>
                    <a:pt x="3502" y="1570"/>
                    <a:pt x="3482" y="1573"/>
                    <a:pt x="3475" y="1576"/>
                  </a:cubicBezTo>
                  <a:cubicBezTo>
                    <a:pt x="3457" y="1578"/>
                    <a:pt x="3437" y="1580"/>
                    <a:pt x="3427" y="1577"/>
                  </a:cubicBezTo>
                  <a:cubicBezTo>
                    <a:pt x="3429" y="1575"/>
                    <a:pt x="3465" y="1565"/>
                    <a:pt x="3473" y="1562"/>
                  </a:cubicBezTo>
                  <a:cubicBezTo>
                    <a:pt x="3473" y="1555"/>
                    <a:pt x="3473" y="1555"/>
                    <a:pt x="3473" y="1555"/>
                  </a:cubicBezTo>
                  <a:cubicBezTo>
                    <a:pt x="3462" y="1557"/>
                    <a:pt x="3441" y="1562"/>
                    <a:pt x="3431" y="1564"/>
                  </a:cubicBezTo>
                  <a:cubicBezTo>
                    <a:pt x="3423" y="1565"/>
                    <a:pt x="3415" y="1565"/>
                    <a:pt x="3407" y="1565"/>
                  </a:cubicBezTo>
                  <a:cubicBezTo>
                    <a:pt x="3379" y="1570"/>
                    <a:pt x="3338" y="1573"/>
                    <a:pt x="3308" y="1579"/>
                  </a:cubicBezTo>
                  <a:cubicBezTo>
                    <a:pt x="3282" y="1584"/>
                    <a:pt x="3261" y="1580"/>
                    <a:pt x="3243" y="1589"/>
                  </a:cubicBezTo>
                  <a:cubicBezTo>
                    <a:pt x="3229" y="1590"/>
                    <a:pt x="3229" y="1590"/>
                    <a:pt x="3229" y="1590"/>
                  </a:cubicBezTo>
                  <a:cubicBezTo>
                    <a:pt x="3242" y="1579"/>
                    <a:pt x="3241" y="1588"/>
                    <a:pt x="3255" y="1584"/>
                  </a:cubicBezTo>
                  <a:cubicBezTo>
                    <a:pt x="3259" y="1583"/>
                    <a:pt x="3266" y="1578"/>
                    <a:pt x="3271" y="1577"/>
                  </a:cubicBezTo>
                  <a:cubicBezTo>
                    <a:pt x="3307" y="1568"/>
                    <a:pt x="3345" y="1574"/>
                    <a:pt x="3370" y="1563"/>
                  </a:cubicBezTo>
                  <a:cubicBezTo>
                    <a:pt x="3371" y="1562"/>
                    <a:pt x="3372" y="1562"/>
                    <a:pt x="3373" y="1561"/>
                  </a:cubicBezTo>
                  <a:cubicBezTo>
                    <a:pt x="3349" y="1558"/>
                    <a:pt x="3291" y="1567"/>
                    <a:pt x="3262" y="1573"/>
                  </a:cubicBezTo>
                  <a:cubicBezTo>
                    <a:pt x="3233" y="1579"/>
                    <a:pt x="3201" y="1582"/>
                    <a:pt x="3173" y="1586"/>
                  </a:cubicBezTo>
                  <a:cubicBezTo>
                    <a:pt x="3168" y="1586"/>
                    <a:pt x="3163" y="1586"/>
                    <a:pt x="3158" y="1586"/>
                  </a:cubicBezTo>
                  <a:cubicBezTo>
                    <a:pt x="3118" y="1596"/>
                    <a:pt x="3064" y="1606"/>
                    <a:pt x="3017" y="1612"/>
                  </a:cubicBezTo>
                  <a:cubicBezTo>
                    <a:pt x="3016" y="1608"/>
                    <a:pt x="3016" y="1608"/>
                    <a:pt x="3016" y="1608"/>
                  </a:cubicBezTo>
                  <a:cubicBezTo>
                    <a:pt x="3015" y="1608"/>
                    <a:pt x="3015" y="1608"/>
                    <a:pt x="3014" y="1607"/>
                  </a:cubicBezTo>
                  <a:cubicBezTo>
                    <a:pt x="2982" y="1610"/>
                    <a:pt x="2949" y="1611"/>
                    <a:pt x="2921" y="1614"/>
                  </a:cubicBezTo>
                  <a:cubicBezTo>
                    <a:pt x="2912" y="1615"/>
                    <a:pt x="2902" y="1616"/>
                    <a:pt x="2893" y="1618"/>
                  </a:cubicBezTo>
                  <a:cubicBezTo>
                    <a:pt x="2891" y="1618"/>
                    <a:pt x="2896" y="1621"/>
                    <a:pt x="2890" y="1620"/>
                  </a:cubicBezTo>
                  <a:cubicBezTo>
                    <a:pt x="2889" y="1620"/>
                    <a:pt x="2888" y="1619"/>
                    <a:pt x="2887" y="1618"/>
                  </a:cubicBezTo>
                  <a:cubicBezTo>
                    <a:pt x="2868" y="1617"/>
                    <a:pt x="2849" y="1623"/>
                    <a:pt x="2843" y="1629"/>
                  </a:cubicBezTo>
                  <a:cubicBezTo>
                    <a:pt x="2841" y="1628"/>
                    <a:pt x="2840" y="1626"/>
                    <a:pt x="2838" y="1625"/>
                  </a:cubicBezTo>
                  <a:cubicBezTo>
                    <a:pt x="2837" y="1625"/>
                    <a:pt x="2836" y="1624"/>
                    <a:pt x="2835" y="1624"/>
                  </a:cubicBezTo>
                  <a:cubicBezTo>
                    <a:pt x="2835" y="1625"/>
                    <a:pt x="2835" y="1625"/>
                    <a:pt x="2835" y="1625"/>
                  </a:cubicBezTo>
                  <a:cubicBezTo>
                    <a:pt x="2825" y="1626"/>
                    <a:pt x="2825" y="1626"/>
                    <a:pt x="2825" y="1626"/>
                  </a:cubicBezTo>
                  <a:cubicBezTo>
                    <a:pt x="2826" y="1628"/>
                    <a:pt x="2825" y="1627"/>
                    <a:pt x="2827" y="1629"/>
                  </a:cubicBezTo>
                  <a:cubicBezTo>
                    <a:pt x="2823" y="1633"/>
                    <a:pt x="2816" y="1633"/>
                    <a:pt x="2809" y="1636"/>
                  </a:cubicBezTo>
                  <a:cubicBezTo>
                    <a:pt x="2788" y="1638"/>
                    <a:pt x="2788" y="1638"/>
                    <a:pt x="2788" y="1638"/>
                  </a:cubicBezTo>
                  <a:cubicBezTo>
                    <a:pt x="2789" y="1637"/>
                    <a:pt x="2790" y="1637"/>
                    <a:pt x="2791" y="1636"/>
                  </a:cubicBezTo>
                  <a:cubicBezTo>
                    <a:pt x="2781" y="1628"/>
                    <a:pt x="2774" y="1639"/>
                    <a:pt x="2765" y="1638"/>
                  </a:cubicBezTo>
                  <a:cubicBezTo>
                    <a:pt x="2761" y="1638"/>
                    <a:pt x="2754" y="1635"/>
                    <a:pt x="2746" y="1637"/>
                  </a:cubicBezTo>
                  <a:cubicBezTo>
                    <a:pt x="2741" y="1638"/>
                    <a:pt x="2733" y="1646"/>
                    <a:pt x="2728" y="1647"/>
                  </a:cubicBezTo>
                  <a:cubicBezTo>
                    <a:pt x="2712" y="1652"/>
                    <a:pt x="2715" y="1643"/>
                    <a:pt x="2705" y="1649"/>
                  </a:cubicBezTo>
                  <a:cubicBezTo>
                    <a:pt x="2697" y="1648"/>
                    <a:pt x="2705" y="1648"/>
                    <a:pt x="2699" y="1647"/>
                  </a:cubicBezTo>
                  <a:cubicBezTo>
                    <a:pt x="2699" y="1645"/>
                    <a:pt x="2699" y="1645"/>
                    <a:pt x="2699" y="1645"/>
                  </a:cubicBezTo>
                  <a:cubicBezTo>
                    <a:pt x="2693" y="1648"/>
                    <a:pt x="2696" y="1645"/>
                    <a:pt x="2694" y="1650"/>
                  </a:cubicBezTo>
                  <a:cubicBezTo>
                    <a:pt x="2610" y="1663"/>
                    <a:pt x="2518" y="1666"/>
                    <a:pt x="2432" y="1681"/>
                  </a:cubicBezTo>
                  <a:cubicBezTo>
                    <a:pt x="2407" y="1685"/>
                    <a:pt x="2331" y="1692"/>
                    <a:pt x="2321" y="1690"/>
                  </a:cubicBezTo>
                  <a:cubicBezTo>
                    <a:pt x="2319" y="1690"/>
                    <a:pt x="2319" y="1690"/>
                    <a:pt x="2319" y="1690"/>
                  </a:cubicBezTo>
                  <a:cubicBezTo>
                    <a:pt x="2320" y="1689"/>
                    <a:pt x="2320" y="1688"/>
                    <a:pt x="2321" y="1687"/>
                  </a:cubicBezTo>
                  <a:cubicBezTo>
                    <a:pt x="2319" y="1688"/>
                    <a:pt x="2319" y="1688"/>
                    <a:pt x="2319" y="1688"/>
                  </a:cubicBezTo>
                  <a:cubicBezTo>
                    <a:pt x="2304" y="1678"/>
                    <a:pt x="2279" y="1697"/>
                    <a:pt x="2250" y="1696"/>
                  </a:cubicBezTo>
                  <a:cubicBezTo>
                    <a:pt x="2217" y="1695"/>
                    <a:pt x="2162" y="1703"/>
                    <a:pt x="2127" y="1712"/>
                  </a:cubicBezTo>
                  <a:cubicBezTo>
                    <a:pt x="2116" y="1716"/>
                    <a:pt x="2102" y="1712"/>
                    <a:pt x="2098" y="1712"/>
                  </a:cubicBezTo>
                  <a:cubicBezTo>
                    <a:pt x="2090" y="1712"/>
                    <a:pt x="2086" y="1718"/>
                    <a:pt x="2080" y="1718"/>
                  </a:cubicBezTo>
                  <a:cubicBezTo>
                    <a:pt x="2077" y="1718"/>
                    <a:pt x="2063" y="1713"/>
                    <a:pt x="2061" y="1714"/>
                  </a:cubicBezTo>
                  <a:cubicBezTo>
                    <a:pt x="2059" y="1715"/>
                    <a:pt x="2059" y="1717"/>
                    <a:pt x="2056" y="1718"/>
                  </a:cubicBezTo>
                  <a:cubicBezTo>
                    <a:pt x="2055" y="1717"/>
                    <a:pt x="2054" y="1716"/>
                    <a:pt x="2053" y="1715"/>
                  </a:cubicBezTo>
                  <a:cubicBezTo>
                    <a:pt x="2057" y="1713"/>
                    <a:pt x="2059" y="1713"/>
                    <a:pt x="2061" y="1711"/>
                  </a:cubicBezTo>
                  <a:cubicBezTo>
                    <a:pt x="2064" y="1711"/>
                    <a:pt x="2064" y="1711"/>
                    <a:pt x="2064" y="1711"/>
                  </a:cubicBezTo>
                  <a:cubicBezTo>
                    <a:pt x="2056" y="1708"/>
                    <a:pt x="2029" y="1708"/>
                    <a:pt x="2019" y="1712"/>
                  </a:cubicBezTo>
                  <a:cubicBezTo>
                    <a:pt x="2015" y="1713"/>
                    <a:pt x="2014" y="1718"/>
                    <a:pt x="2011" y="1720"/>
                  </a:cubicBezTo>
                  <a:cubicBezTo>
                    <a:pt x="2004" y="1723"/>
                    <a:pt x="1984" y="1723"/>
                    <a:pt x="1975" y="1728"/>
                  </a:cubicBezTo>
                  <a:cubicBezTo>
                    <a:pt x="1970" y="1729"/>
                    <a:pt x="1970" y="1729"/>
                    <a:pt x="1970" y="1729"/>
                  </a:cubicBezTo>
                  <a:cubicBezTo>
                    <a:pt x="1971" y="1726"/>
                    <a:pt x="1970" y="1727"/>
                    <a:pt x="1972" y="1726"/>
                  </a:cubicBezTo>
                  <a:cubicBezTo>
                    <a:pt x="1976" y="1722"/>
                    <a:pt x="1999" y="1717"/>
                    <a:pt x="2008" y="1716"/>
                  </a:cubicBezTo>
                  <a:cubicBezTo>
                    <a:pt x="2008" y="1713"/>
                    <a:pt x="2008" y="1713"/>
                    <a:pt x="2008" y="1713"/>
                  </a:cubicBezTo>
                  <a:cubicBezTo>
                    <a:pt x="2007" y="1712"/>
                    <a:pt x="2006" y="1712"/>
                    <a:pt x="2005" y="1712"/>
                  </a:cubicBezTo>
                  <a:cubicBezTo>
                    <a:pt x="1937" y="1718"/>
                    <a:pt x="1859" y="1724"/>
                    <a:pt x="1793" y="1734"/>
                  </a:cubicBezTo>
                  <a:cubicBezTo>
                    <a:pt x="1792" y="1735"/>
                    <a:pt x="1791" y="1735"/>
                    <a:pt x="1790" y="1736"/>
                  </a:cubicBezTo>
                  <a:cubicBezTo>
                    <a:pt x="1793" y="1739"/>
                    <a:pt x="1791" y="1738"/>
                    <a:pt x="1796" y="1739"/>
                  </a:cubicBezTo>
                  <a:cubicBezTo>
                    <a:pt x="1796" y="1741"/>
                    <a:pt x="1796" y="1741"/>
                    <a:pt x="1796" y="1741"/>
                  </a:cubicBezTo>
                  <a:cubicBezTo>
                    <a:pt x="1764" y="1744"/>
                    <a:pt x="1764" y="1744"/>
                    <a:pt x="1764" y="1744"/>
                  </a:cubicBezTo>
                  <a:cubicBezTo>
                    <a:pt x="1768" y="1740"/>
                    <a:pt x="1770" y="1741"/>
                    <a:pt x="1775" y="1738"/>
                  </a:cubicBezTo>
                  <a:cubicBezTo>
                    <a:pt x="1777" y="1738"/>
                    <a:pt x="1777" y="1738"/>
                    <a:pt x="1777" y="1738"/>
                  </a:cubicBezTo>
                  <a:cubicBezTo>
                    <a:pt x="1777" y="1737"/>
                    <a:pt x="1777" y="1737"/>
                    <a:pt x="1777" y="1737"/>
                  </a:cubicBezTo>
                  <a:cubicBezTo>
                    <a:pt x="1764" y="1738"/>
                    <a:pt x="1747" y="1739"/>
                    <a:pt x="1738" y="1742"/>
                  </a:cubicBezTo>
                  <a:cubicBezTo>
                    <a:pt x="1743" y="1743"/>
                    <a:pt x="1743" y="1742"/>
                    <a:pt x="1748" y="1741"/>
                  </a:cubicBezTo>
                  <a:cubicBezTo>
                    <a:pt x="1749" y="1741"/>
                    <a:pt x="1750" y="1741"/>
                    <a:pt x="1751" y="1742"/>
                  </a:cubicBezTo>
                  <a:cubicBezTo>
                    <a:pt x="1751" y="1745"/>
                    <a:pt x="1751" y="1745"/>
                    <a:pt x="1751" y="1745"/>
                  </a:cubicBezTo>
                  <a:cubicBezTo>
                    <a:pt x="1742" y="1746"/>
                    <a:pt x="1740" y="1747"/>
                    <a:pt x="1735" y="1746"/>
                  </a:cubicBezTo>
                  <a:cubicBezTo>
                    <a:pt x="1725" y="1745"/>
                    <a:pt x="1728" y="1744"/>
                    <a:pt x="1722" y="1742"/>
                  </a:cubicBezTo>
                  <a:cubicBezTo>
                    <a:pt x="1715" y="1740"/>
                    <a:pt x="1634" y="1751"/>
                    <a:pt x="1620" y="1753"/>
                  </a:cubicBezTo>
                  <a:cubicBezTo>
                    <a:pt x="1618" y="1750"/>
                    <a:pt x="1619" y="1751"/>
                    <a:pt x="1617" y="1749"/>
                  </a:cubicBezTo>
                  <a:cubicBezTo>
                    <a:pt x="1617" y="1749"/>
                    <a:pt x="1553" y="1754"/>
                    <a:pt x="1546" y="1757"/>
                  </a:cubicBezTo>
                  <a:cubicBezTo>
                    <a:pt x="1539" y="1759"/>
                    <a:pt x="1539" y="1763"/>
                    <a:pt x="1530" y="1765"/>
                  </a:cubicBezTo>
                  <a:cubicBezTo>
                    <a:pt x="1530" y="1765"/>
                    <a:pt x="1529" y="1764"/>
                    <a:pt x="1528" y="1764"/>
                  </a:cubicBezTo>
                  <a:cubicBezTo>
                    <a:pt x="1531" y="1760"/>
                    <a:pt x="1531" y="1761"/>
                    <a:pt x="1535" y="1759"/>
                  </a:cubicBezTo>
                  <a:cubicBezTo>
                    <a:pt x="1538" y="1759"/>
                    <a:pt x="1538" y="1759"/>
                    <a:pt x="1538" y="1759"/>
                  </a:cubicBezTo>
                  <a:cubicBezTo>
                    <a:pt x="1536" y="1758"/>
                    <a:pt x="1534" y="1757"/>
                    <a:pt x="1532" y="1756"/>
                  </a:cubicBezTo>
                  <a:cubicBezTo>
                    <a:pt x="1522" y="1754"/>
                    <a:pt x="1493" y="1763"/>
                    <a:pt x="1475" y="1763"/>
                  </a:cubicBezTo>
                  <a:cubicBezTo>
                    <a:pt x="1448" y="1762"/>
                    <a:pt x="1382" y="1769"/>
                    <a:pt x="1359" y="1777"/>
                  </a:cubicBezTo>
                  <a:cubicBezTo>
                    <a:pt x="1324" y="1775"/>
                    <a:pt x="1289" y="1781"/>
                    <a:pt x="1254" y="1790"/>
                  </a:cubicBezTo>
                  <a:cubicBezTo>
                    <a:pt x="1237" y="1794"/>
                    <a:pt x="1218" y="1792"/>
                    <a:pt x="1205" y="1797"/>
                  </a:cubicBezTo>
                  <a:cubicBezTo>
                    <a:pt x="1194" y="1797"/>
                    <a:pt x="1197" y="1797"/>
                    <a:pt x="1196" y="1794"/>
                  </a:cubicBezTo>
                  <a:cubicBezTo>
                    <a:pt x="1180" y="1794"/>
                    <a:pt x="1159" y="1795"/>
                    <a:pt x="1141" y="1798"/>
                  </a:cubicBezTo>
                  <a:cubicBezTo>
                    <a:pt x="1144" y="1799"/>
                    <a:pt x="1142" y="1799"/>
                    <a:pt x="1147" y="1799"/>
                  </a:cubicBezTo>
                  <a:cubicBezTo>
                    <a:pt x="1146" y="1802"/>
                    <a:pt x="1146" y="1802"/>
                    <a:pt x="1144" y="1804"/>
                  </a:cubicBezTo>
                  <a:cubicBezTo>
                    <a:pt x="1142" y="1805"/>
                    <a:pt x="1144" y="1804"/>
                    <a:pt x="1139" y="1805"/>
                  </a:cubicBezTo>
                  <a:cubicBezTo>
                    <a:pt x="1135" y="1803"/>
                    <a:pt x="1131" y="1801"/>
                    <a:pt x="1128" y="1798"/>
                  </a:cubicBezTo>
                  <a:cubicBezTo>
                    <a:pt x="1121" y="1799"/>
                    <a:pt x="1116" y="1799"/>
                    <a:pt x="1112" y="1801"/>
                  </a:cubicBezTo>
                  <a:cubicBezTo>
                    <a:pt x="1099" y="1802"/>
                    <a:pt x="1099" y="1802"/>
                    <a:pt x="1099" y="1802"/>
                  </a:cubicBezTo>
                  <a:cubicBezTo>
                    <a:pt x="1099" y="1803"/>
                    <a:pt x="1099" y="1803"/>
                    <a:pt x="1099" y="1803"/>
                  </a:cubicBezTo>
                  <a:cubicBezTo>
                    <a:pt x="1104" y="1804"/>
                    <a:pt x="1108" y="1804"/>
                    <a:pt x="1113" y="1805"/>
                  </a:cubicBezTo>
                  <a:cubicBezTo>
                    <a:pt x="1112" y="1806"/>
                    <a:pt x="1111" y="1807"/>
                    <a:pt x="1110" y="1808"/>
                  </a:cubicBezTo>
                  <a:cubicBezTo>
                    <a:pt x="1102" y="1809"/>
                    <a:pt x="1095" y="1810"/>
                    <a:pt x="1087" y="1811"/>
                  </a:cubicBezTo>
                  <a:cubicBezTo>
                    <a:pt x="1086" y="1810"/>
                    <a:pt x="1085" y="1809"/>
                    <a:pt x="1084" y="1807"/>
                  </a:cubicBezTo>
                  <a:cubicBezTo>
                    <a:pt x="1083" y="1807"/>
                    <a:pt x="1054" y="1806"/>
                    <a:pt x="1054" y="1806"/>
                  </a:cubicBezTo>
                  <a:cubicBezTo>
                    <a:pt x="1047" y="1806"/>
                    <a:pt x="968" y="1813"/>
                    <a:pt x="952" y="1816"/>
                  </a:cubicBezTo>
                  <a:cubicBezTo>
                    <a:pt x="935" y="1819"/>
                    <a:pt x="902" y="1815"/>
                    <a:pt x="886" y="1822"/>
                  </a:cubicBezTo>
                  <a:cubicBezTo>
                    <a:pt x="879" y="1825"/>
                    <a:pt x="881" y="1827"/>
                    <a:pt x="871" y="1830"/>
                  </a:cubicBezTo>
                  <a:cubicBezTo>
                    <a:pt x="851" y="1839"/>
                    <a:pt x="796" y="1835"/>
                    <a:pt x="764" y="1842"/>
                  </a:cubicBezTo>
                  <a:cubicBezTo>
                    <a:pt x="745" y="1846"/>
                    <a:pt x="721" y="1843"/>
                    <a:pt x="700" y="1847"/>
                  </a:cubicBezTo>
                  <a:cubicBezTo>
                    <a:pt x="687" y="1850"/>
                    <a:pt x="672" y="1859"/>
                    <a:pt x="662" y="1862"/>
                  </a:cubicBezTo>
                  <a:cubicBezTo>
                    <a:pt x="599" y="1868"/>
                    <a:pt x="599" y="1868"/>
                    <a:pt x="599" y="1868"/>
                  </a:cubicBezTo>
                  <a:cubicBezTo>
                    <a:pt x="594" y="1868"/>
                    <a:pt x="581" y="1865"/>
                    <a:pt x="575" y="1865"/>
                  </a:cubicBezTo>
                  <a:cubicBezTo>
                    <a:pt x="556" y="1865"/>
                    <a:pt x="540" y="1872"/>
                    <a:pt x="522" y="1868"/>
                  </a:cubicBezTo>
                  <a:cubicBezTo>
                    <a:pt x="515" y="1867"/>
                    <a:pt x="517" y="1867"/>
                    <a:pt x="516" y="1862"/>
                  </a:cubicBezTo>
                  <a:cubicBezTo>
                    <a:pt x="507" y="1861"/>
                    <a:pt x="500" y="1861"/>
                    <a:pt x="495" y="1858"/>
                  </a:cubicBezTo>
                  <a:cubicBezTo>
                    <a:pt x="478" y="1859"/>
                    <a:pt x="455" y="1862"/>
                    <a:pt x="442" y="1861"/>
                  </a:cubicBezTo>
                  <a:cubicBezTo>
                    <a:pt x="443" y="1856"/>
                    <a:pt x="442" y="1856"/>
                    <a:pt x="449" y="1853"/>
                  </a:cubicBezTo>
                  <a:cubicBezTo>
                    <a:pt x="444" y="1850"/>
                    <a:pt x="446" y="1852"/>
                    <a:pt x="439" y="1853"/>
                  </a:cubicBezTo>
                  <a:cubicBezTo>
                    <a:pt x="438" y="1852"/>
                    <a:pt x="437" y="1850"/>
                    <a:pt x="436" y="1849"/>
                  </a:cubicBezTo>
                  <a:cubicBezTo>
                    <a:pt x="440" y="1848"/>
                    <a:pt x="440" y="1848"/>
                    <a:pt x="446" y="1847"/>
                  </a:cubicBezTo>
                  <a:cubicBezTo>
                    <a:pt x="444" y="1845"/>
                    <a:pt x="445" y="1845"/>
                    <a:pt x="443" y="1844"/>
                  </a:cubicBezTo>
                  <a:cubicBezTo>
                    <a:pt x="440" y="1843"/>
                    <a:pt x="441" y="1844"/>
                    <a:pt x="433" y="1845"/>
                  </a:cubicBezTo>
                  <a:cubicBezTo>
                    <a:pt x="432" y="1846"/>
                    <a:pt x="431" y="1846"/>
                    <a:pt x="430" y="1847"/>
                  </a:cubicBezTo>
                  <a:cubicBezTo>
                    <a:pt x="429" y="1851"/>
                    <a:pt x="428" y="1854"/>
                    <a:pt x="429" y="1859"/>
                  </a:cubicBezTo>
                  <a:cubicBezTo>
                    <a:pt x="410" y="1861"/>
                    <a:pt x="410" y="1861"/>
                    <a:pt x="410" y="1861"/>
                  </a:cubicBezTo>
                  <a:cubicBezTo>
                    <a:pt x="410" y="1857"/>
                    <a:pt x="410" y="1857"/>
                    <a:pt x="410" y="1857"/>
                  </a:cubicBezTo>
                  <a:cubicBezTo>
                    <a:pt x="415" y="1856"/>
                    <a:pt x="421" y="1855"/>
                    <a:pt x="423" y="1854"/>
                  </a:cubicBezTo>
                  <a:cubicBezTo>
                    <a:pt x="424" y="1854"/>
                    <a:pt x="425" y="1853"/>
                    <a:pt x="425" y="1853"/>
                  </a:cubicBezTo>
                  <a:cubicBezTo>
                    <a:pt x="419" y="1852"/>
                    <a:pt x="411" y="1854"/>
                    <a:pt x="399" y="1855"/>
                  </a:cubicBezTo>
                  <a:cubicBezTo>
                    <a:pt x="399" y="1859"/>
                    <a:pt x="399" y="1859"/>
                    <a:pt x="399" y="1859"/>
                  </a:cubicBezTo>
                  <a:cubicBezTo>
                    <a:pt x="396" y="1860"/>
                    <a:pt x="392" y="1861"/>
                    <a:pt x="389" y="1863"/>
                  </a:cubicBezTo>
                  <a:cubicBezTo>
                    <a:pt x="387" y="1864"/>
                    <a:pt x="386" y="1866"/>
                    <a:pt x="384" y="1867"/>
                  </a:cubicBezTo>
                  <a:cubicBezTo>
                    <a:pt x="395" y="1871"/>
                    <a:pt x="423" y="1868"/>
                    <a:pt x="430" y="1873"/>
                  </a:cubicBezTo>
                  <a:cubicBezTo>
                    <a:pt x="432" y="1873"/>
                    <a:pt x="432" y="1873"/>
                    <a:pt x="432" y="1873"/>
                  </a:cubicBezTo>
                  <a:cubicBezTo>
                    <a:pt x="432" y="1874"/>
                    <a:pt x="431" y="1876"/>
                    <a:pt x="430" y="1877"/>
                  </a:cubicBezTo>
                  <a:cubicBezTo>
                    <a:pt x="416" y="1878"/>
                    <a:pt x="411" y="1873"/>
                    <a:pt x="401" y="1873"/>
                  </a:cubicBezTo>
                  <a:cubicBezTo>
                    <a:pt x="389" y="1873"/>
                    <a:pt x="386" y="1881"/>
                    <a:pt x="367" y="1880"/>
                  </a:cubicBezTo>
                  <a:cubicBezTo>
                    <a:pt x="356" y="1880"/>
                    <a:pt x="336" y="1879"/>
                    <a:pt x="324" y="1878"/>
                  </a:cubicBezTo>
                  <a:cubicBezTo>
                    <a:pt x="301" y="1880"/>
                    <a:pt x="301" y="1880"/>
                    <a:pt x="301" y="1880"/>
                  </a:cubicBezTo>
                  <a:cubicBezTo>
                    <a:pt x="297" y="1880"/>
                    <a:pt x="295" y="1876"/>
                    <a:pt x="292" y="1875"/>
                  </a:cubicBezTo>
                  <a:cubicBezTo>
                    <a:pt x="278" y="1873"/>
                    <a:pt x="278" y="1882"/>
                    <a:pt x="266" y="1880"/>
                  </a:cubicBezTo>
                  <a:cubicBezTo>
                    <a:pt x="259" y="1879"/>
                    <a:pt x="260" y="1879"/>
                    <a:pt x="258" y="1875"/>
                  </a:cubicBezTo>
                  <a:cubicBezTo>
                    <a:pt x="256" y="1872"/>
                    <a:pt x="260" y="1873"/>
                    <a:pt x="262" y="1868"/>
                  </a:cubicBezTo>
                  <a:cubicBezTo>
                    <a:pt x="257" y="1866"/>
                    <a:pt x="247" y="1866"/>
                    <a:pt x="241" y="1864"/>
                  </a:cubicBezTo>
                  <a:cubicBezTo>
                    <a:pt x="238" y="1865"/>
                    <a:pt x="238" y="1865"/>
                    <a:pt x="238" y="1865"/>
                  </a:cubicBezTo>
                  <a:cubicBezTo>
                    <a:pt x="241" y="1861"/>
                    <a:pt x="243" y="1861"/>
                    <a:pt x="248" y="1860"/>
                  </a:cubicBezTo>
                  <a:cubicBezTo>
                    <a:pt x="247" y="1856"/>
                    <a:pt x="247" y="1856"/>
                    <a:pt x="245" y="1854"/>
                  </a:cubicBezTo>
                  <a:cubicBezTo>
                    <a:pt x="232" y="1855"/>
                    <a:pt x="232" y="1855"/>
                    <a:pt x="232" y="1855"/>
                  </a:cubicBezTo>
                  <a:cubicBezTo>
                    <a:pt x="234" y="1864"/>
                    <a:pt x="240" y="1866"/>
                    <a:pt x="244" y="1874"/>
                  </a:cubicBezTo>
                  <a:cubicBezTo>
                    <a:pt x="231" y="1876"/>
                    <a:pt x="199" y="1888"/>
                    <a:pt x="182" y="1883"/>
                  </a:cubicBezTo>
                  <a:cubicBezTo>
                    <a:pt x="179" y="1883"/>
                    <a:pt x="176" y="1883"/>
                    <a:pt x="174" y="1883"/>
                  </a:cubicBezTo>
                  <a:cubicBezTo>
                    <a:pt x="175" y="1877"/>
                    <a:pt x="176" y="1878"/>
                    <a:pt x="181" y="1874"/>
                  </a:cubicBezTo>
                  <a:cubicBezTo>
                    <a:pt x="180" y="1873"/>
                    <a:pt x="179" y="1873"/>
                    <a:pt x="178" y="1873"/>
                  </a:cubicBezTo>
                  <a:cubicBezTo>
                    <a:pt x="157" y="1873"/>
                    <a:pt x="137" y="1874"/>
                    <a:pt x="124" y="1865"/>
                  </a:cubicBezTo>
                  <a:cubicBezTo>
                    <a:pt x="120" y="1861"/>
                    <a:pt x="129" y="1859"/>
                    <a:pt x="132" y="1856"/>
                  </a:cubicBezTo>
                  <a:cubicBezTo>
                    <a:pt x="136" y="1848"/>
                    <a:pt x="129" y="1837"/>
                    <a:pt x="132" y="1831"/>
                  </a:cubicBezTo>
                  <a:cubicBezTo>
                    <a:pt x="143" y="1828"/>
                    <a:pt x="160" y="1826"/>
                    <a:pt x="169" y="1823"/>
                  </a:cubicBezTo>
                  <a:cubicBezTo>
                    <a:pt x="167" y="1820"/>
                    <a:pt x="168" y="1821"/>
                    <a:pt x="166" y="1819"/>
                  </a:cubicBezTo>
                  <a:cubicBezTo>
                    <a:pt x="162" y="1815"/>
                    <a:pt x="148" y="1813"/>
                    <a:pt x="136" y="1813"/>
                  </a:cubicBezTo>
                  <a:cubicBezTo>
                    <a:pt x="136" y="1811"/>
                    <a:pt x="136" y="1811"/>
                    <a:pt x="136" y="1811"/>
                  </a:cubicBezTo>
                  <a:cubicBezTo>
                    <a:pt x="149" y="1806"/>
                    <a:pt x="150" y="1807"/>
                    <a:pt x="167" y="1807"/>
                  </a:cubicBezTo>
                  <a:cubicBezTo>
                    <a:pt x="168" y="1810"/>
                    <a:pt x="168" y="1810"/>
                    <a:pt x="170" y="1812"/>
                  </a:cubicBezTo>
                  <a:cubicBezTo>
                    <a:pt x="171" y="1812"/>
                    <a:pt x="172" y="1813"/>
                    <a:pt x="173" y="1813"/>
                  </a:cubicBezTo>
                  <a:cubicBezTo>
                    <a:pt x="176" y="1809"/>
                    <a:pt x="177" y="1808"/>
                    <a:pt x="177" y="1803"/>
                  </a:cubicBezTo>
                  <a:cubicBezTo>
                    <a:pt x="189" y="1801"/>
                    <a:pt x="202" y="1799"/>
                    <a:pt x="209" y="1795"/>
                  </a:cubicBezTo>
                  <a:cubicBezTo>
                    <a:pt x="214" y="1794"/>
                    <a:pt x="214" y="1794"/>
                    <a:pt x="214" y="1794"/>
                  </a:cubicBezTo>
                  <a:cubicBezTo>
                    <a:pt x="214" y="1793"/>
                    <a:pt x="214" y="1793"/>
                    <a:pt x="214" y="1793"/>
                  </a:cubicBezTo>
                  <a:cubicBezTo>
                    <a:pt x="212" y="1792"/>
                    <a:pt x="210" y="1791"/>
                    <a:pt x="208" y="1791"/>
                  </a:cubicBezTo>
                  <a:cubicBezTo>
                    <a:pt x="189" y="1792"/>
                    <a:pt x="175" y="1794"/>
                    <a:pt x="161" y="1795"/>
                  </a:cubicBezTo>
                  <a:cubicBezTo>
                    <a:pt x="157" y="1799"/>
                    <a:pt x="153" y="1800"/>
                    <a:pt x="148" y="1804"/>
                  </a:cubicBezTo>
                  <a:cubicBezTo>
                    <a:pt x="138" y="1805"/>
                    <a:pt x="138" y="1805"/>
                    <a:pt x="138" y="1805"/>
                  </a:cubicBezTo>
                  <a:cubicBezTo>
                    <a:pt x="136" y="1797"/>
                    <a:pt x="130" y="1799"/>
                    <a:pt x="140" y="1795"/>
                  </a:cubicBezTo>
                  <a:cubicBezTo>
                    <a:pt x="139" y="1792"/>
                    <a:pt x="139" y="1792"/>
                    <a:pt x="139" y="1792"/>
                  </a:cubicBezTo>
                  <a:cubicBezTo>
                    <a:pt x="130" y="1794"/>
                    <a:pt x="132" y="1793"/>
                    <a:pt x="132" y="1796"/>
                  </a:cubicBezTo>
                  <a:cubicBezTo>
                    <a:pt x="122" y="1801"/>
                    <a:pt x="113" y="1803"/>
                    <a:pt x="109" y="1810"/>
                  </a:cubicBezTo>
                  <a:cubicBezTo>
                    <a:pt x="97" y="1810"/>
                    <a:pt x="92" y="1808"/>
                    <a:pt x="87" y="1804"/>
                  </a:cubicBezTo>
                  <a:cubicBezTo>
                    <a:pt x="80" y="1805"/>
                    <a:pt x="69" y="1808"/>
                    <a:pt x="64" y="1811"/>
                  </a:cubicBezTo>
                  <a:cubicBezTo>
                    <a:pt x="53" y="1811"/>
                    <a:pt x="45" y="1809"/>
                    <a:pt x="37" y="1807"/>
                  </a:cubicBezTo>
                  <a:cubicBezTo>
                    <a:pt x="35" y="1805"/>
                    <a:pt x="33" y="1801"/>
                    <a:pt x="31" y="1800"/>
                  </a:cubicBezTo>
                  <a:cubicBezTo>
                    <a:pt x="28" y="1797"/>
                    <a:pt x="24" y="1798"/>
                    <a:pt x="18" y="1797"/>
                  </a:cubicBezTo>
                  <a:cubicBezTo>
                    <a:pt x="16" y="1776"/>
                    <a:pt x="36" y="1784"/>
                    <a:pt x="50" y="1773"/>
                  </a:cubicBezTo>
                  <a:cubicBezTo>
                    <a:pt x="54" y="1771"/>
                    <a:pt x="50" y="1767"/>
                    <a:pt x="55" y="1765"/>
                  </a:cubicBezTo>
                  <a:cubicBezTo>
                    <a:pt x="65" y="1760"/>
                    <a:pt x="74" y="1763"/>
                    <a:pt x="81" y="1757"/>
                  </a:cubicBezTo>
                  <a:cubicBezTo>
                    <a:pt x="83" y="1757"/>
                    <a:pt x="83" y="1757"/>
                    <a:pt x="83" y="1757"/>
                  </a:cubicBezTo>
                  <a:cubicBezTo>
                    <a:pt x="77" y="1751"/>
                    <a:pt x="62" y="1750"/>
                    <a:pt x="56" y="1745"/>
                  </a:cubicBezTo>
                  <a:cubicBezTo>
                    <a:pt x="52" y="1742"/>
                    <a:pt x="52" y="1738"/>
                    <a:pt x="50" y="1736"/>
                  </a:cubicBezTo>
                  <a:cubicBezTo>
                    <a:pt x="59" y="1733"/>
                    <a:pt x="67" y="1730"/>
                    <a:pt x="81" y="1729"/>
                  </a:cubicBezTo>
                  <a:cubicBezTo>
                    <a:pt x="80" y="1723"/>
                    <a:pt x="73" y="1722"/>
                    <a:pt x="75" y="1717"/>
                  </a:cubicBezTo>
                  <a:cubicBezTo>
                    <a:pt x="75" y="1715"/>
                    <a:pt x="82" y="1714"/>
                    <a:pt x="79" y="1710"/>
                  </a:cubicBezTo>
                  <a:cubicBezTo>
                    <a:pt x="77" y="1705"/>
                    <a:pt x="66" y="1701"/>
                    <a:pt x="62" y="1696"/>
                  </a:cubicBezTo>
                  <a:cubicBezTo>
                    <a:pt x="37" y="1695"/>
                    <a:pt x="23" y="1692"/>
                    <a:pt x="3" y="1688"/>
                  </a:cubicBezTo>
                  <a:cubicBezTo>
                    <a:pt x="2" y="1688"/>
                    <a:pt x="2" y="1688"/>
                    <a:pt x="1" y="1687"/>
                  </a:cubicBezTo>
                  <a:cubicBezTo>
                    <a:pt x="0" y="1686"/>
                    <a:pt x="0" y="1686"/>
                    <a:pt x="0" y="1686"/>
                  </a:cubicBezTo>
                  <a:cubicBezTo>
                    <a:pt x="10" y="1685"/>
                    <a:pt x="12" y="1686"/>
                    <a:pt x="19" y="1687"/>
                  </a:cubicBezTo>
                </a:path>
              </a:pathLst>
            </a:custGeom>
            <a:solidFill>
              <a:srgbClr val="213687"/>
            </a:solidFill>
            <a:ln>
              <a:noFill/>
            </a:ln>
          </p:spPr>
          <p:txBody>
            <a:bodyPr vert="horz" wrap="square" lIns="68580" tIns="34290" rIns="68580" bIns="3429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600" u="none" strike="noStrike" kern="1200" cap="none" spc="0" normalizeH="0" baseline="0" noProof="0">
                <a:ln>
                  <a:noFill/>
                </a:ln>
                <a:solidFill>
                  <a:srgbClr val="2C488F"/>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C6BFFE5B-5EBC-D049-81E2-97E99A1E3E3E}"/>
                </a:ext>
              </a:extLst>
            </p:cNvPr>
            <p:cNvSpPr txBox="1"/>
            <p:nvPr/>
          </p:nvSpPr>
          <p:spPr>
            <a:xfrm>
              <a:off x="6579255" y="961274"/>
              <a:ext cx="4956646" cy="646986"/>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LOL HWC shoppers spend 24% more in total basket than any other HWC shopper</a:t>
              </a:r>
            </a:p>
          </p:txBody>
        </p:sp>
      </p:grpSp>
      <p:pic>
        <p:nvPicPr>
          <p:cNvPr id="15" name="Picture 14">
            <a:extLst>
              <a:ext uri="{FF2B5EF4-FFF2-40B4-BE49-F238E27FC236}">
                <a16:creationId xmlns:a16="http://schemas.microsoft.com/office/drawing/2014/main" id="{378E8111-703C-C14F-812E-BB5A635DCF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8746" y="5584399"/>
            <a:ext cx="1240289" cy="377027"/>
          </a:xfrm>
          <a:prstGeom prst="rect">
            <a:avLst/>
          </a:prstGeom>
        </p:spPr>
      </p:pic>
      <p:pic>
        <p:nvPicPr>
          <p:cNvPr id="16" name="Picture 15">
            <a:extLst>
              <a:ext uri="{FF2B5EF4-FFF2-40B4-BE49-F238E27FC236}">
                <a16:creationId xmlns:a16="http://schemas.microsoft.com/office/drawing/2014/main" id="{9A91745E-DBE8-2343-AE10-DCE6BFD7FF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4185" y="5576683"/>
            <a:ext cx="1240289" cy="377027"/>
          </a:xfrm>
          <a:prstGeom prst="rect">
            <a:avLst/>
          </a:prstGeom>
        </p:spPr>
      </p:pic>
      <p:sp>
        <p:nvSpPr>
          <p:cNvPr id="17" name="Rectangle 16">
            <a:extLst>
              <a:ext uri="{FF2B5EF4-FFF2-40B4-BE49-F238E27FC236}">
                <a16:creationId xmlns:a16="http://schemas.microsoft.com/office/drawing/2014/main" id="{2265C925-7AE4-3444-8291-4D2DF86F75D8}"/>
              </a:ext>
            </a:extLst>
          </p:cNvPr>
          <p:cNvSpPr/>
          <p:nvPr/>
        </p:nvSpPr>
        <p:spPr>
          <a:xfrm>
            <a:off x="6308745" y="2644175"/>
            <a:ext cx="1240289" cy="3336502"/>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63FB471D-4A96-4C45-9689-AF373001CD52}"/>
              </a:ext>
            </a:extLst>
          </p:cNvPr>
          <p:cNvSpPr/>
          <p:nvPr/>
        </p:nvSpPr>
        <p:spPr>
          <a:xfrm>
            <a:off x="581830" y="2866725"/>
            <a:ext cx="1240289" cy="3122573"/>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BC5B401E-CC69-D948-94DC-6F2DC333FFF8}"/>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Panel, Total U.S. All Outlet, L52WE 9/6/20</a:t>
            </a:r>
          </a:p>
          <a:p>
            <a:r>
              <a:rPr lang="en-US" sz="800">
                <a:solidFill>
                  <a:schemeClr val="bg1"/>
                </a:solidFill>
                <a:latin typeface="Century Gothic" panose="020B0502020202020204" pitchFamily="34" charset="0"/>
              </a:rPr>
              <a:t>The LAND O LAKES Brand name is used under license from Land O’Lakes, Inc.</a:t>
            </a:r>
          </a:p>
        </p:txBody>
      </p:sp>
    </p:spTree>
    <p:extLst>
      <p:ext uri="{BB962C8B-B14F-4D97-AF65-F5344CB8AC3E}">
        <p14:creationId xmlns:p14="http://schemas.microsoft.com/office/powerpoint/2010/main" val="3776758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a:extLst>
              <a:ext uri="{FF2B5EF4-FFF2-40B4-BE49-F238E27FC236}">
                <a16:creationId xmlns:a16="http://schemas.microsoft.com/office/drawing/2014/main" id="{84FBC9EC-D037-482D-BFA9-9BAAE0CA50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7" imgH="288" progId="TCLayout.ActiveDocument.1">
                  <p:embed/>
                </p:oleObj>
              </mc:Choice>
              <mc:Fallback>
                <p:oleObj name="think-cell Slide" r:id="rId4" imgW="287" imgH="288" progId="TCLayout.ActiveDocument.1">
                  <p:embed/>
                  <p:pic>
                    <p:nvPicPr>
                      <p:cNvPr id="32" name="Object 31" hidden="1">
                        <a:extLst>
                          <a:ext uri="{FF2B5EF4-FFF2-40B4-BE49-F238E27FC236}">
                            <a16:creationId xmlns:a16="http://schemas.microsoft.com/office/drawing/2014/main" id="{84FBC9EC-D037-482D-BFA9-9BAAE0CA50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Rectangle 28" hidden="1">
            <a:extLst>
              <a:ext uri="{FF2B5EF4-FFF2-40B4-BE49-F238E27FC236}">
                <a16:creationId xmlns:a16="http://schemas.microsoft.com/office/drawing/2014/main" id="{9120B0B7-FE3E-4E28-BDAE-1220CD38BC6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alibri" panose="020F0502020204030204" pitchFamily="34" charset="0"/>
            </a:endParaRPr>
          </a:p>
        </p:txBody>
      </p:sp>
      <p:pic>
        <p:nvPicPr>
          <p:cNvPr id="40" name="Picture 39">
            <a:extLst>
              <a:ext uri="{FF2B5EF4-FFF2-40B4-BE49-F238E27FC236}">
                <a16:creationId xmlns:a16="http://schemas.microsoft.com/office/drawing/2014/main" id="{6EAD7671-D7A7-4DD2-86BF-00D0438F11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32613" y="2347235"/>
            <a:ext cx="1346419" cy="1235909"/>
          </a:xfrm>
          <a:prstGeom prst="rect">
            <a:avLst/>
          </a:prstGeom>
        </p:spPr>
      </p:pic>
      <p:sp>
        <p:nvSpPr>
          <p:cNvPr id="41" name="Title 1">
            <a:extLst>
              <a:ext uri="{FF2B5EF4-FFF2-40B4-BE49-F238E27FC236}">
                <a16:creationId xmlns:a16="http://schemas.microsoft.com/office/drawing/2014/main" id="{C44B1AEB-7600-426F-8C1A-876535C667B0}"/>
              </a:ext>
            </a:extLst>
          </p:cNvPr>
          <p:cNvSpPr txBox="1">
            <a:spLocks/>
          </p:cNvSpPr>
          <p:nvPr/>
        </p:nvSpPr>
        <p:spPr>
          <a:xfrm>
            <a:off x="-802593" y="-1369097"/>
            <a:ext cx="11596047" cy="333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u="none" strike="noStrike" kern="1200" cap="all" spc="0" normalizeH="0" baseline="0" noProof="0">
              <a:ln>
                <a:noFill/>
              </a:ln>
              <a:solidFill>
                <a:prstClr val="black"/>
              </a:solidFill>
              <a:effectLst/>
              <a:uLnTx/>
              <a:uFillTx/>
              <a:latin typeface="Century Gothic" panose="020B0502020202020204" pitchFamily="34" charset="0"/>
              <a:ea typeface="+mj-ea"/>
              <a:cs typeface="+mj-cs"/>
            </a:endParaRPr>
          </a:p>
        </p:txBody>
      </p:sp>
      <p:sp>
        <p:nvSpPr>
          <p:cNvPr id="42" name="Rectangle: Rounded Corners 41">
            <a:extLst>
              <a:ext uri="{FF2B5EF4-FFF2-40B4-BE49-F238E27FC236}">
                <a16:creationId xmlns:a16="http://schemas.microsoft.com/office/drawing/2014/main" id="{566C381D-05FB-4C20-A8C4-04F32CFECF9D}"/>
              </a:ext>
            </a:extLst>
          </p:cNvPr>
          <p:cNvSpPr/>
          <p:nvPr/>
        </p:nvSpPr>
        <p:spPr>
          <a:xfrm>
            <a:off x="3651155" y="1508181"/>
            <a:ext cx="742489" cy="19685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43" name="Rectangle: Rounded Corners 42">
            <a:extLst>
              <a:ext uri="{FF2B5EF4-FFF2-40B4-BE49-F238E27FC236}">
                <a16:creationId xmlns:a16="http://schemas.microsoft.com/office/drawing/2014/main" id="{61A18D33-C7DA-414B-8449-0A8D012921D7}"/>
              </a:ext>
            </a:extLst>
          </p:cNvPr>
          <p:cNvSpPr/>
          <p:nvPr/>
        </p:nvSpPr>
        <p:spPr>
          <a:xfrm>
            <a:off x="4862575" y="1508181"/>
            <a:ext cx="742489" cy="19685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44" name="Rectangle: Rounded Corners 43">
            <a:extLst>
              <a:ext uri="{FF2B5EF4-FFF2-40B4-BE49-F238E27FC236}">
                <a16:creationId xmlns:a16="http://schemas.microsoft.com/office/drawing/2014/main" id="{E7EC1094-7596-404E-9198-5379F0F75D91}"/>
              </a:ext>
            </a:extLst>
          </p:cNvPr>
          <p:cNvSpPr/>
          <p:nvPr/>
        </p:nvSpPr>
        <p:spPr>
          <a:xfrm>
            <a:off x="6305489" y="1508181"/>
            <a:ext cx="742489" cy="19685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45" name="Rectangle: Rounded Corners 44">
            <a:extLst>
              <a:ext uri="{FF2B5EF4-FFF2-40B4-BE49-F238E27FC236}">
                <a16:creationId xmlns:a16="http://schemas.microsoft.com/office/drawing/2014/main" id="{E3C3DB9E-55B4-42E7-8EBA-78F4DEFCA4BA}"/>
              </a:ext>
            </a:extLst>
          </p:cNvPr>
          <p:cNvSpPr/>
          <p:nvPr/>
        </p:nvSpPr>
        <p:spPr>
          <a:xfrm>
            <a:off x="7685200" y="1508181"/>
            <a:ext cx="742489" cy="196858"/>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52" name="TextBox 51">
            <a:extLst>
              <a:ext uri="{FF2B5EF4-FFF2-40B4-BE49-F238E27FC236}">
                <a16:creationId xmlns:a16="http://schemas.microsoft.com/office/drawing/2014/main" id="{04133CD6-8182-4DCF-86A6-53401007A72E}"/>
              </a:ext>
            </a:extLst>
          </p:cNvPr>
          <p:cNvSpPr txBox="1"/>
          <p:nvPr/>
        </p:nvSpPr>
        <p:spPr>
          <a:xfrm>
            <a:off x="1352000" y="4637843"/>
            <a:ext cx="2079415"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Current ACV</a:t>
            </a:r>
          </a:p>
        </p:txBody>
      </p:sp>
      <p:sp>
        <p:nvSpPr>
          <p:cNvPr id="53" name="TextBox 52">
            <a:extLst>
              <a:ext uri="{FF2B5EF4-FFF2-40B4-BE49-F238E27FC236}">
                <a16:creationId xmlns:a16="http://schemas.microsoft.com/office/drawing/2014/main" id="{ACF459EE-47C7-4EC2-AB4E-2F3371674F67}"/>
              </a:ext>
            </a:extLst>
          </p:cNvPr>
          <p:cNvSpPr txBox="1"/>
          <p:nvPr/>
        </p:nvSpPr>
        <p:spPr>
          <a:xfrm>
            <a:off x="3712910" y="4645277"/>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66</a:t>
            </a:r>
          </a:p>
        </p:txBody>
      </p:sp>
      <p:sp>
        <p:nvSpPr>
          <p:cNvPr id="54" name="TextBox 53">
            <a:extLst>
              <a:ext uri="{FF2B5EF4-FFF2-40B4-BE49-F238E27FC236}">
                <a16:creationId xmlns:a16="http://schemas.microsoft.com/office/drawing/2014/main" id="{967D2600-BAA0-4E09-A815-EDAF1220D85E}"/>
              </a:ext>
            </a:extLst>
          </p:cNvPr>
          <p:cNvSpPr txBox="1"/>
          <p:nvPr/>
        </p:nvSpPr>
        <p:spPr>
          <a:xfrm>
            <a:off x="5129001" y="4645277"/>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37</a:t>
            </a:r>
          </a:p>
        </p:txBody>
      </p:sp>
      <p:sp>
        <p:nvSpPr>
          <p:cNvPr id="55" name="TextBox 54">
            <a:extLst>
              <a:ext uri="{FF2B5EF4-FFF2-40B4-BE49-F238E27FC236}">
                <a16:creationId xmlns:a16="http://schemas.microsoft.com/office/drawing/2014/main" id="{54B1CE93-2BA9-449E-A10B-2EFE662C9A00}"/>
              </a:ext>
            </a:extLst>
          </p:cNvPr>
          <p:cNvSpPr txBox="1"/>
          <p:nvPr/>
        </p:nvSpPr>
        <p:spPr>
          <a:xfrm>
            <a:off x="6453004" y="4645277"/>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22</a:t>
            </a:r>
          </a:p>
        </p:txBody>
      </p:sp>
      <p:sp>
        <p:nvSpPr>
          <p:cNvPr id="56" name="TextBox 55">
            <a:extLst>
              <a:ext uri="{FF2B5EF4-FFF2-40B4-BE49-F238E27FC236}">
                <a16:creationId xmlns:a16="http://schemas.microsoft.com/office/drawing/2014/main" id="{67B375D7-059E-4D03-BC87-D92CF4DD43EC}"/>
              </a:ext>
            </a:extLst>
          </p:cNvPr>
          <p:cNvSpPr txBox="1"/>
          <p:nvPr/>
        </p:nvSpPr>
        <p:spPr>
          <a:xfrm>
            <a:off x="7840293" y="4645277"/>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37</a:t>
            </a:r>
          </a:p>
        </p:txBody>
      </p:sp>
      <p:sp>
        <p:nvSpPr>
          <p:cNvPr id="58" name="TextBox 57">
            <a:extLst>
              <a:ext uri="{FF2B5EF4-FFF2-40B4-BE49-F238E27FC236}">
                <a16:creationId xmlns:a16="http://schemas.microsoft.com/office/drawing/2014/main" id="{0D8CAF4C-CC00-4FDB-8B94-D35D03D79449}"/>
              </a:ext>
            </a:extLst>
          </p:cNvPr>
          <p:cNvSpPr txBox="1"/>
          <p:nvPr/>
        </p:nvSpPr>
        <p:spPr>
          <a:xfrm>
            <a:off x="1367410" y="5585757"/>
            <a:ext cx="2103120" cy="461665"/>
          </a:xfrm>
          <a:prstGeom prst="rect">
            <a:avLst/>
          </a:prstGeom>
          <a:noFill/>
        </p:spPr>
        <p:txBody>
          <a:bodyPr wrap="squar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Size of Prize</a:t>
            </a:r>
          </a:p>
        </p:txBody>
      </p:sp>
      <p:sp>
        <p:nvSpPr>
          <p:cNvPr id="30" name="Rectangle: Rounded Corners 29">
            <a:extLst>
              <a:ext uri="{FF2B5EF4-FFF2-40B4-BE49-F238E27FC236}">
                <a16:creationId xmlns:a16="http://schemas.microsoft.com/office/drawing/2014/main" id="{CF27314F-5438-4F38-887D-A51742A9A269}"/>
              </a:ext>
            </a:extLst>
          </p:cNvPr>
          <p:cNvSpPr/>
          <p:nvPr/>
        </p:nvSpPr>
        <p:spPr>
          <a:xfrm>
            <a:off x="9081989" y="1508181"/>
            <a:ext cx="742489" cy="196858"/>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31" name="TextBox 30">
            <a:extLst>
              <a:ext uri="{FF2B5EF4-FFF2-40B4-BE49-F238E27FC236}">
                <a16:creationId xmlns:a16="http://schemas.microsoft.com/office/drawing/2014/main" id="{F364676F-A5E3-4E65-BCBD-BE8920AA6326}"/>
              </a:ext>
            </a:extLst>
          </p:cNvPr>
          <p:cNvSpPr txBox="1"/>
          <p:nvPr/>
        </p:nvSpPr>
        <p:spPr>
          <a:xfrm>
            <a:off x="9198000" y="464518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12</a:t>
            </a:r>
          </a:p>
        </p:txBody>
      </p:sp>
      <p:sp>
        <p:nvSpPr>
          <p:cNvPr id="39" name="TextBox 38">
            <a:extLst>
              <a:ext uri="{FF2B5EF4-FFF2-40B4-BE49-F238E27FC236}">
                <a16:creationId xmlns:a16="http://schemas.microsoft.com/office/drawing/2014/main" id="{822EE069-1038-4644-BDBC-2508CB18C5C8}"/>
              </a:ext>
            </a:extLst>
          </p:cNvPr>
          <p:cNvSpPr txBox="1"/>
          <p:nvPr/>
        </p:nvSpPr>
        <p:spPr>
          <a:xfrm>
            <a:off x="1367410" y="5087292"/>
            <a:ext cx="1909497"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Target ACV</a:t>
            </a:r>
          </a:p>
        </p:txBody>
      </p:sp>
      <p:sp>
        <p:nvSpPr>
          <p:cNvPr id="65" name="TextBox 64">
            <a:extLst>
              <a:ext uri="{FF2B5EF4-FFF2-40B4-BE49-F238E27FC236}">
                <a16:creationId xmlns:a16="http://schemas.microsoft.com/office/drawing/2014/main" id="{8D522249-B9EC-43AC-9EF7-FFC167A9579F}"/>
              </a:ext>
            </a:extLst>
          </p:cNvPr>
          <p:cNvSpPr txBox="1"/>
          <p:nvPr/>
        </p:nvSpPr>
        <p:spPr>
          <a:xfrm>
            <a:off x="3712910" y="508950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80</a:t>
            </a:r>
          </a:p>
        </p:txBody>
      </p:sp>
      <p:sp>
        <p:nvSpPr>
          <p:cNvPr id="66" name="TextBox 65">
            <a:extLst>
              <a:ext uri="{FF2B5EF4-FFF2-40B4-BE49-F238E27FC236}">
                <a16:creationId xmlns:a16="http://schemas.microsoft.com/office/drawing/2014/main" id="{64C213D3-6ED2-4D93-A74F-ED8BCC8290C3}"/>
              </a:ext>
            </a:extLst>
          </p:cNvPr>
          <p:cNvSpPr txBox="1"/>
          <p:nvPr/>
        </p:nvSpPr>
        <p:spPr>
          <a:xfrm>
            <a:off x="5129001" y="508950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55</a:t>
            </a:r>
          </a:p>
        </p:txBody>
      </p:sp>
      <p:sp>
        <p:nvSpPr>
          <p:cNvPr id="67" name="TextBox 66">
            <a:extLst>
              <a:ext uri="{FF2B5EF4-FFF2-40B4-BE49-F238E27FC236}">
                <a16:creationId xmlns:a16="http://schemas.microsoft.com/office/drawing/2014/main" id="{8DD15EC1-7892-4FB3-803E-8A1428105E5B}"/>
              </a:ext>
            </a:extLst>
          </p:cNvPr>
          <p:cNvSpPr txBox="1"/>
          <p:nvPr/>
        </p:nvSpPr>
        <p:spPr>
          <a:xfrm>
            <a:off x="6453004" y="508950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40</a:t>
            </a:r>
          </a:p>
        </p:txBody>
      </p:sp>
      <p:sp>
        <p:nvSpPr>
          <p:cNvPr id="68" name="TextBox 67">
            <a:extLst>
              <a:ext uri="{FF2B5EF4-FFF2-40B4-BE49-F238E27FC236}">
                <a16:creationId xmlns:a16="http://schemas.microsoft.com/office/drawing/2014/main" id="{F41BC886-DBF4-45BD-AF11-CB48CE0D4B2D}"/>
              </a:ext>
            </a:extLst>
          </p:cNvPr>
          <p:cNvSpPr txBox="1"/>
          <p:nvPr/>
        </p:nvSpPr>
        <p:spPr>
          <a:xfrm>
            <a:off x="7840293" y="508950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55</a:t>
            </a:r>
          </a:p>
        </p:txBody>
      </p:sp>
      <p:sp>
        <p:nvSpPr>
          <p:cNvPr id="69" name="TextBox 68">
            <a:extLst>
              <a:ext uri="{FF2B5EF4-FFF2-40B4-BE49-F238E27FC236}">
                <a16:creationId xmlns:a16="http://schemas.microsoft.com/office/drawing/2014/main" id="{8FC9C0E2-7034-4E4C-A386-0FD62CD7AF16}"/>
              </a:ext>
            </a:extLst>
          </p:cNvPr>
          <p:cNvSpPr txBox="1"/>
          <p:nvPr/>
        </p:nvSpPr>
        <p:spPr>
          <a:xfrm>
            <a:off x="9190533" y="508950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30</a:t>
            </a:r>
          </a:p>
        </p:txBody>
      </p:sp>
      <p:sp>
        <p:nvSpPr>
          <p:cNvPr id="70" name="TextBox 69">
            <a:extLst>
              <a:ext uri="{FF2B5EF4-FFF2-40B4-BE49-F238E27FC236}">
                <a16:creationId xmlns:a16="http://schemas.microsoft.com/office/drawing/2014/main" id="{A742987A-8685-46B9-B4C9-C59736437313}"/>
              </a:ext>
            </a:extLst>
          </p:cNvPr>
          <p:cNvSpPr txBox="1"/>
          <p:nvPr/>
        </p:nvSpPr>
        <p:spPr>
          <a:xfrm>
            <a:off x="3579340" y="5597183"/>
            <a:ext cx="976549"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$13M</a:t>
            </a:r>
          </a:p>
        </p:txBody>
      </p:sp>
      <p:sp>
        <p:nvSpPr>
          <p:cNvPr id="71" name="TextBox 70">
            <a:extLst>
              <a:ext uri="{FF2B5EF4-FFF2-40B4-BE49-F238E27FC236}">
                <a16:creationId xmlns:a16="http://schemas.microsoft.com/office/drawing/2014/main" id="{5904DF4C-112C-40EB-88D6-43303E5039C7}"/>
              </a:ext>
            </a:extLst>
          </p:cNvPr>
          <p:cNvSpPr txBox="1"/>
          <p:nvPr/>
        </p:nvSpPr>
        <p:spPr>
          <a:xfrm>
            <a:off x="4995431" y="5597183"/>
            <a:ext cx="976549"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$10M</a:t>
            </a:r>
          </a:p>
        </p:txBody>
      </p:sp>
      <p:sp>
        <p:nvSpPr>
          <p:cNvPr id="72" name="TextBox 71">
            <a:extLst>
              <a:ext uri="{FF2B5EF4-FFF2-40B4-BE49-F238E27FC236}">
                <a16:creationId xmlns:a16="http://schemas.microsoft.com/office/drawing/2014/main" id="{2F0D9D77-2BD7-4E68-8A20-AFBCD1DC375D}"/>
              </a:ext>
            </a:extLst>
          </p:cNvPr>
          <p:cNvSpPr txBox="1"/>
          <p:nvPr/>
        </p:nvSpPr>
        <p:spPr>
          <a:xfrm>
            <a:off x="6319434" y="5597183"/>
            <a:ext cx="976549"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$12M</a:t>
            </a:r>
          </a:p>
        </p:txBody>
      </p:sp>
      <p:sp>
        <p:nvSpPr>
          <p:cNvPr id="73" name="TextBox 72">
            <a:extLst>
              <a:ext uri="{FF2B5EF4-FFF2-40B4-BE49-F238E27FC236}">
                <a16:creationId xmlns:a16="http://schemas.microsoft.com/office/drawing/2014/main" id="{A42C5064-E09C-465C-A1AB-055356A2D7B2}"/>
              </a:ext>
            </a:extLst>
          </p:cNvPr>
          <p:cNvSpPr txBox="1"/>
          <p:nvPr/>
        </p:nvSpPr>
        <p:spPr>
          <a:xfrm>
            <a:off x="7706723" y="5597183"/>
            <a:ext cx="806631"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$8M</a:t>
            </a:r>
          </a:p>
        </p:txBody>
      </p:sp>
      <p:sp>
        <p:nvSpPr>
          <p:cNvPr id="74" name="TextBox 73">
            <a:extLst>
              <a:ext uri="{FF2B5EF4-FFF2-40B4-BE49-F238E27FC236}">
                <a16:creationId xmlns:a16="http://schemas.microsoft.com/office/drawing/2014/main" id="{49DC2E35-0DE1-41CE-A067-36676D2947FB}"/>
              </a:ext>
            </a:extLst>
          </p:cNvPr>
          <p:cNvSpPr txBox="1"/>
          <p:nvPr/>
        </p:nvSpPr>
        <p:spPr>
          <a:xfrm>
            <a:off x="9056963" y="5597183"/>
            <a:ext cx="806631"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$5M</a:t>
            </a:r>
          </a:p>
        </p:txBody>
      </p:sp>
      <p:sp>
        <p:nvSpPr>
          <p:cNvPr id="46" name="Rectangle: Rounded Corners 45">
            <a:extLst>
              <a:ext uri="{FF2B5EF4-FFF2-40B4-BE49-F238E27FC236}">
                <a16:creationId xmlns:a16="http://schemas.microsoft.com/office/drawing/2014/main" id="{5A5DD8E1-F1E5-401C-9A63-742D0F8B593F}"/>
              </a:ext>
            </a:extLst>
          </p:cNvPr>
          <p:cNvSpPr/>
          <p:nvPr/>
        </p:nvSpPr>
        <p:spPr>
          <a:xfrm>
            <a:off x="10354698" y="1508181"/>
            <a:ext cx="742489" cy="196858"/>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4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51" name="TextBox 50">
            <a:extLst>
              <a:ext uri="{FF2B5EF4-FFF2-40B4-BE49-F238E27FC236}">
                <a16:creationId xmlns:a16="http://schemas.microsoft.com/office/drawing/2014/main" id="{D0C09327-9571-4693-B285-5910560C1738}"/>
              </a:ext>
            </a:extLst>
          </p:cNvPr>
          <p:cNvSpPr txBox="1"/>
          <p:nvPr/>
        </p:nvSpPr>
        <p:spPr>
          <a:xfrm>
            <a:off x="10497653" y="4645186"/>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22</a:t>
            </a:r>
          </a:p>
        </p:txBody>
      </p:sp>
      <p:sp>
        <p:nvSpPr>
          <p:cNvPr id="57" name="TextBox 56">
            <a:extLst>
              <a:ext uri="{FF2B5EF4-FFF2-40B4-BE49-F238E27FC236}">
                <a16:creationId xmlns:a16="http://schemas.microsoft.com/office/drawing/2014/main" id="{CAB315E5-5654-4E91-9D72-1FB4F4CF4FFB}"/>
              </a:ext>
            </a:extLst>
          </p:cNvPr>
          <p:cNvSpPr txBox="1"/>
          <p:nvPr/>
        </p:nvSpPr>
        <p:spPr>
          <a:xfrm>
            <a:off x="10506428" y="5089415"/>
            <a:ext cx="524503"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35</a:t>
            </a:r>
          </a:p>
        </p:txBody>
      </p:sp>
      <p:sp>
        <p:nvSpPr>
          <p:cNvPr id="59" name="TextBox 58">
            <a:extLst>
              <a:ext uri="{FF2B5EF4-FFF2-40B4-BE49-F238E27FC236}">
                <a16:creationId xmlns:a16="http://schemas.microsoft.com/office/drawing/2014/main" id="{1A158F08-237B-4A93-B139-00BF7322D146}"/>
              </a:ext>
            </a:extLst>
          </p:cNvPr>
          <p:cNvSpPr txBox="1"/>
          <p:nvPr/>
        </p:nvSpPr>
        <p:spPr>
          <a:xfrm>
            <a:off x="10372858" y="5597092"/>
            <a:ext cx="806631" cy="461665"/>
          </a:xfrm>
          <a:prstGeom prst="rect">
            <a:avLst/>
          </a:prstGeom>
          <a:noFill/>
        </p:spPr>
        <p:txBody>
          <a:bodyPr wrap="none" rtlCol="0">
            <a:spAutoFit/>
          </a:bodyPr>
          <a:lstStyle>
            <a:defPPr>
              <a:defRPr lang="en-US"/>
            </a:defPPr>
            <a:lvl1pPr marL="0" defTabSz="914400" eaLnBrk="1" latinLnBrk="0" hangingPunct="1">
              <a:defRPr sz="2400" b="1">
                <a:latin typeface="+mn-lt"/>
                <a:cs typeface="+mn-cs"/>
              </a:defRPr>
            </a:lvl1pPr>
            <a:lvl2pPr defTabSz="914400" eaLnBrk="1" latinLnBrk="0" hangingPunct="1">
              <a:defRPr sz="1800">
                <a:latin typeface="+mn-lt"/>
                <a:cs typeface="+mn-cs"/>
              </a:defRPr>
            </a:lvl2pPr>
            <a:lvl3pPr defTabSz="914400" eaLnBrk="1" latinLnBrk="0" hangingPunct="1">
              <a:defRPr sz="1800">
                <a:latin typeface="+mn-lt"/>
                <a:cs typeface="+mn-cs"/>
              </a:defRPr>
            </a:lvl3pPr>
            <a:lvl4pPr defTabSz="914400" eaLnBrk="1" latinLnBrk="0" hangingPunct="1">
              <a:defRPr sz="1800">
                <a:latin typeface="+mn-lt"/>
                <a:cs typeface="+mn-cs"/>
              </a:defRPr>
            </a:lvl4pPr>
            <a:lvl5pPr defTabSz="914400" eaLnBrk="1" latinLnBrk="0" hangingPunct="1">
              <a:defRPr sz="1800">
                <a:latin typeface="+mn-lt"/>
                <a:cs typeface="+mn-cs"/>
              </a:defRPr>
            </a:lvl5pPr>
            <a:lvl6pPr>
              <a:defRPr sz="1800">
                <a:latin typeface="+mn-lt"/>
                <a:cs typeface="+mn-cs"/>
              </a:defRPr>
            </a:lvl6pPr>
            <a:lvl7pPr>
              <a:defRPr sz="1800">
                <a:latin typeface="+mn-lt"/>
                <a:cs typeface="+mn-cs"/>
              </a:defRPr>
            </a:lvl7pPr>
            <a:lvl8pPr>
              <a:defRPr sz="1800">
                <a:latin typeface="+mn-lt"/>
                <a:cs typeface="+mn-cs"/>
              </a:defRPr>
            </a:lvl8pPr>
            <a:lvl9pPr>
              <a:defRPr sz="1800">
                <a:latin typeface="+mn-lt"/>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$2M</a:t>
            </a:r>
          </a:p>
        </p:txBody>
      </p:sp>
      <p:pic>
        <p:nvPicPr>
          <p:cNvPr id="60" name="Picture 59">
            <a:extLst>
              <a:ext uri="{FF2B5EF4-FFF2-40B4-BE49-F238E27FC236}">
                <a16:creationId xmlns:a16="http://schemas.microsoft.com/office/drawing/2014/main" id="{AA1053B1-5B2F-4B4B-9307-5EB6AF5B8DDC}"/>
              </a:ext>
            </a:extLst>
          </p:cNvPr>
          <p:cNvPicPr>
            <a:picLocks noChangeAspect="1"/>
          </p:cNvPicPr>
          <p:nvPr/>
        </p:nvPicPr>
        <p:blipFill>
          <a:blip r:embed="rId7"/>
          <a:stretch>
            <a:fillRect/>
          </a:stretch>
        </p:blipFill>
        <p:spPr>
          <a:xfrm>
            <a:off x="3705731" y="1985725"/>
            <a:ext cx="710530" cy="2354778"/>
          </a:xfrm>
          <a:prstGeom prst="rect">
            <a:avLst/>
          </a:prstGeom>
        </p:spPr>
      </p:pic>
      <p:pic>
        <p:nvPicPr>
          <p:cNvPr id="61" name="Picture 60">
            <a:extLst>
              <a:ext uri="{FF2B5EF4-FFF2-40B4-BE49-F238E27FC236}">
                <a16:creationId xmlns:a16="http://schemas.microsoft.com/office/drawing/2014/main" id="{5C953361-2E59-4CED-8B9B-E891DAA22BFF}"/>
              </a:ext>
            </a:extLst>
          </p:cNvPr>
          <p:cNvPicPr>
            <a:picLocks noChangeAspect="1"/>
          </p:cNvPicPr>
          <p:nvPr/>
        </p:nvPicPr>
        <p:blipFill>
          <a:blip r:embed="rId8"/>
          <a:stretch>
            <a:fillRect/>
          </a:stretch>
        </p:blipFill>
        <p:spPr>
          <a:xfrm>
            <a:off x="4932199" y="1972146"/>
            <a:ext cx="710530" cy="2368435"/>
          </a:xfrm>
          <a:prstGeom prst="rect">
            <a:avLst/>
          </a:prstGeom>
        </p:spPr>
      </p:pic>
      <p:pic>
        <p:nvPicPr>
          <p:cNvPr id="62" name="Picture 61">
            <a:extLst>
              <a:ext uri="{FF2B5EF4-FFF2-40B4-BE49-F238E27FC236}">
                <a16:creationId xmlns:a16="http://schemas.microsoft.com/office/drawing/2014/main" id="{C8464BD0-8004-4B2C-9FAD-CC7B12FBFB89}"/>
              </a:ext>
            </a:extLst>
          </p:cNvPr>
          <p:cNvPicPr>
            <a:picLocks noChangeAspect="1"/>
          </p:cNvPicPr>
          <p:nvPr/>
        </p:nvPicPr>
        <p:blipFill>
          <a:blip r:embed="rId9"/>
          <a:stretch>
            <a:fillRect/>
          </a:stretch>
        </p:blipFill>
        <p:spPr>
          <a:xfrm>
            <a:off x="6331632" y="1962649"/>
            <a:ext cx="738391" cy="2400930"/>
          </a:xfrm>
          <a:prstGeom prst="rect">
            <a:avLst/>
          </a:prstGeom>
        </p:spPr>
      </p:pic>
      <p:pic>
        <p:nvPicPr>
          <p:cNvPr id="63" name="Picture 62">
            <a:extLst>
              <a:ext uri="{FF2B5EF4-FFF2-40B4-BE49-F238E27FC236}">
                <a16:creationId xmlns:a16="http://schemas.microsoft.com/office/drawing/2014/main" id="{23F28B10-2BBE-4728-8DFD-22DC0F37D6F5}"/>
              </a:ext>
            </a:extLst>
          </p:cNvPr>
          <p:cNvPicPr>
            <a:picLocks noChangeAspect="1"/>
          </p:cNvPicPr>
          <p:nvPr/>
        </p:nvPicPr>
        <p:blipFill>
          <a:blip r:embed="rId10"/>
          <a:stretch>
            <a:fillRect/>
          </a:stretch>
        </p:blipFill>
        <p:spPr>
          <a:xfrm>
            <a:off x="7685200" y="2371122"/>
            <a:ext cx="836096" cy="1747230"/>
          </a:xfrm>
          <a:prstGeom prst="rect">
            <a:avLst/>
          </a:prstGeom>
        </p:spPr>
      </p:pic>
      <p:pic>
        <p:nvPicPr>
          <p:cNvPr id="64" name="Picture 63">
            <a:extLst>
              <a:ext uri="{FF2B5EF4-FFF2-40B4-BE49-F238E27FC236}">
                <a16:creationId xmlns:a16="http://schemas.microsoft.com/office/drawing/2014/main" id="{18A52C8E-F807-4F4A-BAF0-484B56D2389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9713" y="1912789"/>
            <a:ext cx="682203" cy="2333516"/>
          </a:xfrm>
          <a:prstGeom prst="rect">
            <a:avLst/>
          </a:prstGeom>
        </p:spPr>
      </p:pic>
      <p:pic>
        <p:nvPicPr>
          <p:cNvPr id="75" name="Picture 74">
            <a:extLst>
              <a:ext uri="{FF2B5EF4-FFF2-40B4-BE49-F238E27FC236}">
                <a16:creationId xmlns:a16="http://schemas.microsoft.com/office/drawing/2014/main" id="{2ABE94A1-619D-49B3-AF0D-F0812320FF50}"/>
              </a:ext>
            </a:extLst>
          </p:cNvPr>
          <p:cNvPicPr>
            <a:picLocks noChangeAspect="1"/>
          </p:cNvPicPr>
          <p:nvPr/>
        </p:nvPicPr>
        <p:blipFill>
          <a:blip r:embed="rId12"/>
          <a:stretch>
            <a:fillRect/>
          </a:stretch>
        </p:blipFill>
        <p:spPr>
          <a:xfrm>
            <a:off x="10426178" y="1877255"/>
            <a:ext cx="711633" cy="2369050"/>
          </a:xfrm>
          <a:prstGeom prst="rect">
            <a:avLst/>
          </a:prstGeom>
        </p:spPr>
      </p:pic>
      <p:sp>
        <p:nvSpPr>
          <p:cNvPr id="2" name="Title 1">
            <a:extLst>
              <a:ext uri="{FF2B5EF4-FFF2-40B4-BE49-F238E27FC236}">
                <a16:creationId xmlns:a16="http://schemas.microsoft.com/office/drawing/2014/main" id="{2B1C554D-512C-524D-AD76-7C0CC444FE72}"/>
              </a:ext>
            </a:extLst>
          </p:cNvPr>
          <p:cNvSpPr>
            <a:spLocks noGrp="1"/>
          </p:cNvSpPr>
          <p:nvPr>
            <p:ph type="title"/>
          </p:nvPr>
        </p:nvSpPr>
        <p:spPr>
          <a:xfrm>
            <a:off x="220144" y="192056"/>
            <a:ext cx="11738525" cy="773762"/>
          </a:xfrm>
        </p:spPr>
        <p:txBody>
          <a:bodyPr/>
          <a:lstStyle/>
          <a:p>
            <a:pPr lvl="0"/>
            <a:r>
              <a:rPr lang="en-US"/>
              <a:t>Core 4 Velocities are over +70% higher than category</a:t>
            </a:r>
          </a:p>
        </p:txBody>
      </p:sp>
      <p:sp>
        <p:nvSpPr>
          <p:cNvPr id="4" name="Text Placeholder 3">
            <a:extLst>
              <a:ext uri="{FF2B5EF4-FFF2-40B4-BE49-F238E27FC236}">
                <a16:creationId xmlns:a16="http://schemas.microsoft.com/office/drawing/2014/main" id="{10EE73F7-51C9-1D4C-957A-63F1B0E28B9B}"/>
              </a:ext>
            </a:extLst>
          </p:cNvPr>
          <p:cNvSpPr>
            <a:spLocks noGrp="1"/>
          </p:cNvSpPr>
          <p:nvPr>
            <p:ph type="body" idx="13"/>
          </p:nvPr>
        </p:nvSpPr>
        <p:spPr>
          <a:xfrm>
            <a:off x="220663" y="548868"/>
            <a:ext cx="11739562" cy="601663"/>
          </a:xfrm>
        </p:spPr>
        <p:txBody>
          <a:bodyPr/>
          <a:lstStyle/>
          <a:p>
            <a:r>
              <a:rPr lang="en-US"/>
              <a:t>$50M Opportunity to expand Top 4 SKUs and 2 Incremental SKUs</a:t>
            </a:r>
          </a:p>
        </p:txBody>
      </p:sp>
      <p:sp>
        <p:nvSpPr>
          <p:cNvPr id="48" name="Rectangle 47">
            <a:extLst>
              <a:ext uri="{FF2B5EF4-FFF2-40B4-BE49-F238E27FC236}">
                <a16:creationId xmlns:a16="http://schemas.microsoft.com/office/drawing/2014/main" id="{ADE86570-C78F-AD41-A1AD-9C9A920CB9DE}"/>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ending 9.27.2020</a:t>
            </a:r>
          </a:p>
          <a:p>
            <a:r>
              <a:rPr lang="en-US" sz="800">
                <a:solidFill>
                  <a:schemeClr val="bg1"/>
                </a:solidFill>
                <a:latin typeface="Century Gothic" panose="020B0502020202020204" pitchFamily="34" charset="0"/>
              </a:rPr>
              <a:t>The LAND O LAKES Brand name is used under license from Land O’Lakes, Inc.</a:t>
            </a:r>
          </a:p>
        </p:txBody>
      </p:sp>
      <p:sp>
        <p:nvSpPr>
          <p:cNvPr id="47" name="Rectangle: Rounded Corners 46">
            <a:extLst>
              <a:ext uri="{FF2B5EF4-FFF2-40B4-BE49-F238E27FC236}">
                <a16:creationId xmlns:a16="http://schemas.microsoft.com/office/drawing/2014/main" id="{FAB47F08-A6C8-435E-8372-4914510C910E}"/>
              </a:ext>
            </a:extLst>
          </p:cNvPr>
          <p:cNvSpPr/>
          <p:nvPr/>
        </p:nvSpPr>
        <p:spPr>
          <a:xfrm>
            <a:off x="3531943" y="6456522"/>
            <a:ext cx="1597058" cy="1618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t>Internal Only</a:t>
            </a:r>
          </a:p>
        </p:txBody>
      </p:sp>
    </p:spTree>
    <p:extLst>
      <p:ext uri="{BB962C8B-B14F-4D97-AF65-F5344CB8AC3E}">
        <p14:creationId xmlns:p14="http://schemas.microsoft.com/office/powerpoint/2010/main" val="2667134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903934-BAD6-4A09-9EC6-23A2A56A1382}"/>
              </a:ext>
            </a:extLst>
          </p:cNvPr>
          <p:cNvGraphicFramePr>
            <a:graphicFrameLocks noChangeAspect="1"/>
          </p:cNvGraphicFramePr>
          <p:nvPr>
            <p:custDataLst>
              <p:tags r:id="rId1"/>
            </p:custDataLst>
            <p:extLst>
              <p:ext uri="{D42A27DB-BD31-4B8C-83A1-F6EECF244321}">
                <p14:modId xmlns:p14="http://schemas.microsoft.com/office/powerpoint/2010/main" val="3482491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Object 3" hidden="1">
                        <a:extLst>
                          <a:ext uri="{FF2B5EF4-FFF2-40B4-BE49-F238E27FC236}">
                            <a16:creationId xmlns:a16="http://schemas.microsoft.com/office/drawing/2014/main" id="{C7903934-BAD6-4A09-9EC6-23A2A56A13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325411" y="-953500"/>
            <a:ext cx="6625272"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32" name="Rectangle 31">
            <a:extLst>
              <a:ext uri="{FF2B5EF4-FFF2-40B4-BE49-F238E27FC236}">
                <a16:creationId xmlns:a16="http://schemas.microsoft.com/office/drawing/2014/main" id="{E3534C2E-F068-4F88-BE20-1D9BA529AEC6}"/>
              </a:ext>
            </a:extLst>
          </p:cNvPr>
          <p:cNvSpPr/>
          <p:nvPr/>
        </p:nvSpPr>
        <p:spPr>
          <a:xfrm>
            <a:off x="7080070" y="523288"/>
            <a:ext cx="5014762" cy="1336439"/>
          </a:xfrm>
          <a:prstGeom prst="rect">
            <a:avLst/>
          </a:prstGeom>
          <a:solidFill>
            <a:srgbClr val="FFFFFF"/>
          </a:solidFill>
          <a:ln w="12700" cap="flat" cmpd="sng" algn="ctr">
            <a:noFill/>
            <a:prstDash val="solid"/>
            <a:miter lim="800000"/>
          </a:ln>
          <a:effectLst/>
        </p:spPr>
        <p:txBody>
          <a:bodyPr rtlCol="0" anchor="ct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Summary of Key Changes:</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Removal of Maiden</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New font type for brand mark</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Updated coffee plume</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Removal of Standard of Identity on top of pack</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Greater callout of “Real Milk and Cream”</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On 192ct two-way orientation</a:t>
            </a:r>
          </a:p>
          <a:p>
            <a:pPr marL="285750" marR="0" lvl="0" indent="-285750" algn="l" defTabSz="91433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5A11D9E-9CDC-4738-98EA-8B4578A9A8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7441" t="11005"/>
          <a:stretch/>
        </p:blipFill>
        <p:spPr>
          <a:xfrm>
            <a:off x="7302209" y="3833853"/>
            <a:ext cx="3712833" cy="1568551"/>
          </a:xfrm>
          <a:prstGeom prst="rect">
            <a:avLst/>
          </a:prstGeom>
        </p:spPr>
      </p:pic>
      <p:sp>
        <p:nvSpPr>
          <p:cNvPr id="7" name="Left Brace 6">
            <a:extLst>
              <a:ext uri="{FF2B5EF4-FFF2-40B4-BE49-F238E27FC236}">
                <a16:creationId xmlns:a16="http://schemas.microsoft.com/office/drawing/2014/main" id="{A759F062-F6EB-4D72-B4C6-28109D6A60AD}"/>
              </a:ext>
            </a:extLst>
          </p:cNvPr>
          <p:cNvSpPr/>
          <p:nvPr/>
        </p:nvSpPr>
        <p:spPr>
          <a:xfrm rot="16200000">
            <a:off x="3282217" y="2805392"/>
            <a:ext cx="277000" cy="6159561"/>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DA88AFD-E28E-4B28-A8AC-9280DC766296}"/>
              </a:ext>
            </a:extLst>
          </p:cNvPr>
          <p:cNvSpPr txBox="1"/>
          <p:nvPr/>
        </p:nvSpPr>
        <p:spPr>
          <a:xfrm>
            <a:off x="1065698" y="6023673"/>
            <a:ext cx="4789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Shipping 12/21</a:t>
            </a:r>
            <a:endPar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20987D0-6DF2-4901-9725-F32CEEE9B1CB}"/>
              </a:ext>
            </a:extLst>
          </p:cNvPr>
          <p:cNvSpPr txBox="1"/>
          <p:nvPr/>
        </p:nvSpPr>
        <p:spPr>
          <a:xfrm>
            <a:off x="6566260" y="6023673"/>
            <a:ext cx="4789715"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a:rPr>
              <a:t>Shipping </a:t>
            </a:r>
            <a:r>
              <a:rPr lang="en-US" sz="1600">
                <a:solidFill>
                  <a:srgbClr val="0069B3"/>
                </a:solidFill>
                <a:latin typeface="Century Gothic"/>
              </a:rPr>
              <a:t>1/29</a:t>
            </a:r>
            <a:endPar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4" name="Left Brace 43">
            <a:extLst>
              <a:ext uri="{FF2B5EF4-FFF2-40B4-BE49-F238E27FC236}">
                <a16:creationId xmlns:a16="http://schemas.microsoft.com/office/drawing/2014/main" id="{042B0DCA-D04E-467A-A3E5-DD4C50F5330F}"/>
              </a:ext>
            </a:extLst>
          </p:cNvPr>
          <p:cNvSpPr/>
          <p:nvPr/>
        </p:nvSpPr>
        <p:spPr>
          <a:xfrm rot="16200000">
            <a:off x="8965910" y="3974542"/>
            <a:ext cx="308483" cy="3789780"/>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0B77090C-AF7A-4F96-960B-07A62B224673}"/>
              </a:ext>
            </a:extLst>
          </p:cNvPr>
          <p:cNvSpPr/>
          <p:nvPr/>
        </p:nvSpPr>
        <p:spPr>
          <a:xfrm>
            <a:off x="494722" y="5253359"/>
            <a:ext cx="9156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Current</a:t>
            </a:r>
            <a:endPar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7BE2125A-54CE-4B11-B50F-FC5D049895D8}"/>
              </a:ext>
            </a:extLst>
          </p:cNvPr>
          <p:cNvSpPr/>
          <p:nvPr/>
        </p:nvSpPr>
        <p:spPr>
          <a:xfrm>
            <a:off x="2161641" y="5260778"/>
            <a:ext cx="102412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New</a:t>
            </a:r>
          </a:p>
        </p:txBody>
      </p:sp>
      <p:pic>
        <p:nvPicPr>
          <p:cNvPr id="15" name="Picture 14">
            <a:extLst>
              <a:ext uri="{FF2B5EF4-FFF2-40B4-BE49-F238E27FC236}">
                <a16:creationId xmlns:a16="http://schemas.microsoft.com/office/drawing/2014/main" id="{79956731-30E2-4626-90AC-ADE0A4B1A5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3387" y="2700367"/>
            <a:ext cx="1248537" cy="2532579"/>
          </a:xfrm>
          <a:prstGeom prst="rect">
            <a:avLst/>
          </a:prstGeom>
        </p:spPr>
      </p:pic>
      <p:sp>
        <p:nvSpPr>
          <p:cNvPr id="23" name="Rectangle 22">
            <a:extLst>
              <a:ext uri="{FF2B5EF4-FFF2-40B4-BE49-F238E27FC236}">
                <a16:creationId xmlns:a16="http://schemas.microsoft.com/office/drawing/2014/main" id="{085A5AB2-DD9B-4212-9DE9-ED04A92F0CFB}"/>
              </a:ext>
            </a:extLst>
          </p:cNvPr>
          <p:cNvSpPr/>
          <p:nvPr/>
        </p:nvSpPr>
        <p:spPr>
          <a:xfrm>
            <a:off x="3887192" y="5312679"/>
            <a:ext cx="9156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Current</a:t>
            </a:r>
            <a:endPar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71312B5-3C86-4C35-AC2F-65653479C15C}"/>
              </a:ext>
            </a:extLst>
          </p:cNvPr>
          <p:cNvSpPr/>
          <p:nvPr/>
        </p:nvSpPr>
        <p:spPr>
          <a:xfrm>
            <a:off x="5868594" y="5309642"/>
            <a:ext cx="63190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New</a:t>
            </a:r>
          </a:p>
        </p:txBody>
      </p:sp>
      <p:sp>
        <p:nvSpPr>
          <p:cNvPr id="25" name="Rectangle 24">
            <a:extLst>
              <a:ext uri="{FF2B5EF4-FFF2-40B4-BE49-F238E27FC236}">
                <a16:creationId xmlns:a16="http://schemas.microsoft.com/office/drawing/2014/main" id="{D41DB34A-59E0-4990-A563-B5FA37D7954B}"/>
              </a:ext>
            </a:extLst>
          </p:cNvPr>
          <p:cNvSpPr/>
          <p:nvPr/>
        </p:nvSpPr>
        <p:spPr>
          <a:xfrm rot="5400000">
            <a:off x="10760897" y="2704291"/>
            <a:ext cx="9156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Current</a:t>
            </a:r>
            <a:endPar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A1FEBF93-3B88-4476-A925-B90BB5B826E8}"/>
              </a:ext>
            </a:extLst>
          </p:cNvPr>
          <p:cNvSpPr/>
          <p:nvPr/>
        </p:nvSpPr>
        <p:spPr>
          <a:xfrm rot="5400000">
            <a:off x="10870746" y="4542783"/>
            <a:ext cx="63190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New</a:t>
            </a:r>
          </a:p>
        </p:txBody>
      </p:sp>
      <p:pic>
        <p:nvPicPr>
          <p:cNvPr id="27" name="Picture 26" descr="A close up of a sign&#10;&#10;Description automatically generated">
            <a:extLst>
              <a:ext uri="{FF2B5EF4-FFF2-40B4-BE49-F238E27FC236}">
                <a16:creationId xmlns:a16="http://schemas.microsoft.com/office/drawing/2014/main" id="{D7EBC6DB-1B41-4286-B7C3-17D68B3252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1810" y="1008723"/>
            <a:ext cx="1442659" cy="4254238"/>
          </a:xfrm>
          <a:prstGeom prst="rect">
            <a:avLst/>
          </a:prstGeom>
        </p:spPr>
      </p:pic>
      <p:pic>
        <p:nvPicPr>
          <p:cNvPr id="8" name="Picture 7">
            <a:extLst>
              <a:ext uri="{FF2B5EF4-FFF2-40B4-BE49-F238E27FC236}">
                <a16:creationId xmlns:a16="http://schemas.microsoft.com/office/drawing/2014/main" id="{F5ED00F1-21A7-4C44-9008-A7AAB3BB51BB}"/>
              </a:ext>
            </a:extLst>
          </p:cNvPr>
          <p:cNvPicPr>
            <a:picLocks noChangeAspect="1"/>
          </p:cNvPicPr>
          <p:nvPr/>
        </p:nvPicPr>
        <p:blipFill rotWithShape="1">
          <a:blip r:embed="rId8"/>
          <a:srcRect t="1145"/>
          <a:stretch/>
        </p:blipFill>
        <p:spPr>
          <a:xfrm>
            <a:off x="187023" y="1096137"/>
            <a:ext cx="1298004" cy="4107957"/>
          </a:xfrm>
          <a:prstGeom prst="rect">
            <a:avLst/>
          </a:prstGeom>
        </p:spPr>
      </p:pic>
      <p:pic>
        <p:nvPicPr>
          <p:cNvPr id="29" name="Picture 28" descr="A close up of a sign&#10;&#10;Description automatically generated">
            <a:extLst>
              <a:ext uri="{FF2B5EF4-FFF2-40B4-BE49-F238E27FC236}">
                <a16:creationId xmlns:a16="http://schemas.microsoft.com/office/drawing/2014/main" id="{2F37956E-02B2-48A0-8096-C1D1327A92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18742" y="2864240"/>
            <a:ext cx="1359079" cy="2412565"/>
          </a:xfrm>
          <a:prstGeom prst="rect">
            <a:avLst/>
          </a:prstGeom>
        </p:spPr>
      </p:pic>
      <p:sp>
        <p:nvSpPr>
          <p:cNvPr id="2" name="TextBox 1">
            <a:extLst>
              <a:ext uri="{FF2B5EF4-FFF2-40B4-BE49-F238E27FC236}">
                <a16:creationId xmlns:a16="http://schemas.microsoft.com/office/drawing/2014/main" id="{CF167324-4BCB-4E5F-9C3E-65A26FF273C2}"/>
              </a:ext>
            </a:extLst>
          </p:cNvPr>
          <p:cNvSpPr txBox="1"/>
          <p:nvPr/>
        </p:nvSpPr>
        <p:spPr>
          <a:xfrm>
            <a:off x="954370" y="5615591"/>
            <a:ext cx="5014761" cy="276999"/>
          </a:xfrm>
          <a:prstGeom prst="rect">
            <a:avLst/>
          </a:prstGeom>
          <a:noFill/>
        </p:spPr>
        <p:txBody>
          <a:bodyPr wrap="square" rtlCol="0">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Subtle by Design!</a:t>
            </a:r>
          </a:p>
        </p:txBody>
      </p:sp>
      <p:sp>
        <p:nvSpPr>
          <p:cNvPr id="22" name="Arrow: Right 21">
            <a:extLst>
              <a:ext uri="{FF2B5EF4-FFF2-40B4-BE49-F238E27FC236}">
                <a16:creationId xmlns:a16="http://schemas.microsoft.com/office/drawing/2014/main" id="{CB0F1D26-2AC2-4B96-BD0C-63C6678E73A3}"/>
              </a:ext>
            </a:extLst>
          </p:cNvPr>
          <p:cNvSpPr/>
          <p:nvPr/>
        </p:nvSpPr>
        <p:spPr>
          <a:xfrm>
            <a:off x="1481011" y="2874126"/>
            <a:ext cx="597638" cy="590278"/>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8" name="Arrow: Right 27">
            <a:extLst>
              <a:ext uri="{FF2B5EF4-FFF2-40B4-BE49-F238E27FC236}">
                <a16:creationId xmlns:a16="http://schemas.microsoft.com/office/drawing/2014/main" id="{F966C450-DAD4-4B0D-B833-3B382ED2B60E}"/>
              </a:ext>
            </a:extLst>
          </p:cNvPr>
          <p:cNvSpPr/>
          <p:nvPr/>
        </p:nvSpPr>
        <p:spPr>
          <a:xfrm>
            <a:off x="4941924" y="3924466"/>
            <a:ext cx="600017" cy="590278"/>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07AA76CC-2F80-0B49-9A16-CD46C2D310CC}"/>
              </a:ext>
            </a:extLst>
          </p:cNvPr>
          <p:cNvSpPr>
            <a:spLocks noGrp="1"/>
          </p:cNvSpPr>
          <p:nvPr>
            <p:ph type="title"/>
          </p:nvPr>
        </p:nvSpPr>
        <p:spPr>
          <a:xfrm>
            <a:off x="224313" y="192056"/>
            <a:ext cx="11743882" cy="773762"/>
          </a:xfrm>
        </p:spPr>
        <p:txBody>
          <a:bodyPr vert="horz"/>
          <a:lstStyle/>
          <a:p>
            <a:r>
              <a:rPr lang="en-US"/>
              <a:t>Land </a:t>
            </a:r>
            <a:r>
              <a:rPr lang="en-US" err="1"/>
              <a:t>o’lakes</a:t>
            </a:r>
            <a:r>
              <a:rPr lang="en-US"/>
              <a:t> packaging change</a:t>
            </a:r>
          </a:p>
        </p:txBody>
      </p:sp>
      <p:sp>
        <p:nvSpPr>
          <p:cNvPr id="30" name="Rectangle 29">
            <a:extLst>
              <a:ext uri="{FF2B5EF4-FFF2-40B4-BE49-F238E27FC236}">
                <a16:creationId xmlns:a16="http://schemas.microsoft.com/office/drawing/2014/main" id="{CC748740-CACA-A742-8288-D35B7C105D98}"/>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Total MULO L52W ending 9-27-20 </a:t>
            </a:r>
          </a:p>
          <a:p>
            <a:r>
              <a:rPr lang="en-US" sz="800">
                <a:solidFill>
                  <a:schemeClr val="bg1"/>
                </a:solidFill>
                <a:latin typeface="Century Gothic" panose="020B0502020202020204" pitchFamily="34" charset="0"/>
              </a:rPr>
              <a:t>The LAND O LAKES Brand name is used under license from Land O’Lakes, Inc.</a:t>
            </a:r>
          </a:p>
        </p:txBody>
      </p:sp>
      <p:pic>
        <p:nvPicPr>
          <p:cNvPr id="3" name="Picture 2">
            <a:extLst>
              <a:ext uri="{FF2B5EF4-FFF2-40B4-BE49-F238E27FC236}">
                <a16:creationId xmlns:a16="http://schemas.microsoft.com/office/drawing/2014/main" id="{A28E76BA-5548-4FC6-A6E5-F4C65F01700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24875" y="2357579"/>
            <a:ext cx="1492636" cy="1033094"/>
          </a:xfrm>
          <a:prstGeom prst="rect">
            <a:avLst/>
          </a:prstGeom>
        </p:spPr>
      </p:pic>
      <p:pic>
        <p:nvPicPr>
          <p:cNvPr id="11" name="Picture 10">
            <a:extLst>
              <a:ext uri="{FF2B5EF4-FFF2-40B4-BE49-F238E27FC236}">
                <a16:creationId xmlns:a16="http://schemas.microsoft.com/office/drawing/2014/main" id="{803EC4A7-932F-414A-AC70-9E756B4250DD}"/>
              </a:ext>
            </a:extLst>
          </p:cNvPr>
          <p:cNvPicPr>
            <a:picLocks noChangeAspect="1"/>
          </p:cNvPicPr>
          <p:nvPr/>
        </p:nvPicPr>
        <p:blipFill rotWithShape="1">
          <a:blip r:embed="rId11"/>
          <a:srcRect r="7832" b="12035"/>
          <a:stretch/>
        </p:blipFill>
        <p:spPr>
          <a:xfrm>
            <a:off x="8972094" y="2102009"/>
            <a:ext cx="1951785" cy="1419058"/>
          </a:xfrm>
          <a:prstGeom prst="rect">
            <a:avLst/>
          </a:prstGeom>
        </p:spPr>
      </p:pic>
    </p:spTree>
    <p:extLst>
      <p:ext uri="{BB962C8B-B14F-4D97-AF65-F5344CB8AC3E}">
        <p14:creationId xmlns:p14="http://schemas.microsoft.com/office/powerpoint/2010/main" val="8186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E014A3-3500-4EB7-92A9-F08BED2FEC39}"/>
              </a:ext>
            </a:extLst>
          </p:cNvPr>
          <p:cNvGraphicFramePr>
            <a:graphicFrameLocks noChangeAspect="1"/>
          </p:cNvGraphicFramePr>
          <p:nvPr>
            <p:custDataLst>
              <p:tags r:id="rId1"/>
            </p:custDataLst>
            <p:extLst>
              <p:ext uri="{D42A27DB-BD31-4B8C-83A1-F6EECF244321}">
                <p14:modId xmlns:p14="http://schemas.microsoft.com/office/powerpoint/2010/main" val="3066625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28E014A3-3500-4EB7-92A9-F08BED2FEC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A543A34-2118-4528-94F6-85F791FF354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b="1">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74DEE4A9-F00D-4195-B273-9BB4ADE605D1}"/>
              </a:ext>
            </a:extLst>
          </p:cNvPr>
          <p:cNvSpPr>
            <a:spLocks noGrp="1"/>
          </p:cNvSpPr>
          <p:nvPr>
            <p:ph type="sldNum" sz="quarter" idx="12"/>
          </p:nvPr>
        </p:nvSpPr>
        <p:spPr>
          <a:xfrm>
            <a:off x="11254880" y="-524350"/>
            <a:ext cx="435470" cy="128361"/>
          </a:xfrm>
        </p:spPr>
        <p:txBody>
          <a:bodyPr/>
          <a:lstStyle/>
          <a:p>
            <a:fld id="{754A7E0C-9029-4945-9920-02C782E37437}" type="slidenum">
              <a:rPr lang="en-US" smtClean="0"/>
              <a:pPr/>
              <a:t>4</a:t>
            </a:fld>
            <a:endParaRPr lang="en-US"/>
          </a:p>
        </p:txBody>
      </p:sp>
      <p:sp>
        <p:nvSpPr>
          <p:cNvPr id="8" name="Title 7">
            <a:extLst>
              <a:ext uri="{FF2B5EF4-FFF2-40B4-BE49-F238E27FC236}">
                <a16:creationId xmlns:a16="http://schemas.microsoft.com/office/drawing/2014/main" id="{B3B39F6C-6E9D-AF4E-A341-46642192EAE0}"/>
              </a:ext>
            </a:extLst>
          </p:cNvPr>
          <p:cNvSpPr>
            <a:spLocks noGrp="1"/>
          </p:cNvSpPr>
          <p:nvPr>
            <p:ph type="title"/>
          </p:nvPr>
        </p:nvSpPr>
        <p:spPr>
          <a:xfrm>
            <a:off x="217963" y="192056"/>
            <a:ext cx="11743882" cy="773762"/>
          </a:xfrm>
        </p:spPr>
        <p:txBody>
          <a:bodyPr/>
          <a:lstStyle/>
          <a:p>
            <a:r>
              <a:rPr lang="en-US"/>
              <a:t>Coffee continues to be the #1 consumed beverage with consumers entering earlier</a:t>
            </a:r>
          </a:p>
        </p:txBody>
      </p:sp>
      <p:pic>
        <p:nvPicPr>
          <p:cNvPr id="11" name="Picture 10">
            <a:extLst>
              <a:ext uri="{FF2B5EF4-FFF2-40B4-BE49-F238E27FC236}">
                <a16:creationId xmlns:a16="http://schemas.microsoft.com/office/drawing/2014/main" id="{5C92470F-CE49-4772-AF59-7B5A80E2EC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76120" y="1314610"/>
            <a:ext cx="2835819" cy="1901848"/>
          </a:xfrm>
          <a:prstGeom prst="rect">
            <a:avLst/>
          </a:prstGeom>
        </p:spPr>
      </p:pic>
      <p:pic>
        <p:nvPicPr>
          <p:cNvPr id="12" name="Picture 11">
            <a:extLst>
              <a:ext uri="{FF2B5EF4-FFF2-40B4-BE49-F238E27FC236}">
                <a16:creationId xmlns:a16="http://schemas.microsoft.com/office/drawing/2014/main" id="{36B8CB35-6847-406A-A1AA-B90652CFA7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58311" y="2498989"/>
            <a:ext cx="2835819" cy="1901848"/>
          </a:xfrm>
          <a:prstGeom prst="rect">
            <a:avLst/>
          </a:prstGeom>
        </p:spPr>
      </p:pic>
      <p:pic>
        <p:nvPicPr>
          <p:cNvPr id="13" name="Picture 12">
            <a:extLst>
              <a:ext uri="{FF2B5EF4-FFF2-40B4-BE49-F238E27FC236}">
                <a16:creationId xmlns:a16="http://schemas.microsoft.com/office/drawing/2014/main" id="{9AFB14BA-6C07-4C9C-B922-03F9579B3D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1018" y="3759400"/>
            <a:ext cx="2835819" cy="1901848"/>
          </a:xfrm>
          <a:prstGeom prst="rect">
            <a:avLst/>
          </a:prstGeom>
        </p:spPr>
      </p:pic>
      <p:pic>
        <p:nvPicPr>
          <p:cNvPr id="15" name="Picture 14">
            <a:extLst>
              <a:ext uri="{FF2B5EF4-FFF2-40B4-BE49-F238E27FC236}">
                <a16:creationId xmlns:a16="http://schemas.microsoft.com/office/drawing/2014/main" id="{A7DAF634-CE28-472B-A5C0-5AD9345758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978" y="1487981"/>
            <a:ext cx="800298" cy="484610"/>
          </a:xfrm>
          <a:prstGeom prst="rect">
            <a:avLst/>
          </a:prstGeom>
        </p:spPr>
      </p:pic>
      <p:pic>
        <p:nvPicPr>
          <p:cNvPr id="16" name="Picture 15">
            <a:extLst>
              <a:ext uri="{FF2B5EF4-FFF2-40B4-BE49-F238E27FC236}">
                <a16:creationId xmlns:a16="http://schemas.microsoft.com/office/drawing/2014/main" id="{9FA87FCD-1BA6-4DC2-82F2-E0938C415C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978" y="3469088"/>
            <a:ext cx="800298" cy="484610"/>
          </a:xfrm>
          <a:prstGeom prst="rect">
            <a:avLst/>
          </a:prstGeom>
        </p:spPr>
      </p:pic>
      <p:pic>
        <p:nvPicPr>
          <p:cNvPr id="17" name="Picture 16">
            <a:extLst>
              <a:ext uri="{FF2B5EF4-FFF2-40B4-BE49-F238E27FC236}">
                <a16:creationId xmlns:a16="http://schemas.microsoft.com/office/drawing/2014/main" id="{254B219A-DB9C-48B7-9CFB-4CF60CCDA7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978" y="4296072"/>
            <a:ext cx="800298" cy="484610"/>
          </a:xfrm>
          <a:prstGeom prst="rect">
            <a:avLst/>
          </a:prstGeom>
        </p:spPr>
      </p:pic>
      <p:pic>
        <p:nvPicPr>
          <p:cNvPr id="18" name="Picture 17">
            <a:extLst>
              <a:ext uri="{FF2B5EF4-FFF2-40B4-BE49-F238E27FC236}">
                <a16:creationId xmlns:a16="http://schemas.microsoft.com/office/drawing/2014/main" id="{494B9E94-A3CF-4B45-A59C-4C73273D04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978" y="2612157"/>
            <a:ext cx="800298" cy="484610"/>
          </a:xfrm>
          <a:prstGeom prst="rect">
            <a:avLst/>
          </a:prstGeom>
        </p:spPr>
      </p:pic>
      <p:sp>
        <p:nvSpPr>
          <p:cNvPr id="19" name="Text Placeholder 1">
            <a:extLst>
              <a:ext uri="{FF2B5EF4-FFF2-40B4-BE49-F238E27FC236}">
                <a16:creationId xmlns:a16="http://schemas.microsoft.com/office/drawing/2014/main" id="{DA509D5C-AC96-CF47-8E2F-629A28D269A2}"/>
              </a:ext>
            </a:extLst>
          </p:cNvPr>
          <p:cNvSpPr txBox="1">
            <a:spLocks/>
          </p:cNvSpPr>
          <p:nvPr/>
        </p:nvSpPr>
        <p:spPr>
          <a:xfrm>
            <a:off x="1663380" y="1500731"/>
            <a:ext cx="5592763" cy="4343400"/>
          </a:xfrm>
          <a:prstGeom prst="rect">
            <a:avLst/>
          </a:prstGeom>
        </p:spPr>
        <p:txBody>
          <a:bodyPr vert="horz" lIns="0" tIns="0" rIns="91440" bIns="45720" rtlCol="0">
            <a:norm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b="1"/>
              <a:t>Coffee is still the most consumed beverage, </a:t>
            </a:r>
            <a:r>
              <a:rPr lang="en-US"/>
              <a:t>with </a:t>
            </a:r>
            <a:r>
              <a:rPr lang="en-US" sz="2000" b="1" i="1"/>
              <a:t>62%</a:t>
            </a:r>
            <a:r>
              <a:rPr lang="en-US"/>
              <a:t> having past-day consumption (vs. 54% for bottled water and 47% for tap water)</a:t>
            </a:r>
          </a:p>
          <a:p>
            <a:pPr>
              <a:spcAft>
                <a:spcPts val="1800"/>
              </a:spcAft>
            </a:pPr>
            <a:r>
              <a:rPr lang="en-US" b="1"/>
              <a:t>81% of all households drink coffee today</a:t>
            </a:r>
            <a:r>
              <a:rPr lang="en-US"/>
              <a:t> (HHP is 80.5%), which is up 1.4 points vs. YA</a:t>
            </a:r>
          </a:p>
          <a:p>
            <a:pPr>
              <a:spcAft>
                <a:spcPts val="1800"/>
              </a:spcAft>
            </a:pPr>
            <a:r>
              <a:rPr lang="en-US"/>
              <a:t>Coffee buyers spend $133/year on the category at retail</a:t>
            </a:r>
          </a:p>
          <a:p>
            <a:pPr>
              <a:spcAft>
                <a:spcPts val="1800"/>
              </a:spcAft>
            </a:pPr>
            <a:r>
              <a:rPr lang="en-US" b="1"/>
              <a:t>Consumers are entering earlier, driving category growth</a:t>
            </a:r>
            <a:r>
              <a:rPr lang="en-US"/>
              <a:t>, and trying more types of coffee than older generations</a:t>
            </a:r>
          </a:p>
        </p:txBody>
      </p:sp>
      <p:sp>
        <p:nvSpPr>
          <p:cNvPr id="21" name="Rectangle 20">
            <a:extLst>
              <a:ext uri="{FF2B5EF4-FFF2-40B4-BE49-F238E27FC236}">
                <a16:creationId xmlns:a16="http://schemas.microsoft.com/office/drawing/2014/main" id="{7C3F4B8E-34A4-FB43-9C5A-D54605BB2FCB}"/>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Sources: National Coffee Association  Data Trends Report 2020; IRI Panel Data, Total U.S. All Outlet; L52WE 6 Sept 2020</a:t>
            </a:r>
          </a:p>
        </p:txBody>
      </p:sp>
    </p:spTree>
    <p:extLst>
      <p:ext uri="{BB962C8B-B14F-4D97-AF65-F5344CB8AC3E}">
        <p14:creationId xmlns:p14="http://schemas.microsoft.com/office/powerpoint/2010/main" val="1094270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241439C-D937-4B64-A9F1-046E6D82AE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E241439C-D937-4B64-A9F1-046E6D82AE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3" name="TextBox 227">
            <a:extLst>
              <a:ext uri="{FF2B5EF4-FFF2-40B4-BE49-F238E27FC236}">
                <a16:creationId xmlns:a16="http://schemas.microsoft.com/office/drawing/2014/main" id="{4CC1F9EE-9AB8-4EC2-9516-FFB937671989}"/>
              </a:ext>
            </a:extLst>
          </p:cNvPr>
          <p:cNvSpPr txBox="1"/>
          <p:nvPr/>
        </p:nvSpPr>
        <p:spPr>
          <a:xfrm>
            <a:off x="940118" y="1133135"/>
            <a:ext cx="2576886" cy="256480"/>
          </a:xfrm>
          <a:prstGeom prst="rect">
            <a:avLst/>
          </a:prstGeom>
          <a:noFill/>
          <a:ln w="3175" cap="flat">
            <a:solidFill>
              <a:srgbClr val="C00000"/>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0" cap="none" spc="0" normalizeH="0" baseline="0" noProof="0">
                <a:ln>
                  <a:noFill/>
                </a:ln>
                <a:solidFill>
                  <a:srgbClr val="C00000"/>
                </a:solidFill>
                <a:effectLst/>
                <a:uLnTx/>
                <a:uFillTx/>
                <a:latin typeface="Century Gothic" panose="020B0502020202020204" pitchFamily="34" charset="0"/>
                <a:ea typeface="Helvetica Neue"/>
                <a:cs typeface="Arial" panose="020B0604020202020204" pitchFamily="34" charset="0"/>
                <a:sym typeface="Helvetica Neue"/>
              </a:rPr>
              <a:t>Q1</a:t>
            </a:r>
          </a:p>
        </p:txBody>
      </p:sp>
      <p:sp>
        <p:nvSpPr>
          <p:cNvPr id="74" name="TextBox 329">
            <a:extLst>
              <a:ext uri="{FF2B5EF4-FFF2-40B4-BE49-F238E27FC236}">
                <a16:creationId xmlns:a16="http://schemas.microsoft.com/office/drawing/2014/main" id="{40D802C2-D1A5-4B18-9255-013FA13E9D49}"/>
              </a:ext>
            </a:extLst>
          </p:cNvPr>
          <p:cNvSpPr txBox="1"/>
          <p:nvPr/>
        </p:nvSpPr>
        <p:spPr>
          <a:xfrm>
            <a:off x="-9344" y="5957220"/>
            <a:ext cx="1022748" cy="3795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SALES FOCUS AND SUPPORT</a:t>
            </a:r>
          </a:p>
        </p:txBody>
      </p:sp>
      <p:sp>
        <p:nvSpPr>
          <p:cNvPr id="75" name="TextBox 123">
            <a:extLst>
              <a:ext uri="{FF2B5EF4-FFF2-40B4-BE49-F238E27FC236}">
                <a16:creationId xmlns:a16="http://schemas.microsoft.com/office/drawing/2014/main" id="{A2C832ED-6DDD-400F-8B7F-6D9321A6CE43}"/>
              </a:ext>
            </a:extLst>
          </p:cNvPr>
          <p:cNvSpPr txBox="1"/>
          <p:nvPr/>
        </p:nvSpPr>
        <p:spPr>
          <a:xfrm>
            <a:off x="27540" y="2866899"/>
            <a:ext cx="948980" cy="5180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mn-ea"/>
                <a:cs typeface="Arial" panose="020B0604020202020204" pitchFamily="34" charset="0"/>
                <a:sym typeface="Helvetica Neue"/>
              </a:rPr>
              <a:t>INNOVATION /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PRODUCT PROOF POINT</a:t>
            </a:r>
          </a:p>
        </p:txBody>
      </p:sp>
      <p:sp>
        <p:nvSpPr>
          <p:cNvPr id="76" name="TextBox 327">
            <a:extLst>
              <a:ext uri="{FF2B5EF4-FFF2-40B4-BE49-F238E27FC236}">
                <a16:creationId xmlns:a16="http://schemas.microsoft.com/office/drawing/2014/main" id="{B617865D-5924-43E8-9F03-720C7FCFFB4A}"/>
              </a:ext>
            </a:extLst>
          </p:cNvPr>
          <p:cNvSpPr txBox="1"/>
          <p:nvPr/>
        </p:nvSpPr>
        <p:spPr>
          <a:xfrm>
            <a:off x="146571" y="1915677"/>
            <a:ext cx="741912" cy="3795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GROWTH EVENT</a:t>
            </a:r>
          </a:p>
        </p:txBody>
      </p:sp>
      <p:sp>
        <p:nvSpPr>
          <p:cNvPr id="77" name="Rectangle 76">
            <a:extLst>
              <a:ext uri="{FF2B5EF4-FFF2-40B4-BE49-F238E27FC236}">
                <a16:creationId xmlns:a16="http://schemas.microsoft.com/office/drawing/2014/main" id="{61EFC750-4AC6-4B87-9B3E-DA0199A4C7C7}"/>
              </a:ext>
            </a:extLst>
          </p:cNvPr>
          <p:cNvSpPr/>
          <p:nvPr/>
        </p:nvSpPr>
        <p:spPr>
          <a:xfrm>
            <a:off x="9115267" y="2279348"/>
            <a:ext cx="2105174" cy="1840775"/>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A09BDA86-3B7A-4EB7-92CB-F6AD5F2B35C2}"/>
              </a:ext>
            </a:extLst>
          </p:cNvPr>
          <p:cNvSpPr/>
          <p:nvPr/>
        </p:nvSpPr>
        <p:spPr>
          <a:xfrm>
            <a:off x="3269845" y="2281591"/>
            <a:ext cx="2069395" cy="1795403"/>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44A6534B-43A3-4866-ACAB-5D8989F598E0}"/>
              </a:ext>
            </a:extLst>
          </p:cNvPr>
          <p:cNvSpPr/>
          <p:nvPr/>
        </p:nvSpPr>
        <p:spPr>
          <a:xfrm>
            <a:off x="1082423" y="2287477"/>
            <a:ext cx="2074009" cy="1788002"/>
          </a:xfrm>
          <a:prstGeom prst="rect">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80" name="TextBox 123">
            <a:extLst>
              <a:ext uri="{FF2B5EF4-FFF2-40B4-BE49-F238E27FC236}">
                <a16:creationId xmlns:a16="http://schemas.microsoft.com/office/drawing/2014/main" id="{52365061-C54B-45A1-B6C8-5647A277E993}"/>
              </a:ext>
            </a:extLst>
          </p:cNvPr>
          <p:cNvSpPr txBox="1"/>
          <p:nvPr/>
        </p:nvSpPr>
        <p:spPr>
          <a:xfrm>
            <a:off x="-120446" y="4085832"/>
            <a:ext cx="1244952" cy="241092"/>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mn-ea"/>
                <a:cs typeface="Arial" panose="020B0604020202020204" pitchFamily="34" charset="0"/>
                <a:sym typeface="Helvetica Neue"/>
              </a:rPr>
              <a:t>COMMS</a:t>
            </a:r>
            <a:endPar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endParaRPr>
          </a:p>
        </p:txBody>
      </p:sp>
      <p:sp>
        <p:nvSpPr>
          <p:cNvPr id="81" name="TextBox 123">
            <a:extLst>
              <a:ext uri="{FF2B5EF4-FFF2-40B4-BE49-F238E27FC236}">
                <a16:creationId xmlns:a16="http://schemas.microsoft.com/office/drawing/2014/main" id="{B3759171-1875-48BF-9B04-F0BBC62961F3}"/>
              </a:ext>
            </a:extLst>
          </p:cNvPr>
          <p:cNvSpPr txBox="1"/>
          <p:nvPr/>
        </p:nvSpPr>
        <p:spPr>
          <a:xfrm>
            <a:off x="-120446" y="5096257"/>
            <a:ext cx="1244952" cy="3795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mn-ea"/>
                <a:cs typeface="Arial" panose="020B0604020202020204" pitchFamily="34" charset="0"/>
                <a:sym typeface="Helvetica Neue"/>
              </a:rPr>
              <a:t>ACTIVATION / LICENSING</a:t>
            </a:r>
            <a:endPar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endParaRPr>
          </a:p>
        </p:txBody>
      </p:sp>
      <p:sp>
        <p:nvSpPr>
          <p:cNvPr id="82" name="Rectangle 81">
            <a:extLst>
              <a:ext uri="{FF2B5EF4-FFF2-40B4-BE49-F238E27FC236}">
                <a16:creationId xmlns:a16="http://schemas.microsoft.com/office/drawing/2014/main" id="{A21BB422-6368-4DA2-BFA0-2CC2B1CA4A9C}"/>
              </a:ext>
            </a:extLst>
          </p:cNvPr>
          <p:cNvSpPr/>
          <p:nvPr/>
        </p:nvSpPr>
        <p:spPr>
          <a:xfrm>
            <a:off x="943259" y="1904099"/>
            <a:ext cx="2568808" cy="375248"/>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New Year/Distribution Support</a:t>
            </a:r>
            <a:endParaRPr kumimoji="0" lang="en-US" sz="11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49" name="Rectangle 148">
            <a:extLst>
              <a:ext uri="{FF2B5EF4-FFF2-40B4-BE49-F238E27FC236}">
                <a16:creationId xmlns:a16="http://schemas.microsoft.com/office/drawing/2014/main" id="{47845AE4-F5D1-45B3-A79B-8EFA32D4E2C9}"/>
              </a:ext>
            </a:extLst>
          </p:cNvPr>
          <p:cNvSpPr/>
          <p:nvPr/>
        </p:nvSpPr>
        <p:spPr>
          <a:xfrm>
            <a:off x="3653928" y="1906202"/>
            <a:ext cx="2573042" cy="389066"/>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a:ea typeface="+mn-ea"/>
                <a:cs typeface="+mn-cs"/>
              </a:rPr>
              <a:t>Easter</a:t>
            </a:r>
            <a:endParaRPr kumimoji="0" lang="en-US" sz="180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50" name="Rectangle 149">
            <a:extLst>
              <a:ext uri="{FF2B5EF4-FFF2-40B4-BE49-F238E27FC236}">
                <a16:creationId xmlns:a16="http://schemas.microsoft.com/office/drawing/2014/main" id="{79D3A373-1D8F-429A-8B0D-75D607E1B48D}"/>
              </a:ext>
            </a:extLst>
          </p:cNvPr>
          <p:cNvSpPr/>
          <p:nvPr/>
        </p:nvSpPr>
        <p:spPr>
          <a:xfrm>
            <a:off x="9080924" y="1920021"/>
            <a:ext cx="2585166" cy="375247"/>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a:ea typeface="+mn-ea"/>
                <a:cs typeface="+mn-cs"/>
              </a:rPr>
              <a:t>Holiday</a:t>
            </a:r>
            <a:endPar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151" name="Conector recto 98">
            <a:extLst>
              <a:ext uri="{FF2B5EF4-FFF2-40B4-BE49-F238E27FC236}">
                <a16:creationId xmlns:a16="http://schemas.microsoft.com/office/drawing/2014/main" id="{3DB36090-48CF-41B6-8246-DC987C77AC8E}"/>
              </a:ext>
            </a:extLst>
          </p:cNvPr>
          <p:cNvCxnSpPr>
            <a:cxnSpLocks/>
          </p:cNvCxnSpPr>
          <p:nvPr/>
        </p:nvCxnSpPr>
        <p:spPr>
          <a:xfrm flipH="1">
            <a:off x="195412" y="3839511"/>
            <a:ext cx="11747820" cy="0"/>
          </a:xfrm>
          <a:prstGeom prst="straightConnector1">
            <a:avLst/>
          </a:prstGeom>
          <a:noFill/>
          <a:ln w="12701" cap="flat">
            <a:solidFill>
              <a:srgbClr val="D9D9D9"/>
            </a:solidFill>
            <a:custDash>
              <a:ds d="300000" sp="300000"/>
            </a:custDash>
            <a:miter/>
          </a:ln>
        </p:spPr>
      </p:cxnSp>
      <p:cxnSp>
        <p:nvCxnSpPr>
          <p:cNvPr id="152" name="Conector recto 98">
            <a:extLst>
              <a:ext uri="{FF2B5EF4-FFF2-40B4-BE49-F238E27FC236}">
                <a16:creationId xmlns:a16="http://schemas.microsoft.com/office/drawing/2014/main" id="{D4640CE1-F8F2-494B-8A22-558A2129C146}"/>
              </a:ext>
            </a:extLst>
          </p:cNvPr>
          <p:cNvCxnSpPr>
            <a:cxnSpLocks/>
          </p:cNvCxnSpPr>
          <p:nvPr/>
        </p:nvCxnSpPr>
        <p:spPr>
          <a:xfrm flipH="1">
            <a:off x="195412" y="4819814"/>
            <a:ext cx="11747820" cy="0"/>
          </a:xfrm>
          <a:prstGeom prst="straightConnector1">
            <a:avLst/>
          </a:prstGeom>
          <a:noFill/>
          <a:ln w="12701" cap="flat">
            <a:solidFill>
              <a:srgbClr val="D9D9D9"/>
            </a:solidFill>
            <a:custDash>
              <a:ds d="300000" sp="300000"/>
            </a:custDash>
            <a:miter/>
          </a:ln>
        </p:spPr>
      </p:cxnSp>
      <p:sp>
        <p:nvSpPr>
          <p:cNvPr id="153" name="Rectangle 152">
            <a:extLst>
              <a:ext uri="{FF2B5EF4-FFF2-40B4-BE49-F238E27FC236}">
                <a16:creationId xmlns:a16="http://schemas.microsoft.com/office/drawing/2014/main" id="{50EBCC0A-D2FC-4114-B77D-2EF68AFA743B}"/>
              </a:ext>
            </a:extLst>
          </p:cNvPr>
          <p:cNvSpPr/>
          <p:nvPr/>
        </p:nvSpPr>
        <p:spPr>
          <a:xfrm>
            <a:off x="6377111" y="1906202"/>
            <a:ext cx="2576886" cy="389066"/>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Always On</a:t>
            </a:r>
          </a:p>
        </p:txBody>
      </p:sp>
      <p:sp>
        <p:nvSpPr>
          <p:cNvPr id="154" name="TextBox 227">
            <a:extLst>
              <a:ext uri="{FF2B5EF4-FFF2-40B4-BE49-F238E27FC236}">
                <a16:creationId xmlns:a16="http://schemas.microsoft.com/office/drawing/2014/main" id="{901C1EE1-622E-4ED6-8423-251AE765D62C}"/>
              </a:ext>
            </a:extLst>
          </p:cNvPr>
          <p:cNvSpPr txBox="1"/>
          <p:nvPr/>
        </p:nvSpPr>
        <p:spPr>
          <a:xfrm>
            <a:off x="3653720" y="1140224"/>
            <a:ext cx="2576886" cy="256480"/>
          </a:xfrm>
          <a:prstGeom prst="rect">
            <a:avLst/>
          </a:prstGeom>
          <a:noFill/>
          <a:ln w="3175" cap="flat">
            <a:solidFill>
              <a:srgbClr val="C00000"/>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0" cap="none" spc="0" normalizeH="0" baseline="0" noProof="0">
                <a:ln>
                  <a:noFill/>
                </a:ln>
                <a:solidFill>
                  <a:srgbClr val="C00000"/>
                </a:solidFill>
                <a:effectLst/>
                <a:uLnTx/>
                <a:uFillTx/>
                <a:latin typeface="Century Gothic" panose="020B0502020202020204" pitchFamily="34" charset="0"/>
                <a:ea typeface="Helvetica Neue"/>
                <a:cs typeface="Arial" panose="020B0604020202020204" pitchFamily="34" charset="0"/>
                <a:sym typeface="Helvetica Neue"/>
              </a:rPr>
              <a:t>Q2</a:t>
            </a:r>
          </a:p>
        </p:txBody>
      </p:sp>
      <p:sp>
        <p:nvSpPr>
          <p:cNvPr id="155" name="TextBox 227">
            <a:extLst>
              <a:ext uri="{FF2B5EF4-FFF2-40B4-BE49-F238E27FC236}">
                <a16:creationId xmlns:a16="http://schemas.microsoft.com/office/drawing/2014/main" id="{F2823354-73AB-43BE-AA0E-A03F1B4DD0F0}"/>
              </a:ext>
            </a:extLst>
          </p:cNvPr>
          <p:cNvSpPr txBox="1"/>
          <p:nvPr/>
        </p:nvSpPr>
        <p:spPr>
          <a:xfrm>
            <a:off x="6367322" y="1135452"/>
            <a:ext cx="2576886" cy="256480"/>
          </a:xfrm>
          <a:prstGeom prst="rect">
            <a:avLst/>
          </a:prstGeom>
          <a:noFill/>
          <a:ln w="3175" cap="flat">
            <a:solidFill>
              <a:srgbClr val="C00000"/>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0" cap="none" spc="0" normalizeH="0" baseline="0" noProof="0">
                <a:ln>
                  <a:noFill/>
                </a:ln>
                <a:solidFill>
                  <a:srgbClr val="C00000"/>
                </a:solidFill>
                <a:effectLst/>
                <a:uLnTx/>
                <a:uFillTx/>
                <a:latin typeface="Century Gothic" panose="020B0502020202020204" pitchFamily="34" charset="0"/>
                <a:ea typeface="Helvetica Neue"/>
                <a:cs typeface="Arial" panose="020B0604020202020204" pitchFamily="34" charset="0"/>
                <a:sym typeface="Helvetica Neue"/>
              </a:rPr>
              <a:t>Q3</a:t>
            </a:r>
          </a:p>
        </p:txBody>
      </p:sp>
      <p:sp>
        <p:nvSpPr>
          <p:cNvPr id="156" name="TextBox 227">
            <a:extLst>
              <a:ext uri="{FF2B5EF4-FFF2-40B4-BE49-F238E27FC236}">
                <a16:creationId xmlns:a16="http://schemas.microsoft.com/office/drawing/2014/main" id="{51CC6621-8365-48F7-AF7B-B546EF6F2D52}"/>
              </a:ext>
            </a:extLst>
          </p:cNvPr>
          <p:cNvSpPr txBox="1"/>
          <p:nvPr/>
        </p:nvSpPr>
        <p:spPr>
          <a:xfrm>
            <a:off x="9080924" y="1140224"/>
            <a:ext cx="2576886" cy="256480"/>
          </a:xfrm>
          <a:prstGeom prst="rect">
            <a:avLst/>
          </a:prstGeom>
          <a:noFill/>
          <a:ln w="3175" cap="flat">
            <a:solidFill>
              <a:srgbClr val="C00000"/>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0" cap="none" spc="0" normalizeH="0" baseline="0" noProof="0">
                <a:ln>
                  <a:noFill/>
                </a:ln>
                <a:solidFill>
                  <a:srgbClr val="C00000"/>
                </a:solidFill>
                <a:effectLst/>
                <a:uLnTx/>
                <a:uFillTx/>
                <a:latin typeface="Century Gothic" panose="020B0502020202020204" pitchFamily="34" charset="0"/>
                <a:ea typeface="Helvetica Neue"/>
                <a:cs typeface="Arial" panose="020B0604020202020204" pitchFamily="34" charset="0"/>
                <a:sym typeface="Helvetica Neue"/>
              </a:rPr>
              <a:t>Q4</a:t>
            </a:r>
          </a:p>
        </p:txBody>
      </p:sp>
      <p:sp>
        <p:nvSpPr>
          <p:cNvPr id="157" name="TextBox 327">
            <a:extLst>
              <a:ext uri="{FF2B5EF4-FFF2-40B4-BE49-F238E27FC236}">
                <a16:creationId xmlns:a16="http://schemas.microsoft.com/office/drawing/2014/main" id="{36114927-9A9B-4987-9E65-4B95E417840D}"/>
              </a:ext>
            </a:extLst>
          </p:cNvPr>
          <p:cNvSpPr txBox="1"/>
          <p:nvPr/>
        </p:nvSpPr>
        <p:spPr>
          <a:xfrm>
            <a:off x="151272" y="1482025"/>
            <a:ext cx="741912" cy="3795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CAMPAIGN</a:t>
            </a:r>
          </a:p>
        </p:txBody>
      </p:sp>
      <p:sp>
        <p:nvSpPr>
          <p:cNvPr id="158" name="Rectangle 157">
            <a:extLst>
              <a:ext uri="{FF2B5EF4-FFF2-40B4-BE49-F238E27FC236}">
                <a16:creationId xmlns:a16="http://schemas.microsoft.com/office/drawing/2014/main" id="{24308173-9806-4AF6-9DE3-F6843AF0F1B7}"/>
              </a:ext>
            </a:extLst>
          </p:cNvPr>
          <p:cNvSpPr/>
          <p:nvPr/>
        </p:nvSpPr>
        <p:spPr>
          <a:xfrm>
            <a:off x="940118" y="1505222"/>
            <a:ext cx="10717692" cy="305144"/>
          </a:xfrm>
          <a:prstGeom prst="rect">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a:ln>
                  <a:noFill/>
                </a:ln>
                <a:solidFill>
                  <a:srgbClr val="C00000"/>
                </a:solidFill>
                <a:effectLst/>
                <a:uLnTx/>
                <a:uFillTx/>
                <a:latin typeface="Century Gothic" panose="020B0502020202020204" pitchFamily="34" charset="0"/>
                <a:ea typeface="+mn-ea"/>
                <a:cs typeface="Calibri"/>
              </a:rPr>
              <a:t>FARMER OWNED, TRUSTED FOR OVER 100 YEARS</a:t>
            </a:r>
          </a:p>
        </p:txBody>
      </p:sp>
      <p:sp>
        <p:nvSpPr>
          <p:cNvPr id="159" name="TextBox 158">
            <a:extLst>
              <a:ext uri="{FF2B5EF4-FFF2-40B4-BE49-F238E27FC236}">
                <a16:creationId xmlns:a16="http://schemas.microsoft.com/office/drawing/2014/main" id="{9633455A-F500-4E8A-9DD9-7695158EB9BF}"/>
              </a:ext>
            </a:extLst>
          </p:cNvPr>
          <p:cNvSpPr txBox="1"/>
          <p:nvPr/>
        </p:nvSpPr>
        <p:spPr>
          <a:xfrm>
            <a:off x="1318714" y="5923277"/>
            <a:ext cx="1864308"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a:ea typeface="+mn-ea"/>
                <a:cs typeface="+mn-cs"/>
              </a:rPr>
              <a:t>Targeted Shopper Support based upon increased distribution</a:t>
            </a: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47FE60D6-90A3-4918-85BA-34317041AC58}"/>
              </a:ext>
            </a:extLst>
          </p:cNvPr>
          <p:cNvSpPr txBox="1"/>
          <p:nvPr/>
        </p:nvSpPr>
        <p:spPr>
          <a:xfrm>
            <a:off x="7146449" y="5921942"/>
            <a:ext cx="1510008" cy="21544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Century Gothic"/>
                <a:ea typeface="+mn-ea"/>
                <a:cs typeface="+mn-cs"/>
              </a:rPr>
              <a:t>Branded Search</a:t>
            </a:r>
            <a:endParaRPr kumimoji="0" lang="en-US" sz="180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1" name="TextBox 160">
            <a:extLst>
              <a:ext uri="{FF2B5EF4-FFF2-40B4-BE49-F238E27FC236}">
                <a16:creationId xmlns:a16="http://schemas.microsoft.com/office/drawing/2014/main" id="{C1C18C9E-28A5-4B24-ABBD-DC5AEE45006D}"/>
              </a:ext>
            </a:extLst>
          </p:cNvPr>
          <p:cNvSpPr txBox="1"/>
          <p:nvPr/>
        </p:nvSpPr>
        <p:spPr>
          <a:xfrm>
            <a:off x="9752432" y="5913234"/>
            <a:ext cx="1510008"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Century Gothic"/>
                <a:ea typeface="+mn-ea"/>
                <a:cs typeface="+mn-cs"/>
              </a:rPr>
              <a:t>Seasonal recipes and craft beverages for the holidays</a:t>
            </a:r>
            <a:endParaRPr kumimoji="0" lang="en-US" sz="180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2" name="TextBox 161">
            <a:extLst>
              <a:ext uri="{FF2B5EF4-FFF2-40B4-BE49-F238E27FC236}">
                <a16:creationId xmlns:a16="http://schemas.microsoft.com/office/drawing/2014/main" id="{3FF4CFEC-9A90-4144-90D4-86D38789A757}"/>
              </a:ext>
            </a:extLst>
          </p:cNvPr>
          <p:cNvSpPr txBox="1"/>
          <p:nvPr/>
        </p:nvSpPr>
        <p:spPr>
          <a:xfrm>
            <a:off x="9468242" y="4610371"/>
            <a:ext cx="1766056" cy="21544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a:ea typeface="+mn-ea"/>
                <a:cs typeface="+mn-cs"/>
              </a:rPr>
              <a:t>CRM + CP + Influencer</a:t>
            </a: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780E52D3-1D18-4FEE-987B-0667CD318665}"/>
              </a:ext>
            </a:extLst>
          </p:cNvPr>
          <p:cNvSpPr txBox="1"/>
          <p:nvPr/>
        </p:nvSpPr>
        <p:spPr>
          <a:xfrm>
            <a:off x="4052336" y="5913234"/>
            <a:ext cx="1864307"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a:ea typeface="+mn-ea"/>
                <a:cs typeface="+mn-cs"/>
              </a:rPr>
              <a:t>Inclusion in Easter recipes and retailer specific shopper initiatives </a:t>
            </a: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64" name="TextBox 163">
            <a:extLst>
              <a:ext uri="{FF2B5EF4-FFF2-40B4-BE49-F238E27FC236}">
                <a16:creationId xmlns:a16="http://schemas.microsoft.com/office/drawing/2014/main" id="{766BA4B9-F1AF-4042-B378-CBA8E256440C}"/>
              </a:ext>
            </a:extLst>
          </p:cNvPr>
          <p:cNvSpPr txBox="1"/>
          <p:nvPr/>
        </p:nvSpPr>
        <p:spPr>
          <a:xfrm>
            <a:off x="1137692" y="4606180"/>
            <a:ext cx="2080273" cy="21544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a:ea typeface="+mn-ea"/>
                <a:cs typeface="+mn-cs"/>
              </a:rPr>
              <a:t>CP + Influencer + Instacart + CRM</a:t>
            </a:r>
          </a:p>
        </p:txBody>
      </p:sp>
      <p:sp>
        <p:nvSpPr>
          <p:cNvPr id="166" name="TextBox 165">
            <a:extLst>
              <a:ext uri="{FF2B5EF4-FFF2-40B4-BE49-F238E27FC236}">
                <a16:creationId xmlns:a16="http://schemas.microsoft.com/office/drawing/2014/main" id="{DFB86DBE-E39C-490A-A113-890FF11F8478}"/>
              </a:ext>
            </a:extLst>
          </p:cNvPr>
          <p:cNvSpPr txBox="1"/>
          <p:nvPr/>
        </p:nvSpPr>
        <p:spPr>
          <a:xfrm>
            <a:off x="4101462" y="4615898"/>
            <a:ext cx="1766056" cy="21544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Century Gothic"/>
                <a:ea typeface="+mn-ea"/>
                <a:cs typeface="+mn-cs"/>
              </a:rPr>
              <a:t>CP + Influencer </a:t>
            </a:r>
            <a:endParaRPr kumimoji="0" lang="en-US" sz="180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67" name="Picture 15" descr="A screenshot of a cell phone&#10;&#10;Description automatically generated">
            <a:extLst>
              <a:ext uri="{FF2B5EF4-FFF2-40B4-BE49-F238E27FC236}">
                <a16:creationId xmlns:a16="http://schemas.microsoft.com/office/drawing/2014/main" id="{2239BA31-AF74-4881-8691-0E885850B2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4288" y="3967946"/>
            <a:ext cx="1003541" cy="301144"/>
          </a:xfrm>
          <a:prstGeom prst="rect">
            <a:avLst/>
          </a:prstGeom>
        </p:spPr>
      </p:pic>
      <p:pic>
        <p:nvPicPr>
          <p:cNvPr id="169" name="Picture 15" descr="A screenshot of a cell phone&#10;&#10;Description automatically generated">
            <a:extLst>
              <a:ext uri="{FF2B5EF4-FFF2-40B4-BE49-F238E27FC236}">
                <a16:creationId xmlns:a16="http://schemas.microsoft.com/office/drawing/2014/main" id="{3D6D0A8E-1189-4EF7-BE64-B2FD0A26CA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33002" y="3990107"/>
            <a:ext cx="1003541" cy="301144"/>
          </a:xfrm>
          <a:prstGeom prst="rect">
            <a:avLst/>
          </a:prstGeom>
        </p:spPr>
      </p:pic>
      <p:pic>
        <p:nvPicPr>
          <p:cNvPr id="171" name="Picture 15" descr="A screenshot of a cell phone&#10;&#10;Description automatically generated">
            <a:extLst>
              <a:ext uri="{FF2B5EF4-FFF2-40B4-BE49-F238E27FC236}">
                <a16:creationId xmlns:a16="http://schemas.microsoft.com/office/drawing/2014/main" id="{2AAED0AD-6042-4136-9B4D-3A49E38A45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10768" y="3961176"/>
            <a:ext cx="1003541" cy="301144"/>
          </a:xfrm>
          <a:prstGeom prst="rect">
            <a:avLst/>
          </a:prstGeom>
        </p:spPr>
      </p:pic>
      <p:pic>
        <p:nvPicPr>
          <p:cNvPr id="172" name="Picture 16" descr="A bowl of food&#10;&#10;Description automatically generated">
            <a:extLst>
              <a:ext uri="{FF2B5EF4-FFF2-40B4-BE49-F238E27FC236}">
                <a16:creationId xmlns:a16="http://schemas.microsoft.com/office/drawing/2014/main" id="{D7A686C9-CA65-4F79-85BE-7D903E37DE1D}"/>
              </a:ext>
            </a:extLst>
          </p:cNvPr>
          <p:cNvPicPr>
            <a:picLocks noChangeAspect="1"/>
          </p:cNvPicPr>
          <p:nvPr/>
        </p:nvPicPr>
        <p:blipFill>
          <a:blip r:embed="rId6"/>
          <a:stretch>
            <a:fillRect/>
          </a:stretch>
        </p:blipFill>
        <p:spPr>
          <a:xfrm>
            <a:off x="2064267" y="5071726"/>
            <a:ext cx="1447800" cy="609600"/>
          </a:xfrm>
          <a:prstGeom prst="rect">
            <a:avLst/>
          </a:prstGeom>
        </p:spPr>
      </p:pic>
      <p:pic>
        <p:nvPicPr>
          <p:cNvPr id="173" name="Picture 17" descr="A bowl of food&#10;&#10;Description automatically generated">
            <a:extLst>
              <a:ext uri="{FF2B5EF4-FFF2-40B4-BE49-F238E27FC236}">
                <a16:creationId xmlns:a16="http://schemas.microsoft.com/office/drawing/2014/main" id="{6B1C35D2-A4A6-4E08-A294-A05FC92F3980}"/>
              </a:ext>
            </a:extLst>
          </p:cNvPr>
          <p:cNvPicPr>
            <a:picLocks noChangeAspect="1"/>
          </p:cNvPicPr>
          <p:nvPr/>
        </p:nvPicPr>
        <p:blipFill>
          <a:blip r:embed="rId6"/>
          <a:stretch>
            <a:fillRect/>
          </a:stretch>
        </p:blipFill>
        <p:spPr>
          <a:xfrm>
            <a:off x="4254051" y="5028584"/>
            <a:ext cx="1447800" cy="609600"/>
          </a:xfrm>
          <a:prstGeom prst="rect">
            <a:avLst/>
          </a:prstGeom>
        </p:spPr>
      </p:pic>
      <p:pic>
        <p:nvPicPr>
          <p:cNvPr id="174" name="Picture 18" descr="A close up of food&#10;&#10;Description automatically generated">
            <a:extLst>
              <a:ext uri="{FF2B5EF4-FFF2-40B4-BE49-F238E27FC236}">
                <a16:creationId xmlns:a16="http://schemas.microsoft.com/office/drawing/2014/main" id="{E04E7E95-B680-4929-8DFE-B52AEDE804A9}"/>
              </a:ext>
            </a:extLst>
          </p:cNvPr>
          <p:cNvPicPr>
            <a:picLocks noChangeAspect="1"/>
          </p:cNvPicPr>
          <p:nvPr/>
        </p:nvPicPr>
        <p:blipFill>
          <a:blip r:embed="rId7"/>
          <a:stretch>
            <a:fillRect/>
          </a:stretch>
        </p:blipFill>
        <p:spPr>
          <a:xfrm>
            <a:off x="9752432" y="4912295"/>
            <a:ext cx="1457325" cy="771525"/>
          </a:xfrm>
          <a:prstGeom prst="rect">
            <a:avLst/>
          </a:prstGeom>
        </p:spPr>
      </p:pic>
      <p:pic>
        <p:nvPicPr>
          <p:cNvPr id="175" name="Picture 174" descr="A picture containing food, drawing, plate&#10;&#10;Description automatically generated">
            <a:extLst>
              <a:ext uri="{FF2B5EF4-FFF2-40B4-BE49-F238E27FC236}">
                <a16:creationId xmlns:a16="http://schemas.microsoft.com/office/drawing/2014/main" id="{E47AEBC2-A5BE-477F-950F-E90AA52A34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24159" y="4026728"/>
            <a:ext cx="968091" cy="193618"/>
          </a:xfrm>
          <a:prstGeom prst="rect">
            <a:avLst/>
          </a:prstGeom>
        </p:spPr>
      </p:pic>
      <p:pic>
        <p:nvPicPr>
          <p:cNvPr id="176" name="Picture 175">
            <a:extLst>
              <a:ext uri="{FF2B5EF4-FFF2-40B4-BE49-F238E27FC236}">
                <a16:creationId xmlns:a16="http://schemas.microsoft.com/office/drawing/2014/main" id="{D2F2A91F-92D9-441D-81CA-C1D4CCEE98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88837" y="2372235"/>
            <a:ext cx="416729" cy="1381089"/>
          </a:xfrm>
          <a:prstGeom prst="rect">
            <a:avLst/>
          </a:prstGeom>
        </p:spPr>
      </p:pic>
      <p:pic>
        <p:nvPicPr>
          <p:cNvPr id="177" name="Picture 176">
            <a:extLst>
              <a:ext uri="{FF2B5EF4-FFF2-40B4-BE49-F238E27FC236}">
                <a16:creationId xmlns:a16="http://schemas.microsoft.com/office/drawing/2014/main" id="{DE9A14C8-58EA-44B4-A93B-D86E912BE27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57591" y="2370509"/>
            <a:ext cx="416731" cy="1355029"/>
          </a:xfrm>
          <a:prstGeom prst="rect">
            <a:avLst/>
          </a:prstGeom>
        </p:spPr>
      </p:pic>
      <p:pic>
        <p:nvPicPr>
          <p:cNvPr id="178" name="Picture 177">
            <a:extLst>
              <a:ext uri="{FF2B5EF4-FFF2-40B4-BE49-F238E27FC236}">
                <a16:creationId xmlns:a16="http://schemas.microsoft.com/office/drawing/2014/main" id="{9ECD5BBA-461C-4015-B1C0-04CF9BB44F8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73423" y="2387459"/>
            <a:ext cx="404888" cy="1347885"/>
          </a:xfrm>
          <a:prstGeom prst="rect">
            <a:avLst/>
          </a:prstGeom>
        </p:spPr>
      </p:pic>
      <p:pic>
        <p:nvPicPr>
          <p:cNvPr id="179" name="Picture 178">
            <a:extLst>
              <a:ext uri="{FF2B5EF4-FFF2-40B4-BE49-F238E27FC236}">
                <a16:creationId xmlns:a16="http://schemas.microsoft.com/office/drawing/2014/main" id="{D45EAFEF-671B-4041-90DA-0A214B5F6A0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3190" y="5222495"/>
            <a:ext cx="1112239" cy="338102"/>
          </a:xfrm>
          <a:prstGeom prst="rect">
            <a:avLst/>
          </a:prstGeom>
        </p:spPr>
      </p:pic>
      <p:pic>
        <p:nvPicPr>
          <p:cNvPr id="180" name="Picture 179">
            <a:extLst>
              <a:ext uri="{FF2B5EF4-FFF2-40B4-BE49-F238E27FC236}">
                <a16:creationId xmlns:a16="http://schemas.microsoft.com/office/drawing/2014/main" id="{397236F4-B2C6-4B6F-9D31-27E9B09BB9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62403" y="3967946"/>
            <a:ext cx="1112239" cy="338102"/>
          </a:xfrm>
          <a:prstGeom prst="rect">
            <a:avLst/>
          </a:prstGeom>
        </p:spPr>
      </p:pic>
      <p:pic>
        <p:nvPicPr>
          <p:cNvPr id="181" name="Picture 180">
            <a:extLst>
              <a:ext uri="{FF2B5EF4-FFF2-40B4-BE49-F238E27FC236}">
                <a16:creationId xmlns:a16="http://schemas.microsoft.com/office/drawing/2014/main" id="{8B30EE95-88C6-43AD-970A-06569455CF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62134" y="4309758"/>
            <a:ext cx="968092" cy="294284"/>
          </a:xfrm>
          <a:prstGeom prst="rect">
            <a:avLst/>
          </a:prstGeom>
        </p:spPr>
      </p:pic>
      <p:pic>
        <p:nvPicPr>
          <p:cNvPr id="182" name="Picture 181">
            <a:extLst>
              <a:ext uri="{FF2B5EF4-FFF2-40B4-BE49-F238E27FC236}">
                <a16:creationId xmlns:a16="http://schemas.microsoft.com/office/drawing/2014/main" id="{308B1FA4-3902-4F3E-89F7-3E427315799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645738" y="2377006"/>
            <a:ext cx="398025" cy="1361468"/>
          </a:xfrm>
          <a:prstGeom prst="rect">
            <a:avLst/>
          </a:prstGeom>
        </p:spPr>
      </p:pic>
      <p:pic>
        <p:nvPicPr>
          <p:cNvPr id="183" name="Picture 182">
            <a:extLst>
              <a:ext uri="{FF2B5EF4-FFF2-40B4-BE49-F238E27FC236}">
                <a16:creationId xmlns:a16="http://schemas.microsoft.com/office/drawing/2014/main" id="{2528C632-5A7B-4FD2-A422-CDB8F639D77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06218" y="2333683"/>
            <a:ext cx="416729" cy="1381089"/>
          </a:xfrm>
          <a:prstGeom prst="rect">
            <a:avLst/>
          </a:prstGeom>
        </p:spPr>
      </p:pic>
      <p:pic>
        <p:nvPicPr>
          <p:cNvPr id="184" name="Picture 183">
            <a:extLst>
              <a:ext uri="{FF2B5EF4-FFF2-40B4-BE49-F238E27FC236}">
                <a16:creationId xmlns:a16="http://schemas.microsoft.com/office/drawing/2014/main" id="{FD4596AB-680E-4B04-A4A0-1B8C9889BF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75977" y="2357736"/>
            <a:ext cx="416731" cy="1355029"/>
          </a:xfrm>
          <a:prstGeom prst="rect">
            <a:avLst/>
          </a:prstGeom>
        </p:spPr>
      </p:pic>
      <p:pic>
        <p:nvPicPr>
          <p:cNvPr id="185" name="Picture 184">
            <a:extLst>
              <a:ext uri="{FF2B5EF4-FFF2-40B4-BE49-F238E27FC236}">
                <a16:creationId xmlns:a16="http://schemas.microsoft.com/office/drawing/2014/main" id="{3E49FE6C-DC60-428D-A192-95F3DC5D714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04909" y="3912560"/>
            <a:ext cx="1112239" cy="338102"/>
          </a:xfrm>
          <a:prstGeom prst="rect">
            <a:avLst/>
          </a:prstGeom>
        </p:spPr>
      </p:pic>
      <p:pic>
        <p:nvPicPr>
          <p:cNvPr id="186" name="Picture 185">
            <a:extLst>
              <a:ext uri="{FF2B5EF4-FFF2-40B4-BE49-F238E27FC236}">
                <a16:creationId xmlns:a16="http://schemas.microsoft.com/office/drawing/2014/main" id="{1BB8E00D-B2A1-4007-8F1C-7D82EC654D7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15043" r="25161"/>
          <a:stretch/>
        </p:blipFill>
        <p:spPr>
          <a:xfrm>
            <a:off x="6674605" y="2344049"/>
            <a:ext cx="2103880" cy="1433055"/>
          </a:xfrm>
          <a:prstGeom prst="rect">
            <a:avLst/>
          </a:prstGeom>
        </p:spPr>
      </p:pic>
      <p:pic>
        <p:nvPicPr>
          <p:cNvPr id="187" name="Picture 186">
            <a:extLst>
              <a:ext uri="{FF2B5EF4-FFF2-40B4-BE49-F238E27FC236}">
                <a16:creationId xmlns:a16="http://schemas.microsoft.com/office/drawing/2014/main" id="{CD5DF1EF-1C75-407D-9EB0-1F23D6BC775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93300" y="3916781"/>
            <a:ext cx="1112239" cy="338102"/>
          </a:xfrm>
          <a:prstGeom prst="rect">
            <a:avLst/>
          </a:prstGeom>
        </p:spPr>
      </p:pic>
      <p:sp>
        <p:nvSpPr>
          <p:cNvPr id="188" name="TextBox 187">
            <a:extLst>
              <a:ext uri="{FF2B5EF4-FFF2-40B4-BE49-F238E27FC236}">
                <a16:creationId xmlns:a16="http://schemas.microsoft.com/office/drawing/2014/main" id="{BE87CDF9-F8CA-4949-9AD9-8422C84A2390}"/>
              </a:ext>
            </a:extLst>
          </p:cNvPr>
          <p:cNvSpPr txBox="1"/>
          <p:nvPr/>
        </p:nvSpPr>
        <p:spPr>
          <a:xfrm>
            <a:off x="7018425" y="4592843"/>
            <a:ext cx="1766056" cy="21544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Century Gothic"/>
                <a:ea typeface="+mn-ea"/>
                <a:cs typeface="+mn-cs"/>
              </a:rPr>
              <a:t>Branded Search</a:t>
            </a:r>
            <a:endParaRPr kumimoji="0" lang="en-US" sz="180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89" name="Picture 188">
            <a:extLst>
              <a:ext uri="{FF2B5EF4-FFF2-40B4-BE49-F238E27FC236}">
                <a16:creationId xmlns:a16="http://schemas.microsoft.com/office/drawing/2014/main" id="{712C6BF5-3136-490B-B461-814EC03D96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18652" y="2333014"/>
            <a:ext cx="416729" cy="1381089"/>
          </a:xfrm>
          <a:prstGeom prst="rect">
            <a:avLst/>
          </a:prstGeom>
        </p:spPr>
      </p:pic>
      <p:pic>
        <p:nvPicPr>
          <p:cNvPr id="190" name="Picture 189">
            <a:extLst>
              <a:ext uri="{FF2B5EF4-FFF2-40B4-BE49-F238E27FC236}">
                <a16:creationId xmlns:a16="http://schemas.microsoft.com/office/drawing/2014/main" id="{B2B9BF5E-DF6F-4CBA-B5F6-570F261969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87406" y="2331288"/>
            <a:ext cx="416731" cy="1355029"/>
          </a:xfrm>
          <a:prstGeom prst="rect">
            <a:avLst/>
          </a:prstGeom>
        </p:spPr>
      </p:pic>
      <p:sp>
        <p:nvSpPr>
          <p:cNvPr id="4" name="Rectangle 3">
            <a:extLst>
              <a:ext uri="{FF2B5EF4-FFF2-40B4-BE49-F238E27FC236}">
                <a16:creationId xmlns:a16="http://schemas.microsoft.com/office/drawing/2014/main" id="{00D8E150-5FEA-4B16-9AB4-15AB92599DD6}"/>
              </a:ext>
            </a:extLst>
          </p:cNvPr>
          <p:cNvSpPr/>
          <p:nvPr/>
        </p:nvSpPr>
        <p:spPr>
          <a:xfrm>
            <a:off x="913190" y="3900134"/>
            <a:ext cx="5364708" cy="2361696"/>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11FFA56-7FE9-4504-80E6-77E76ACE789C}"/>
              </a:ext>
            </a:extLst>
          </p:cNvPr>
          <p:cNvSpPr txBox="1"/>
          <p:nvPr/>
        </p:nvSpPr>
        <p:spPr>
          <a:xfrm>
            <a:off x="6377111" y="5071726"/>
            <a:ext cx="3375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1H will be key drive period, shopper support for distribution and national CP/influencer in partnership with master brand </a:t>
            </a:r>
          </a:p>
        </p:txBody>
      </p:sp>
      <p:sp>
        <p:nvSpPr>
          <p:cNvPr id="55" name="Title 4">
            <a:extLst>
              <a:ext uri="{FF2B5EF4-FFF2-40B4-BE49-F238E27FC236}">
                <a16:creationId xmlns:a16="http://schemas.microsoft.com/office/drawing/2014/main" id="{99A839BC-4106-4B01-AB13-A4CEEFE3872F}"/>
              </a:ext>
            </a:extLst>
          </p:cNvPr>
          <p:cNvSpPr txBox="1">
            <a:spLocks/>
          </p:cNvSpPr>
          <p:nvPr/>
        </p:nvSpPr>
        <p:spPr>
          <a:xfrm>
            <a:off x="700088" y="-910804"/>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sz="2000" b="1" i="1">
              <a:solidFill>
                <a:srgbClr val="0069B3"/>
              </a:solidFill>
            </a:endParaRPr>
          </a:p>
        </p:txBody>
      </p:sp>
      <p:sp>
        <p:nvSpPr>
          <p:cNvPr id="6" name="Title 5">
            <a:extLst>
              <a:ext uri="{FF2B5EF4-FFF2-40B4-BE49-F238E27FC236}">
                <a16:creationId xmlns:a16="http://schemas.microsoft.com/office/drawing/2014/main" id="{EF7AF68F-31E3-1C4D-8A6E-8DECFBFE2224}"/>
              </a:ext>
            </a:extLst>
          </p:cNvPr>
          <p:cNvSpPr>
            <a:spLocks noGrp="1"/>
          </p:cNvSpPr>
          <p:nvPr>
            <p:ph type="title"/>
          </p:nvPr>
        </p:nvSpPr>
        <p:spPr>
          <a:xfrm>
            <a:off x="224313" y="192056"/>
            <a:ext cx="11743882" cy="773762"/>
          </a:xfrm>
        </p:spPr>
        <p:txBody>
          <a:bodyPr/>
          <a:lstStyle/>
          <a:p>
            <a:r>
              <a:rPr lang="en-US"/>
              <a:t>LOL 2021 key marketing drive periods</a:t>
            </a:r>
          </a:p>
        </p:txBody>
      </p:sp>
      <p:sp>
        <p:nvSpPr>
          <p:cNvPr id="58" name="Rectangle 57">
            <a:extLst>
              <a:ext uri="{FF2B5EF4-FFF2-40B4-BE49-F238E27FC236}">
                <a16:creationId xmlns:a16="http://schemas.microsoft.com/office/drawing/2014/main" id="{474F37C1-AF54-9A4F-95E1-E6B86B1E4726}"/>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The LAND O LAKES Brand name is used under license from Land O’Lakes, Inc.</a:t>
            </a:r>
          </a:p>
        </p:txBody>
      </p:sp>
    </p:spTree>
    <p:extLst>
      <p:ext uri="{BB962C8B-B14F-4D97-AF65-F5344CB8AC3E}">
        <p14:creationId xmlns:p14="http://schemas.microsoft.com/office/powerpoint/2010/main" val="1550330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22E3D8-63D0-4B60-B179-02DDF75F676A}"/>
              </a:ext>
            </a:extLst>
          </p:cNvPr>
          <p:cNvSpPr txBox="1">
            <a:spLocks/>
          </p:cNvSpPr>
          <p:nvPr/>
        </p:nvSpPr>
        <p:spPr>
          <a:xfrm>
            <a:off x="503238" y="-869102"/>
            <a:ext cx="9246551"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pic>
        <p:nvPicPr>
          <p:cNvPr id="52" name="Picture 51">
            <a:extLst>
              <a:ext uri="{FF2B5EF4-FFF2-40B4-BE49-F238E27FC236}">
                <a16:creationId xmlns:a16="http://schemas.microsoft.com/office/drawing/2014/main" id="{999CC4F8-68E9-4B50-998F-15C64BAC64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12941" y="1816206"/>
            <a:ext cx="646369" cy="2210943"/>
          </a:xfrm>
          <a:prstGeom prst="rect">
            <a:avLst/>
          </a:prstGeom>
        </p:spPr>
      </p:pic>
      <p:pic>
        <p:nvPicPr>
          <p:cNvPr id="4" name="Picture 3">
            <a:extLst>
              <a:ext uri="{FF2B5EF4-FFF2-40B4-BE49-F238E27FC236}">
                <a16:creationId xmlns:a16="http://schemas.microsoft.com/office/drawing/2014/main" id="{58D6C97F-2DA7-4219-A11C-775BA2114E84}"/>
              </a:ext>
            </a:extLst>
          </p:cNvPr>
          <p:cNvPicPr>
            <a:picLocks noChangeAspect="1"/>
          </p:cNvPicPr>
          <p:nvPr/>
        </p:nvPicPr>
        <p:blipFill>
          <a:blip r:embed="rId3"/>
          <a:stretch>
            <a:fillRect/>
          </a:stretch>
        </p:blipFill>
        <p:spPr>
          <a:xfrm>
            <a:off x="601657" y="1359276"/>
            <a:ext cx="6652788" cy="2709690"/>
          </a:xfrm>
          <a:prstGeom prst="rect">
            <a:avLst/>
          </a:prstGeom>
        </p:spPr>
      </p:pic>
      <p:pic>
        <p:nvPicPr>
          <p:cNvPr id="6" name="Picture 5">
            <a:extLst>
              <a:ext uri="{FF2B5EF4-FFF2-40B4-BE49-F238E27FC236}">
                <a16:creationId xmlns:a16="http://schemas.microsoft.com/office/drawing/2014/main" id="{35A11D9E-9CDC-4738-98EA-8B4578A9A8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28" t="11005"/>
          <a:stretch/>
        </p:blipFill>
        <p:spPr>
          <a:xfrm>
            <a:off x="8680722" y="3033302"/>
            <a:ext cx="3291718" cy="1038405"/>
          </a:xfrm>
          <a:prstGeom prst="rect">
            <a:avLst/>
          </a:prstGeom>
        </p:spPr>
      </p:pic>
      <p:sp>
        <p:nvSpPr>
          <p:cNvPr id="7" name="Left Brace 6">
            <a:extLst>
              <a:ext uri="{FF2B5EF4-FFF2-40B4-BE49-F238E27FC236}">
                <a16:creationId xmlns:a16="http://schemas.microsoft.com/office/drawing/2014/main" id="{A759F062-F6EB-4D72-B4C6-28109D6A60AD}"/>
              </a:ext>
            </a:extLst>
          </p:cNvPr>
          <p:cNvSpPr/>
          <p:nvPr/>
        </p:nvSpPr>
        <p:spPr>
          <a:xfrm rot="16200000">
            <a:off x="3789553" y="1024728"/>
            <a:ext cx="277000" cy="6652788"/>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DA88AFD-E28E-4B28-A8AC-9280DC766296}"/>
              </a:ext>
            </a:extLst>
          </p:cNvPr>
          <p:cNvSpPr txBox="1"/>
          <p:nvPr/>
        </p:nvSpPr>
        <p:spPr>
          <a:xfrm>
            <a:off x="1445722" y="4633279"/>
            <a:ext cx="5241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Shipping 12/21</a:t>
            </a: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20987D0-6DF2-4901-9725-F32CEEE9B1CB}"/>
              </a:ext>
            </a:extLst>
          </p:cNvPr>
          <p:cNvSpPr txBox="1"/>
          <p:nvPr/>
        </p:nvSpPr>
        <p:spPr>
          <a:xfrm>
            <a:off x="7321947" y="4600819"/>
            <a:ext cx="524148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69B3"/>
                </a:solidFill>
                <a:effectLst/>
                <a:uLnTx/>
                <a:uFillTx/>
                <a:latin typeface="Century Gothic"/>
              </a:rPr>
              <a:t>Shipping </a:t>
            </a:r>
            <a:r>
              <a:rPr lang="en-US" sz="2000">
                <a:solidFill>
                  <a:srgbClr val="0069B3"/>
                </a:solidFill>
                <a:latin typeface="Century Gothic"/>
              </a:rPr>
              <a:t>1/29</a:t>
            </a: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4" name="Left Brace 43">
            <a:extLst>
              <a:ext uri="{FF2B5EF4-FFF2-40B4-BE49-F238E27FC236}">
                <a16:creationId xmlns:a16="http://schemas.microsoft.com/office/drawing/2014/main" id="{042B0DCA-D04E-467A-A3E5-DD4C50F5330F}"/>
              </a:ext>
            </a:extLst>
          </p:cNvPr>
          <p:cNvSpPr/>
          <p:nvPr/>
        </p:nvSpPr>
        <p:spPr>
          <a:xfrm rot="16200000">
            <a:off x="9804190" y="2334112"/>
            <a:ext cx="277002" cy="4059499"/>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7BE2125A-54CE-4B11-B50F-FC5D049895D8}"/>
              </a:ext>
            </a:extLst>
          </p:cNvPr>
          <p:cNvSpPr/>
          <p:nvPr/>
        </p:nvSpPr>
        <p:spPr>
          <a:xfrm rot="16200000">
            <a:off x="-87679" y="2392311"/>
            <a:ext cx="7201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024C94"/>
                </a:solidFill>
                <a:effectLst/>
                <a:uLnTx/>
                <a:uFillTx/>
                <a:latin typeface="Century Gothic" panose="020B0502020202020204" pitchFamily="34" charset="0"/>
                <a:ea typeface="+mn-ea"/>
                <a:cs typeface="+mn-cs"/>
              </a:rPr>
              <a:t>New</a:t>
            </a:r>
          </a:p>
        </p:txBody>
      </p:sp>
      <p:sp>
        <p:nvSpPr>
          <p:cNvPr id="2" name="Title 1">
            <a:extLst>
              <a:ext uri="{FF2B5EF4-FFF2-40B4-BE49-F238E27FC236}">
                <a16:creationId xmlns:a16="http://schemas.microsoft.com/office/drawing/2014/main" id="{E2D153A8-F6F5-4549-B498-8FA3D3FA9B43}"/>
              </a:ext>
            </a:extLst>
          </p:cNvPr>
          <p:cNvSpPr>
            <a:spLocks noGrp="1"/>
          </p:cNvSpPr>
          <p:nvPr>
            <p:ph type="title"/>
          </p:nvPr>
        </p:nvSpPr>
        <p:spPr>
          <a:xfrm>
            <a:off x="224313" y="192056"/>
            <a:ext cx="11743882" cy="773762"/>
          </a:xfrm>
        </p:spPr>
        <p:txBody>
          <a:bodyPr/>
          <a:lstStyle/>
          <a:p>
            <a:r>
              <a:rPr lang="en-US"/>
              <a:t>Land o lakes packaging change First Ship Dates</a:t>
            </a:r>
          </a:p>
        </p:txBody>
      </p:sp>
      <p:sp>
        <p:nvSpPr>
          <p:cNvPr id="14" name="Rectangle 13">
            <a:extLst>
              <a:ext uri="{FF2B5EF4-FFF2-40B4-BE49-F238E27FC236}">
                <a16:creationId xmlns:a16="http://schemas.microsoft.com/office/drawing/2014/main" id="{FEF6C8F1-10C0-4E4E-9A4E-DDE7F0985FE1}"/>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Total MULO L52W ending 9-27-20 </a:t>
            </a:r>
          </a:p>
        </p:txBody>
      </p:sp>
    </p:spTree>
    <p:extLst>
      <p:ext uri="{BB962C8B-B14F-4D97-AF65-F5344CB8AC3E}">
        <p14:creationId xmlns:p14="http://schemas.microsoft.com/office/powerpoint/2010/main" val="2346487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7" imgH="288" progId="TCLayout.ActiveDocument.1">
                  <p:embed/>
                </p:oleObj>
              </mc:Choice>
              <mc:Fallback>
                <p:oleObj name="think-cell Slide" r:id="rId4"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400">
              <a:latin typeface="Century Gothic" panose="020B0502020202020204" pitchFamily="34" charset="0"/>
              <a:sym typeface="Calibri Regular"/>
            </a:endParaRPr>
          </a:p>
        </p:txBody>
      </p:sp>
      <p:pic>
        <p:nvPicPr>
          <p:cNvPr id="6" name="Picture Placeholder 5">
            <a:extLst>
              <a:ext uri="{FF2B5EF4-FFF2-40B4-BE49-F238E27FC236}">
                <a16:creationId xmlns:a16="http://schemas.microsoft.com/office/drawing/2014/main" id="{89D0D4AF-D7B3-47C0-A7B1-AC196C9B266A}"/>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a:ext>
            </a:extLst>
          </a:blip>
          <a:srcRect t="26787" b="26787"/>
          <a:stretch/>
        </p:blipFill>
        <p:spPr>
          <a:xfrm>
            <a:off x="0" y="0"/>
            <a:ext cx="5907314" cy="2194560"/>
          </a:xfrm>
        </p:spPr>
      </p:pic>
      <p:pic>
        <p:nvPicPr>
          <p:cNvPr id="12" name="Picture Placeholder 11">
            <a:extLst>
              <a:ext uri="{FF2B5EF4-FFF2-40B4-BE49-F238E27FC236}">
                <a16:creationId xmlns:a16="http://schemas.microsoft.com/office/drawing/2014/main" id="{67E17EDF-3DD3-4BDE-85F1-492CCF373F3E}"/>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a:ext>
            </a:extLst>
          </a:blip>
          <a:srcRect t="19053" b="19053"/>
          <a:stretch/>
        </p:blipFill>
        <p:spPr>
          <a:xfrm>
            <a:off x="5895122" y="-1"/>
            <a:ext cx="6296878" cy="2194560"/>
          </a:xfrm>
        </p:spPr>
      </p:pic>
      <p:pic>
        <p:nvPicPr>
          <p:cNvPr id="19" name="Picture Placeholder 18">
            <a:extLst>
              <a:ext uri="{FF2B5EF4-FFF2-40B4-BE49-F238E27FC236}">
                <a16:creationId xmlns:a16="http://schemas.microsoft.com/office/drawing/2014/main" id="{0D0CBF1F-8966-4FA0-81AB-B48527692A15}"/>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a:ext>
            </a:extLst>
          </a:blip>
          <a:srcRect t="31430" b="31430"/>
          <a:stretch/>
        </p:blipFill>
        <p:spPr>
          <a:xfrm>
            <a:off x="0" y="2195470"/>
            <a:ext cx="5907314" cy="2194560"/>
          </a:xfrm>
        </p:spPr>
      </p:pic>
      <p:pic>
        <p:nvPicPr>
          <p:cNvPr id="47" name="Picture Placeholder 46">
            <a:extLst>
              <a:ext uri="{FF2B5EF4-FFF2-40B4-BE49-F238E27FC236}">
                <a16:creationId xmlns:a16="http://schemas.microsoft.com/office/drawing/2014/main" id="{3F7F2638-1C69-1845-BC75-E4FDAFBD4536}"/>
              </a:ext>
            </a:extLst>
          </p:cNvPr>
          <p:cNvPicPr>
            <a:picLocks noGrp="1" noChangeAspect="1"/>
          </p:cNvPicPr>
          <p:nvPr>
            <p:ph type="pic" sz="quarter" idx="17"/>
          </p:nvPr>
        </p:nvPicPr>
        <p:blipFill>
          <a:blip r:embed="rId9"/>
          <a:srcRect t="19209" b="19209"/>
          <a:stretch>
            <a:fillRect/>
          </a:stretch>
        </p:blipFill>
        <p:spPr/>
      </p:pic>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140" y="5088353"/>
            <a:ext cx="8552210" cy="674596"/>
          </a:xfrm>
        </p:spPr>
        <p:txBody>
          <a:bodyPr/>
          <a:lstStyle/>
          <a:p>
            <a:r>
              <a:rPr lang="en-US"/>
              <a:t>Horizon Organic Whiteners</a:t>
            </a:r>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139" y="5738630"/>
            <a:ext cx="8552210" cy="703800"/>
          </a:xfrm>
        </p:spPr>
        <p:txBody>
          <a:bodyPr/>
          <a:lstStyle/>
          <a:p>
            <a:r>
              <a:rPr lang="en-US"/>
              <a:t>2021 H2 Brand Updates</a:t>
            </a:r>
          </a:p>
        </p:txBody>
      </p:sp>
      <p:pic>
        <p:nvPicPr>
          <p:cNvPr id="18" name="Picture Placeholder 17">
            <a:extLst>
              <a:ext uri="{FF2B5EF4-FFF2-40B4-BE49-F238E27FC236}">
                <a16:creationId xmlns:a16="http://schemas.microsoft.com/office/drawing/2014/main" id="{A5DA277F-CF4C-4EB8-8364-46D66FA8084C}"/>
              </a:ext>
            </a:extLst>
          </p:cNvPr>
          <p:cNvPicPr>
            <a:picLocks noGrp="1" noChangeAspect="1"/>
          </p:cNvPicPr>
          <p:nvPr>
            <p:ph type="pic" sz="quarter" idx="22"/>
          </p:nvPr>
        </p:nvPicPr>
        <p:blipFill rotWithShape="1">
          <a:blip r:embed="rId10" cstate="print">
            <a:extLst>
              <a:ext uri="{28A0092B-C50C-407E-A947-70E740481C1C}">
                <a14:useLocalDpi xmlns:a14="http://schemas.microsoft.com/office/drawing/2010/main"/>
              </a:ext>
            </a:extLst>
          </a:blip>
          <a:srcRect t="375" b="375"/>
          <a:stretch/>
        </p:blipFill>
        <p:spPr>
          <a:xfrm>
            <a:off x="447273" y="4632774"/>
            <a:ext cx="2150376" cy="1996625"/>
          </a:xfrm>
        </p:spPr>
      </p:pic>
      <p:pic>
        <p:nvPicPr>
          <p:cNvPr id="49" name="Picture Placeholder 48">
            <a:extLst>
              <a:ext uri="{FF2B5EF4-FFF2-40B4-BE49-F238E27FC236}">
                <a16:creationId xmlns:a16="http://schemas.microsoft.com/office/drawing/2014/main" id="{04F0300C-321C-FC4D-AA7F-C36D04743293}"/>
              </a:ext>
            </a:extLst>
          </p:cNvPr>
          <p:cNvPicPr>
            <a:picLocks noGrp="1" noChangeAspect="1"/>
          </p:cNvPicPr>
          <p:nvPr>
            <p:ph type="pic" sz="quarter" idx="25"/>
          </p:nvPr>
        </p:nvPicPr>
        <p:blipFill>
          <a:blip r:embed="rId11"/>
          <a:srcRect t="13918" b="13918"/>
          <a:stretch>
            <a:fillRect/>
          </a:stretch>
        </p:blipFill>
        <p:spPr/>
      </p:pic>
    </p:spTree>
    <p:extLst>
      <p:ext uri="{BB962C8B-B14F-4D97-AF65-F5344CB8AC3E}">
        <p14:creationId xmlns:p14="http://schemas.microsoft.com/office/powerpoint/2010/main" val="1375510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341E79-5975-4087-9EAD-4599BF8B3F46}"/>
              </a:ext>
            </a:extLst>
          </p:cNvPr>
          <p:cNvGrpSpPr/>
          <p:nvPr/>
        </p:nvGrpSpPr>
        <p:grpSpPr>
          <a:xfrm>
            <a:off x="5541482" y="2715425"/>
            <a:ext cx="1704723" cy="1915268"/>
            <a:chOff x="1990802" y="2805685"/>
            <a:chExt cx="1704723" cy="1915268"/>
          </a:xfrm>
        </p:grpSpPr>
        <p:pic>
          <p:nvPicPr>
            <p:cNvPr id="15" name="Picture 14">
              <a:extLst>
                <a:ext uri="{FF2B5EF4-FFF2-40B4-BE49-F238E27FC236}">
                  <a16:creationId xmlns:a16="http://schemas.microsoft.com/office/drawing/2014/main" id="{AA525198-6304-4EE9-A244-0228CBD27FF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97303" y="3519260"/>
              <a:ext cx="1198222" cy="1198222"/>
            </a:xfrm>
            <a:prstGeom prst="rect">
              <a:avLst/>
            </a:prstGeom>
          </p:spPr>
        </p:pic>
        <p:pic>
          <p:nvPicPr>
            <p:cNvPr id="16" name="Picture 15">
              <a:extLst>
                <a:ext uri="{FF2B5EF4-FFF2-40B4-BE49-F238E27FC236}">
                  <a16:creationId xmlns:a16="http://schemas.microsoft.com/office/drawing/2014/main" id="{B3FF6592-170B-466D-8618-E509444ABAB3}"/>
                </a:ext>
              </a:extLst>
            </p:cNvPr>
            <p:cNvPicPr>
              <a:picLocks noChangeAspect="1"/>
            </p:cNvPicPr>
            <p:nvPr/>
          </p:nvPicPr>
          <p:blipFill rotWithShape="1">
            <a:blip r:embed="rId4" cstate="print">
              <a:clrChange>
                <a:clrFrom>
                  <a:srgbClr val="FFFFFD"/>
                </a:clrFrom>
                <a:clrTo>
                  <a:srgbClr val="FFFFFD">
                    <a:alpha val="0"/>
                  </a:srgbClr>
                </a:clrTo>
              </a:clrChange>
              <a:extLst>
                <a:ext uri="{28A0092B-C50C-407E-A947-70E740481C1C}">
                  <a14:useLocalDpi xmlns:a14="http://schemas.microsoft.com/office/drawing/2010/main"/>
                </a:ext>
              </a:extLst>
            </a:blip>
            <a:srcRect l="29561" r="27002"/>
            <a:stretch/>
          </p:blipFill>
          <p:spPr>
            <a:xfrm>
              <a:off x="1990802" y="2805685"/>
              <a:ext cx="831930" cy="1915268"/>
            </a:xfrm>
            <a:prstGeom prst="rect">
              <a:avLst/>
            </a:prstGeom>
          </p:spPr>
        </p:pic>
      </p:grpSp>
      <p:sp>
        <p:nvSpPr>
          <p:cNvPr id="10" name="Title 4">
            <a:extLst>
              <a:ext uri="{FF2B5EF4-FFF2-40B4-BE49-F238E27FC236}">
                <a16:creationId xmlns:a16="http://schemas.microsoft.com/office/drawing/2014/main" id="{61EB90CB-FB09-4BE7-8965-C2DD9D07D69F}"/>
              </a:ext>
            </a:extLst>
          </p:cNvPr>
          <p:cNvSpPr txBox="1">
            <a:spLocks/>
          </p:cNvSpPr>
          <p:nvPr/>
        </p:nvSpPr>
        <p:spPr>
          <a:xfrm>
            <a:off x="700088" y="-915265"/>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914420" rtl="0" eaLnBrk="1" fontAlgn="auto" latinLnBrk="0" hangingPunct="1">
              <a:lnSpc>
                <a:spcPct val="90000"/>
              </a:lnSpc>
              <a:spcBef>
                <a:spcPct val="0"/>
              </a:spcBef>
              <a:spcAft>
                <a:spcPts val="0"/>
              </a:spcAft>
              <a:buClrTx/>
              <a:buSzTx/>
              <a:buFontTx/>
              <a:buNone/>
              <a:tabLst/>
              <a:defRPr/>
            </a:pPr>
            <a:endParaRPr kumimoji="0" 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graphicFrame>
        <p:nvGraphicFramePr>
          <p:cNvPr id="2" name="Diagram 1">
            <a:extLst>
              <a:ext uri="{FF2B5EF4-FFF2-40B4-BE49-F238E27FC236}">
                <a16:creationId xmlns:a16="http://schemas.microsoft.com/office/drawing/2014/main" id="{6E8AC840-E946-4F0E-9849-32E5EA8F13B3}"/>
              </a:ext>
            </a:extLst>
          </p:cNvPr>
          <p:cNvGraphicFramePr/>
          <p:nvPr/>
        </p:nvGraphicFramePr>
        <p:xfrm>
          <a:off x="105877" y="1164657"/>
          <a:ext cx="12397339" cy="4950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2" descr="Simple Cow Cartoon Free PNG Image｜Illustoon">
            <a:extLst>
              <a:ext uri="{FF2B5EF4-FFF2-40B4-BE49-F238E27FC236}">
                <a16:creationId xmlns:a16="http://schemas.microsoft.com/office/drawing/2014/main" id="{B4BBD199-D3C0-41AD-94C0-19FD7B5D677D}"/>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a:ext>
            </a:extLst>
          </a:blip>
          <a:srcRect b="9736"/>
          <a:stretch/>
        </p:blipFill>
        <p:spPr bwMode="auto">
          <a:xfrm>
            <a:off x="7246205" y="742365"/>
            <a:ext cx="1445653" cy="13049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78E54E4-0080-4445-B3C1-F2C9BB58CAE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8750" b="90000" l="1889" r="99889">
                        <a14:foregroundMark x1="43333" y1="36250" x2="38778" y2="49583"/>
                        <a14:foregroundMark x1="38778" y1="49583" x2="32889" y2="48333"/>
                        <a14:foregroundMark x1="32889" y1="48333" x2="28222" y2="38750"/>
                        <a14:foregroundMark x1="28222" y1="38750" x2="31000" y2="25417"/>
                        <a14:foregroundMark x1="31000" y1="25417" x2="36111" y2="32500"/>
                        <a14:foregroundMark x1="36111" y1="32500" x2="38889" y2="47083"/>
                        <a14:foregroundMark x1="38889" y1="47083" x2="33222" y2="47917"/>
                        <a14:foregroundMark x1="33222" y1="47917" x2="21889" y2="22083"/>
                        <a14:foregroundMark x1="21889" y1="22083" x2="20333" y2="7500"/>
                        <a14:foregroundMark x1="20333" y1="7500" x2="28222" y2="4167"/>
                        <a14:foregroundMark x1="28222" y1="4167" x2="36667" y2="8750"/>
                        <a14:foregroundMark x1="36667" y1="8750" x2="37222" y2="9583"/>
                        <a14:foregroundMark x1="49667" y1="19583" x2="41000" y2="10000"/>
                        <a14:foregroundMark x1="41000" y1="10000" x2="35667" y2="10000"/>
                        <a14:foregroundMark x1="35667" y1="10000" x2="30778" y2="15000"/>
                        <a14:foregroundMark x1="30778" y1="15000" x2="29000" y2="40833"/>
                        <a14:foregroundMark x1="29000" y1="40833" x2="39333" y2="57500"/>
                        <a14:foregroundMark x1="39333" y1="57500" x2="51556" y2="56250"/>
                        <a14:foregroundMark x1="51556" y1="56250" x2="55111" y2="45417"/>
                        <a14:foregroundMark x1="55111" y1="45417" x2="54889" y2="44583"/>
                        <a14:foregroundMark x1="57222" y1="32083" x2="89778" y2="42500"/>
                        <a14:foregroundMark x1="89778" y1="42500" x2="92333" y2="42083"/>
                        <a14:foregroundMark x1="49444" y1="42083" x2="52444" y2="30000"/>
                        <a14:foregroundMark x1="52444" y1="30000" x2="57667" y2="23333"/>
                        <a14:foregroundMark x1="57667" y1="23333" x2="73333" y2="26250"/>
                        <a14:foregroundMark x1="54889" y1="40833" x2="46000" y2="29583"/>
                        <a14:foregroundMark x1="46000" y1="29583" x2="41889" y2="28333"/>
                        <a14:foregroundMark x1="17556" y1="29583" x2="13111" y2="26667"/>
                        <a14:foregroundMark x1="13111" y1="26667" x2="11111" y2="42500"/>
                        <a14:foregroundMark x1="11111" y1="42500" x2="13778" y2="57083"/>
                        <a14:foregroundMark x1="13778" y1="57083" x2="18556" y2="57083"/>
                        <a14:foregroundMark x1="18556" y1="57083" x2="21444" y2="40833"/>
                        <a14:foregroundMark x1="21444" y1="40833" x2="17556" y2="30833"/>
                        <a14:foregroundMark x1="17556" y1="30833" x2="16000" y2="40833"/>
                        <a14:foregroundMark x1="27556" y1="63750" x2="21111" y2="45833"/>
                        <a14:foregroundMark x1="21111" y1="45833" x2="20556" y2="25000"/>
                        <a14:foregroundMark x1="20556" y1="25000" x2="23000" y2="11667"/>
                        <a14:foregroundMark x1="23000" y1="11667" x2="26778" y2="63333"/>
                        <a14:foregroundMark x1="26778" y1="63333" x2="58778" y2="75000"/>
                        <a14:foregroundMark x1="58778" y1="75000" x2="60222" y2="40833"/>
                        <a14:foregroundMark x1="60222" y1="40833" x2="59556" y2="37500"/>
                        <a14:foregroundMark x1="39000" y1="34583" x2="42333" y2="17500"/>
                        <a14:foregroundMark x1="42333" y1="17500" x2="47889" y2="14583"/>
                        <a14:foregroundMark x1="47889" y1="14583" x2="53000" y2="20000"/>
                        <a14:foregroundMark x1="53000" y1="20000" x2="55667" y2="17083"/>
                        <a14:foregroundMark x1="56333" y1="34583" x2="43111" y2="23333"/>
                        <a14:foregroundMark x1="43111" y1="23333" x2="34000" y2="34167"/>
                        <a14:foregroundMark x1="14222" y1="27083" x2="17111" y2="12917"/>
                        <a14:foregroundMark x1="17111" y1="12917" x2="7333" y2="29583"/>
                        <a14:foregroundMark x1="7333" y1="29583" x2="6222" y2="49167"/>
                        <a14:foregroundMark x1="6222" y1="49167" x2="4111" y2="62500"/>
                        <a14:foregroundMark x1="4111" y1="62500" x2="63111" y2="78333"/>
                        <a14:foregroundMark x1="63111" y1="78333" x2="63556" y2="78333"/>
                        <a14:foregroundMark x1="18889" y1="23333" x2="18889" y2="23333"/>
                        <a14:foregroundMark x1="26778" y1="22083" x2="22556" y2="16667"/>
                        <a14:foregroundMark x1="22556" y1="16667" x2="22333" y2="16667"/>
                        <a14:foregroundMark x1="19333" y1="21250" x2="29444" y2="15417"/>
                        <a14:foregroundMark x1="29444" y1="15417" x2="30556" y2="15833"/>
                        <a14:foregroundMark x1="17444" y1="20417" x2="32111" y2="27917"/>
                        <a14:foregroundMark x1="21444" y1="34583" x2="29556" y2="43333"/>
                        <a14:foregroundMark x1="30444" y1="59167" x2="30000" y2="47500"/>
                        <a14:foregroundMark x1="66444" y1="50417" x2="62111" y2="50000"/>
                        <a14:foregroundMark x1="62111" y1="50000" x2="53111" y2="62500"/>
                        <a14:foregroundMark x1="78889" y1="27500" x2="89667" y2="33750"/>
                        <a14:foregroundMark x1="89667" y1="33750" x2="90222" y2="50000"/>
                        <a14:foregroundMark x1="90222" y1="50000" x2="90000" y2="50833"/>
                        <a14:foregroundMark x1="92778" y1="41250" x2="91889" y2="64167"/>
                        <a14:foregroundMark x1="91889" y1="64167" x2="87444" y2="64167"/>
                        <a14:foregroundMark x1="87444" y1="64167" x2="77111" y2="55833"/>
                        <a14:foregroundMark x1="77111" y1="55833" x2="76667" y2="57083"/>
                        <a14:foregroundMark x1="81889" y1="52500" x2="93111" y2="43750"/>
                        <a14:foregroundMark x1="93111" y1="43750" x2="95667" y2="31250"/>
                        <a14:foregroundMark x1="95667" y1="31250" x2="98667" y2="48750"/>
                        <a14:foregroundMark x1="98667" y1="48750" x2="96333" y2="63333"/>
                        <a14:foregroundMark x1="96333" y1="63333" x2="88444" y2="78750"/>
                        <a14:foregroundMark x1="88444" y1="78750" x2="88111" y2="80833"/>
                        <a14:foregroundMark x1="81444" y1="49583" x2="81444" y2="49583"/>
                        <a14:foregroundMark x1="80889" y1="45000" x2="80889" y2="45000"/>
                        <a14:foregroundMark x1="80667" y1="47083" x2="80667" y2="42083"/>
                        <a14:foregroundMark x1="77333" y1="32083" x2="66222" y2="33333"/>
                        <a14:foregroundMark x1="66222" y1="33333" x2="62889" y2="42917"/>
                        <a14:foregroundMark x1="62889" y1="42917" x2="59333" y2="25000"/>
                        <a14:foregroundMark x1="59333" y1="25000" x2="54778" y2="15000"/>
                        <a14:foregroundMark x1="54778" y1="15000" x2="58667" y2="26667"/>
                        <a14:foregroundMark x1="58667" y1="26667" x2="61000" y2="40417"/>
                        <a14:foregroundMark x1="61000" y1="40417" x2="66444" y2="50417"/>
                        <a14:foregroundMark x1="66444" y1="50417" x2="61556" y2="42500"/>
                        <a14:foregroundMark x1="61556" y1="42500" x2="55889" y2="47083"/>
                        <a14:foregroundMark x1="55889" y1="47083" x2="54444" y2="62917"/>
                        <a14:foregroundMark x1="54444" y1="62917" x2="63222" y2="80000"/>
                        <a14:foregroundMark x1="63222" y1="80000" x2="67333" y2="82917"/>
                        <a14:foregroundMark x1="67333" y1="82917" x2="72222" y2="80417"/>
                        <a14:foregroundMark x1="72222" y1="80417" x2="75222" y2="81250"/>
                        <a14:foregroundMark x1="80889" y1="43333" x2="79000" y2="84583"/>
                        <a14:foregroundMark x1="79000" y1="84583" x2="86444" y2="87500"/>
                        <a14:foregroundMark x1="89444" y1="85833" x2="89444" y2="85833"/>
                        <a14:foregroundMark x1="90222" y1="85000" x2="90222" y2="85000"/>
                        <a14:foregroundMark x1="94333" y1="55833" x2="94333" y2="55833"/>
                        <a14:foregroundMark x1="94222" y1="55833" x2="94222" y2="55833"/>
                        <a14:foregroundMark x1="94556" y1="54583" x2="95000" y2="52917"/>
                        <a14:foregroundMark x1="94556" y1="54583" x2="94222" y2="56667"/>
                        <a14:foregroundMark x1="83222" y1="45833" x2="82556" y2="47917"/>
                        <a14:foregroundMark x1="78000" y1="30000" x2="77111" y2="33333"/>
                        <a14:foregroundMark x1="57444" y1="27083" x2="51667" y2="57083"/>
                        <a14:foregroundMark x1="51667" y1="57083" x2="50667" y2="67917"/>
                        <a14:foregroundMark x1="53444" y1="65833" x2="48556" y2="60417"/>
                        <a14:foregroundMark x1="48556" y1="60417" x2="43778" y2="63333"/>
                        <a14:foregroundMark x1="43778" y1="63333" x2="38444" y2="60833"/>
                        <a14:foregroundMark x1="38444" y1="60833" x2="34444" y2="54583"/>
                        <a14:foregroundMark x1="34444" y1="54583" x2="29556" y2="54167"/>
                        <a14:foregroundMark x1="29556" y1="54167" x2="21889" y2="39583"/>
                        <a14:foregroundMark x1="22000" y1="41250" x2="18667" y2="20833"/>
                        <a14:foregroundMark x1="18667" y1="20833" x2="14000" y2="15417"/>
                        <a14:foregroundMark x1="14000" y1="15417" x2="18667" y2="29583"/>
                        <a14:foregroundMark x1="18667" y1="29583" x2="22222" y2="32500"/>
                        <a14:foregroundMark x1="39889" y1="34583" x2="43778" y2="32500"/>
                        <a14:foregroundMark x1="51889" y1="23750" x2="55889" y2="22917"/>
                        <a14:foregroundMark x1="24556" y1="10833" x2="26778" y2="12917"/>
                        <a14:foregroundMark x1="19889" y1="35000" x2="19667" y2="39167"/>
                        <a14:foregroundMark x1="14556" y1="35833" x2="14444" y2="37083"/>
                        <a14:foregroundMark x1="22556" y1="42500" x2="21556" y2="43750"/>
                        <a14:foregroundMark x1="53889" y1="64583" x2="53778" y2="68333"/>
                        <a14:foregroundMark x1="60222" y1="82500" x2="60222" y2="82500"/>
                        <a14:foregroundMark x1="49889" y1="79583" x2="49889" y2="79583"/>
                        <a14:foregroundMark x1="41000" y1="76250" x2="41000" y2="76250"/>
                        <a14:foregroundMark x1="11000" y1="70000" x2="11000" y2="70000"/>
                        <a14:foregroundMark x1="3000" y1="35000" x2="3000" y2="35000"/>
                        <a14:foregroundMark x1="2222" y1="53333" x2="2222" y2="53333"/>
                        <a14:foregroundMark x1="1889" y1="65417" x2="1889" y2="65417"/>
                        <a14:foregroundMark x1="99889" y1="41667" x2="99889" y2="41667"/>
                      </a14:backgroundRemoval>
                    </a14:imgEffect>
                  </a14:imgLayer>
                </a14:imgProps>
              </a:ext>
              <a:ext uri="{28A0092B-C50C-407E-A947-70E740481C1C}">
                <a14:useLocalDpi xmlns:a14="http://schemas.microsoft.com/office/drawing/2010/main"/>
              </a:ext>
            </a:extLst>
          </a:blip>
          <a:stretch>
            <a:fillRect/>
          </a:stretch>
        </p:blipFill>
        <p:spPr>
          <a:xfrm>
            <a:off x="8254723" y="4356603"/>
            <a:ext cx="2477416" cy="660644"/>
          </a:xfrm>
          <a:prstGeom prst="rect">
            <a:avLst/>
          </a:prstGeom>
        </p:spPr>
      </p:pic>
      <p:pic>
        <p:nvPicPr>
          <p:cNvPr id="18" name="Picture 17">
            <a:extLst>
              <a:ext uri="{FF2B5EF4-FFF2-40B4-BE49-F238E27FC236}">
                <a16:creationId xmlns:a16="http://schemas.microsoft.com/office/drawing/2014/main" id="{454C4BD9-A750-4F58-A73A-AF153A383AE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602" b="89930" l="937" r="96253">
                        <a14:foregroundMark x1="8197" y1="66745" x2="5621" y2="32553"/>
                        <a14:foregroundMark x1="15457" y1="32553" x2="52927" y2="35363"/>
                        <a14:foregroundMark x1="55738" y1="39813" x2="71897" y2="42155"/>
                        <a14:foregroundMark x1="71897" y1="42155" x2="85012" y2="54333"/>
                        <a14:foregroundMark x1="85012" y1="54333" x2="91569" y2="66042"/>
                        <a14:foregroundMark x1="91569" y1="66042" x2="78689" y2="70258"/>
                        <a14:foregroundMark x1="78689" y1="70258" x2="70726" y2="70726"/>
                        <a14:foregroundMark x1="58080" y1="49883" x2="71897" y2="47775"/>
                        <a14:foregroundMark x1="71897" y1="47775" x2="82904" y2="41920"/>
                        <a14:foregroundMark x1="82904" y1="41920" x2="88290" y2="40984"/>
                        <a14:foregroundMark x1="57611" y1="66511" x2="91569" y2="60422"/>
                        <a14:foregroundMark x1="91569" y1="60422" x2="96253" y2="61827"/>
                        <a14:foregroundMark x1="74707" y1="66511" x2="74707" y2="66511"/>
                        <a14:foregroundMark x1="90632" y1="50351" x2="90632" y2="50351"/>
                        <a14:foregroundMark x1="76347" y1="41452" x2="95550" y2="54333"/>
                        <a14:foregroundMark x1="19438" y1="48244" x2="31616" y2="47307"/>
                        <a14:foregroundMark x1="31616" y1="47307" x2="33255" y2="48478"/>
                        <a14:foregroundMark x1="33255" y1="51522" x2="38407" y2="52225"/>
                        <a14:foregroundMark x1="12646" y1="53162" x2="16628" y2="55738"/>
                        <a14:foregroundMark x1="937" y1="31850" x2="937" y2="31850"/>
                      </a14:backgroundRemoval>
                    </a14:imgEffect>
                  </a14:imgLayer>
                </a14:imgProps>
              </a:ext>
              <a:ext uri="{28A0092B-C50C-407E-A947-70E740481C1C}">
                <a14:useLocalDpi xmlns:a14="http://schemas.microsoft.com/office/drawing/2010/main"/>
              </a:ext>
            </a:extLst>
          </a:blip>
          <a:stretch>
            <a:fillRect/>
          </a:stretch>
        </p:blipFill>
        <p:spPr>
          <a:xfrm rot="20473811">
            <a:off x="9847854" y="4168860"/>
            <a:ext cx="569301" cy="569301"/>
          </a:xfrm>
          <a:prstGeom prst="rect">
            <a:avLst/>
          </a:prstGeom>
        </p:spPr>
      </p:pic>
      <p:pic>
        <p:nvPicPr>
          <p:cNvPr id="19" name="Picture 18">
            <a:extLst>
              <a:ext uri="{FF2B5EF4-FFF2-40B4-BE49-F238E27FC236}">
                <a16:creationId xmlns:a16="http://schemas.microsoft.com/office/drawing/2014/main" id="{863498CB-0C72-409D-B28F-4A75A92CC562}"/>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602" b="89930" l="937" r="96253">
                        <a14:foregroundMark x1="8197" y1="66745" x2="5621" y2="32553"/>
                        <a14:foregroundMark x1="15457" y1="32553" x2="52927" y2="35363"/>
                        <a14:foregroundMark x1="55738" y1="39813" x2="71897" y2="42155"/>
                        <a14:foregroundMark x1="71897" y1="42155" x2="85012" y2="54333"/>
                        <a14:foregroundMark x1="85012" y1="54333" x2="91569" y2="66042"/>
                        <a14:foregroundMark x1="91569" y1="66042" x2="78689" y2="70258"/>
                        <a14:foregroundMark x1="78689" y1="70258" x2="70726" y2="70726"/>
                        <a14:foregroundMark x1="58080" y1="49883" x2="71897" y2="47775"/>
                        <a14:foregroundMark x1="71897" y1="47775" x2="82904" y2="41920"/>
                        <a14:foregroundMark x1="82904" y1="41920" x2="88290" y2="40984"/>
                        <a14:foregroundMark x1="57611" y1="66511" x2="91569" y2="60422"/>
                        <a14:foregroundMark x1="91569" y1="60422" x2="96253" y2="61827"/>
                        <a14:foregroundMark x1="74707" y1="66511" x2="74707" y2="66511"/>
                        <a14:foregroundMark x1="90632" y1="50351" x2="90632" y2="50351"/>
                        <a14:foregroundMark x1="76347" y1="41452" x2="95550" y2="54333"/>
                        <a14:foregroundMark x1="19438" y1="48244" x2="31616" y2="47307"/>
                        <a14:foregroundMark x1="31616" y1="47307" x2="33255" y2="48478"/>
                        <a14:foregroundMark x1="33255" y1="51522" x2="38407" y2="52225"/>
                        <a14:foregroundMark x1="12646" y1="53162" x2="16628" y2="55738"/>
                        <a14:foregroundMark x1="937" y1="31850" x2="937" y2="31850"/>
                      </a14:backgroundRemoval>
                    </a14:imgEffect>
                  </a14:imgLayer>
                </a14:imgProps>
              </a:ext>
              <a:ext uri="{28A0092B-C50C-407E-A947-70E740481C1C}">
                <a14:useLocalDpi xmlns:a14="http://schemas.microsoft.com/office/drawing/2010/main"/>
              </a:ext>
            </a:extLst>
          </a:blip>
          <a:stretch>
            <a:fillRect/>
          </a:stretch>
        </p:blipFill>
        <p:spPr>
          <a:xfrm rot="20476928">
            <a:off x="9233498" y="4131713"/>
            <a:ext cx="558165" cy="558165"/>
          </a:xfrm>
          <a:prstGeom prst="rect">
            <a:avLst/>
          </a:prstGeom>
        </p:spPr>
      </p:pic>
      <p:pic>
        <p:nvPicPr>
          <p:cNvPr id="20" name="Picture 19">
            <a:extLst>
              <a:ext uri="{FF2B5EF4-FFF2-40B4-BE49-F238E27FC236}">
                <a16:creationId xmlns:a16="http://schemas.microsoft.com/office/drawing/2014/main" id="{D29B62C5-22D6-4F78-99B4-AF2D5C7F0539}"/>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602" b="89930" l="937" r="96253">
                        <a14:foregroundMark x1="8197" y1="66745" x2="5621" y2="32553"/>
                        <a14:foregroundMark x1="15457" y1="32553" x2="52927" y2="35363"/>
                        <a14:foregroundMark x1="55738" y1="39813" x2="71897" y2="42155"/>
                        <a14:foregroundMark x1="71897" y1="42155" x2="85012" y2="54333"/>
                        <a14:foregroundMark x1="85012" y1="54333" x2="91569" y2="66042"/>
                        <a14:foregroundMark x1="91569" y1="66042" x2="78689" y2="70258"/>
                        <a14:foregroundMark x1="78689" y1="70258" x2="70726" y2="70726"/>
                        <a14:foregroundMark x1="58080" y1="49883" x2="71897" y2="47775"/>
                        <a14:foregroundMark x1="71897" y1="47775" x2="82904" y2="41920"/>
                        <a14:foregroundMark x1="82904" y1="41920" x2="88290" y2="40984"/>
                        <a14:foregroundMark x1="57611" y1="66511" x2="91569" y2="60422"/>
                        <a14:foregroundMark x1="91569" y1="60422" x2="96253" y2="61827"/>
                        <a14:foregroundMark x1="74707" y1="66511" x2="74707" y2="66511"/>
                        <a14:foregroundMark x1="90632" y1="50351" x2="90632" y2="50351"/>
                        <a14:foregroundMark x1="76347" y1="41452" x2="95550" y2="54333"/>
                        <a14:foregroundMark x1="19438" y1="48244" x2="31616" y2="47307"/>
                        <a14:foregroundMark x1="31616" y1="47307" x2="33255" y2="48478"/>
                        <a14:foregroundMark x1="33255" y1="51522" x2="38407" y2="52225"/>
                        <a14:foregroundMark x1="12646" y1="53162" x2="16628" y2="55738"/>
                        <a14:foregroundMark x1="937" y1="31850" x2="937" y2="31850"/>
                      </a14:backgroundRemoval>
                    </a14:imgEffect>
                  </a14:imgLayer>
                </a14:imgProps>
              </a:ext>
              <a:ext uri="{28A0092B-C50C-407E-A947-70E740481C1C}">
                <a14:useLocalDpi xmlns:a14="http://schemas.microsoft.com/office/drawing/2010/main"/>
              </a:ext>
            </a:extLst>
          </a:blip>
          <a:stretch>
            <a:fillRect/>
          </a:stretch>
        </p:blipFill>
        <p:spPr>
          <a:xfrm rot="20451960">
            <a:off x="8607698" y="4051990"/>
            <a:ext cx="558791" cy="558791"/>
          </a:xfrm>
          <a:prstGeom prst="rect">
            <a:avLst/>
          </a:prstGeom>
        </p:spPr>
      </p:pic>
      <p:pic>
        <p:nvPicPr>
          <p:cNvPr id="21" name="Picture 20">
            <a:extLst>
              <a:ext uri="{FF2B5EF4-FFF2-40B4-BE49-F238E27FC236}">
                <a16:creationId xmlns:a16="http://schemas.microsoft.com/office/drawing/2014/main" id="{A6A1CBE5-EEEF-4240-BECF-6A21AFC252E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a:ext>
            </a:extLst>
          </a:blip>
          <a:srcRect l="491" t="10493" r="-491" b="10297"/>
          <a:stretch/>
        </p:blipFill>
        <p:spPr>
          <a:xfrm>
            <a:off x="2615521" y="4129239"/>
            <a:ext cx="1133641" cy="897965"/>
          </a:xfrm>
          <a:prstGeom prst="rect">
            <a:avLst/>
          </a:prstGeom>
        </p:spPr>
      </p:pic>
      <p:pic>
        <p:nvPicPr>
          <p:cNvPr id="22" name="Picture 21">
            <a:extLst>
              <a:ext uri="{FF2B5EF4-FFF2-40B4-BE49-F238E27FC236}">
                <a16:creationId xmlns:a16="http://schemas.microsoft.com/office/drawing/2014/main" id="{FE8C261B-FEC4-415D-AF15-2C15ACA6D452}"/>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3874" b="99139" l="3767" r="96160">
                        <a14:foregroundMark x1="91581" y1="13415" x2="91581" y2="13415"/>
                        <a14:foregroundMark x1="96381" y1="10904" x2="96381" y2="10904"/>
                        <a14:foregroundMark x1="14254" y1="92324" x2="14254" y2="92324"/>
                        <a14:foregroundMark x1="62555" y1="9326" x2="62555" y2="9326"/>
                        <a14:foregroundMark x1="48449" y1="7317" x2="47932" y2="8034"/>
                        <a14:foregroundMark x1="51256" y1="3945" x2="51256" y2="3945"/>
                        <a14:foregroundMark x1="7607" y1="24749" x2="7607" y2="24749"/>
                        <a14:foregroundMark x1="7386" y1="24964" x2="7386" y2="24964"/>
                        <a14:foregroundMark x1="5761" y1="38451" x2="5761" y2="38451"/>
                        <a14:foregroundMark x1="4653" y1="28192" x2="4653" y2="28192"/>
                        <a14:foregroundMark x1="3914" y1="38809" x2="3914" y2="38809"/>
                        <a14:foregroundMark x1="28508" y1="94333" x2="28508" y2="94333"/>
                        <a14:foregroundMark x1="62186" y1="95768" x2="62186" y2="95768"/>
                        <a14:foregroundMark x1="68316" y1="97561" x2="68316" y2="97561"/>
                        <a14:foregroundMark x1="26809" y1="98278" x2="26809" y2="98278"/>
                        <a14:foregroundMark x1="66765" y1="98780" x2="66765" y2="98780"/>
                        <a14:foregroundMark x1="31241" y1="99139" x2="31241" y2="99139"/>
                      </a14:backgroundRemoval>
                    </a14:imgEffect>
                  </a14:imgLayer>
                </a14:imgProps>
              </a:ext>
              <a:ext uri="{28A0092B-C50C-407E-A947-70E740481C1C}">
                <a14:useLocalDpi xmlns:a14="http://schemas.microsoft.com/office/drawing/2010/main"/>
              </a:ext>
            </a:extLst>
          </a:blip>
          <a:stretch>
            <a:fillRect/>
          </a:stretch>
        </p:blipFill>
        <p:spPr>
          <a:xfrm flipH="1">
            <a:off x="3129473" y="4511388"/>
            <a:ext cx="1029131" cy="1059534"/>
          </a:xfrm>
          <a:prstGeom prst="rect">
            <a:avLst/>
          </a:prstGeom>
        </p:spPr>
      </p:pic>
      <p:pic>
        <p:nvPicPr>
          <p:cNvPr id="23" name="Picture 22">
            <a:extLst>
              <a:ext uri="{FF2B5EF4-FFF2-40B4-BE49-F238E27FC236}">
                <a16:creationId xmlns:a16="http://schemas.microsoft.com/office/drawing/2014/main" id="{EF3634FA-E159-4CCE-BE9B-16197E49FB29}"/>
              </a:ext>
            </a:extLst>
          </p:cNvPr>
          <p:cNvPicPr>
            <a:picLocks noChangeAspect="1"/>
          </p:cNvPicPr>
          <p:nvPr/>
        </p:nvPicPr>
        <p:blipFill>
          <a:blip r:embed="rId21" cstate="print">
            <a:duotone>
              <a:schemeClr val="accent1">
                <a:shade val="45000"/>
                <a:satMod val="135000"/>
              </a:schemeClr>
              <a:prstClr val="white"/>
            </a:duotone>
            <a:extLst>
              <a:ext uri="{BEBA8EAE-BF5A-486C-A8C5-ECC9F3942E4B}">
                <a14:imgProps xmlns:a14="http://schemas.microsoft.com/office/drawing/2010/main">
                  <a14:imgLayer r:embed="rId22">
                    <a14:imgEffect>
                      <a14:backgroundRemoval t="9494" b="89557" l="4852" r="95148">
                        <a14:foregroundMark x1="59494" y1="35759" x2="94937" y2="38924"/>
                        <a14:foregroundMark x1="54641" y1="31013" x2="54641" y2="31013"/>
                        <a14:foregroundMark x1="54641" y1="30063" x2="54641" y2="22152"/>
                        <a14:foregroundMark x1="49789" y1="17089" x2="49789" y2="17089"/>
                        <a14:foregroundMark x1="49789" y1="16456" x2="49789" y2="16456"/>
                        <a14:foregroundMark x1="49367" y1="15506" x2="49367" y2="15506"/>
                        <a14:foregroundMark x1="49367" y1="15506" x2="49367" y2="15506"/>
                        <a14:foregroundMark x1="53586" y1="15506" x2="53586" y2="15506"/>
                        <a14:foregroundMark x1="47679" y1="16456" x2="47679" y2="16456"/>
                        <a14:foregroundMark x1="43249" y1="17089" x2="43249" y2="17089"/>
                        <a14:foregroundMark x1="39451" y1="18671" x2="39451" y2="18671"/>
                        <a14:foregroundMark x1="35232" y1="20570" x2="35232" y2="20570"/>
                        <a14:foregroundMark x1="75105" y1="24684" x2="75105" y2="24684"/>
                        <a14:foregroundMark x1="67722" y1="22152" x2="67722" y2="22152"/>
                        <a14:foregroundMark x1="61181" y1="18671" x2="61181" y2="18671"/>
                        <a14:foregroundMark x1="58861" y1="17089" x2="58861" y2="17089"/>
                        <a14:foregroundMark x1="58861" y1="17089" x2="58861" y2="17089"/>
                        <a14:foregroundMark x1="13080" y1="65823" x2="16245" y2="79430"/>
                        <a14:foregroundMark x1="5063" y1="63924" x2="5696" y2="79430"/>
                        <a14:foregroundMark x1="50422" y1="61392" x2="50422" y2="61392"/>
                        <a14:foregroundMark x1="89030" y1="31962" x2="89030" y2="31962"/>
                        <a14:foregroundMark x1="81646" y1="27848" x2="81646" y2="27848"/>
                        <a14:foregroundMark x1="92405" y1="34177" x2="92405" y2="34177"/>
                        <a14:foregroundMark x1="95148" y1="35759" x2="95148" y2="35759"/>
                        <a14:foregroundMark x1="52954" y1="71203" x2="52954" y2="71203"/>
                        <a14:foregroundMark x1="40084" y1="72152" x2="40084" y2="72152"/>
                      </a14:backgroundRemoval>
                    </a14:imgEffect>
                  </a14:imgLayer>
                </a14:imgProps>
              </a:ext>
              <a:ext uri="{28A0092B-C50C-407E-A947-70E740481C1C}">
                <a14:useLocalDpi xmlns:a14="http://schemas.microsoft.com/office/drawing/2010/main"/>
              </a:ext>
            </a:extLst>
          </a:blip>
          <a:stretch>
            <a:fillRect/>
          </a:stretch>
        </p:blipFill>
        <p:spPr>
          <a:xfrm flipH="1">
            <a:off x="1244458" y="4287167"/>
            <a:ext cx="1925632" cy="1283755"/>
          </a:xfrm>
          <a:prstGeom prst="rect">
            <a:avLst/>
          </a:prstGeom>
        </p:spPr>
      </p:pic>
      <p:pic>
        <p:nvPicPr>
          <p:cNvPr id="24" name="Picture 23">
            <a:extLst>
              <a:ext uri="{FF2B5EF4-FFF2-40B4-BE49-F238E27FC236}">
                <a16:creationId xmlns:a16="http://schemas.microsoft.com/office/drawing/2014/main" id="{B429F2A3-0EB8-4F32-8064-25AD5D35E521}"/>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l="20709" r="20347"/>
          <a:stretch/>
        </p:blipFill>
        <p:spPr>
          <a:xfrm>
            <a:off x="3867610" y="4542985"/>
            <a:ext cx="174248" cy="333019"/>
          </a:xfrm>
          <a:prstGeom prst="rect">
            <a:avLst/>
          </a:prstGeom>
        </p:spPr>
      </p:pic>
      <p:pic>
        <p:nvPicPr>
          <p:cNvPr id="25" name="Picture 2">
            <a:extLst>
              <a:ext uri="{FF2B5EF4-FFF2-40B4-BE49-F238E27FC236}">
                <a16:creationId xmlns:a16="http://schemas.microsoft.com/office/drawing/2014/main" id="{3FECEACE-E505-41D4-B6A2-5585C4A86EFD}"/>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32729" t="4485" r="33336"/>
          <a:stretch/>
        </p:blipFill>
        <p:spPr bwMode="auto">
          <a:xfrm>
            <a:off x="3690133" y="4355887"/>
            <a:ext cx="181778" cy="511637"/>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8 Points 3">
            <a:extLst>
              <a:ext uri="{FF2B5EF4-FFF2-40B4-BE49-F238E27FC236}">
                <a16:creationId xmlns:a16="http://schemas.microsoft.com/office/drawing/2014/main" id="{85276282-C29D-4480-BEB6-F4DC1B47161B}"/>
              </a:ext>
            </a:extLst>
          </p:cNvPr>
          <p:cNvSpPr/>
          <p:nvPr/>
        </p:nvSpPr>
        <p:spPr>
          <a:xfrm rot="20984788">
            <a:off x="642289" y="1239407"/>
            <a:ext cx="3282965" cy="1604659"/>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Frozen butter can only be thawed and used as butter</a:t>
            </a:r>
          </a:p>
        </p:txBody>
      </p:sp>
      <p:sp>
        <p:nvSpPr>
          <p:cNvPr id="3" name="TextBox 2">
            <a:extLst>
              <a:ext uri="{FF2B5EF4-FFF2-40B4-BE49-F238E27FC236}">
                <a16:creationId xmlns:a16="http://schemas.microsoft.com/office/drawing/2014/main" id="{BB41DD30-18D6-4968-8A1E-30C6F3374AD6}"/>
              </a:ext>
            </a:extLst>
          </p:cNvPr>
          <p:cNvSpPr txBox="1"/>
          <p:nvPr/>
        </p:nvSpPr>
        <p:spPr>
          <a:xfrm>
            <a:off x="3347603" y="1966873"/>
            <a:ext cx="2228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3EA938"/>
                </a:solidFill>
                <a:effectLst/>
                <a:uLnTx/>
                <a:uFillTx/>
                <a:latin typeface="Century Gothic" panose="020B0502020202020204" pitchFamily="34" charset="0"/>
                <a:ea typeface="+mn-ea"/>
                <a:cs typeface="+mn-cs"/>
              </a:rPr>
              <a:t>Start HERE</a:t>
            </a:r>
          </a:p>
        </p:txBody>
      </p:sp>
      <p:sp>
        <p:nvSpPr>
          <p:cNvPr id="5" name="Title 4">
            <a:extLst>
              <a:ext uri="{FF2B5EF4-FFF2-40B4-BE49-F238E27FC236}">
                <a16:creationId xmlns:a16="http://schemas.microsoft.com/office/drawing/2014/main" id="{5B23DC5A-F4FB-DE45-9A31-B16E42F1470A}"/>
              </a:ext>
            </a:extLst>
          </p:cNvPr>
          <p:cNvSpPr>
            <a:spLocks noGrp="1"/>
          </p:cNvSpPr>
          <p:nvPr>
            <p:ph type="title"/>
          </p:nvPr>
        </p:nvSpPr>
        <p:spPr>
          <a:xfrm>
            <a:off x="224313" y="192056"/>
            <a:ext cx="11743882" cy="773762"/>
          </a:xfrm>
        </p:spPr>
        <p:txBody>
          <a:bodyPr/>
          <a:lstStyle/>
          <a:p>
            <a:r>
              <a:rPr lang="en-US"/>
              <a:t>We are doing everything we can to service Horizon Organic Whiteners in 2H 2021</a:t>
            </a:r>
          </a:p>
        </p:txBody>
      </p:sp>
    </p:spTree>
    <p:extLst>
      <p:ext uri="{BB962C8B-B14F-4D97-AF65-F5344CB8AC3E}">
        <p14:creationId xmlns:p14="http://schemas.microsoft.com/office/powerpoint/2010/main" val="378358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2" name="Picture Placeholder 11">
            <a:extLst>
              <a:ext uri="{FF2B5EF4-FFF2-40B4-BE49-F238E27FC236}">
                <a16:creationId xmlns:a16="http://schemas.microsoft.com/office/drawing/2014/main" id="{6A57B6BE-20FD-9C4E-BA53-7E35D46AFC26}"/>
              </a:ext>
            </a:extLst>
          </p:cNvPr>
          <p:cNvPicPr>
            <a:picLocks noChangeAspect="1"/>
          </p:cNvPicPr>
          <p:nvPr/>
        </p:nvPicPr>
        <p:blipFill rotWithShape="1">
          <a:blip r:embed="rId3">
            <a:extLst>
              <a:ext uri="{28A0092B-C50C-407E-A947-70E740481C1C}">
                <a14:useLocalDpi xmlns:a14="http://schemas.microsoft.com/office/drawing/2010/main"/>
              </a:ext>
            </a:extLst>
          </a:blip>
          <a:srcRect l="2" t="18741" b="27458"/>
          <a:stretch/>
        </p:blipFill>
        <p:spPr>
          <a:xfrm flipH="1">
            <a:off x="0" y="0"/>
            <a:ext cx="12191999" cy="4390030"/>
          </a:xfrm>
          <a:prstGeom prst="rect">
            <a:avLst/>
          </a:prstGeom>
        </p:spPr>
      </p:pic>
      <p:sp>
        <p:nvSpPr>
          <p:cNvPr id="3" name="Title 1">
            <a:extLst>
              <a:ext uri="{FF2B5EF4-FFF2-40B4-BE49-F238E27FC236}">
                <a16:creationId xmlns:a16="http://schemas.microsoft.com/office/drawing/2014/main" id="{53B0670E-476B-47AB-82E9-BA7718E75D9B}"/>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DC707D03-B3C1-404C-95BC-11C7B03B3036}"/>
              </a:ext>
            </a:extLst>
          </p:cNvPr>
          <p:cNvSpPr txBox="1"/>
          <p:nvPr/>
        </p:nvSpPr>
        <p:spPr>
          <a:xfrm>
            <a:off x="-1" y="5224305"/>
            <a:ext cx="12192001" cy="769441"/>
          </a:xfrm>
          <a:prstGeom prst="rect">
            <a:avLst/>
          </a:prstGeom>
          <a:noFill/>
        </p:spPr>
        <p:txBody>
          <a:bodyPr wrap="square" rtlCol="0">
            <a:spAutoFit/>
          </a:bodyPr>
          <a:lstStyle/>
          <a:p>
            <a:pPr lvl="0" algn="ctr">
              <a:defRPr/>
            </a:pPr>
            <a:r>
              <a:rPr lang="fi-FI" sz="4400">
                <a:solidFill>
                  <a:schemeClr val="bg1"/>
                </a:solidFill>
                <a:latin typeface="Century Gothic" panose="020B0502020202020204" pitchFamily="34" charset="0"/>
              </a:rPr>
              <a:t>READY TO DRINK COFFEE</a:t>
            </a:r>
            <a:endParaRPr lang="en-US" sz="2400">
              <a:solidFill>
                <a:schemeClr val="bg1"/>
              </a:solidFill>
              <a:latin typeface="Century Gothic" panose="020B0502020202020204" pitchFamily="34" charset="0"/>
            </a:endParaRPr>
          </a:p>
        </p:txBody>
      </p:sp>
      <p:pic>
        <p:nvPicPr>
          <p:cNvPr id="72" name="Picture 71">
            <a:extLst>
              <a:ext uri="{FF2B5EF4-FFF2-40B4-BE49-F238E27FC236}">
                <a16:creationId xmlns:a16="http://schemas.microsoft.com/office/drawing/2014/main" id="{1F85CF8C-EAE1-884E-9F4B-67EA9D6B514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341" y="4626446"/>
            <a:ext cx="1124254" cy="1569957"/>
          </a:xfrm>
          <a:prstGeom prst="rect">
            <a:avLst/>
          </a:prstGeom>
        </p:spPr>
      </p:pic>
      <p:sp>
        <p:nvSpPr>
          <p:cNvPr id="2" name="Right Triangle 1">
            <a:extLst>
              <a:ext uri="{FF2B5EF4-FFF2-40B4-BE49-F238E27FC236}">
                <a16:creationId xmlns:a16="http://schemas.microsoft.com/office/drawing/2014/main" id="{0012E564-FB23-434D-85D5-5985949633A1}"/>
              </a:ext>
            </a:extLst>
          </p:cNvPr>
          <p:cNvSpPr/>
          <p:nvPr/>
        </p:nvSpPr>
        <p:spPr>
          <a:xfrm flipH="1" flipV="1">
            <a:off x="7615004" y="0"/>
            <a:ext cx="4576996" cy="4076915"/>
          </a:xfrm>
          <a:prstGeom prst="rtTriangle">
            <a:avLst/>
          </a:prstGeom>
          <a:gradFill flip="none" rotWithShape="1">
            <a:gsLst>
              <a:gs pos="100000">
                <a:schemeClr val="tx1">
                  <a:alpha val="85000"/>
                </a:schemeClr>
              </a:gs>
              <a:gs pos="52000">
                <a:schemeClr val="tx1">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Tree>
    <p:extLst>
      <p:ext uri="{BB962C8B-B14F-4D97-AF65-F5344CB8AC3E}">
        <p14:creationId xmlns:p14="http://schemas.microsoft.com/office/powerpoint/2010/main" val="2330068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FD661F-0427-4AD8-95D5-8B647DCFA7BE}"/>
              </a:ext>
            </a:extLst>
          </p:cNvPr>
          <p:cNvSpPr>
            <a:spLocks noGrp="1"/>
          </p:cNvSpPr>
          <p:nvPr>
            <p:ph type="title"/>
          </p:nvPr>
        </p:nvSpPr>
        <p:spPr>
          <a:xfrm>
            <a:off x="220144" y="192056"/>
            <a:ext cx="11738525" cy="773762"/>
          </a:xfrm>
        </p:spPr>
        <p:txBody>
          <a:bodyPr/>
          <a:lstStyle/>
          <a:p>
            <a:r>
              <a:rPr lang="en-US"/>
              <a:t>RTD Coffee is poised for growth as Younger consumers driving major shifts in the category</a:t>
            </a:r>
          </a:p>
        </p:txBody>
      </p:sp>
      <p:sp>
        <p:nvSpPr>
          <p:cNvPr id="20" name="Text Placeholder 19">
            <a:extLst>
              <a:ext uri="{FF2B5EF4-FFF2-40B4-BE49-F238E27FC236}">
                <a16:creationId xmlns:a16="http://schemas.microsoft.com/office/drawing/2014/main" id="{F1275985-C104-40F3-B132-D2E8A51A4F79}"/>
              </a:ext>
            </a:extLst>
          </p:cNvPr>
          <p:cNvSpPr>
            <a:spLocks noGrp="1"/>
          </p:cNvSpPr>
          <p:nvPr>
            <p:ph type="body" idx="13"/>
          </p:nvPr>
        </p:nvSpPr>
        <p:spPr>
          <a:xfrm>
            <a:off x="220145" y="870264"/>
            <a:ext cx="11740550" cy="600921"/>
          </a:xfrm>
        </p:spPr>
        <p:txBody>
          <a:bodyPr/>
          <a:lstStyle/>
          <a:p>
            <a:pPr marL="285750" indent="-285750">
              <a:buFont typeface="Arial" panose="020B0604020202020204" pitchFamily="34" charset="0"/>
              <a:buChar char="•"/>
            </a:pPr>
            <a:r>
              <a:rPr lang="en-US"/>
              <a:t>Mintel projects within coffee, RTD Coffee will see strongest gains through 2025, a +5.8% 5-year CAGR</a:t>
            </a:r>
          </a:p>
          <a:p>
            <a:pPr marL="285750" indent="-285750">
              <a:buFont typeface="Arial" panose="020B0604020202020204" pitchFamily="34" charset="0"/>
              <a:buChar char="•"/>
            </a:pPr>
            <a:r>
              <a:rPr lang="en-US"/>
              <a:t>$4B today, category is projected to grow to $5.3B in 2025</a:t>
            </a:r>
          </a:p>
        </p:txBody>
      </p:sp>
      <p:sp>
        <p:nvSpPr>
          <p:cNvPr id="2" name="TextBox 1">
            <a:extLst>
              <a:ext uri="{FF2B5EF4-FFF2-40B4-BE49-F238E27FC236}">
                <a16:creationId xmlns:a16="http://schemas.microsoft.com/office/drawing/2014/main" id="{9DB133C9-B6AB-4963-82A7-17BAA171D04E}"/>
              </a:ext>
            </a:extLst>
          </p:cNvPr>
          <p:cNvSpPr txBox="1"/>
          <p:nvPr/>
        </p:nvSpPr>
        <p:spPr>
          <a:xfrm>
            <a:off x="7546084" y="1814470"/>
            <a:ext cx="3552980" cy="150810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atin typeface="Century Gothic" panose="020B0502020202020204" pitchFamily="34" charset="0"/>
              </a:rPr>
              <a:t>RTD growth driven by younger consumers</a:t>
            </a:r>
          </a:p>
          <a:p>
            <a:pPr algn="ctr"/>
            <a:r>
              <a:rPr lang="en-US" sz="2000" b="1" i="1">
                <a:solidFill>
                  <a:schemeClr val="tx2"/>
                </a:solidFill>
                <a:latin typeface="Century Gothic" panose="020B0502020202020204" pitchFamily="34" charset="0"/>
              </a:rPr>
              <a:t>46% of Gen Z</a:t>
            </a:r>
            <a:r>
              <a:rPr lang="en-US" i="1">
                <a:latin typeface="Century Gothic" panose="020B0502020202020204" pitchFamily="34" charset="0"/>
              </a:rPr>
              <a:t> and Millennials drink RTD Coffee vs. just 6% of Baby Boomers or older </a:t>
            </a:r>
          </a:p>
        </p:txBody>
      </p:sp>
      <p:pic>
        <p:nvPicPr>
          <p:cNvPr id="7" name="Picture 6">
            <a:extLst>
              <a:ext uri="{FF2B5EF4-FFF2-40B4-BE49-F238E27FC236}">
                <a16:creationId xmlns:a16="http://schemas.microsoft.com/office/drawing/2014/main" id="{9BC8BE72-3FB5-4307-8ABF-562A81842D16}"/>
              </a:ext>
            </a:extLst>
          </p:cNvPr>
          <p:cNvPicPr>
            <a:picLocks noChangeAspect="1"/>
          </p:cNvPicPr>
          <p:nvPr/>
        </p:nvPicPr>
        <p:blipFill>
          <a:blip r:embed="rId2"/>
          <a:stretch>
            <a:fillRect/>
          </a:stretch>
        </p:blipFill>
        <p:spPr>
          <a:xfrm>
            <a:off x="8117661" y="3448022"/>
            <a:ext cx="2409825" cy="1895475"/>
          </a:xfrm>
          <a:prstGeom prst="rect">
            <a:avLst/>
          </a:prstGeom>
          <a:ln>
            <a:noFill/>
          </a:ln>
          <a:effectLst>
            <a:outerShdw blurRad="292100" dist="139700" dir="2700000" algn="tl" rotWithShape="0">
              <a:srgbClr val="333333">
                <a:alpha val="65000"/>
              </a:srgbClr>
            </a:outerShdw>
          </a:effectLst>
        </p:spPr>
      </p:pic>
      <p:graphicFrame>
        <p:nvGraphicFramePr>
          <p:cNvPr id="12" name="Chart 11">
            <a:extLst>
              <a:ext uri="{FF2B5EF4-FFF2-40B4-BE49-F238E27FC236}">
                <a16:creationId xmlns:a16="http://schemas.microsoft.com/office/drawing/2014/main" id="{55F78228-7D76-4564-B5FF-F5B8C93F0F04}"/>
              </a:ext>
            </a:extLst>
          </p:cNvPr>
          <p:cNvGraphicFramePr/>
          <p:nvPr/>
        </p:nvGraphicFramePr>
        <p:xfrm>
          <a:off x="769660" y="1814470"/>
          <a:ext cx="5501929" cy="4414492"/>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a:extLst>
              <a:ext uri="{FF2B5EF4-FFF2-40B4-BE49-F238E27FC236}">
                <a16:creationId xmlns:a16="http://schemas.microsoft.com/office/drawing/2014/main" id="{3CE64FFB-D95E-4618-A34D-B43B36237B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2400" y="3734656"/>
            <a:ext cx="613240" cy="575219"/>
          </a:xfrm>
          <a:prstGeom prst="rect">
            <a:avLst/>
          </a:prstGeom>
        </p:spPr>
      </p:pic>
      <p:pic>
        <p:nvPicPr>
          <p:cNvPr id="21" name="Picture 20">
            <a:extLst>
              <a:ext uri="{FF2B5EF4-FFF2-40B4-BE49-F238E27FC236}">
                <a16:creationId xmlns:a16="http://schemas.microsoft.com/office/drawing/2014/main" id="{57F5876E-1B87-4B03-9D8E-F7CA1888E84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29880" y="4527270"/>
            <a:ext cx="698280" cy="1047420"/>
          </a:xfrm>
          <a:prstGeom prst="rect">
            <a:avLst/>
          </a:prstGeom>
        </p:spPr>
      </p:pic>
      <p:pic>
        <p:nvPicPr>
          <p:cNvPr id="24" name="Picture 23">
            <a:extLst>
              <a:ext uri="{FF2B5EF4-FFF2-40B4-BE49-F238E27FC236}">
                <a16:creationId xmlns:a16="http://schemas.microsoft.com/office/drawing/2014/main" id="{0F6914B5-DF1F-4D6A-8C84-D9971AE1619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64" b="89916" l="9920" r="90987">
                        <a14:foregroundMark x1="14293" y1="17407" x2="19147" y2="19688"/>
                        <a14:foregroundMark x1="14293" y1="21609" x2="19680" y2="18487"/>
                        <a14:foregroundMark x1="14453" y1="22449" x2="13440" y2="18968"/>
                        <a14:foregroundMark x1="18293" y1="17407" x2="20533" y2="17407"/>
                        <a14:foregroundMark x1="18133" y1="18127" x2="20747" y2="17407"/>
                        <a14:foregroundMark x1="47680" y1="21248" x2="47360" y2="74550"/>
                        <a14:foregroundMark x1="54453" y1="51381" x2="52533" y2="32893"/>
                        <a14:foregroundMark x1="52533" y1="32893" x2="52907" y2="22089"/>
                        <a14:foregroundMark x1="54453" y1="18127" x2="48053" y2="20048"/>
                        <a14:foregroundMark x1="48907" y1="20528" x2="47360" y2="18127"/>
                        <a14:foregroundMark x1="52747" y1="17407" x2="54827" y2="17407"/>
                        <a14:foregroundMark x1="88907" y1="81152" x2="83520" y2="22089"/>
                        <a14:foregroundMark x1="89067" y1="18487" x2="82613" y2="17407"/>
                        <a14:foregroundMark x1="82987" y1="80432" x2="89227" y2="56903"/>
                        <a14:foregroundMark x1="90133" y1="61945" x2="89920" y2="53782"/>
                        <a14:foregroundMark x1="81067" y1="66627" x2="80747" y2="56903"/>
                        <a14:foregroundMark x1="83360" y1="63986" x2="83840" y2="51741"/>
                        <a14:foregroundMark x1="90987" y1="54142" x2="89440" y2="45978"/>
                        <a14:foregroundMark x1="81227" y1="63986" x2="80907" y2="57623"/>
                        <a14:foregroundMark x1="88747" y1="18968" x2="86827" y2="16927"/>
                        <a14:foregroundMark x1="14133" y1="18127" x2="12053" y2="18127"/>
                        <a14:foregroundMark x1="47680" y1="21248" x2="48533" y2="17767"/>
                        <a14:foregroundMark x1="89227" y1="22809" x2="87147" y2="16567"/>
                        <a14:foregroundMark x1="19840" y1="79232" x2="15200" y2="62185"/>
                        <a14:foregroundMark x1="15200" y1="62185" x2="14453" y2="43577"/>
                        <a14:foregroundMark x1="12373" y1="43938" x2="18613" y2="30252"/>
                        <a14:foregroundMark x1="19840" y1="23649" x2="20373" y2="19688"/>
                      </a14:backgroundRemoval>
                    </a14:imgEffect>
                  </a14:imgLayer>
                </a14:imgProps>
              </a:ext>
              <a:ext uri="{28A0092B-C50C-407E-A947-70E740481C1C}">
                <a14:useLocalDpi xmlns:a14="http://schemas.microsoft.com/office/drawing/2010/main"/>
              </a:ext>
            </a:extLst>
          </a:blip>
          <a:srcRect l="9528" t="13285" r="77197" b="14759"/>
          <a:stretch/>
        </p:blipFill>
        <p:spPr>
          <a:xfrm>
            <a:off x="4787247" y="2535435"/>
            <a:ext cx="383546" cy="923594"/>
          </a:xfrm>
          <a:prstGeom prst="rect">
            <a:avLst/>
          </a:prstGeom>
        </p:spPr>
      </p:pic>
      <p:sp>
        <p:nvSpPr>
          <p:cNvPr id="26" name="Rectangle 25">
            <a:extLst>
              <a:ext uri="{FF2B5EF4-FFF2-40B4-BE49-F238E27FC236}">
                <a16:creationId xmlns:a16="http://schemas.microsoft.com/office/drawing/2014/main" id="{2B8BF7D2-B64B-489C-84C0-E1D86B9AE929}"/>
              </a:ext>
            </a:extLst>
          </p:cNvPr>
          <p:cNvSpPr/>
          <p:nvPr/>
        </p:nvSpPr>
        <p:spPr>
          <a:xfrm>
            <a:off x="5251631" y="1860432"/>
            <a:ext cx="1123865" cy="400110"/>
          </a:xfrm>
          <a:prstGeom prst="rect">
            <a:avLst/>
          </a:prstGeom>
        </p:spPr>
        <p:txBody>
          <a:bodyPr wrap="square">
            <a:spAutoFit/>
          </a:bodyPr>
          <a:lstStyle/>
          <a:p>
            <a:pPr algn="ctr"/>
            <a:r>
              <a:rPr lang="en-US" sz="1000" b="1">
                <a:solidFill>
                  <a:schemeClr val="tx2"/>
                </a:solidFill>
                <a:latin typeface="Century Gothic" panose="020B0502020202020204" pitchFamily="34" charset="0"/>
              </a:rPr>
              <a:t>‘20-’25 </a:t>
            </a:r>
          </a:p>
          <a:p>
            <a:pPr algn="ctr"/>
            <a:r>
              <a:rPr lang="en-US" sz="1000" b="1" u="sng">
                <a:solidFill>
                  <a:schemeClr val="tx2"/>
                </a:solidFill>
                <a:latin typeface="Century Gothic" panose="020B0502020202020204" pitchFamily="34" charset="0"/>
              </a:rPr>
              <a:t>5 Year CAGR</a:t>
            </a:r>
          </a:p>
        </p:txBody>
      </p:sp>
      <p:sp>
        <p:nvSpPr>
          <p:cNvPr id="28" name="Rectangle 27">
            <a:extLst>
              <a:ext uri="{FF2B5EF4-FFF2-40B4-BE49-F238E27FC236}">
                <a16:creationId xmlns:a16="http://schemas.microsoft.com/office/drawing/2014/main" id="{60AA4A1C-A4FA-4827-91DE-3790B297CEFC}"/>
              </a:ext>
            </a:extLst>
          </p:cNvPr>
          <p:cNvSpPr/>
          <p:nvPr/>
        </p:nvSpPr>
        <p:spPr>
          <a:xfrm>
            <a:off x="5251631" y="2243027"/>
            <a:ext cx="1123865" cy="246221"/>
          </a:xfrm>
          <a:prstGeom prst="rect">
            <a:avLst/>
          </a:prstGeom>
        </p:spPr>
        <p:txBody>
          <a:bodyPr wrap="square">
            <a:spAutoFit/>
          </a:bodyPr>
          <a:lstStyle/>
          <a:p>
            <a:pPr algn="ctr"/>
            <a:r>
              <a:rPr lang="en-US" sz="1000" b="1">
                <a:solidFill>
                  <a:schemeClr val="tx2"/>
                </a:solidFill>
                <a:latin typeface="Century Gothic" panose="020B0502020202020204" pitchFamily="34" charset="0"/>
              </a:rPr>
              <a:t>Total: +3.3%</a:t>
            </a:r>
          </a:p>
        </p:txBody>
      </p:sp>
      <p:sp>
        <p:nvSpPr>
          <p:cNvPr id="29" name="Rectangle 28">
            <a:extLst>
              <a:ext uri="{FF2B5EF4-FFF2-40B4-BE49-F238E27FC236}">
                <a16:creationId xmlns:a16="http://schemas.microsoft.com/office/drawing/2014/main" id="{54C99601-225A-498E-9C52-A3E9EC3CEB5B}"/>
              </a:ext>
            </a:extLst>
          </p:cNvPr>
          <p:cNvSpPr/>
          <p:nvPr/>
        </p:nvSpPr>
        <p:spPr>
          <a:xfrm>
            <a:off x="5251631" y="2871843"/>
            <a:ext cx="1123865" cy="307777"/>
          </a:xfrm>
          <a:prstGeom prst="rect">
            <a:avLst/>
          </a:prstGeom>
        </p:spPr>
        <p:txBody>
          <a:bodyPr wrap="square">
            <a:spAutoFit/>
          </a:bodyPr>
          <a:lstStyle/>
          <a:p>
            <a:pPr algn="ctr"/>
            <a:r>
              <a:rPr lang="en-US" sz="1400" b="1">
                <a:solidFill>
                  <a:schemeClr val="accent6"/>
                </a:solidFill>
                <a:latin typeface="Century Gothic" panose="020B0502020202020204" pitchFamily="34" charset="0"/>
              </a:rPr>
              <a:t>RTD: +5.8%</a:t>
            </a:r>
          </a:p>
        </p:txBody>
      </p:sp>
      <p:sp>
        <p:nvSpPr>
          <p:cNvPr id="30" name="Rectangle 29">
            <a:extLst>
              <a:ext uri="{FF2B5EF4-FFF2-40B4-BE49-F238E27FC236}">
                <a16:creationId xmlns:a16="http://schemas.microsoft.com/office/drawing/2014/main" id="{07FC7572-F7D6-4FB1-AB79-EADFB05C5B17}"/>
              </a:ext>
            </a:extLst>
          </p:cNvPr>
          <p:cNvSpPr/>
          <p:nvPr/>
        </p:nvSpPr>
        <p:spPr>
          <a:xfrm>
            <a:off x="5092219" y="3829400"/>
            <a:ext cx="1442688" cy="246221"/>
          </a:xfrm>
          <a:prstGeom prst="rect">
            <a:avLst/>
          </a:prstGeom>
        </p:spPr>
        <p:txBody>
          <a:bodyPr wrap="square">
            <a:spAutoFit/>
          </a:bodyPr>
          <a:lstStyle/>
          <a:p>
            <a:pPr algn="ctr"/>
            <a:r>
              <a:rPr lang="en-US" sz="1000">
                <a:solidFill>
                  <a:schemeClr val="tx2"/>
                </a:solidFill>
                <a:latin typeface="Century Gothic" panose="020B0502020202020204" pitchFamily="34" charset="0"/>
              </a:rPr>
              <a:t>Single Cup: +3.8%</a:t>
            </a:r>
          </a:p>
        </p:txBody>
      </p:sp>
      <p:sp>
        <p:nvSpPr>
          <p:cNvPr id="31" name="Rectangle 30">
            <a:extLst>
              <a:ext uri="{FF2B5EF4-FFF2-40B4-BE49-F238E27FC236}">
                <a16:creationId xmlns:a16="http://schemas.microsoft.com/office/drawing/2014/main" id="{4C93B181-2BB7-4FA3-B548-DC276998C12B}"/>
              </a:ext>
            </a:extLst>
          </p:cNvPr>
          <p:cNvSpPr/>
          <p:nvPr/>
        </p:nvSpPr>
        <p:spPr>
          <a:xfrm>
            <a:off x="5092219" y="4934067"/>
            <a:ext cx="1442688" cy="246221"/>
          </a:xfrm>
          <a:prstGeom prst="rect">
            <a:avLst/>
          </a:prstGeom>
        </p:spPr>
        <p:txBody>
          <a:bodyPr wrap="square">
            <a:spAutoFit/>
          </a:bodyPr>
          <a:lstStyle/>
          <a:p>
            <a:pPr algn="ctr"/>
            <a:r>
              <a:rPr lang="en-US" sz="1000">
                <a:solidFill>
                  <a:schemeClr val="tx2"/>
                </a:solidFill>
                <a:latin typeface="Century Gothic" panose="020B0502020202020204" pitchFamily="34" charset="0"/>
              </a:rPr>
              <a:t>Roasted: +1.5%</a:t>
            </a:r>
          </a:p>
        </p:txBody>
      </p:sp>
      <p:sp>
        <p:nvSpPr>
          <p:cNvPr id="16" name="Rectangle 15">
            <a:extLst>
              <a:ext uri="{FF2B5EF4-FFF2-40B4-BE49-F238E27FC236}">
                <a16:creationId xmlns:a16="http://schemas.microsoft.com/office/drawing/2014/main" id="{9EF35232-037B-2841-90C6-A8D7B8A7E287}"/>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Mintel US Coffee including covid-19 impact – July 2020</a:t>
            </a:r>
          </a:p>
        </p:txBody>
      </p:sp>
    </p:spTree>
    <p:extLst>
      <p:ext uri="{BB962C8B-B14F-4D97-AF65-F5344CB8AC3E}">
        <p14:creationId xmlns:p14="http://schemas.microsoft.com/office/powerpoint/2010/main" val="555753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763DBD-5EB6-4631-9D1C-826049F7A676}"/>
              </a:ext>
            </a:extLst>
          </p:cNvPr>
          <p:cNvGraphicFramePr>
            <a:graphicFrameLocks noChangeAspect="1"/>
          </p:cNvGraphicFramePr>
          <p:nvPr>
            <p:custDataLst>
              <p:tags r:id="rId1"/>
            </p:custDataLst>
            <p:extLst>
              <p:ext uri="{D42A27DB-BD31-4B8C-83A1-F6EECF244321}">
                <p14:modId xmlns:p14="http://schemas.microsoft.com/office/powerpoint/2010/main" val="1388943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82763DBD-5EB6-4631-9D1C-826049F7A67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E6B517C-D805-4214-A3C6-E08E2932A02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Century Gothic" panose="020B0502020202020204" pitchFamily="34" charset="0"/>
            </a:endParaRPr>
          </a:p>
        </p:txBody>
      </p:sp>
      <p:sp>
        <p:nvSpPr>
          <p:cNvPr id="10" name="Title 9">
            <a:extLst>
              <a:ext uri="{FF2B5EF4-FFF2-40B4-BE49-F238E27FC236}">
                <a16:creationId xmlns:a16="http://schemas.microsoft.com/office/drawing/2014/main" id="{93926C0A-C79F-3E48-9E67-785BCD66A402}"/>
              </a:ext>
            </a:extLst>
          </p:cNvPr>
          <p:cNvSpPr>
            <a:spLocks noGrp="1"/>
          </p:cNvSpPr>
          <p:nvPr>
            <p:ph type="title"/>
          </p:nvPr>
        </p:nvSpPr>
        <p:spPr>
          <a:xfrm>
            <a:off x="220144" y="192056"/>
            <a:ext cx="11738525" cy="773762"/>
          </a:xfrm>
        </p:spPr>
        <p:txBody>
          <a:bodyPr/>
          <a:lstStyle/>
          <a:p>
            <a:r>
              <a:rPr lang="en-US"/>
              <a:t>RTD Coffee is the fastest growing category in the dairy aisle</a:t>
            </a:r>
          </a:p>
        </p:txBody>
      </p:sp>
      <p:sp>
        <p:nvSpPr>
          <p:cNvPr id="6" name="Text Placeholder 5">
            <a:extLst>
              <a:ext uri="{FF2B5EF4-FFF2-40B4-BE49-F238E27FC236}">
                <a16:creationId xmlns:a16="http://schemas.microsoft.com/office/drawing/2014/main" id="{4F5700B5-E2E3-4FD3-AA58-DE9C19B904D3}"/>
              </a:ext>
            </a:extLst>
          </p:cNvPr>
          <p:cNvSpPr>
            <a:spLocks noGrp="1"/>
          </p:cNvSpPr>
          <p:nvPr>
            <p:ph type="body" idx="13"/>
          </p:nvPr>
        </p:nvSpPr>
        <p:spPr>
          <a:xfrm>
            <a:off x="220663" y="550936"/>
            <a:ext cx="11739562" cy="601663"/>
          </a:xfrm>
        </p:spPr>
        <p:txBody>
          <a:bodyPr>
            <a:normAutofit lnSpcReduction="10000"/>
          </a:bodyPr>
          <a:lstStyle/>
          <a:p>
            <a:pPr marL="285750" indent="-285750">
              <a:buFont typeface="Arial" panose="020B0604020202020204" pitchFamily="34" charset="0"/>
              <a:buChar char="•"/>
            </a:pPr>
            <a:r>
              <a:rPr lang="en-US"/>
              <a:t>RTD coffee has a three-year CAGR of 21.2%, or almost 2X faster than the next fastest category </a:t>
            </a:r>
            <a:br>
              <a:rPr lang="en-US"/>
            </a:br>
            <a:r>
              <a:rPr lang="en-US"/>
              <a:t>and nearly 5X faster than total Dairy</a:t>
            </a:r>
          </a:p>
        </p:txBody>
      </p:sp>
      <p:graphicFrame>
        <p:nvGraphicFramePr>
          <p:cNvPr id="23" name="Chart 22">
            <a:extLst>
              <a:ext uri="{FF2B5EF4-FFF2-40B4-BE49-F238E27FC236}">
                <a16:creationId xmlns:a16="http://schemas.microsoft.com/office/drawing/2014/main" id="{284FE3E5-8243-4F2F-8E67-B20823A6F095}"/>
              </a:ext>
            </a:extLst>
          </p:cNvPr>
          <p:cNvGraphicFramePr/>
          <p:nvPr>
            <p:extLst>
              <p:ext uri="{D42A27DB-BD31-4B8C-83A1-F6EECF244321}">
                <p14:modId xmlns:p14="http://schemas.microsoft.com/office/powerpoint/2010/main" val="1647294049"/>
              </p:ext>
            </p:extLst>
          </p:nvPr>
        </p:nvGraphicFramePr>
        <p:xfrm>
          <a:off x="149670" y="1588045"/>
          <a:ext cx="11490946" cy="4087885"/>
        </p:xfrm>
        <a:graphic>
          <a:graphicData uri="http://schemas.openxmlformats.org/drawingml/2006/chart">
            <c:chart xmlns:c="http://schemas.openxmlformats.org/drawingml/2006/chart" xmlns:r="http://schemas.openxmlformats.org/officeDocument/2006/relationships" r:id="rId7"/>
          </a:graphicData>
        </a:graphic>
      </p:graphicFrame>
      <p:pic>
        <p:nvPicPr>
          <p:cNvPr id="9" name="Picture 8">
            <a:extLst>
              <a:ext uri="{FF2B5EF4-FFF2-40B4-BE49-F238E27FC236}">
                <a16:creationId xmlns:a16="http://schemas.microsoft.com/office/drawing/2014/main" id="{83BFCAE3-CEDB-46C7-9BE0-1B6CBA63AA6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64" b="89916" l="9920" r="90987">
                        <a14:foregroundMark x1="14293" y1="17407" x2="19147" y2="19688"/>
                        <a14:foregroundMark x1="14293" y1="21609" x2="19680" y2="18487"/>
                        <a14:foregroundMark x1="14453" y1="22449" x2="13440" y2="18968"/>
                        <a14:foregroundMark x1="18293" y1="17407" x2="20533" y2="17407"/>
                        <a14:foregroundMark x1="18133" y1="18127" x2="20747" y2="17407"/>
                        <a14:foregroundMark x1="47680" y1="21248" x2="47360" y2="74550"/>
                        <a14:foregroundMark x1="54453" y1="51381" x2="52533" y2="32893"/>
                        <a14:foregroundMark x1="52533" y1="32893" x2="52907" y2="22089"/>
                        <a14:foregroundMark x1="54453" y1="18127" x2="48053" y2="20048"/>
                        <a14:foregroundMark x1="48907" y1="20528" x2="47360" y2="18127"/>
                        <a14:foregroundMark x1="52747" y1="17407" x2="54827" y2="17407"/>
                        <a14:foregroundMark x1="88907" y1="81152" x2="83520" y2="22089"/>
                        <a14:foregroundMark x1="89067" y1="18487" x2="82613" y2="17407"/>
                        <a14:foregroundMark x1="82987" y1="80432" x2="89227" y2="56903"/>
                        <a14:foregroundMark x1="90133" y1="61945" x2="89920" y2="53782"/>
                        <a14:foregroundMark x1="81067" y1="66627" x2="80747" y2="56903"/>
                        <a14:foregroundMark x1="83360" y1="63986" x2="83840" y2="51741"/>
                        <a14:foregroundMark x1="90987" y1="54142" x2="89440" y2="45978"/>
                        <a14:foregroundMark x1="81227" y1="63986" x2="80907" y2="57623"/>
                        <a14:foregroundMark x1="88747" y1="18968" x2="86827" y2="16927"/>
                        <a14:foregroundMark x1="14133" y1="18127" x2="12053" y2="18127"/>
                        <a14:foregroundMark x1="47680" y1="21248" x2="48533" y2="17767"/>
                        <a14:foregroundMark x1="89227" y1="22809" x2="87147" y2="16567"/>
                        <a14:foregroundMark x1="19840" y1="79232" x2="15200" y2="62185"/>
                        <a14:foregroundMark x1="15200" y1="62185" x2="14453" y2="43577"/>
                        <a14:foregroundMark x1="12373" y1="43938" x2="18613" y2="30252"/>
                        <a14:foregroundMark x1="19840" y1="23649" x2="20373" y2="19688"/>
                      </a14:backgroundRemoval>
                    </a14:imgEffect>
                  </a14:imgLayer>
                </a14:imgProps>
              </a:ext>
              <a:ext uri="{28A0092B-C50C-407E-A947-70E740481C1C}">
                <a14:useLocalDpi xmlns:a14="http://schemas.microsoft.com/office/drawing/2010/main"/>
              </a:ext>
            </a:extLst>
          </a:blip>
          <a:srcRect l="9528" t="13285" r="77197" b="14759"/>
          <a:stretch/>
        </p:blipFill>
        <p:spPr>
          <a:xfrm>
            <a:off x="1215025" y="3280094"/>
            <a:ext cx="351840" cy="847245"/>
          </a:xfrm>
          <a:prstGeom prst="rect">
            <a:avLst/>
          </a:prstGeom>
        </p:spPr>
      </p:pic>
      <p:sp>
        <p:nvSpPr>
          <p:cNvPr id="15" name="Rectangle 14">
            <a:extLst>
              <a:ext uri="{FF2B5EF4-FFF2-40B4-BE49-F238E27FC236}">
                <a16:creationId xmlns:a16="http://schemas.microsoft.com/office/drawing/2014/main" id="{0033F286-23CB-1447-B686-7C3F1853A6E0}"/>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POS, Total U.S. MULO, L52WE 23 Aug 2020; IRI Panel, Total All Outlets, L52WE 6 Sept 2020</a:t>
            </a:r>
          </a:p>
        </p:txBody>
      </p:sp>
    </p:spTree>
    <p:extLst>
      <p:ext uri="{BB962C8B-B14F-4D97-AF65-F5344CB8AC3E}">
        <p14:creationId xmlns:p14="http://schemas.microsoft.com/office/powerpoint/2010/main" val="137793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DEA029E4-EA03-4869-9CF0-87E7187A8473}"/>
              </a:ext>
            </a:extLst>
          </p:cNvPr>
          <p:cNvGraphicFramePr>
            <a:graphicFrameLocks noChangeAspect="1"/>
          </p:cNvGraphicFramePr>
          <p:nvPr>
            <p:custDataLst>
              <p:tags r:id="rId1"/>
            </p:custDataLst>
            <p:extLst>
              <p:ext uri="{D42A27DB-BD31-4B8C-83A1-F6EECF244321}">
                <p14:modId xmlns:p14="http://schemas.microsoft.com/office/powerpoint/2010/main" val="1125435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5" name="Object 14" hidden="1">
                        <a:extLst>
                          <a:ext uri="{FF2B5EF4-FFF2-40B4-BE49-F238E27FC236}">
                            <a16:creationId xmlns:a16="http://schemas.microsoft.com/office/drawing/2014/main" id="{DEA029E4-EA03-4869-9CF0-87E7187A84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1DE262C-1AC8-42EA-A397-5645AB955CF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177" b="1">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54597105-ADC9-4A10-A921-F8BB9C457A54}"/>
              </a:ext>
            </a:extLst>
          </p:cNvPr>
          <p:cNvSpPr>
            <a:spLocks noGrp="1"/>
          </p:cNvSpPr>
          <p:nvPr>
            <p:ph type="sldNum" sz="quarter" idx="12"/>
          </p:nvPr>
        </p:nvSpPr>
        <p:spPr>
          <a:xfrm>
            <a:off x="11254880" y="-524350"/>
            <a:ext cx="435470" cy="128361"/>
          </a:xfrm>
        </p:spPr>
        <p:txBody>
          <a:bodyPr/>
          <a:lstStyle/>
          <a:p>
            <a:pPr lvl="0"/>
            <a:fld id="{754A7E0C-9029-4945-9920-02C782E37437}" type="slidenum">
              <a:rPr lang="en-US" noProof="0"/>
              <a:pPr lvl="0"/>
              <a:t>47</a:t>
            </a:fld>
            <a:endParaRPr lang="en-US" noProof="0"/>
          </a:p>
        </p:txBody>
      </p:sp>
      <p:sp>
        <p:nvSpPr>
          <p:cNvPr id="2" name="Title 1">
            <a:extLst>
              <a:ext uri="{FF2B5EF4-FFF2-40B4-BE49-F238E27FC236}">
                <a16:creationId xmlns:a16="http://schemas.microsoft.com/office/drawing/2014/main" id="{22826EA2-9E31-7C41-8F7A-01398729D1B9}"/>
              </a:ext>
            </a:extLst>
          </p:cNvPr>
          <p:cNvSpPr>
            <a:spLocks noGrp="1"/>
          </p:cNvSpPr>
          <p:nvPr>
            <p:ph type="title"/>
          </p:nvPr>
        </p:nvSpPr>
        <p:spPr>
          <a:xfrm>
            <a:off x="220144" y="192056"/>
            <a:ext cx="11738525" cy="773762"/>
          </a:xfrm>
        </p:spPr>
        <p:txBody>
          <a:bodyPr/>
          <a:lstStyle/>
          <a:p>
            <a:r>
              <a:rPr lang="en-US"/>
              <a:t>RTD Coffee is $3.6B with an 8.5% 4-yr CAGR; MS leading growth with a +25% 4 year </a:t>
            </a:r>
            <a:r>
              <a:rPr lang="en-US" err="1"/>
              <a:t>cagr</a:t>
            </a:r>
            <a:r>
              <a:rPr lang="en-US"/>
              <a:t>, contributing 3x its fair share</a:t>
            </a:r>
          </a:p>
        </p:txBody>
      </p:sp>
      <p:sp>
        <p:nvSpPr>
          <p:cNvPr id="8" name="Text Placeholder 7">
            <a:extLst>
              <a:ext uri="{FF2B5EF4-FFF2-40B4-BE49-F238E27FC236}">
                <a16:creationId xmlns:a16="http://schemas.microsoft.com/office/drawing/2014/main" id="{097A4AE0-A474-4C5D-9F91-4ED291A4C46B}"/>
              </a:ext>
            </a:extLst>
          </p:cNvPr>
          <p:cNvSpPr>
            <a:spLocks noGrp="1"/>
          </p:cNvSpPr>
          <p:nvPr>
            <p:ph type="body" idx="13"/>
          </p:nvPr>
        </p:nvSpPr>
        <p:spPr>
          <a:xfrm>
            <a:off x="220145" y="870264"/>
            <a:ext cx="11740550" cy="600921"/>
          </a:xfrm>
        </p:spPr>
        <p:txBody>
          <a:bodyPr>
            <a:normAutofit lnSpcReduction="10000"/>
          </a:bodyPr>
          <a:lstStyle/>
          <a:p>
            <a:pPr marL="285750" indent="-285750">
              <a:buFont typeface="Arial" panose="020B0604020202020204" pitchFamily="34" charset="0"/>
              <a:buChar char="•"/>
            </a:pPr>
            <a:r>
              <a:rPr lang="en-US"/>
              <a:t>MS bringing new and more valuable households</a:t>
            </a:r>
          </a:p>
          <a:p>
            <a:pPr marL="285750" indent="-285750">
              <a:buFont typeface="Arial" panose="020B0604020202020204" pitchFamily="34" charset="0"/>
              <a:buChar char="•"/>
            </a:pPr>
            <a:r>
              <a:rPr lang="en-US"/>
              <a:t>MS, 15% of dollars, is contributing 45% of growth</a:t>
            </a:r>
          </a:p>
        </p:txBody>
      </p:sp>
      <p:graphicFrame>
        <p:nvGraphicFramePr>
          <p:cNvPr id="7" name="Chart 6">
            <a:extLst>
              <a:ext uri="{FF2B5EF4-FFF2-40B4-BE49-F238E27FC236}">
                <a16:creationId xmlns:a16="http://schemas.microsoft.com/office/drawing/2014/main" id="{6D6950BF-52ED-4627-9CC9-E52A3F927CA0}"/>
              </a:ext>
            </a:extLst>
          </p:cNvPr>
          <p:cNvGraphicFramePr/>
          <p:nvPr>
            <p:extLst>
              <p:ext uri="{D42A27DB-BD31-4B8C-83A1-F6EECF244321}">
                <p14:modId xmlns:p14="http://schemas.microsoft.com/office/powerpoint/2010/main" val="714512727"/>
              </p:ext>
            </p:extLst>
          </p:nvPr>
        </p:nvGraphicFramePr>
        <p:xfrm>
          <a:off x="934947" y="2393881"/>
          <a:ext cx="5239820" cy="39378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Table 9">
            <a:extLst>
              <a:ext uri="{FF2B5EF4-FFF2-40B4-BE49-F238E27FC236}">
                <a16:creationId xmlns:a16="http://schemas.microsoft.com/office/drawing/2014/main" id="{353E47FF-9C55-43B8-BCA9-751FE30E2789}"/>
              </a:ext>
            </a:extLst>
          </p:cNvPr>
          <p:cNvGraphicFramePr>
            <a:graphicFrameLocks noGrp="1"/>
          </p:cNvGraphicFramePr>
          <p:nvPr>
            <p:extLst>
              <p:ext uri="{D42A27DB-BD31-4B8C-83A1-F6EECF244321}">
                <p14:modId xmlns:p14="http://schemas.microsoft.com/office/powerpoint/2010/main" val="1267300444"/>
              </p:ext>
            </p:extLst>
          </p:nvPr>
        </p:nvGraphicFramePr>
        <p:xfrm>
          <a:off x="367895" y="2346250"/>
          <a:ext cx="1303542" cy="1155164"/>
        </p:xfrm>
        <a:graphic>
          <a:graphicData uri="http://schemas.openxmlformats.org/drawingml/2006/table">
            <a:tbl>
              <a:tblPr firstRow="1" bandRow="1">
                <a:tableStyleId>{5C22544A-7EE6-4342-B048-85BDC9FD1C3A}</a:tableStyleId>
              </a:tblPr>
              <a:tblGrid>
                <a:gridCol w="819712">
                  <a:extLst>
                    <a:ext uri="{9D8B030D-6E8A-4147-A177-3AD203B41FA5}">
                      <a16:colId xmlns:a16="http://schemas.microsoft.com/office/drawing/2014/main" val="1315349201"/>
                    </a:ext>
                  </a:extLst>
                </a:gridCol>
                <a:gridCol w="483830">
                  <a:extLst>
                    <a:ext uri="{9D8B030D-6E8A-4147-A177-3AD203B41FA5}">
                      <a16:colId xmlns:a16="http://schemas.microsoft.com/office/drawing/2014/main" val="4099017234"/>
                    </a:ext>
                  </a:extLst>
                </a:gridCol>
              </a:tblGrid>
              <a:tr h="305381">
                <a:tc gridSpan="2">
                  <a:txBody>
                    <a:bodyPr/>
                    <a:lstStyle/>
                    <a:p>
                      <a:pPr algn="ctr"/>
                      <a:r>
                        <a:rPr lang="en-US" sz="1100" b="0" i="0">
                          <a:latin typeface="Century Gothic" panose="020B0502020202020204" pitchFamily="34" charset="0"/>
                        </a:rPr>
                        <a:t>4 Year CAGR </a:t>
                      </a:r>
                    </a:p>
                    <a:p>
                      <a:pPr algn="ctr"/>
                      <a:r>
                        <a:rPr lang="en-US" sz="1100" b="0" i="0">
                          <a:latin typeface="Century Gothic" panose="020B0502020202020204" pitchFamily="34" charset="0"/>
                        </a:rPr>
                        <a:t>(2016-2020)</a:t>
                      </a:r>
                    </a:p>
                  </a:txBody>
                  <a:tcPr marL="82953" marR="82953" marT="41476" marB="41476" anchor="ctr"/>
                </a:tc>
                <a:tc hMerge="1">
                  <a:txBody>
                    <a:bodyPr/>
                    <a:lstStyle/>
                    <a:p>
                      <a:pPr algn="ctr"/>
                      <a:endParaRPr lang="en-US" sz="1200">
                        <a:latin typeface="+mn-lt"/>
                      </a:endParaRPr>
                    </a:p>
                  </a:txBody>
                  <a:tcPr anchor="ctr"/>
                </a:tc>
                <a:extLst>
                  <a:ext uri="{0D108BD9-81ED-4DB2-BD59-A6C34878D82A}">
                    <a16:rowId xmlns:a16="http://schemas.microsoft.com/office/drawing/2014/main" val="1524991759"/>
                  </a:ext>
                </a:extLst>
              </a:tr>
              <a:tr h="245644">
                <a:tc>
                  <a:txBody>
                    <a:bodyPr/>
                    <a:lstStyle/>
                    <a:p>
                      <a:pPr algn="ctr" fontAlgn="b"/>
                      <a:r>
                        <a:rPr lang="en-US" sz="1100" b="0" i="0" u="none" strike="noStrike">
                          <a:effectLst/>
                          <a:latin typeface="Century Gothic" panose="020B0502020202020204" pitchFamily="34" charset="0"/>
                        </a:rPr>
                        <a:t>Total</a:t>
                      </a:r>
                    </a:p>
                  </a:txBody>
                  <a:tcPr marL="8641" marR="8641" marT="8641" marB="0" anchor="ctr"/>
                </a:tc>
                <a:tc>
                  <a:txBody>
                    <a:bodyPr/>
                    <a:lstStyle/>
                    <a:p>
                      <a:pPr algn="ctr" fontAlgn="ctr"/>
                      <a:r>
                        <a:rPr lang="en-US" sz="1000" b="0" i="0" u="none" strike="noStrike">
                          <a:effectLst/>
                          <a:latin typeface="Century Gothic" panose="020B0502020202020204" pitchFamily="34" charset="0"/>
                        </a:rPr>
                        <a:t>+8.5%</a:t>
                      </a:r>
                    </a:p>
                  </a:txBody>
                  <a:tcPr marL="8641" marR="8641" marT="8641" marB="0" anchor="ctr"/>
                </a:tc>
                <a:extLst>
                  <a:ext uri="{0D108BD9-81ED-4DB2-BD59-A6C34878D82A}">
                    <a16:rowId xmlns:a16="http://schemas.microsoft.com/office/drawing/2014/main" val="2595069819"/>
                  </a:ext>
                </a:extLst>
              </a:tr>
              <a:tr h="245644">
                <a:tc>
                  <a:txBody>
                    <a:bodyPr/>
                    <a:lstStyle/>
                    <a:p>
                      <a:pPr algn="ctr" fontAlgn="b"/>
                      <a:r>
                        <a:rPr lang="en-US" sz="1100" b="0" i="0" u="none" strike="noStrike">
                          <a:effectLst/>
                          <a:latin typeface="Century Gothic" panose="020B0502020202020204" pitchFamily="34" charset="0"/>
                        </a:rPr>
                        <a:t>SINGLE</a:t>
                      </a:r>
                    </a:p>
                  </a:txBody>
                  <a:tcPr marL="8641" marR="8641" marT="8641" marB="0" anchor="ctr">
                    <a:solidFill>
                      <a:schemeClr val="accent2">
                        <a:lumMod val="20000"/>
                        <a:lumOff val="80000"/>
                      </a:schemeClr>
                    </a:solidFill>
                  </a:tcPr>
                </a:tc>
                <a:tc>
                  <a:txBody>
                    <a:bodyPr/>
                    <a:lstStyle/>
                    <a:p>
                      <a:pPr algn="ctr" fontAlgn="ctr"/>
                      <a:r>
                        <a:rPr lang="en-US" sz="1000" b="0" i="0" u="none" strike="noStrike">
                          <a:effectLst/>
                          <a:latin typeface="Century Gothic" panose="020B0502020202020204" pitchFamily="34" charset="0"/>
                        </a:rPr>
                        <a:t>+6.5%</a:t>
                      </a:r>
                    </a:p>
                  </a:txBody>
                  <a:tcPr marL="8641" marR="8641" marT="8641" marB="0" anchor="ctr">
                    <a:solidFill>
                      <a:schemeClr val="accent2">
                        <a:lumMod val="20000"/>
                        <a:lumOff val="80000"/>
                      </a:schemeClr>
                    </a:solidFill>
                  </a:tcPr>
                </a:tc>
                <a:extLst>
                  <a:ext uri="{0D108BD9-81ED-4DB2-BD59-A6C34878D82A}">
                    <a16:rowId xmlns:a16="http://schemas.microsoft.com/office/drawing/2014/main" val="859259858"/>
                  </a:ext>
                </a:extLst>
              </a:tr>
              <a:tr h="245644">
                <a:tc>
                  <a:txBody>
                    <a:bodyPr/>
                    <a:lstStyle/>
                    <a:p>
                      <a:pPr algn="ctr" fontAlgn="b"/>
                      <a:r>
                        <a:rPr lang="en-US" sz="1100" b="0" i="0" u="none" strike="noStrike">
                          <a:effectLst/>
                          <a:latin typeface="Century Gothic" panose="020B0502020202020204" pitchFamily="34" charset="0"/>
                        </a:rPr>
                        <a:t>MULTI</a:t>
                      </a:r>
                    </a:p>
                  </a:txBody>
                  <a:tcPr marL="8641" marR="8641" marT="8641" marB="0" anchor="ctr">
                    <a:solidFill>
                      <a:schemeClr val="accent6">
                        <a:lumMod val="60000"/>
                        <a:lumOff val="40000"/>
                      </a:schemeClr>
                    </a:solidFill>
                  </a:tcPr>
                </a:tc>
                <a:tc>
                  <a:txBody>
                    <a:bodyPr/>
                    <a:lstStyle/>
                    <a:p>
                      <a:pPr algn="ctr" fontAlgn="ctr"/>
                      <a:r>
                        <a:rPr lang="en-US" sz="1000" b="0" i="0" u="none" strike="noStrike">
                          <a:effectLst/>
                          <a:latin typeface="Century Gothic" panose="020B0502020202020204" pitchFamily="34" charset="0"/>
                        </a:rPr>
                        <a:t>+24.9%</a:t>
                      </a:r>
                    </a:p>
                  </a:txBody>
                  <a:tcPr marL="8641" marR="8641" marT="8641" marB="0" anchor="ctr">
                    <a:solidFill>
                      <a:schemeClr val="accent6">
                        <a:lumMod val="60000"/>
                        <a:lumOff val="40000"/>
                      </a:schemeClr>
                    </a:solidFill>
                  </a:tcPr>
                </a:tc>
                <a:extLst>
                  <a:ext uri="{0D108BD9-81ED-4DB2-BD59-A6C34878D82A}">
                    <a16:rowId xmlns:a16="http://schemas.microsoft.com/office/drawing/2014/main" val="2225821173"/>
                  </a:ext>
                </a:extLst>
              </a:tr>
            </a:tbl>
          </a:graphicData>
        </a:graphic>
      </p:graphicFrame>
      <p:sp>
        <p:nvSpPr>
          <p:cNvPr id="18" name="Rectangle 17">
            <a:extLst>
              <a:ext uri="{FF2B5EF4-FFF2-40B4-BE49-F238E27FC236}">
                <a16:creationId xmlns:a16="http://schemas.microsoft.com/office/drawing/2014/main" id="{DEF7C835-761C-46EB-9438-B448533011EF}"/>
              </a:ext>
            </a:extLst>
          </p:cNvPr>
          <p:cNvSpPr/>
          <p:nvPr/>
        </p:nvSpPr>
        <p:spPr>
          <a:xfrm>
            <a:off x="7592292" y="5624945"/>
            <a:ext cx="443345" cy="31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19" name="Picture 18">
            <a:extLst>
              <a:ext uri="{FF2B5EF4-FFF2-40B4-BE49-F238E27FC236}">
                <a16:creationId xmlns:a16="http://schemas.microsoft.com/office/drawing/2014/main" id="{9D6F6405-2A23-4075-9B73-4EDE4F57CCCB}"/>
              </a:ext>
            </a:extLst>
          </p:cNvPr>
          <p:cNvPicPr>
            <a:picLocks noChangeAspect="1"/>
          </p:cNvPicPr>
          <p:nvPr/>
        </p:nvPicPr>
        <p:blipFill rotWithShape="1">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7155492" y="4385532"/>
            <a:ext cx="1318593" cy="1059745"/>
          </a:xfrm>
          <a:prstGeom prst="rect">
            <a:avLst/>
          </a:prstGeom>
        </p:spPr>
      </p:pic>
      <p:graphicFrame>
        <p:nvGraphicFramePr>
          <p:cNvPr id="20" name="Table 19">
            <a:extLst>
              <a:ext uri="{FF2B5EF4-FFF2-40B4-BE49-F238E27FC236}">
                <a16:creationId xmlns:a16="http://schemas.microsoft.com/office/drawing/2014/main" id="{80194ACC-3D2C-4230-98A7-E0D79C90C6A6}"/>
              </a:ext>
            </a:extLst>
          </p:cNvPr>
          <p:cNvGraphicFramePr>
            <a:graphicFrameLocks noGrp="1"/>
          </p:cNvGraphicFramePr>
          <p:nvPr>
            <p:extLst>
              <p:ext uri="{D42A27DB-BD31-4B8C-83A1-F6EECF244321}">
                <p14:modId xmlns:p14="http://schemas.microsoft.com/office/powerpoint/2010/main" val="519131523"/>
              </p:ext>
            </p:extLst>
          </p:nvPr>
        </p:nvGraphicFramePr>
        <p:xfrm>
          <a:off x="7208659" y="1929164"/>
          <a:ext cx="4377324" cy="1981858"/>
        </p:xfrm>
        <a:graphic>
          <a:graphicData uri="http://schemas.openxmlformats.org/drawingml/2006/table">
            <a:tbl>
              <a:tblPr firstRow="1" bandRow="1">
                <a:tableStyleId>{5C22544A-7EE6-4342-B048-85BDC9FD1C3A}</a:tableStyleId>
              </a:tblPr>
              <a:tblGrid>
                <a:gridCol w="1459108">
                  <a:extLst>
                    <a:ext uri="{9D8B030D-6E8A-4147-A177-3AD203B41FA5}">
                      <a16:colId xmlns:a16="http://schemas.microsoft.com/office/drawing/2014/main" val="1030645008"/>
                    </a:ext>
                  </a:extLst>
                </a:gridCol>
                <a:gridCol w="1459108">
                  <a:extLst>
                    <a:ext uri="{9D8B030D-6E8A-4147-A177-3AD203B41FA5}">
                      <a16:colId xmlns:a16="http://schemas.microsoft.com/office/drawing/2014/main" val="4123933192"/>
                    </a:ext>
                  </a:extLst>
                </a:gridCol>
                <a:gridCol w="1459108">
                  <a:extLst>
                    <a:ext uri="{9D8B030D-6E8A-4147-A177-3AD203B41FA5}">
                      <a16:colId xmlns:a16="http://schemas.microsoft.com/office/drawing/2014/main" val="1041234370"/>
                    </a:ext>
                  </a:extLst>
                </a:gridCol>
              </a:tblGrid>
              <a:tr h="437928">
                <a:tc>
                  <a:txBody>
                    <a:bodyPr/>
                    <a:lstStyle/>
                    <a:p>
                      <a:pPr algn="ctr"/>
                      <a:endParaRPr lang="en-US" sz="1600" b="0">
                        <a:solidFill>
                          <a:sysClr val="windowText" lastClr="000000"/>
                        </a:solidFill>
                        <a:latin typeface="Century Gothic" panose="020B0502020202020204" pitchFamily="34" charset="0"/>
                      </a:endParaRPr>
                    </a:p>
                  </a:txBody>
                  <a:tcPr anchor="ctr">
                    <a:noFill/>
                  </a:tcPr>
                </a:tc>
                <a:tc>
                  <a:txBody>
                    <a:bodyPr/>
                    <a:lstStyle/>
                    <a:p>
                      <a:pPr algn="ctr"/>
                      <a:r>
                        <a:rPr lang="en-US" sz="1600" b="0">
                          <a:solidFill>
                            <a:schemeClr val="tx2"/>
                          </a:solidFill>
                          <a:latin typeface="Century Gothic" panose="020B0502020202020204" pitchFamily="34" charset="0"/>
                        </a:rPr>
                        <a:t>HHP</a:t>
                      </a:r>
                    </a:p>
                  </a:txBody>
                  <a:tcPr anchor="ctr">
                    <a:noFill/>
                  </a:tcPr>
                </a:tc>
                <a:tc>
                  <a:txBody>
                    <a:bodyPr/>
                    <a:lstStyle/>
                    <a:p>
                      <a:pPr algn="ctr"/>
                      <a:r>
                        <a:rPr lang="en-US" sz="1600" b="0" err="1">
                          <a:solidFill>
                            <a:schemeClr val="tx2"/>
                          </a:solidFill>
                          <a:latin typeface="Century Gothic" panose="020B0502020202020204" pitchFamily="34" charset="0"/>
                        </a:rPr>
                        <a:t>Chg</a:t>
                      </a:r>
                      <a:r>
                        <a:rPr lang="en-US" sz="1600" b="0">
                          <a:solidFill>
                            <a:schemeClr val="tx2"/>
                          </a:solidFill>
                          <a:latin typeface="Century Gothic" panose="020B0502020202020204" pitchFamily="34" charset="0"/>
                        </a:rPr>
                        <a:t> vs. YA</a:t>
                      </a:r>
                    </a:p>
                  </a:txBody>
                  <a:tcPr anchor="ctr">
                    <a:noFill/>
                  </a:tcPr>
                </a:tc>
                <a:extLst>
                  <a:ext uri="{0D108BD9-81ED-4DB2-BD59-A6C34878D82A}">
                    <a16:rowId xmlns:a16="http://schemas.microsoft.com/office/drawing/2014/main" val="2627925655"/>
                  </a:ext>
                </a:extLst>
              </a:tr>
              <a:tr h="604325">
                <a:tc>
                  <a:txBody>
                    <a:bodyPr/>
                    <a:lstStyle/>
                    <a:p>
                      <a:pPr algn="ctr"/>
                      <a:r>
                        <a:rPr lang="en-US" sz="1600">
                          <a:latin typeface="Century Gothic" panose="020B0502020202020204" pitchFamily="34" charset="0"/>
                        </a:rPr>
                        <a:t>Total RTD Coffee</a:t>
                      </a:r>
                    </a:p>
                  </a:txBody>
                  <a:tcPr anchor="ctr"/>
                </a:tc>
                <a:tc>
                  <a:txBody>
                    <a:bodyPr/>
                    <a:lstStyle/>
                    <a:p>
                      <a:pPr algn="ctr"/>
                      <a:r>
                        <a:rPr lang="en-US" sz="1600">
                          <a:latin typeface="Century Gothic" panose="020B0502020202020204" pitchFamily="34" charset="0"/>
                        </a:rPr>
                        <a:t>30.1 HHP</a:t>
                      </a:r>
                    </a:p>
                  </a:txBody>
                  <a:tcPr anchor="ctr"/>
                </a:tc>
                <a:tc>
                  <a:txBody>
                    <a:bodyPr/>
                    <a:lstStyle/>
                    <a:p>
                      <a:pPr algn="ctr"/>
                      <a:r>
                        <a:rPr lang="en-US" sz="1600" b="0">
                          <a:latin typeface="Century Gothic" panose="020B0502020202020204" pitchFamily="34" charset="0"/>
                        </a:rPr>
                        <a:t>-3.6pts</a:t>
                      </a:r>
                    </a:p>
                  </a:txBody>
                  <a:tcPr anchor="ctr"/>
                </a:tc>
                <a:extLst>
                  <a:ext uri="{0D108BD9-81ED-4DB2-BD59-A6C34878D82A}">
                    <a16:rowId xmlns:a16="http://schemas.microsoft.com/office/drawing/2014/main" val="2151372271"/>
                  </a:ext>
                </a:extLst>
              </a:tr>
              <a:tr h="604325">
                <a:tc>
                  <a:txBody>
                    <a:bodyPr/>
                    <a:lstStyle/>
                    <a:p>
                      <a:pPr algn="ctr"/>
                      <a:r>
                        <a:rPr lang="en-US" sz="1600">
                          <a:latin typeface="Century Gothic" panose="020B0502020202020204" pitchFamily="34" charset="0"/>
                        </a:rPr>
                        <a:t>Single Serve</a:t>
                      </a:r>
                    </a:p>
                  </a:txBody>
                  <a:tcPr anchor="ctr"/>
                </a:tc>
                <a:tc>
                  <a:txBody>
                    <a:bodyPr/>
                    <a:lstStyle/>
                    <a:p>
                      <a:pPr algn="ctr"/>
                      <a:r>
                        <a:rPr lang="en-US" sz="1600">
                          <a:latin typeface="Century Gothic" panose="020B0502020202020204" pitchFamily="34" charset="0"/>
                        </a:rPr>
                        <a:t>26.1 HHP</a:t>
                      </a:r>
                    </a:p>
                  </a:txBody>
                  <a:tcPr anchor="ctr"/>
                </a:tc>
                <a:tc>
                  <a:txBody>
                    <a:bodyPr/>
                    <a:lstStyle/>
                    <a:p>
                      <a:pPr algn="ctr"/>
                      <a:r>
                        <a:rPr lang="en-US" sz="1600" b="0">
                          <a:latin typeface="Century Gothic" panose="020B0502020202020204" pitchFamily="34" charset="0"/>
                        </a:rPr>
                        <a:t>-5.2 pts</a:t>
                      </a:r>
                    </a:p>
                  </a:txBody>
                  <a:tcPr anchor="ctr"/>
                </a:tc>
                <a:extLst>
                  <a:ext uri="{0D108BD9-81ED-4DB2-BD59-A6C34878D82A}">
                    <a16:rowId xmlns:a16="http://schemas.microsoft.com/office/drawing/2014/main" val="2524330681"/>
                  </a:ext>
                </a:extLst>
              </a:tr>
              <a:tr h="0">
                <a:tc>
                  <a:txBody>
                    <a:bodyPr/>
                    <a:lstStyle/>
                    <a:p>
                      <a:pPr algn="ctr"/>
                      <a:r>
                        <a:rPr lang="en-US" sz="1600">
                          <a:solidFill>
                            <a:schemeClr val="accent6">
                              <a:lumMod val="75000"/>
                            </a:schemeClr>
                          </a:solidFill>
                          <a:latin typeface="Century Gothic" panose="020B0502020202020204" pitchFamily="34" charset="0"/>
                        </a:rPr>
                        <a:t>Multi Serve</a:t>
                      </a:r>
                    </a:p>
                  </a:txBody>
                  <a:tcPr anchor="ctr"/>
                </a:tc>
                <a:tc>
                  <a:txBody>
                    <a:bodyPr/>
                    <a:lstStyle/>
                    <a:p>
                      <a:pPr algn="ctr"/>
                      <a:r>
                        <a:rPr lang="en-US" sz="1600">
                          <a:solidFill>
                            <a:schemeClr val="accent6">
                              <a:lumMod val="75000"/>
                            </a:schemeClr>
                          </a:solidFill>
                          <a:latin typeface="Century Gothic" panose="020B0502020202020204" pitchFamily="34" charset="0"/>
                        </a:rPr>
                        <a:t>10.4 HHP</a:t>
                      </a:r>
                    </a:p>
                  </a:txBody>
                  <a:tcPr anchor="ctr"/>
                </a:tc>
                <a:tc>
                  <a:txBody>
                    <a:bodyPr/>
                    <a:lstStyle/>
                    <a:p>
                      <a:pPr algn="ctr"/>
                      <a:r>
                        <a:rPr lang="en-US" sz="1600" b="1">
                          <a:solidFill>
                            <a:schemeClr val="accent6">
                              <a:lumMod val="75000"/>
                            </a:schemeClr>
                          </a:solidFill>
                          <a:latin typeface="Century Gothic" panose="020B0502020202020204" pitchFamily="34" charset="0"/>
                        </a:rPr>
                        <a:t>+1.2 pts</a:t>
                      </a:r>
                    </a:p>
                  </a:txBody>
                  <a:tcPr anchor="ctr"/>
                </a:tc>
                <a:extLst>
                  <a:ext uri="{0D108BD9-81ED-4DB2-BD59-A6C34878D82A}">
                    <a16:rowId xmlns:a16="http://schemas.microsoft.com/office/drawing/2014/main" val="1621712415"/>
                  </a:ext>
                </a:extLst>
              </a:tr>
            </a:tbl>
          </a:graphicData>
        </a:graphic>
      </p:graphicFrame>
      <p:sp>
        <p:nvSpPr>
          <p:cNvPr id="21" name="TextBox 20">
            <a:extLst>
              <a:ext uri="{FF2B5EF4-FFF2-40B4-BE49-F238E27FC236}">
                <a16:creationId xmlns:a16="http://schemas.microsoft.com/office/drawing/2014/main" id="{5F2DDEC5-43E3-468B-8D85-5C165333E7CE}"/>
              </a:ext>
            </a:extLst>
          </p:cNvPr>
          <p:cNvSpPr txBox="1"/>
          <p:nvPr/>
        </p:nvSpPr>
        <p:spPr>
          <a:xfrm>
            <a:off x="8211068" y="4343647"/>
            <a:ext cx="3066372" cy="1477328"/>
          </a:xfrm>
          <a:prstGeom prst="rect">
            <a:avLst/>
          </a:prstGeom>
          <a:noFill/>
        </p:spPr>
        <p:txBody>
          <a:bodyPr wrap="square" rtlCol="0">
            <a:spAutoFit/>
          </a:bodyPr>
          <a:lstStyle/>
          <a:p>
            <a:pPr algn="ctr"/>
            <a:r>
              <a:rPr lang="en-US" b="1">
                <a:solidFill>
                  <a:schemeClr val="accent6">
                    <a:lumMod val="75000"/>
                  </a:schemeClr>
                </a:solidFill>
                <a:latin typeface="Century Gothic" panose="020B0502020202020204" pitchFamily="34" charset="0"/>
              </a:rPr>
              <a:t>Multi-Serve consumers are more valuable:</a:t>
            </a:r>
          </a:p>
          <a:p>
            <a:pPr algn="ctr"/>
            <a:r>
              <a:rPr lang="en-US">
                <a:solidFill>
                  <a:schemeClr val="tx2"/>
                </a:solidFill>
                <a:latin typeface="Century Gothic" panose="020B0502020202020204" pitchFamily="34" charset="0"/>
              </a:rPr>
              <a:t>They spend </a:t>
            </a:r>
            <a:r>
              <a:rPr lang="en-US" b="1">
                <a:solidFill>
                  <a:schemeClr val="tx2"/>
                </a:solidFill>
                <a:latin typeface="Century Gothic" panose="020B0502020202020204" pitchFamily="34" charset="0"/>
              </a:rPr>
              <a:t>19% more </a:t>
            </a:r>
            <a:r>
              <a:rPr lang="en-US">
                <a:solidFill>
                  <a:schemeClr val="tx2"/>
                </a:solidFill>
                <a:latin typeface="Century Gothic" panose="020B0502020202020204" pitchFamily="34" charset="0"/>
              </a:rPr>
              <a:t>in in-basket dollars, $94 vs. $76 for single serve buyers</a:t>
            </a:r>
          </a:p>
        </p:txBody>
      </p:sp>
      <p:grpSp>
        <p:nvGrpSpPr>
          <p:cNvPr id="22" name="Group 21">
            <a:extLst>
              <a:ext uri="{FF2B5EF4-FFF2-40B4-BE49-F238E27FC236}">
                <a16:creationId xmlns:a16="http://schemas.microsoft.com/office/drawing/2014/main" id="{6CEB6A8B-D49F-4B9D-B130-76F52E2BC43F}"/>
              </a:ext>
            </a:extLst>
          </p:cNvPr>
          <p:cNvGrpSpPr/>
          <p:nvPr/>
        </p:nvGrpSpPr>
        <p:grpSpPr>
          <a:xfrm>
            <a:off x="7418217" y="1563212"/>
            <a:ext cx="1256116" cy="899244"/>
            <a:chOff x="1226509" y="3066715"/>
            <a:chExt cx="1207282" cy="879984"/>
          </a:xfrm>
        </p:grpSpPr>
        <p:pic>
          <p:nvPicPr>
            <p:cNvPr id="23" name="Picture 2" descr="Z:\Sales\Sales Shared\Shopper Insights &amp; Marketing\Image Library\Household.jpg">
              <a:extLst>
                <a:ext uri="{FF2B5EF4-FFF2-40B4-BE49-F238E27FC236}">
                  <a16:creationId xmlns:a16="http://schemas.microsoft.com/office/drawing/2014/main" id="{099C076B-3B6D-4226-9695-6892A7BF79A9}"/>
                </a:ext>
              </a:extLst>
            </p:cNvPr>
            <p:cNvPicPr>
              <a:picLocks noChangeAspect="1" noChangeArrowheads="1"/>
            </p:cNvPicPr>
            <p:nvPr/>
          </p:nvPicPr>
          <p:blipFill>
            <a:blip r:embed="rId9"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02631" y="3108780"/>
              <a:ext cx="931160" cy="837919"/>
            </a:xfrm>
            <a:prstGeom prst="rect">
              <a:avLst/>
            </a:prstGeom>
            <a:noFill/>
          </p:spPr>
        </p:pic>
        <p:pic>
          <p:nvPicPr>
            <p:cNvPr id="25" name="Picture 24">
              <a:extLst>
                <a:ext uri="{FF2B5EF4-FFF2-40B4-BE49-F238E27FC236}">
                  <a16:creationId xmlns:a16="http://schemas.microsoft.com/office/drawing/2014/main" id="{E6AF9B91-512A-4911-B8BA-8BBA10A7C0E3}"/>
                </a:ext>
              </a:extLst>
            </p:cNvPr>
            <p:cNvPicPr>
              <a:picLocks noChangeAspect="1"/>
            </p:cNvPicPr>
            <p:nvPr/>
          </p:nvPicPr>
          <p:blipFill rotWithShape="1">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226509" y="3066715"/>
              <a:ext cx="895019" cy="716653"/>
            </a:xfrm>
            <a:prstGeom prst="rect">
              <a:avLst/>
            </a:prstGeom>
            <a:effectLst>
              <a:reflection stA="6000" endPos="65000" dist="50800" dir="5400000" sy="-100000" algn="bl" rotWithShape="0"/>
            </a:effectLst>
          </p:spPr>
        </p:pic>
      </p:grpSp>
      <p:sp>
        <p:nvSpPr>
          <p:cNvPr id="24" name="Rectangle 23">
            <a:extLst>
              <a:ext uri="{FF2B5EF4-FFF2-40B4-BE49-F238E27FC236}">
                <a16:creationId xmlns:a16="http://schemas.microsoft.com/office/drawing/2014/main" id="{CFF9B5D1-64DA-004A-ACE1-BE158D13D140}"/>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POS, Total U.S. MULO + Conv; L52WE 9/27/20; IRI Panel, Total U.S. All Outlet, L52WE 9/27/20</a:t>
            </a:r>
          </a:p>
        </p:txBody>
      </p:sp>
    </p:spTree>
    <p:extLst>
      <p:ext uri="{BB962C8B-B14F-4D97-AF65-F5344CB8AC3E}">
        <p14:creationId xmlns:p14="http://schemas.microsoft.com/office/powerpoint/2010/main" val="2783882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181763A-3CBD-43F9-B545-604697F6AAA0}"/>
              </a:ext>
            </a:extLst>
          </p:cNvPr>
          <p:cNvGraphicFramePr>
            <a:graphicFrameLocks noChangeAspect="1"/>
          </p:cNvGraphicFramePr>
          <p:nvPr>
            <p:custDataLst>
              <p:tags r:id="rId1"/>
            </p:custDataLst>
            <p:extLst>
              <p:ext uri="{D42A27DB-BD31-4B8C-83A1-F6EECF244321}">
                <p14:modId xmlns:p14="http://schemas.microsoft.com/office/powerpoint/2010/main" val="3808824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3" name="Object 12" hidden="1">
                        <a:extLst>
                          <a:ext uri="{FF2B5EF4-FFF2-40B4-BE49-F238E27FC236}">
                            <a16:creationId xmlns:a16="http://schemas.microsoft.com/office/drawing/2014/main" id="{5181763A-3CBD-43F9-B545-604697F6AA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C45AFE6-2B5C-4983-AFCB-89578032F75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600">
              <a:latin typeface="Century Gothic" panose="020B0502020202020204" pitchFamily="34" charset="0"/>
            </a:endParaRPr>
          </a:p>
        </p:txBody>
      </p:sp>
      <p:sp>
        <p:nvSpPr>
          <p:cNvPr id="2" name="Title 1">
            <a:extLst>
              <a:ext uri="{FF2B5EF4-FFF2-40B4-BE49-F238E27FC236}">
                <a16:creationId xmlns:a16="http://schemas.microsoft.com/office/drawing/2014/main" id="{E97DEA5F-C94F-384C-BD29-99077134716D}"/>
              </a:ext>
            </a:extLst>
          </p:cNvPr>
          <p:cNvSpPr>
            <a:spLocks noGrp="1"/>
          </p:cNvSpPr>
          <p:nvPr>
            <p:ph type="title"/>
          </p:nvPr>
        </p:nvSpPr>
        <p:spPr/>
        <p:txBody>
          <a:bodyPr/>
          <a:lstStyle/>
          <a:p>
            <a:r>
              <a:rPr lang="en-US"/>
              <a:t>When selecting a RTD coffee, A consumer’s first decision falls into three main segments</a:t>
            </a:r>
          </a:p>
        </p:txBody>
      </p:sp>
      <p:sp>
        <p:nvSpPr>
          <p:cNvPr id="27" name="TextBox 26">
            <a:extLst>
              <a:ext uri="{FF2B5EF4-FFF2-40B4-BE49-F238E27FC236}">
                <a16:creationId xmlns:a16="http://schemas.microsoft.com/office/drawing/2014/main" id="{A8AE225F-B95D-45BE-9D6F-3C94D8D9EB88}"/>
              </a:ext>
            </a:extLst>
          </p:cNvPr>
          <p:cNvSpPr txBox="1"/>
          <p:nvPr/>
        </p:nvSpPr>
        <p:spPr>
          <a:xfrm>
            <a:off x="889462" y="1466241"/>
            <a:ext cx="4468777" cy="734403"/>
          </a:xfrm>
          <a:prstGeom prst="roundRect">
            <a:avLst/>
          </a:prstGeom>
          <a:solidFill>
            <a:schemeClr val="bg1">
              <a:lumMod val="95000"/>
            </a:schemeClr>
          </a:solidFill>
          <a:ln w="19050">
            <a:solidFill>
              <a:schemeClr val="tx1">
                <a:lumMod val="7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Sweet &amp; Creamy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Reaches 80% of consumers</a:t>
            </a:r>
          </a:p>
        </p:txBody>
      </p:sp>
      <p:sp>
        <p:nvSpPr>
          <p:cNvPr id="28" name="TextBox 27">
            <a:extLst>
              <a:ext uri="{FF2B5EF4-FFF2-40B4-BE49-F238E27FC236}">
                <a16:creationId xmlns:a16="http://schemas.microsoft.com/office/drawing/2014/main" id="{2AD4FB81-163A-48A0-A19C-D72FC4E7ED2D}"/>
              </a:ext>
            </a:extLst>
          </p:cNvPr>
          <p:cNvSpPr txBox="1"/>
          <p:nvPr/>
        </p:nvSpPr>
        <p:spPr>
          <a:xfrm>
            <a:off x="5461565" y="1466241"/>
            <a:ext cx="3062123" cy="734403"/>
          </a:xfrm>
          <a:prstGeom prst="roundRect">
            <a:avLst/>
          </a:prstGeom>
          <a:solidFill>
            <a:schemeClr val="bg1">
              <a:lumMod val="95000"/>
            </a:schemeClr>
          </a:solidFill>
          <a:ln w="19050">
            <a:solidFill>
              <a:schemeClr val="tx1">
                <a:lumMod val="7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Coffee Forward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Reaches 56%</a:t>
            </a:r>
          </a:p>
        </p:txBody>
      </p:sp>
      <p:sp>
        <p:nvSpPr>
          <p:cNvPr id="41" name="TextBox 40">
            <a:extLst>
              <a:ext uri="{FF2B5EF4-FFF2-40B4-BE49-F238E27FC236}">
                <a16:creationId xmlns:a16="http://schemas.microsoft.com/office/drawing/2014/main" id="{945F554C-D637-4D16-8C98-6CD71E22D831}"/>
              </a:ext>
            </a:extLst>
          </p:cNvPr>
          <p:cNvSpPr txBox="1"/>
          <p:nvPr/>
        </p:nvSpPr>
        <p:spPr>
          <a:xfrm>
            <a:off x="8627011" y="1466241"/>
            <a:ext cx="3151742" cy="734403"/>
          </a:xfrm>
          <a:prstGeom prst="roundRect">
            <a:avLst/>
          </a:prstGeom>
          <a:solidFill>
            <a:schemeClr val="bg1">
              <a:lumMod val="95000"/>
            </a:schemeClr>
          </a:solidFill>
          <a:ln w="19050">
            <a:solidFill>
              <a:schemeClr val="tx1">
                <a:lumMod val="7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Beyond Coffee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9B3">
                    <a:lumMod val="75000"/>
                  </a:srgbClr>
                </a:solidFill>
                <a:effectLst/>
                <a:uLnTx/>
                <a:uFillTx/>
                <a:latin typeface="Century Gothic" panose="020B0502020202020204" pitchFamily="34" charset="0"/>
                <a:ea typeface="+mn-ea"/>
                <a:cs typeface="+mn-cs"/>
              </a:rPr>
              <a:t>Reaches 66%</a:t>
            </a:r>
          </a:p>
        </p:txBody>
      </p:sp>
      <p:sp>
        <p:nvSpPr>
          <p:cNvPr id="17" name="Rounded Rectangle 16"/>
          <p:cNvSpPr/>
          <p:nvPr/>
        </p:nvSpPr>
        <p:spPr>
          <a:xfrm>
            <a:off x="889462" y="2275694"/>
            <a:ext cx="4468777" cy="411480"/>
          </a:xfrm>
          <a:prstGeom prst="round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Sweet &amp; Creamy</a:t>
            </a:r>
          </a:p>
        </p:txBody>
      </p:sp>
      <p:sp>
        <p:nvSpPr>
          <p:cNvPr id="75" name="Rounded Rectangle 74"/>
          <p:cNvSpPr/>
          <p:nvPr/>
        </p:nvSpPr>
        <p:spPr>
          <a:xfrm>
            <a:off x="3273327" y="2763300"/>
            <a:ext cx="2091482" cy="292608"/>
          </a:xfrm>
          <a:prstGeom prst="round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Starbucks (77%)</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9" name="Rounded Rectangle 78"/>
          <p:cNvSpPr/>
          <p:nvPr/>
        </p:nvSpPr>
        <p:spPr>
          <a:xfrm>
            <a:off x="889461" y="2746450"/>
            <a:ext cx="2091481" cy="292608"/>
          </a:xfrm>
          <a:prstGeom prst="round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Mainstream Basics (66%)</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1" name="Rounded Rectangle 80"/>
          <p:cNvSpPr/>
          <p:nvPr/>
        </p:nvSpPr>
        <p:spPr>
          <a:xfrm>
            <a:off x="1774141" y="3421074"/>
            <a:ext cx="1206797" cy="260545"/>
          </a:xfrm>
          <a:prstGeom prst="roundRect">
            <a:avLst/>
          </a:prstGeom>
          <a:solidFill>
            <a:schemeClr val="tx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Dunkin’ Donuts/ McCafé (59%)</a:t>
            </a:r>
            <a:endParaRPr kumimoji="0" lang="en-US" sz="7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6" name="Rounded Rectangle 85"/>
          <p:cNvSpPr/>
          <p:nvPr/>
        </p:nvSpPr>
        <p:spPr>
          <a:xfrm>
            <a:off x="889462" y="3101349"/>
            <a:ext cx="1206797" cy="260545"/>
          </a:xfrm>
          <a:prstGeom prst="roundRect">
            <a:avLst/>
          </a:prstGeom>
          <a:solidFill>
            <a:schemeClr val="tx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Int’l Delight (53%)</a:t>
            </a:r>
            <a:endParaRPr kumimoji="0" lang="en-US"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 name="Rounded Rectangle 10"/>
          <p:cNvSpPr/>
          <p:nvPr/>
        </p:nvSpPr>
        <p:spPr>
          <a:xfrm>
            <a:off x="5488438" y="2275694"/>
            <a:ext cx="1451214" cy="411480"/>
          </a:xfrm>
          <a:prstGeom prst="round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Black Coffee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(45%)</a:t>
            </a:r>
          </a:p>
        </p:txBody>
      </p:sp>
      <p:sp>
        <p:nvSpPr>
          <p:cNvPr id="118" name="Rounded Rectangle 117"/>
          <p:cNvSpPr/>
          <p:nvPr/>
        </p:nvSpPr>
        <p:spPr>
          <a:xfrm>
            <a:off x="5485980" y="2783695"/>
            <a:ext cx="1099308" cy="272782"/>
          </a:xfrm>
          <a:prstGeom prst="roundRect">
            <a:avLst/>
          </a:prstGeom>
          <a:solidFill>
            <a:schemeClr val="tx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Starbucks</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20" name="Rounded Rectangle 119"/>
          <p:cNvSpPr/>
          <p:nvPr/>
        </p:nvSpPr>
        <p:spPr>
          <a:xfrm>
            <a:off x="5626158" y="3129295"/>
            <a:ext cx="1313493" cy="310896"/>
          </a:xfrm>
          <a:prstGeom prst="roundRect">
            <a:avLst/>
          </a:prstGeom>
          <a:solidFill>
            <a:schemeClr val="tx2">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Premium Brands</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0" name="Rounded Rectangle 29"/>
          <p:cNvSpPr/>
          <p:nvPr/>
        </p:nvSpPr>
        <p:spPr>
          <a:xfrm>
            <a:off x="7017612" y="2275694"/>
            <a:ext cx="1451213" cy="411480"/>
          </a:xfrm>
          <a:prstGeom prst="roundRect">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Sweetened / Creamed /</a:t>
            </a:r>
            <a:br>
              <a:rPr kumimoji="0" lang="en-US" sz="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br>
            <a:r>
              <a:rPr kumimoji="0" lang="en-US" sz="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Flavored (46%)</a:t>
            </a:r>
          </a:p>
        </p:txBody>
      </p:sp>
      <p:sp>
        <p:nvSpPr>
          <p:cNvPr id="129" name="Rounded Rectangle 128"/>
          <p:cNvSpPr/>
          <p:nvPr/>
        </p:nvSpPr>
        <p:spPr>
          <a:xfrm>
            <a:off x="7009851" y="2778480"/>
            <a:ext cx="1090291" cy="307219"/>
          </a:xfrm>
          <a:prstGeom prst="round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Less Sweet</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2" name="Rounded Rectangle 131"/>
          <p:cNvSpPr/>
          <p:nvPr/>
        </p:nvSpPr>
        <p:spPr>
          <a:xfrm>
            <a:off x="7236173" y="3146019"/>
            <a:ext cx="1090291" cy="310896"/>
          </a:xfrm>
          <a:prstGeom prst="round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Creamed</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6" name="Rounded Rectangle 135"/>
          <p:cNvSpPr/>
          <p:nvPr/>
        </p:nvSpPr>
        <p:spPr>
          <a:xfrm>
            <a:off x="7378535" y="3509656"/>
            <a:ext cx="1090291" cy="310896"/>
          </a:xfrm>
          <a:prstGeom prst="round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Flavored</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2" name="Rounded Rectangle 11"/>
          <p:cNvSpPr/>
          <p:nvPr/>
        </p:nvSpPr>
        <p:spPr>
          <a:xfrm>
            <a:off x="10240613" y="2275694"/>
            <a:ext cx="1543708" cy="411480"/>
          </a:xfrm>
          <a:prstGeom prst="roundRect">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Healthy Attributes</a:t>
            </a:r>
          </a:p>
        </p:txBody>
      </p:sp>
      <p:sp>
        <p:nvSpPr>
          <p:cNvPr id="148" name="Rounded Rectangle 147"/>
          <p:cNvSpPr/>
          <p:nvPr/>
        </p:nvSpPr>
        <p:spPr>
          <a:xfrm>
            <a:off x="10240613" y="2786111"/>
            <a:ext cx="1125977" cy="381820"/>
          </a:xfrm>
          <a:prstGeom prst="round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Plant-Based </a:t>
            </a:r>
            <a:b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b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Milk Equity</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0" name="Rounded Rectangle 149"/>
          <p:cNvSpPr/>
          <p:nvPr/>
        </p:nvSpPr>
        <p:spPr>
          <a:xfrm>
            <a:off x="10688462" y="3212547"/>
            <a:ext cx="1090291" cy="269047"/>
          </a:xfrm>
          <a:prstGeom prst="round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Protein</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2" name="Rounded Rectangle 41"/>
          <p:cNvSpPr/>
          <p:nvPr/>
        </p:nvSpPr>
        <p:spPr>
          <a:xfrm>
            <a:off x="8646941" y="2275694"/>
            <a:ext cx="1490351" cy="411480"/>
          </a:xfrm>
          <a:prstGeom prst="round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Energy</a:t>
            </a:r>
          </a:p>
        </p:txBody>
      </p:sp>
      <p:grpSp>
        <p:nvGrpSpPr>
          <p:cNvPr id="5" name="Group 4">
            <a:extLst>
              <a:ext uri="{FF2B5EF4-FFF2-40B4-BE49-F238E27FC236}">
                <a16:creationId xmlns:a16="http://schemas.microsoft.com/office/drawing/2014/main" id="{853E4483-D995-4C6B-9A1A-8CD6AD2F4091}"/>
              </a:ext>
            </a:extLst>
          </p:cNvPr>
          <p:cNvGrpSpPr/>
          <p:nvPr/>
        </p:nvGrpSpPr>
        <p:grpSpPr>
          <a:xfrm>
            <a:off x="8661995" y="2783697"/>
            <a:ext cx="1478586" cy="639901"/>
            <a:chOff x="8604872" y="3006381"/>
            <a:chExt cx="1478586" cy="639901"/>
          </a:xfrm>
        </p:grpSpPr>
        <p:sp>
          <p:nvSpPr>
            <p:cNvPr id="105" name="Rounded Rectangle 104"/>
            <p:cNvSpPr/>
            <p:nvPr/>
          </p:nvSpPr>
          <p:spPr>
            <a:xfrm>
              <a:off x="8604872" y="3006381"/>
              <a:ext cx="1050947" cy="284299"/>
            </a:xfrm>
            <a:prstGeom prst="round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Starbucks</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7" name="Rounded Rectangle 106"/>
            <p:cNvSpPr/>
            <p:nvPr/>
          </p:nvSpPr>
          <p:spPr>
            <a:xfrm>
              <a:off x="8990349" y="3361983"/>
              <a:ext cx="1093109" cy="284299"/>
            </a:xfrm>
            <a:prstGeom prst="round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Monster</a:t>
              </a:r>
              <a:endPar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6" name="TextBox 5">
            <a:extLst>
              <a:ext uri="{FF2B5EF4-FFF2-40B4-BE49-F238E27FC236}">
                <a16:creationId xmlns:a16="http://schemas.microsoft.com/office/drawing/2014/main" id="{4FF2A28C-5D68-4CBF-8883-5024855E2946}"/>
              </a:ext>
            </a:extLst>
          </p:cNvPr>
          <p:cNvSpPr txBox="1"/>
          <p:nvPr/>
        </p:nvSpPr>
        <p:spPr>
          <a:xfrm rot="16200000">
            <a:off x="-54354" y="1811754"/>
            <a:ext cx="1220935" cy="510778"/>
          </a:xfrm>
          <a:prstGeom prst="round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CONSUMER SEGEMENT</a:t>
            </a:r>
          </a:p>
        </p:txBody>
      </p:sp>
      <p:pic>
        <p:nvPicPr>
          <p:cNvPr id="113" name="Picture 2" descr="Image result for international delight logo">
            <a:extLst>
              <a:ext uri="{FF2B5EF4-FFF2-40B4-BE49-F238E27FC236}">
                <a16:creationId xmlns:a16="http://schemas.microsoft.com/office/drawing/2014/main" id="{92133181-DFAB-4EFB-94FB-66E14F824CB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07636" y="4272393"/>
            <a:ext cx="1095207" cy="99663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Image result for stok logo">
            <a:extLst>
              <a:ext uri="{FF2B5EF4-FFF2-40B4-BE49-F238E27FC236}">
                <a16:creationId xmlns:a16="http://schemas.microsoft.com/office/drawing/2014/main" id="{A9A006DC-3A4A-451B-A932-0A128B51712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38367"/>
          <a:stretch/>
        </p:blipFill>
        <p:spPr bwMode="auto">
          <a:xfrm>
            <a:off x="5570974" y="4512691"/>
            <a:ext cx="1090291" cy="60479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Image result for silk milk logo">
            <a:extLst>
              <a:ext uri="{FF2B5EF4-FFF2-40B4-BE49-F238E27FC236}">
                <a16:creationId xmlns:a16="http://schemas.microsoft.com/office/drawing/2014/main" id="{ACADC49A-1AA3-461C-A705-3EFB46932F93}"/>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a:ext>
            </a:extLst>
          </a:blip>
          <a:srcRect l="1873" t="25550" r="48993" b="14540"/>
          <a:stretch/>
        </p:blipFill>
        <p:spPr bwMode="auto">
          <a:xfrm>
            <a:off x="9607274" y="4643717"/>
            <a:ext cx="1125976" cy="7174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9E0CF43-C869-4F50-8496-810C3D40AE0B}"/>
              </a:ext>
            </a:extLst>
          </p:cNvPr>
          <p:cNvSpPr/>
          <p:nvPr/>
        </p:nvSpPr>
        <p:spPr>
          <a:xfrm>
            <a:off x="418095" y="947049"/>
            <a:ext cx="113558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solidFill>
                  <a:srgbClr val="002677"/>
                </a:solidFill>
                <a:effectLst/>
                <a:uLnTx/>
                <a:uFillTx/>
                <a:latin typeface="Century Gothic" panose="020B0502020202020204" pitchFamily="34" charset="0"/>
                <a:ea typeface="+mn-ea"/>
                <a:cs typeface="+mn-cs"/>
              </a:rPr>
              <a:t>total </a:t>
            </a:r>
            <a:r>
              <a:rPr kumimoji="0" lang="en-US" sz="1800" b="0" i="0" u="none" strike="noStrike" kern="1200" cap="small" spc="0" normalizeH="0" baseline="0" noProof="0" err="1">
                <a:ln>
                  <a:noFill/>
                </a:ln>
                <a:solidFill>
                  <a:srgbClr val="002677"/>
                </a:solidFill>
                <a:effectLst/>
                <a:uLnTx/>
                <a:uFillTx/>
                <a:latin typeface="Century Gothic" panose="020B0502020202020204" pitchFamily="34" charset="0"/>
                <a:ea typeface="+mn-ea"/>
                <a:cs typeface="+mn-cs"/>
              </a:rPr>
              <a:t>rtd</a:t>
            </a:r>
            <a:r>
              <a:rPr kumimoji="0" lang="en-US" sz="1800" b="0" i="0" u="none" strike="noStrike" kern="1200" cap="small" spc="0" normalizeH="0" baseline="0" noProof="0">
                <a:ln>
                  <a:noFill/>
                </a:ln>
                <a:solidFill>
                  <a:srgbClr val="002677"/>
                </a:solidFill>
                <a:effectLst/>
                <a:uLnTx/>
                <a:uFillTx/>
                <a:latin typeface="Century Gothic" panose="020B0502020202020204" pitchFamily="34" charset="0"/>
                <a:ea typeface="+mn-ea"/>
                <a:cs typeface="+mn-cs"/>
              </a:rPr>
              <a:t> coffee consumer decision tree</a:t>
            </a:r>
          </a:p>
        </p:txBody>
      </p:sp>
      <p:sp>
        <p:nvSpPr>
          <p:cNvPr id="7" name="TextBox 6">
            <a:extLst>
              <a:ext uri="{FF2B5EF4-FFF2-40B4-BE49-F238E27FC236}">
                <a16:creationId xmlns:a16="http://schemas.microsoft.com/office/drawing/2014/main" id="{B4EE39B4-9627-42CC-BCAD-63970DE88A02}"/>
              </a:ext>
            </a:extLst>
          </p:cNvPr>
          <p:cNvSpPr txBox="1"/>
          <p:nvPr/>
        </p:nvSpPr>
        <p:spPr>
          <a:xfrm>
            <a:off x="2750118" y="3978495"/>
            <a:ext cx="6732004" cy="369332"/>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002677"/>
                </a:solidFill>
                <a:effectLst/>
                <a:uLnTx/>
                <a:uFillTx/>
                <a:latin typeface="Century Gothic" panose="020B0502020202020204" pitchFamily="34" charset="0"/>
                <a:ea typeface="+mn-ea"/>
                <a:cs typeface="+mn-cs"/>
              </a:rPr>
              <a:t>Danone meets the needs of each of these segments</a:t>
            </a:r>
          </a:p>
        </p:txBody>
      </p:sp>
      <p:sp>
        <p:nvSpPr>
          <p:cNvPr id="9" name="TextBox 8">
            <a:extLst>
              <a:ext uri="{FF2B5EF4-FFF2-40B4-BE49-F238E27FC236}">
                <a16:creationId xmlns:a16="http://schemas.microsoft.com/office/drawing/2014/main" id="{4F7F7BAF-D546-49D6-80BD-3EA23A6CD55A}"/>
              </a:ext>
            </a:extLst>
          </p:cNvPr>
          <p:cNvSpPr txBox="1"/>
          <p:nvPr/>
        </p:nvSpPr>
        <p:spPr>
          <a:xfrm>
            <a:off x="1062337" y="5278955"/>
            <a:ext cx="319051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 Brand in Loyalty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 Brand in Exclusivity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 Brand in HHP (HHP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7EF7614C-254D-4E06-93EB-D7CBA0519083}"/>
              </a:ext>
            </a:extLst>
          </p:cNvPr>
          <p:cNvSpPr txBox="1"/>
          <p:nvPr/>
        </p:nvSpPr>
        <p:spPr>
          <a:xfrm>
            <a:off x="4720813" y="5149495"/>
            <a:ext cx="3400568"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Highest HHP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#2 Brand in Buy Rate, Repeat, Abs Dollar Growth &amp; Velocity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#3 Brand in Loyalty&amp; Exclusivity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8683F50-6BC1-43FD-A3AD-09518E041344}"/>
              </a:ext>
            </a:extLst>
          </p:cNvPr>
          <p:cNvSpPr txBox="1"/>
          <p:nvPr/>
        </p:nvSpPr>
        <p:spPr>
          <a:xfrm>
            <a:off x="8736068" y="5321542"/>
            <a:ext cx="3048253"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NEW!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 Brand in In-Basket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Higher loyalty than Califia</a:t>
            </a:r>
          </a:p>
        </p:txBody>
      </p:sp>
      <p:sp>
        <p:nvSpPr>
          <p:cNvPr id="39" name="Title 1">
            <a:extLst>
              <a:ext uri="{FF2B5EF4-FFF2-40B4-BE49-F238E27FC236}">
                <a16:creationId xmlns:a16="http://schemas.microsoft.com/office/drawing/2014/main" id="{943D9D30-0982-425B-B9E4-7DF532F64B8F}"/>
              </a:ext>
            </a:extLst>
          </p:cNvPr>
          <p:cNvSpPr txBox="1">
            <a:spLocks/>
          </p:cNvSpPr>
          <p:nvPr/>
        </p:nvSpPr>
        <p:spPr>
          <a:xfrm>
            <a:off x="710036" y="309281"/>
            <a:ext cx="11255541"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defTabSz="1111073">
              <a:defRPr/>
            </a:pPr>
            <a:endParaRPr lang="en-US" altLang="en-US" b="1">
              <a:solidFill>
                <a:srgbClr val="0069B3"/>
              </a:solidFill>
            </a:endParaRPr>
          </a:p>
        </p:txBody>
      </p:sp>
      <p:sp>
        <p:nvSpPr>
          <p:cNvPr id="46" name="Rectangle 45">
            <a:extLst>
              <a:ext uri="{FF2B5EF4-FFF2-40B4-BE49-F238E27FC236}">
                <a16:creationId xmlns:a16="http://schemas.microsoft.com/office/drawing/2014/main" id="{E396403E-C738-8443-8986-7113854B126B}"/>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RTD Coffee CDT – Grocery/Mass channel</a:t>
            </a:r>
          </a:p>
          <a:p>
            <a:r>
              <a:rPr lang="en-US" sz="800">
                <a:solidFill>
                  <a:schemeClr val="bg1"/>
                </a:solidFill>
                <a:latin typeface="Century Gothic" panose="020B0502020202020204" pitchFamily="34" charset="0"/>
              </a:rPr>
              <a:t>(#%) = net penetration, meaning % of shoppers that definitely would buy (DWB) at least one variety within a product cluster – a Top Box 9 selected on a 9 point scale</a:t>
            </a:r>
          </a:p>
        </p:txBody>
      </p:sp>
    </p:spTree>
    <p:extLst>
      <p:ext uri="{BB962C8B-B14F-4D97-AF65-F5344CB8AC3E}">
        <p14:creationId xmlns:p14="http://schemas.microsoft.com/office/powerpoint/2010/main" val="394022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0"/>
                                        <p:tgtEl>
                                          <p:spTgt spid="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1000"/>
                                        <p:tgtEl>
                                          <p:spTgt spid="4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10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10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1000"/>
                                        <p:tgtEl>
                                          <p:spTgt spid="4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wipe(up)">
                                      <p:cBhvr>
                                        <p:cTn id="36" dur="500"/>
                                        <p:tgtEl>
                                          <p:spTgt spid="7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ipe(up)">
                                      <p:cBhvr>
                                        <p:cTn id="39" dur="500"/>
                                        <p:tgtEl>
                                          <p:spTgt spid="7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wipe(up)">
                                      <p:cBhvr>
                                        <p:cTn id="42" dur="500"/>
                                        <p:tgtEl>
                                          <p:spTgt spid="81"/>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up)">
                                      <p:cBhvr>
                                        <p:cTn id="45" dur="500"/>
                                        <p:tgtEl>
                                          <p:spTgt spid="86"/>
                                        </p:tgtEl>
                                      </p:cBhvr>
                                    </p:animEffect>
                                  </p:childTnLst>
                                </p:cTn>
                              </p:par>
                              <p:par>
                                <p:cTn id="46" presetID="10" presetClass="entr" presetSubtype="0" fill="hold"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wipe(up)">
                                      <p:cBhvr>
                                        <p:cTn id="51" dur="500"/>
                                        <p:tgtEl>
                                          <p:spTgt spid="11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wipe(up)">
                                      <p:cBhvr>
                                        <p:cTn id="54" dur="500"/>
                                        <p:tgtEl>
                                          <p:spTgt spid="120"/>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wipe(up)">
                                      <p:cBhvr>
                                        <p:cTn id="57" dur="500"/>
                                        <p:tgtEl>
                                          <p:spTgt spid="129"/>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32"/>
                                        </p:tgtEl>
                                        <p:attrNameLst>
                                          <p:attrName>style.visibility</p:attrName>
                                        </p:attrNameLst>
                                      </p:cBhvr>
                                      <p:to>
                                        <p:strVal val="visible"/>
                                      </p:to>
                                    </p:set>
                                    <p:animEffect transition="in" filter="wipe(up)">
                                      <p:cBhvr>
                                        <p:cTn id="60" dur="500"/>
                                        <p:tgtEl>
                                          <p:spTgt spid="13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36"/>
                                        </p:tgtEl>
                                        <p:attrNameLst>
                                          <p:attrName>style.visibility</p:attrName>
                                        </p:attrNameLst>
                                      </p:cBhvr>
                                      <p:to>
                                        <p:strVal val="visible"/>
                                      </p:to>
                                    </p:set>
                                    <p:animEffect transition="in" filter="wipe(up)">
                                      <p:cBhvr>
                                        <p:cTn id="63" dur="500"/>
                                        <p:tgtEl>
                                          <p:spTgt spid="136"/>
                                        </p:tgtEl>
                                      </p:cBhvr>
                                    </p:animEffect>
                                  </p:childTnLst>
                                </p:cTn>
                              </p:par>
                              <p:par>
                                <p:cTn id="64" presetID="22" presetClass="entr" presetSubtype="1" fill="hold"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up)">
                                      <p:cBhvr>
                                        <p:cTn id="66" dur="500"/>
                                        <p:tgtEl>
                                          <p:spTgt spid="116"/>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48"/>
                                        </p:tgtEl>
                                        <p:attrNameLst>
                                          <p:attrName>style.visibility</p:attrName>
                                        </p:attrNameLst>
                                      </p:cBhvr>
                                      <p:to>
                                        <p:strVal val="visible"/>
                                      </p:to>
                                    </p:set>
                                    <p:animEffect transition="in" filter="wipe(up)">
                                      <p:cBhvr>
                                        <p:cTn id="69" dur="500"/>
                                        <p:tgtEl>
                                          <p:spTgt spid="148"/>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50"/>
                                        </p:tgtEl>
                                        <p:attrNameLst>
                                          <p:attrName>style.visibility</p:attrName>
                                        </p:attrNameLst>
                                      </p:cBhvr>
                                      <p:to>
                                        <p:strVal val="visible"/>
                                      </p:to>
                                    </p:set>
                                    <p:animEffect transition="in" filter="wipe(up)">
                                      <p:cBhvr>
                                        <p:cTn id="72" dur="500"/>
                                        <p:tgtEl>
                                          <p:spTgt spid="150"/>
                                        </p:tgtEl>
                                      </p:cBhvr>
                                    </p:animEffect>
                                  </p:childTnLst>
                                </p:cTn>
                              </p:par>
                              <p:par>
                                <p:cTn id="73" presetID="22" presetClass="entr" presetSubtype="1"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10" presetClass="entr" presetSubtype="0" fill="hold" nodeType="withEffect">
                                  <p:stCondLst>
                                    <p:cond delay="0"/>
                                  </p:stCondLst>
                                  <p:childTnLst>
                                    <p:set>
                                      <p:cBhvr>
                                        <p:cTn id="77" dur="1" fill="hold">
                                          <p:stCondLst>
                                            <p:cond delay="0"/>
                                          </p:stCondLst>
                                        </p:cTn>
                                        <p:tgtEl>
                                          <p:spTgt spid="29698"/>
                                        </p:tgtEl>
                                        <p:attrNameLst>
                                          <p:attrName>style.visibility</p:attrName>
                                        </p:attrNameLst>
                                      </p:cBhvr>
                                      <p:to>
                                        <p:strVal val="visible"/>
                                      </p:to>
                                    </p:set>
                                    <p:animEffect transition="in" filter="fade">
                                      <p:cBhvr>
                                        <p:cTn id="78"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1" grpId="0" animBg="1"/>
      <p:bldP spid="17" grpId="0" animBg="1"/>
      <p:bldP spid="75" grpId="0" animBg="1"/>
      <p:bldP spid="79" grpId="0" animBg="1"/>
      <p:bldP spid="81" grpId="0" animBg="1"/>
      <p:bldP spid="86" grpId="0" animBg="1"/>
      <p:bldP spid="11" grpId="0" animBg="1"/>
      <p:bldP spid="118" grpId="0" animBg="1"/>
      <p:bldP spid="120" grpId="0" animBg="1"/>
      <p:bldP spid="30" grpId="0" animBg="1"/>
      <p:bldP spid="129" grpId="0" animBg="1"/>
      <p:bldP spid="132" grpId="0" animBg="1"/>
      <p:bldP spid="136" grpId="0" animBg="1"/>
      <p:bldP spid="12" grpId="0" animBg="1"/>
      <p:bldP spid="148" grpId="0" animBg="1"/>
      <p:bldP spid="150" grpId="0" animBg="1"/>
      <p:bldP spid="42"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2FA5E75A-95AB-4CDA-8BDF-FCE861E215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21" imgH="423" progId="TCLayout.ActiveDocument.1">
                  <p:embed/>
                </p:oleObj>
              </mc:Choice>
              <mc:Fallback>
                <p:oleObj name="think-cell Slide" r:id="rId44" imgW="421" imgH="423" progId="TCLayout.ActiveDocument.1">
                  <p:embed/>
                  <p:pic>
                    <p:nvPicPr>
                      <p:cNvPr id="18" name="Object 17" hidden="1">
                        <a:extLst>
                          <a:ext uri="{FF2B5EF4-FFF2-40B4-BE49-F238E27FC236}">
                            <a16:creationId xmlns:a16="http://schemas.microsoft.com/office/drawing/2014/main" id="{2FA5E75A-95AB-4CDA-8BDF-FCE861E21520}"/>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291DE99-A025-4114-A417-E1E405926C4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sp>
        <p:nvSpPr>
          <p:cNvPr id="5" name="Title 1">
            <a:extLst>
              <a:ext uri="{FF2B5EF4-FFF2-40B4-BE49-F238E27FC236}">
                <a16:creationId xmlns:a16="http://schemas.microsoft.com/office/drawing/2014/main" id="{8822E3D8-63D0-4B60-B179-02DDF75F676A}"/>
              </a:ext>
            </a:extLst>
          </p:cNvPr>
          <p:cNvSpPr txBox="1">
            <a:spLocks/>
          </p:cNvSpPr>
          <p:nvPr/>
        </p:nvSpPr>
        <p:spPr>
          <a:xfrm>
            <a:off x="710036" y="309281"/>
            <a:ext cx="11255541"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1" u="none" strike="noStrike" kern="1200" cap="all" spc="0" normalizeH="0" baseline="0" noProof="0">
              <a:ln>
                <a:noFill/>
              </a:ln>
              <a:solidFill>
                <a:srgbClr val="0069B3"/>
              </a:solidFill>
              <a:effectLst/>
              <a:uLnTx/>
              <a:uFillTx/>
              <a:latin typeface="Century Gothic" panose="020B0502020202020204" pitchFamily="34" charset="0"/>
            </a:endParaRPr>
          </a:p>
        </p:txBody>
      </p:sp>
      <p:graphicFrame>
        <p:nvGraphicFramePr>
          <p:cNvPr id="68" name="Chart 67">
            <a:extLst>
              <a:ext uri="{FF2B5EF4-FFF2-40B4-BE49-F238E27FC236}">
                <a16:creationId xmlns:a16="http://schemas.microsoft.com/office/drawing/2014/main" id="{E62C1172-4266-4F7A-8343-693C498AC579}"/>
              </a:ext>
            </a:extLst>
          </p:cNvPr>
          <p:cNvGraphicFramePr/>
          <p:nvPr>
            <p:custDataLst>
              <p:tags r:id="rId3"/>
            </p:custDataLst>
          </p:nvPr>
        </p:nvGraphicFramePr>
        <p:xfrm>
          <a:off x="3946525" y="2274888"/>
          <a:ext cx="2562225" cy="2860675"/>
        </p:xfrm>
        <a:graphic>
          <a:graphicData uri="http://schemas.openxmlformats.org/drawingml/2006/chart">
            <c:chart xmlns:c="http://schemas.openxmlformats.org/drawingml/2006/chart" xmlns:r="http://schemas.openxmlformats.org/officeDocument/2006/relationships" r:id="rId46"/>
          </a:graphicData>
        </a:graphic>
      </p:graphicFrame>
      <p:sp>
        <p:nvSpPr>
          <p:cNvPr id="209" name="Text Placeholder 2">
            <a:extLst>
              <a:ext uri="{FF2B5EF4-FFF2-40B4-BE49-F238E27FC236}">
                <a16:creationId xmlns:a16="http://schemas.microsoft.com/office/drawing/2014/main" id="{78FAC756-D581-4DF0-882D-931DCB3B3112}"/>
              </a:ext>
            </a:extLst>
          </p:cNvPr>
          <p:cNvSpPr>
            <a:spLocks noGrp="1"/>
          </p:cNvSpPr>
          <p:nvPr>
            <p:custDataLst>
              <p:tags r:id="rId4"/>
            </p:custDataLst>
          </p:nvPr>
        </p:nvSpPr>
        <p:spPr bwMode="gray">
          <a:xfrm>
            <a:off x="3792538" y="4948238"/>
            <a:ext cx="8413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CA73DED-8FF0-477A-89A7-3EF99D3429B9}" type="datetime'''''''''''''''''''''''''''''''''''''''''''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10" name="Text Placeholder 2">
            <a:extLst>
              <a:ext uri="{FF2B5EF4-FFF2-40B4-BE49-F238E27FC236}">
                <a16:creationId xmlns:a16="http://schemas.microsoft.com/office/drawing/2014/main" id="{735ED705-33BA-4A21-A67A-D769A374A020}"/>
              </a:ext>
            </a:extLst>
          </p:cNvPr>
          <p:cNvSpPr>
            <a:spLocks noGrp="1"/>
          </p:cNvSpPr>
          <p:nvPr>
            <p:custDataLst>
              <p:tags r:id="rId5"/>
            </p:custDataLst>
          </p:nvPr>
        </p:nvSpPr>
        <p:spPr bwMode="gray">
          <a:xfrm>
            <a:off x="3708400" y="4498975"/>
            <a:ext cx="1682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2A740063-3659-446D-8CC5-1B585AEA1D90}" type="datetime'''''''''''''''''''''''''''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11" name="Text Placeholder 2">
            <a:extLst>
              <a:ext uri="{FF2B5EF4-FFF2-40B4-BE49-F238E27FC236}">
                <a16:creationId xmlns:a16="http://schemas.microsoft.com/office/drawing/2014/main" id="{23CA61BD-E63E-4AB1-8778-3EE73A9BE933}"/>
              </a:ext>
            </a:extLst>
          </p:cNvPr>
          <p:cNvSpPr>
            <a:spLocks noGrp="1"/>
          </p:cNvSpPr>
          <p:nvPr>
            <p:custDataLst>
              <p:tags r:id="rId6"/>
            </p:custDataLst>
          </p:nvPr>
        </p:nvSpPr>
        <p:spPr bwMode="gray">
          <a:xfrm>
            <a:off x="3624263" y="4049713"/>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ECB1AFE1-FA6B-47B6-92A2-B998C3EB2C6A}" type="datetime'''''''''''''''1''''''''''''''''''''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14" name="Text Placeholder 2">
            <a:extLst>
              <a:ext uri="{FF2B5EF4-FFF2-40B4-BE49-F238E27FC236}">
                <a16:creationId xmlns:a16="http://schemas.microsoft.com/office/drawing/2014/main" id="{1EE887C7-8C8D-4416-A0F6-58EBD06AEA55}"/>
              </a:ext>
            </a:extLst>
          </p:cNvPr>
          <p:cNvSpPr>
            <a:spLocks noGrp="1"/>
          </p:cNvSpPr>
          <p:nvPr>
            <p:custDataLst>
              <p:tags r:id="rId7"/>
            </p:custDataLst>
          </p:nvPr>
        </p:nvSpPr>
        <p:spPr bwMode="gray">
          <a:xfrm>
            <a:off x="3624263" y="2252663"/>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C1198C9B-2DD3-4C75-9C17-BF147A5144CD}" type="datetime'''''''''''''''3''''''''''''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300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13" name="Text Placeholder 2">
            <a:extLst>
              <a:ext uri="{FF2B5EF4-FFF2-40B4-BE49-F238E27FC236}">
                <a16:creationId xmlns:a16="http://schemas.microsoft.com/office/drawing/2014/main" id="{001C06B6-02E7-451D-BFF8-B534E5DD99C4}"/>
              </a:ext>
            </a:extLst>
          </p:cNvPr>
          <p:cNvSpPr>
            <a:spLocks noGrp="1"/>
          </p:cNvSpPr>
          <p:nvPr>
            <p:custDataLst>
              <p:tags r:id="rId8"/>
            </p:custDataLst>
          </p:nvPr>
        </p:nvSpPr>
        <p:spPr bwMode="gray">
          <a:xfrm>
            <a:off x="3624263" y="2701925"/>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1EABDA0A-BE22-4BC8-8F61-D91FA9E10A57}" type="datetime'''''2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212" name="Text Placeholder 2">
            <a:extLst>
              <a:ext uri="{FF2B5EF4-FFF2-40B4-BE49-F238E27FC236}">
                <a16:creationId xmlns:a16="http://schemas.microsoft.com/office/drawing/2014/main" id="{A0C00FC4-4F75-4C3F-BFC4-6A18C138097F}"/>
              </a:ext>
            </a:extLst>
          </p:cNvPr>
          <p:cNvSpPr>
            <a:spLocks noGrp="1"/>
          </p:cNvSpPr>
          <p:nvPr>
            <p:custDataLst>
              <p:tags r:id="rId9"/>
            </p:custDataLst>
          </p:nvPr>
        </p:nvSpPr>
        <p:spPr bwMode="gray">
          <a:xfrm>
            <a:off x="3624263" y="3600450"/>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9C3FAC17-701C-46E2-ABA9-C4B5519FCE45}" type="datetime'''1''''''''''''''''''''''''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59" name="Text Placeholder 2">
            <a:extLst>
              <a:ext uri="{FF2B5EF4-FFF2-40B4-BE49-F238E27FC236}">
                <a16:creationId xmlns:a16="http://schemas.microsoft.com/office/drawing/2014/main" id="{29109BEE-8544-4CD2-94EC-3139D32030C5}"/>
              </a:ext>
            </a:extLst>
          </p:cNvPr>
          <p:cNvSpPr>
            <a:spLocks noGrp="1"/>
          </p:cNvSpPr>
          <p:nvPr>
            <p:custDataLst>
              <p:tags r:id="rId10"/>
            </p:custDataLst>
          </p:nvPr>
        </p:nvSpPr>
        <p:spPr bwMode="gray">
          <a:xfrm>
            <a:off x="3624263" y="3151188"/>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0299E50A-7EA4-460F-99F4-982C666A1975}" type="datetime'2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cxnSp>
        <p:nvCxnSpPr>
          <p:cNvPr id="53" name="Straight Connector 52">
            <a:extLst>
              <a:ext uri="{FF2B5EF4-FFF2-40B4-BE49-F238E27FC236}">
                <a16:creationId xmlns:a16="http://schemas.microsoft.com/office/drawing/2014/main" id="{A0743B41-D4F3-42A0-A9E7-4035D4F455E2}"/>
              </a:ext>
            </a:extLst>
          </p:cNvPr>
          <p:cNvCxnSpPr>
            <a:cxnSpLocks/>
          </p:cNvCxnSpPr>
          <p:nvPr>
            <p:custDataLst>
              <p:tags r:id="rId11"/>
            </p:custDataLst>
          </p:nvPr>
        </p:nvCxnSpPr>
        <p:spPr bwMode="auto">
          <a:xfrm flipV="1">
            <a:off x="4268788" y="2225675"/>
            <a:ext cx="1917700" cy="1011238"/>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0EBCB396-4986-4E14-9250-3130E705AD6A}"/>
              </a:ext>
            </a:extLst>
          </p:cNvPr>
          <p:cNvSpPr>
            <a:spLocks noGrp="1"/>
          </p:cNvSpPr>
          <p:nvPr>
            <p:custDataLst>
              <p:tags r:id="rId12"/>
            </p:custDataLst>
          </p:nvPr>
        </p:nvSpPr>
        <p:spPr bwMode="auto">
          <a:xfrm>
            <a:off x="4094163"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FAB40730-BD78-4FC2-AEB8-861B54E8CBB3}" type="datetime'''''''2''''''''''0''1''''''''''6'''''''''''''''''''">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2016</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9" name="Text Placeholder 2">
            <a:extLst>
              <a:ext uri="{FF2B5EF4-FFF2-40B4-BE49-F238E27FC236}">
                <a16:creationId xmlns:a16="http://schemas.microsoft.com/office/drawing/2014/main" id="{5079CED8-571D-4F3A-BBF8-8BF177016195}"/>
              </a:ext>
            </a:extLst>
          </p:cNvPr>
          <p:cNvSpPr>
            <a:spLocks noGrp="1"/>
          </p:cNvSpPr>
          <p:nvPr>
            <p:custDataLst>
              <p:tags r:id="rId13"/>
            </p:custDataLst>
          </p:nvPr>
        </p:nvSpPr>
        <p:spPr bwMode="gray">
          <a:xfrm>
            <a:off x="5559425" y="2925763"/>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29A44B75-C444-491B-85DC-A8461EE602D2}" type="datetime'2''''''''1''''''''''''''''''''''''''''''''''1'''''">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211</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 name="Text Placeholder 2">
            <a:extLst>
              <a:ext uri="{FF2B5EF4-FFF2-40B4-BE49-F238E27FC236}">
                <a16:creationId xmlns:a16="http://schemas.microsoft.com/office/drawing/2014/main" id="{518D1D27-6BD3-45D0-B584-275127A6FCE0}"/>
              </a:ext>
            </a:extLst>
          </p:cNvPr>
          <p:cNvSpPr>
            <a:spLocks noGrp="1"/>
          </p:cNvSpPr>
          <p:nvPr>
            <p:custDataLst>
              <p:tags r:id="rId14"/>
            </p:custDataLst>
          </p:nvPr>
        </p:nvSpPr>
        <p:spPr bwMode="auto">
          <a:xfrm>
            <a:off x="4573588"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869C4D0-9F6E-461B-BB1D-8362B161E9AD}" type="datetime'''''''''''2''''0''''''''1''''''''''''''7'''''''">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2017</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0" name="Text Placeholder 2">
            <a:extLst>
              <a:ext uri="{FF2B5EF4-FFF2-40B4-BE49-F238E27FC236}">
                <a16:creationId xmlns:a16="http://schemas.microsoft.com/office/drawing/2014/main" id="{3B16EB37-ABD4-4DA9-82A2-40EDF21389E4}"/>
              </a:ext>
            </a:extLst>
          </p:cNvPr>
          <p:cNvSpPr>
            <a:spLocks noGrp="1"/>
          </p:cNvSpPr>
          <p:nvPr>
            <p:custDataLst>
              <p:tags r:id="rId15"/>
            </p:custDataLst>
          </p:nvPr>
        </p:nvSpPr>
        <p:spPr bwMode="auto">
          <a:xfrm>
            <a:off x="5053013"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EDBBE403-18E2-41A7-B30F-C5CD3D7588C5}" type="datetime'''''''''''''''2''0''''''''''''''''''1''''''''''''''''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9" name="Text Placeholder 2">
            <a:extLst>
              <a:ext uri="{FF2B5EF4-FFF2-40B4-BE49-F238E27FC236}">
                <a16:creationId xmlns:a16="http://schemas.microsoft.com/office/drawing/2014/main" id="{30CBC241-9409-4397-AA13-BC8D2CAFE711}"/>
              </a:ext>
            </a:extLst>
          </p:cNvPr>
          <p:cNvSpPr>
            <a:spLocks noGrp="1"/>
          </p:cNvSpPr>
          <p:nvPr>
            <p:custDataLst>
              <p:tags r:id="rId16"/>
            </p:custDataLst>
          </p:nvPr>
        </p:nvSpPr>
        <p:spPr bwMode="auto">
          <a:xfrm>
            <a:off x="5532438"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1899D848-25DF-4E77-B6A4-9345FDE7BCE4}" type="datetime'''''''''''20''''''''''''''''''''1''''''''''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28" name="Text Placeholder 2">
            <a:extLst>
              <a:ext uri="{FF2B5EF4-FFF2-40B4-BE49-F238E27FC236}">
                <a16:creationId xmlns:a16="http://schemas.microsoft.com/office/drawing/2014/main" id="{41F3A4D5-53B6-4F30-834A-603722828528}"/>
              </a:ext>
            </a:extLst>
          </p:cNvPr>
          <p:cNvSpPr>
            <a:spLocks noGrp="1"/>
          </p:cNvSpPr>
          <p:nvPr>
            <p:custDataLst>
              <p:tags r:id="rId17"/>
            </p:custDataLst>
          </p:nvPr>
        </p:nvSpPr>
        <p:spPr bwMode="auto">
          <a:xfrm>
            <a:off x="5962650" y="5103813"/>
            <a:ext cx="4476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FADD60E-5DF9-4645-8644-B1E316AD8452}" type="datetime'''''2''''''''''''''''''''0''''''2''''''''''''''''0''e'''">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2020e</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5" name="Text Placeholder 2">
            <a:extLst>
              <a:ext uri="{FF2B5EF4-FFF2-40B4-BE49-F238E27FC236}">
                <a16:creationId xmlns:a16="http://schemas.microsoft.com/office/drawing/2014/main" id="{5F9F2E55-912E-4292-9351-E62315FDD1DA}"/>
              </a:ext>
            </a:extLst>
          </p:cNvPr>
          <p:cNvSpPr>
            <a:spLocks noGrp="1"/>
          </p:cNvSpPr>
          <p:nvPr>
            <p:custDataLst>
              <p:tags r:id="rId18"/>
            </p:custDataLst>
          </p:nvPr>
        </p:nvSpPr>
        <p:spPr bwMode="gray">
          <a:xfrm>
            <a:off x="4121150" y="3416300"/>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006A9A5C-773F-4CCF-B119-FB288823CE48}" type="datetime'''''''1''''''''''''5''''''''''''''''''7'''''''''''''">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157</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7" name="Text Placeholder 2">
            <a:extLst>
              <a:ext uri="{FF2B5EF4-FFF2-40B4-BE49-F238E27FC236}">
                <a16:creationId xmlns:a16="http://schemas.microsoft.com/office/drawing/2014/main" id="{4CF2B22C-0C10-484A-8DDF-73559773C8B2}"/>
              </a:ext>
            </a:extLst>
          </p:cNvPr>
          <p:cNvSpPr>
            <a:spLocks noGrp="1"/>
          </p:cNvSpPr>
          <p:nvPr>
            <p:custDataLst>
              <p:tags r:id="rId19"/>
            </p:custDataLst>
          </p:nvPr>
        </p:nvSpPr>
        <p:spPr bwMode="gray">
          <a:xfrm>
            <a:off x="4600575" y="3454400"/>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D66F44EC-B681-4362-903B-3C40FBF4E282}" type="datetime'1''''''''''''''''''''''''''''''''''''''''''''''5''''''''''''3'">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153</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8" name="Text Placeholder 2">
            <a:extLst>
              <a:ext uri="{FF2B5EF4-FFF2-40B4-BE49-F238E27FC236}">
                <a16:creationId xmlns:a16="http://schemas.microsoft.com/office/drawing/2014/main" id="{BAE2C1E1-994E-413B-9DD7-A73FCE7CA69A}"/>
              </a:ext>
            </a:extLst>
          </p:cNvPr>
          <p:cNvSpPr>
            <a:spLocks noGrp="1"/>
          </p:cNvSpPr>
          <p:nvPr>
            <p:custDataLst>
              <p:tags r:id="rId20"/>
            </p:custDataLst>
          </p:nvPr>
        </p:nvSpPr>
        <p:spPr bwMode="gray">
          <a:xfrm>
            <a:off x="5080000" y="3222625"/>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0F0283DE-0CC8-489F-8DF6-A1763BE6FA7E}" type="datetime'''''''''''1''''''''''''''''''7''''''''''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178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32" name="Text Placeholder 2">
            <a:extLst>
              <a:ext uri="{FF2B5EF4-FFF2-40B4-BE49-F238E27FC236}">
                <a16:creationId xmlns:a16="http://schemas.microsoft.com/office/drawing/2014/main" id="{194F69F3-4BB3-4BC4-B25D-A3A593AA8602}"/>
              </a:ext>
            </a:extLst>
          </p:cNvPr>
          <p:cNvSpPr>
            <a:spLocks noGrp="1"/>
          </p:cNvSpPr>
          <p:nvPr>
            <p:custDataLst>
              <p:tags r:id="rId21"/>
            </p:custDataLst>
          </p:nvPr>
        </p:nvSpPr>
        <p:spPr bwMode="gray">
          <a:xfrm>
            <a:off x="6038850" y="2405063"/>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79F77705-C8BB-4F7F-BDD9-00758BB976A9}" type="datetime'''''''''''''''''26''''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269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52" name="Text Placeholder 2">
            <a:extLst>
              <a:ext uri="{FF2B5EF4-FFF2-40B4-BE49-F238E27FC236}">
                <a16:creationId xmlns:a16="http://schemas.microsoft.com/office/drawing/2014/main" id="{BEC30926-E3FD-4CA8-BE17-96C144F9CAE7}"/>
              </a:ext>
            </a:extLst>
          </p:cNvPr>
          <p:cNvSpPr>
            <a:spLocks noGrp="1"/>
          </p:cNvSpPr>
          <p:nvPr>
            <p:custDataLst>
              <p:tags r:id="rId22"/>
            </p:custDataLst>
          </p:nvPr>
        </p:nvSpPr>
        <p:spPr bwMode="auto">
          <a:xfrm>
            <a:off x="4919663" y="2611438"/>
            <a:ext cx="615950" cy="23812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1858916B-6F9D-4712-B0EE-689EF9D768DF}" type="datetime'''''''''''+''''''''''1''''''''4''''''''.''''5%'''''''''">
              <a:rPr kumimoji="0" lang="en-US" altLang="en-US" sz="1000" b="1"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+14.5%</a:t>
            </a:fld>
            <a:endParaRPr kumimoji="0" lang="en-US" sz="1000" b="1"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graphicFrame>
        <p:nvGraphicFramePr>
          <p:cNvPr id="65" name="Chart 64">
            <a:extLst>
              <a:ext uri="{FF2B5EF4-FFF2-40B4-BE49-F238E27FC236}">
                <a16:creationId xmlns:a16="http://schemas.microsoft.com/office/drawing/2014/main" id="{F568AA05-6F86-446D-9751-D967B5958458}"/>
              </a:ext>
            </a:extLst>
          </p:cNvPr>
          <p:cNvGraphicFramePr/>
          <p:nvPr>
            <p:custDataLst>
              <p:tags r:id="rId23"/>
            </p:custDataLst>
          </p:nvPr>
        </p:nvGraphicFramePr>
        <p:xfrm>
          <a:off x="966788" y="2274888"/>
          <a:ext cx="2706687" cy="2860675"/>
        </p:xfrm>
        <a:graphic>
          <a:graphicData uri="http://schemas.openxmlformats.org/drawingml/2006/chart">
            <c:chart xmlns:c="http://schemas.openxmlformats.org/drawingml/2006/chart" xmlns:r="http://schemas.openxmlformats.org/officeDocument/2006/relationships" r:id="rId47"/>
          </a:graphicData>
        </a:graphic>
      </p:graphicFrame>
      <p:sp>
        <p:nvSpPr>
          <p:cNvPr id="100" name="Text Placeholder 2">
            <a:extLst>
              <a:ext uri="{FF2B5EF4-FFF2-40B4-BE49-F238E27FC236}">
                <a16:creationId xmlns:a16="http://schemas.microsoft.com/office/drawing/2014/main" id="{1686CB77-5DB1-4C2E-A802-2F2C68F81128}"/>
              </a:ext>
            </a:extLst>
          </p:cNvPr>
          <p:cNvSpPr>
            <a:spLocks noGrp="1"/>
          </p:cNvSpPr>
          <p:nvPr>
            <p:custDataLst>
              <p:tags r:id="rId24"/>
            </p:custDataLst>
          </p:nvPr>
        </p:nvSpPr>
        <p:spPr bwMode="gray">
          <a:xfrm>
            <a:off x="812800" y="4948238"/>
            <a:ext cx="8413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1021054F-39BC-4377-AFBE-E002A1B88783}" type="datetime'''''''''''''''''''''''''''''''''''''''''''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7" name="Text Placeholder 2">
            <a:extLst>
              <a:ext uri="{FF2B5EF4-FFF2-40B4-BE49-F238E27FC236}">
                <a16:creationId xmlns:a16="http://schemas.microsoft.com/office/drawing/2014/main" id="{9937D871-516C-4C76-BB54-594165EA91C1}"/>
              </a:ext>
            </a:extLst>
          </p:cNvPr>
          <p:cNvSpPr>
            <a:spLocks noGrp="1"/>
          </p:cNvSpPr>
          <p:nvPr>
            <p:custDataLst>
              <p:tags r:id="rId25"/>
            </p:custDataLst>
          </p:nvPr>
        </p:nvSpPr>
        <p:spPr bwMode="gray">
          <a:xfrm>
            <a:off x="644525" y="4049713"/>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A0C73F2-C76C-45DA-85D2-15EAC68E14E3}" type="datetime'''''''''''''''''''''''''1''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86" name="Text Placeholder 2">
            <a:extLst>
              <a:ext uri="{FF2B5EF4-FFF2-40B4-BE49-F238E27FC236}">
                <a16:creationId xmlns:a16="http://schemas.microsoft.com/office/drawing/2014/main" id="{FC6D41BC-BC41-4B38-81D3-66CA261172C0}"/>
              </a:ext>
            </a:extLst>
          </p:cNvPr>
          <p:cNvSpPr>
            <a:spLocks noGrp="1"/>
          </p:cNvSpPr>
          <p:nvPr>
            <p:custDataLst>
              <p:tags r:id="rId26"/>
            </p:custDataLst>
          </p:nvPr>
        </p:nvSpPr>
        <p:spPr bwMode="gray">
          <a:xfrm>
            <a:off x="644525" y="3600450"/>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BF0F05F-632B-4742-894D-24528DBA2970}" type="datetime'''1''''''''''''''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85" name="Text Placeholder 2">
            <a:extLst>
              <a:ext uri="{FF2B5EF4-FFF2-40B4-BE49-F238E27FC236}">
                <a16:creationId xmlns:a16="http://schemas.microsoft.com/office/drawing/2014/main" id="{FFC8AA38-4930-4089-951A-6B2F307966DF}"/>
              </a:ext>
            </a:extLst>
          </p:cNvPr>
          <p:cNvSpPr>
            <a:spLocks noGrp="1"/>
          </p:cNvSpPr>
          <p:nvPr>
            <p:custDataLst>
              <p:tags r:id="rId27"/>
            </p:custDataLst>
          </p:nvPr>
        </p:nvSpPr>
        <p:spPr bwMode="gray">
          <a:xfrm>
            <a:off x="728663" y="4498975"/>
            <a:ext cx="1682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784D216C-CB64-4385-A2FD-C2FC004E1AAD}" type="datetime'''''''''''''''''''''''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77" name="Text Placeholder 2">
            <a:extLst>
              <a:ext uri="{FF2B5EF4-FFF2-40B4-BE49-F238E27FC236}">
                <a16:creationId xmlns:a16="http://schemas.microsoft.com/office/drawing/2014/main" id="{D2CBF121-097D-4137-BB38-C1DF0E381708}"/>
              </a:ext>
            </a:extLst>
          </p:cNvPr>
          <p:cNvSpPr>
            <a:spLocks noGrp="1"/>
          </p:cNvSpPr>
          <p:nvPr>
            <p:custDataLst>
              <p:tags r:id="rId28"/>
            </p:custDataLst>
          </p:nvPr>
        </p:nvSpPr>
        <p:spPr bwMode="gray">
          <a:xfrm>
            <a:off x="644525" y="3151188"/>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3B0674DE-4AF3-4399-8EB4-25166D345B13}" type="datetime'''''''''''2''''''''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87" name="Text Placeholder 2">
            <a:extLst>
              <a:ext uri="{FF2B5EF4-FFF2-40B4-BE49-F238E27FC236}">
                <a16:creationId xmlns:a16="http://schemas.microsoft.com/office/drawing/2014/main" id="{80710AA4-6063-4198-8DDE-6B0136041F1D}"/>
              </a:ext>
            </a:extLst>
          </p:cNvPr>
          <p:cNvSpPr>
            <a:spLocks noGrp="1"/>
          </p:cNvSpPr>
          <p:nvPr>
            <p:custDataLst>
              <p:tags r:id="rId29"/>
            </p:custDataLst>
          </p:nvPr>
        </p:nvSpPr>
        <p:spPr bwMode="gray">
          <a:xfrm>
            <a:off x="644525" y="2701925"/>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A03DD2A-007E-4B51-A923-93FC84417D96}" type="datetime'''''''''''''''''''''''''''''2''''''''''''''''''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41" name="Text Placeholder 2">
            <a:extLst>
              <a:ext uri="{FF2B5EF4-FFF2-40B4-BE49-F238E27FC236}">
                <a16:creationId xmlns:a16="http://schemas.microsoft.com/office/drawing/2014/main" id="{7F301458-8363-4BBC-A739-FAC6A719B327}"/>
              </a:ext>
            </a:extLst>
          </p:cNvPr>
          <p:cNvSpPr>
            <a:spLocks noGrp="1"/>
          </p:cNvSpPr>
          <p:nvPr>
            <p:custDataLst>
              <p:tags r:id="rId30"/>
            </p:custDataLst>
          </p:nvPr>
        </p:nvSpPr>
        <p:spPr bwMode="gray">
          <a:xfrm>
            <a:off x="644525" y="2252663"/>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8ED52894-CF2D-4197-A169-9071C3932061}" type="datetime'''''''''3''''''''''''''''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300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cxnSp>
        <p:nvCxnSpPr>
          <p:cNvPr id="85" name="Straight Connector 84">
            <a:extLst>
              <a:ext uri="{FF2B5EF4-FFF2-40B4-BE49-F238E27FC236}">
                <a16:creationId xmlns:a16="http://schemas.microsoft.com/office/drawing/2014/main" id="{EC6B7BA7-7D86-49DB-A14D-6C0DAA99FAD5}"/>
              </a:ext>
            </a:extLst>
          </p:cNvPr>
          <p:cNvCxnSpPr>
            <a:cxnSpLocks/>
          </p:cNvCxnSpPr>
          <p:nvPr>
            <p:custDataLst>
              <p:tags r:id="rId31"/>
            </p:custDataLst>
          </p:nvPr>
        </p:nvCxnSpPr>
        <p:spPr bwMode="auto">
          <a:xfrm flipV="1">
            <a:off x="1303338" y="2012950"/>
            <a:ext cx="2033588" cy="2066925"/>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E943D2C1-1811-4246-AC87-2DAC800633DF}"/>
              </a:ext>
            </a:extLst>
          </p:cNvPr>
          <p:cNvSpPr>
            <a:spLocks noGrp="1"/>
          </p:cNvSpPr>
          <p:nvPr>
            <p:custDataLst>
              <p:tags r:id="rId32"/>
            </p:custDataLst>
          </p:nvPr>
        </p:nvSpPr>
        <p:spPr bwMode="auto">
          <a:xfrm>
            <a:off x="1128713"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D5F01E4-F44E-4BF1-857E-1A1E74369F20}" type="datetime'''''''''2''''''''''''''''''0''''''''''''''''''1''''6'">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2016</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40" name="Text Placeholder 2">
            <a:extLst>
              <a:ext uri="{FF2B5EF4-FFF2-40B4-BE49-F238E27FC236}">
                <a16:creationId xmlns:a16="http://schemas.microsoft.com/office/drawing/2014/main" id="{B6BC3465-6144-447A-A7BD-C85FC44E0E20}"/>
              </a:ext>
            </a:extLst>
          </p:cNvPr>
          <p:cNvSpPr>
            <a:spLocks noGrp="1"/>
          </p:cNvSpPr>
          <p:nvPr>
            <p:custDataLst>
              <p:tags r:id="rId33"/>
            </p:custDataLst>
          </p:nvPr>
        </p:nvSpPr>
        <p:spPr bwMode="gray">
          <a:xfrm>
            <a:off x="3189288" y="2265363"/>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921D30FA-3AC6-4B96-984C-713041EA6C4A}" type="datetime'2''''''''''''''''''''''''8''''''''''''''''''''''''''5'''">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sym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285</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89" name="Text Placeholder 2">
            <a:extLst>
              <a:ext uri="{FF2B5EF4-FFF2-40B4-BE49-F238E27FC236}">
                <a16:creationId xmlns:a16="http://schemas.microsoft.com/office/drawing/2014/main" id="{CE17B4D6-8DA6-4039-8BAA-E8ED6EF6043A}"/>
              </a:ext>
            </a:extLst>
          </p:cNvPr>
          <p:cNvSpPr>
            <a:spLocks noGrp="1"/>
          </p:cNvSpPr>
          <p:nvPr>
            <p:custDataLst>
              <p:tags r:id="rId34"/>
            </p:custDataLst>
          </p:nvPr>
        </p:nvSpPr>
        <p:spPr bwMode="auto">
          <a:xfrm>
            <a:off x="2654300"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55625BBE-7C2F-4414-BA8D-1F9ADE104295}" type="datetime'''''''''''''''''''2''0''''''''1''''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87" name="Text Placeholder 2">
            <a:extLst>
              <a:ext uri="{FF2B5EF4-FFF2-40B4-BE49-F238E27FC236}">
                <a16:creationId xmlns:a16="http://schemas.microsoft.com/office/drawing/2014/main" id="{8E3F0869-948D-4D9A-8323-F63F6BB186EE}"/>
              </a:ext>
            </a:extLst>
          </p:cNvPr>
          <p:cNvSpPr>
            <a:spLocks noGrp="1"/>
          </p:cNvSpPr>
          <p:nvPr>
            <p:custDataLst>
              <p:tags r:id="rId35"/>
            </p:custDataLst>
          </p:nvPr>
        </p:nvSpPr>
        <p:spPr bwMode="auto">
          <a:xfrm>
            <a:off x="1636713"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724B3CB1-68BB-4947-BE08-34A5F2C0D086}" type="datetime'''''''''''''''''''''''''''2''''''01''''''''''''''''''''''7'''">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2017</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88" name="Text Placeholder 2">
            <a:extLst>
              <a:ext uri="{FF2B5EF4-FFF2-40B4-BE49-F238E27FC236}">
                <a16:creationId xmlns:a16="http://schemas.microsoft.com/office/drawing/2014/main" id="{55EE876A-DDF9-41A5-910F-0EB3649D4216}"/>
              </a:ext>
            </a:extLst>
          </p:cNvPr>
          <p:cNvSpPr>
            <a:spLocks noGrp="1"/>
          </p:cNvSpPr>
          <p:nvPr>
            <p:custDataLst>
              <p:tags r:id="rId36"/>
            </p:custDataLst>
          </p:nvPr>
        </p:nvSpPr>
        <p:spPr bwMode="auto">
          <a:xfrm>
            <a:off x="2144713" y="5103813"/>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174DC72C-B1F0-4ED3-9DFC-4D8220E3D76C}" type="datetime'''''''2''''''''''0''''''''''''''1''''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38" name="Text Placeholder 2">
            <a:extLst>
              <a:ext uri="{FF2B5EF4-FFF2-40B4-BE49-F238E27FC236}">
                <a16:creationId xmlns:a16="http://schemas.microsoft.com/office/drawing/2014/main" id="{3DA7C1D5-7B22-4C7B-89B1-5CDB60896092}"/>
              </a:ext>
            </a:extLst>
          </p:cNvPr>
          <p:cNvSpPr>
            <a:spLocks noGrp="1"/>
          </p:cNvSpPr>
          <p:nvPr>
            <p:custDataLst>
              <p:tags r:id="rId37"/>
            </p:custDataLst>
          </p:nvPr>
        </p:nvSpPr>
        <p:spPr bwMode="auto">
          <a:xfrm>
            <a:off x="3113088" y="5103813"/>
            <a:ext cx="4476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2553975-31D0-4C04-8902-3A3CA5DBB3DC}" type="datetime'''''''''''2''''''''''02''''0''''''''e'''''''''''">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2020e</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2" name="Text Placeholder 2">
            <a:extLst>
              <a:ext uri="{FF2B5EF4-FFF2-40B4-BE49-F238E27FC236}">
                <a16:creationId xmlns:a16="http://schemas.microsoft.com/office/drawing/2014/main" id="{DD2C77FE-6FD5-4427-AA8F-F39653D9D672}"/>
              </a:ext>
            </a:extLst>
          </p:cNvPr>
          <p:cNvSpPr>
            <a:spLocks noGrp="1"/>
          </p:cNvSpPr>
          <p:nvPr>
            <p:custDataLst>
              <p:tags r:id="rId38"/>
            </p:custDataLst>
          </p:nvPr>
        </p:nvSpPr>
        <p:spPr bwMode="gray">
          <a:xfrm>
            <a:off x="2171700" y="3576638"/>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1C5A7D43-9988-4344-9D56-05CC51514244}" type="datetime'''1''''''''''3''''''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139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0" name="Text Placeholder 2">
            <a:extLst>
              <a:ext uri="{FF2B5EF4-FFF2-40B4-BE49-F238E27FC236}">
                <a16:creationId xmlns:a16="http://schemas.microsoft.com/office/drawing/2014/main" id="{3D312D77-50ED-4B3A-B6B6-0414FDD4EC1E}"/>
              </a:ext>
            </a:extLst>
          </p:cNvPr>
          <p:cNvSpPr>
            <a:spLocks noGrp="1"/>
          </p:cNvSpPr>
          <p:nvPr>
            <p:custDataLst>
              <p:tags r:id="rId39"/>
            </p:custDataLst>
          </p:nvPr>
        </p:nvSpPr>
        <p:spPr bwMode="gray">
          <a:xfrm>
            <a:off x="1196975" y="4332288"/>
            <a:ext cx="21272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631FBE7F-A684-4A6B-A1E1-F9B7F1DC74A1}" type="datetime'''''''''''''''5''''''''''''''''''5'''''''''''''''''''">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55</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1" name="Text Placeholder 2">
            <a:extLst>
              <a:ext uri="{FF2B5EF4-FFF2-40B4-BE49-F238E27FC236}">
                <a16:creationId xmlns:a16="http://schemas.microsoft.com/office/drawing/2014/main" id="{AD463E84-6D98-4536-BF95-A2C76F1A7794}"/>
              </a:ext>
            </a:extLst>
          </p:cNvPr>
          <p:cNvSpPr>
            <a:spLocks noGrp="1"/>
          </p:cNvSpPr>
          <p:nvPr>
            <p:custDataLst>
              <p:tags r:id="rId40"/>
            </p:custDataLst>
          </p:nvPr>
        </p:nvSpPr>
        <p:spPr bwMode="gray">
          <a:xfrm>
            <a:off x="1704975" y="3986213"/>
            <a:ext cx="21272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9152CC51-DA43-47FA-BCD4-F3C3999F30F7}" type="datetime'''''''''''''''''''9''''''''''''''''''''''''''''''''''''4'''''">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94</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3" name="Text Placeholder 2">
            <a:extLst>
              <a:ext uri="{FF2B5EF4-FFF2-40B4-BE49-F238E27FC236}">
                <a16:creationId xmlns:a16="http://schemas.microsoft.com/office/drawing/2014/main" id="{90A4589C-70F5-48A1-9D71-DDEFAE1FEFA7}"/>
              </a:ext>
            </a:extLst>
          </p:cNvPr>
          <p:cNvSpPr>
            <a:spLocks noGrp="1"/>
          </p:cNvSpPr>
          <p:nvPr>
            <p:custDataLst>
              <p:tags r:id="rId41"/>
            </p:custDataLst>
          </p:nvPr>
        </p:nvSpPr>
        <p:spPr bwMode="gray">
          <a:xfrm>
            <a:off x="2681288" y="3182938"/>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3AF1CA65-111B-424F-8272-9D5519D6A583}" type="datetime'''''''''1''''''''''''8''''''''''''''''''''''3'''''''''">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183</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94" name="Text Placeholder 2">
            <a:extLst>
              <a:ext uri="{FF2B5EF4-FFF2-40B4-BE49-F238E27FC236}">
                <a16:creationId xmlns:a16="http://schemas.microsoft.com/office/drawing/2014/main" id="{B19E4AAD-7CEE-482F-8E49-7756C1402FE8}"/>
              </a:ext>
            </a:extLst>
          </p:cNvPr>
          <p:cNvSpPr>
            <a:spLocks noGrp="1"/>
          </p:cNvSpPr>
          <p:nvPr>
            <p:custDataLst>
              <p:tags r:id="rId42"/>
            </p:custDataLst>
          </p:nvPr>
        </p:nvSpPr>
        <p:spPr bwMode="auto">
          <a:xfrm>
            <a:off x="2011363" y="2927350"/>
            <a:ext cx="615950" cy="23812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D9BF16D-E8C3-4D52-9DC0-30413A55CA71}" type="datetime'''+''5''''''''0''''.''''''''''''''''9''%'''''''''''''''''''''">
              <a:rPr kumimoji="0" lang="en-US" altLang="en-US" sz="1000" b="1"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+50.9%</a:t>
            </a:fld>
            <a:endParaRPr kumimoji="0" lang="en-US" sz="1200" b="1"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27" name="TextBox 126">
            <a:extLst>
              <a:ext uri="{FF2B5EF4-FFF2-40B4-BE49-F238E27FC236}">
                <a16:creationId xmlns:a16="http://schemas.microsoft.com/office/drawing/2014/main" id="{FA6CB378-0A6A-4661-BFD3-9E065BF2E3FB}"/>
              </a:ext>
            </a:extLst>
          </p:cNvPr>
          <p:cNvSpPr txBox="1"/>
          <p:nvPr/>
        </p:nvSpPr>
        <p:spPr>
          <a:xfrm>
            <a:off x="4268787" y="5373688"/>
            <a:ext cx="2762250" cy="277813"/>
          </a:xfrm>
          <a:prstGeom prst="rect">
            <a:avLst/>
          </a:prstGeom>
          <a:noFill/>
          <a:ln>
            <a:noFill/>
          </a:ln>
        </p:spPr>
        <p:txBody>
          <a:bodyPr wrap="square" rtlCol="0" anchor="t">
            <a:spAutoFit/>
          </a:bodyP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24C94"/>
                </a:solidFill>
                <a:effectLst/>
                <a:uLnTx/>
                <a:uFillTx/>
                <a:latin typeface="Century Gothic"/>
                <a:ea typeface="+mn-ea"/>
                <a:cs typeface="+mn-cs"/>
              </a:rPr>
              <a:t>CYTD’20: $202MM (+28%) </a:t>
            </a:r>
          </a:p>
        </p:txBody>
      </p:sp>
      <p:sp>
        <p:nvSpPr>
          <p:cNvPr id="159" name="TextBox 158">
            <a:extLst>
              <a:ext uri="{FF2B5EF4-FFF2-40B4-BE49-F238E27FC236}">
                <a16:creationId xmlns:a16="http://schemas.microsoft.com/office/drawing/2014/main" id="{5D56CFF6-F176-4464-AF23-648AD35D7A0C}"/>
              </a:ext>
            </a:extLst>
          </p:cNvPr>
          <p:cNvSpPr txBox="1"/>
          <p:nvPr/>
        </p:nvSpPr>
        <p:spPr>
          <a:xfrm>
            <a:off x="1276350" y="5429250"/>
            <a:ext cx="2130425" cy="276225"/>
          </a:xfrm>
          <a:prstGeom prst="rect">
            <a:avLst/>
          </a:prstGeom>
          <a:noFill/>
          <a:ln>
            <a:noFill/>
          </a:ln>
        </p:spPr>
        <p:txBody>
          <a:bodyPr wrap="square" rtlCol="0" anchor="t">
            <a:spAutoFit/>
          </a:bodyP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24C94"/>
                </a:solidFill>
                <a:effectLst/>
                <a:uLnTx/>
                <a:uFillTx/>
                <a:latin typeface="Century Gothic"/>
                <a:ea typeface="+mn-ea"/>
                <a:cs typeface="+mn-cs"/>
              </a:rPr>
              <a:t>CYTD’20: $214MM +53%) </a:t>
            </a:r>
          </a:p>
        </p:txBody>
      </p:sp>
      <p:pic>
        <p:nvPicPr>
          <p:cNvPr id="163" name="Picture 162" descr="A picture containing shape&#10;&#10;Description automatically generated">
            <a:extLst>
              <a:ext uri="{FF2B5EF4-FFF2-40B4-BE49-F238E27FC236}">
                <a16:creationId xmlns:a16="http://schemas.microsoft.com/office/drawing/2014/main" id="{85BC0963-761E-49C5-A6A3-5ABD4FC914E9}"/>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7353414" y="2849170"/>
            <a:ext cx="611879" cy="1602892"/>
          </a:xfrm>
          <a:prstGeom prst="rect">
            <a:avLst/>
          </a:prstGeom>
        </p:spPr>
      </p:pic>
      <p:pic>
        <p:nvPicPr>
          <p:cNvPr id="169" name="Picture 168" descr="Graphical user interface, application&#10;&#10;Description automatically generated">
            <a:extLst>
              <a:ext uri="{FF2B5EF4-FFF2-40B4-BE49-F238E27FC236}">
                <a16:creationId xmlns:a16="http://schemas.microsoft.com/office/drawing/2014/main" id="{22FA5B5D-F45E-4556-95F8-C3C681781537}"/>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56469" y="2987676"/>
            <a:ext cx="1325880" cy="1325880"/>
          </a:xfrm>
          <a:prstGeom prst="rect">
            <a:avLst/>
          </a:prstGeom>
        </p:spPr>
      </p:pic>
      <p:sp>
        <p:nvSpPr>
          <p:cNvPr id="178" name="TextBox 177">
            <a:extLst>
              <a:ext uri="{FF2B5EF4-FFF2-40B4-BE49-F238E27FC236}">
                <a16:creationId xmlns:a16="http://schemas.microsoft.com/office/drawing/2014/main" id="{C4C7BAB3-7700-406C-8F19-B7EEEB5469E5}"/>
              </a:ext>
            </a:extLst>
          </p:cNvPr>
          <p:cNvSpPr txBox="1"/>
          <p:nvPr/>
        </p:nvSpPr>
        <p:spPr>
          <a:xfrm>
            <a:off x="277813" y="2044700"/>
            <a:ext cx="2762250" cy="27622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Black MS RTD $ Growth, P4Y</a:t>
            </a:r>
          </a:p>
        </p:txBody>
      </p:sp>
      <p:sp>
        <p:nvSpPr>
          <p:cNvPr id="179" name="TextBox 178">
            <a:extLst>
              <a:ext uri="{FF2B5EF4-FFF2-40B4-BE49-F238E27FC236}">
                <a16:creationId xmlns:a16="http://schemas.microsoft.com/office/drawing/2014/main" id="{01A47B31-7436-4C0E-BCF8-AEA92E10323C}"/>
              </a:ext>
            </a:extLst>
          </p:cNvPr>
          <p:cNvSpPr txBox="1"/>
          <p:nvPr/>
        </p:nvSpPr>
        <p:spPr>
          <a:xfrm>
            <a:off x="3406775" y="2032000"/>
            <a:ext cx="2762250" cy="27622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Creamed MS RTD $ Growth, P4Y</a:t>
            </a:r>
          </a:p>
        </p:txBody>
      </p:sp>
      <p:sp>
        <p:nvSpPr>
          <p:cNvPr id="180" name="Oval 179">
            <a:extLst>
              <a:ext uri="{FF2B5EF4-FFF2-40B4-BE49-F238E27FC236}">
                <a16:creationId xmlns:a16="http://schemas.microsoft.com/office/drawing/2014/main" id="{41339A54-8644-4750-9C73-501F1A342149}"/>
              </a:ext>
            </a:extLst>
          </p:cNvPr>
          <p:cNvSpPr/>
          <p:nvPr/>
        </p:nvSpPr>
        <p:spPr>
          <a:xfrm>
            <a:off x="7167504" y="2516640"/>
            <a:ext cx="2293121" cy="22812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39%</a:t>
            </a:r>
            <a:endPar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sp>
        <p:nvSpPr>
          <p:cNvPr id="181" name="Oval 180">
            <a:extLst>
              <a:ext uri="{FF2B5EF4-FFF2-40B4-BE49-F238E27FC236}">
                <a16:creationId xmlns:a16="http://schemas.microsoft.com/office/drawing/2014/main" id="{C2EC008F-6FB8-461B-B519-650A154DA975}"/>
              </a:ext>
            </a:extLst>
          </p:cNvPr>
          <p:cNvSpPr/>
          <p:nvPr/>
        </p:nvSpPr>
        <p:spPr>
          <a:xfrm>
            <a:off x="9089483" y="2516640"/>
            <a:ext cx="2293121" cy="22812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57%</a:t>
            </a:r>
          </a:p>
        </p:txBody>
      </p:sp>
      <p:sp>
        <p:nvSpPr>
          <p:cNvPr id="192" name="Rectangle 191">
            <a:extLst>
              <a:ext uri="{FF2B5EF4-FFF2-40B4-BE49-F238E27FC236}">
                <a16:creationId xmlns:a16="http://schemas.microsoft.com/office/drawing/2014/main" id="{9958EE91-2173-4CD8-BF36-3499403D0B0A}"/>
              </a:ext>
            </a:extLst>
          </p:cNvPr>
          <p:cNvSpPr/>
          <p:nvPr/>
        </p:nvSpPr>
        <p:spPr>
          <a:xfrm>
            <a:off x="8759608" y="3365798"/>
            <a:ext cx="1018903" cy="574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4%</a:t>
            </a:r>
          </a:p>
        </p:txBody>
      </p:sp>
      <p:sp>
        <p:nvSpPr>
          <p:cNvPr id="193" name="TextBox 192">
            <a:extLst>
              <a:ext uri="{FF2B5EF4-FFF2-40B4-BE49-F238E27FC236}">
                <a16:creationId xmlns:a16="http://schemas.microsoft.com/office/drawing/2014/main" id="{0EBC5196-429E-443B-A7C7-FD58155B4078}"/>
              </a:ext>
            </a:extLst>
          </p:cNvPr>
          <p:cNvSpPr txBox="1"/>
          <p:nvPr/>
        </p:nvSpPr>
        <p:spPr>
          <a:xfrm>
            <a:off x="7888052" y="2162990"/>
            <a:ext cx="2762009" cy="276999"/>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24C94"/>
                </a:solidFill>
                <a:effectLst/>
                <a:uLnTx/>
                <a:uFillTx/>
                <a:latin typeface="Century Gothic"/>
                <a:ea typeface="+mn-ea"/>
                <a:cs typeface="+mn-cs"/>
              </a:rPr>
              <a:t>Buyer Overlap – STōK vs IDIC</a:t>
            </a:r>
          </a:p>
        </p:txBody>
      </p:sp>
      <p:sp>
        <p:nvSpPr>
          <p:cNvPr id="194" name="TextBox 193">
            <a:extLst>
              <a:ext uri="{FF2B5EF4-FFF2-40B4-BE49-F238E27FC236}">
                <a16:creationId xmlns:a16="http://schemas.microsoft.com/office/drawing/2014/main" id="{285443D8-BFE7-4B3A-A53E-C1017B9DFBC6}"/>
              </a:ext>
            </a:extLst>
          </p:cNvPr>
          <p:cNvSpPr txBox="1"/>
          <p:nvPr/>
        </p:nvSpPr>
        <p:spPr>
          <a:xfrm>
            <a:off x="8009951" y="5283904"/>
            <a:ext cx="2762009" cy="46166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2677"/>
                </a:solidFill>
                <a:effectLst/>
                <a:uLnTx/>
                <a:uFillTx/>
                <a:latin typeface="Century Gothic"/>
                <a:ea typeface="+mn-ea"/>
                <a:cs typeface="+mn-cs"/>
              </a:rPr>
              <a:t>Only 4.4% of shoppers </a:t>
            </a:r>
            <a:r>
              <a:rPr kumimoji="0" lang="en-US" sz="1200" b="0" i="0" u="none" strike="noStrike" kern="1200" cap="none" spc="0" normalizeH="0" baseline="0" noProof="0">
                <a:ln>
                  <a:noFill/>
                </a:ln>
                <a:solidFill>
                  <a:srgbClr val="002677"/>
                </a:solidFill>
                <a:effectLst/>
                <a:uLnTx/>
                <a:uFillTx/>
                <a:latin typeface="Century Gothic"/>
                <a:ea typeface="+mn-ea"/>
                <a:cs typeface="+mn-cs"/>
              </a:rPr>
              <a:t>who buy either STōK or IDIC buy both </a:t>
            </a:r>
          </a:p>
        </p:txBody>
      </p:sp>
      <p:sp>
        <p:nvSpPr>
          <p:cNvPr id="195" name="TextBox 194">
            <a:extLst>
              <a:ext uri="{FF2B5EF4-FFF2-40B4-BE49-F238E27FC236}">
                <a16:creationId xmlns:a16="http://schemas.microsoft.com/office/drawing/2014/main" id="{6742CB75-D20A-4598-9EEB-9C3FFE88B977}"/>
              </a:ext>
            </a:extLst>
          </p:cNvPr>
          <p:cNvSpPr txBox="1"/>
          <p:nvPr/>
        </p:nvSpPr>
        <p:spPr>
          <a:xfrm>
            <a:off x="6791469" y="1317838"/>
            <a:ext cx="4955177" cy="523220"/>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2677"/>
                </a:solidFill>
                <a:effectLst/>
                <a:uLnTx/>
                <a:uFillTx/>
                <a:latin typeface="Century Gothic"/>
                <a:ea typeface="+mn-ea"/>
                <a:cs typeface="+mn-cs"/>
              </a:rPr>
              <a:t>STōK and IDIC are </a:t>
            </a:r>
            <a:r>
              <a:rPr kumimoji="0" lang="en-US" sz="1400" b="1" i="1" u="none" strike="noStrike" kern="1200" cap="none" spc="0" normalizeH="0" baseline="0" noProof="0">
                <a:ln>
                  <a:noFill/>
                </a:ln>
                <a:solidFill>
                  <a:srgbClr val="002677"/>
                </a:solidFill>
                <a:effectLst/>
                <a:uLnTx/>
                <a:uFillTx/>
                <a:latin typeface="Century Gothic"/>
                <a:ea typeface="+mn-ea"/>
                <a:cs typeface="+mn-cs"/>
              </a:rPr>
              <a:t>exceedingly incremental </a:t>
            </a:r>
            <a:r>
              <a:rPr kumimoji="0" lang="en-US" sz="1400" b="0" i="1" u="none" strike="noStrike" kern="1200" cap="none" spc="0" normalizeH="0" baseline="0" noProof="0">
                <a:ln>
                  <a:noFill/>
                </a:ln>
                <a:solidFill>
                  <a:srgbClr val="002677"/>
                </a:solidFill>
                <a:effectLst/>
                <a:uLnTx/>
                <a:uFillTx/>
                <a:latin typeface="Century Gothic"/>
                <a:ea typeface="+mn-ea"/>
                <a:cs typeface="+mn-cs"/>
              </a:rPr>
              <a:t>to each other—they have completely different shoppers</a:t>
            </a:r>
          </a:p>
        </p:txBody>
      </p:sp>
      <p:sp>
        <p:nvSpPr>
          <p:cNvPr id="221" name="TextBox 220">
            <a:extLst>
              <a:ext uri="{FF2B5EF4-FFF2-40B4-BE49-F238E27FC236}">
                <a16:creationId xmlns:a16="http://schemas.microsoft.com/office/drawing/2014/main" id="{73D56504-0A73-4D09-AAF5-FE225AE76E71}"/>
              </a:ext>
            </a:extLst>
          </p:cNvPr>
          <p:cNvSpPr txBox="1"/>
          <p:nvPr/>
        </p:nvSpPr>
        <p:spPr>
          <a:xfrm>
            <a:off x="644525" y="1317838"/>
            <a:ext cx="5691187" cy="523220"/>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2677"/>
                </a:solidFill>
                <a:effectLst/>
                <a:uLnTx/>
                <a:uFillTx/>
                <a:latin typeface="Century Gothic"/>
                <a:ea typeface="+mn-ea"/>
                <a:cs typeface="+mn-cs"/>
              </a:rPr>
              <a:t>In 2020, for the first time, </a:t>
            </a:r>
            <a:r>
              <a:rPr kumimoji="0" lang="en-US" sz="1400" b="1" i="1" u="none" strike="noStrike" kern="1200" cap="none" spc="0" normalizeH="0" baseline="0" noProof="0">
                <a:ln>
                  <a:noFill/>
                </a:ln>
                <a:solidFill>
                  <a:srgbClr val="002677"/>
                </a:solidFill>
                <a:effectLst/>
                <a:uLnTx/>
                <a:uFillTx/>
                <a:latin typeface="Century Gothic"/>
                <a:ea typeface="+mn-ea"/>
                <a:cs typeface="+mn-cs"/>
              </a:rPr>
              <a:t>consumers will spend more on black</a:t>
            </a:r>
            <a:r>
              <a:rPr kumimoji="0" lang="en-US" sz="1400" b="0" i="1" u="none" strike="noStrike" kern="1200" cap="none" spc="0" normalizeH="0" baseline="0" noProof="0">
                <a:ln>
                  <a:noFill/>
                </a:ln>
                <a:solidFill>
                  <a:srgbClr val="002677"/>
                </a:solidFill>
                <a:effectLst/>
                <a:uLnTx/>
                <a:uFillTx/>
                <a:latin typeface="Century Gothic"/>
                <a:ea typeface="+mn-ea"/>
                <a:cs typeface="+mn-cs"/>
              </a:rPr>
              <a:t>, multi-serve RTD coffee than on creamed multi-serve coffee</a:t>
            </a:r>
          </a:p>
        </p:txBody>
      </p:sp>
      <p:sp>
        <p:nvSpPr>
          <p:cNvPr id="2" name="Title 1">
            <a:extLst>
              <a:ext uri="{FF2B5EF4-FFF2-40B4-BE49-F238E27FC236}">
                <a16:creationId xmlns:a16="http://schemas.microsoft.com/office/drawing/2014/main" id="{588B3B1F-61DA-274A-ADA1-C3B741200774}"/>
              </a:ext>
            </a:extLst>
          </p:cNvPr>
          <p:cNvSpPr>
            <a:spLocks noGrp="1"/>
          </p:cNvSpPr>
          <p:nvPr>
            <p:ph type="title"/>
          </p:nvPr>
        </p:nvSpPr>
        <p:spPr>
          <a:xfrm>
            <a:off x="224313" y="192056"/>
            <a:ext cx="11743882" cy="773762"/>
          </a:xfrm>
        </p:spPr>
        <p:txBody>
          <a:bodyPr/>
          <a:lstStyle/>
          <a:p>
            <a:r>
              <a:rPr lang="en-US"/>
              <a:t>In multi-serve RTD coffee, creamed and black are each important segments but require different approaches</a:t>
            </a:r>
          </a:p>
        </p:txBody>
      </p:sp>
      <p:sp>
        <p:nvSpPr>
          <p:cNvPr id="67" name="Rectangle 66">
            <a:extLst>
              <a:ext uri="{FF2B5EF4-FFF2-40B4-BE49-F238E27FC236}">
                <a16:creationId xmlns:a16="http://schemas.microsoft.com/office/drawing/2014/main" id="{DE12990A-3EED-0C41-8118-EDF3B98F0D9D}"/>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MULO w/e 9.27.20 | IRI Panel w/e 8.9.20 </a:t>
            </a:r>
          </a:p>
        </p:txBody>
      </p:sp>
    </p:spTree>
    <p:extLst>
      <p:ext uri="{BB962C8B-B14F-4D97-AF65-F5344CB8AC3E}">
        <p14:creationId xmlns:p14="http://schemas.microsoft.com/office/powerpoint/2010/main" val="107319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E0B990-F241-4D08-A08E-3C6C5DA08496}"/>
              </a:ext>
            </a:extLst>
          </p:cNvPr>
          <p:cNvSpPr>
            <a:spLocks noGrp="1"/>
          </p:cNvSpPr>
          <p:nvPr>
            <p:ph type="sldNum" sz="quarter" idx="12"/>
          </p:nvPr>
        </p:nvSpPr>
        <p:spPr>
          <a:xfrm>
            <a:off x="11254880" y="-524350"/>
            <a:ext cx="435470" cy="128361"/>
          </a:xfrm>
        </p:spPr>
        <p:txBody>
          <a:bodyPr/>
          <a:lstStyle/>
          <a:p>
            <a:fld id="{754A7E0C-9029-4945-9920-02C782E37437}" type="slidenum">
              <a:rPr lang="en-US" smtClean="0"/>
              <a:pPr/>
              <a:t>5</a:t>
            </a:fld>
            <a:endParaRPr lang="en-US"/>
          </a:p>
        </p:txBody>
      </p:sp>
      <p:sp>
        <p:nvSpPr>
          <p:cNvPr id="4" name="Title 3">
            <a:extLst>
              <a:ext uri="{FF2B5EF4-FFF2-40B4-BE49-F238E27FC236}">
                <a16:creationId xmlns:a16="http://schemas.microsoft.com/office/drawing/2014/main" id="{7EFCDF3E-1D82-3240-B095-6CF33E9140AA}"/>
              </a:ext>
            </a:extLst>
          </p:cNvPr>
          <p:cNvSpPr>
            <a:spLocks noGrp="1"/>
          </p:cNvSpPr>
          <p:nvPr>
            <p:ph type="title"/>
          </p:nvPr>
        </p:nvSpPr>
        <p:spPr>
          <a:xfrm>
            <a:off x="220144" y="192056"/>
            <a:ext cx="11738525" cy="773762"/>
          </a:xfrm>
        </p:spPr>
        <p:txBody>
          <a:bodyPr/>
          <a:lstStyle/>
          <a:p>
            <a:r>
              <a:rPr lang="en-US"/>
              <a:t>YOUNGER COFFEE CONSUMERS DRIVING THE COFFEE EVOLUTION</a:t>
            </a:r>
          </a:p>
        </p:txBody>
      </p:sp>
      <p:sp>
        <p:nvSpPr>
          <p:cNvPr id="7" name="Text Placeholder 6">
            <a:extLst>
              <a:ext uri="{FF2B5EF4-FFF2-40B4-BE49-F238E27FC236}">
                <a16:creationId xmlns:a16="http://schemas.microsoft.com/office/drawing/2014/main" id="{D9C21C13-29BA-0846-B399-EC20192CD750}"/>
              </a:ext>
            </a:extLst>
          </p:cNvPr>
          <p:cNvSpPr>
            <a:spLocks noGrp="1"/>
          </p:cNvSpPr>
          <p:nvPr>
            <p:ph type="body" idx="13"/>
          </p:nvPr>
        </p:nvSpPr>
        <p:spPr>
          <a:xfrm>
            <a:off x="232294" y="831891"/>
            <a:ext cx="11739562" cy="601663"/>
          </a:xfrm>
        </p:spPr>
        <p:txBody>
          <a:bodyPr/>
          <a:lstStyle/>
          <a:p>
            <a:pPr algn="ctr"/>
            <a:r>
              <a:rPr lang="en-US"/>
              <a:t>Millennials driving growth today; Gen Z is the growth for the future</a:t>
            </a:r>
          </a:p>
          <a:p>
            <a:endParaRPr lang="en-US"/>
          </a:p>
        </p:txBody>
      </p:sp>
      <p:pic>
        <p:nvPicPr>
          <p:cNvPr id="6" name="Picture 5">
            <a:extLst>
              <a:ext uri="{FF2B5EF4-FFF2-40B4-BE49-F238E27FC236}">
                <a16:creationId xmlns:a16="http://schemas.microsoft.com/office/drawing/2014/main" id="{5BF2A694-DD3C-4193-B8FA-A65BF23F13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9092" y="2210084"/>
            <a:ext cx="2638871" cy="1756734"/>
          </a:xfrm>
          <a:prstGeom prst="rect">
            <a:avLst/>
          </a:prstGeom>
        </p:spPr>
      </p:pic>
      <p:sp>
        <p:nvSpPr>
          <p:cNvPr id="8" name="Text Placeholder 15">
            <a:extLst>
              <a:ext uri="{FF2B5EF4-FFF2-40B4-BE49-F238E27FC236}">
                <a16:creationId xmlns:a16="http://schemas.microsoft.com/office/drawing/2014/main" id="{3C21C166-BEDC-4DC6-904D-F50A829AF842}"/>
              </a:ext>
            </a:extLst>
          </p:cNvPr>
          <p:cNvSpPr txBox="1">
            <a:spLocks/>
          </p:cNvSpPr>
          <p:nvPr/>
        </p:nvSpPr>
        <p:spPr>
          <a:xfrm>
            <a:off x="869905" y="-523627"/>
            <a:ext cx="10286160" cy="600921"/>
          </a:xfrm>
        </p:spPr>
        <p:txBody>
          <a:bodyPr vert="horz" lIns="0" tIns="0" rIns="91440" bIns="45720" rtlCol="0">
            <a:normAutofit/>
          </a:bodyPr>
          <a:lstStyle>
            <a:lvl1pPr marL="285750" indent="-285750" defTabSz="914420">
              <a:lnSpc>
                <a:spcPct val="110000"/>
              </a:lnSpc>
              <a:spcBef>
                <a:spcPts val="0"/>
              </a:spcBef>
              <a:buSzPct val="100000"/>
              <a:buFont typeface="Arial" panose="020B0604020202020204" pitchFamily="34" charset="0"/>
              <a:buChar char="•"/>
              <a:defRPr b="0" i="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defTabSz="914420">
              <a:lnSpc>
                <a:spcPct val="110000"/>
              </a:lnSpc>
              <a:spcBef>
                <a:spcPts val="0"/>
              </a:spcBef>
              <a:buSzPct val="100000"/>
              <a:buFont typeface=".LucidaGrandeUI" charset="0"/>
              <a:buNone/>
              <a:defRPr b="0" i="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defTabSz="914420">
              <a:lnSpc>
                <a:spcPct val="110000"/>
              </a:lnSpc>
              <a:spcBef>
                <a:spcPts val="0"/>
              </a:spcBef>
              <a:spcAft>
                <a:spcPts val="0"/>
              </a:spcAft>
              <a:buSzPct val="100000"/>
              <a:buFont typeface=".LucidaGrandeUI" charset="0"/>
              <a:buNone/>
              <a:defRPr sz="2400" b="0" i="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defTabSz="914420">
              <a:lnSpc>
                <a:spcPct val="110000"/>
              </a:lnSpc>
              <a:spcBef>
                <a:spcPts val="0"/>
              </a:spcBef>
              <a:buSzPct val="100000"/>
              <a:buFont typeface=".LucidaGrandeUI" charset="0"/>
              <a:buChar char="●"/>
              <a:defRPr b="0" i="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defTabSz="914420">
              <a:lnSpc>
                <a:spcPct val="110000"/>
              </a:lnSpc>
              <a:spcBef>
                <a:spcPts val="0"/>
              </a:spcBef>
              <a:buSzPct val="100000"/>
              <a:buFont typeface=".LucidaGrandeUI" charset="0"/>
              <a:buChar char="●"/>
              <a:defRPr b="0" i="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defTabSz="914420">
              <a:lnSpc>
                <a:spcPct val="110000"/>
              </a:lnSpc>
              <a:spcBef>
                <a:spcPts val="0"/>
              </a:spcBef>
              <a:buSzPct val="100000"/>
              <a:buFont typeface=".LucidaGrandeUI" charset="0"/>
              <a:buChar char="–"/>
              <a:defRPr b="0" i="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defTabSz="914420">
              <a:lnSpc>
                <a:spcPct val="90000"/>
              </a:lnSpc>
              <a:spcBef>
                <a:spcPts val="500"/>
              </a:spcBef>
              <a:buFont typeface="Arial" panose="020B0604020202020204" pitchFamily="34" charset="0"/>
              <a:buChar char="•"/>
            </a:lvl7pPr>
            <a:lvl8pPr marL="3429078" indent="-228605" defTabSz="914420">
              <a:lnSpc>
                <a:spcPct val="90000"/>
              </a:lnSpc>
              <a:spcBef>
                <a:spcPts val="500"/>
              </a:spcBef>
              <a:buFont typeface="Arial" panose="020B0604020202020204" pitchFamily="34" charset="0"/>
              <a:buChar char="•"/>
            </a:lvl8pPr>
            <a:lvl9pPr marL="3886288" indent="-228605" defTabSz="914420">
              <a:lnSpc>
                <a:spcPct val="90000"/>
              </a:lnSpc>
              <a:spcBef>
                <a:spcPts val="500"/>
              </a:spcBef>
              <a:buFont typeface="Arial" panose="020B0604020202020204" pitchFamily="34" charset="0"/>
              <a:buChar char="•"/>
            </a:lvl9pPr>
          </a:lstStyle>
          <a:p>
            <a:endParaRPr lang="en-US"/>
          </a:p>
        </p:txBody>
      </p:sp>
      <p:sp>
        <p:nvSpPr>
          <p:cNvPr id="10" name="Rectangle: Rounded Corners 9">
            <a:extLst>
              <a:ext uri="{FF2B5EF4-FFF2-40B4-BE49-F238E27FC236}">
                <a16:creationId xmlns:a16="http://schemas.microsoft.com/office/drawing/2014/main" id="{BB004626-3E34-436D-9915-57494F267B55}"/>
              </a:ext>
            </a:extLst>
          </p:cNvPr>
          <p:cNvSpPr/>
          <p:nvPr/>
        </p:nvSpPr>
        <p:spPr>
          <a:xfrm>
            <a:off x="8141325" y="2689390"/>
            <a:ext cx="3442758" cy="1373924"/>
          </a:xfrm>
          <a:prstGeom prst="roundRect">
            <a:avLst>
              <a:gd name="adj" fmla="val 7490"/>
            </a:avLst>
          </a:prstGeom>
          <a:gradFill rotWithShape="1">
            <a:gsLst>
              <a:gs pos="0">
                <a:srgbClr val="009FE3">
                  <a:satMod val="103000"/>
                  <a:lumMod val="102000"/>
                  <a:tint val="94000"/>
                </a:srgbClr>
              </a:gs>
              <a:gs pos="50000">
                <a:srgbClr val="009FE3">
                  <a:satMod val="110000"/>
                  <a:lumMod val="100000"/>
                  <a:shade val="100000"/>
                </a:srgbClr>
              </a:gs>
              <a:gs pos="100000">
                <a:srgbClr val="009F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33" u="none" strike="noStrike" kern="0" cap="none" spc="0" normalizeH="0" baseline="0" noProof="0">
                <a:ln>
                  <a:noFill/>
                </a:ln>
                <a:solidFill>
                  <a:srgbClr val="FFFFFF"/>
                </a:solidFill>
                <a:effectLst/>
                <a:uLnTx/>
                <a:uFillTx/>
                <a:latin typeface="Century Gothic" panose="020B0502020202020204" pitchFamily="34" charset="0"/>
                <a:ea typeface="+mn-ea"/>
                <a:cs typeface="+mn-cs"/>
              </a:rPr>
              <a:t>	Enter on sweet &amp; creamy coffee drinks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u="none" strike="noStrike" kern="0" cap="none" spc="0" normalizeH="0" baseline="0" noProof="0">
                <a:ln>
                  <a:noFill/>
                </a:ln>
                <a:solidFill>
                  <a:srgbClr val="FFFFFF"/>
                </a:solidFill>
                <a:effectLst/>
                <a:uLnTx/>
                <a:uFillTx/>
                <a:latin typeface="Century Gothic" panose="020B0502020202020204" pitchFamily="34" charset="0"/>
                <a:ea typeface="+mn-ea"/>
                <a:cs typeface="+mn-cs"/>
              </a:rPr>
              <a:t>84%</a:t>
            </a:r>
            <a:r>
              <a:rPr kumimoji="0" lang="en-US" sz="1633" b="1" u="none" strike="noStrike" kern="0" cap="none" spc="0" normalizeH="0" baseline="0" noProof="0">
                <a:ln>
                  <a:noFill/>
                </a:ln>
                <a:solidFill>
                  <a:srgbClr val="FFFFFF"/>
                </a:solidFill>
                <a:effectLst/>
                <a:uLnTx/>
                <a:uFillTx/>
                <a:latin typeface="Century Gothic" panose="020B0502020202020204" pitchFamily="34" charset="0"/>
                <a:ea typeface="+mn-ea"/>
                <a:cs typeface="+mn-cs"/>
              </a:rPr>
              <a:t> whiten their coffee</a:t>
            </a:r>
          </a:p>
        </p:txBody>
      </p:sp>
      <p:sp>
        <p:nvSpPr>
          <p:cNvPr id="11" name="Rectangle: Rounded Corners 10">
            <a:extLst>
              <a:ext uri="{FF2B5EF4-FFF2-40B4-BE49-F238E27FC236}">
                <a16:creationId xmlns:a16="http://schemas.microsoft.com/office/drawing/2014/main" id="{50693411-5235-4C5E-AC9A-699D3EBF2B7D}"/>
              </a:ext>
            </a:extLst>
          </p:cNvPr>
          <p:cNvSpPr/>
          <p:nvPr/>
        </p:nvSpPr>
        <p:spPr>
          <a:xfrm>
            <a:off x="8141325" y="4145261"/>
            <a:ext cx="3442758" cy="1868000"/>
          </a:xfrm>
          <a:prstGeom prst="roundRect">
            <a:avLst>
              <a:gd name="adj" fmla="val 7490"/>
            </a:avLst>
          </a:prstGeom>
          <a:gradFill rotWithShape="1">
            <a:gsLst>
              <a:gs pos="0">
                <a:srgbClr val="009FE3">
                  <a:satMod val="103000"/>
                  <a:lumMod val="102000"/>
                  <a:tint val="94000"/>
                </a:srgbClr>
              </a:gs>
              <a:gs pos="50000">
                <a:srgbClr val="009FE3">
                  <a:satMod val="110000"/>
                  <a:lumMod val="100000"/>
                  <a:shade val="100000"/>
                </a:srgbClr>
              </a:gs>
              <a:gs pos="100000">
                <a:srgbClr val="009FE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33"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F8FE9DD6-945D-40AB-9FEE-5D7F162398CC}"/>
              </a:ext>
            </a:extLst>
          </p:cNvPr>
          <p:cNvPicPr>
            <a:picLocks noChangeAspect="1"/>
          </p:cNvPicPr>
          <p:nvPr/>
        </p:nvPicPr>
        <p:blipFill>
          <a:blip r:embed="rId3"/>
          <a:stretch>
            <a:fillRect/>
          </a:stretch>
        </p:blipFill>
        <p:spPr>
          <a:xfrm>
            <a:off x="4468978" y="2613165"/>
            <a:ext cx="3186777" cy="2001659"/>
          </a:xfrm>
          <a:prstGeom prst="rect">
            <a:avLst/>
          </a:prstGeom>
        </p:spPr>
      </p:pic>
      <p:sp>
        <p:nvSpPr>
          <p:cNvPr id="13" name="Rectangle 12">
            <a:extLst>
              <a:ext uri="{FF2B5EF4-FFF2-40B4-BE49-F238E27FC236}">
                <a16:creationId xmlns:a16="http://schemas.microsoft.com/office/drawing/2014/main" id="{CA72FBF7-2584-4955-A2F9-A39A5923F87A}"/>
              </a:ext>
            </a:extLst>
          </p:cNvPr>
          <p:cNvSpPr/>
          <p:nvPr/>
        </p:nvSpPr>
        <p:spPr>
          <a:xfrm>
            <a:off x="4061216" y="2257236"/>
            <a:ext cx="4019654"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u="none" strike="noStrike" kern="0" cap="all" spc="0" normalizeH="0" baseline="0" noProof="0">
                <a:ln>
                  <a:noFill/>
                </a:ln>
                <a:solidFill>
                  <a:srgbClr val="002677"/>
                </a:solidFill>
                <a:effectLst/>
                <a:uLnTx/>
                <a:uFillTx/>
                <a:latin typeface="Century Gothic" panose="020B0502020202020204" pitchFamily="34" charset="0"/>
              </a:rPr>
              <a:t>Number of Types of Coffee Consumed</a:t>
            </a:r>
          </a:p>
        </p:txBody>
      </p:sp>
      <p:sp>
        <p:nvSpPr>
          <p:cNvPr id="14" name="Speech Bubble: Rectangle with Corners Rounded 13">
            <a:extLst>
              <a:ext uri="{FF2B5EF4-FFF2-40B4-BE49-F238E27FC236}">
                <a16:creationId xmlns:a16="http://schemas.microsoft.com/office/drawing/2014/main" id="{E5C16C08-B62F-4445-A9CA-88E75426A18C}"/>
              </a:ext>
            </a:extLst>
          </p:cNvPr>
          <p:cNvSpPr/>
          <p:nvPr/>
        </p:nvSpPr>
        <p:spPr>
          <a:xfrm>
            <a:off x="4301862" y="4947757"/>
            <a:ext cx="3527360" cy="1002023"/>
          </a:xfrm>
          <a:prstGeom prst="wedgeRoundRectCallout">
            <a:avLst>
              <a:gd name="adj1" fmla="val -10618"/>
              <a:gd name="adj2" fmla="val -73987"/>
              <a:gd name="adj3" fmla="val 16667"/>
            </a:avLst>
          </a:prstGeom>
          <a:gradFill rotWithShape="1">
            <a:gsLst>
              <a:gs pos="0">
                <a:srgbClr val="512479">
                  <a:satMod val="103000"/>
                  <a:lumMod val="102000"/>
                  <a:tint val="94000"/>
                </a:srgbClr>
              </a:gs>
              <a:gs pos="50000">
                <a:srgbClr val="512479">
                  <a:satMod val="110000"/>
                  <a:lumMod val="100000"/>
                  <a:shade val="100000"/>
                </a:srgbClr>
              </a:gs>
              <a:gs pos="100000">
                <a:srgbClr val="512479">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a:ln>
                  <a:noFill/>
                </a:ln>
                <a:solidFill>
                  <a:srgbClr val="FFFFFF"/>
                </a:solidFill>
                <a:effectLst/>
                <a:uLnTx/>
                <a:uFillTx/>
                <a:latin typeface="Century Gothic" panose="020B0502020202020204" pitchFamily="34" charset="0"/>
                <a:ea typeface="+mn-ea"/>
                <a:cs typeface="+mn-cs"/>
              </a:rPr>
              <a:t>Consumers drinking 3 or more types:</a:t>
            </a:r>
          </a:p>
          <a:p>
            <a:pPr marL="82954" marR="0" lvl="0" indent="-82954"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0" cap="none" spc="0" normalizeH="0" baseline="0" noProof="0">
                <a:ln>
                  <a:noFill/>
                </a:ln>
                <a:solidFill>
                  <a:srgbClr val="FFFFFF"/>
                </a:solidFill>
                <a:effectLst/>
                <a:uLnTx/>
                <a:uFillTx/>
                <a:latin typeface="Century Gothic" panose="020B0502020202020204" pitchFamily="34" charset="0"/>
                <a:ea typeface="+mn-ea"/>
                <a:cs typeface="+mn-cs"/>
              </a:rPr>
              <a:t>16% more likely to be Gen Z (36%)</a:t>
            </a:r>
          </a:p>
          <a:p>
            <a:pPr marL="82954" marR="0" lvl="0" indent="-82954"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0" cap="none" spc="0" normalizeH="0" baseline="0" noProof="0">
                <a:ln>
                  <a:noFill/>
                </a:ln>
                <a:solidFill>
                  <a:srgbClr val="FFFFFF"/>
                </a:solidFill>
                <a:effectLst/>
                <a:uLnTx/>
                <a:uFillTx/>
                <a:latin typeface="Century Gothic" panose="020B0502020202020204" pitchFamily="34" charset="0"/>
                <a:ea typeface="+mn-ea"/>
                <a:cs typeface="+mn-cs"/>
              </a:rPr>
              <a:t>65% more likely to be Millennial (51%)</a:t>
            </a:r>
          </a:p>
          <a:p>
            <a:pPr marL="82954" marR="0" lvl="0" indent="-82954"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0" cap="none" spc="0" normalizeH="0" baseline="0" noProof="0">
                <a:ln>
                  <a:noFill/>
                </a:ln>
                <a:solidFill>
                  <a:srgbClr val="FFFFFF"/>
                </a:solidFill>
                <a:effectLst/>
                <a:uLnTx/>
                <a:uFillTx/>
                <a:latin typeface="Century Gothic" panose="020B0502020202020204" pitchFamily="34" charset="0"/>
                <a:ea typeface="+mn-ea"/>
                <a:cs typeface="+mn-cs"/>
              </a:rPr>
              <a:t>48% more likely to have children (46%)</a:t>
            </a:r>
          </a:p>
        </p:txBody>
      </p:sp>
      <p:sp>
        <p:nvSpPr>
          <p:cNvPr id="15" name="TextBox 14">
            <a:extLst>
              <a:ext uri="{FF2B5EF4-FFF2-40B4-BE49-F238E27FC236}">
                <a16:creationId xmlns:a16="http://schemas.microsoft.com/office/drawing/2014/main" id="{93F6E325-6CA5-48A7-B8F1-695D18761BA7}"/>
              </a:ext>
            </a:extLst>
          </p:cNvPr>
          <p:cNvSpPr txBox="1"/>
          <p:nvPr/>
        </p:nvSpPr>
        <p:spPr>
          <a:xfrm>
            <a:off x="10404142" y="4434092"/>
            <a:ext cx="1156594"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u="none" strike="noStrike" kern="0" cap="none" spc="0" normalizeH="0" baseline="0" noProof="0">
                <a:ln>
                  <a:noFill/>
                </a:ln>
                <a:solidFill>
                  <a:srgbClr val="FFFFFF"/>
                </a:solidFill>
                <a:effectLst/>
                <a:uLnTx/>
                <a:uFillTx/>
                <a:latin typeface="Century Gothic" panose="020B0502020202020204" pitchFamily="34" charset="0"/>
              </a:rPr>
              <a:t>35%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FFFFFF"/>
                </a:solidFill>
                <a:effectLst/>
                <a:uLnTx/>
                <a:uFillTx/>
                <a:latin typeface="Century Gothic" panose="020B0502020202020204" pitchFamily="34" charset="0"/>
              </a:rPr>
              <a:t>High Protein</a:t>
            </a:r>
          </a:p>
        </p:txBody>
      </p:sp>
      <p:sp>
        <p:nvSpPr>
          <p:cNvPr id="16" name="TextBox 15">
            <a:extLst>
              <a:ext uri="{FF2B5EF4-FFF2-40B4-BE49-F238E27FC236}">
                <a16:creationId xmlns:a16="http://schemas.microsoft.com/office/drawing/2014/main" id="{E3B23BB6-E99E-4768-B2C0-4D2CC985CA50}"/>
              </a:ext>
            </a:extLst>
          </p:cNvPr>
          <p:cNvSpPr txBox="1"/>
          <p:nvPr/>
        </p:nvSpPr>
        <p:spPr>
          <a:xfrm>
            <a:off x="9243745" y="4424536"/>
            <a:ext cx="1442635" cy="53860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u="none" strike="noStrike" kern="0" cap="none" spc="0" normalizeH="0" baseline="0" noProof="0">
                <a:ln>
                  <a:noFill/>
                </a:ln>
                <a:solidFill>
                  <a:srgbClr val="FFFFFF"/>
                </a:solidFill>
                <a:effectLst/>
                <a:uLnTx/>
                <a:uFillTx/>
                <a:latin typeface="Century Gothic" panose="020B0502020202020204" pitchFamily="34" charset="0"/>
              </a:rPr>
              <a:t>43%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FFFFFF"/>
                </a:solidFill>
                <a:effectLst/>
                <a:uLnTx/>
                <a:uFillTx/>
                <a:latin typeface="Century Gothic" panose="020B0502020202020204" pitchFamily="34" charset="0"/>
              </a:rPr>
              <a:t>Helps to Relax</a:t>
            </a:r>
          </a:p>
        </p:txBody>
      </p:sp>
      <p:sp>
        <p:nvSpPr>
          <p:cNvPr id="17" name="TextBox 16">
            <a:extLst>
              <a:ext uri="{FF2B5EF4-FFF2-40B4-BE49-F238E27FC236}">
                <a16:creationId xmlns:a16="http://schemas.microsoft.com/office/drawing/2014/main" id="{02BFF96C-23DA-4B1B-8BB5-115FCF413E04}"/>
              </a:ext>
            </a:extLst>
          </p:cNvPr>
          <p:cNvSpPr txBox="1"/>
          <p:nvPr/>
        </p:nvSpPr>
        <p:spPr>
          <a:xfrm>
            <a:off x="8762394" y="4180330"/>
            <a:ext cx="2184811" cy="3436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33" u="none" strike="noStrike" kern="0" cap="none" spc="0" normalizeH="0" baseline="0" noProof="0">
                <a:ln>
                  <a:noFill/>
                </a:ln>
                <a:solidFill>
                  <a:srgbClr val="002677"/>
                </a:solidFill>
                <a:effectLst/>
                <a:uLnTx/>
                <a:uFillTx/>
                <a:latin typeface="Century Gothic" panose="020B0502020202020204" pitchFamily="34" charset="0"/>
              </a:rPr>
              <a:t>IDEAL ATTRIBUTES</a:t>
            </a:r>
          </a:p>
        </p:txBody>
      </p:sp>
      <p:sp>
        <p:nvSpPr>
          <p:cNvPr id="18" name="TextBox 17">
            <a:extLst>
              <a:ext uri="{FF2B5EF4-FFF2-40B4-BE49-F238E27FC236}">
                <a16:creationId xmlns:a16="http://schemas.microsoft.com/office/drawing/2014/main" id="{D6F39463-B094-41F0-BA79-CC0A54C9B4FC}"/>
              </a:ext>
            </a:extLst>
          </p:cNvPr>
          <p:cNvSpPr txBox="1"/>
          <p:nvPr/>
        </p:nvSpPr>
        <p:spPr>
          <a:xfrm>
            <a:off x="8752471" y="4947757"/>
            <a:ext cx="2184811" cy="3436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33" u="none" strike="noStrike" kern="0" cap="none" spc="0" normalizeH="0" baseline="0" noProof="0">
                <a:ln>
                  <a:noFill/>
                </a:ln>
                <a:solidFill>
                  <a:srgbClr val="002677"/>
                </a:solidFill>
                <a:effectLst/>
                <a:uLnTx/>
                <a:uFillTx/>
                <a:latin typeface="Century Gothic" panose="020B0502020202020204" pitchFamily="34" charset="0"/>
              </a:rPr>
              <a:t>PURCHASE INTEREST</a:t>
            </a:r>
          </a:p>
        </p:txBody>
      </p:sp>
      <p:sp>
        <p:nvSpPr>
          <p:cNvPr id="19" name="TextBox 18">
            <a:extLst>
              <a:ext uri="{FF2B5EF4-FFF2-40B4-BE49-F238E27FC236}">
                <a16:creationId xmlns:a16="http://schemas.microsoft.com/office/drawing/2014/main" id="{C8CFD920-9E11-4C3A-ABA2-884CF4431DE3}"/>
              </a:ext>
            </a:extLst>
          </p:cNvPr>
          <p:cNvSpPr txBox="1"/>
          <p:nvPr/>
        </p:nvSpPr>
        <p:spPr>
          <a:xfrm>
            <a:off x="8188264" y="5224708"/>
            <a:ext cx="332483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a:ln>
                  <a:noFill/>
                </a:ln>
                <a:solidFill>
                  <a:srgbClr val="FFFFFF"/>
                </a:solidFill>
                <a:effectLst/>
                <a:uLnTx/>
                <a:uFillTx/>
                <a:latin typeface="Century Gothic" panose="020B0502020202020204" pitchFamily="34" charset="0"/>
              </a:rPr>
              <a:t>32%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srgbClr val="FFFFFF"/>
                </a:solidFill>
                <a:effectLst/>
                <a:uLnTx/>
                <a:uFillTx/>
                <a:latin typeface="Century Gothic" panose="020B0502020202020204" pitchFamily="34" charset="0"/>
              </a:rPr>
              <a:t>Would rather drink functional coffee than take vitamins / supplements</a:t>
            </a:r>
          </a:p>
        </p:txBody>
      </p:sp>
      <p:sp>
        <p:nvSpPr>
          <p:cNvPr id="20" name="Oval 19">
            <a:extLst>
              <a:ext uri="{FF2B5EF4-FFF2-40B4-BE49-F238E27FC236}">
                <a16:creationId xmlns:a16="http://schemas.microsoft.com/office/drawing/2014/main" id="{D6B7EF2D-BF0F-4571-A042-043F78067EED}"/>
              </a:ext>
            </a:extLst>
          </p:cNvPr>
          <p:cNvSpPr/>
          <p:nvPr/>
        </p:nvSpPr>
        <p:spPr>
          <a:xfrm>
            <a:off x="869905" y="3882690"/>
            <a:ext cx="1554480" cy="1554480"/>
          </a:xfrm>
          <a:prstGeom prst="ellipse">
            <a:avLst/>
          </a:prstGeom>
          <a:solidFill>
            <a:srgbClr val="0070C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1B7DAA73-9405-4D41-8E09-EDEA9CB50C39}"/>
              </a:ext>
            </a:extLst>
          </p:cNvPr>
          <p:cNvSpPr txBox="1"/>
          <p:nvPr/>
        </p:nvSpPr>
        <p:spPr>
          <a:xfrm>
            <a:off x="917388" y="3973818"/>
            <a:ext cx="1459513" cy="1538883"/>
          </a:xfrm>
          <a:prstGeom prst="rect">
            <a:avLst/>
          </a:prstGeom>
          <a:noFill/>
          <a:ln>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a:ln>
                  <a:noFill/>
                </a:ln>
                <a:solidFill>
                  <a:srgbClr val="FFFFFF"/>
                </a:solidFill>
                <a:effectLst/>
                <a:uLnTx/>
                <a:uFillTx/>
                <a:latin typeface="Century Gothic" panose="020B0502020202020204" pitchFamily="34" charset="0"/>
              </a:rPr>
              <a:t>17.1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a:ln>
                  <a:noFill/>
                </a:ln>
                <a:solidFill>
                  <a:srgbClr val="FFFFFF"/>
                </a:solidFill>
                <a:effectLst/>
                <a:uLnTx/>
                <a:uFillTx/>
                <a:latin typeface="Century Gothic" panose="020B0502020202020204" pitchFamily="34" charset="0"/>
              </a:rPr>
              <a:t>Average age Millennials started drinking coffee</a:t>
            </a:r>
          </a:p>
        </p:txBody>
      </p:sp>
      <p:sp>
        <p:nvSpPr>
          <p:cNvPr id="22" name="TextBox 21">
            <a:extLst>
              <a:ext uri="{FF2B5EF4-FFF2-40B4-BE49-F238E27FC236}">
                <a16:creationId xmlns:a16="http://schemas.microsoft.com/office/drawing/2014/main" id="{C6DA7A17-FFA1-42B6-A5CA-3E2BF697C8E3}"/>
              </a:ext>
            </a:extLst>
          </p:cNvPr>
          <p:cNvSpPr txBox="1"/>
          <p:nvPr/>
        </p:nvSpPr>
        <p:spPr>
          <a:xfrm>
            <a:off x="8164100" y="4415680"/>
            <a:ext cx="1336672" cy="53860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u="none" strike="noStrike" kern="0" cap="none" spc="0" normalizeH="0" baseline="0" noProof="0">
                <a:ln>
                  <a:noFill/>
                </a:ln>
                <a:solidFill>
                  <a:srgbClr val="FFFFFF"/>
                </a:solidFill>
                <a:effectLst/>
                <a:uLnTx/>
                <a:uFillTx/>
                <a:latin typeface="Century Gothic" panose="020B0502020202020204" pitchFamily="34" charset="0"/>
              </a:rPr>
              <a:t>48%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FFFFFF"/>
                </a:solidFill>
                <a:effectLst/>
                <a:uLnTx/>
                <a:uFillTx/>
                <a:latin typeface="Century Gothic" panose="020B0502020202020204" pitchFamily="34" charset="0"/>
              </a:rPr>
              <a:t>Energy Boosting</a:t>
            </a:r>
          </a:p>
        </p:txBody>
      </p:sp>
      <p:cxnSp>
        <p:nvCxnSpPr>
          <p:cNvPr id="23" name="Straight Connector 22">
            <a:extLst>
              <a:ext uri="{FF2B5EF4-FFF2-40B4-BE49-F238E27FC236}">
                <a16:creationId xmlns:a16="http://schemas.microsoft.com/office/drawing/2014/main" id="{69ED6C27-3A6B-4059-B5B0-87F3F3D3C041}"/>
              </a:ext>
            </a:extLst>
          </p:cNvPr>
          <p:cNvCxnSpPr/>
          <p:nvPr/>
        </p:nvCxnSpPr>
        <p:spPr>
          <a:xfrm>
            <a:off x="4217967" y="1660060"/>
            <a:ext cx="0" cy="4314289"/>
          </a:xfrm>
          <a:prstGeom prst="line">
            <a:avLst/>
          </a:prstGeom>
          <a:noFill/>
          <a:ln w="6350" cap="flat" cmpd="sng" algn="ctr">
            <a:solidFill>
              <a:srgbClr val="009FE3"/>
            </a:solidFill>
            <a:prstDash val="solid"/>
            <a:miter lim="800000"/>
          </a:ln>
          <a:effectLst/>
        </p:spPr>
      </p:cxnSp>
      <p:cxnSp>
        <p:nvCxnSpPr>
          <p:cNvPr id="24" name="Straight Connector 23">
            <a:extLst>
              <a:ext uri="{FF2B5EF4-FFF2-40B4-BE49-F238E27FC236}">
                <a16:creationId xmlns:a16="http://schemas.microsoft.com/office/drawing/2014/main" id="{F008D795-66DF-4900-A479-9BA2B92A81CC}"/>
              </a:ext>
            </a:extLst>
          </p:cNvPr>
          <p:cNvCxnSpPr/>
          <p:nvPr/>
        </p:nvCxnSpPr>
        <p:spPr>
          <a:xfrm>
            <a:off x="7956769" y="1660060"/>
            <a:ext cx="0" cy="4314289"/>
          </a:xfrm>
          <a:prstGeom prst="line">
            <a:avLst/>
          </a:prstGeom>
          <a:noFill/>
          <a:ln w="6350" cap="flat" cmpd="sng" algn="ctr">
            <a:solidFill>
              <a:srgbClr val="009FE3"/>
            </a:solidFill>
            <a:prstDash val="solid"/>
            <a:miter lim="800000"/>
          </a:ln>
          <a:effectLst/>
        </p:spPr>
      </p:cxnSp>
      <p:pic>
        <p:nvPicPr>
          <p:cNvPr id="25" name="Picture 24">
            <a:extLst>
              <a:ext uri="{FF2B5EF4-FFF2-40B4-BE49-F238E27FC236}">
                <a16:creationId xmlns:a16="http://schemas.microsoft.com/office/drawing/2014/main" id="{C711E5A5-C62B-4ED6-9A6C-4BDAA3458485}"/>
              </a:ext>
            </a:extLst>
          </p:cNvPr>
          <p:cNvPicPr>
            <a:picLocks noChangeAspect="1"/>
          </p:cNvPicPr>
          <p:nvPr/>
        </p:nvPicPr>
        <p:blipFill>
          <a:blip r:embed="rId4"/>
          <a:stretch>
            <a:fillRect/>
          </a:stretch>
        </p:blipFill>
        <p:spPr>
          <a:xfrm>
            <a:off x="8661007" y="2193145"/>
            <a:ext cx="2286198" cy="749873"/>
          </a:xfrm>
          <a:prstGeom prst="rect">
            <a:avLst/>
          </a:prstGeom>
        </p:spPr>
      </p:pic>
      <p:sp>
        <p:nvSpPr>
          <p:cNvPr id="26" name="TextBox 25">
            <a:extLst>
              <a:ext uri="{FF2B5EF4-FFF2-40B4-BE49-F238E27FC236}">
                <a16:creationId xmlns:a16="http://schemas.microsoft.com/office/drawing/2014/main" id="{795929DB-141F-4165-BE49-52C1FAEB1BFC}"/>
              </a:ext>
            </a:extLst>
          </p:cNvPr>
          <p:cNvSpPr txBox="1"/>
          <p:nvPr/>
        </p:nvSpPr>
        <p:spPr>
          <a:xfrm>
            <a:off x="680968" y="1559997"/>
            <a:ext cx="3342716" cy="548640"/>
          </a:xfrm>
          <a:prstGeom prst="rect">
            <a:avLst/>
          </a:prstGeom>
          <a:gradFill rotWithShape="1">
            <a:gsLst>
              <a:gs pos="0">
                <a:srgbClr val="0069B3">
                  <a:satMod val="103000"/>
                  <a:lumMod val="102000"/>
                  <a:tint val="94000"/>
                </a:srgbClr>
              </a:gs>
              <a:gs pos="50000">
                <a:srgbClr val="0069B3">
                  <a:satMod val="110000"/>
                  <a:lumMod val="100000"/>
                  <a:shade val="100000"/>
                </a:srgbClr>
              </a:gs>
              <a:gs pos="100000">
                <a:srgbClr val="0069B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u="none" strike="noStrike" kern="0" cap="all" spc="0" normalizeH="0" baseline="0" noProof="0">
                <a:ln>
                  <a:noFill/>
                </a:ln>
                <a:solidFill>
                  <a:srgbClr val="FFFFFF"/>
                </a:solidFill>
                <a:effectLst/>
                <a:uLnTx/>
                <a:uFillTx/>
                <a:latin typeface="Century Gothic" panose="020B0502020202020204" pitchFamily="34" charset="0"/>
                <a:ea typeface="+mn-ea"/>
                <a:cs typeface="+mn-cs"/>
              </a:rPr>
              <a:t>Consumers entering earlier</a:t>
            </a:r>
          </a:p>
        </p:txBody>
      </p:sp>
      <p:sp>
        <p:nvSpPr>
          <p:cNvPr id="27" name="TextBox 26">
            <a:extLst>
              <a:ext uri="{FF2B5EF4-FFF2-40B4-BE49-F238E27FC236}">
                <a16:creationId xmlns:a16="http://schemas.microsoft.com/office/drawing/2014/main" id="{F28F9345-5A57-4D6C-B36C-146D30C39F1A}"/>
              </a:ext>
            </a:extLst>
          </p:cNvPr>
          <p:cNvSpPr txBox="1"/>
          <p:nvPr/>
        </p:nvSpPr>
        <p:spPr>
          <a:xfrm>
            <a:off x="4436999" y="1559997"/>
            <a:ext cx="3342716" cy="548640"/>
          </a:xfrm>
          <a:prstGeom prst="rect">
            <a:avLst/>
          </a:prstGeom>
          <a:gradFill rotWithShape="1">
            <a:gsLst>
              <a:gs pos="0">
                <a:srgbClr val="0069B3">
                  <a:satMod val="103000"/>
                  <a:lumMod val="102000"/>
                  <a:tint val="94000"/>
                </a:srgbClr>
              </a:gs>
              <a:gs pos="50000">
                <a:srgbClr val="0069B3">
                  <a:satMod val="110000"/>
                  <a:lumMod val="100000"/>
                  <a:shade val="100000"/>
                </a:srgbClr>
              </a:gs>
              <a:gs pos="100000">
                <a:srgbClr val="0069B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u="none" strike="noStrike" kern="0" cap="all" spc="0" normalizeH="0" baseline="0" noProof="0">
                <a:ln>
                  <a:noFill/>
                </a:ln>
                <a:solidFill>
                  <a:srgbClr val="FFFFFF"/>
                </a:solidFill>
                <a:effectLst/>
                <a:uLnTx/>
                <a:uFillTx/>
                <a:latin typeface="Century Gothic" panose="020B0502020202020204" pitchFamily="34" charset="0"/>
                <a:ea typeface="+mn-ea"/>
                <a:cs typeface="+mn-cs"/>
              </a:rPr>
              <a:t>Are more engaged &amp; try more types of coffee</a:t>
            </a:r>
          </a:p>
        </p:txBody>
      </p:sp>
      <p:sp>
        <p:nvSpPr>
          <p:cNvPr id="28" name="TextBox 27">
            <a:extLst>
              <a:ext uri="{FF2B5EF4-FFF2-40B4-BE49-F238E27FC236}">
                <a16:creationId xmlns:a16="http://schemas.microsoft.com/office/drawing/2014/main" id="{4B8C826F-A74D-4917-AC60-052B5B5A1CB5}"/>
              </a:ext>
            </a:extLst>
          </p:cNvPr>
          <p:cNvSpPr txBox="1"/>
          <p:nvPr/>
        </p:nvSpPr>
        <p:spPr>
          <a:xfrm>
            <a:off x="8179326" y="1559997"/>
            <a:ext cx="3342716" cy="548640"/>
          </a:xfrm>
          <a:prstGeom prst="rect">
            <a:avLst/>
          </a:prstGeom>
          <a:gradFill rotWithShape="1">
            <a:gsLst>
              <a:gs pos="0">
                <a:srgbClr val="0069B3">
                  <a:satMod val="103000"/>
                  <a:lumMod val="102000"/>
                  <a:tint val="94000"/>
                </a:srgbClr>
              </a:gs>
              <a:gs pos="50000">
                <a:srgbClr val="0069B3">
                  <a:satMod val="110000"/>
                  <a:lumMod val="100000"/>
                  <a:shade val="100000"/>
                </a:srgbClr>
              </a:gs>
              <a:gs pos="100000">
                <a:srgbClr val="0069B3">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u="none" strike="noStrike" kern="0" cap="all" spc="0" normalizeH="0" baseline="0" noProof="0">
                <a:ln>
                  <a:noFill/>
                </a:ln>
                <a:solidFill>
                  <a:srgbClr val="FFFFFF"/>
                </a:solidFill>
                <a:effectLst/>
                <a:uLnTx/>
                <a:uFillTx/>
                <a:latin typeface="Century Gothic" panose="020B0502020202020204" pitchFamily="34" charset="0"/>
                <a:ea typeface="+mn-ea"/>
                <a:cs typeface="+mn-cs"/>
              </a:rPr>
              <a:t>Prefer to whiten but also Seek additional benefits</a:t>
            </a:r>
          </a:p>
        </p:txBody>
      </p:sp>
      <p:pic>
        <p:nvPicPr>
          <p:cNvPr id="29" name="Picture 2" descr="Image result for unicorn latte">
            <a:extLst>
              <a:ext uri="{FF2B5EF4-FFF2-40B4-BE49-F238E27FC236}">
                <a16:creationId xmlns:a16="http://schemas.microsoft.com/office/drawing/2014/main" id="{D571B5B4-8692-46ED-839E-329DAA520D5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5165" t="19814"/>
          <a:stretch/>
        </p:blipFill>
        <p:spPr bwMode="auto">
          <a:xfrm>
            <a:off x="8229587" y="2415082"/>
            <a:ext cx="607670" cy="101076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78AEC046-A326-4FBC-A745-3ED4AA0C7CC3}"/>
              </a:ext>
            </a:extLst>
          </p:cNvPr>
          <p:cNvSpPr/>
          <p:nvPr/>
        </p:nvSpPr>
        <p:spPr>
          <a:xfrm>
            <a:off x="2161630" y="4540973"/>
            <a:ext cx="1554480" cy="1554480"/>
          </a:xfrm>
          <a:prstGeom prst="ellipse">
            <a:avLst/>
          </a:prstGeom>
          <a:solidFill>
            <a:srgbClr val="009FE3"/>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14C133A-6B30-4115-B71B-78ADCA787E9B}"/>
              </a:ext>
            </a:extLst>
          </p:cNvPr>
          <p:cNvSpPr txBox="1"/>
          <p:nvPr/>
        </p:nvSpPr>
        <p:spPr>
          <a:xfrm>
            <a:off x="2154017" y="4690646"/>
            <a:ext cx="1554480" cy="1231106"/>
          </a:xfrm>
          <a:prstGeom prst="rect">
            <a:avLst/>
          </a:prstGeom>
          <a:noFill/>
          <a:ln>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u="none" strike="noStrike" kern="0" cap="none" spc="0" normalizeH="0" baseline="0" noProof="0">
                <a:ln>
                  <a:noFill/>
                </a:ln>
                <a:solidFill>
                  <a:srgbClr val="FFFFFF"/>
                </a:solidFill>
                <a:effectLst/>
                <a:uLnTx/>
                <a:uFillTx/>
                <a:latin typeface="Century Gothic" panose="020B0502020202020204" pitchFamily="34" charset="0"/>
              </a:rPr>
              <a:t>14.7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a:ln>
                  <a:noFill/>
                </a:ln>
                <a:solidFill>
                  <a:srgbClr val="FFFFFF"/>
                </a:solidFill>
                <a:effectLst/>
                <a:uLnTx/>
                <a:uFillTx/>
                <a:latin typeface="Century Gothic" panose="020B0502020202020204" pitchFamily="34" charset="0"/>
              </a:rPr>
              <a:t>Average age Gen Z started drinking coffee</a:t>
            </a:r>
          </a:p>
        </p:txBody>
      </p:sp>
      <p:sp>
        <p:nvSpPr>
          <p:cNvPr id="32" name="Title 4">
            <a:extLst>
              <a:ext uri="{FF2B5EF4-FFF2-40B4-BE49-F238E27FC236}">
                <a16:creationId xmlns:a16="http://schemas.microsoft.com/office/drawing/2014/main" id="{2930C274-4F2A-4229-9DF8-6CA147E2E875}"/>
              </a:ext>
            </a:extLst>
          </p:cNvPr>
          <p:cNvSpPr txBox="1">
            <a:spLocks/>
          </p:cNvSpPr>
          <p:nvPr/>
        </p:nvSpPr>
        <p:spPr>
          <a:xfrm>
            <a:off x="4499565" y="-334868"/>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37" name="Rectangle 36">
            <a:extLst>
              <a:ext uri="{FF2B5EF4-FFF2-40B4-BE49-F238E27FC236}">
                <a16:creationId xmlns:a16="http://schemas.microsoft.com/office/drawing/2014/main" id="{CD868C8D-051F-DB4B-BD34-4CD2170F6E46}"/>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Sources: National Coffee Association‘s 2019 National Coffee Drinking Trends (NCDT) report; </a:t>
            </a:r>
            <a:br>
              <a:rPr lang="en-US" sz="800">
                <a:solidFill>
                  <a:schemeClr val="bg1"/>
                </a:solidFill>
                <a:latin typeface="Century Gothic" panose="020B0502020202020204" pitchFamily="34" charset="0"/>
              </a:rPr>
            </a:br>
            <a:r>
              <a:rPr lang="en-US" sz="800">
                <a:solidFill>
                  <a:schemeClr val="bg1"/>
                </a:solidFill>
                <a:latin typeface="Century Gothic" panose="020B0502020202020204" pitchFamily="34" charset="0"/>
              </a:rPr>
              <a:t>Mintel – Coffee – US – July 2019 report; Base: 2,000 internet users aged 18+</a:t>
            </a:r>
          </a:p>
        </p:txBody>
      </p:sp>
    </p:spTree>
    <p:extLst>
      <p:ext uri="{BB962C8B-B14F-4D97-AF65-F5344CB8AC3E}">
        <p14:creationId xmlns:p14="http://schemas.microsoft.com/office/powerpoint/2010/main" val="556743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985B88-D008-4CC4-86F2-D622F776C261}"/>
              </a:ext>
            </a:extLst>
          </p:cNvPr>
          <p:cNvGrpSpPr/>
          <p:nvPr/>
        </p:nvGrpSpPr>
        <p:grpSpPr>
          <a:xfrm>
            <a:off x="982686" y="803864"/>
            <a:ext cx="2762009" cy="5254663"/>
            <a:chOff x="766375" y="973683"/>
            <a:chExt cx="2762009" cy="5254663"/>
          </a:xfrm>
        </p:grpSpPr>
        <p:sp>
          <p:nvSpPr>
            <p:cNvPr id="26" name="Rectángulo 37">
              <a:extLst>
                <a:ext uri="{FF2B5EF4-FFF2-40B4-BE49-F238E27FC236}">
                  <a16:creationId xmlns:a16="http://schemas.microsoft.com/office/drawing/2014/main" id="{352E5110-091A-4018-A163-BFE54C8B5BB5}"/>
                </a:ext>
              </a:extLst>
            </p:cNvPr>
            <p:cNvSpPr/>
            <p:nvPr/>
          </p:nvSpPr>
          <p:spPr>
            <a:xfrm>
              <a:off x="783793" y="2013295"/>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E1D7E4DC-4697-4DEE-B31D-0E1930AE3047}"/>
                </a:ext>
              </a:extLst>
            </p:cNvPr>
            <p:cNvSpPr/>
            <p:nvPr/>
          </p:nvSpPr>
          <p:spPr>
            <a:xfrm>
              <a:off x="933770" y="1753636"/>
              <a:ext cx="2433602"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Create the STōK core on your retailer’s shelf</a:t>
              </a:r>
            </a:p>
          </p:txBody>
        </p:sp>
        <p:sp>
          <p:nvSpPr>
            <p:cNvPr id="33" name="TextBox 32">
              <a:extLst>
                <a:ext uri="{FF2B5EF4-FFF2-40B4-BE49-F238E27FC236}">
                  <a16:creationId xmlns:a16="http://schemas.microsoft.com/office/drawing/2014/main" id="{79228681-A48F-4333-B964-572F88D46C3A}"/>
                </a:ext>
              </a:extLst>
            </p:cNvPr>
            <p:cNvSpPr txBox="1"/>
            <p:nvPr/>
          </p:nvSpPr>
          <p:spPr>
            <a:xfrm>
              <a:off x="766375" y="5302775"/>
              <a:ext cx="2762009" cy="646331"/>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24C94"/>
                  </a:solidFill>
                  <a:effectLst/>
                  <a:uLnTx/>
                  <a:uFillTx/>
                  <a:latin typeface="Century Gothic"/>
                  <a:ea typeface="+mn-ea"/>
                  <a:cs typeface="+mn-cs"/>
                </a:rPr>
                <a:t>Expand distribution or sell in new items to ensure all 4 of STōK core are on shelf</a:t>
              </a:r>
            </a:p>
          </p:txBody>
        </p:sp>
        <p:grpSp>
          <p:nvGrpSpPr>
            <p:cNvPr id="38" name="Grupo 36">
              <a:extLst>
                <a:ext uri="{FF2B5EF4-FFF2-40B4-BE49-F238E27FC236}">
                  <a16:creationId xmlns:a16="http://schemas.microsoft.com/office/drawing/2014/main" id="{03E6430C-A7DA-4D45-90C4-297F761432A1}"/>
                </a:ext>
              </a:extLst>
            </p:cNvPr>
            <p:cNvGrpSpPr/>
            <p:nvPr/>
          </p:nvGrpSpPr>
          <p:grpSpPr>
            <a:xfrm>
              <a:off x="1196250" y="4987815"/>
              <a:ext cx="1961010" cy="100154"/>
              <a:chOff x="571053" y="5202512"/>
              <a:chExt cx="1961010" cy="100154"/>
            </a:xfrm>
          </p:grpSpPr>
          <p:cxnSp>
            <p:nvCxnSpPr>
              <p:cNvPr id="39" name="Conector recto 37">
                <a:extLst>
                  <a:ext uri="{FF2B5EF4-FFF2-40B4-BE49-F238E27FC236}">
                    <a16:creationId xmlns:a16="http://schemas.microsoft.com/office/drawing/2014/main" id="{79ECC448-5A9E-49E6-B6B7-47B38A29EF36}"/>
                  </a:ext>
                </a:extLst>
              </p:cNvPr>
              <p:cNvCxnSpPr>
                <a:cxnSpLocks/>
              </p:cNvCxnSpPr>
              <p:nvPr/>
            </p:nvCxnSpPr>
            <p:spPr>
              <a:xfrm>
                <a:off x="1780728" y="5252589"/>
                <a:ext cx="751335" cy="0"/>
              </a:xfrm>
              <a:prstGeom prst="line">
                <a:avLst/>
              </a:prstGeom>
              <a:noFill/>
              <a:ln w="12700" cap="flat" cmpd="sng" algn="ctr">
                <a:solidFill>
                  <a:srgbClr val="024C94"/>
                </a:solidFill>
                <a:prstDash val="solid"/>
                <a:miter lim="800000"/>
              </a:ln>
              <a:effectLst/>
            </p:spPr>
          </p:cxnSp>
          <p:sp>
            <p:nvSpPr>
              <p:cNvPr id="40" name="Forma libre 38">
                <a:extLst>
                  <a:ext uri="{FF2B5EF4-FFF2-40B4-BE49-F238E27FC236}">
                    <a16:creationId xmlns:a16="http://schemas.microsoft.com/office/drawing/2014/main" id="{7C092F8F-088A-47D8-A2FE-41316B6B421F}"/>
                  </a:ext>
                </a:extLst>
              </p:cNvPr>
              <p:cNvSpPr/>
              <p:nvPr/>
            </p:nvSpPr>
            <p:spPr>
              <a:xfrm rot="10800000">
                <a:off x="1435785" y="5202512"/>
                <a:ext cx="231547" cy="100154"/>
              </a:xfrm>
              <a:custGeom>
                <a:avLst/>
                <a:gdLst>
                  <a:gd name="connsiteX0" fmla="*/ 0 w 344078"/>
                  <a:gd name="connsiteY0" fmla="*/ 155542 h 164969"/>
                  <a:gd name="connsiteX1" fmla="*/ 188536 w 344078"/>
                  <a:gd name="connsiteY1" fmla="*/ 0 h 164969"/>
                  <a:gd name="connsiteX2" fmla="*/ 344078 w 344078"/>
                  <a:gd name="connsiteY2" fmla="*/ 164969 h 164969"/>
                  <a:gd name="connsiteX0" fmla="*/ 0 w 344078"/>
                  <a:gd name="connsiteY0" fmla="*/ 155542 h 164969"/>
                  <a:gd name="connsiteX1" fmla="*/ 166311 w 344078"/>
                  <a:gd name="connsiteY1" fmla="*/ 0 h 164969"/>
                  <a:gd name="connsiteX2" fmla="*/ 344078 w 344078"/>
                  <a:gd name="connsiteY2" fmla="*/ 164969 h 164969"/>
                  <a:gd name="connsiteX0" fmla="*/ 0 w 353603"/>
                  <a:gd name="connsiteY0" fmla="*/ 168242 h 168242"/>
                  <a:gd name="connsiteX1" fmla="*/ 175836 w 353603"/>
                  <a:gd name="connsiteY1" fmla="*/ 0 h 168242"/>
                  <a:gd name="connsiteX2" fmla="*/ 353603 w 353603"/>
                  <a:gd name="connsiteY2" fmla="*/ 164969 h 168242"/>
                  <a:gd name="connsiteX0" fmla="*/ 0 w 353603"/>
                  <a:gd name="connsiteY0" fmla="*/ 165067 h 165067"/>
                  <a:gd name="connsiteX1" fmla="*/ 182186 w 353603"/>
                  <a:gd name="connsiteY1" fmla="*/ 0 h 165067"/>
                  <a:gd name="connsiteX2" fmla="*/ 353603 w 353603"/>
                  <a:gd name="connsiteY2" fmla="*/ 161794 h 165067"/>
                  <a:gd name="connsiteX0" fmla="*/ 0 w 353603"/>
                  <a:gd name="connsiteY0" fmla="*/ 160216 h 161794"/>
                  <a:gd name="connsiteX1" fmla="*/ 182186 w 353603"/>
                  <a:gd name="connsiteY1" fmla="*/ 0 h 161794"/>
                  <a:gd name="connsiteX2" fmla="*/ 353603 w 353603"/>
                  <a:gd name="connsiteY2" fmla="*/ 161794 h 161794"/>
                  <a:gd name="connsiteX0" fmla="*/ 0 w 353603"/>
                  <a:gd name="connsiteY0" fmla="*/ 160216 h 161794"/>
                  <a:gd name="connsiteX1" fmla="*/ 175574 w 353603"/>
                  <a:gd name="connsiteY1" fmla="*/ 0 h 161794"/>
                  <a:gd name="connsiteX2" fmla="*/ 353603 w 353603"/>
                  <a:gd name="connsiteY2" fmla="*/ 161794 h 161794"/>
                </a:gdLst>
                <a:ahLst/>
                <a:cxnLst>
                  <a:cxn ang="0">
                    <a:pos x="connsiteX0" y="connsiteY0"/>
                  </a:cxn>
                  <a:cxn ang="0">
                    <a:pos x="connsiteX1" y="connsiteY1"/>
                  </a:cxn>
                  <a:cxn ang="0">
                    <a:pos x="connsiteX2" y="connsiteY2"/>
                  </a:cxn>
                </a:cxnLst>
                <a:rect l="l" t="t" r="r" b="b"/>
                <a:pathLst>
                  <a:path w="353603" h="161794">
                    <a:moveTo>
                      <a:pt x="0" y="160216"/>
                    </a:moveTo>
                    <a:lnTo>
                      <a:pt x="175574" y="0"/>
                    </a:lnTo>
                    <a:lnTo>
                      <a:pt x="353603" y="161794"/>
                    </a:lnTo>
                  </a:path>
                </a:pathLst>
              </a:custGeom>
              <a:noFill/>
              <a:ln w="28575" cap="rnd" cmpd="sng" algn="ctr">
                <a:solidFill>
                  <a:srgbClr val="024C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41" name="Conector recto 39">
                <a:extLst>
                  <a:ext uri="{FF2B5EF4-FFF2-40B4-BE49-F238E27FC236}">
                    <a16:creationId xmlns:a16="http://schemas.microsoft.com/office/drawing/2014/main" id="{F0772234-15EE-4102-BC4D-52C01BA6FB88}"/>
                  </a:ext>
                </a:extLst>
              </p:cNvPr>
              <p:cNvCxnSpPr>
                <a:cxnSpLocks/>
              </p:cNvCxnSpPr>
              <p:nvPr/>
            </p:nvCxnSpPr>
            <p:spPr>
              <a:xfrm>
                <a:off x="571053" y="5252589"/>
                <a:ext cx="751335" cy="0"/>
              </a:xfrm>
              <a:prstGeom prst="line">
                <a:avLst/>
              </a:prstGeom>
              <a:noFill/>
              <a:ln w="12700" cap="flat" cmpd="sng" algn="ctr">
                <a:solidFill>
                  <a:srgbClr val="024C94"/>
                </a:solidFill>
                <a:prstDash val="solid"/>
                <a:miter lim="800000"/>
              </a:ln>
              <a:effectLst/>
            </p:spPr>
          </p:cxnSp>
        </p:grpSp>
        <p:pic>
          <p:nvPicPr>
            <p:cNvPr id="47" name="Image 37" descr="Capture d’écran 2018-06-01 à 11.56.52.png">
              <a:extLst>
                <a:ext uri="{FF2B5EF4-FFF2-40B4-BE49-F238E27FC236}">
                  <a16:creationId xmlns:a16="http://schemas.microsoft.com/office/drawing/2014/main" id="{B338B050-16FA-4045-A258-9C7490BDF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0517" y="973683"/>
              <a:ext cx="429020" cy="649224"/>
            </a:xfrm>
            <a:prstGeom prst="rect">
              <a:avLst/>
            </a:prstGeom>
          </p:spPr>
        </p:pic>
        <p:pic>
          <p:nvPicPr>
            <p:cNvPr id="61" name="Picture 60" descr="A close up of a bottle&#10;&#10;Description automatically generated">
              <a:extLst>
                <a:ext uri="{FF2B5EF4-FFF2-40B4-BE49-F238E27FC236}">
                  <a16:creationId xmlns:a16="http://schemas.microsoft.com/office/drawing/2014/main" id="{E41F1F6D-6502-40D8-B691-B630323C2E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1529" y="2890984"/>
              <a:ext cx="787503" cy="1920956"/>
            </a:xfrm>
            <a:prstGeom prst="rect">
              <a:avLst/>
            </a:prstGeom>
          </p:spPr>
        </p:pic>
        <p:pic>
          <p:nvPicPr>
            <p:cNvPr id="63" name="Picture 62" descr="A close up of a bottle&#10;&#10;Description automatically generated">
              <a:extLst>
                <a:ext uri="{FF2B5EF4-FFF2-40B4-BE49-F238E27FC236}">
                  <a16:creationId xmlns:a16="http://schemas.microsoft.com/office/drawing/2014/main" id="{10143A7B-C865-4A7F-AE92-9BAEAFACA4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0573" y="2892828"/>
              <a:ext cx="732309" cy="1920957"/>
            </a:xfrm>
            <a:prstGeom prst="rect">
              <a:avLst/>
            </a:prstGeom>
          </p:spPr>
        </p:pic>
        <p:pic>
          <p:nvPicPr>
            <p:cNvPr id="65" name="Picture 64" descr="A picture containing shape&#10;&#10;Description automatically generated">
              <a:extLst>
                <a:ext uri="{FF2B5EF4-FFF2-40B4-BE49-F238E27FC236}">
                  <a16:creationId xmlns:a16="http://schemas.microsoft.com/office/drawing/2014/main" id="{A58C7232-DA7F-450F-9623-B4763AA1D7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957" y="2894409"/>
              <a:ext cx="733295" cy="1920956"/>
            </a:xfrm>
            <a:prstGeom prst="rect">
              <a:avLst/>
            </a:prstGeom>
          </p:spPr>
        </p:pic>
        <p:pic>
          <p:nvPicPr>
            <p:cNvPr id="67" name="Picture 66" descr="A close up of a bottle&#10;&#10;Description automatically generated">
              <a:extLst>
                <a:ext uri="{FF2B5EF4-FFF2-40B4-BE49-F238E27FC236}">
                  <a16:creationId xmlns:a16="http://schemas.microsoft.com/office/drawing/2014/main" id="{17FADF12-15F5-4D3F-B68D-301EDB0C806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89157" y="3035106"/>
              <a:ext cx="736206" cy="1670383"/>
            </a:xfrm>
            <a:prstGeom prst="rect">
              <a:avLst/>
            </a:prstGeom>
          </p:spPr>
        </p:pic>
      </p:grpSp>
      <p:grpSp>
        <p:nvGrpSpPr>
          <p:cNvPr id="7" name="Group 6">
            <a:extLst>
              <a:ext uri="{FF2B5EF4-FFF2-40B4-BE49-F238E27FC236}">
                <a16:creationId xmlns:a16="http://schemas.microsoft.com/office/drawing/2014/main" id="{35368656-12CA-47E6-95EF-A0A17B8E1B5D}"/>
              </a:ext>
            </a:extLst>
          </p:cNvPr>
          <p:cNvGrpSpPr/>
          <p:nvPr/>
        </p:nvGrpSpPr>
        <p:grpSpPr>
          <a:xfrm>
            <a:off x="4763098" y="1580347"/>
            <a:ext cx="2762009" cy="4478180"/>
            <a:chOff x="9235070" y="1750166"/>
            <a:chExt cx="2762009" cy="4478180"/>
          </a:xfrm>
        </p:grpSpPr>
        <p:sp>
          <p:nvSpPr>
            <p:cNvPr id="8" name="Rectángulo 40">
              <a:extLst>
                <a:ext uri="{FF2B5EF4-FFF2-40B4-BE49-F238E27FC236}">
                  <a16:creationId xmlns:a16="http://schemas.microsoft.com/office/drawing/2014/main" id="{B9BE9941-859A-4872-8780-CCE93AF84AC3}"/>
                </a:ext>
              </a:extLst>
            </p:cNvPr>
            <p:cNvSpPr/>
            <p:nvPr/>
          </p:nvSpPr>
          <p:spPr>
            <a:xfrm>
              <a:off x="9251839" y="2013295"/>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CC1D934-2DC5-42F8-BF87-57F31E90B672}"/>
                </a:ext>
              </a:extLst>
            </p:cNvPr>
            <p:cNvSpPr/>
            <p:nvPr/>
          </p:nvSpPr>
          <p:spPr>
            <a:xfrm>
              <a:off x="9695366" y="1750166"/>
              <a:ext cx="1899378"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Expand IDIC core lineup</a:t>
              </a:r>
            </a:p>
          </p:txBody>
        </p:sp>
        <p:grpSp>
          <p:nvGrpSpPr>
            <p:cNvPr id="68" name="Grupo 36">
              <a:extLst>
                <a:ext uri="{FF2B5EF4-FFF2-40B4-BE49-F238E27FC236}">
                  <a16:creationId xmlns:a16="http://schemas.microsoft.com/office/drawing/2014/main" id="{F946E0F3-8BD6-402F-A057-C2CD2AEF5E2C}"/>
                </a:ext>
              </a:extLst>
            </p:cNvPr>
            <p:cNvGrpSpPr/>
            <p:nvPr/>
          </p:nvGrpSpPr>
          <p:grpSpPr>
            <a:xfrm>
              <a:off x="9828625" y="4984689"/>
              <a:ext cx="1632858" cy="100154"/>
              <a:chOff x="571053" y="5202512"/>
              <a:chExt cx="1961010" cy="100154"/>
            </a:xfrm>
          </p:grpSpPr>
          <p:cxnSp>
            <p:nvCxnSpPr>
              <p:cNvPr id="69" name="Conector recto 37">
                <a:extLst>
                  <a:ext uri="{FF2B5EF4-FFF2-40B4-BE49-F238E27FC236}">
                    <a16:creationId xmlns:a16="http://schemas.microsoft.com/office/drawing/2014/main" id="{9CC0643E-22B5-4218-AF87-2523628AF792}"/>
                  </a:ext>
                </a:extLst>
              </p:cNvPr>
              <p:cNvCxnSpPr>
                <a:cxnSpLocks/>
              </p:cNvCxnSpPr>
              <p:nvPr/>
            </p:nvCxnSpPr>
            <p:spPr>
              <a:xfrm>
                <a:off x="1780728" y="5252589"/>
                <a:ext cx="751335" cy="0"/>
              </a:xfrm>
              <a:prstGeom prst="line">
                <a:avLst/>
              </a:prstGeom>
              <a:noFill/>
              <a:ln w="12700" cap="flat" cmpd="sng" algn="ctr">
                <a:solidFill>
                  <a:srgbClr val="024C94"/>
                </a:solidFill>
                <a:prstDash val="solid"/>
                <a:miter lim="800000"/>
              </a:ln>
              <a:effectLst/>
            </p:spPr>
          </p:cxnSp>
          <p:sp>
            <p:nvSpPr>
              <p:cNvPr id="70" name="Forma libre 38">
                <a:extLst>
                  <a:ext uri="{FF2B5EF4-FFF2-40B4-BE49-F238E27FC236}">
                    <a16:creationId xmlns:a16="http://schemas.microsoft.com/office/drawing/2014/main" id="{437470AC-4C26-4BB3-9257-544F90E34FCC}"/>
                  </a:ext>
                </a:extLst>
              </p:cNvPr>
              <p:cNvSpPr/>
              <p:nvPr/>
            </p:nvSpPr>
            <p:spPr>
              <a:xfrm rot="10800000">
                <a:off x="1435785" y="5202512"/>
                <a:ext cx="231547" cy="100154"/>
              </a:xfrm>
              <a:custGeom>
                <a:avLst/>
                <a:gdLst>
                  <a:gd name="connsiteX0" fmla="*/ 0 w 344078"/>
                  <a:gd name="connsiteY0" fmla="*/ 155542 h 164969"/>
                  <a:gd name="connsiteX1" fmla="*/ 188536 w 344078"/>
                  <a:gd name="connsiteY1" fmla="*/ 0 h 164969"/>
                  <a:gd name="connsiteX2" fmla="*/ 344078 w 344078"/>
                  <a:gd name="connsiteY2" fmla="*/ 164969 h 164969"/>
                  <a:gd name="connsiteX0" fmla="*/ 0 w 344078"/>
                  <a:gd name="connsiteY0" fmla="*/ 155542 h 164969"/>
                  <a:gd name="connsiteX1" fmla="*/ 166311 w 344078"/>
                  <a:gd name="connsiteY1" fmla="*/ 0 h 164969"/>
                  <a:gd name="connsiteX2" fmla="*/ 344078 w 344078"/>
                  <a:gd name="connsiteY2" fmla="*/ 164969 h 164969"/>
                  <a:gd name="connsiteX0" fmla="*/ 0 w 353603"/>
                  <a:gd name="connsiteY0" fmla="*/ 168242 h 168242"/>
                  <a:gd name="connsiteX1" fmla="*/ 175836 w 353603"/>
                  <a:gd name="connsiteY1" fmla="*/ 0 h 168242"/>
                  <a:gd name="connsiteX2" fmla="*/ 353603 w 353603"/>
                  <a:gd name="connsiteY2" fmla="*/ 164969 h 168242"/>
                  <a:gd name="connsiteX0" fmla="*/ 0 w 353603"/>
                  <a:gd name="connsiteY0" fmla="*/ 165067 h 165067"/>
                  <a:gd name="connsiteX1" fmla="*/ 182186 w 353603"/>
                  <a:gd name="connsiteY1" fmla="*/ 0 h 165067"/>
                  <a:gd name="connsiteX2" fmla="*/ 353603 w 353603"/>
                  <a:gd name="connsiteY2" fmla="*/ 161794 h 165067"/>
                  <a:gd name="connsiteX0" fmla="*/ 0 w 353603"/>
                  <a:gd name="connsiteY0" fmla="*/ 160216 h 161794"/>
                  <a:gd name="connsiteX1" fmla="*/ 182186 w 353603"/>
                  <a:gd name="connsiteY1" fmla="*/ 0 h 161794"/>
                  <a:gd name="connsiteX2" fmla="*/ 353603 w 353603"/>
                  <a:gd name="connsiteY2" fmla="*/ 161794 h 161794"/>
                  <a:gd name="connsiteX0" fmla="*/ 0 w 353603"/>
                  <a:gd name="connsiteY0" fmla="*/ 160216 h 161794"/>
                  <a:gd name="connsiteX1" fmla="*/ 175574 w 353603"/>
                  <a:gd name="connsiteY1" fmla="*/ 0 h 161794"/>
                  <a:gd name="connsiteX2" fmla="*/ 353603 w 353603"/>
                  <a:gd name="connsiteY2" fmla="*/ 161794 h 161794"/>
                </a:gdLst>
                <a:ahLst/>
                <a:cxnLst>
                  <a:cxn ang="0">
                    <a:pos x="connsiteX0" y="connsiteY0"/>
                  </a:cxn>
                  <a:cxn ang="0">
                    <a:pos x="connsiteX1" y="connsiteY1"/>
                  </a:cxn>
                  <a:cxn ang="0">
                    <a:pos x="connsiteX2" y="connsiteY2"/>
                  </a:cxn>
                </a:cxnLst>
                <a:rect l="l" t="t" r="r" b="b"/>
                <a:pathLst>
                  <a:path w="353603" h="161794">
                    <a:moveTo>
                      <a:pt x="0" y="160216"/>
                    </a:moveTo>
                    <a:lnTo>
                      <a:pt x="175574" y="0"/>
                    </a:lnTo>
                    <a:lnTo>
                      <a:pt x="353603" y="161794"/>
                    </a:lnTo>
                  </a:path>
                </a:pathLst>
              </a:custGeom>
              <a:noFill/>
              <a:ln w="28575" cap="rnd" cmpd="sng" algn="ctr">
                <a:solidFill>
                  <a:srgbClr val="024C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71" name="Conector recto 39">
                <a:extLst>
                  <a:ext uri="{FF2B5EF4-FFF2-40B4-BE49-F238E27FC236}">
                    <a16:creationId xmlns:a16="http://schemas.microsoft.com/office/drawing/2014/main" id="{9FF0FDE0-B85D-41C4-897C-D73CF5EB6CDE}"/>
                  </a:ext>
                </a:extLst>
              </p:cNvPr>
              <p:cNvCxnSpPr>
                <a:cxnSpLocks/>
              </p:cNvCxnSpPr>
              <p:nvPr/>
            </p:nvCxnSpPr>
            <p:spPr>
              <a:xfrm>
                <a:off x="571053" y="5252589"/>
                <a:ext cx="751335" cy="0"/>
              </a:xfrm>
              <a:prstGeom prst="line">
                <a:avLst/>
              </a:prstGeom>
              <a:noFill/>
              <a:ln w="12700" cap="flat" cmpd="sng" algn="ctr">
                <a:solidFill>
                  <a:srgbClr val="024C94"/>
                </a:solidFill>
                <a:prstDash val="solid"/>
                <a:miter lim="800000"/>
              </a:ln>
              <a:effectLst/>
            </p:spPr>
          </p:cxnSp>
        </p:grpSp>
        <p:sp>
          <p:nvSpPr>
            <p:cNvPr id="72" name="TextBox 71">
              <a:extLst>
                <a:ext uri="{FF2B5EF4-FFF2-40B4-BE49-F238E27FC236}">
                  <a16:creationId xmlns:a16="http://schemas.microsoft.com/office/drawing/2014/main" id="{E8C652C4-95BC-435C-8AE2-6E68C65EC44A}"/>
                </a:ext>
              </a:extLst>
            </p:cNvPr>
            <p:cNvSpPr txBox="1"/>
            <p:nvPr/>
          </p:nvSpPr>
          <p:spPr>
            <a:xfrm>
              <a:off x="9235070" y="5302775"/>
              <a:ext cx="2762009" cy="646331"/>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024C94"/>
                  </a:solidFill>
                  <a:effectLst/>
                  <a:uLnTx/>
                  <a:uFillTx/>
                  <a:latin typeface="Century Gothic"/>
                  <a:ea typeface="+mn-ea"/>
                  <a:cs typeface="+mn-cs"/>
                </a:rPr>
                <a:t>Expand distribution or sell in new items to ensure IDIC core, top performers are on shelf</a:t>
              </a:r>
            </a:p>
          </p:txBody>
        </p:sp>
        <p:pic>
          <p:nvPicPr>
            <p:cNvPr id="73" name="Picture 72" descr="A picture containing text&#10;&#10;Description automatically generated">
              <a:extLst>
                <a:ext uri="{FF2B5EF4-FFF2-40B4-BE49-F238E27FC236}">
                  <a16:creationId xmlns:a16="http://schemas.microsoft.com/office/drawing/2014/main" id="{F386323A-3B0B-42F7-AFBD-B174D716C3D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19429" y="2952538"/>
              <a:ext cx="851251" cy="1814220"/>
            </a:xfrm>
            <a:prstGeom prst="rect">
              <a:avLst/>
            </a:prstGeom>
          </p:spPr>
        </p:pic>
        <p:pic>
          <p:nvPicPr>
            <p:cNvPr id="74" name="Picture 73" descr="A picture containing cake, table, sitting, food&#10;&#10;Description automatically generated">
              <a:extLst>
                <a:ext uri="{FF2B5EF4-FFF2-40B4-BE49-F238E27FC236}">
                  <a16:creationId xmlns:a16="http://schemas.microsoft.com/office/drawing/2014/main" id="{C3613ECF-070D-4AE3-8F3E-CCDBE9D8124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21898" y="2947777"/>
              <a:ext cx="851251" cy="1814220"/>
            </a:xfrm>
            <a:prstGeom prst="rect">
              <a:avLst/>
            </a:prstGeom>
          </p:spPr>
        </p:pic>
        <p:pic>
          <p:nvPicPr>
            <p:cNvPr id="75" name="Picture 74" descr="A piece of cake&#10;&#10;Description automatically generated">
              <a:extLst>
                <a:ext uri="{FF2B5EF4-FFF2-40B4-BE49-F238E27FC236}">
                  <a16:creationId xmlns:a16="http://schemas.microsoft.com/office/drawing/2014/main" id="{0B90B1D6-EFAC-4706-9323-EBC5F0E76E7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89206" y="2941306"/>
              <a:ext cx="851251" cy="1814220"/>
            </a:xfrm>
            <a:prstGeom prst="rect">
              <a:avLst/>
            </a:prstGeom>
          </p:spPr>
        </p:pic>
      </p:grpSp>
      <p:sp>
        <p:nvSpPr>
          <p:cNvPr id="3" name="Rectangle: Top Corners Snipped 2">
            <a:extLst>
              <a:ext uri="{FF2B5EF4-FFF2-40B4-BE49-F238E27FC236}">
                <a16:creationId xmlns:a16="http://schemas.microsoft.com/office/drawing/2014/main" id="{447AEFB0-F2A3-461F-8D85-949422DC420D}"/>
              </a:ext>
            </a:extLst>
          </p:cNvPr>
          <p:cNvSpPr/>
          <p:nvPr/>
        </p:nvSpPr>
        <p:spPr>
          <a:xfrm rot="15774152">
            <a:off x="3445757" y="1838039"/>
            <a:ext cx="621674" cy="1098865"/>
          </a:xfrm>
          <a:prstGeom prst="snip2SameRect">
            <a:avLst>
              <a:gd name="adj1" fmla="val 34878"/>
              <a:gd name="adj2" fmla="val 0"/>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$22MM*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opportunity</a:t>
            </a:r>
          </a:p>
        </p:txBody>
      </p:sp>
      <p:sp>
        <p:nvSpPr>
          <p:cNvPr id="58" name="Rectangle: Top Corners Snipped 57">
            <a:extLst>
              <a:ext uri="{FF2B5EF4-FFF2-40B4-BE49-F238E27FC236}">
                <a16:creationId xmlns:a16="http://schemas.microsoft.com/office/drawing/2014/main" id="{F373B4D2-FEC8-4987-B665-43F13E943839}"/>
              </a:ext>
            </a:extLst>
          </p:cNvPr>
          <p:cNvSpPr/>
          <p:nvPr/>
        </p:nvSpPr>
        <p:spPr>
          <a:xfrm rot="15771475">
            <a:off x="6970872" y="1788893"/>
            <a:ext cx="621674" cy="1141566"/>
          </a:xfrm>
          <a:prstGeom prst="snip2SameRect">
            <a:avLst>
              <a:gd name="adj1" fmla="val 34878"/>
              <a:gd name="adj2" fmla="val 0"/>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$10MM**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opportunity</a:t>
            </a:r>
          </a:p>
        </p:txBody>
      </p:sp>
      <p:sp>
        <p:nvSpPr>
          <p:cNvPr id="2" name="Title 1">
            <a:extLst>
              <a:ext uri="{FF2B5EF4-FFF2-40B4-BE49-F238E27FC236}">
                <a16:creationId xmlns:a16="http://schemas.microsoft.com/office/drawing/2014/main" id="{6598F39B-9EBC-8241-A07F-F792B8C73D65}"/>
              </a:ext>
            </a:extLst>
          </p:cNvPr>
          <p:cNvSpPr>
            <a:spLocks noGrp="1"/>
          </p:cNvSpPr>
          <p:nvPr>
            <p:ph type="title"/>
          </p:nvPr>
        </p:nvSpPr>
        <p:spPr>
          <a:xfrm>
            <a:off x="224313" y="192056"/>
            <a:ext cx="11743882" cy="773762"/>
          </a:xfrm>
        </p:spPr>
        <p:txBody>
          <a:bodyPr/>
          <a:lstStyle/>
          <a:p>
            <a:r>
              <a:rPr lang="en-US"/>
              <a:t>Your ready-to-drink coffee sales priorities for BH’21</a:t>
            </a:r>
          </a:p>
        </p:txBody>
      </p:sp>
      <p:sp>
        <p:nvSpPr>
          <p:cNvPr id="59" name="Rectangle 58">
            <a:extLst>
              <a:ext uri="{FF2B5EF4-FFF2-40B4-BE49-F238E27FC236}">
                <a16:creationId xmlns:a16="http://schemas.microsoft.com/office/drawing/2014/main" id="{E297B616-F1F6-3F4F-B2C2-ED675D2554A4}"/>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 Assumes TDPs on Extra Bold, Bright &amp; Mellow match Not Too Sweet</a:t>
            </a:r>
            <a:br>
              <a:rPr lang="en-US" sz="800">
                <a:solidFill>
                  <a:schemeClr val="bg1"/>
                </a:solidFill>
                <a:latin typeface="Century Gothic" panose="020B0502020202020204" pitchFamily="34" charset="0"/>
              </a:rPr>
            </a:br>
            <a:r>
              <a:rPr lang="en-US" sz="800">
                <a:solidFill>
                  <a:schemeClr val="bg1"/>
                </a:solidFill>
                <a:latin typeface="Century Gothic" panose="020B0502020202020204" pitchFamily="34" charset="0"/>
              </a:rPr>
              <a:t>** Assumes +15 MULO TDPs on Vanilla, Caramel Macchiato</a:t>
            </a:r>
          </a:p>
        </p:txBody>
      </p:sp>
      <p:sp>
        <p:nvSpPr>
          <p:cNvPr id="60" name="Rectangle: Rounded Corners 59">
            <a:extLst>
              <a:ext uri="{FF2B5EF4-FFF2-40B4-BE49-F238E27FC236}">
                <a16:creationId xmlns:a16="http://schemas.microsoft.com/office/drawing/2014/main" id="{6FD5DEC0-BE55-495D-BED6-13BFC9B2CB11}"/>
              </a:ext>
            </a:extLst>
          </p:cNvPr>
          <p:cNvSpPr/>
          <p:nvPr/>
        </p:nvSpPr>
        <p:spPr>
          <a:xfrm>
            <a:off x="3560094" y="6557433"/>
            <a:ext cx="1597058" cy="2456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Internal Only</a:t>
            </a:r>
          </a:p>
        </p:txBody>
      </p:sp>
      <p:pic>
        <p:nvPicPr>
          <p:cNvPr id="62" name="Image 43">
            <a:extLst>
              <a:ext uri="{FF2B5EF4-FFF2-40B4-BE49-F238E27FC236}">
                <a16:creationId xmlns:a16="http://schemas.microsoft.com/office/drawing/2014/main" id="{908AEC52-80A2-4BEF-B74C-93EC714184C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19453" y="848487"/>
            <a:ext cx="439338" cy="649224"/>
          </a:xfrm>
          <a:prstGeom prst="rect">
            <a:avLst/>
          </a:prstGeom>
        </p:spPr>
      </p:pic>
      <p:grpSp>
        <p:nvGrpSpPr>
          <p:cNvPr id="64" name="Group 63">
            <a:extLst>
              <a:ext uri="{FF2B5EF4-FFF2-40B4-BE49-F238E27FC236}">
                <a16:creationId xmlns:a16="http://schemas.microsoft.com/office/drawing/2014/main" id="{7893272E-8402-4939-A720-933F7731BA0E}"/>
              </a:ext>
            </a:extLst>
          </p:cNvPr>
          <p:cNvGrpSpPr/>
          <p:nvPr/>
        </p:nvGrpSpPr>
        <p:grpSpPr>
          <a:xfrm>
            <a:off x="8559630" y="1623812"/>
            <a:ext cx="2762009" cy="4434715"/>
            <a:chOff x="5017524" y="1776817"/>
            <a:chExt cx="2762009" cy="4434715"/>
          </a:xfrm>
        </p:grpSpPr>
        <p:sp>
          <p:nvSpPr>
            <p:cNvPr id="66" name="TextBox 65">
              <a:extLst>
                <a:ext uri="{FF2B5EF4-FFF2-40B4-BE49-F238E27FC236}">
                  <a16:creationId xmlns:a16="http://schemas.microsoft.com/office/drawing/2014/main" id="{CA7A7C08-8A80-4952-938E-142C6121D9D0}"/>
                </a:ext>
              </a:extLst>
            </p:cNvPr>
            <p:cNvSpPr txBox="1"/>
            <p:nvPr/>
          </p:nvSpPr>
          <p:spPr>
            <a:xfrm>
              <a:off x="6412830" y="2941307"/>
              <a:ext cx="1261151" cy="461664"/>
            </a:xfrm>
            <a:prstGeom prst="rect">
              <a:avLst/>
            </a:prstGeom>
            <a:noFill/>
            <a:ln>
              <a:noFill/>
            </a:ln>
          </p:spPr>
          <p:txBody>
            <a:bodyPr wrap="square" rtlCol="0" anchor="t">
              <a:spAutoFit/>
            </a:bodyP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Start of Ship: </a:t>
              </a:r>
            </a:p>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Jul/Aug’21</a:t>
              </a:r>
            </a:p>
          </p:txBody>
        </p:sp>
        <p:grpSp>
          <p:nvGrpSpPr>
            <p:cNvPr id="76" name="Group 75">
              <a:extLst>
                <a:ext uri="{FF2B5EF4-FFF2-40B4-BE49-F238E27FC236}">
                  <a16:creationId xmlns:a16="http://schemas.microsoft.com/office/drawing/2014/main" id="{D55417FE-6DB8-42B3-82ED-AB128E1F1BAF}"/>
                </a:ext>
              </a:extLst>
            </p:cNvPr>
            <p:cNvGrpSpPr/>
            <p:nvPr/>
          </p:nvGrpSpPr>
          <p:grpSpPr>
            <a:xfrm>
              <a:off x="5017524" y="1776817"/>
              <a:ext cx="2762009" cy="4434715"/>
              <a:chOff x="5017524" y="1776817"/>
              <a:chExt cx="2762009" cy="4434715"/>
            </a:xfrm>
          </p:grpSpPr>
          <p:sp>
            <p:nvSpPr>
              <p:cNvPr id="82" name="Rectángulo 37">
                <a:extLst>
                  <a:ext uri="{FF2B5EF4-FFF2-40B4-BE49-F238E27FC236}">
                    <a16:creationId xmlns:a16="http://schemas.microsoft.com/office/drawing/2014/main" id="{63FD2616-ABF1-4E1D-B86B-CED9DDF83F9F}"/>
                  </a:ext>
                </a:extLst>
              </p:cNvPr>
              <p:cNvSpPr/>
              <p:nvPr/>
            </p:nvSpPr>
            <p:spPr>
              <a:xfrm>
                <a:off x="5017816" y="1996481"/>
                <a:ext cx="2724801" cy="4215051"/>
              </a:xfrm>
              <a:prstGeom prst="rect">
                <a:avLst/>
              </a:prstGeom>
              <a:noFill/>
              <a:ln w="22225" cap="flat" cmpd="sng" algn="ctr">
                <a:solidFill>
                  <a:srgbClr val="024C94"/>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1B0F0"/>
                  </a:solidFill>
                  <a:effectLst/>
                  <a:uLnTx/>
                  <a:uFillTx/>
                  <a:latin typeface="Century Gothic" panose="020B0502020202020204" pitchFamily="34" charset="0"/>
                  <a:ea typeface="+mn-ea"/>
                  <a:cs typeface="+mn-cs"/>
                </a:endParaRPr>
              </a:p>
            </p:txBody>
          </p:sp>
          <p:sp>
            <p:nvSpPr>
              <p:cNvPr id="83" name="Rectangle 82">
                <a:extLst>
                  <a:ext uri="{FF2B5EF4-FFF2-40B4-BE49-F238E27FC236}">
                    <a16:creationId xmlns:a16="http://schemas.microsoft.com/office/drawing/2014/main" id="{F62411E1-1EF5-45D5-836D-2B2D5A0CAB7A}"/>
                  </a:ext>
                </a:extLst>
              </p:cNvPr>
              <p:cNvSpPr/>
              <p:nvPr/>
            </p:nvSpPr>
            <p:spPr>
              <a:xfrm>
                <a:off x="5221479" y="1776817"/>
                <a:ext cx="2296015" cy="43084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24C94"/>
                    </a:solidFill>
                    <a:effectLst/>
                    <a:uLnTx/>
                    <a:uFillTx/>
                    <a:latin typeface="Century Gothic" panose="020B0502020202020204" pitchFamily="34" charset="0"/>
                    <a:ea typeface="+mn-ea"/>
                    <a:cs typeface="+mn-cs"/>
                  </a:rPr>
                  <a:t>Rock solid launches for BH’21 </a:t>
                </a:r>
              </a:p>
            </p:txBody>
          </p:sp>
          <p:sp>
            <p:nvSpPr>
              <p:cNvPr id="85" name="TextBox 84">
                <a:extLst>
                  <a:ext uri="{FF2B5EF4-FFF2-40B4-BE49-F238E27FC236}">
                    <a16:creationId xmlns:a16="http://schemas.microsoft.com/office/drawing/2014/main" id="{7273D4D2-1546-4DF7-8DC0-AAE3485575E9}"/>
                  </a:ext>
                </a:extLst>
              </p:cNvPr>
              <p:cNvSpPr txBox="1"/>
              <p:nvPr/>
            </p:nvSpPr>
            <p:spPr>
              <a:xfrm>
                <a:off x="5017524" y="2361304"/>
                <a:ext cx="2762009" cy="276999"/>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STōK Pumpkin</a:t>
                </a:r>
              </a:p>
            </p:txBody>
          </p:sp>
          <p:grpSp>
            <p:nvGrpSpPr>
              <p:cNvPr id="86" name="Grupo 36">
                <a:extLst>
                  <a:ext uri="{FF2B5EF4-FFF2-40B4-BE49-F238E27FC236}">
                    <a16:creationId xmlns:a16="http://schemas.microsoft.com/office/drawing/2014/main" id="{E296AD0C-3D13-488E-9E0B-AF620DF6AD84}"/>
                  </a:ext>
                </a:extLst>
              </p:cNvPr>
              <p:cNvGrpSpPr/>
              <p:nvPr/>
            </p:nvGrpSpPr>
            <p:grpSpPr>
              <a:xfrm>
                <a:off x="5400408" y="2710908"/>
                <a:ext cx="1961010" cy="100154"/>
                <a:chOff x="571053" y="5202512"/>
                <a:chExt cx="1961010" cy="100154"/>
              </a:xfrm>
            </p:grpSpPr>
            <p:cxnSp>
              <p:nvCxnSpPr>
                <p:cNvPr id="94" name="Conector recto 37">
                  <a:extLst>
                    <a:ext uri="{FF2B5EF4-FFF2-40B4-BE49-F238E27FC236}">
                      <a16:creationId xmlns:a16="http://schemas.microsoft.com/office/drawing/2014/main" id="{21D08FFE-C6C4-4CA9-B532-EDC82F9CF711}"/>
                    </a:ext>
                  </a:extLst>
                </p:cNvPr>
                <p:cNvCxnSpPr>
                  <a:cxnSpLocks/>
                </p:cNvCxnSpPr>
                <p:nvPr/>
              </p:nvCxnSpPr>
              <p:spPr>
                <a:xfrm>
                  <a:off x="1780728" y="5252589"/>
                  <a:ext cx="751335" cy="0"/>
                </a:xfrm>
                <a:prstGeom prst="line">
                  <a:avLst/>
                </a:prstGeom>
                <a:noFill/>
                <a:ln w="12700" cap="flat" cmpd="sng" algn="ctr">
                  <a:solidFill>
                    <a:srgbClr val="024C94"/>
                  </a:solidFill>
                  <a:prstDash val="solid"/>
                  <a:miter lim="800000"/>
                </a:ln>
                <a:effectLst/>
              </p:spPr>
            </p:cxnSp>
            <p:sp>
              <p:nvSpPr>
                <p:cNvPr id="95" name="Forma libre 38">
                  <a:extLst>
                    <a:ext uri="{FF2B5EF4-FFF2-40B4-BE49-F238E27FC236}">
                      <a16:creationId xmlns:a16="http://schemas.microsoft.com/office/drawing/2014/main" id="{EC70E384-814F-4805-B4AC-3A6FD138B756}"/>
                    </a:ext>
                  </a:extLst>
                </p:cNvPr>
                <p:cNvSpPr/>
                <p:nvPr/>
              </p:nvSpPr>
              <p:spPr>
                <a:xfrm rot="10800000">
                  <a:off x="1435785" y="5202512"/>
                  <a:ext cx="231547" cy="100154"/>
                </a:xfrm>
                <a:custGeom>
                  <a:avLst/>
                  <a:gdLst>
                    <a:gd name="connsiteX0" fmla="*/ 0 w 344078"/>
                    <a:gd name="connsiteY0" fmla="*/ 155542 h 164969"/>
                    <a:gd name="connsiteX1" fmla="*/ 188536 w 344078"/>
                    <a:gd name="connsiteY1" fmla="*/ 0 h 164969"/>
                    <a:gd name="connsiteX2" fmla="*/ 344078 w 344078"/>
                    <a:gd name="connsiteY2" fmla="*/ 164969 h 164969"/>
                    <a:gd name="connsiteX0" fmla="*/ 0 w 344078"/>
                    <a:gd name="connsiteY0" fmla="*/ 155542 h 164969"/>
                    <a:gd name="connsiteX1" fmla="*/ 166311 w 344078"/>
                    <a:gd name="connsiteY1" fmla="*/ 0 h 164969"/>
                    <a:gd name="connsiteX2" fmla="*/ 344078 w 344078"/>
                    <a:gd name="connsiteY2" fmla="*/ 164969 h 164969"/>
                    <a:gd name="connsiteX0" fmla="*/ 0 w 353603"/>
                    <a:gd name="connsiteY0" fmla="*/ 168242 h 168242"/>
                    <a:gd name="connsiteX1" fmla="*/ 175836 w 353603"/>
                    <a:gd name="connsiteY1" fmla="*/ 0 h 168242"/>
                    <a:gd name="connsiteX2" fmla="*/ 353603 w 353603"/>
                    <a:gd name="connsiteY2" fmla="*/ 164969 h 168242"/>
                    <a:gd name="connsiteX0" fmla="*/ 0 w 353603"/>
                    <a:gd name="connsiteY0" fmla="*/ 165067 h 165067"/>
                    <a:gd name="connsiteX1" fmla="*/ 182186 w 353603"/>
                    <a:gd name="connsiteY1" fmla="*/ 0 h 165067"/>
                    <a:gd name="connsiteX2" fmla="*/ 353603 w 353603"/>
                    <a:gd name="connsiteY2" fmla="*/ 161794 h 165067"/>
                    <a:gd name="connsiteX0" fmla="*/ 0 w 353603"/>
                    <a:gd name="connsiteY0" fmla="*/ 160216 h 161794"/>
                    <a:gd name="connsiteX1" fmla="*/ 182186 w 353603"/>
                    <a:gd name="connsiteY1" fmla="*/ 0 h 161794"/>
                    <a:gd name="connsiteX2" fmla="*/ 353603 w 353603"/>
                    <a:gd name="connsiteY2" fmla="*/ 161794 h 161794"/>
                    <a:gd name="connsiteX0" fmla="*/ 0 w 353603"/>
                    <a:gd name="connsiteY0" fmla="*/ 160216 h 161794"/>
                    <a:gd name="connsiteX1" fmla="*/ 175574 w 353603"/>
                    <a:gd name="connsiteY1" fmla="*/ 0 h 161794"/>
                    <a:gd name="connsiteX2" fmla="*/ 353603 w 353603"/>
                    <a:gd name="connsiteY2" fmla="*/ 161794 h 161794"/>
                  </a:gdLst>
                  <a:ahLst/>
                  <a:cxnLst>
                    <a:cxn ang="0">
                      <a:pos x="connsiteX0" y="connsiteY0"/>
                    </a:cxn>
                    <a:cxn ang="0">
                      <a:pos x="connsiteX1" y="connsiteY1"/>
                    </a:cxn>
                    <a:cxn ang="0">
                      <a:pos x="connsiteX2" y="connsiteY2"/>
                    </a:cxn>
                  </a:cxnLst>
                  <a:rect l="l" t="t" r="r" b="b"/>
                  <a:pathLst>
                    <a:path w="353603" h="161794">
                      <a:moveTo>
                        <a:pt x="0" y="160216"/>
                      </a:moveTo>
                      <a:lnTo>
                        <a:pt x="175574" y="0"/>
                      </a:lnTo>
                      <a:lnTo>
                        <a:pt x="353603" y="161794"/>
                      </a:lnTo>
                    </a:path>
                  </a:pathLst>
                </a:custGeom>
                <a:noFill/>
                <a:ln w="28575" cap="rnd" cmpd="sng" algn="ctr">
                  <a:solidFill>
                    <a:srgbClr val="024C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96" name="Conector recto 39">
                  <a:extLst>
                    <a:ext uri="{FF2B5EF4-FFF2-40B4-BE49-F238E27FC236}">
                      <a16:creationId xmlns:a16="http://schemas.microsoft.com/office/drawing/2014/main" id="{080144D1-9516-4FA1-A949-9042F6E3480C}"/>
                    </a:ext>
                  </a:extLst>
                </p:cNvPr>
                <p:cNvCxnSpPr>
                  <a:cxnSpLocks/>
                </p:cNvCxnSpPr>
                <p:nvPr/>
              </p:nvCxnSpPr>
              <p:spPr>
                <a:xfrm>
                  <a:off x="571053" y="5252589"/>
                  <a:ext cx="751335" cy="0"/>
                </a:xfrm>
                <a:prstGeom prst="line">
                  <a:avLst/>
                </a:prstGeom>
                <a:noFill/>
                <a:ln w="12700" cap="flat" cmpd="sng" algn="ctr">
                  <a:solidFill>
                    <a:srgbClr val="024C94"/>
                  </a:solidFill>
                  <a:prstDash val="solid"/>
                  <a:miter lim="800000"/>
                </a:ln>
                <a:effectLst/>
              </p:spPr>
            </p:cxnSp>
          </p:grpSp>
          <p:sp>
            <p:nvSpPr>
              <p:cNvPr id="87" name="TextBox 86">
                <a:extLst>
                  <a:ext uri="{FF2B5EF4-FFF2-40B4-BE49-F238E27FC236}">
                    <a16:creationId xmlns:a16="http://schemas.microsoft.com/office/drawing/2014/main" id="{E86941F8-ACFA-480F-9E55-58B8C18DCC26}"/>
                  </a:ext>
                </a:extLst>
              </p:cNvPr>
              <p:cNvSpPr txBox="1"/>
              <p:nvPr/>
            </p:nvSpPr>
            <p:spPr>
              <a:xfrm>
                <a:off x="5017524" y="4293861"/>
                <a:ext cx="2762009" cy="46166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International Delight Iced Coffee</a:t>
                </a:r>
              </a:p>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Reese’s Peanut Butter Cup</a:t>
                </a:r>
              </a:p>
            </p:txBody>
          </p:sp>
          <p:grpSp>
            <p:nvGrpSpPr>
              <p:cNvPr id="88" name="Grupo 36">
                <a:extLst>
                  <a:ext uri="{FF2B5EF4-FFF2-40B4-BE49-F238E27FC236}">
                    <a16:creationId xmlns:a16="http://schemas.microsoft.com/office/drawing/2014/main" id="{C876790A-9340-4C3B-97F2-DD88485398F3}"/>
                  </a:ext>
                </a:extLst>
              </p:cNvPr>
              <p:cNvGrpSpPr/>
              <p:nvPr/>
            </p:nvGrpSpPr>
            <p:grpSpPr>
              <a:xfrm>
                <a:off x="5442173" y="4763755"/>
                <a:ext cx="1961010" cy="100154"/>
                <a:chOff x="571053" y="5202512"/>
                <a:chExt cx="1961010" cy="100154"/>
              </a:xfrm>
            </p:grpSpPr>
            <p:cxnSp>
              <p:nvCxnSpPr>
                <p:cNvPr id="91" name="Conector recto 37">
                  <a:extLst>
                    <a:ext uri="{FF2B5EF4-FFF2-40B4-BE49-F238E27FC236}">
                      <a16:creationId xmlns:a16="http://schemas.microsoft.com/office/drawing/2014/main" id="{671CFD9A-A0BE-4C97-B5CF-93F85A25B7ED}"/>
                    </a:ext>
                  </a:extLst>
                </p:cNvPr>
                <p:cNvCxnSpPr>
                  <a:cxnSpLocks/>
                </p:cNvCxnSpPr>
                <p:nvPr/>
              </p:nvCxnSpPr>
              <p:spPr>
                <a:xfrm>
                  <a:off x="1780728" y="5252589"/>
                  <a:ext cx="751335" cy="0"/>
                </a:xfrm>
                <a:prstGeom prst="line">
                  <a:avLst/>
                </a:prstGeom>
                <a:noFill/>
                <a:ln w="12700" cap="flat" cmpd="sng" algn="ctr">
                  <a:solidFill>
                    <a:srgbClr val="024C94"/>
                  </a:solidFill>
                  <a:prstDash val="solid"/>
                  <a:miter lim="800000"/>
                </a:ln>
                <a:effectLst/>
              </p:spPr>
            </p:cxnSp>
            <p:sp>
              <p:nvSpPr>
                <p:cNvPr id="92" name="Forma libre 38">
                  <a:extLst>
                    <a:ext uri="{FF2B5EF4-FFF2-40B4-BE49-F238E27FC236}">
                      <a16:creationId xmlns:a16="http://schemas.microsoft.com/office/drawing/2014/main" id="{588C0F45-CFEE-43DA-9D63-964CF56F93C7}"/>
                    </a:ext>
                  </a:extLst>
                </p:cNvPr>
                <p:cNvSpPr/>
                <p:nvPr/>
              </p:nvSpPr>
              <p:spPr>
                <a:xfrm rot="10800000">
                  <a:off x="1435785" y="5202512"/>
                  <a:ext cx="231547" cy="100154"/>
                </a:xfrm>
                <a:custGeom>
                  <a:avLst/>
                  <a:gdLst>
                    <a:gd name="connsiteX0" fmla="*/ 0 w 344078"/>
                    <a:gd name="connsiteY0" fmla="*/ 155542 h 164969"/>
                    <a:gd name="connsiteX1" fmla="*/ 188536 w 344078"/>
                    <a:gd name="connsiteY1" fmla="*/ 0 h 164969"/>
                    <a:gd name="connsiteX2" fmla="*/ 344078 w 344078"/>
                    <a:gd name="connsiteY2" fmla="*/ 164969 h 164969"/>
                    <a:gd name="connsiteX0" fmla="*/ 0 w 344078"/>
                    <a:gd name="connsiteY0" fmla="*/ 155542 h 164969"/>
                    <a:gd name="connsiteX1" fmla="*/ 166311 w 344078"/>
                    <a:gd name="connsiteY1" fmla="*/ 0 h 164969"/>
                    <a:gd name="connsiteX2" fmla="*/ 344078 w 344078"/>
                    <a:gd name="connsiteY2" fmla="*/ 164969 h 164969"/>
                    <a:gd name="connsiteX0" fmla="*/ 0 w 353603"/>
                    <a:gd name="connsiteY0" fmla="*/ 168242 h 168242"/>
                    <a:gd name="connsiteX1" fmla="*/ 175836 w 353603"/>
                    <a:gd name="connsiteY1" fmla="*/ 0 h 168242"/>
                    <a:gd name="connsiteX2" fmla="*/ 353603 w 353603"/>
                    <a:gd name="connsiteY2" fmla="*/ 164969 h 168242"/>
                    <a:gd name="connsiteX0" fmla="*/ 0 w 353603"/>
                    <a:gd name="connsiteY0" fmla="*/ 165067 h 165067"/>
                    <a:gd name="connsiteX1" fmla="*/ 182186 w 353603"/>
                    <a:gd name="connsiteY1" fmla="*/ 0 h 165067"/>
                    <a:gd name="connsiteX2" fmla="*/ 353603 w 353603"/>
                    <a:gd name="connsiteY2" fmla="*/ 161794 h 165067"/>
                    <a:gd name="connsiteX0" fmla="*/ 0 w 353603"/>
                    <a:gd name="connsiteY0" fmla="*/ 160216 h 161794"/>
                    <a:gd name="connsiteX1" fmla="*/ 182186 w 353603"/>
                    <a:gd name="connsiteY1" fmla="*/ 0 h 161794"/>
                    <a:gd name="connsiteX2" fmla="*/ 353603 w 353603"/>
                    <a:gd name="connsiteY2" fmla="*/ 161794 h 161794"/>
                    <a:gd name="connsiteX0" fmla="*/ 0 w 353603"/>
                    <a:gd name="connsiteY0" fmla="*/ 160216 h 161794"/>
                    <a:gd name="connsiteX1" fmla="*/ 175574 w 353603"/>
                    <a:gd name="connsiteY1" fmla="*/ 0 h 161794"/>
                    <a:gd name="connsiteX2" fmla="*/ 353603 w 353603"/>
                    <a:gd name="connsiteY2" fmla="*/ 161794 h 161794"/>
                  </a:gdLst>
                  <a:ahLst/>
                  <a:cxnLst>
                    <a:cxn ang="0">
                      <a:pos x="connsiteX0" y="connsiteY0"/>
                    </a:cxn>
                    <a:cxn ang="0">
                      <a:pos x="connsiteX1" y="connsiteY1"/>
                    </a:cxn>
                    <a:cxn ang="0">
                      <a:pos x="connsiteX2" y="connsiteY2"/>
                    </a:cxn>
                  </a:cxnLst>
                  <a:rect l="l" t="t" r="r" b="b"/>
                  <a:pathLst>
                    <a:path w="353603" h="161794">
                      <a:moveTo>
                        <a:pt x="0" y="160216"/>
                      </a:moveTo>
                      <a:lnTo>
                        <a:pt x="175574" y="0"/>
                      </a:lnTo>
                      <a:lnTo>
                        <a:pt x="353603" y="161794"/>
                      </a:lnTo>
                    </a:path>
                  </a:pathLst>
                </a:custGeom>
                <a:noFill/>
                <a:ln w="28575" cap="rnd" cmpd="sng" algn="ctr">
                  <a:solidFill>
                    <a:srgbClr val="024C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93" name="Conector recto 39">
                  <a:extLst>
                    <a:ext uri="{FF2B5EF4-FFF2-40B4-BE49-F238E27FC236}">
                      <a16:creationId xmlns:a16="http://schemas.microsoft.com/office/drawing/2014/main" id="{D0BD1127-C5C8-4CF1-BF2D-E6C208F2F740}"/>
                    </a:ext>
                  </a:extLst>
                </p:cNvPr>
                <p:cNvCxnSpPr>
                  <a:cxnSpLocks/>
                </p:cNvCxnSpPr>
                <p:nvPr/>
              </p:nvCxnSpPr>
              <p:spPr>
                <a:xfrm>
                  <a:off x="571053" y="5252589"/>
                  <a:ext cx="751335" cy="0"/>
                </a:xfrm>
                <a:prstGeom prst="line">
                  <a:avLst/>
                </a:prstGeom>
                <a:noFill/>
                <a:ln w="12700" cap="flat" cmpd="sng" algn="ctr">
                  <a:solidFill>
                    <a:srgbClr val="024C94"/>
                  </a:solidFill>
                  <a:prstDash val="solid"/>
                  <a:miter lim="800000"/>
                </a:ln>
                <a:effectLst/>
              </p:spPr>
            </p:cxnSp>
          </p:grpSp>
          <p:pic>
            <p:nvPicPr>
              <p:cNvPr id="89" name="Picture 88" descr="A close up of a bottle&#10;&#10;Description automatically generated">
                <a:extLst>
                  <a:ext uri="{FF2B5EF4-FFF2-40B4-BE49-F238E27FC236}">
                    <a16:creationId xmlns:a16="http://schemas.microsoft.com/office/drawing/2014/main" id="{F71D1AB7-7312-4DCE-81EC-465D8DE498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93443" y="2865840"/>
                <a:ext cx="567579" cy="1376463"/>
              </a:xfrm>
              <a:prstGeom prst="rect">
                <a:avLst/>
              </a:prstGeom>
            </p:spPr>
          </p:pic>
          <p:pic>
            <p:nvPicPr>
              <p:cNvPr id="90" name="Picture 89">
                <a:extLst>
                  <a:ext uri="{FF2B5EF4-FFF2-40B4-BE49-F238E27FC236}">
                    <a16:creationId xmlns:a16="http://schemas.microsoft.com/office/drawing/2014/main" id="{8BF86974-4563-4505-830B-1BC6B05DC25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20641" y="4940858"/>
                <a:ext cx="556524" cy="1211484"/>
              </a:xfrm>
              <a:prstGeom prst="rect">
                <a:avLst/>
              </a:prstGeom>
            </p:spPr>
          </p:pic>
        </p:grpSp>
        <p:sp>
          <p:nvSpPr>
            <p:cNvPr id="77" name="TextBox 76">
              <a:extLst>
                <a:ext uri="{FF2B5EF4-FFF2-40B4-BE49-F238E27FC236}">
                  <a16:creationId xmlns:a16="http://schemas.microsoft.com/office/drawing/2014/main" id="{EAC91D75-9041-4C90-817A-3721F434ACE8}"/>
                </a:ext>
              </a:extLst>
            </p:cNvPr>
            <p:cNvSpPr txBox="1"/>
            <p:nvPr/>
          </p:nvSpPr>
          <p:spPr>
            <a:xfrm>
              <a:off x="6412863" y="4984690"/>
              <a:ext cx="1261118" cy="461665"/>
            </a:xfrm>
            <a:prstGeom prst="rect">
              <a:avLst/>
            </a:prstGeom>
            <a:noFill/>
            <a:ln>
              <a:noFill/>
            </a:ln>
          </p:spPr>
          <p:txBody>
            <a:bodyPr wrap="square" rtlCol="0" anchor="t">
              <a:spAutoFit/>
            </a:bodyP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Start of Ship: </a:t>
              </a:r>
            </a:p>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Sep’21</a:t>
              </a:r>
            </a:p>
          </p:txBody>
        </p:sp>
      </p:grpSp>
      <p:pic>
        <p:nvPicPr>
          <p:cNvPr id="97" name="Image 45">
            <a:extLst>
              <a:ext uri="{FF2B5EF4-FFF2-40B4-BE49-F238E27FC236}">
                <a16:creationId xmlns:a16="http://schemas.microsoft.com/office/drawing/2014/main" id="{7C4420C2-634F-46A9-A507-C551058234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00504" y="932217"/>
            <a:ext cx="476577" cy="649224"/>
          </a:xfrm>
          <a:prstGeom prst="rect">
            <a:avLst/>
          </a:prstGeom>
        </p:spPr>
      </p:pic>
    </p:spTree>
    <p:extLst>
      <p:ext uri="{BB962C8B-B14F-4D97-AF65-F5344CB8AC3E}">
        <p14:creationId xmlns:p14="http://schemas.microsoft.com/office/powerpoint/2010/main" val="2560805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ircuit board on a table&#10;&#10;Description generated with very high confidence">
            <a:extLst>
              <a:ext uri="{FF2B5EF4-FFF2-40B4-BE49-F238E27FC236}">
                <a16:creationId xmlns:a16="http://schemas.microsoft.com/office/drawing/2014/main" id="{733445C8-9BAF-4D3A-A3B5-A0F901E8196B}"/>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t="9588" b="9588"/>
          <a:stretch/>
        </p:blipFill>
        <p:spPr>
          <a:xfrm>
            <a:off x="0" y="0"/>
            <a:ext cx="5907314" cy="2194560"/>
          </a:xfrm>
        </p:spPr>
      </p:pic>
      <p:pic>
        <p:nvPicPr>
          <p:cNvPr id="63" name="Picture Placeholder 62">
            <a:extLst>
              <a:ext uri="{FF2B5EF4-FFF2-40B4-BE49-F238E27FC236}">
                <a16:creationId xmlns:a16="http://schemas.microsoft.com/office/drawing/2014/main" id="{9A4F66BB-DC60-1844-89AA-0CB9AFE509FE}"/>
              </a:ext>
            </a:extLst>
          </p:cNvPr>
          <p:cNvPicPr>
            <a:picLocks noGrp="1" noChangeAspect="1"/>
          </p:cNvPicPr>
          <p:nvPr>
            <p:ph type="pic" sz="quarter" idx="17"/>
          </p:nvPr>
        </p:nvPicPr>
        <p:blipFill>
          <a:blip r:embed="rId6"/>
          <a:srcRect t="15624" b="15624"/>
          <a:stretch>
            <a:fillRect/>
          </a:stretch>
        </p:blipFill>
        <p:spPr/>
      </p:pic>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140" y="5088353"/>
            <a:ext cx="8552210" cy="674596"/>
          </a:xfrm>
        </p:spPr>
        <p:txBody>
          <a:bodyPr/>
          <a:lstStyle/>
          <a:p>
            <a:r>
              <a:rPr lang="en-US">
                <a:latin typeface="Century Gothic"/>
              </a:rPr>
              <a:t>ST</a:t>
            </a:r>
            <a:r>
              <a:rPr lang="en-US">
                <a:solidFill>
                  <a:srgbClr val="024C94"/>
                </a:solidFill>
                <a:latin typeface="Century Gothic"/>
              </a:rPr>
              <a:t>ō</a:t>
            </a:r>
            <a:r>
              <a:rPr lang="en-US">
                <a:latin typeface="Century Gothic"/>
              </a:rPr>
              <a:t>K Ready to Drink Coffee </a:t>
            </a:r>
            <a:endParaRPr lang="en-US"/>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139" y="5738630"/>
            <a:ext cx="8552210" cy="703800"/>
          </a:xfrm>
        </p:spPr>
        <p:txBody>
          <a:bodyPr>
            <a:normAutofit/>
          </a:bodyPr>
          <a:lstStyle/>
          <a:p>
            <a:r>
              <a:rPr lang="en-US"/>
              <a:t>2021 H2 Brand Updates</a:t>
            </a:r>
          </a:p>
        </p:txBody>
      </p:sp>
      <p:pic>
        <p:nvPicPr>
          <p:cNvPr id="75" name="Picture Placeholder 74">
            <a:extLst>
              <a:ext uri="{FF2B5EF4-FFF2-40B4-BE49-F238E27FC236}">
                <a16:creationId xmlns:a16="http://schemas.microsoft.com/office/drawing/2014/main" id="{CB091BDC-8398-0D4D-B8C3-6C1E7A3E1122}"/>
              </a:ext>
            </a:extLst>
          </p:cNvPr>
          <p:cNvPicPr>
            <a:picLocks noGrp="1" noChangeAspect="1"/>
          </p:cNvPicPr>
          <p:nvPr>
            <p:ph type="pic" sz="quarter" idx="25"/>
          </p:nvPr>
        </p:nvPicPr>
        <p:blipFill>
          <a:blip r:embed="rId7"/>
          <a:srcRect t="13918" b="13918"/>
          <a:stretch>
            <a:fillRect/>
          </a:stretch>
        </p:blipFill>
        <p:spPr/>
      </p:pic>
      <p:sp>
        <p:nvSpPr>
          <p:cNvPr id="3" name="Footer Placeholder 2">
            <a:extLst>
              <a:ext uri="{FF2B5EF4-FFF2-40B4-BE49-F238E27FC236}">
                <a16:creationId xmlns:a16="http://schemas.microsoft.com/office/drawing/2014/main" id="{0BFF83B8-936E-4D4F-A688-24FABDDB88F2}"/>
              </a:ext>
            </a:extLst>
          </p:cNvPr>
          <p:cNvSpPr>
            <a:spLocks noGrp="1"/>
          </p:cNvSpPr>
          <p:nvPr>
            <p:ph type="ftr" sz="quarter" idx="4294967295"/>
          </p:nvPr>
        </p:nvSpPr>
        <p:spPr>
          <a:xfrm>
            <a:off x="0" y="6457950"/>
            <a:ext cx="3086100" cy="131763"/>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90" u="none" strike="noStrike" kern="1200" cap="all" spc="0" normalizeH="0" baseline="0" noProof="0">
                <a:ln>
                  <a:noFill/>
                </a:ln>
                <a:solidFill>
                  <a:srgbClr val="FFFFFF"/>
                </a:solidFill>
                <a:effectLst/>
                <a:uLnTx/>
                <a:uFillTx/>
              </a:rPr>
              <a:t>Source: </a:t>
            </a:r>
          </a:p>
        </p:txBody>
      </p:sp>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8" imgW="287" imgH="288" progId="TCLayout.ActiveDocument.1">
                  <p:embed/>
                </p:oleObj>
              </mc:Choice>
              <mc:Fallback>
                <p:oleObj name="think-cell Slide" r:id="rId8"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9"/>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alibri Regular"/>
            </a:endParaRPr>
          </a:p>
        </p:txBody>
      </p:sp>
      <p:pic>
        <p:nvPicPr>
          <p:cNvPr id="45" name="Picture Placeholder 17">
            <a:extLst>
              <a:ext uri="{FF2B5EF4-FFF2-40B4-BE49-F238E27FC236}">
                <a16:creationId xmlns:a16="http://schemas.microsoft.com/office/drawing/2014/main" id="{7807742D-E54C-534A-9AC7-BC5D664BF84E}"/>
              </a:ext>
            </a:extLst>
          </p:cNvPr>
          <p:cNvPicPr>
            <a:picLocks noChangeAspect="1"/>
          </p:cNvPicPr>
          <p:nvPr/>
        </p:nvPicPr>
        <p:blipFill>
          <a:blip r:embed="rId10" cstate="screen">
            <a:extLst>
              <a:ext uri="{28A0092B-C50C-407E-A947-70E740481C1C}">
                <a14:useLocalDpi xmlns:a14="http://schemas.microsoft.com/office/drawing/2010/main"/>
              </a:ext>
            </a:extLst>
          </a:blip>
          <a:srcRect l="1333" r="1333"/>
          <a:stretch>
            <a:fillRect/>
          </a:stretch>
        </p:blipFill>
        <p:spPr>
          <a:xfrm>
            <a:off x="732116" y="4919250"/>
            <a:ext cx="1524000" cy="1415035"/>
          </a:xfrm>
          <a:prstGeom prst="rect">
            <a:avLst/>
          </a:prstGeom>
          <a:noFill/>
        </p:spPr>
      </p:pic>
      <p:pic>
        <p:nvPicPr>
          <p:cNvPr id="67" name="Picture Placeholder 66">
            <a:extLst>
              <a:ext uri="{FF2B5EF4-FFF2-40B4-BE49-F238E27FC236}">
                <a16:creationId xmlns:a16="http://schemas.microsoft.com/office/drawing/2014/main" id="{37229E02-4D61-EB40-BCDF-C17C5A79D37D}"/>
              </a:ext>
            </a:extLst>
          </p:cNvPr>
          <p:cNvPicPr>
            <a:picLocks noGrp="1" noChangeAspect="1"/>
          </p:cNvPicPr>
          <p:nvPr>
            <p:ph type="pic" sz="quarter" idx="15"/>
          </p:nvPr>
        </p:nvPicPr>
        <p:blipFill rotWithShape="1">
          <a:blip r:embed="rId11" cstate="print">
            <a:extLst>
              <a:ext uri="{28A0092B-C50C-407E-A947-70E740481C1C}">
                <a14:useLocalDpi xmlns:a14="http://schemas.microsoft.com/office/drawing/2010/main"/>
              </a:ext>
            </a:extLst>
          </a:blip>
          <a:srcRect l="8518" t="36006" r="8676" b="12715"/>
          <a:stretch/>
        </p:blipFill>
        <p:spPr>
          <a:xfrm>
            <a:off x="5895122" y="-1"/>
            <a:ext cx="6296878" cy="2194560"/>
          </a:xfrm>
        </p:spPr>
      </p:pic>
      <p:pic>
        <p:nvPicPr>
          <p:cNvPr id="71" name="Picture Placeholder 70">
            <a:extLst>
              <a:ext uri="{FF2B5EF4-FFF2-40B4-BE49-F238E27FC236}">
                <a16:creationId xmlns:a16="http://schemas.microsoft.com/office/drawing/2014/main" id="{FC7DE9C9-A933-F544-8255-9574C078EE08}"/>
              </a:ext>
            </a:extLst>
          </p:cNvPr>
          <p:cNvPicPr>
            <a:picLocks noGrp="1" noChangeAspect="1"/>
          </p:cNvPicPr>
          <p:nvPr>
            <p:ph type="pic" sz="quarter" idx="16"/>
          </p:nvPr>
        </p:nvPicPr>
        <p:blipFill rotWithShape="1">
          <a:blip r:embed="rId12" cstate="print">
            <a:extLst>
              <a:ext uri="{28A0092B-C50C-407E-A947-70E740481C1C}">
                <a14:useLocalDpi xmlns:a14="http://schemas.microsoft.com/office/drawing/2010/main"/>
              </a:ext>
            </a:extLst>
          </a:blip>
          <a:srcRect t="4082" b="40208"/>
          <a:stretch/>
        </p:blipFill>
        <p:spPr>
          <a:xfrm>
            <a:off x="0" y="2195470"/>
            <a:ext cx="5907314" cy="2194560"/>
          </a:xfrm>
        </p:spPr>
      </p:pic>
    </p:spTree>
    <p:extLst>
      <p:ext uri="{BB962C8B-B14F-4D97-AF65-F5344CB8AC3E}">
        <p14:creationId xmlns:p14="http://schemas.microsoft.com/office/powerpoint/2010/main" val="3352857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DEB081BB-39A2-4780-B282-9EDF10CD9686}"/>
              </a:ext>
            </a:extLst>
          </p:cNvPr>
          <p:cNvGraphicFramePr>
            <a:graphicFrameLocks noChangeAspect="1"/>
          </p:cNvGraphicFramePr>
          <p:nvPr>
            <p:custDataLst>
              <p:tags r:id="rId1"/>
            </p:custDataLst>
            <p:extLst>
              <p:ext uri="{D42A27DB-BD31-4B8C-83A1-F6EECF244321}">
                <p14:modId xmlns:p14="http://schemas.microsoft.com/office/powerpoint/2010/main" val="1345932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95" imgH="394" progId="TCLayout.ActiveDocument.1">
                  <p:embed/>
                </p:oleObj>
              </mc:Choice>
              <mc:Fallback>
                <p:oleObj name="think-cell Slide" r:id="rId23" imgW="395" imgH="394" progId="TCLayout.ActiveDocument.1">
                  <p:embed/>
                  <p:pic>
                    <p:nvPicPr>
                      <p:cNvPr id="24" name="Object 23" hidden="1">
                        <a:extLst>
                          <a:ext uri="{FF2B5EF4-FFF2-40B4-BE49-F238E27FC236}">
                            <a16:creationId xmlns:a16="http://schemas.microsoft.com/office/drawing/2014/main" id="{DEB081BB-39A2-4780-B282-9EDF10CD9686}"/>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2" name="Rectangle 21" hidden="1">
            <a:extLst>
              <a:ext uri="{FF2B5EF4-FFF2-40B4-BE49-F238E27FC236}">
                <a16:creationId xmlns:a16="http://schemas.microsoft.com/office/drawing/2014/main" id="{4859A473-55DD-4388-B85B-4279F5DAC0AA}"/>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4" name="Picture 83">
            <a:extLst>
              <a:ext uri="{FF2B5EF4-FFF2-40B4-BE49-F238E27FC236}">
                <a16:creationId xmlns:a16="http://schemas.microsoft.com/office/drawing/2014/main" id="{8F3E7C9E-BA84-4419-87D5-DD8DA99C566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476687" y="2535372"/>
            <a:ext cx="1084669" cy="676008"/>
          </a:xfrm>
          <a:prstGeom prst="rect">
            <a:avLst/>
          </a:prstGeom>
        </p:spPr>
      </p:pic>
      <p:graphicFrame>
        <p:nvGraphicFramePr>
          <p:cNvPr id="50" name="Table 50">
            <a:extLst>
              <a:ext uri="{FF2B5EF4-FFF2-40B4-BE49-F238E27FC236}">
                <a16:creationId xmlns:a16="http://schemas.microsoft.com/office/drawing/2014/main" id="{9884D0B3-7E7F-4D42-AD62-2EDE0D14D0C7}"/>
              </a:ext>
            </a:extLst>
          </p:cNvPr>
          <p:cNvGraphicFramePr>
            <a:graphicFrameLocks noGrp="1"/>
          </p:cNvGraphicFramePr>
          <p:nvPr/>
        </p:nvGraphicFramePr>
        <p:xfrm>
          <a:off x="4589940" y="2542381"/>
          <a:ext cx="7461567" cy="1704499"/>
        </p:xfrm>
        <a:graphic>
          <a:graphicData uri="http://schemas.openxmlformats.org/drawingml/2006/table">
            <a:tbl>
              <a:tblPr firstRow="1" bandRow="1">
                <a:tableStyleId>{2D5ABB26-0587-4C30-8999-92F81FD0307C}</a:tableStyleId>
              </a:tblPr>
              <a:tblGrid>
                <a:gridCol w="829063">
                  <a:extLst>
                    <a:ext uri="{9D8B030D-6E8A-4147-A177-3AD203B41FA5}">
                      <a16:colId xmlns:a16="http://schemas.microsoft.com/office/drawing/2014/main" val="2656284800"/>
                    </a:ext>
                  </a:extLst>
                </a:gridCol>
                <a:gridCol w="829063">
                  <a:extLst>
                    <a:ext uri="{9D8B030D-6E8A-4147-A177-3AD203B41FA5}">
                      <a16:colId xmlns:a16="http://schemas.microsoft.com/office/drawing/2014/main" val="3352124505"/>
                    </a:ext>
                  </a:extLst>
                </a:gridCol>
                <a:gridCol w="829063">
                  <a:extLst>
                    <a:ext uri="{9D8B030D-6E8A-4147-A177-3AD203B41FA5}">
                      <a16:colId xmlns:a16="http://schemas.microsoft.com/office/drawing/2014/main" val="2855505584"/>
                    </a:ext>
                  </a:extLst>
                </a:gridCol>
                <a:gridCol w="829063">
                  <a:extLst>
                    <a:ext uri="{9D8B030D-6E8A-4147-A177-3AD203B41FA5}">
                      <a16:colId xmlns:a16="http://schemas.microsoft.com/office/drawing/2014/main" val="3585508851"/>
                    </a:ext>
                  </a:extLst>
                </a:gridCol>
                <a:gridCol w="829063">
                  <a:extLst>
                    <a:ext uri="{9D8B030D-6E8A-4147-A177-3AD203B41FA5}">
                      <a16:colId xmlns:a16="http://schemas.microsoft.com/office/drawing/2014/main" val="1197980568"/>
                    </a:ext>
                  </a:extLst>
                </a:gridCol>
                <a:gridCol w="829063">
                  <a:extLst>
                    <a:ext uri="{9D8B030D-6E8A-4147-A177-3AD203B41FA5}">
                      <a16:colId xmlns:a16="http://schemas.microsoft.com/office/drawing/2014/main" val="2024739438"/>
                    </a:ext>
                  </a:extLst>
                </a:gridCol>
                <a:gridCol w="829063">
                  <a:extLst>
                    <a:ext uri="{9D8B030D-6E8A-4147-A177-3AD203B41FA5}">
                      <a16:colId xmlns:a16="http://schemas.microsoft.com/office/drawing/2014/main" val="2871285712"/>
                    </a:ext>
                  </a:extLst>
                </a:gridCol>
                <a:gridCol w="829063">
                  <a:extLst>
                    <a:ext uri="{9D8B030D-6E8A-4147-A177-3AD203B41FA5}">
                      <a16:colId xmlns:a16="http://schemas.microsoft.com/office/drawing/2014/main" val="2706434697"/>
                    </a:ext>
                  </a:extLst>
                </a:gridCol>
                <a:gridCol w="829063">
                  <a:extLst>
                    <a:ext uri="{9D8B030D-6E8A-4147-A177-3AD203B41FA5}">
                      <a16:colId xmlns:a16="http://schemas.microsoft.com/office/drawing/2014/main" val="920171102"/>
                    </a:ext>
                  </a:extLst>
                </a:gridCol>
              </a:tblGrid>
              <a:tr h="485299">
                <a:tc>
                  <a:txBody>
                    <a:bodyPr/>
                    <a:lstStyle/>
                    <a:p>
                      <a:pPr algn="ctr"/>
                      <a:r>
                        <a:rPr lang="en-US" b="0" i="0">
                          <a:solidFill>
                            <a:schemeClr val="tx2"/>
                          </a:solidFill>
                          <a:latin typeface="Century Gothic" panose="020B0502020202020204" pitchFamily="34" charset="0"/>
                        </a:rPr>
                        <a:t>#1</a:t>
                      </a:r>
                    </a:p>
                  </a:txBody>
                  <a:tcPr anchor="ctr"/>
                </a:tc>
                <a:tc>
                  <a:txBody>
                    <a:bodyPr/>
                    <a:lstStyle/>
                    <a:p>
                      <a:pPr algn="ctr"/>
                      <a:r>
                        <a:rPr lang="en-US" b="0" i="0">
                          <a:solidFill>
                            <a:schemeClr val="tx2"/>
                          </a:solidFill>
                          <a:latin typeface="Century Gothic" panose="020B0502020202020204" pitchFamily="34" charset="0"/>
                        </a:rPr>
                        <a:t>#2</a:t>
                      </a:r>
                    </a:p>
                  </a:txBody>
                  <a:tcPr anchor="ctr"/>
                </a:tc>
                <a:tc>
                  <a:txBody>
                    <a:bodyPr/>
                    <a:lstStyle/>
                    <a:p>
                      <a:pPr algn="ctr"/>
                      <a:r>
                        <a:rPr lang="en-US" b="0" i="0">
                          <a:solidFill>
                            <a:schemeClr val="tx2"/>
                          </a:solidFill>
                          <a:latin typeface="Century Gothic" panose="020B0502020202020204" pitchFamily="34" charset="0"/>
                        </a:rPr>
                        <a:t>#3</a:t>
                      </a:r>
                    </a:p>
                  </a:txBody>
                  <a:tcPr anchor="ctr"/>
                </a:tc>
                <a:tc>
                  <a:txBody>
                    <a:bodyPr/>
                    <a:lstStyle/>
                    <a:p>
                      <a:pPr algn="ctr"/>
                      <a:r>
                        <a:rPr lang="en-US" b="0" i="0">
                          <a:solidFill>
                            <a:schemeClr val="tx2"/>
                          </a:solidFill>
                          <a:latin typeface="Century Gothic" panose="020B0502020202020204" pitchFamily="34" charset="0"/>
                        </a:rPr>
                        <a:t>#4</a:t>
                      </a:r>
                    </a:p>
                  </a:txBody>
                  <a:tcPr anchor="ctr"/>
                </a:tc>
                <a:tc>
                  <a:txBody>
                    <a:bodyPr/>
                    <a:lstStyle/>
                    <a:p>
                      <a:pPr algn="ctr"/>
                      <a:r>
                        <a:rPr lang="en-US" b="0" i="0">
                          <a:solidFill>
                            <a:schemeClr val="tx2"/>
                          </a:solidFill>
                          <a:latin typeface="Century Gothic" panose="020B0502020202020204" pitchFamily="34" charset="0"/>
                        </a:rPr>
                        <a:t>#5</a:t>
                      </a:r>
                    </a:p>
                  </a:txBody>
                  <a:tcPr anchor="ctr"/>
                </a:tc>
                <a:tc>
                  <a:txBody>
                    <a:bodyPr/>
                    <a:lstStyle/>
                    <a:p>
                      <a:pPr algn="ctr"/>
                      <a:r>
                        <a:rPr lang="en-US" b="0" i="0">
                          <a:solidFill>
                            <a:schemeClr val="tx2"/>
                          </a:solidFill>
                          <a:latin typeface="Century Gothic" panose="020B0502020202020204" pitchFamily="34" charset="0"/>
                        </a:rPr>
                        <a:t>#7</a:t>
                      </a:r>
                    </a:p>
                  </a:txBody>
                  <a:tcPr anchor="ctr"/>
                </a:tc>
                <a:tc>
                  <a:txBody>
                    <a:bodyPr/>
                    <a:lstStyle/>
                    <a:p>
                      <a:pPr algn="ctr"/>
                      <a:r>
                        <a:rPr lang="en-US" b="0" i="0">
                          <a:solidFill>
                            <a:schemeClr val="tx2"/>
                          </a:solidFill>
                          <a:latin typeface="Century Gothic" panose="020B0502020202020204" pitchFamily="34" charset="0"/>
                        </a:rPr>
                        <a:t>#10</a:t>
                      </a:r>
                    </a:p>
                  </a:txBody>
                  <a:tcPr anchor="ctr"/>
                </a:tc>
                <a:tc>
                  <a:txBody>
                    <a:bodyPr/>
                    <a:lstStyle/>
                    <a:p>
                      <a:pPr algn="ctr"/>
                      <a:r>
                        <a:rPr lang="en-US" b="0" i="0">
                          <a:solidFill>
                            <a:schemeClr val="tx2"/>
                          </a:solidFill>
                          <a:latin typeface="Century Gothic" panose="020B0502020202020204" pitchFamily="34" charset="0"/>
                        </a:rPr>
                        <a:t>#11</a:t>
                      </a:r>
                    </a:p>
                  </a:txBody>
                  <a:tcPr anchor="ctr"/>
                </a:tc>
                <a:tc>
                  <a:txBody>
                    <a:bodyPr/>
                    <a:lstStyle/>
                    <a:p>
                      <a:pPr algn="ctr"/>
                      <a:r>
                        <a:rPr lang="en-US" b="0" i="0">
                          <a:solidFill>
                            <a:schemeClr val="tx2"/>
                          </a:solidFill>
                          <a:latin typeface="Century Gothic" panose="020B0502020202020204" pitchFamily="34" charset="0"/>
                        </a:rPr>
                        <a:t>#14</a:t>
                      </a:r>
                    </a:p>
                  </a:txBody>
                  <a:tcPr anchor="ctr"/>
                </a:tc>
                <a:extLst>
                  <a:ext uri="{0D108BD9-81ED-4DB2-BD59-A6C34878D82A}">
                    <a16:rowId xmlns:a16="http://schemas.microsoft.com/office/drawing/2014/main" val="2482282476"/>
                  </a:ext>
                </a:extLst>
              </a:tr>
              <a:tr h="1219200">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tc>
                  <a:txBody>
                    <a:bodyPr/>
                    <a:lstStyle/>
                    <a:p>
                      <a:endParaRPr lang="en-US" b="0" i="0">
                        <a:latin typeface="Century Gothic" panose="020B0502020202020204" pitchFamily="34" charset="0"/>
                      </a:endParaRPr>
                    </a:p>
                  </a:txBody>
                  <a:tcPr/>
                </a:tc>
                <a:extLst>
                  <a:ext uri="{0D108BD9-81ED-4DB2-BD59-A6C34878D82A}">
                    <a16:rowId xmlns:a16="http://schemas.microsoft.com/office/drawing/2014/main" val="2681566728"/>
                  </a:ext>
                </a:extLst>
              </a:tr>
            </a:tbl>
          </a:graphicData>
        </a:graphic>
      </p:graphicFrame>
      <p:sp>
        <p:nvSpPr>
          <p:cNvPr id="2" name="Title 1">
            <a:extLst>
              <a:ext uri="{FF2B5EF4-FFF2-40B4-BE49-F238E27FC236}">
                <a16:creationId xmlns:a16="http://schemas.microsoft.com/office/drawing/2014/main" id="{BD3B0FB2-679C-4A94-B2A1-882E653173FF}"/>
              </a:ext>
            </a:extLst>
          </p:cNvPr>
          <p:cNvSpPr txBox="1">
            <a:spLocks/>
          </p:cNvSpPr>
          <p:nvPr/>
        </p:nvSpPr>
        <p:spPr>
          <a:xfrm>
            <a:off x="486448" y="-1323547"/>
            <a:ext cx="11185596"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graphicFrame>
        <p:nvGraphicFramePr>
          <p:cNvPr id="91" name="Chart 90">
            <a:extLst>
              <a:ext uri="{FF2B5EF4-FFF2-40B4-BE49-F238E27FC236}">
                <a16:creationId xmlns:a16="http://schemas.microsoft.com/office/drawing/2014/main" id="{703D082A-8207-4B31-BE54-FD06F4D87685}"/>
              </a:ext>
            </a:extLst>
          </p:cNvPr>
          <p:cNvGraphicFramePr/>
          <p:nvPr>
            <p:custDataLst>
              <p:tags r:id="rId3"/>
            </p:custDataLst>
          </p:nvPr>
        </p:nvGraphicFramePr>
        <p:xfrm>
          <a:off x="555625" y="3046413"/>
          <a:ext cx="3478213" cy="2506662"/>
        </p:xfrm>
        <a:graphic>
          <a:graphicData uri="http://schemas.openxmlformats.org/drawingml/2006/chart">
            <c:chart xmlns:c="http://schemas.openxmlformats.org/drawingml/2006/chart" xmlns:r="http://schemas.openxmlformats.org/officeDocument/2006/relationships" r:id="rId26"/>
          </a:graphicData>
        </a:graphic>
      </p:graphicFrame>
      <p:cxnSp>
        <p:nvCxnSpPr>
          <p:cNvPr id="6" name="Straight Connector 5">
            <a:extLst>
              <a:ext uri="{FF2B5EF4-FFF2-40B4-BE49-F238E27FC236}">
                <a16:creationId xmlns:a16="http://schemas.microsoft.com/office/drawing/2014/main" id="{620DF027-8BCD-43C2-823D-24F707387EBC}"/>
              </a:ext>
            </a:extLst>
          </p:cNvPr>
          <p:cNvCxnSpPr/>
          <p:nvPr>
            <p:custDataLst>
              <p:tags r:id="rId4"/>
            </p:custDataLst>
          </p:nvPr>
        </p:nvCxnSpPr>
        <p:spPr bwMode="auto">
          <a:xfrm flipV="1">
            <a:off x="1258888" y="2584450"/>
            <a:ext cx="0" cy="766763"/>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DB3812-AF79-412A-A225-DD6B4662932D}"/>
              </a:ext>
            </a:extLst>
          </p:cNvPr>
          <p:cNvCxnSpPr/>
          <p:nvPr>
            <p:custDataLst>
              <p:tags r:id="rId5"/>
            </p:custDataLst>
          </p:nvPr>
        </p:nvCxnSpPr>
        <p:spPr bwMode="auto">
          <a:xfrm>
            <a:off x="1258888" y="2584450"/>
            <a:ext cx="414338" cy="0"/>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56374DE-D146-4B52-9317-9AEA9EF794DC}"/>
              </a:ext>
            </a:extLst>
          </p:cNvPr>
          <p:cNvCxnSpPr/>
          <p:nvPr>
            <p:custDataLst>
              <p:tags r:id="rId6"/>
            </p:custDataLst>
          </p:nvPr>
        </p:nvCxnSpPr>
        <p:spPr bwMode="auto">
          <a:xfrm>
            <a:off x="1673225" y="2584450"/>
            <a:ext cx="0" cy="303213"/>
          </a:xfrm>
          <a:prstGeom prst="line">
            <a:avLst/>
          </a:prstGeom>
          <a:ln w="12700"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8BB9EC-9982-4CC6-8D33-EC2A1DB36338}"/>
              </a:ext>
            </a:extLst>
          </p:cNvPr>
          <p:cNvCxnSpPr/>
          <p:nvPr>
            <p:custDataLst>
              <p:tags r:id="rId7"/>
            </p:custDataLst>
          </p:nvPr>
        </p:nvCxnSpPr>
        <p:spPr bwMode="auto">
          <a:xfrm flipV="1">
            <a:off x="2914650" y="2570163"/>
            <a:ext cx="0" cy="1060450"/>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76489C-D865-4401-B887-5294A6AD70DB}"/>
              </a:ext>
            </a:extLst>
          </p:cNvPr>
          <p:cNvCxnSpPr>
            <a:cxnSpLocks/>
          </p:cNvCxnSpPr>
          <p:nvPr>
            <p:custDataLst>
              <p:tags r:id="rId8"/>
            </p:custDataLst>
          </p:nvPr>
        </p:nvCxnSpPr>
        <p:spPr bwMode="auto">
          <a:xfrm>
            <a:off x="2914650" y="2570163"/>
            <a:ext cx="414338" cy="0"/>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263874-C13C-45F0-9BD0-0D4DA37920E5}"/>
              </a:ext>
            </a:extLst>
          </p:cNvPr>
          <p:cNvCxnSpPr/>
          <p:nvPr>
            <p:custDataLst>
              <p:tags r:id="rId9"/>
            </p:custDataLst>
          </p:nvPr>
        </p:nvCxnSpPr>
        <p:spPr bwMode="auto">
          <a:xfrm>
            <a:off x="3328988" y="2570163"/>
            <a:ext cx="0" cy="303213"/>
          </a:xfrm>
          <a:prstGeom prst="line">
            <a:avLst/>
          </a:prstGeom>
          <a:ln w="12700"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2A0DC11-B5F1-47DE-B5F1-35BF64309B91}"/>
              </a:ext>
            </a:extLst>
          </p:cNvPr>
          <p:cNvSpPr/>
          <p:nvPr>
            <p:custDataLst>
              <p:tags r:id="rId10"/>
            </p:custDataLst>
          </p:nvPr>
        </p:nvSpPr>
        <p:spPr bwMode="gray">
          <a:xfrm>
            <a:off x="839788" y="3389313"/>
            <a:ext cx="627063" cy="192088"/>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400" tIns="0" rIns="2540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A34264B6-E95F-4664-8303-0E6DDB884F42}" type="datetime'''''''''''2''''0''''''4''''''''''''M''''M'''''">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sym typeface="+mn-lt"/>
              </a:rPr>
              <a:pPr marL="0" marR="0" lvl="0" indent="0" algn="ctr" defTabSz="914400" rtl="0" eaLnBrk="1" fontAlgn="auto" latinLnBrk="0" hangingPunct="1">
                <a:lnSpc>
                  <a:spcPct val="90000"/>
                </a:lnSpc>
                <a:spcBef>
                  <a:spcPct val="0"/>
                </a:spcBef>
                <a:spcAft>
                  <a:spcPct val="0"/>
                </a:spcAft>
                <a:buClrTx/>
                <a:buSzTx/>
                <a:buFontTx/>
                <a:buNone/>
                <a:tabLst/>
                <a:defRPr/>
              </a:pPr>
              <a:t>204MM</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1" name="Rectangle 10">
            <a:extLst>
              <a:ext uri="{FF2B5EF4-FFF2-40B4-BE49-F238E27FC236}">
                <a16:creationId xmlns:a16="http://schemas.microsoft.com/office/drawing/2014/main" id="{9619A576-7704-434F-ADF3-39D59C53D7EB}"/>
              </a:ext>
            </a:extLst>
          </p:cNvPr>
          <p:cNvSpPr/>
          <p:nvPr>
            <p:custDataLst>
              <p:tags r:id="rId11"/>
            </p:custDataLst>
          </p:nvPr>
        </p:nvSpPr>
        <p:spPr bwMode="auto">
          <a:xfrm>
            <a:off x="2927350" y="5529263"/>
            <a:ext cx="392113" cy="212725"/>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EB6572CD-6BF0-4051-99FA-74385A2AB592}" type="datetime'''''''B''''''''l''''''''a''''''''''c''''k'''''''''''''">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Black</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0" name="Rectangle 9">
            <a:extLst>
              <a:ext uri="{FF2B5EF4-FFF2-40B4-BE49-F238E27FC236}">
                <a16:creationId xmlns:a16="http://schemas.microsoft.com/office/drawing/2014/main" id="{1D5D7087-C656-4EC3-9E0A-43DB115F945D}"/>
              </a:ext>
            </a:extLst>
          </p:cNvPr>
          <p:cNvSpPr/>
          <p:nvPr>
            <p:custDataLst>
              <p:tags r:id="rId12"/>
            </p:custDataLst>
          </p:nvPr>
        </p:nvSpPr>
        <p:spPr bwMode="auto">
          <a:xfrm>
            <a:off x="1133475" y="5529263"/>
            <a:ext cx="666750" cy="212725"/>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F32D9A26-2DA0-4828-9741-F4A6991A972C}" type="datetime'C''''''''''''''''r''''''''''''''''ea''med'''''''">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Creamed</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36" name="Rectangle 35">
            <a:extLst>
              <a:ext uri="{FF2B5EF4-FFF2-40B4-BE49-F238E27FC236}">
                <a16:creationId xmlns:a16="http://schemas.microsoft.com/office/drawing/2014/main" id="{E56C89DD-7E61-4CD0-90C9-D14AFC664B95}"/>
              </a:ext>
            </a:extLst>
          </p:cNvPr>
          <p:cNvSpPr/>
          <p:nvPr>
            <p:custDataLst>
              <p:tags r:id="rId13"/>
            </p:custDataLst>
          </p:nvPr>
        </p:nvSpPr>
        <p:spPr bwMode="gray">
          <a:xfrm>
            <a:off x="1360488" y="2925763"/>
            <a:ext cx="627063" cy="192088"/>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400" tIns="0" rIns="2540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5915F471-D2E2-4C52-83D5-2981372408C6}" type="datetime'2''''''''''''''''''''''''''55''''''''''''''M''''M'''''''''''''">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sym typeface="+mn-lt"/>
              </a:rPr>
              <a:pPr marL="0" marR="0" lvl="0" indent="0" algn="ctr" defTabSz="914400" rtl="0" eaLnBrk="1" fontAlgn="auto" latinLnBrk="0" hangingPunct="1">
                <a:lnSpc>
                  <a:spcPct val="90000"/>
                </a:lnSpc>
                <a:spcBef>
                  <a:spcPct val="0"/>
                </a:spcBef>
                <a:spcAft>
                  <a:spcPct val="0"/>
                </a:spcAft>
                <a:buClrTx/>
                <a:buSzTx/>
                <a:buFontTx/>
                <a:buNone/>
                <a:tabLst/>
                <a:defRPr/>
              </a:pPr>
              <a:t>255MM</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4" name="Rectangle 13">
            <a:extLst>
              <a:ext uri="{FF2B5EF4-FFF2-40B4-BE49-F238E27FC236}">
                <a16:creationId xmlns:a16="http://schemas.microsoft.com/office/drawing/2014/main" id="{EC6EDBF8-C551-4DB8-B619-CC17426E5AE4}"/>
              </a:ext>
            </a:extLst>
          </p:cNvPr>
          <p:cNvSpPr/>
          <p:nvPr>
            <p:custDataLst>
              <p:tags r:id="rId14"/>
            </p:custDataLst>
          </p:nvPr>
        </p:nvSpPr>
        <p:spPr bwMode="gray">
          <a:xfrm>
            <a:off x="2495550" y="3668713"/>
            <a:ext cx="627063" cy="192088"/>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400" tIns="0" rIns="2540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7507BD34-0FEF-4086-AA9A-E8B830DD9214}" type="datetime'1''''''''''''7''''4''''''''M''''''''''''''''''''M'''''''''''''">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174MM</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5" name="Rectangle 14">
            <a:extLst>
              <a:ext uri="{FF2B5EF4-FFF2-40B4-BE49-F238E27FC236}">
                <a16:creationId xmlns:a16="http://schemas.microsoft.com/office/drawing/2014/main" id="{674DF5CC-EAAB-4DD9-A02F-5F731F556D51}"/>
              </a:ext>
            </a:extLst>
          </p:cNvPr>
          <p:cNvSpPr/>
          <p:nvPr>
            <p:custDataLst>
              <p:tags r:id="rId15"/>
            </p:custDataLst>
          </p:nvPr>
        </p:nvSpPr>
        <p:spPr bwMode="gray">
          <a:xfrm>
            <a:off x="3016250" y="2911475"/>
            <a:ext cx="627063" cy="192088"/>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5400" tIns="0" rIns="2540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fld id="{65CC5599-588B-4DF0-8283-F23BEF475326}" type="datetime'2''''''''''''''''''''''''''''5''''''''''''7M''M'''''''''''''''">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257MM</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6" name="Oval 15">
            <a:extLst>
              <a:ext uri="{FF2B5EF4-FFF2-40B4-BE49-F238E27FC236}">
                <a16:creationId xmlns:a16="http://schemas.microsoft.com/office/drawing/2014/main" id="{03508E69-A3F7-48ED-81C2-F27C9A2BB727}"/>
              </a:ext>
            </a:extLst>
          </p:cNvPr>
          <p:cNvSpPr/>
          <p:nvPr>
            <p:custDataLst>
              <p:tags r:id="rId16"/>
            </p:custDataLst>
          </p:nvPr>
        </p:nvSpPr>
        <p:spPr bwMode="auto">
          <a:xfrm>
            <a:off x="1084263" y="2433638"/>
            <a:ext cx="762000" cy="301625"/>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7618359D-D57D-4418-A009-12D265684893}" type="datetime'''''''''''''''''''''''+24''''''''.''''''''''8%'''''''">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+24.8%</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7" name="Oval 16">
            <a:extLst>
              <a:ext uri="{FF2B5EF4-FFF2-40B4-BE49-F238E27FC236}">
                <a16:creationId xmlns:a16="http://schemas.microsoft.com/office/drawing/2014/main" id="{49B97E92-A08F-4674-8ABB-156FD96062B9}"/>
              </a:ext>
            </a:extLst>
          </p:cNvPr>
          <p:cNvSpPr/>
          <p:nvPr>
            <p:custDataLst>
              <p:tags r:id="rId17"/>
            </p:custDataLst>
          </p:nvPr>
        </p:nvSpPr>
        <p:spPr bwMode="auto">
          <a:xfrm>
            <a:off x="2740025" y="2419350"/>
            <a:ext cx="762000" cy="301625"/>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fld id="{47D6FA97-29AF-4F6F-BE47-86629BBF11DA}" type="datetime'''''''''+4''''''''''7''''''''''''.''''7''%'''''">
              <a:rPr kumimoji="0" lang="en-US" altLang="en-US" sz="14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+47.7%</a:t>
            </a:fld>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mn-lt"/>
            </a:endParaRPr>
          </a:p>
        </p:txBody>
      </p:sp>
      <p:sp>
        <p:nvSpPr>
          <p:cNvPr id="18" name="Rectangle 17">
            <a:extLst>
              <a:ext uri="{FF2B5EF4-FFF2-40B4-BE49-F238E27FC236}">
                <a16:creationId xmlns:a16="http://schemas.microsoft.com/office/drawing/2014/main" id="{2DB53BC7-CA4C-42F2-B670-C95480F872E7}"/>
              </a:ext>
            </a:extLst>
          </p:cNvPr>
          <p:cNvSpPr/>
          <p:nvPr>
            <p:custDataLst>
              <p:tags r:id="rId18"/>
            </p:custDataLst>
          </p:nvPr>
        </p:nvSpPr>
        <p:spPr bwMode="auto">
          <a:xfrm>
            <a:off x="952500" y="6124575"/>
            <a:ext cx="21431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7871D883-EA0E-4161-8C18-89B87D5A6482}"/>
              </a:ext>
            </a:extLst>
          </p:cNvPr>
          <p:cNvSpPr/>
          <p:nvPr>
            <p:custDataLst>
              <p:tags r:id="rId19"/>
            </p:custDataLst>
          </p:nvPr>
        </p:nvSpPr>
        <p:spPr bwMode="auto">
          <a:xfrm>
            <a:off x="2103438" y="6124575"/>
            <a:ext cx="214313" cy="16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F18CE942-70C4-43D9-94FB-81F5F3FFE95B}"/>
              </a:ext>
            </a:extLst>
          </p:cNvPr>
          <p:cNvSpPr/>
          <p:nvPr>
            <p:custDataLst>
              <p:tags r:id="rId20"/>
            </p:custDataLst>
          </p:nvPr>
        </p:nvSpPr>
        <p:spPr bwMode="auto">
          <a:xfrm>
            <a:off x="1217613" y="6119813"/>
            <a:ext cx="784225" cy="182563"/>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fld id="{00594806-064F-4BD1-B94C-D55A5DE70535}" type="datetime'''$'''' ''''Sa''l''''es'''''''''''''''''', ''''''YA'">
              <a:rPr kumimoji="0" lang="en-US" altLang="en-US" sz="12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sym typeface="Symbol" panose="05050102010706020507" pitchFamily="18" charset="2"/>
              </a:rPr>
              <a:pPr marL="0" marR="0" lvl="0" indent="0" algn="l" defTabSz="914400" rtl="0" eaLnBrk="1" fontAlgn="auto" latinLnBrk="0" hangingPunct="1">
                <a:lnSpc>
                  <a:spcPct val="100000"/>
                </a:lnSpc>
                <a:spcBef>
                  <a:spcPct val="0"/>
                </a:spcBef>
                <a:spcAft>
                  <a:spcPct val="0"/>
                </a:spcAft>
                <a:buClrTx/>
                <a:buSzTx/>
                <a:buFontTx/>
                <a:buNone/>
                <a:tabLst/>
                <a:defRPr/>
              </a:pPr>
              <a:t>$ Sales, YA</a:t>
            </a:fld>
            <a:endParaRPr kumimoji="0" lang="en-US" sz="12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Symbol" panose="05050102010706020507" pitchFamily="18" charset="2"/>
            </a:endParaRPr>
          </a:p>
        </p:txBody>
      </p:sp>
      <p:sp>
        <p:nvSpPr>
          <p:cNvPr id="21" name="Rectangle 20">
            <a:extLst>
              <a:ext uri="{FF2B5EF4-FFF2-40B4-BE49-F238E27FC236}">
                <a16:creationId xmlns:a16="http://schemas.microsoft.com/office/drawing/2014/main" id="{A67BB762-680C-46D5-9430-EDB2794EA8A4}"/>
              </a:ext>
            </a:extLst>
          </p:cNvPr>
          <p:cNvSpPr/>
          <p:nvPr>
            <p:custDataLst>
              <p:tags r:id="rId21"/>
            </p:custDataLst>
          </p:nvPr>
        </p:nvSpPr>
        <p:spPr bwMode="auto">
          <a:xfrm>
            <a:off x="2368550" y="6119813"/>
            <a:ext cx="495300" cy="182563"/>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fld id="{C60938C3-CBBF-48A0-B081-D633188A7A2C}" type="datetime'$ ''''''''''''''S''''''''''''''''a''''''''''le''s'''''">
              <a:rPr kumimoji="0" lang="en-US" altLang="en-US" sz="1200" u="none" strike="noStrike" kern="1200" cap="none" spc="0" normalizeH="0" baseline="0" noProof="0" smtClean="0">
                <a:ln>
                  <a:noFill/>
                </a:ln>
                <a:solidFill>
                  <a:srgbClr val="002677"/>
                </a:solidFill>
                <a:effectLst/>
                <a:uLnTx/>
                <a:uFillTx/>
                <a:latin typeface="Century Gothic" panose="020B0502020202020204" pitchFamily="34" charset="0"/>
                <a:ea typeface="+mn-ea"/>
                <a:cs typeface="+mn-cs"/>
                <a:sym typeface="Symbol" panose="05050102010706020507" pitchFamily="18" charset="2"/>
              </a:rPr>
              <a:pPr marL="0" marR="0" lvl="0" indent="0" algn="l" defTabSz="914400" rtl="0" eaLnBrk="1" fontAlgn="auto" latinLnBrk="0" hangingPunct="1">
                <a:lnSpc>
                  <a:spcPct val="100000"/>
                </a:lnSpc>
                <a:spcBef>
                  <a:spcPct val="0"/>
                </a:spcBef>
                <a:spcAft>
                  <a:spcPct val="0"/>
                </a:spcAft>
                <a:buClrTx/>
                <a:buSzTx/>
                <a:buFontTx/>
                <a:buNone/>
                <a:tabLst/>
                <a:defRPr/>
              </a:pPr>
              <a:t>$ Sales</a:t>
            </a:fld>
            <a:endParaRPr kumimoji="0" lang="en-US" sz="1200" u="none" strike="noStrike" kern="1200" cap="none" spc="0" normalizeH="0" baseline="0" noProof="0">
              <a:ln>
                <a:noFill/>
              </a:ln>
              <a:solidFill>
                <a:srgbClr val="002677"/>
              </a:solidFill>
              <a:effectLst/>
              <a:uLnTx/>
              <a:uFillTx/>
              <a:latin typeface="Century Gothic" panose="020B0502020202020204" pitchFamily="34" charset="0"/>
              <a:ea typeface="+mn-ea"/>
              <a:cs typeface="+mn-cs"/>
              <a:sym typeface="Symbol" panose="05050102010706020507" pitchFamily="18" charset="2"/>
            </a:endParaRPr>
          </a:p>
        </p:txBody>
      </p:sp>
      <p:sp>
        <p:nvSpPr>
          <p:cNvPr id="47" name="Rectangle: Rounded Corners 46">
            <a:extLst>
              <a:ext uri="{FF2B5EF4-FFF2-40B4-BE49-F238E27FC236}">
                <a16:creationId xmlns:a16="http://schemas.microsoft.com/office/drawing/2014/main" id="{924F4ECC-04AB-49CC-B045-5EF1E763C43A}"/>
              </a:ext>
            </a:extLst>
          </p:cNvPr>
          <p:cNvSpPr/>
          <p:nvPr/>
        </p:nvSpPr>
        <p:spPr>
          <a:xfrm>
            <a:off x="2465706" y="2348767"/>
            <a:ext cx="1334132" cy="3462752"/>
          </a:xfrm>
          <a:prstGeom prst="round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pic>
        <p:nvPicPr>
          <p:cNvPr id="55" name="Picture 54">
            <a:extLst>
              <a:ext uri="{FF2B5EF4-FFF2-40B4-BE49-F238E27FC236}">
                <a16:creationId xmlns:a16="http://schemas.microsoft.com/office/drawing/2014/main" id="{B0802AE5-213D-4BCD-BD0F-FD31BA2C43C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l="30840" r="30691"/>
          <a:stretch/>
        </p:blipFill>
        <p:spPr>
          <a:xfrm>
            <a:off x="8955174" y="3067283"/>
            <a:ext cx="404519" cy="1051560"/>
          </a:xfrm>
          <a:prstGeom prst="rect">
            <a:avLst/>
          </a:prstGeom>
        </p:spPr>
      </p:pic>
      <p:pic>
        <p:nvPicPr>
          <p:cNvPr id="56" name="Picture 55">
            <a:extLst>
              <a:ext uri="{FF2B5EF4-FFF2-40B4-BE49-F238E27FC236}">
                <a16:creationId xmlns:a16="http://schemas.microsoft.com/office/drawing/2014/main" id="{9D306ECA-D153-4D66-9C41-FA083F5343FA}"/>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l="29706" r="29826"/>
          <a:stretch/>
        </p:blipFill>
        <p:spPr>
          <a:xfrm>
            <a:off x="7284804" y="3067283"/>
            <a:ext cx="425551" cy="1051560"/>
          </a:xfrm>
          <a:prstGeom prst="rect">
            <a:avLst/>
          </a:prstGeom>
        </p:spPr>
      </p:pic>
      <p:pic>
        <p:nvPicPr>
          <p:cNvPr id="58" name="Picture 57">
            <a:extLst>
              <a:ext uri="{FF2B5EF4-FFF2-40B4-BE49-F238E27FC236}">
                <a16:creationId xmlns:a16="http://schemas.microsoft.com/office/drawing/2014/main" id="{86B0F8D4-E57A-4CE6-A411-B4ED0D07436B}"/>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l="30209" r="30216"/>
          <a:stretch/>
        </p:blipFill>
        <p:spPr>
          <a:xfrm>
            <a:off x="9785811" y="3067283"/>
            <a:ext cx="416160" cy="1051560"/>
          </a:xfrm>
          <a:prstGeom prst="rect">
            <a:avLst/>
          </a:prstGeom>
        </p:spPr>
      </p:pic>
      <p:pic>
        <p:nvPicPr>
          <p:cNvPr id="60" name="Picture 59">
            <a:extLst>
              <a:ext uri="{FF2B5EF4-FFF2-40B4-BE49-F238E27FC236}">
                <a16:creationId xmlns:a16="http://schemas.microsoft.com/office/drawing/2014/main" id="{092BD077-D11D-4797-8262-6D5FDE4C0940}"/>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l="30116" r="30501"/>
          <a:stretch/>
        </p:blipFill>
        <p:spPr>
          <a:xfrm>
            <a:off x="4811954" y="3067283"/>
            <a:ext cx="414136" cy="1051560"/>
          </a:xfrm>
          <a:prstGeom prst="rect">
            <a:avLst/>
          </a:prstGeom>
        </p:spPr>
      </p:pic>
      <p:pic>
        <p:nvPicPr>
          <p:cNvPr id="61" name="Picture 60">
            <a:extLst>
              <a:ext uri="{FF2B5EF4-FFF2-40B4-BE49-F238E27FC236}">
                <a16:creationId xmlns:a16="http://schemas.microsoft.com/office/drawing/2014/main" id="{9A4C26EF-0F8B-445D-B566-26BEC67F1E15}"/>
              </a:ext>
            </a:extLst>
          </p:cNvPr>
          <p:cNvPicPr>
            <a:picLocks noChangeAspect="1"/>
          </p:cNvPicPr>
          <p:nvPr/>
        </p:nvPicPr>
        <p:blipFill rotWithShape="1">
          <a:blip r:embed="rId31"/>
          <a:srcRect l="29033" r="28443"/>
          <a:stretch/>
        </p:blipFill>
        <p:spPr>
          <a:xfrm>
            <a:off x="11448457" y="3067283"/>
            <a:ext cx="447175" cy="1051560"/>
          </a:xfrm>
          <a:prstGeom prst="rect">
            <a:avLst/>
          </a:prstGeom>
        </p:spPr>
      </p:pic>
      <p:pic>
        <p:nvPicPr>
          <p:cNvPr id="63" name="Picture 62" descr="Graphical user interface, application&#10;&#10;Description automatically generated">
            <a:extLst>
              <a:ext uri="{FF2B5EF4-FFF2-40B4-BE49-F238E27FC236}">
                <a16:creationId xmlns:a16="http://schemas.microsoft.com/office/drawing/2014/main" id="{DB10B8C5-87F3-42ED-AD1B-EAF7C68CF050}"/>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l="31175" r="31333"/>
          <a:stretch/>
        </p:blipFill>
        <p:spPr>
          <a:xfrm>
            <a:off x="10628089" y="3067283"/>
            <a:ext cx="394252" cy="1051560"/>
          </a:xfrm>
          <a:prstGeom prst="rect">
            <a:avLst/>
          </a:prstGeom>
        </p:spPr>
      </p:pic>
      <p:pic>
        <p:nvPicPr>
          <p:cNvPr id="65" name="Picture 64" descr="Graphical user interface, application&#10;&#10;Description automatically generated">
            <a:extLst>
              <a:ext uri="{FF2B5EF4-FFF2-40B4-BE49-F238E27FC236}">
                <a16:creationId xmlns:a16="http://schemas.microsoft.com/office/drawing/2014/main" id="{CD9363FA-AAC8-4BD8-BD55-63EE9771264E}"/>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l="31333" r="31407"/>
          <a:stretch/>
        </p:blipFill>
        <p:spPr>
          <a:xfrm>
            <a:off x="6466883" y="3067283"/>
            <a:ext cx="391803" cy="1051560"/>
          </a:xfrm>
          <a:prstGeom prst="rect">
            <a:avLst/>
          </a:prstGeom>
        </p:spPr>
      </p:pic>
      <p:pic>
        <p:nvPicPr>
          <p:cNvPr id="67" name="Picture 66" descr="Graphical user interface, application&#10;&#10;Description automatically generated">
            <a:extLst>
              <a:ext uri="{FF2B5EF4-FFF2-40B4-BE49-F238E27FC236}">
                <a16:creationId xmlns:a16="http://schemas.microsoft.com/office/drawing/2014/main" id="{6CD2583F-AFE6-46D3-B8B1-AA0B6BA3A6E8}"/>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l="31334" r="31716"/>
          <a:stretch/>
        </p:blipFill>
        <p:spPr>
          <a:xfrm>
            <a:off x="5652208" y="3067283"/>
            <a:ext cx="388557" cy="1051560"/>
          </a:xfrm>
          <a:prstGeom prst="rect">
            <a:avLst/>
          </a:prstGeom>
        </p:spPr>
      </p:pic>
      <p:pic>
        <p:nvPicPr>
          <p:cNvPr id="69" name="Picture 68" descr="Graphical user interface, application&#10;&#10;Description automatically generated">
            <a:extLst>
              <a:ext uri="{FF2B5EF4-FFF2-40B4-BE49-F238E27FC236}">
                <a16:creationId xmlns:a16="http://schemas.microsoft.com/office/drawing/2014/main" id="{DFCB953C-CCA2-4CAB-A46C-C64C896D4056}"/>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l="31333" r="31334"/>
          <a:stretch/>
        </p:blipFill>
        <p:spPr>
          <a:xfrm>
            <a:off x="8136473" y="3067283"/>
            <a:ext cx="392583" cy="1051560"/>
          </a:xfrm>
          <a:prstGeom prst="rect">
            <a:avLst/>
          </a:prstGeom>
        </p:spPr>
      </p:pic>
      <p:pic>
        <p:nvPicPr>
          <p:cNvPr id="76" name="Imagen 16">
            <a:extLst>
              <a:ext uri="{FF2B5EF4-FFF2-40B4-BE49-F238E27FC236}">
                <a16:creationId xmlns:a16="http://schemas.microsoft.com/office/drawing/2014/main" id="{C7BB5ACC-BDA3-4914-8146-DB27285D793D}"/>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349873" y="1365959"/>
            <a:ext cx="3893007" cy="663107"/>
          </a:xfrm>
          <a:prstGeom prst="rect">
            <a:avLst/>
          </a:prstGeom>
        </p:spPr>
      </p:pic>
      <p:sp>
        <p:nvSpPr>
          <p:cNvPr id="74" name="TextBox 73">
            <a:extLst>
              <a:ext uri="{FF2B5EF4-FFF2-40B4-BE49-F238E27FC236}">
                <a16:creationId xmlns:a16="http://schemas.microsoft.com/office/drawing/2014/main" id="{310D415F-1F1D-457F-9284-FD1DE086CA68}"/>
              </a:ext>
            </a:extLst>
          </p:cNvPr>
          <p:cNvSpPr txBox="1"/>
          <p:nvPr/>
        </p:nvSpPr>
        <p:spPr>
          <a:xfrm>
            <a:off x="429528" y="1374347"/>
            <a:ext cx="37336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BLACK SEGMENT EXCEEDS CREAMED IN SIZE WITH 2X GROWTH</a:t>
            </a:r>
            <a:r>
              <a:rPr kumimoji="0" lang="en-US" sz="1800" u="none" strike="noStrike" kern="1200" cap="none" spc="0" normalizeH="0" baseline="30000" noProof="0">
                <a:ln>
                  <a:noFill/>
                </a:ln>
                <a:solidFill>
                  <a:srgbClr val="FFFFFF"/>
                </a:solidFill>
                <a:effectLst/>
                <a:uLnTx/>
                <a:uFillTx/>
                <a:latin typeface="Century Gothic" panose="020B0502020202020204" pitchFamily="34" charset="0"/>
                <a:ea typeface="+mn-ea"/>
                <a:cs typeface="+mn-cs"/>
              </a:rPr>
              <a:t>1</a:t>
            </a:r>
          </a:p>
        </p:txBody>
      </p:sp>
      <p:grpSp>
        <p:nvGrpSpPr>
          <p:cNvPr id="87" name="Group 86">
            <a:extLst>
              <a:ext uri="{FF2B5EF4-FFF2-40B4-BE49-F238E27FC236}">
                <a16:creationId xmlns:a16="http://schemas.microsoft.com/office/drawing/2014/main" id="{2684DECA-8127-4D4F-9247-F88DBA35114E}"/>
              </a:ext>
            </a:extLst>
          </p:cNvPr>
          <p:cNvGrpSpPr/>
          <p:nvPr/>
        </p:nvGrpSpPr>
        <p:grpSpPr>
          <a:xfrm>
            <a:off x="4785793" y="1365959"/>
            <a:ext cx="7066495" cy="663107"/>
            <a:chOff x="4791952" y="1373537"/>
            <a:chExt cx="7066495" cy="663107"/>
          </a:xfrm>
        </p:grpSpPr>
        <p:pic>
          <p:nvPicPr>
            <p:cNvPr id="77" name="Imagen 16">
              <a:extLst>
                <a:ext uri="{FF2B5EF4-FFF2-40B4-BE49-F238E27FC236}">
                  <a16:creationId xmlns:a16="http://schemas.microsoft.com/office/drawing/2014/main" id="{727201B8-A5B5-4751-832B-D98BBCD7C32A}"/>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4791952" y="1373537"/>
              <a:ext cx="7066495" cy="663107"/>
            </a:xfrm>
            <a:prstGeom prst="rect">
              <a:avLst/>
            </a:prstGeom>
          </p:spPr>
        </p:pic>
        <p:sp>
          <p:nvSpPr>
            <p:cNvPr id="78" name="TextBox 77">
              <a:extLst>
                <a:ext uri="{FF2B5EF4-FFF2-40B4-BE49-F238E27FC236}">
                  <a16:creationId xmlns:a16="http://schemas.microsoft.com/office/drawing/2014/main" id="{B4E75ACE-56B4-4588-AB25-F75617DE53F6}"/>
                </a:ext>
              </a:extLst>
            </p:cNvPr>
            <p:cNvSpPr txBox="1"/>
            <p:nvPr/>
          </p:nvSpPr>
          <p:spPr>
            <a:xfrm>
              <a:off x="4831779" y="1520424"/>
              <a:ext cx="69868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BLACK SKUS DOMINATE THE TOP TERTILE</a:t>
              </a:r>
              <a:r>
                <a:rPr kumimoji="0" lang="en-US" sz="1800" u="none" strike="noStrike" kern="1200" cap="none" spc="0" normalizeH="0" baseline="30000" noProof="0">
                  <a:ln>
                    <a:noFill/>
                  </a:ln>
                  <a:solidFill>
                    <a:srgbClr val="FFFFFF"/>
                  </a:solidFill>
                  <a:effectLst/>
                  <a:uLnTx/>
                  <a:uFillTx/>
                  <a:latin typeface="Century Gothic" panose="020B0502020202020204" pitchFamily="34" charset="0"/>
                  <a:ea typeface="+mn-ea"/>
                  <a:cs typeface="+mn-cs"/>
                </a:rPr>
                <a:t>2</a:t>
              </a:r>
            </a:p>
          </p:txBody>
        </p:sp>
      </p:grpSp>
      <p:cxnSp>
        <p:nvCxnSpPr>
          <p:cNvPr id="80" name="Straight Connector 79">
            <a:extLst>
              <a:ext uri="{FF2B5EF4-FFF2-40B4-BE49-F238E27FC236}">
                <a16:creationId xmlns:a16="http://schemas.microsoft.com/office/drawing/2014/main" id="{94EC4D14-8E0C-43FC-95BA-1F61224BDF31}"/>
              </a:ext>
            </a:extLst>
          </p:cNvPr>
          <p:cNvCxnSpPr>
            <a:cxnSpLocks/>
          </p:cNvCxnSpPr>
          <p:nvPr/>
        </p:nvCxnSpPr>
        <p:spPr>
          <a:xfrm>
            <a:off x="4500880" y="2123440"/>
            <a:ext cx="0" cy="36880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DDFBF65-E6A7-42FA-8C9A-A3298F764BD0}"/>
              </a:ext>
            </a:extLst>
          </p:cNvPr>
          <p:cNvSpPr txBox="1"/>
          <p:nvPr/>
        </p:nvSpPr>
        <p:spPr>
          <a:xfrm>
            <a:off x="4785795" y="4338003"/>
            <a:ext cx="7109837"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8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SToK</a:t>
            </a: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Unsweet #1 nationally in velocity ($/TDP)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8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SToK</a:t>
            </a: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Extra Bold in top </a:t>
            </a:r>
            <a:r>
              <a:rPr kumimoji="0" lang="en-US" sz="18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tertile</a:t>
            </a: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only 7 months after launch with rapidly accelerating velocities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Starbucks success shows potential of roast level strategy with all 3 roasts consistently in the top </a:t>
            </a:r>
            <a:r>
              <a:rPr kumimoji="0" lang="en-US" sz="18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tertile</a:t>
            </a:r>
            <a:endParaRPr kumimoji="0" lang="en-US" sz="180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D7AFF057-619D-6944-97F4-FECF3A260238}"/>
              </a:ext>
            </a:extLst>
          </p:cNvPr>
          <p:cNvSpPr>
            <a:spLocks noGrp="1"/>
          </p:cNvSpPr>
          <p:nvPr>
            <p:ph type="title"/>
          </p:nvPr>
        </p:nvSpPr>
        <p:spPr/>
        <p:txBody>
          <a:bodyPr vert="horz"/>
          <a:lstStyle/>
          <a:p>
            <a:r>
              <a:rPr lang="en-US" altLang="en-US">
                <a:solidFill>
                  <a:srgbClr val="0069B3"/>
                </a:solidFill>
              </a:rPr>
              <a:t>The black segment is blowing up, and The </a:t>
            </a:r>
            <a:r>
              <a:rPr lang="en-US" err="1">
                <a:latin typeface="Century Gothic"/>
              </a:rPr>
              <a:t>st</a:t>
            </a:r>
            <a:r>
              <a:rPr lang="en-US" cap="none" err="1">
                <a:latin typeface="Century Gothic"/>
              </a:rPr>
              <a:t>ō</a:t>
            </a:r>
            <a:r>
              <a:rPr lang="en-US" err="1">
                <a:latin typeface="Century Gothic"/>
              </a:rPr>
              <a:t>k</a:t>
            </a:r>
            <a:r>
              <a:rPr lang="en-US" altLang="en-US">
                <a:solidFill>
                  <a:srgbClr val="0069B3"/>
                </a:solidFill>
              </a:rPr>
              <a:t> black </a:t>
            </a:r>
            <a:r>
              <a:rPr lang="en-US" altLang="en-US" err="1">
                <a:solidFill>
                  <a:srgbClr val="0069B3"/>
                </a:solidFill>
              </a:rPr>
              <a:t>skus</a:t>
            </a:r>
            <a:r>
              <a:rPr lang="en-US" altLang="en-US">
                <a:solidFill>
                  <a:srgbClr val="0069B3"/>
                </a:solidFill>
              </a:rPr>
              <a:t> </a:t>
            </a:r>
            <a:br>
              <a:rPr lang="en-US" altLang="en-US">
                <a:solidFill>
                  <a:srgbClr val="0069B3"/>
                </a:solidFill>
              </a:rPr>
            </a:br>
            <a:r>
              <a:rPr lang="en-US" altLang="en-US">
                <a:solidFill>
                  <a:srgbClr val="0069B3"/>
                </a:solidFill>
              </a:rPr>
              <a:t>are top performers</a:t>
            </a:r>
            <a:endParaRPr lang="en-US"/>
          </a:p>
        </p:txBody>
      </p:sp>
      <p:sp>
        <p:nvSpPr>
          <p:cNvPr id="45" name="Rectangle 44">
            <a:extLst>
              <a:ext uri="{FF2B5EF4-FFF2-40B4-BE49-F238E27FC236}">
                <a16:creationId xmlns:a16="http://schemas.microsoft.com/office/drawing/2014/main" id="{09DFBEA5-6111-0B47-BF7F-B24F733CAC21}"/>
              </a:ext>
            </a:extLst>
          </p:cNvPr>
          <p:cNvSpPr/>
          <p:nvPr/>
        </p:nvSpPr>
        <p:spPr>
          <a:xfrm>
            <a:off x="0" y="6449089"/>
            <a:ext cx="5279247" cy="338554"/>
          </a:xfrm>
          <a:prstGeom prst="rect">
            <a:avLst/>
          </a:prstGeom>
        </p:spPr>
        <p:txBody>
          <a:bodyPr wrap="square" lIns="182880" rIns="0" anchor="ctr" anchorCtr="0">
            <a:noAutofit/>
          </a:bodyPr>
          <a:lstStyle/>
          <a:p>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 IRI MULO L52 w/e 9.27.20 | </a:t>
            </a:r>
            <a:r>
              <a:rPr lang="en-US" sz="800" baseline="30000">
                <a:solidFill>
                  <a:schemeClr val="bg1"/>
                </a:solidFill>
                <a:latin typeface="Century Gothic" panose="020B0502020202020204" pitchFamily="34" charset="0"/>
              </a:rPr>
              <a:t>2</a:t>
            </a:r>
            <a:r>
              <a:rPr lang="en-US" sz="800">
                <a:solidFill>
                  <a:schemeClr val="bg1"/>
                </a:solidFill>
                <a:latin typeface="Century Gothic" panose="020B0502020202020204" pitchFamily="34" charset="0"/>
              </a:rPr>
              <a:t> IRI MULO L5 w/e 9.27.20</a:t>
            </a:r>
          </a:p>
        </p:txBody>
      </p:sp>
    </p:spTree>
    <p:extLst>
      <p:ext uri="{BB962C8B-B14F-4D97-AF65-F5344CB8AC3E}">
        <p14:creationId xmlns:p14="http://schemas.microsoft.com/office/powerpoint/2010/main" val="558950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E1BE84A3-48C8-4A72-904A-A4E8D68D9AEC}"/>
              </a:ext>
            </a:extLst>
          </p:cNvPr>
          <p:cNvGraphicFramePr>
            <a:graphicFrameLocks noChangeAspect="1"/>
          </p:cNvGraphicFramePr>
          <p:nvPr>
            <p:custDataLst>
              <p:tags r:id="rId1"/>
            </p:custDataLst>
            <p:extLst>
              <p:ext uri="{D42A27DB-BD31-4B8C-83A1-F6EECF244321}">
                <p14:modId xmlns:p14="http://schemas.microsoft.com/office/powerpoint/2010/main" val="3830950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4" name="Object 23" hidden="1">
                        <a:extLst>
                          <a:ext uri="{FF2B5EF4-FFF2-40B4-BE49-F238E27FC236}">
                            <a16:creationId xmlns:a16="http://schemas.microsoft.com/office/drawing/2014/main" id="{E1BE84A3-48C8-4A72-904A-A4E8D68D9AE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9" name="Rectangle 18" hidden="1">
            <a:extLst>
              <a:ext uri="{FF2B5EF4-FFF2-40B4-BE49-F238E27FC236}">
                <a16:creationId xmlns:a16="http://schemas.microsoft.com/office/drawing/2014/main" id="{E63E871E-407E-4047-A824-A81DBA86DEA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a:latin typeface="Century Gothic" panose="020B0502020202020204" pitchFamily="34" charset="0"/>
              <a:sym typeface="Symbol" panose="05050102010706020507" pitchFamily="18" charset="2"/>
            </a:endParaRPr>
          </a:p>
        </p:txBody>
      </p:sp>
      <p:sp>
        <p:nvSpPr>
          <p:cNvPr id="2" name="Title 1">
            <a:extLst>
              <a:ext uri="{FF2B5EF4-FFF2-40B4-BE49-F238E27FC236}">
                <a16:creationId xmlns:a16="http://schemas.microsoft.com/office/drawing/2014/main" id="{429F6866-62F8-4A90-A871-F167FE6FA3D5}"/>
              </a:ext>
            </a:extLst>
          </p:cNvPr>
          <p:cNvSpPr txBox="1">
            <a:spLocks/>
          </p:cNvSpPr>
          <p:nvPr/>
        </p:nvSpPr>
        <p:spPr>
          <a:xfrm>
            <a:off x="710036" y="-1027604"/>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lang="en-US" altLang="en-US" b="1">
              <a:solidFill>
                <a:srgbClr val="0069B3"/>
              </a:solidFill>
            </a:endParaRPr>
          </a:p>
        </p:txBody>
      </p:sp>
      <p:graphicFrame>
        <p:nvGraphicFramePr>
          <p:cNvPr id="58" name="Chart 57">
            <a:extLst>
              <a:ext uri="{FF2B5EF4-FFF2-40B4-BE49-F238E27FC236}">
                <a16:creationId xmlns:a16="http://schemas.microsoft.com/office/drawing/2014/main" id="{FD0B9E59-9B92-48E3-895E-AD7F96EB112D}"/>
              </a:ext>
            </a:extLst>
          </p:cNvPr>
          <p:cNvGraphicFramePr/>
          <p:nvPr>
            <p:custDataLst>
              <p:tags r:id="rId3"/>
            </p:custDataLst>
            <p:extLst>
              <p:ext uri="{D42A27DB-BD31-4B8C-83A1-F6EECF244321}">
                <p14:modId xmlns:p14="http://schemas.microsoft.com/office/powerpoint/2010/main" val="1685140872"/>
              </p:ext>
            </p:extLst>
          </p:nvPr>
        </p:nvGraphicFramePr>
        <p:xfrm>
          <a:off x="2044700" y="1947863"/>
          <a:ext cx="8524875" cy="3649662"/>
        </p:xfrm>
        <a:graphic>
          <a:graphicData uri="http://schemas.openxmlformats.org/drawingml/2006/chart">
            <c:chart xmlns:c="http://schemas.openxmlformats.org/drawingml/2006/chart" xmlns:r="http://schemas.openxmlformats.org/officeDocument/2006/relationships" r:id="rId11"/>
          </a:graphicData>
        </a:graphic>
      </p:graphicFrame>
      <p:sp>
        <p:nvSpPr>
          <p:cNvPr id="29" name="Text Placeholder 2">
            <a:extLst>
              <a:ext uri="{FF2B5EF4-FFF2-40B4-BE49-F238E27FC236}">
                <a16:creationId xmlns:a16="http://schemas.microsoft.com/office/drawing/2014/main" id="{66506333-ECAC-4E6B-BAD1-B9FC23FE230A}"/>
              </a:ext>
            </a:extLst>
          </p:cNvPr>
          <p:cNvSpPr>
            <a:spLocks noGrp="1"/>
          </p:cNvSpPr>
          <p:nvPr>
            <p:custDataLst>
              <p:tags r:id="rId4"/>
            </p:custDataLst>
          </p:nvPr>
        </p:nvSpPr>
        <p:spPr bwMode="gray">
          <a:xfrm>
            <a:off x="9280525" y="2060575"/>
            <a:ext cx="320675"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C07CC2BE-008B-4E77-B31F-33958B8D9F02}" type="datetime'''''''7''''''''''0'''''''''''''''''''''''''''''''''''''''">
              <a:rPr lang="en-US" altLang="en-US" smtClean="0">
                <a:ea typeface="+mn-ea"/>
                <a:cs typeface="+mn-cs"/>
                <a:sym typeface="Symbol" panose="05050102010706020507" pitchFamily="18" charset="2"/>
              </a:rPr>
              <a:pPr lvl="1" algn="ctr">
                <a:spcBef>
                  <a:spcPct val="0"/>
                </a:spcBef>
                <a:spcAft>
                  <a:spcPct val="0"/>
                </a:spcAft>
              </a:pPr>
              <a:t>70</a:t>
            </a:fld>
            <a:endParaRPr lang="en-US">
              <a:ea typeface="+mn-ea"/>
              <a:cs typeface="+mn-cs"/>
              <a:sym typeface="Symbol" panose="05050102010706020507" pitchFamily="18" charset="2"/>
            </a:endParaRPr>
          </a:p>
        </p:txBody>
      </p:sp>
      <p:sp>
        <p:nvSpPr>
          <p:cNvPr id="67" name="Text Placeholder 2">
            <a:extLst>
              <a:ext uri="{FF2B5EF4-FFF2-40B4-BE49-F238E27FC236}">
                <a16:creationId xmlns:a16="http://schemas.microsoft.com/office/drawing/2014/main" id="{CC2CBE54-B7A8-4EF0-99EB-94261DCE3364}"/>
              </a:ext>
            </a:extLst>
          </p:cNvPr>
          <p:cNvSpPr>
            <a:spLocks noGrp="1"/>
          </p:cNvSpPr>
          <p:nvPr>
            <p:custDataLst>
              <p:tags r:id="rId5"/>
            </p:custDataLst>
          </p:nvPr>
        </p:nvSpPr>
        <p:spPr bwMode="gray">
          <a:xfrm>
            <a:off x="7191375" y="3848100"/>
            <a:ext cx="320675"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53006237-079C-47DF-93DF-CADF84B81584}" type="datetime'''''''''''''''''''''''''''''''''''''3''''''''''''''''''0'''''">
              <a:rPr lang="en-US" altLang="en-US" smtClean="0">
                <a:ea typeface="+mn-ea"/>
                <a:cs typeface="+mn-cs"/>
                <a:sym typeface="Symbol" panose="05050102010706020507" pitchFamily="18" charset="2"/>
              </a:rPr>
              <a:pPr lvl="1" algn="ctr">
                <a:spcBef>
                  <a:spcPct val="0"/>
                </a:spcBef>
                <a:spcAft>
                  <a:spcPct val="0"/>
                </a:spcAft>
              </a:pPr>
              <a:t>30</a:t>
            </a:fld>
            <a:endParaRPr lang="en-US">
              <a:ea typeface="+mn-ea"/>
              <a:cs typeface="+mn-cs"/>
              <a:sym typeface="Symbol" panose="05050102010706020507" pitchFamily="18" charset="2"/>
            </a:endParaRPr>
          </a:p>
        </p:txBody>
      </p:sp>
      <p:sp>
        <p:nvSpPr>
          <p:cNvPr id="61" name="Text Placeholder 2">
            <a:extLst>
              <a:ext uri="{FF2B5EF4-FFF2-40B4-BE49-F238E27FC236}">
                <a16:creationId xmlns:a16="http://schemas.microsoft.com/office/drawing/2014/main" id="{69C50FA0-9B46-4E8B-95DF-6FA535BE4044}"/>
              </a:ext>
            </a:extLst>
          </p:cNvPr>
          <p:cNvSpPr>
            <a:spLocks noGrp="1"/>
          </p:cNvSpPr>
          <p:nvPr>
            <p:custDataLst>
              <p:tags r:id="rId6"/>
            </p:custDataLst>
          </p:nvPr>
        </p:nvSpPr>
        <p:spPr bwMode="gray">
          <a:xfrm>
            <a:off x="3011488" y="1703388"/>
            <a:ext cx="320675"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924DA413-80F3-4A94-A4A9-74C2C262E6FB}" type="datetime'''''''''''''''''''''''''''7''''''''''''''8'''''''''''''''''''">
              <a:rPr lang="en-US" altLang="en-US" smtClean="0">
                <a:ea typeface="+mn-ea"/>
                <a:cs typeface="+mn-cs"/>
                <a:sym typeface="Symbol" panose="05050102010706020507" pitchFamily="18" charset="2"/>
              </a:rPr>
              <a:pPr lvl="1" algn="ctr">
                <a:spcBef>
                  <a:spcPct val="0"/>
                </a:spcBef>
                <a:spcAft>
                  <a:spcPct val="0"/>
                </a:spcAft>
              </a:pPr>
              <a:t>78</a:t>
            </a:fld>
            <a:endParaRPr lang="en-US">
              <a:ea typeface="+mn-ea"/>
              <a:cs typeface="+mn-cs"/>
              <a:sym typeface="Symbol" panose="05050102010706020507" pitchFamily="18" charset="2"/>
            </a:endParaRPr>
          </a:p>
        </p:txBody>
      </p:sp>
      <p:sp>
        <p:nvSpPr>
          <p:cNvPr id="65" name="Text Placeholder 2">
            <a:extLst>
              <a:ext uri="{FF2B5EF4-FFF2-40B4-BE49-F238E27FC236}">
                <a16:creationId xmlns:a16="http://schemas.microsoft.com/office/drawing/2014/main" id="{AA8DD72E-2FBB-4102-B9D3-93EDF92F9EB7}"/>
              </a:ext>
            </a:extLst>
          </p:cNvPr>
          <p:cNvSpPr>
            <a:spLocks noGrp="1"/>
          </p:cNvSpPr>
          <p:nvPr>
            <p:custDataLst>
              <p:tags r:id="rId7"/>
            </p:custDataLst>
          </p:nvPr>
        </p:nvSpPr>
        <p:spPr bwMode="gray">
          <a:xfrm>
            <a:off x="5100638" y="1703388"/>
            <a:ext cx="320675"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33338" tIns="0" rIns="33338"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49546E08-A13B-46AB-9D81-D78EF35FE818}" type="datetime'''''''''''''''''''''''7''''''''''''''''''''''''8'''''''''''">
              <a:rPr lang="en-US" altLang="en-US" smtClean="0">
                <a:ea typeface="+mn-ea"/>
                <a:cs typeface="+mn-cs"/>
              </a:rPr>
              <a:pPr lvl="1" algn="ctr">
                <a:spcBef>
                  <a:spcPct val="0"/>
                </a:spcBef>
                <a:spcAft>
                  <a:spcPct val="0"/>
                </a:spcAft>
              </a:pPr>
              <a:t>78</a:t>
            </a:fld>
            <a:endParaRPr lang="en-US">
              <a:ea typeface="+mn-ea"/>
              <a:cs typeface="+mn-cs"/>
              <a:sym typeface="Symbol" panose="05050102010706020507" pitchFamily="18" charset="2"/>
            </a:endParaRPr>
          </a:p>
        </p:txBody>
      </p:sp>
      <p:sp>
        <p:nvSpPr>
          <p:cNvPr id="206" name="TextBox 205">
            <a:extLst>
              <a:ext uri="{FF2B5EF4-FFF2-40B4-BE49-F238E27FC236}">
                <a16:creationId xmlns:a16="http://schemas.microsoft.com/office/drawing/2014/main" id="{74225B11-25F6-4320-8866-84EFE5FD4258}"/>
              </a:ext>
            </a:extLst>
          </p:cNvPr>
          <p:cNvSpPr txBox="1"/>
          <p:nvPr/>
        </p:nvSpPr>
        <p:spPr>
          <a:xfrm>
            <a:off x="560388" y="5153986"/>
            <a:ext cx="1371600" cy="369332"/>
          </a:xfrm>
          <a:prstGeom prst="rect">
            <a:avLst/>
          </a:prstGeom>
          <a:noFill/>
        </p:spPr>
        <p:txBody>
          <a:bodyPr wrap="square" rtlCol="0">
            <a:spAutoFit/>
          </a:bodyPr>
          <a:lstStyle/>
          <a:p>
            <a:pPr algn="r"/>
            <a:r>
              <a:rPr lang="en-US">
                <a:solidFill>
                  <a:schemeClr val="tx2"/>
                </a:solidFill>
                <a:latin typeface="Century Gothic" panose="020B0502020202020204" pitchFamily="34" charset="0"/>
              </a:rPr>
              <a:t>2020 ACV</a:t>
            </a:r>
            <a:r>
              <a:rPr lang="en-US" baseline="30000">
                <a:solidFill>
                  <a:schemeClr val="tx2"/>
                </a:solidFill>
                <a:latin typeface="Century Gothic" panose="020B0502020202020204" pitchFamily="34" charset="0"/>
              </a:rPr>
              <a:t>1</a:t>
            </a:r>
          </a:p>
        </p:txBody>
      </p:sp>
      <p:pic>
        <p:nvPicPr>
          <p:cNvPr id="97" name="Picture 96" descr="A close up of a bottle&#10;&#10;Description automatically generated">
            <a:extLst>
              <a:ext uri="{FF2B5EF4-FFF2-40B4-BE49-F238E27FC236}">
                <a16:creationId xmlns:a16="http://schemas.microsoft.com/office/drawing/2014/main" id="{0C4DA617-8C52-4678-9C26-052DC84BCBF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7717" t="7583" r="7985" b="6232"/>
          <a:stretch/>
        </p:blipFill>
        <p:spPr>
          <a:xfrm>
            <a:off x="8376702" y="3666249"/>
            <a:ext cx="682625" cy="1830677"/>
          </a:xfrm>
          <a:prstGeom prst="rect">
            <a:avLst/>
          </a:prstGeom>
        </p:spPr>
      </p:pic>
      <p:pic>
        <p:nvPicPr>
          <p:cNvPr id="98" name="Picture 97" descr="A picture containing shape&#10;&#10;Description automatically generated">
            <a:extLst>
              <a:ext uri="{FF2B5EF4-FFF2-40B4-BE49-F238E27FC236}">
                <a16:creationId xmlns:a16="http://schemas.microsoft.com/office/drawing/2014/main" id="{16E775B9-472F-4FEF-8092-4994D145616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6027" t="6766" r="8246" b="5762"/>
          <a:stretch/>
        </p:blipFill>
        <p:spPr>
          <a:xfrm>
            <a:off x="2073275" y="3668097"/>
            <a:ext cx="684213" cy="1828829"/>
          </a:xfrm>
          <a:prstGeom prst="rect">
            <a:avLst/>
          </a:prstGeom>
        </p:spPr>
      </p:pic>
      <p:pic>
        <p:nvPicPr>
          <p:cNvPr id="99" name="Picture 98" descr="A close up of a bottle&#10;&#10;Description automatically generated">
            <a:extLst>
              <a:ext uri="{FF2B5EF4-FFF2-40B4-BE49-F238E27FC236}">
                <a16:creationId xmlns:a16="http://schemas.microsoft.com/office/drawing/2014/main" id="{0965535A-A55A-4AD1-B4CC-EE8E607F11B5}"/>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l="9346" t="172" r="4547" b="1628"/>
          <a:stretch/>
        </p:blipFill>
        <p:spPr>
          <a:xfrm>
            <a:off x="6244689" y="3693135"/>
            <a:ext cx="706438" cy="1827967"/>
          </a:xfrm>
          <a:prstGeom prst="rect">
            <a:avLst/>
          </a:prstGeom>
        </p:spPr>
      </p:pic>
      <p:pic>
        <p:nvPicPr>
          <p:cNvPr id="100" name="Picture 99" descr="A close up of a bottle&#10;&#10;Description automatically generated">
            <a:extLst>
              <a:ext uri="{FF2B5EF4-FFF2-40B4-BE49-F238E27FC236}">
                <a16:creationId xmlns:a16="http://schemas.microsoft.com/office/drawing/2014/main" id="{8EC3E392-5297-4DBE-92A5-1A7C5EE2C35C}"/>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6043" t="6766" r="16226" b="5762"/>
          <a:stretch/>
        </p:blipFill>
        <p:spPr>
          <a:xfrm>
            <a:off x="4184909" y="3693135"/>
            <a:ext cx="666750" cy="1830183"/>
          </a:xfrm>
          <a:prstGeom prst="rect">
            <a:avLst/>
          </a:prstGeom>
        </p:spPr>
      </p:pic>
      <p:sp>
        <p:nvSpPr>
          <p:cNvPr id="207" name="TextBox 206">
            <a:extLst>
              <a:ext uri="{FF2B5EF4-FFF2-40B4-BE49-F238E27FC236}">
                <a16:creationId xmlns:a16="http://schemas.microsoft.com/office/drawing/2014/main" id="{D73A45AA-1D4B-4CF1-B4B7-21ED2E257FA2}"/>
              </a:ext>
            </a:extLst>
          </p:cNvPr>
          <p:cNvSpPr txBox="1"/>
          <p:nvPr/>
        </p:nvSpPr>
        <p:spPr>
          <a:xfrm>
            <a:off x="2922588" y="5153986"/>
            <a:ext cx="469900" cy="369332"/>
          </a:xfrm>
          <a:prstGeom prst="rect">
            <a:avLst/>
          </a:prstGeom>
          <a:noFill/>
        </p:spPr>
        <p:txBody>
          <a:bodyPr wrap="square" rtlCol="0">
            <a:spAutoFit/>
          </a:bodyPr>
          <a:lstStyle/>
          <a:p>
            <a:pPr algn="ctr"/>
            <a:r>
              <a:rPr lang="en-US">
                <a:solidFill>
                  <a:schemeClr val="bg1"/>
                </a:solidFill>
                <a:latin typeface="Century Gothic" panose="020B0502020202020204" pitchFamily="34" charset="0"/>
              </a:rPr>
              <a:t>78</a:t>
            </a:r>
          </a:p>
        </p:txBody>
      </p:sp>
      <p:sp>
        <p:nvSpPr>
          <p:cNvPr id="208" name="TextBox 207">
            <a:extLst>
              <a:ext uri="{FF2B5EF4-FFF2-40B4-BE49-F238E27FC236}">
                <a16:creationId xmlns:a16="http://schemas.microsoft.com/office/drawing/2014/main" id="{EDEBD00A-75E1-494A-A3CA-8FAA8EF9EAC0}"/>
              </a:ext>
            </a:extLst>
          </p:cNvPr>
          <p:cNvSpPr txBox="1"/>
          <p:nvPr/>
        </p:nvSpPr>
        <p:spPr>
          <a:xfrm>
            <a:off x="5042695" y="5126221"/>
            <a:ext cx="469900"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33</a:t>
            </a:r>
          </a:p>
        </p:txBody>
      </p:sp>
      <p:pic>
        <p:nvPicPr>
          <p:cNvPr id="229" name="Picture 228">
            <a:extLst>
              <a:ext uri="{FF2B5EF4-FFF2-40B4-BE49-F238E27FC236}">
                <a16:creationId xmlns:a16="http://schemas.microsoft.com/office/drawing/2014/main" id="{88355BA9-8BA5-475B-B4EC-4C7BAB47CD0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55975" y="1663720"/>
            <a:ext cx="298450" cy="298450"/>
          </a:xfrm>
          <a:prstGeom prst="rect">
            <a:avLst/>
          </a:prstGeom>
        </p:spPr>
      </p:pic>
      <p:sp>
        <p:nvSpPr>
          <p:cNvPr id="231" name="Rectangle: Rounded Corners 230">
            <a:extLst>
              <a:ext uri="{FF2B5EF4-FFF2-40B4-BE49-F238E27FC236}">
                <a16:creationId xmlns:a16="http://schemas.microsoft.com/office/drawing/2014/main" id="{CFF566E4-0AF1-45D8-9087-39B03989A750}"/>
              </a:ext>
            </a:extLst>
          </p:cNvPr>
          <p:cNvSpPr/>
          <p:nvPr/>
        </p:nvSpPr>
        <p:spPr>
          <a:xfrm>
            <a:off x="3938185" y="1361075"/>
            <a:ext cx="4044950" cy="4444394"/>
          </a:xfrm>
          <a:prstGeom prst="roundRect">
            <a:avLst>
              <a:gd name="adj" fmla="val 8190"/>
            </a:avLst>
          </a:prstGeom>
          <a:noFill/>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Century Gothic" panose="020B0502020202020204" pitchFamily="34" charset="0"/>
            </a:endParaRPr>
          </a:p>
        </p:txBody>
      </p:sp>
      <p:sp>
        <p:nvSpPr>
          <p:cNvPr id="233" name="TextBox 232">
            <a:extLst>
              <a:ext uri="{FF2B5EF4-FFF2-40B4-BE49-F238E27FC236}">
                <a16:creationId xmlns:a16="http://schemas.microsoft.com/office/drawing/2014/main" id="{85278D5B-D3FD-42B8-8FC8-D3CF269E7C2F}"/>
              </a:ext>
            </a:extLst>
          </p:cNvPr>
          <p:cNvSpPr txBox="1"/>
          <p:nvPr/>
        </p:nvSpPr>
        <p:spPr>
          <a:xfrm>
            <a:off x="457200" y="1571129"/>
            <a:ext cx="1474788" cy="646331"/>
          </a:xfrm>
          <a:prstGeom prst="rect">
            <a:avLst/>
          </a:prstGeom>
          <a:noFill/>
        </p:spPr>
        <p:txBody>
          <a:bodyPr wrap="square" rtlCol="0">
            <a:spAutoFit/>
          </a:bodyPr>
          <a:lstStyle/>
          <a:p>
            <a:pPr algn="r"/>
            <a:r>
              <a:rPr lang="en-US">
                <a:solidFill>
                  <a:schemeClr val="tx2"/>
                </a:solidFill>
                <a:latin typeface="Century Gothic" panose="020B0502020202020204" pitchFamily="34" charset="0"/>
              </a:rPr>
              <a:t>2021 ACV</a:t>
            </a:r>
          </a:p>
          <a:p>
            <a:pPr algn="r"/>
            <a:r>
              <a:rPr lang="en-US">
                <a:solidFill>
                  <a:schemeClr val="tx2"/>
                </a:solidFill>
                <a:latin typeface="Century Gothic" panose="020B0502020202020204" pitchFamily="34" charset="0"/>
              </a:rPr>
              <a:t>GOAL</a:t>
            </a:r>
          </a:p>
        </p:txBody>
      </p:sp>
      <p:sp>
        <p:nvSpPr>
          <p:cNvPr id="286" name="Rectangle: Rounded Corners 285">
            <a:extLst>
              <a:ext uri="{FF2B5EF4-FFF2-40B4-BE49-F238E27FC236}">
                <a16:creationId xmlns:a16="http://schemas.microsoft.com/office/drawing/2014/main" id="{BACF4A2A-81D1-4C44-A225-C43416D8E3B4}"/>
              </a:ext>
            </a:extLst>
          </p:cNvPr>
          <p:cNvSpPr/>
          <p:nvPr/>
        </p:nvSpPr>
        <p:spPr>
          <a:xfrm>
            <a:off x="4643035" y="1095542"/>
            <a:ext cx="2543175" cy="50518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entury Gothic" panose="020B0502020202020204" pitchFamily="34" charset="0"/>
              </a:rPr>
              <a:t>PRIORITY</a:t>
            </a:r>
          </a:p>
        </p:txBody>
      </p:sp>
      <p:sp>
        <p:nvSpPr>
          <p:cNvPr id="3" name="Title 2">
            <a:extLst>
              <a:ext uri="{FF2B5EF4-FFF2-40B4-BE49-F238E27FC236}">
                <a16:creationId xmlns:a16="http://schemas.microsoft.com/office/drawing/2014/main" id="{265934DA-8D5B-9646-80C8-AD85739A6C71}"/>
              </a:ext>
            </a:extLst>
          </p:cNvPr>
          <p:cNvSpPr>
            <a:spLocks noGrp="1"/>
          </p:cNvSpPr>
          <p:nvPr>
            <p:ph type="title"/>
          </p:nvPr>
        </p:nvSpPr>
        <p:spPr>
          <a:xfrm>
            <a:off x="220144" y="192056"/>
            <a:ext cx="11738525" cy="773762"/>
          </a:xfrm>
        </p:spPr>
        <p:txBody>
          <a:bodyPr vert="horz"/>
          <a:lstStyle/>
          <a:p>
            <a:r>
              <a:rPr lang="en-US" altLang="en-US"/>
              <a:t>close the GAP</a:t>
            </a:r>
            <a:endParaRPr lang="en-US"/>
          </a:p>
        </p:txBody>
      </p:sp>
      <p:sp>
        <p:nvSpPr>
          <p:cNvPr id="4" name="Text Placeholder 3">
            <a:extLst>
              <a:ext uri="{FF2B5EF4-FFF2-40B4-BE49-F238E27FC236}">
                <a16:creationId xmlns:a16="http://schemas.microsoft.com/office/drawing/2014/main" id="{7390E3FB-467C-4047-AD9B-EA55CFB9BAD9}"/>
              </a:ext>
            </a:extLst>
          </p:cNvPr>
          <p:cNvSpPr>
            <a:spLocks noGrp="1"/>
          </p:cNvSpPr>
          <p:nvPr>
            <p:ph type="body" idx="13"/>
          </p:nvPr>
        </p:nvSpPr>
        <p:spPr>
          <a:xfrm>
            <a:off x="220663" y="536142"/>
            <a:ext cx="11739562" cy="601663"/>
          </a:xfrm>
        </p:spPr>
        <p:txBody>
          <a:bodyPr/>
          <a:lstStyle/>
          <a:p>
            <a:pPr marL="285750" indent="-285750">
              <a:buFont typeface="Arial" panose="020B0604020202020204" pitchFamily="34" charset="0"/>
              <a:buChar char="•"/>
            </a:pPr>
            <a:r>
              <a:rPr lang="en-US" altLang="en-US"/>
              <a:t>Secure placements for Extra Bold and Bright &amp; Mellow in 2021</a:t>
            </a:r>
          </a:p>
        </p:txBody>
      </p:sp>
      <p:sp>
        <p:nvSpPr>
          <p:cNvPr id="31" name="Rectangle 30">
            <a:extLst>
              <a:ext uri="{FF2B5EF4-FFF2-40B4-BE49-F238E27FC236}">
                <a16:creationId xmlns:a16="http://schemas.microsoft.com/office/drawing/2014/main" id="{63E7C880-86A9-7B47-8509-F68776E0FC84}"/>
              </a:ext>
            </a:extLst>
          </p:cNvPr>
          <p:cNvSpPr/>
          <p:nvPr/>
        </p:nvSpPr>
        <p:spPr>
          <a:xfrm>
            <a:off x="0" y="6449089"/>
            <a:ext cx="5279247" cy="338554"/>
          </a:xfrm>
          <a:prstGeom prst="rect">
            <a:avLst/>
          </a:prstGeom>
        </p:spPr>
        <p:txBody>
          <a:bodyPr wrap="square" lIns="182880" rIns="0" anchor="ctr" anchorCtr="0">
            <a:noAutofit/>
          </a:bodyPr>
          <a:lstStyle/>
          <a:p>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 IRI MULO L5 w/e 9.27.20</a:t>
            </a:r>
          </a:p>
        </p:txBody>
      </p:sp>
      <p:sp>
        <p:nvSpPr>
          <p:cNvPr id="28" name="Rectangle: Rounded Corners 27">
            <a:extLst>
              <a:ext uri="{FF2B5EF4-FFF2-40B4-BE49-F238E27FC236}">
                <a16:creationId xmlns:a16="http://schemas.microsoft.com/office/drawing/2014/main" id="{F81A8E63-553B-4F4C-AD80-D62A1EBDFF38}"/>
              </a:ext>
            </a:extLst>
          </p:cNvPr>
          <p:cNvSpPr/>
          <p:nvPr/>
        </p:nvSpPr>
        <p:spPr>
          <a:xfrm>
            <a:off x="1616852" y="6484499"/>
            <a:ext cx="1597058" cy="2456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Internal Only</a:t>
            </a:r>
          </a:p>
        </p:txBody>
      </p:sp>
      <p:grpSp>
        <p:nvGrpSpPr>
          <p:cNvPr id="10" name="Group 9">
            <a:extLst>
              <a:ext uri="{FF2B5EF4-FFF2-40B4-BE49-F238E27FC236}">
                <a16:creationId xmlns:a16="http://schemas.microsoft.com/office/drawing/2014/main" id="{8684D836-4FFE-467E-A390-16B0E089A11C}"/>
              </a:ext>
            </a:extLst>
          </p:cNvPr>
          <p:cNvGrpSpPr/>
          <p:nvPr/>
        </p:nvGrpSpPr>
        <p:grpSpPr>
          <a:xfrm>
            <a:off x="4787843" y="5904946"/>
            <a:ext cx="2414645" cy="369332"/>
            <a:chOff x="4812506" y="5906068"/>
            <a:chExt cx="2414645" cy="369332"/>
          </a:xfrm>
        </p:grpSpPr>
        <p:pic>
          <p:nvPicPr>
            <p:cNvPr id="8" name="Picture 7">
              <a:extLst>
                <a:ext uri="{FF2B5EF4-FFF2-40B4-BE49-F238E27FC236}">
                  <a16:creationId xmlns:a16="http://schemas.microsoft.com/office/drawing/2014/main" id="{A7A65CE5-7366-4985-BA6F-2C68C988E107}"/>
                </a:ext>
              </a:extLst>
            </p:cNvPr>
            <p:cNvPicPr>
              <a:picLocks noChangeAspect="1"/>
            </p:cNvPicPr>
            <p:nvPr/>
          </p:nvPicPr>
          <p:blipFill>
            <a:blip r:embed="rId17"/>
            <a:stretch>
              <a:fillRect/>
            </a:stretch>
          </p:blipFill>
          <p:spPr>
            <a:xfrm>
              <a:off x="4812506" y="5921998"/>
              <a:ext cx="439737" cy="337473"/>
            </a:xfrm>
            <a:prstGeom prst="rect">
              <a:avLst/>
            </a:prstGeom>
          </p:spPr>
        </p:pic>
        <p:sp>
          <p:nvSpPr>
            <p:cNvPr id="9" name="TextBox 8">
              <a:extLst>
                <a:ext uri="{FF2B5EF4-FFF2-40B4-BE49-F238E27FC236}">
                  <a16:creationId xmlns:a16="http://schemas.microsoft.com/office/drawing/2014/main" id="{5BD2D90D-A87F-43FA-8E40-4BD0F59A77CC}"/>
                </a:ext>
              </a:extLst>
            </p:cNvPr>
            <p:cNvSpPr txBox="1"/>
            <p:nvPr/>
          </p:nvSpPr>
          <p:spPr>
            <a:xfrm>
              <a:off x="5100638" y="5906068"/>
              <a:ext cx="2126513" cy="369332"/>
            </a:xfrm>
            <a:prstGeom prst="rect">
              <a:avLst/>
            </a:prstGeom>
            <a:noFill/>
          </p:spPr>
          <p:txBody>
            <a:bodyPr wrap="square" rtlCol="0">
              <a:spAutoFit/>
            </a:bodyPr>
            <a:lstStyle/>
            <a:p>
              <a:pPr algn="ctr"/>
              <a:r>
                <a:rPr lang="en-US">
                  <a:solidFill>
                    <a:schemeClr val="tx2"/>
                  </a:solidFill>
                </a:rPr>
                <a:t>ACV Upside 2021</a:t>
              </a:r>
            </a:p>
          </p:txBody>
        </p:sp>
      </p:grpSp>
      <p:sp>
        <p:nvSpPr>
          <p:cNvPr id="30" name="TextBox 29">
            <a:extLst>
              <a:ext uri="{FF2B5EF4-FFF2-40B4-BE49-F238E27FC236}">
                <a16:creationId xmlns:a16="http://schemas.microsoft.com/office/drawing/2014/main" id="{7B37D4B6-C390-45DC-A1A2-7AE4B44CA08F}"/>
              </a:ext>
            </a:extLst>
          </p:cNvPr>
          <p:cNvSpPr txBox="1"/>
          <p:nvPr/>
        </p:nvSpPr>
        <p:spPr>
          <a:xfrm>
            <a:off x="9238235" y="5119928"/>
            <a:ext cx="469900"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70</a:t>
            </a:r>
          </a:p>
        </p:txBody>
      </p:sp>
      <p:pic>
        <p:nvPicPr>
          <p:cNvPr id="32" name="Picture 31">
            <a:extLst>
              <a:ext uri="{FF2B5EF4-FFF2-40B4-BE49-F238E27FC236}">
                <a16:creationId xmlns:a16="http://schemas.microsoft.com/office/drawing/2014/main" id="{1B0EA5AE-D425-4FD8-8C64-E10C7059427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614559" y="1996291"/>
            <a:ext cx="298450" cy="298450"/>
          </a:xfrm>
          <a:prstGeom prst="rect">
            <a:avLst/>
          </a:prstGeom>
        </p:spPr>
      </p:pic>
    </p:spTree>
    <p:extLst>
      <p:ext uri="{BB962C8B-B14F-4D97-AF65-F5344CB8AC3E}">
        <p14:creationId xmlns:p14="http://schemas.microsoft.com/office/powerpoint/2010/main" val="685228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22E3D8-63D0-4B60-B179-02DDF75F676A}"/>
              </a:ext>
            </a:extLst>
          </p:cNvPr>
          <p:cNvSpPr txBox="1">
            <a:spLocks/>
          </p:cNvSpPr>
          <p:nvPr/>
        </p:nvSpPr>
        <p:spPr>
          <a:xfrm>
            <a:off x="665502" y="-1076954"/>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569D0C6-DCAA-49C9-880D-59A2A1611746}"/>
              </a:ext>
            </a:extLst>
          </p:cNvPr>
          <p:cNvSpPr txBox="1"/>
          <p:nvPr/>
        </p:nvSpPr>
        <p:spPr>
          <a:xfrm>
            <a:off x="229659" y="5362226"/>
            <a:ext cx="3468655" cy="738664"/>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We’ll </a:t>
            </a:r>
            <a:r>
              <a:rPr kumimoji="0" lang="en-US" sz="1400" b="1" i="1" u="none" strike="noStrike" kern="1200" cap="none" spc="0" normalizeH="0" baseline="0" noProof="0">
                <a:ln>
                  <a:noFill/>
                </a:ln>
                <a:solidFill>
                  <a:srgbClr val="024C94"/>
                </a:solidFill>
                <a:effectLst/>
                <a:uLnTx/>
                <a:uFillTx/>
                <a:latin typeface="Century Gothic"/>
                <a:ea typeface="+mn-ea"/>
                <a:cs typeface="+mn-cs"/>
              </a:rPr>
              <a:t>launch Bright &amp; Mellow</a:t>
            </a:r>
            <a:r>
              <a:rPr kumimoji="0" lang="en-US" sz="1400" b="0" i="1" u="none" strike="noStrike" kern="1200" cap="none" spc="0" normalizeH="0" baseline="0" noProof="0">
                <a:ln>
                  <a:noFill/>
                </a:ln>
                <a:solidFill>
                  <a:srgbClr val="024C94"/>
                </a:solidFill>
                <a:effectLst/>
                <a:uLnTx/>
                <a:uFillTx/>
                <a:latin typeface="Century Gothic"/>
                <a:ea typeface="+mn-ea"/>
                <a:cs typeface="+mn-cs"/>
              </a:rPr>
              <a:t>, rounding out our varieties of black, un-sweet coffee to three</a:t>
            </a:r>
          </a:p>
        </p:txBody>
      </p:sp>
      <p:sp>
        <p:nvSpPr>
          <p:cNvPr id="4" name="TextBox 3">
            <a:extLst>
              <a:ext uri="{FF2B5EF4-FFF2-40B4-BE49-F238E27FC236}">
                <a16:creationId xmlns:a16="http://schemas.microsoft.com/office/drawing/2014/main" id="{E1B239DA-B070-48D1-95BE-6D580D49827A}"/>
              </a:ext>
            </a:extLst>
          </p:cNvPr>
          <p:cNvSpPr txBox="1"/>
          <p:nvPr/>
        </p:nvSpPr>
        <p:spPr>
          <a:xfrm>
            <a:off x="4420665" y="5362226"/>
            <a:ext cx="3350671" cy="738664"/>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ALL Core items will get </a:t>
            </a:r>
            <a:r>
              <a:rPr kumimoji="0" lang="en-US" sz="1400" b="1" i="1" u="none" strike="noStrike" kern="1200" cap="none" spc="0" normalizeH="0" baseline="0" noProof="0">
                <a:ln>
                  <a:noFill/>
                </a:ln>
                <a:solidFill>
                  <a:srgbClr val="024C94"/>
                </a:solidFill>
                <a:effectLst/>
                <a:uLnTx/>
                <a:uFillTx/>
                <a:latin typeface="Century Gothic"/>
                <a:ea typeface="+mn-ea"/>
                <a:cs typeface="+mn-cs"/>
              </a:rPr>
              <a:t>refreshed artwork</a:t>
            </a:r>
            <a:r>
              <a:rPr kumimoji="0" lang="en-US" sz="1400" b="0" i="1" u="none" strike="noStrike" kern="1200" cap="none" spc="0" normalizeH="0" baseline="0" noProof="0">
                <a:ln>
                  <a:noFill/>
                </a:ln>
                <a:solidFill>
                  <a:srgbClr val="024C94"/>
                </a:solidFill>
                <a:effectLst/>
                <a:uLnTx/>
                <a:uFillTx/>
                <a:latin typeface="Century Gothic"/>
                <a:ea typeface="+mn-ea"/>
                <a:cs typeface="+mn-cs"/>
              </a:rPr>
              <a:t>, creating a proper, core family of products </a:t>
            </a:r>
          </a:p>
        </p:txBody>
      </p:sp>
      <p:sp>
        <p:nvSpPr>
          <p:cNvPr id="6" name="TextBox 5">
            <a:extLst>
              <a:ext uri="{FF2B5EF4-FFF2-40B4-BE49-F238E27FC236}">
                <a16:creationId xmlns:a16="http://schemas.microsoft.com/office/drawing/2014/main" id="{3E02D362-5F9A-48FA-A6E7-38FAE7A54A3F}"/>
              </a:ext>
            </a:extLst>
          </p:cNvPr>
          <p:cNvSpPr txBox="1"/>
          <p:nvPr/>
        </p:nvSpPr>
        <p:spPr>
          <a:xfrm>
            <a:off x="8470528" y="5362226"/>
            <a:ext cx="3468655" cy="738664"/>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STōK’s key marketing message will be </a:t>
            </a:r>
            <a:r>
              <a:rPr kumimoji="0" lang="en-US" sz="1400" b="1" i="1" u="none" strike="noStrike" kern="1200" cap="none" spc="0" normalizeH="0" baseline="0" noProof="0">
                <a:ln>
                  <a:noFill/>
                </a:ln>
                <a:solidFill>
                  <a:srgbClr val="024C94"/>
                </a:solidFill>
                <a:effectLst/>
                <a:uLnTx/>
                <a:uFillTx/>
                <a:latin typeface="Century Gothic"/>
                <a:ea typeface="+mn-ea"/>
                <a:cs typeface="+mn-cs"/>
              </a:rPr>
              <a:t>product-focused</a:t>
            </a:r>
            <a:r>
              <a:rPr kumimoji="0" lang="en-US" sz="1400" b="0" i="1" u="none" strike="noStrike" kern="1200" cap="none" spc="0" normalizeH="0" baseline="0" noProof="0">
                <a:ln>
                  <a:noFill/>
                </a:ln>
                <a:solidFill>
                  <a:srgbClr val="024C94"/>
                </a:solidFill>
                <a:effectLst/>
                <a:uLnTx/>
                <a:uFillTx/>
                <a:latin typeface="Century Gothic"/>
                <a:ea typeface="+mn-ea"/>
                <a:cs typeface="+mn-cs"/>
              </a:rPr>
              <a:t> and rooted in the </a:t>
            </a:r>
            <a:r>
              <a:rPr kumimoji="0" lang="en-US" sz="1400" b="1" i="1" u="none" strike="noStrike" kern="1200" cap="none" spc="0" normalizeH="0" baseline="0" noProof="0">
                <a:ln>
                  <a:noFill/>
                </a:ln>
                <a:solidFill>
                  <a:srgbClr val="024C94"/>
                </a:solidFill>
                <a:effectLst/>
                <a:uLnTx/>
                <a:uFillTx/>
                <a:latin typeface="Century Gothic"/>
                <a:ea typeface="+mn-ea"/>
                <a:cs typeface="+mn-cs"/>
              </a:rPr>
              <a:t>irreverence</a:t>
            </a:r>
            <a:r>
              <a:rPr kumimoji="0" lang="en-US" sz="1400" b="0" i="1" u="none" strike="noStrike" kern="1200" cap="none" spc="0" normalizeH="0" baseline="0" noProof="0">
                <a:ln>
                  <a:noFill/>
                </a:ln>
                <a:solidFill>
                  <a:srgbClr val="024C94"/>
                </a:solidFill>
                <a:effectLst/>
                <a:uLnTx/>
                <a:uFillTx/>
                <a:latin typeface="Century Gothic"/>
                <a:ea typeface="+mn-ea"/>
                <a:cs typeface="+mn-cs"/>
              </a:rPr>
              <a:t> of cold brew culture</a:t>
            </a:r>
          </a:p>
        </p:txBody>
      </p:sp>
      <p:pic>
        <p:nvPicPr>
          <p:cNvPr id="7" name="Picture 6" descr="A close up of a bottle&#10;&#10;Description automatically generated">
            <a:extLst>
              <a:ext uri="{FF2B5EF4-FFF2-40B4-BE49-F238E27FC236}">
                <a16:creationId xmlns:a16="http://schemas.microsoft.com/office/drawing/2014/main" id="{189E5FEF-13D9-40B4-80F2-23F0091CD0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148" t="1584" r="6359" b="1289"/>
          <a:stretch/>
        </p:blipFill>
        <p:spPr>
          <a:xfrm>
            <a:off x="1265273" y="1232744"/>
            <a:ext cx="1437091" cy="3886200"/>
          </a:xfrm>
          <a:prstGeom prst="rect">
            <a:avLst/>
          </a:prstGeom>
        </p:spPr>
      </p:pic>
      <p:grpSp>
        <p:nvGrpSpPr>
          <p:cNvPr id="9" name="Group 8">
            <a:extLst>
              <a:ext uri="{FF2B5EF4-FFF2-40B4-BE49-F238E27FC236}">
                <a16:creationId xmlns:a16="http://schemas.microsoft.com/office/drawing/2014/main" id="{004BF675-6720-4D97-B4A4-B94E2417592B}"/>
              </a:ext>
            </a:extLst>
          </p:cNvPr>
          <p:cNvGrpSpPr/>
          <p:nvPr/>
        </p:nvGrpSpPr>
        <p:grpSpPr>
          <a:xfrm>
            <a:off x="4231002" y="1232744"/>
            <a:ext cx="3729997" cy="3886200"/>
            <a:chOff x="4214189" y="1232744"/>
            <a:chExt cx="3729997" cy="3886200"/>
          </a:xfrm>
        </p:grpSpPr>
        <p:pic>
          <p:nvPicPr>
            <p:cNvPr id="8" name="Picture 7" descr="A close up of a bottle&#10;&#10;Description automatically generated">
              <a:extLst>
                <a:ext uri="{FF2B5EF4-FFF2-40B4-BE49-F238E27FC236}">
                  <a16:creationId xmlns:a16="http://schemas.microsoft.com/office/drawing/2014/main" id="{22FC93E6-2146-4E05-85C5-E438DD8DA75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0888" r="28821"/>
            <a:stretch/>
          </p:blipFill>
          <p:spPr>
            <a:xfrm>
              <a:off x="4214189" y="1232744"/>
              <a:ext cx="1565806" cy="38862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70E91E9-C432-4AF1-B20E-8F5453194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498" b="5156"/>
            <a:stretch/>
          </p:blipFill>
          <p:spPr>
            <a:xfrm>
              <a:off x="6245779" y="1232744"/>
              <a:ext cx="1698407" cy="3886200"/>
            </a:xfrm>
            <a:prstGeom prst="rect">
              <a:avLst/>
            </a:prstGeom>
          </p:spPr>
        </p:pic>
        <p:sp>
          <p:nvSpPr>
            <p:cNvPr id="12" name="Arrow: Right 11">
              <a:extLst>
                <a:ext uri="{FF2B5EF4-FFF2-40B4-BE49-F238E27FC236}">
                  <a16:creationId xmlns:a16="http://schemas.microsoft.com/office/drawing/2014/main" id="{F5505215-D06B-4957-8934-F85018EDD454}"/>
                </a:ext>
              </a:extLst>
            </p:cNvPr>
            <p:cNvSpPr/>
            <p:nvPr/>
          </p:nvSpPr>
          <p:spPr>
            <a:xfrm>
              <a:off x="5763117" y="1558833"/>
              <a:ext cx="751458" cy="731521"/>
            </a:xfrm>
            <a:prstGeom prst="rightArrow">
              <a:avLst/>
            </a:prstGeom>
            <a:solidFill>
              <a:srgbClr val="1B8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2" name="Group 1">
            <a:extLst>
              <a:ext uri="{FF2B5EF4-FFF2-40B4-BE49-F238E27FC236}">
                <a16:creationId xmlns:a16="http://schemas.microsoft.com/office/drawing/2014/main" id="{3D66D689-A92A-404B-976A-8A8494F0BBD7}"/>
              </a:ext>
            </a:extLst>
          </p:cNvPr>
          <p:cNvGrpSpPr>
            <a:grpSpLocks noChangeAspect="1"/>
          </p:cNvGrpSpPr>
          <p:nvPr/>
        </p:nvGrpSpPr>
        <p:grpSpPr>
          <a:xfrm>
            <a:off x="8569729" y="1232744"/>
            <a:ext cx="3369454" cy="3886200"/>
            <a:chOff x="8803645" y="1708595"/>
            <a:chExt cx="3047968" cy="3515410"/>
          </a:xfrm>
        </p:grpSpPr>
        <p:pic>
          <p:nvPicPr>
            <p:cNvPr id="14" name="Google Shape;708;p73">
              <a:extLst>
                <a:ext uri="{FF2B5EF4-FFF2-40B4-BE49-F238E27FC236}">
                  <a16:creationId xmlns:a16="http://schemas.microsoft.com/office/drawing/2014/main" id="{00A9EE4C-C647-4FA1-BFAE-2736045D24B2}"/>
                </a:ext>
              </a:extLst>
            </p:cNvPr>
            <p:cNvPicPr preferRelativeResize="0">
              <a:picLocks noChangeAspect="1"/>
            </p:cNvPicPr>
            <p:nvPr/>
          </p:nvPicPr>
          <p:blipFill rotWithShape="1">
            <a:blip r:embed="rId5">
              <a:alphaModFix/>
            </a:blip>
            <a:srcRect l="21634" t="20218" r="39643" b="214"/>
            <a:stretch/>
          </p:blipFill>
          <p:spPr>
            <a:xfrm>
              <a:off x="8803645" y="1708595"/>
              <a:ext cx="3047968" cy="3515410"/>
            </a:xfrm>
            <a:prstGeom prst="rect">
              <a:avLst/>
            </a:prstGeom>
            <a:noFill/>
            <a:ln>
              <a:noFill/>
            </a:ln>
          </p:spPr>
        </p:pic>
        <p:pic>
          <p:nvPicPr>
            <p:cNvPr id="15" name="Google Shape;710;p73">
              <a:extLst>
                <a:ext uri="{FF2B5EF4-FFF2-40B4-BE49-F238E27FC236}">
                  <a16:creationId xmlns:a16="http://schemas.microsoft.com/office/drawing/2014/main" id="{E97BE223-6DB7-4A64-848B-CEE2384478BF}"/>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a:ext>
              </a:extLst>
            </a:blip>
            <a:srcRect t="1601" b="26919"/>
            <a:stretch/>
          </p:blipFill>
          <p:spPr>
            <a:xfrm>
              <a:off x="9997429" y="2730585"/>
              <a:ext cx="1679131" cy="2472155"/>
            </a:xfrm>
            <a:prstGeom prst="rect">
              <a:avLst/>
            </a:prstGeom>
            <a:noFill/>
            <a:ln>
              <a:noFill/>
            </a:ln>
          </p:spPr>
        </p:pic>
      </p:grpSp>
      <p:sp>
        <p:nvSpPr>
          <p:cNvPr id="11" name="Title 10">
            <a:extLst>
              <a:ext uri="{FF2B5EF4-FFF2-40B4-BE49-F238E27FC236}">
                <a16:creationId xmlns:a16="http://schemas.microsoft.com/office/drawing/2014/main" id="{264AA926-00C2-D849-B9CA-9877F1AEDA7B}"/>
              </a:ext>
            </a:extLst>
          </p:cNvPr>
          <p:cNvSpPr>
            <a:spLocks noGrp="1"/>
          </p:cNvSpPr>
          <p:nvPr>
            <p:ph type="title"/>
          </p:nvPr>
        </p:nvSpPr>
        <p:spPr>
          <a:xfrm>
            <a:off x="224313" y="192056"/>
            <a:ext cx="11743882" cy="773762"/>
          </a:xfrm>
        </p:spPr>
        <p:txBody>
          <a:bodyPr/>
          <a:lstStyle/>
          <a:p>
            <a:r>
              <a:rPr lang="en-US" altLang="en-US"/>
              <a:t>In 2021, </a:t>
            </a:r>
            <a:r>
              <a:rPr lang="en-US" err="1">
                <a:latin typeface="Century Gothic"/>
              </a:rPr>
              <a:t>st</a:t>
            </a:r>
            <a:r>
              <a:rPr lang="en-US" cap="none" err="1">
                <a:latin typeface="Century Gothic"/>
              </a:rPr>
              <a:t>ō</a:t>
            </a:r>
            <a:r>
              <a:rPr lang="en-US" err="1">
                <a:latin typeface="Century Gothic"/>
              </a:rPr>
              <a:t>k</a:t>
            </a:r>
            <a:r>
              <a:rPr lang="en-US" altLang="en-US" err="1"/>
              <a:t>’s</a:t>
            </a:r>
            <a:r>
              <a:rPr lang="en-US" altLang="en-US"/>
              <a:t> innovation &amp; communication strategies will ladder directly to one thing: </a:t>
            </a:r>
            <a:r>
              <a:rPr lang="en-US" err="1">
                <a:latin typeface="Century Gothic"/>
              </a:rPr>
              <a:t>st</a:t>
            </a:r>
            <a:r>
              <a:rPr lang="en-US" cap="none" err="1">
                <a:latin typeface="Century Gothic"/>
              </a:rPr>
              <a:t>ō</a:t>
            </a:r>
            <a:r>
              <a:rPr lang="en-US" err="1">
                <a:latin typeface="Century Gothic"/>
              </a:rPr>
              <a:t>k</a:t>
            </a:r>
            <a:r>
              <a:rPr lang="en-US" altLang="en-US"/>
              <a:t> is a core lineup</a:t>
            </a:r>
            <a:endParaRPr lang="en-US"/>
          </a:p>
        </p:txBody>
      </p:sp>
    </p:spTree>
    <p:extLst>
      <p:ext uri="{BB962C8B-B14F-4D97-AF65-F5344CB8AC3E}">
        <p14:creationId xmlns:p14="http://schemas.microsoft.com/office/powerpoint/2010/main" val="2501225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7"/>
          <p:cNvPicPr preferRelativeResize="0"/>
          <p:nvPr/>
        </p:nvPicPr>
        <p:blipFill>
          <a:blip r:embed="rId3">
            <a:alphaModFix/>
          </a:blip>
          <a:stretch>
            <a:fillRect/>
          </a:stretch>
        </p:blipFill>
        <p:spPr>
          <a:xfrm>
            <a:off x="7961733" y="3669417"/>
            <a:ext cx="2121863" cy="3188584"/>
          </a:xfrm>
          <a:prstGeom prst="rect">
            <a:avLst/>
          </a:prstGeom>
          <a:noFill/>
          <a:ln>
            <a:noFill/>
          </a:ln>
        </p:spPr>
      </p:pic>
      <p:pic>
        <p:nvPicPr>
          <p:cNvPr id="373" name="Google Shape;373;p47"/>
          <p:cNvPicPr preferRelativeResize="0"/>
          <p:nvPr/>
        </p:nvPicPr>
        <p:blipFill>
          <a:blip r:embed="rId4">
            <a:alphaModFix/>
          </a:blip>
          <a:stretch>
            <a:fillRect/>
          </a:stretch>
        </p:blipFill>
        <p:spPr>
          <a:xfrm>
            <a:off x="4778534" y="1"/>
            <a:ext cx="4778533" cy="2601108"/>
          </a:xfrm>
          <a:prstGeom prst="rect">
            <a:avLst/>
          </a:prstGeom>
          <a:noFill/>
          <a:ln>
            <a:noFill/>
          </a:ln>
        </p:spPr>
      </p:pic>
      <p:pic>
        <p:nvPicPr>
          <p:cNvPr id="374" name="Google Shape;374;p47"/>
          <p:cNvPicPr preferRelativeResize="0"/>
          <p:nvPr/>
        </p:nvPicPr>
        <p:blipFill rotWithShape="1">
          <a:blip r:embed="rId5">
            <a:alphaModFix/>
          </a:blip>
          <a:srcRect l="7937" r="55997" b="18844"/>
          <a:stretch/>
        </p:blipFill>
        <p:spPr>
          <a:xfrm>
            <a:off x="9557067" y="2601118"/>
            <a:ext cx="2634933" cy="4256884"/>
          </a:xfrm>
          <a:prstGeom prst="rect">
            <a:avLst/>
          </a:prstGeom>
          <a:noFill/>
          <a:ln>
            <a:noFill/>
          </a:ln>
        </p:spPr>
      </p:pic>
      <p:pic>
        <p:nvPicPr>
          <p:cNvPr id="375" name="Google Shape;375;p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0" y="0"/>
            <a:ext cx="4778533" cy="4778533"/>
          </a:xfrm>
          <a:prstGeom prst="rect">
            <a:avLst/>
          </a:prstGeom>
          <a:noFill/>
          <a:ln>
            <a:noFill/>
          </a:ln>
        </p:spPr>
      </p:pic>
      <p:sp>
        <p:nvSpPr>
          <p:cNvPr id="376" name="Google Shape;376;p47"/>
          <p:cNvSpPr txBox="1"/>
          <p:nvPr/>
        </p:nvSpPr>
        <p:spPr>
          <a:xfrm>
            <a:off x="654460" y="1176574"/>
            <a:ext cx="5260400" cy="2667600"/>
          </a:xfrm>
          <a:prstGeom prst="rect">
            <a:avLst/>
          </a:prstGeom>
          <a:noFill/>
          <a:ln>
            <a:noFill/>
          </a:ln>
        </p:spPr>
        <p:txBody>
          <a:bodyPr spcFirstLastPara="1" wrap="square" lIns="60967" tIns="60967" rIns="60967" bIns="60967"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FFFFFF"/>
                </a:solidFill>
                <a:effectLst/>
                <a:highlight>
                  <a:srgbClr val="FF0000"/>
                </a:highlight>
                <a:uLnTx/>
                <a:uFillTx/>
                <a:latin typeface="Fjalla One"/>
                <a:ea typeface="Fjalla One"/>
                <a:cs typeface="Fjalla One"/>
                <a:sym typeface="Fjalla One"/>
              </a:rPr>
              <a:t>MOST OF THE COFFEE CATEGORY, BOTH HOT AND COLD, LOOKS A LOT LIKE THIS.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Oswald"/>
                <a:ea typeface="Oswald"/>
                <a:cs typeface="Oswald"/>
                <a:sym typeface="Oswald"/>
              </a:rPr>
              <a:t> </a:t>
            </a:r>
          </a:p>
        </p:txBody>
      </p:sp>
      <p:sp>
        <p:nvSpPr>
          <p:cNvPr id="377" name="Google Shape;377;p47"/>
          <p:cNvSpPr txBox="1"/>
          <p:nvPr/>
        </p:nvSpPr>
        <p:spPr>
          <a:xfrm>
            <a:off x="11575767" y="29"/>
            <a:ext cx="433200" cy="5060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Pts val="700"/>
              <a:buFontTx/>
              <a:buNone/>
              <a:tabLst/>
              <a:defRPr/>
            </a:pPr>
            <a:fld id="{00000000-1234-1234-1234-123412341234}" type="slidenum">
              <a:rPr kumimoji="0" lang="en" sz="933" b="0" i="0" u="none" strike="noStrike" kern="0" cap="none" spc="0" normalizeH="0" baseline="0" noProof="0">
                <a:ln>
                  <a:noFill/>
                </a:ln>
                <a:solidFill>
                  <a:srgbClr val="121720"/>
                </a:solidFill>
                <a:effectLst/>
                <a:uLnTx/>
                <a:uFillTx/>
                <a:latin typeface="IBM Plex Sans Light"/>
                <a:ea typeface="IBM Plex Sans Light"/>
                <a:cs typeface="IBM Plex Sans Light"/>
                <a:sym typeface="IBM Plex Sans Light"/>
              </a:rPr>
              <a:pPr marL="0" marR="0" lvl="0" indent="0" algn="r" defTabSz="1219170" rtl="0" eaLnBrk="1" fontAlgn="auto" latinLnBrk="0" hangingPunct="1">
                <a:lnSpc>
                  <a:spcPct val="100000"/>
                </a:lnSpc>
                <a:spcBef>
                  <a:spcPts val="0"/>
                </a:spcBef>
                <a:spcAft>
                  <a:spcPts val="0"/>
                </a:spcAft>
                <a:buClr>
                  <a:srgbClr val="000000"/>
                </a:buClr>
                <a:buSzPts val="700"/>
                <a:buFontTx/>
                <a:buNone/>
                <a:tabLst/>
                <a:defRPr/>
              </a:pPr>
              <a:t>55</a:t>
            </a:fld>
            <a:endParaRPr kumimoji="0" sz="933" b="0" i="0" u="none" strike="noStrike" kern="0" cap="none" spc="0" normalizeH="0" baseline="0" noProof="0">
              <a:ln>
                <a:noFill/>
              </a:ln>
              <a:solidFill>
                <a:srgbClr val="121720"/>
              </a:solidFill>
              <a:effectLst/>
              <a:uLnTx/>
              <a:uFillTx/>
              <a:latin typeface="IBM Plex Sans Light"/>
              <a:ea typeface="IBM Plex Sans Light"/>
              <a:cs typeface="IBM Plex Sans Light"/>
              <a:sym typeface="IBM Plex Sans Light"/>
            </a:endParaRPr>
          </a:p>
        </p:txBody>
      </p:sp>
      <p:sp>
        <p:nvSpPr>
          <p:cNvPr id="378" name="Google Shape;378;p47"/>
          <p:cNvSpPr txBox="1"/>
          <p:nvPr/>
        </p:nvSpPr>
        <p:spPr>
          <a:xfrm>
            <a:off x="4927936" y="2601109"/>
            <a:ext cx="4479723" cy="983600"/>
          </a:xfrm>
          <a:prstGeom prst="rect">
            <a:avLst/>
          </a:prstGeom>
          <a:noFill/>
          <a:ln>
            <a:noFill/>
          </a:ln>
        </p:spPr>
        <p:txBody>
          <a:bodyPr spcFirstLastPara="1" wrap="square" lIns="60967" tIns="60967" rIns="60967" bIns="60967"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Fjalla One"/>
                <a:ea typeface="Fjalla One"/>
                <a:cs typeface="Fjalla One"/>
                <a:sym typeface="Fjalla One"/>
              </a:rPr>
              <a:t>“ARTISANAL” PICTURE-PERFECT </a:t>
            </a:r>
            <a:endParaRPr kumimoji="0" sz="2000" b="1" i="0" u="none" strike="noStrike" kern="0" cap="none" spc="0" normalizeH="0" baseline="0" noProof="0">
              <a:ln>
                <a:noFill/>
              </a:ln>
              <a:solidFill>
                <a:srgbClr val="000000"/>
              </a:solidFill>
              <a:effectLst/>
              <a:uLnTx/>
              <a:uFillTx/>
              <a:latin typeface="Fjalla One"/>
              <a:ea typeface="Fjalla One"/>
              <a:cs typeface="Fjalla One"/>
              <a:sym typeface="Fjalla One"/>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Fjalla One"/>
                <a:ea typeface="Fjalla One"/>
                <a:cs typeface="Fjalla One"/>
                <a:sym typeface="Fjalla One"/>
              </a:rPr>
              <a:t>VIGNETTES OF THE MORNING ROUTINE</a:t>
            </a:r>
            <a:endParaRPr kumimoji="0" sz="2000" b="1" i="0" u="none" strike="noStrike" kern="0" cap="none" spc="0" normalizeH="0" baseline="0" noProof="0">
              <a:ln>
                <a:noFill/>
              </a:ln>
              <a:solidFill>
                <a:srgbClr val="000000"/>
              </a:solidFill>
              <a:effectLst/>
              <a:uLnTx/>
              <a:uFillTx/>
              <a:latin typeface="Fjalla One"/>
              <a:ea typeface="Fjalla One"/>
              <a:cs typeface="Fjalla One"/>
              <a:sym typeface="Fjalla One"/>
            </a:endParaRPr>
          </a:p>
        </p:txBody>
      </p:sp>
      <p:pic>
        <p:nvPicPr>
          <p:cNvPr id="379" name="Google Shape;379;p4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3669417"/>
            <a:ext cx="4778528" cy="3188584"/>
          </a:xfrm>
          <a:prstGeom prst="rect">
            <a:avLst/>
          </a:prstGeom>
          <a:noFill/>
          <a:ln>
            <a:noFill/>
          </a:ln>
        </p:spPr>
      </p:pic>
      <p:pic>
        <p:nvPicPr>
          <p:cNvPr id="380" name="Google Shape;380;p4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557067" y="1"/>
            <a:ext cx="2634936" cy="2601116"/>
          </a:xfrm>
          <a:prstGeom prst="rect">
            <a:avLst/>
          </a:prstGeom>
          <a:noFill/>
          <a:ln>
            <a:noFill/>
          </a:ln>
        </p:spPr>
      </p:pic>
      <p:pic>
        <p:nvPicPr>
          <p:cNvPr id="381" name="Google Shape;381;p47"/>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4778534" y="3669418"/>
            <a:ext cx="3183201" cy="3188583"/>
          </a:xfrm>
          <a:prstGeom prst="rect">
            <a:avLst/>
          </a:prstGeom>
          <a:noFill/>
          <a:ln>
            <a:noFill/>
          </a:ln>
        </p:spPr>
      </p:pic>
      <p:sp>
        <p:nvSpPr>
          <p:cNvPr id="12" name="Title 1">
            <a:extLst>
              <a:ext uri="{FF2B5EF4-FFF2-40B4-BE49-F238E27FC236}">
                <a16:creationId xmlns:a16="http://schemas.microsoft.com/office/drawing/2014/main" id="{E9FD545B-8668-47A5-8785-9099FC3E02EA}"/>
              </a:ext>
            </a:extLst>
          </p:cNvPr>
          <p:cNvSpPr txBox="1">
            <a:spLocks/>
          </p:cNvSpPr>
          <p:nvPr/>
        </p:nvSpPr>
        <p:spPr>
          <a:xfrm>
            <a:off x="710036" y="309281"/>
            <a:ext cx="10980313" cy="773762"/>
          </a:xfrm>
          <a:prstGeom prst="rect">
            <a:avLst/>
          </a:prstGeom>
          <a:solidFill>
            <a:schemeClr val="bg1"/>
          </a:solidFill>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r>
              <a:rPr kumimoji="0" lang="en-US" sz="2600" b="1" i="0" u="none" strike="noStrike" kern="1200" cap="all" spc="0" normalizeH="0" baseline="0" noProof="0">
                <a:ln>
                  <a:noFill/>
                </a:ln>
                <a:solidFill>
                  <a:srgbClr val="0069B3"/>
                </a:solidFill>
                <a:effectLst/>
                <a:uLnTx/>
                <a:uFillTx/>
                <a:latin typeface="Century Gothic"/>
              </a:rPr>
              <a:t>In 2021, </a:t>
            </a:r>
            <a:r>
              <a:rPr lang="en-US" b="1">
                <a:latin typeface="Century Gothic"/>
              </a:rPr>
              <a:t>st</a:t>
            </a:r>
            <a:r>
              <a:rPr lang="en-US" b="1" cap="none">
                <a:latin typeface="Century Gothic"/>
              </a:rPr>
              <a:t>ō</a:t>
            </a:r>
            <a:r>
              <a:rPr lang="en-US" b="1">
                <a:latin typeface="Century Gothic"/>
              </a:rPr>
              <a:t>k</a:t>
            </a:r>
            <a:r>
              <a:rPr kumimoji="0" lang="en-US" sz="2600" b="1" i="0" u="none" strike="noStrike" kern="1200" cap="all" spc="0" normalizeH="0" baseline="0" noProof="0">
                <a:ln>
                  <a:noFill/>
                </a:ln>
                <a:solidFill>
                  <a:srgbClr val="0069B3"/>
                </a:solidFill>
                <a:effectLst/>
                <a:uLnTx/>
                <a:uFillTx/>
                <a:latin typeface="Century Gothic"/>
              </a:rPr>
              <a:t> cold brew coffee will launch a new campaign that takes on the way every other coffee brand acts</a:t>
            </a:r>
            <a:endParaRPr lang="en-US" altLang="en-US" sz="2600" b="1" i="1" u="none" strike="noStrike" kern="1200" cap="all" spc="0" normalizeH="0" baseline="0" noProof="0">
              <a:ln>
                <a:noFill/>
              </a:ln>
              <a:solidFill>
                <a:srgbClr val="0069B3"/>
              </a:solidFill>
              <a:effectLst/>
              <a:uLnTx/>
              <a:uFillTx/>
              <a:latin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8"/>
          <p:cNvPicPr preferRelativeResize="0"/>
          <p:nvPr/>
        </p:nvPicPr>
        <p:blipFill rotWithShape="1">
          <a:blip r:embed="rId3">
            <a:alphaModFix/>
          </a:blip>
          <a:srcRect l="16252"/>
          <a:stretch/>
        </p:blipFill>
        <p:spPr>
          <a:xfrm>
            <a:off x="6202800" y="0"/>
            <a:ext cx="5989200" cy="4381500"/>
          </a:xfrm>
          <a:prstGeom prst="rect">
            <a:avLst/>
          </a:prstGeom>
          <a:noFill/>
          <a:ln>
            <a:noFill/>
          </a:ln>
        </p:spPr>
      </p:pic>
      <p:sp>
        <p:nvSpPr>
          <p:cNvPr id="391" name="Google Shape;391;p48"/>
          <p:cNvSpPr txBox="1"/>
          <p:nvPr/>
        </p:nvSpPr>
        <p:spPr>
          <a:xfrm>
            <a:off x="244587" y="607511"/>
            <a:ext cx="5989200" cy="2667600"/>
          </a:xfrm>
          <a:prstGeom prst="rect">
            <a:avLst/>
          </a:prstGeom>
          <a:noFill/>
          <a:ln>
            <a:noFill/>
          </a:ln>
        </p:spPr>
        <p:txBody>
          <a:bodyPr spcFirstLastPara="1" wrap="square" lIns="60967" tIns="60967" rIns="60967" bIns="60967"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333" b="1" i="0" u="none" strike="noStrike" kern="0" cap="none" spc="0" normalizeH="0" baseline="0" noProof="0">
                <a:ln>
                  <a:noFill/>
                </a:ln>
                <a:solidFill>
                  <a:srgbClr val="222222"/>
                </a:solidFill>
                <a:effectLst/>
                <a:uLnTx/>
                <a:uFillTx/>
                <a:latin typeface="Fjalla One"/>
                <a:ea typeface="Fjalla One"/>
                <a:cs typeface="Fjalla One"/>
                <a:sym typeface="Fjalla One"/>
              </a:rPr>
              <a:t>BUT THERE'S A </a:t>
            </a:r>
            <a:r>
              <a:rPr kumimoji="0" lang="en" sz="3333" b="1" i="0" u="none" strike="noStrike" kern="0" cap="none" spc="0" normalizeH="0" baseline="0" noProof="0">
                <a:ln>
                  <a:noFill/>
                </a:ln>
                <a:solidFill>
                  <a:srgbClr val="FFFFFF"/>
                </a:solidFill>
                <a:effectLst/>
                <a:highlight>
                  <a:srgbClr val="FF0000"/>
                </a:highlight>
                <a:uLnTx/>
                <a:uFillTx/>
                <a:latin typeface="Fjalla One"/>
                <a:ea typeface="Fjalla One"/>
                <a:cs typeface="Fjalla One"/>
                <a:sym typeface="Fjalla One"/>
              </a:rPr>
              <a:t>DEEPLY IRREVERENT</a:t>
            </a:r>
            <a:r>
              <a:rPr kumimoji="0" lang="en" sz="3333" b="1" i="0" u="none" strike="noStrike" kern="0" cap="none" spc="0" normalizeH="0" baseline="0" noProof="0">
                <a:ln>
                  <a:noFill/>
                </a:ln>
                <a:solidFill>
                  <a:srgbClr val="000000"/>
                </a:solidFill>
                <a:effectLst/>
                <a:uLnTx/>
                <a:uFillTx/>
                <a:latin typeface="Fjalla One"/>
                <a:ea typeface="Fjalla One"/>
                <a:cs typeface="Fjalla One"/>
                <a:sym typeface="Fjalla One"/>
              </a:rPr>
              <a:t> </a:t>
            </a:r>
            <a:r>
              <a:rPr kumimoji="0" lang="en" sz="3333" b="1" i="0" u="none" strike="noStrike" kern="0" cap="none" spc="0" normalizeH="0" baseline="0" noProof="0">
                <a:ln>
                  <a:noFill/>
                </a:ln>
                <a:solidFill>
                  <a:srgbClr val="222222"/>
                </a:solidFill>
                <a:effectLst/>
                <a:uLnTx/>
                <a:uFillTx/>
                <a:latin typeface="Fjalla One"/>
                <a:ea typeface="Fjalla One"/>
                <a:cs typeface="Fjalla One"/>
                <a:sym typeface="Fjalla One"/>
              </a:rPr>
              <a:t>SUBCULTURE AROUND COLD BREW WAITING TO BE TAPPED INTO…</a:t>
            </a:r>
            <a:endParaRPr kumimoji="0" sz="3333" b="1" i="0" u="none" strike="noStrike" kern="0" cap="none" spc="0" normalizeH="0" baseline="0" noProof="0">
              <a:ln>
                <a:noFill/>
              </a:ln>
              <a:solidFill>
                <a:srgbClr val="222222"/>
              </a:solidFill>
              <a:effectLst/>
              <a:uLnTx/>
              <a:uFillTx/>
              <a:latin typeface="Fjalla One"/>
              <a:ea typeface="Fjalla One"/>
              <a:cs typeface="Fjalla One"/>
              <a:sym typeface="Fjalla One"/>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333" b="1" i="0" u="none" strike="noStrike" kern="0" cap="none" spc="0" normalizeH="0" baseline="0" noProof="0">
                <a:ln>
                  <a:noFill/>
                </a:ln>
                <a:solidFill>
                  <a:srgbClr val="FFFFFF"/>
                </a:solidFill>
                <a:effectLst/>
                <a:highlight>
                  <a:srgbClr val="FF0000"/>
                </a:highlight>
                <a:uLnTx/>
                <a:uFillTx/>
                <a:latin typeface="Fjalla One"/>
                <a:ea typeface="Fjalla One"/>
                <a:cs typeface="Fjalla One"/>
                <a:sym typeface="Fjalla One"/>
              </a:rPr>
              <a:t>ONE THAT ONLY </a:t>
            </a:r>
            <a:r>
              <a:rPr kumimoji="0" lang="en" sz="3333" b="1" i="0" u="none" strike="noStrike" kern="0" cap="none" spc="0" normalizeH="0" baseline="0" noProof="0" err="1">
                <a:ln>
                  <a:noFill/>
                </a:ln>
                <a:solidFill>
                  <a:srgbClr val="FFFFFF"/>
                </a:solidFill>
                <a:effectLst/>
                <a:highlight>
                  <a:srgbClr val="FF0000"/>
                </a:highlight>
                <a:uLnTx/>
                <a:uFillTx/>
                <a:latin typeface="Oswald"/>
                <a:ea typeface="Oswald"/>
                <a:cs typeface="Oswald"/>
                <a:sym typeface="Oswald"/>
              </a:rPr>
              <a:t>STōK</a:t>
            </a:r>
            <a:r>
              <a:rPr kumimoji="0" lang="en" sz="3333" b="1" i="0" u="none" strike="noStrike" kern="0" cap="none" spc="0" normalizeH="0" baseline="0" noProof="0">
                <a:ln>
                  <a:noFill/>
                </a:ln>
                <a:solidFill>
                  <a:srgbClr val="FFFFFF"/>
                </a:solidFill>
                <a:effectLst/>
                <a:highlight>
                  <a:srgbClr val="FF0000"/>
                </a:highlight>
                <a:uLnTx/>
                <a:uFillTx/>
                <a:latin typeface="Fjalla One"/>
                <a:ea typeface="Fjalla One"/>
                <a:cs typeface="Fjalla One"/>
                <a:sym typeface="Fjalla One"/>
              </a:rPr>
              <a:t> CAN OWN.</a:t>
            </a:r>
            <a:endParaRPr kumimoji="0" sz="3333" b="1" i="0" u="none" strike="noStrike" kern="0" cap="none" spc="0" normalizeH="0" baseline="0" noProof="0">
              <a:ln>
                <a:noFill/>
              </a:ln>
              <a:solidFill>
                <a:srgbClr val="FFFFFF"/>
              </a:solidFill>
              <a:effectLst/>
              <a:highlight>
                <a:srgbClr val="FF0000"/>
              </a:highlight>
              <a:uLnTx/>
              <a:uFillTx/>
              <a:latin typeface="Fjalla One"/>
              <a:ea typeface="Fjalla One"/>
              <a:cs typeface="Fjalla One"/>
              <a:sym typeface="Fjalla One"/>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800" b="1" i="0" u="none" strike="noStrike" kern="0" cap="none" spc="0" normalizeH="0" baseline="0" noProof="0">
                <a:ln>
                  <a:noFill/>
                </a:ln>
                <a:solidFill>
                  <a:srgbClr val="000000"/>
                </a:solidFill>
                <a:effectLst/>
                <a:uLnTx/>
                <a:uFillTx/>
                <a:latin typeface="Oswald"/>
                <a:ea typeface="Oswald"/>
                <a:cs typeface="Oswald"/>
                <a:sym typeface="Oswald"/>
              </a:rPr>
              <a:t> </a:t>
            </a:r>
            <a:endParaRPr kumimoji="0" sz="4800" b="1" i="0" u="none" strike="noStrike" kern="0" cap="none" spc="0" normalizeH="0" baseline="0" noProof="0">
              <a:ln>
                <a:noFill/>
              </a:ln>
              <a:solidFill>
                <a:srgbClr val="000000"/>
              </a:solidFill>
              <a:effectLst/>
              <a:uLnTx/>
              <a:uFillTx/>
              <a:latin typeface="Oswald"/>
              <a:ea typeface="Oswald"/>
              <a:cs typeface="Oswald"/>
              <a:sym typeface="Oswald"/>
            </a:endParaRPr>
          </a:p>
        </p:txBody>
      </p:sp>
      <p:sp>
        <p:nvSpPr>
          <p:cNvPr id="392" name="Google Shape;392;p48"/>
          <p:cNvSpPr txBox="1"/>
          <p:nvPr/>
        </p:nvSpPr>
        <p:spPr>
          <a:xfrm>
            <a:off x="503238" y="4588089"/>
            <a:ext cx="11187112" cy="1562192"/>
          </a:xfrm>
          <a:prstGeom prst="rect">
            <a:avLst/>
          </a:prstGeom>
          <a:noFill/>
          <a:ln>
            <a:noFill/>
          </a:ln>
        </p:spPr>
        <p:txBody>
          <a:bodyPr spcFirstLastPara="1" wrap="square" lIns="60967" tIns="60967" rIns="60967" bIns="60967"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121720"/>
                </a:solidFill>
                <a:effectLst/>
                <a:uLnTx/>
                <a:uFillTx/>
                <a:latin typeface="Space Mono"/>
                <a:ea typeface="Space Mono"/>
                <a:cs typeface="Space Mono"/>
                <a:sym typeface="Space Mono"/>
              </a:rPr>
              <a:t>The internet has assigned cold coffee and the people who drink it with an over-the-top, even dark personality, one that bridges well into the irreverent tone </a:t>
            </a:r>
            <a:r>
              <a:rPr kumimoji="0" lang="en" sz="2000" b="0" i="0" u="none" strike="noStrike" kern="0" cap="none" spc="0" normalizeH="0" baseline="0" noProof="0" err="1">
                <a:ln>
                  <a:noFill/>
                </a:ln>
                <a:solidFill>
                  <a:srgbClr val="121720"/>
                </a:solidFill>
                <a:effectLst/>
                <a:uLnTx/>
                <a:uFillTx/>
                <a:latin typeface="Space Mono"/>
                <a:ea typeface="Space Mono"/>
                <a:cs typeface="Space Mono"/>
                <a:sym typeface="Space Mono"/>
              </a:rPr>
              <a:t>STōK</a:t>
            </a:r>
            <a:r>
              <a:rPr kumimoji="0" lang="en" sz="2000" b="0" i="0" u="none" strike="noStrike" kern="0" cap="none" spc="0" normalizeH="0" baseline="0" noProof="0">
                <a:ln>
                  <a:noFill/>
                </a:ln>
                <a:solidFill>
                  <a:srgbClr val="121720"/>
                </a:solidFill>
                <a:effectLst/>
                <a:uLnTx/>
                <a:uFillTx/>
                <a:latin typeface="Space Mono"/>
                <a:ea typeface="Space Mono"/>
                <a:cs typeface="Space Mono"/>
                <a:sym typeface="Space Mono"/>
              </a:rPr>
              <a:t> has worked to build for the brand. </a:t>
            </a:r>
            <a:endParaRPr kumimoji="0" sz="2000" b="0" i="0" u="none" strike="noStrike" kern="0" cap="none" spc="0" normalizeH="0" baseline="0" noProof="0">
              <a:ln>
                <a:noFill/>
              </a:ln>
              <a:solidFill>
                <a:srgbClr val="121720"/>
              </a:solidFill>
              <a:effectLst/>
              <a:uLnTx/>
              <a:uFillTx/>
              <a:latin typeface="Space Mono"/>
              <a:ea typeface="Space Mono"/>
              <a:cs typeface="Space Mono"/>
              <a:sym typeface="Space Mono"/>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121720"/>
              </a:solidFill>
              <a:effectLst/>
              <a:uLnTx/>
              <a:uFillTx/>
              <a:latin typeface="Space Mono"/>
              <a:ea typeface="Space Mono"/>
              <a:cs typeface="Space Mono"/>
              <a:sym typeface="Space Mono"/>
            </a:endParaRPr>
          </a:p>
          <a:p>
            <a:pPr marL="0" marR="0" lvl="0" indent="0" algn="just" defTabSz="1219170" rtl="0" eaLnBrk="1" fontAlgn="auto" latinLnBrk="0" hangingPunct="1">
              <a:lnSpc>
                <a:spcPct val="100000"/>
              </a:lnSpc>
              <a:spcBef>
                <a:spcPts val="0"/>
              </a:spcBef>
              <a:spcAft>
                <a:spcPts val="0"/>
              </a:spcAft>
              <a:buClr>
                <a:srgbClr val="000000"/>
              </a:buClr>
              <a:buSzPts val="600"/>
              <a:buFontTx/>
              <a:buNone/>
              <a:tabLst/>
              <a:defRPr/>
            </a:pPr>
            <a:r>
              <a:rPr kumimoji="0" lang="en" sz="2000" b="0" i="0" u="none" strike="noStrike" kern="0" cap="none" spc="0" normalizeH="0" baseline="0" noProof="0">
                <a:ln>
                  <a:noFill/>
                </a:ln>
                <a:solidFill>
                  <a:srgbClr val="000000"/>
                </a:solidFill>
                <a:effectLst/>
                <a:uLnTx/>
                <a:uFillTx/>
                <a:latin typeface="Space Mono"/>
                <a:ea typeface="Space Mono"/>
                <a:cs typeface="Space Mono"/>
                <a:sym typeface="Space Mono"/>
              </a:rPr>
              <a:t>Instead of being irreverent for </a:t>
            </a:r>
            <a:r>
              <a:rPr kumimoji="0" lang="en" sz="2000" b="0" i="0" u="none" strike="noStrike" kern="0" cap="none" spc="0" normalizeH="0" baseline="0" noProof="0" err="1">
                <a:ln>
                  <a:noFill/>
                </a:ln>
                <a:solidFill>
                  <a:srgbClr val="000000"/>
                </a:solidFill>
                <a:effectLst/>
                <a:uLnTx/>
                <a:uFillTx/>
                <a:latin typeface="Space Mono"/>
                <a:ea typeface="Space Mono"/>
                <a:cs typeface="Space Mono"/>
                <a:sym typeface="Space Mono"/>
              </a:rPr>
              <a:t>irreverent’s</a:t>
            </a:r>
            <a:r>
              <a:rPr kumimoji="0" lang="en" sz="2000" b="0" i="0" u="none" strike="noStrike" kern="0" cap="none" spc="0" normalizeH="0" baseline="0" noProof="0">
                <a:ln>
                  <a:noFill/>
                </a:ln>
                <a:solidFill>
                  <a:srgbClr val="000000"/>
                </a:solidFill>
                <a:effectLst/>
                <a:uLnTx/>
                <a:uFillTx/>
                <a:latin typeface="Space Mono"/>
                <a:ea typeface="Space Mono"/>
                <a:cs typeface="Space Mono"/>
                <a:sym typeface="Space Mono"/>
              </a:rPr>
              <a:t> sake, we’ll use it to own cold brew’s equally dark yet energetic role in culture. </a:t>
            </a:r>
            <a:endParaRPr kumimoji="0" sz="2800" b="0" i="0" u="none" strike="noStrike" kern="0" cap="none" spc="0" normalizeH="0" baseline="0" noProof="0">
              <a:ln>
                <a:noFill/>
              </a:ln>
              <a:solidFill>
                <a:srgbClr val="121720"/>
              </a:solidFill>
              <a:effectLst/>
              <a:uLnTx/>
              <a:uFillTx/>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48A3231-00EC-458F-9517-CD3DE9EC6A38}"/>
              </a:ext>
            </a:extLst>
          </p:cNvPr>
          <p:cNvGraphicFramePr>
            <a:graphicFrameLocks noChangeAspect="1"/>
          </p:cNvGraphicFramePr>
          <p:nvPr>
            <p:custDataLst>
              <p:tags r:id="rId1"/>
            </p:custDataLst>
            <p:extLst>
              <p:ext uri="{D42A27DB-BD31-4B8C-83A1-F6EECF244321}">
                <p14:modId xmlns:p14="http://schemas.microsoft.com/office/powerpoint/2010/main" val="3095427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48A3231-00EC-458F-9517-CD3DE9EC6A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01" name="Google Shape;401;p4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42568" y="66866"/>
            <a:ext cx="3031833" cy="2283333"/>
          </a:xfrm>
          <a:prstGeom prst="rect">
            <a:avLst/>
          </a:prstGeom>
          <a:noFill/>
          <a:ln>
            <a:noFill/>
          </a:ln>
        </p:spPr>
      </p:pic>
      <p:pic>
        <p:nvPicPr>
          <p:cNvPr id="402" name="Google Shape;402;p49"/>
          <p:cNvPicPr preferRelativeResize="0"/>
          <p:nvPr/>
        </p:nvPicPr>
        <p:blipFill rotWithShape="1">
          <a:blip r:embed="rId7">
            <a:alphaModFix/>
          </a:blip>
          <a:srcRect b="14806"/>
          <a:stretch/>
        </p:blipFill>
        <p:spPr>
          <a:xfrm>
            <a:off x="3391634" y="203201"/>
            <a:ext cx="3918033" cy="1924817"/>
          </a:xfrm>
          <a:prstGeom prst="rect">
            <a:avLst/>
          </a:prstGeom>
          <a:noFill/>
          <a:ln>
            <a:noFill/>
          </a:ln>
        </p:spPr>
      </p:pic>
      <p:pic>
        <p:nvPicPr>
          <p:cNvPr id="403" name="Google Shape;403;p4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3175" y="4338216"/>
            <a:ext cx="3497740" cy="2363933"/>
          </a:xfrm>
          <a:prstGeom prst="rect">
            <a:avLst/>
          </a:prstGeom>
          <a:noFill/>
          <a:ln>
            <a:noFill/>
          </a:ln>
        </p:spPr>
      </p:pic>
      <p:pic>
        <p:nvPicPr>
          <p:cNvPr id="404" name="Google Shape;404;p49"/>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8798417" y="3410052"/>
            <a:ext cx="3360785" cy="2204680"/>
          </a:xfrm>
          <a:prstGeom prst="rect">
            <a:avLst/>
          </a:prstGeom>
          <a:noFill/>
          <a:ln>
            <a:noFill/>
          </a:ln>
        </p:spPr>
      </p:pic>
      <p:sp>
        <p:nvSpPr>
          <p:cNvPr id="405" name="Google Shape;405;p49"/>
          <p:cNvSpPr txBox="1">
            <a:spLocks noGrp="1"/>
          </p:cNvSpPr>
          <p:nvPr>
            <p:ph type="sldNum" sz="quarter" idx="4294967295"/>
          </p:nvPr>
        </p:nvSpPr>
        <p:spPr>
          <a:xfrm>
            <a:off x="11757025" y="-523875"/>
            <a:ext cx="434975" cy="128587"/>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89" u="none" strike="noStrike" kern="0" cap="none" spc="0" normalizeH="0" baseline="0" noProof="0">
                <a:ln>
                  <a:noFill/>
                </a:ln>
                <a:solidFill>
                  <a:srgbClr val="595959"/>
                </a:solidFill>
                <a:effectLst/>
                <a:uLnTx/>
                <a:uFillTx/>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57</a:t>
            </a:fld>
            <a:endParaRPr kumimoji="0" sz="1089" u="none" strike="noStrike" kern="0" cap="none" spc="0" normalizeH="0" baseline="0" noProof="0">
              <a:ln>
                <a:noFill/>
              </a:ln>
              <a:solidFill>
                <a:srgbClr val="595959"/>
              </a:solidFill>
              <a:effectLst/>
              <a:uLnTx/>
              <a:uFillTx/>
              <a:cs typeface="Arial"/>
              <a:sym typeface="Arial"/>
            </a:endParaRPr>
          </a:p>
        </p:txBody>
      </p:sp>
      <p:pic>
        <p:nvPicPr>
          <p:cNvPr id="406" name="Google Shape;406;p49"/>
          <p:cNvPicPr preferRelativeResize="0"/>
          <p:nvPr/>
        </p:nvPicPr>
        <p:blipFill rotWithShape="1">
          <a:blip r:embed="rId10">
            <a:alphaModFix/>
          </a:blip>
          <a:srcRect l="50653" t="33720" b="40666"/>
          <a:stretch/>
        </p:blipFill>
        <p:spPr>
          <a:xfrm>
            <a:off x="9049517" y="5703883"/>
            <a:ext cx="3127184" cy="1077800"/>
          </a:xfrm>
          <a:prstGeom prst="rect">
            <a:avLst/>
          </a:prstGeom>
          <a:noFill/>
          <a:ln>
            <a:noFill/>
          </a:ln>
        </p:spPr>
      </p:pic>
      <p:pic>
        <p:nvPicPr>
          <p:cNvPr id="407" name="Google Shape;407;p49"/>
          <p:cNvPicPr preferRelativeResize="0"/>
          <p:nvPr/>
        </p:nvPicPr>
        <p:blipFill rotWithShape="1">
          <a:blip r:embed="rId11">
            <a:alphaModFix/>
          </a:blip>
          <a:srcRect t="7629" r="3044" b="13143"/>
          <a:stretch/>
        </p:blipFill>
        <p:spPr>
          <a:xfrm>
            <a:off x="5692434" y="4305334"/>
            <a:ext cx="3031833" cy="2527151"/>
          </a:xfrm>
          <a:prstGeom prst="rect">
            <a:avLst/>
          </a:prstGeom>
          <a:noFill/>
          <a:ln>
            <a:noFill/>
          </a:ln>
        </p:spPr>
      </p:pic>
      <p:pic>
        <p:nvPicPr>
          <p:cNvPr id="408" name="Google Shape;408;p49"/>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30851" y="1615967"/>
            <a:ext cx="3360783" cy="2499027"/>
          </a:xfrm>
          <a:prstGeom prst="rect">
            <a:avLst/>
          </a:prstGeom>
          <a:noFill/>
          <a:ln>
            <a:noFill/>
          </a:ln>
        </p:spPr>
      </p:pic>
      <p:sp>
        <p:nvSpPr>
          <p:cNvPr id="409" name="Google Shape;409;p49"/>
          <p:cNvSpPr txBox="1"/>
          <p:nvPr/>
        </p:nvSpPr>
        <p:spPr>
          <a:xfrm>
            <a:off x="5142433" y="2160733"/>
            <a:ext cx="4689600" cy="1078000"/>
          </a:xfrm>
          <a:prstGeom prst="rect">
            <a:avLst/>
          </a:prstGeom>
          <a:solidFill>
            <a:srgbClr val="FB341E"/>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RPr/>
            </a:defPPr>
            <a:lvl1pPr marL="0" indent="0" algn="ctr">
              <a:buNone/>
              <a:defRPr sz="4000" b="1">
                <a:solidFill>
                  <a:schemeClr val="bg1"/>
                </a:solidFill>
                <a:latin typeface="Fjalla One"/>
                <a:ea typeface="Fjalla One"/>
                <a:cs typeface="Fjalla One"/>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400" b="1" i="0" u="none" strike="noStrike" kern="0" cap="none" spc="0" normalizeH="0" baseline="0" noProof="0">
                <a:ln>
                  <a:noFill/>
                </a:ln>
                <a:solidFill>
                  <a:srgbClr val="FFFFFF"/>
                </a:solidFill>
                <a:effectLst/>
                <a:uLnTx/>
                <a:uFillTx/>
                <a:latin typeface="Fjalla One"/>
                <a:sym typeface="Fjalla One"/>
              </a:rPr>
              <a:t>COLD BREW</a:t>
            </a:r>
            <a:endParaRPr kumimoji="0" sz="4400" b="1" i="0" u="none" strike="noStrike" kern="0" cap="none" spc="0" normalizeH="0" baseline="0" noProof="0">
              <a:ln>
                <a:noFill/>
              </a:ln>
              <a:solidFill>
                <a:srgbClr val="FFFFFF"/>
              </a:solidFill>
              <a:effectLst/>
              <a:uLnTx/>
              <a:uFillTx/>
              <a:latin typeface="Fjalla One"/>
              <a:sym typeface="Fjalla One"/>
            </a:endParaRPr>
          </a:p>
        </p:txBody>
      </p:sp>
      <p:sp>
        <p:nvSpPr>
          <p:cNvPr id="410" name="Google Shape;410;p49"/>
          <p:cNvSpPr txBox="1"/>
          <p:nvPr/>
        </p:nvSpPr>
        <p:spPr>
          <a:xfrm>
            <a:off x="1877479" y="2152515"/>
            <a:ext cx="2358800" cy="1006800"/>
          </a:xfrm>
          <a:prstGeom prst="rect">
            <a:avLst/>
          </a:prstGeom>
          <a:solidFill>
            <a:srgbClr val="FB341E"/>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L="0" indent="0" algn="ctr">
              <a:buNone/>
              <a:defRPr sz="3200" b="1">
                <a:solidFill>
                  <a:schemeClr val="bg1"/>
                </a:solidFill>
                <a:latin typeface="Fjalla One"/>
                <a:ea typeface="Fjalla One"/>
                <a:cs typeface="Fjalla One"/>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5333" b="1" i="0" u="none" strike="noStrike" kern="0" cap="none" spc="0" normalizeH="0" baseline="0" noProof="0">
                <a:ln>
                  <a:noFill/>
                </a:ln>
                <a:solidFill>
                  <a:srgbClr val="FFFFFF"/>
                </a:solidFill>
                <a:effectLst/>
                <a:uLnTx/>
                <a:uFillTx/>
                <a:latin typeface="Fjalla One"/>
                <a:sym typeface="Fjalla One"/>
              </a:rPr>
              <a:t>THIS</a:t>
            </a:r>
            <a:endParaRPr kumimoji="0" sz="5333" b="1" i="0" u="none" strike="noStrike" kern="0" cap="none" spc="0" normalizeH="0" baseline="0" noProof="0">
              <a:ln>
                <a:noFill/>
              </a:ln>
              <a:solidFill>
                <a:srgbClr val="FFFFFF"/>
              </a:solidFill>
              <a:effectLst/>
              <a:uLnTx/>
              <a:uFillTx/>
              <a:latin typeface="Fjalla One"/>
              <a:sym typeface="Fjalla One"/>
            </a:endParaRPr>
          </a:p>
        </p:txBody>
      </p:sp>
      <p:pic>
        <p:nvPicPr>
          <p:cNvPr id="412" name="Google Shape;412;p49"/>
          <p:cNvPicPr preferRelativeResize="0"/>
          <p:nvPr/>
        </p:nvPicPr>
        <p:blipFill rotWithShape="1">
          <a:blip r:embed="rId13" cstate="screen">
            <a:alphaModFix/>
            <a:extLst>
              <a:ext uri="{28A0092B-C50C-407E-A947-70E740481C1C}">
                <a14:useLocalDpi xmlns:a14="http://schemas.microsoft.com/office/drawing/2010/main"/>
              </a:ext>
            </a:extLst>
          </a:blip>
          <a:srcRect t="29977" b="29691"/>
          <a:stretch/>
        </p:blipFill>
        <p:spPr>
          <a:xfrm>
            <a:off x="4585401" y="4287416"/>
            <a:ext cx="2704967" cy="727317"/>
          </a:xfrm>
          <a:prstGeom prst="rect">
            <a:avLst/>
          </a:prstGeom>
          <a:noFill/>
          <a:ln>
            <a:noFill/>
          </a:ln>
        </p:spPr>
      </p:pic>
      <p:pic>
        <p:nvPicPr>
          <p:cNvPr id="413" name="Google Shape;413;p49"/>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2589350" y="5488002"/>
            <a:ext cx="3031833" cy="1235399"/>
          </a:xfrm>
          <a:prstGeom prst="rect">
            <a:avLst/>
          </a:prstGeom>
          <a:noFill/>
          <a:ln>
            <a:noFill/>
          </a:ln>
        </p:spPr>
      </p:pic>
      <p:pic>
        <p:nvPicPr>
          <p:cNvPr id="414" name="Google Shape;414;p49"/>
          <p:cNvPicPr preferRelativeResize="0"/>
          <p:nvPr/>
        </p:nvPicPr>
        <p:blipFill rotWithShape="1">
          <a:blip r:embed="rId15" cstate="screen">
            <a:alphaModFix/>
            <a:extLst>
              <a:ext uri="{28A0092B-C50C-407E-A947-70E740481C1C}">
                <a14:useLocalDpi xmlns:a14="http://schemas.microsoft.com/office/drawing/2010/main"/>
              </a:ext>
            </a:extLst>
          </a:blip>
          <a:srcRect t="35307" b="31526"/>
          <a:stretch/>
        </p:blipFill>
        <p:spPr>
          <a:xfrm>
            <a:off x="9832233" y="2366050"/>
            <a:ext cx="2359001" cy="793265"/>
          </a:xfrm>
          <a:prstGeom prst="rect">
            <a:avLst/>
          </a:prstGeom>
          <a:noFill/>
          <a:ln>
            <a:noFill/>
          </a:ln>
        </p:spPr>
      </p:pic>
      <p:sp>
        <p:nvSpPr>
          <p:cNvPr id="415" name="Google Shape;415;p49"/>
          <p:cNvSpPr txBox="1"/>
          <p:nvPr/>
        </p:nvSpPr>
        <p:spPr>
          <a:xfrm>
            <a:off x="5367200" y="3317833"/>
            <a:ext cx="4275200" cy="727600"/>
          </a:xfrm>
          <a:prstGeom prst="rect">
            <a:avLst/>
          </a:prstGeom>
          <a:solidFill>
            <a:srgbClr val="FFFFFF"/>
          </a:solidFill>
          <a:ln>
            <a:noFill/>
          </a:ln>
        </p:spPr>
        <p:txBody>
          <a:bodyPr spcFirstLastPara="1" wrap="square" lIns="60967" tIns="60967" rIns="60967" bIns="609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121720"/>
                </a:solidFill>
                <a:effectLst/>
                <a:uLnTx/>
                <a:uFillTx/>
                <a:latin typeface="Space Mono"/>
                <a:ea typeface="Space Mono"/>
                <a:cs typeface="Space Mono"/>
                <a:sym typeface="Space Mono"/>
              </a:rPr>
              <a:t>the “hard stuff” people can’t </a:t>
            </a:r>
            <a:endParaRPr kumimoji="0" sz="1467" b="0" i="0" u="none" strike="noStrike" kern="0" cap="none" spc="0" normalizeH="0" baseline="0" noProof="0">
              <a:ln>
                <a:noFill/>
              </a:ln>
              <a:solidFill>
                <a:srgbClr val="121720"/>
              </a:solidFill>
              <a:effectLst/>
              <a:uLnTx/>
              <a:uFillTx/>
              <a:latin typeface="Space Mono"/>
              <a:ea typeface="Space Mono"/>
              <a:cs typeface="Space Mono"/>
              <a:sym typeface="Space Mono"/>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121720"/>
                </a:solidFill>
                <a:effectLst/>
                <a:uLnTx/>
                <a:uFillTx/>
                <a:latin typeface="Space Mono"/>
                <a:ea typeface="Space Mono"/>
                <a:cs typeface="Space Mono"/>
                <a:sym typeface="Space Mono"/>
              </a:rPr>
              <a:t>get enough of, especially </a:t>
            </a:r>
            <a:endParaRPr kumimoji="0" sz="1467" b="0" i="0" u="none" strike="noStrike" kern="0" cap="none" spc="0" normalizeH="0" baseline="0" noProof="0">
              <a:ln>
                <a:noFill/>
              </a:ln>
              <a:solidFill>
                <a:srgbClr val="121720"/>
              </a:solidFill>
              <a:effectLst/>
              <a:uLnTx/>
              <a:uFillTx/>
              <a:latin typeface="Space Mono"/>
              <a:ea typeface="Space Mono"/>
              <a:cs typeface="Space Mono"/>
              <a:sym typeface="Space Mono"/>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121720"/>
                </a:solidFill>
                <a:effectLst/>
                <a:uLnTx/>
                <a:uFillTx/>
                <a:latin typeface="Space Mono"/>
                <a:ea typeface="Space Mono"/>
                <a:cs typeface="Space Mono"/>
                <a:sym typeface="Space Mono"/>
              </a:rPr>
              <a:t>at their worst. </a:t>
            </a:r>
            <a:endParaRPr kumimoji="0" sz="1467" b="0" i="0" u="none" strike="noStrike" kern="0" cap="none" spc="0" normalizeH="0" baseline="0" noProof="0">
              <a:ln>
                <a:noFill/>
              </a:ln>
              <a:solidFill>
                <a:srgbClr val="121720"/>
              </a:solidFill>
              <a:effectLst/>
              <a:uLnTx/>
              <a:uFillTx/>
              <a:latin typeface="Space Mono"/>
              <a:ea typeface="Space Mono"/>
              <a:cs typeface="Space Mono"/>
              <a:sym typeface="Space Mono"/>
            </a:endParaRPr>
          </a:p>
        </p:txBody>
      </p:sp>
      <p:sp>
        <p:nvSpPr>
          <p:cNvPr id="416" name="Google Shape;416;p49"/>
          <p:cNvSpPr/>
          <p:nvPr/>
        </p:nvSpPr>
        <p:spPr>
          <a:xfrm>
            <a:off x="5570384" y="3390951"/>
            <a:ext cx="226400" cy="524800"/>
          </a:xfrm>
          <a:prstGeom prst="leftBrace">
            <a:avLst>
              <a:gd name="adj1" fmla="val 50000"/>
              <a:gd name="adj2" fmla="val 50603"/>
            </a:avLst>
          </a:prstGeom>
          <a:noFill/>
          <a:ln w="38100" cap="flat" cmpd="sng">
            <a:solidFill>
              <a:srgbClr val="222222"/>
            </a:solidFill>
            <a:prstDash val="solid"/>
            <a:round/>
            <a:headEnd type="none" w="sm" len="sm"/>
            <a:tailEnd type="none" w="sm" len="sm"/>
          </a:ln>
        </p:spPr>
        <p:txBody>
          <a:bodyPr spcFirstLastPara="1" wrap="square" lIns="60967" tIns="60967" rIns="60967" bIns="609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endParaRPr>
          </a:p>
        </p:txBody>
      </p:sp>
      <p:sp>
        <p:nvSpPr>
          <p:cNvPr id="417" name="Google Shape;417;p49"/>
          <p:cNvSpPr/>
          <p:nvPr/>
        </p:nvSpPr>
        <p:spPr>
          <a:xfrm rot="10800000">
            <a:off x="9265300" y="3390933"/>
            <a:ext cx="226400" cy="524800"/>
          </a:xfrm>
          <a:prstGeom prst="leftBrace">
            <a:avLst>
              <a:gd name="adj1" fmla="val 50000"/>
              <a:gd name="adj2" fmla="val 46296"/>
            </a:avLst>
          </a:prstGeom>
          <a:noFill/>
          <a:ln w="38100" cap="flat" cmpd="sng">
            <a:solidFill>
              <a:srgbClr val="222222"/>
            </a:solidFill>
            <a:prstDash val="solid"/>
            <a:round/>
            <a:headEnd type="none" w="sm" len="sm"/>
            <a:tailEnd type="none" w="sm" len="sm"/>
          </a:ln>
        </p:spPr>
        <p:txBody>
          <a:bodyPr spcFirstLastPara="1" wrap="square" lIns="60967" tIns="60967" rIns="60967" bIns="609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endParaRPr>
          </a:p>
        </p:txBody>
      </p:sp>
      <p:pic>
        <p:nvPicPr>
          <p:cNvPr id="418" name="Google Shape;418;p49"/>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2589351" y="3833838"/>
            <a:ext cx="2879435" cy="389113"/>
          </a:xfrm>
          <a:prstGeom prst="rect">
            <a:avLst/>
          </a:prstGeom>
          <a:noFill/>
          <a:ln>
            <a:noFill/>
          </a:ln>
        </p:spPr>
      </p:pic>
      <p:pic>
        <p:nvPicPr>
          <p:cNvPr id="419" name="Google Shape;419;p49"/>
          <p:cNvPicPr preferRelativeResize="0"/>
          <p:nvPr/>
        </p:nvPicPr>
        <p:blipFill rotWithShape="1">
          <a:blip r:embed="rId17">
            <a:alphaModFix/>
          </a:blip>
          <a:srcRect r="23658"/>
          <a:stretch/>
        </p:blipFill>
        <p:spPr>
          <a:xfrm>
            <a:off x="4823717" y="41167"/>
            <a:ext cx="2879435" cy="558800"/>
          </a:xfrm>
          <a:prstGeom prst="rect">
            <a:avLst/>
          </a:prstGeom>
          <a:noFill/>
          <a:ln>
            <a:noFill/>
          </a:ln>
        </p:spPr>
      </p:pic>
      <p:pic>
        <p:nvPicPr>
          <p:cNvPr id="420" name="Google Shape;420;p49"/>
          <p:cNvPicPr preferRelativeResize="0"/>
          <p:nvPr/>
        </p:nvPicPr>
        <p:blipFill rotWithShape="1">
          <a:blip r:embed="rId18" cstate="screen">
            <a:alphaModFix/>
            <a:extLst>
              <a:ext uri="{28A0092B-C50C-407E-A947-70E740481C1C}">
                <a14:useLocalDpi xmlns:a14="http://schemas.microsoft.com/office/drawing/2010/main"/>
              </a:ext>
            </a:extLst>
          </a:blip>
          <a:srcRect t="11417" b="61463"/>
          <a:stretch/>
        </p:blipFill>
        <p:spPr>
          <a:xfrm>
            <a:off x="7309663" y="406984"/>
            <a:ext cx="2726989" cy="1601353"/>
          </a:xfrm>
          <a:prstGeom prst="rect">
            <a:avLst/>
          </a:prstGeom>
          <a:noFill/>
          <a:ln>
            <a:noFill/>
          </a:ln>
        </p:spPr>
      </p:pic>
      <p:sp>
        <p:nvSpPr>
          <p:cNvPr id="421" name="Google Shape;421;p49"/>
          <p:cNvSpPr txBox="1"/>
          <p:nvPr/>
        </p:nvSpPr>
        <p:spPr>
          <a:xfrm>
            <a:off x="3875984" y="2505084"/>
            <a:ext cx="1542000" cy="1078000"/>
          </a:xfrm>
          <a:prstGeom prst="rect">
            <a:avLst/>
          </a:prstGeom>
          <a:solidFill>
            <a:srgbClr val="FB341E"/>
          </a:solidFill>
          <a:ln>
            <a:noFill/>
          </a:ln>
        </p:spPr>
        <p:txBody>
          <a:bodyPr spcFirstLastPara="1" wrap="square" lIns="60967" tIns="60967" rIns="60967" bIns="609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267" b="1" i="0" u="none" strike="noStrike" kern="0" cap="none" spc="0" normalizeH="0" baseline="0" noProof="0">
                <a:ln>
                  <a:noFill/>
                </a:ln>
                <a:solidFill>
                  <a:srgbClr val="FFFFFF"/>
                </a:solidFill>
                <a:effectLst/>
                <a:uLnTx/>
                <a:uFillTx/>
                <a:latin typeface="Fjalla One"/>
                <a:ea typeface="Fjalla One"/>
                <a:cs typeface="Fjalla One"/>
                <a:sym typeface="Fjalla One"/>
              </a:rPr>
              <a:t>IS</a:t>
            </a:r>
            <a:endParaRPr kumimoji="0" sz="4267" b="1" i="0" u="none" strike="noStrike" kern="0" cap="none" spc="0" normalizeH="0" baseline="0" noProof="0">
              <a:ln>
                <a:noFill/>
              </a:ln>
              <a:solidFill>
                <a:srgbClr val="FFFFFF"/>
              </a:solidFill>
              <a:effectLst/>
              <a:uLnTx/>
              <a:uFillTx/>
              <a:latin typeface="Fjalla One"/>
              <a:ea typeface="Fjalla One"/>
              <a:cs typeface="Fjalla One"/>
              <a:sym typeface="Fjalla One"/>
            </a:endParaRPr>
          </a:p>
        </p:txBody>
      </p:sp>
      <p:pic>
        <p:nvPicPr>
          <p:cNvPr id="27" name="Google Shape;402;p49">
            <a:extLst>
              <a:ext uri="{FF2B5EF4-FFF2-40B4-BE49-F238E27FC236}">
                <a16:creationId xmlns:a16="http://schemas.microsoft.com/office/drawing/2014/main" id="{BA65B149-4EEB-4B7B-AB76-7F8D67EF4B0F}"/>
              </a:ext>
            </a:extLst>
          </p:cNvPr>
          <p:cNvPicPr preferRelativeResize="0"/>
          <p:nvPr/>
        </p:nvPicPr>
        <p:blipFill rotWithShape="1">
          <a:blip r:embed="rId19">
            <a:alphaModFix/>
            <a:extLst>
              <a:ext uri="{BEBA8EAE-BF5A-486C-A8C5-ECC9F3942E4B}">
                <a14:imgProps xmlns:a14="http://schemas.microsoft.com/office/drawing/2010/main">
                  <a14:imgLayer r:embed="rId20">
                    <a14:imgEffect>
                      <a14:artisticBlur/>
                    </a14:imgEffect>
                  </a14:imgLayer>
                </a14:imgProps>
              </a:ext>
            </a:extLst>
          </a:blip>
          <a:srcRect r="57198" b="73153"/>
          <a:stretch/>
        </p:blipFill>
        <p:spPr>
          <a:xfrm>
            <a:off x="3535473" y="196598"/>
            <a:ext cx="1677014" cy="606569"/>
          </a:xfrm>
          <a:prstGeom prst="rect">
            <a:avLst/>
          </a:prstGeom>
          <a:noFill/>
          <a:ln>
            <a:noFill/>
          </a:ln>
        </p:spPr>
      </p:pic>
      <p:pic>
        <p:nvPicPr>
          <p:cNvPr id="29" name="Google Shape;420;p49">
            <a:extLst>
              <a:ext uri="{FF2B5EF4-FFF2-40B4-BE49-F238E27FC236}">
                <a16:creationId xmlns:a16="http://schemas.microsoft.com/office/drawing/2014/main" id="{E370DD28-5B51-4F88-9D8E-9A1C42FF2CDB}"/>
              </a:ext>
            </a:extLst>
          </p:cNvPr>
          <p:cNvPicPr preferRelativeResize="0"/>
          <p:nvPr/>
        </p:nvPicPr>
        <p:blipFill rotWithShape="1">
          <a:blip r:embed="rId21" cstate="screen">
            <a:alphaModFix/>
            <a:extLst>
              <a:ext uri="{BEBA8EAE-BF5A-486C-A8C5-ECC9F3942E4B}">
                <a14:imgProps xmlns:a14="http://schemas.microsoft.com/office/drawing/2010/main">
                  <a14:imgLayer r:embed="rId22">
                    <a14:imgEffect>
                      <a14:artisticBlur/>
                    </a14:imgEffect>
                  </a14:imgLayer>
                </a14:imgProps>
              </a:ext>
              <a:ext uri="{28A0092B-C50C-407E-A947-70E740481C1C}">
                <a14:useLocalDpi xmlns:a14="http://schemas.microsoft.com/office/drawing/2010/main"/>
              </a:ext>
            </a:extLst>
          </a:blip>
          <a:srcRect t="11417" r="52720" b="79483"/>
          <a:stretch/>
        </p:blipFill>
        <p:spPr>
          <a:xfrm>
            <a:off x="7307851" y="402764"/>
            <a:ext cx="1289319" cy="537321"/>
          </a:xfrm>
          <a:prstGeom prst="rect">
            <a:avLst/>
          </a:prstGeom>
          <a:noFill/>
          <a:ln>
            <a:noFill/>
          </a:ln>
        </p:spPr>
      </p:pic>
      <p:pic>
        <p:nvPicPr>
          <p:cNvPr id="30" name="Google Shape;414;p49">
            <a:extLst>
              <a:ext uri="{FF2B5EF4-FFF2-40B4-BE49-F238E27FC236}">
                <a16:creationId xmlns:a16="http://schemas.microsoft.com/office/drawing/2014/main" id="{1C424B5B-DA52-4B4F-9550-5C9BAF8DAA89}"/>
              </a:ext>
            </a:extLst>
          </p:cNvPr>
          <p:cNvPicPr preferRelativeResize="0"/>
          <p:nvPr/>
        </p:nvPicPr>
        <p:blipFill rotWithShape="1">
          <a:blip r:embed="rId23" cstate="screen">
            <a:alphaModFix/>
            <a:extLst>
              <a:ext uri="{BEBA8EAE-BF5A-486C-A8C5-ECC9F3942E4B}">
                <a14:imgProps xmlns:a14="http://schemas.microsoft.com/office/drawing/2010/main">
                  <a14:imgLayer r:embed="rId24">
                    <a14:imgEffect>
                      <a14:artisticBlur/>
                    </a14:imgEffect>
                  </a14:imgLayer>
                </a14:imgProps>
              </a:ext>
              <a:ext uri="{28A0092B-C50C-407E-A947-70E740481C1C}">
                <a14:useLocalDpi xmlns:a14="http://schemas.microsoft.com/office/drawing/2010/main"/>
              </a:ext>
            </a:extLst>
          </a:blip>
          <a:srcRect t="33751" r="56227" b="48200"/>
          <a:stretch/>
        </p:blipFill>
        <p:spPr>
          <a:xfrm>
            <a:off x="9838609" y="2348456"/>
            <a:ext cx="1032592" cy="431690"/>
          </a:xfrm>
          <a:prstGeom prst="rect">
            <a:avLst/>
          </a:prstGeom>
          <a:noFill/>
          <a:ln>
            <a:noFill/>
          </a:ln>
        </p:spPr>
      </p:pic>
      <p:pic>
        <p:nvPicPr>
          <p:cNvPr id="31" name="Google Shape;406;p49">
            <a:extLst>
              <a:ext uri="{FF2B5EF4-FFF2-40B4-BE49-F238E27FC236}">
                <a16:creationId xmlns:a16="http://schemas.microsoft.com/office/drawing/2014/main" id="{46C87E42-7776-4F1F-9E37-8FA96407F98C}"/>
              </a:ext>
            </a:extLst>
          </p:cNvPr>
          <p:cNvPicPr preferRelativeResize="0"/>
          <p:nvPr/>
        </p:nvPicPr>
        <p:blipFill rotWithShape="1">
          <a:blip r:embed="rId25">
            <a:alphaModFix/>
            <a:extLst>
              <a:ext uri="{BEBA8EAE-BF5A-486C-A8C5-ECC9F3942E4B}">
                <a14:imgProps xmlns:a14="http://schemas.microsoft.com/office/drawing/2010/main">
                  <a14:imgLayer r:embed="rId26">
                    <a14:imgEffect>
                      <a14:artisticBlur/>
                    </a14:imgEffect>
                  </a14:imgLayer>
                </a14:imgProps>
              </a:ext>
            </a:extLst>
          </a:blip>
          <a:srcRect l="50653" t="33720" r="26395" b="53808"/>
          <a:stretch/>
        </p:blipFill>
        <p:spPr>
          <a:xfrm>
            <a:off x="9047217" y="5721691"/>
            <a:ext cx="1454528" cy="524800"/>
          </a:xfrm>
          <a:prstGeom prst="rect">
            <a:avLst/>
          </a:prstGeom>
          <a:noFill/>
          <a:ln>
            <a:noFill/>
          </a:ln>
        </p:spPr>
      </p:pic>
      <p:pic>
        <p:nvPicPr>
          <p:cNvPr id="32" name="Google Shape;412;p49">
            <a:extLst>
              <a:ext uri="{FF2B5EF4-FFF2-40B4-BE49-F238E27FC236}">
                <a16:creationId xmlns:a16="http://schemas.microsoft.com/office/drawing/2014/main" id="{0FE1AC50-C58F-4D70-84AF-8493DDCAA176}"/>
              </a:ext>
            </a:extLst>
          </p:cNvPr>
          <p:cNvPicPr preferRelativeResize="0"/>
          <p:nvPr/>
        </p:nvPicPr>
        <p:blipFill rotWithShape="1">
          <a:blip r:embed="rId27" cstate="screen">
            <a:alphaModFix/>
            <a:extLst>
              <a:ext uri="{BEBA8EAE-BF5A-486C-A8C5-ECC9F3942E4B}">
                <a14:imgProps xmlns:a14="http://schemas.microsoft.com/office/drawing/2010/main">
                  <a14:imgLayer r:embed="rId28">
                    <a14:imgEffect>
                      <a14:artisticBlur/>
                    </a14:imgEffect>
                  </a14:imgLayer>
                </a14:imgProps>
              </a:ext>
              <a:ext uri="{28A0092B-C50C-407E-A947-70E740481C1C}">
                <a14:useLocalDpi xmlns:a14="http://schemas.microsoft.com/office/drawing/2010/main"/>
              </a:ext>
            </a:extLst>
          </a:blip>
          <a:srcRect t="29977" r="61773" b="49804"/>
          <a:stretch/>
        </p:blipFill>
        <p:spPr>
          <a:xfrm>
            <a:off x="4584253" y="4296187"/>
            <a:ext cx="1034031" cy="364601"/>
          </a:xfrm>
          <a:prstGeom prst="rect">
            <a:avLst/>
          </a:prstGeom>
          <a:noFill/>
          <a:ln>
            <a:noFill/>
          </a:ln>
        </p:spPr>
      </p:pic>
      <p:pic>
        <p:nvPicPr>
          <p:cNvPr id="33" name="Google Shape;403;p49">
            <a:extLst>
              <a:ext uri="{FF2B5EF4-FFF2-40B4-BE49-F238E27FC236}">
                <a16:creationId xmlns:a16="http://schemas.microsoft.com/office/drawing/2014/main" id="{B503CADA-F5C8-4DCF-9962-D48A38515B2D}"/>
              </a:ext>
            </a:extLst>
          </p:cNvPr>
          <p:cNvPicPr preferRelativeResize="0"/>
          <p:nvPr/>
        </p:nvPicPr>
        <p:blipFill rotWithShape="1">
          <a:blip r:embed="rId29" cstate="screen">
            <a:alphaModFix/>
            <a:extLst>
              <a:ext uri="{BEBA8EAE-BF5A-486C-A8C5-ECC9F3942E4B}">
                <a14:imgProps xmlns:a14="http://schemas.microsoft.com/office/drawing/2010/main">
                  <a14:imgLayer r:embed="rId30">
                    <a14:imgEffect>
                      <a14:artisticBlur/>
                    </a14:imgEffect>
                  </a14:imgLayer>
                </a14:imgProps>
              </a:ext>
              <a:ext uri="{28A0092B-C50C-407E-A947-70E740481C1C}">
                <a14:useLocalDpi xmlns:a14="http://schemas.microsoft.com/office/drawing/2010/main"/>
              </a:ext>
            </a:extLst>
          </a:blip>
          <a:srcRect t="-2840" r="53533" b="78996"/>
          <a:stretch/>
        </p:blipFill>
        <p:spPr>
          <a:xfrm>
            <a:off x="55733" y="4338217"/>
            <a:ext cx="1625285" cy="526674"/>
          </a:xfrm>
          <a:prstGeom prst="rect">
            <a:avLst/>
          </a:prstGeom>
          <a:noFill/>
          <a:ln>
            <a:noFill/>
          </a:ln>
        </p:spPr>
      </p:pic>
      <p:pic>
        <p:nvPicPr>
          <p:cNvPr id="34" name="Google Shape;413;p49">
            <a:extLst>
              <a:ext uri="{FF2B5EF4-FFF2-40B4-BE49-F238E27FC236}">
                <a16:creationId xmlns:a16="http://schemas.microsoft.com/office/drawing/2014/main" id="{A299CBCC-B703-4146-8BB6-A7793DC55625}"/>
              </a:ext>
            </a:extLst>
          </p:cNvPr>
          <p:cNvPicPr preferRelativeResize="0"/>
          <p:nvPr/>
        </p:nvPicPr>
        <p:blipFill rotWithShape="1">
          <a:blip r:embed="rId31" cstate="screen">
            <a:alphaModFix/>
            <a:extLst>
              <a:ext uri="{BEBA8EAE-BF5A-486C-A8C5-ECC9F3942E4B}">
                <a14:imgProps xmlns:a14="http://schemas.microsoft.com/office/drawing/2010/main">
                  <a14:imgLayer r:embed="rId32">
                    <a14:imgEffect>
                      <a14:artisticBlur/>
                    </a14:imgEffect>
                  </a14:imgLayer>
                </a14:imgProps>
              </a:ext>
              <a:ext uri="{28A0092B-C50C-407E-A947-70E740481C1C}">
                <a14:useLocalDpi xmlns:a14="http://schemas.microsoft.com/office/drawing/2010/main"/>
              </a:ext>
            </a:extLst>
          </a:blip>
          <a:srcRect b="67870"/>
          <a:stretch/>
        </p:blipFill>
        <p:spPr>
          <a:xfrm>
            <a:off x="2633304" y="5499254"/>
            <a:ext cx="3031833" cy="396933"/>
          </a:xfrm>
          <a:prstGeom prst="rect">
            <a:avLst/>
          </a:prstGeom>
          <a:noFill/>
          <a:ln>
            <a:noFill/>
          </a:ln>
        </p:spPr>
      </p:pic>
      <p:pic>
        <p:nvPicPr>
          <p:cNvPr id="25" name="Google Shape;408;p49">
            <a:extLst>
              <a:ext uri="{FF2B5EF4-FFF2-40B4-BE49-F238E27FC236}">
                <a16:creationId xmlns:a16="http://schemas.microsoft.com/office/drawing/2014/main" id="{35A91669-1E01-4178-9777-9B50E6725FDE}"/>
              </a:ext>
            </a:extLst>
          </p:cNvPr>
          <p:cNvPicPr preferRelativeResize="0"/>
          <p:nvPr/>
        </p:nvPicPr>
        <p:blipFill rotWithShape="1">
          <a:blip r:embed="rId33" cstate="screen">
            <a:alphaModFix/>
            <a:extLst>
              <a:ext uri="{BEBA8EAE-BF5A-486C-A8C5-ECC9F3942E4B}">
                <a14:imgProps xmlns:a14="http://schemas.microsoft.com/office/drawing/2010/main">
                  <a14:imgLayer r:embed="rId34">
                    <a14:imgEffect>
                      <a14:artisticBlur/>
                    </a14:imgEffect>
                  </a14:imgLayer>
                </a14:imgProps>
              </a:ext>
              <a:ext uri="{28A0092B-C50C-407E-A947-70E740481C1C}">
                <a14:useLocalDpi xmlns:a14="http://schemas.microsoft.com/office/drawing/2010/main"/>
              </a:ext>
            </a:extLst>
          </a:blip>
          <a:srcRect r="63214" b="84884"/>
          <a:stretch/>
        </p:blipFill>
        <p:spPr>
          <a:xfrm>
            <a:off x="78169" y="1630592"/>
            <a:ext cx="1236313" cy="377746"/>
          </a:xfrm>
          <a:prstGeom prst="rect">
            <a:avLst/>
          </a:prstGeom>
          <a:noFill/>
          <a:ln>
            <a:noFill/>
          </a:ln>
        </p:spPr>
      </p:pic>
      <p:pic>
        <p:nvPicPr>
          <p:cNvPr id="36" name="Google Shape;418;p49">
            <a:extLst>
              <a:ext uri="{FF2B5EF4-FFF2-40B4-BE49-F238E27FC236}">
                <a16:creationId xmlns:a16="http://schemas.microsoft.com/office/drawing/2014/main" id="{9EEEF85F-30CF-4FDF-AA4E-DED89A60297D}"/>
              </a:ext>
            </a:extLst>
          </p:cNvPr>
          <p:cNvPicPr preferRelativeResize="0"/>
          <p:nvPr/>
        </p:nvPicPr>
        <p:blipFill rotWithShape="1">
          <a:blip r:embed="rId35" cstate="screen">
            <a:alphaModFix/>
            <a:extLst>
              <a:ext uri="{BEBA8EAE-BF5A-486C-A8C5-ECC9F3942E4B}">
                <a14:imgProps xmlns:a14="http://schemas.microsoft.com/office/drawing/2010/main">
                  <a14:imgLayer r:embed="rId36">
                    <a14:imgEffect>
                      <a14:artisticBlur/>
                    </a14:imgEffect>
                  </a14:imgLayer>
                </a14:imgProps>
              </a:ext>
              <a:ext uri="{28A0092B-C50C-407E-A947-70E740481C1C}">
                <a14:useLocalDpi xmlns:a14="http://schemas.microsoft.com/office/drawing/2010/main"/>
              </a:ext>
            </a:extLst>
          </a:blip>
          <a:srcRect r="51353" b="62515"/>
          <a:stretch/>
        </p:blipFill>
        <p:spPr>
          <a:xfrm>
            <a:off x="2589352" y="3840670"/>
            <a:ext cx="1400758" cy="145859"/>
          </a:xfrm>
          <a:prstGeom prst="rect">
            <a:avLst/>
          </a:prstGeom>
          <a:noFill/>
          <a:ln>
            <a:noFill/>
          </a:ln>
        </p:spPr>
      </p:pic>
      <p:pic>
        <p:nvPicPr>
          <p:cNvPr id="37" name="Google Shape;418;p49">
            <a:extLst>
              <a:ext uri="{FF2B5EF4-FFF2-40B4-BE49-F238E27FC236}">
                <a16:creationId xmlns:a16="http://schemas.microsoft.com/office/drawing/2014/main" id="{8E928442-AEBB-44E9-B613-7BFBA711F43D}"/>
              </a:ext>
            </a:extLst>
          </p:cNvPr>
          <p:cNvPicPr preferRelativeResize="0"/>
          <p:nvPr/>
        </p:nvPicPr>
        <p:blipFill rotWithShape="1">
          <a:blip r:embed="rId35" cstate="screen">
            <a:alphaModFix/>
            <a:extLst>
              <a:ext uri="{BEBA8EAE-BF5A-486C-A8C5-ECC9F3942E4B}">
                <a14:imgProps xmlns:a14="http://schemas.microsoft.com/office/drawing/2010/main">
                  <a14:imgLayer r:embed="rId36">
                    <a14:imgEffect>
                      <a14:artisticBlur/>
                    </a14:imgEffect>
                  </a14:imgLayer>
                </a14:imgProps>
              </a:ext>
              <a:ext uri="{28A0092B-C50C-407E-A947-70E740481C1C}">
                <a14:useLocalDpi xmlns:a14="http://schemas.microsoft.com/office/drawing/2010/main"/>
              </a:ext>
            </a:extLst>
          </a:blip>
          <a:srcRect r="88901"/>
          <a:stretch/>
        </p:blipFill>
        <p:spPr>
          <a:xfrm>
            <a:off x="2626811" y="3833838"/>
            <a:ext cx="319590" cy="389113"/>
          </a:xfrm>
          <a:prstGeom prst="rect">
            <a:avLst/>
          </a:prstGeom>
          <a:noFill/>
          <a:ln>
            <a:noFill/>
          </a:ln>
        </p:spPr>
      </p:pic>
      <p:pic>
        <p:nvPicPr>
          <p:cNvPr id="38" name="Google Shape;419;p49">
            <a:extLst>
              <a:ext uri="{FF2B5EF4-FFF2-40B4-BE49-F238E27FC236}">
                <a16:creationId xmlns:a16="http://schemas.microsoft.com/office/drawing/2014/main" id="{71A03537-547C-4C86-87A6-555A0579E4E6}"/>
              </a:ext>
            </a:extLst>
          </p:cNvPr>
          <p:cNvPicPr preferRelativeResize="0"/>
          <p:nvPr/>
        </p:nvPicPr>
        <p:blipFill rotWithShape="1">
          <a:blip r:embed="rId37">
            <a:alphaModFix/>
            <a:extLst>
              <a:ext uri="{BEBA8EAE-BF5A-486C-A8C5-ECC9F3942E4B}">
                <a14:imgProps xmlns:a14="http://schemas.microsoft.com/office/drawing/2010/main">
                  <a14:imgLayer r:embed="rId38">
                    <a14:imgEffect>
                      <a14:artisticBlur/>
                    </a14:imgEffect>
                  </a14:imgLayer>
                </a14:imgProps>
              </a:ext>
            </a:extLst>
          </a:blip>
          <a:srcRect l="-1" r="60263" b="62845"/>
          <a:stretch/>
        </p:blipFill>
        <p:spPr>
          <a:xfrm>
            <a:off x="4800274" y="32524"/>
            <a:ext cx="1498927" cy="207621"/>
          </a:xfrm>
          <a:prstGeom prst="rect">
            <a:avLst/>
          </a:prstGeom>
          <a:noFill/>
          <a:ln>
            <a:noFill/>
          </a:ln>
        </p:spPr>
      </p:pic>
      <p:pic>
        <p:nvPicPr>
          <p:cNvPr id="28" name="Google Shape;419;p49">
            <a:extLst>
              <a:ext uri="{FF2B5EF4-FFF2-40B4-BE49-F238E27FC236}">
                <a16:creationId xmlns:a16="http://schemas.microsoft.com/office/drawing/2014/main" id="{55AB7B86-8C80-4A2E-A90D-CC53000A2464}"/>
              </a:ext>
            </a:extLst>
          </p:cNvPr>
          <p:cNvPicPr preferRelativeResize="0"/>
          <p:nvPr/>
        </p:nvPicPr>
        <p:blipFill rotWithShape="1">
          <a:blip r:embed="rId37">
            <a:alphaModFix/>
            <a:extLst>
              <a:ext uri="{BEBA8EAE-BF5A-486C-A8C5-ECC9F3942E4B}">
                <a14:imgProps xmlns:a14="http://schemas.microsoft.com/office/drawing/2010/main">
                  <a14:imgLayer r:embed="rId38">
                    <a14:imgEffect>
                      <a14:artisticBlur/>
                    </a14:imgEffect>
                  </a14:imgLayer>
                </a14:imgProps>
              </a:ext>
            </a:extLst>
          </a:blip>
          <a:srcRect r="89553"/>
          <a:stretch/>
        </p:blipFill>
        <p:spPr>
          <a:xfrm>
            <a:off x="4818427" y="37113"/>
            <a:ext cx="394059" cy="558800"/>
          </a:xfrm>
          <a:prstGeom prst="rect">
            <a:avLst/>
          </a:prstGeom>
          <a:noFill/>
          <a:ln>
            <a:noFill/>
          </a:ln>
        </p:spPr>
      </p:pic>
      <p:pic>
        <p:nvPicPr>
          <p:cNvPr id="39" name="Google Shape;404;p49">
            <a:extLst>
              <a:ext uri="{FF2B5EF4-FFF2-40B4-BE49-F238E27FC236}">
                <a16:creationId xmlns:a16="http://schemas.microsoft.com/office/drawing/2014/main" id="{5AEC0733-F6D8-4623-9FDD-401EEF3D031C}"/>
              </a:ext>
            </a:extLst>
          </p:cNvPr>
          <p:cNvPicPr preferRelativeResize="0"/>
          <p:nvPr/>
        </p:nvPicPr>
        <p:blipFill rotWithShape="1">
          <a:blip r:embed="rId39" cstate="screen">
            <a:alphaModFix/>
            <a:extLst>
              <a:ext uri="{BEBA8EAE-BF5A-486C-A8C5-ECC9F3942E4B}">
                <a14:imgProps xmlns:a14="http://schemas.microsoft.com/office/drawing/2010/main">
                  <a14:imgLayer r:embed="rId40">
                    <a14:imgEffect>
                      <a14:artisticBlur/>
                    </a14:imgEffect>
                  </a14:imgLayer>
                </a14:imgProps>
              </a:ext>
              <a:ext uri="{28A0092B-C50C-407E-A947-70E740481C1C}">
                <a14:useLocalDpi xmlns:a14="http://schemas.microsoft.com/office/drawing/2010/main"/>
              </a:ext>
            </a:extLst>
          </a:blip>
          <a:srcRect l="53082" t="87054" r="16491" b="5541"/>
          <a:stretch/>
        </p:blipFill>
        <p:spPr>
          <a:xfrm>
            <a:off x="10579510" y="5324714"/>
            <a:ext cx="1022555" cy="163288"/>
          </a:xfrm>
          <a:prstGeom prst="rect">
            <a:avLst/>
          </a:prstGeom>
          <a:noFill/>
          <a:ln>
            <a:noFill/>
          </a:ln>
        </p:spPr>
      </p:pic>
      <p:pic>
        <p:nvPicPr>
          <p:cNvPr id="3" name="Picture 2">
            <a:extLst>
              <a:ext uri="{FF2B5EF4-FFF2-40B4-BE49-F238E27FC236}">
                <a16:creationId xmlns:a16="http://schemas.microsoft.com/office/drawing/2014/main" id="{3F901DB0-D191-4B3A-BEA9-256CECC9EADC}"/>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5384" y="-634"/>
            <a:ext cx="3638545" cy="596547"/>
          </a:xfrm>
          <a:prstGeom prst="rect">
            <a:avLst/>
          </a:prstGeom>
        </p:spPr>
      </p:pic>
      <p:pic>
        <p:nvPicPr>
          <p:cNvPr id="4" name="Picture 3">
            <a:extLst>
              <a:ext uri="{FF2B5EF4-FFF2-40B4-BE49-F238E27FC236}">
                <a16:creationId xmlns:a16="http://schemas.microsoft.com/office/drawing/2014/main" id="{D5ECA8B3-6C61-4495-B12D-5A51D1405D11}"/>
              </a:ext>
            </a:extLst>
          </p:cNvPr>
          <p:cNvPicPr>
            <a:picLocks noChangeAspect="1"/>
          </p:cNvPicPr>
          <p:nvPr/>
        </p:nvPicPr>
        <p:blipFill rotWithShape="1">
          <a:blip r:embed="rId42"/>
          <a:srcRect t="-4189" r="34702" b="-1"/>
          <a:stretch/>
        </p:blipFill>
        <p:spPr>
          <a:xfrm>
            <a:off x="10632" y="514080"/>
            <a:ext cx="3360783" cy="582209"/>
          </a:xfrm>
          <a:prstGeom prst="rect">
            <a:avLst/>
          </a:prstGeom>
        </p:spPr>
      </p:pic>
      <p:pic>
        <p:nvPicPr>
          <p:cNvPr id="5" name="Picture 4">
            <a:extLst>
              <a:ext uri="{FF2B5EF4-FFF2-40B4-BE49-F238E27FC236}">
                <a16:creationId xmlns:a16="http://schemas.microsoft.com/office/drawing/2014/main" id="{B1BE3966-0236-4BD7-B2FE-B97E3A931B69}"/>
              </a:ext>
            </a:extLst>
          </p:cNvPr>
          <p:cNvPicPr>
            <a:picLocks noChangeAspect="1"/>
          </p:cNvPicPr>
          <p:nvPr/>
        </p:nvPicPr>
        <p:blipFill rotWithShape="1">
          <a:blip r:embed="rId43" cstate="print">
            <a:extLst>
              <a:ext uri="{28A0092B-C50C-407E-A947-70E740481C1C}">
                <a14:useLocalDpi xmlns:a14="http://schemas.microsoft.com/office/drawing/2010/main"/>
              </a:ext>
            </a:extLst>
          </a:blip>
          <a:srcRect b="26165"/>
          <a:stretch/>
        </p:blipFill>
        <p:spPr>
          <a:xfrm>
            <a:off x="841036" y="1082244"/>
            <a:ext cx="2669900" cy="540288"/>
          </a:xfrm>
          <a:prstGeom prst="rect">
            <a:avLst/>
          </a:prstGeom>
        </p:spPr>
      </p:pic>
      <p:pic>
        <p:nvPicPr>
          <p:cNvPr id="6" name="Picture 5">
            <a:extLst>
              <a:ext uri="{FF2B5EF4-FFF2-40B4-BE49-F238E27FC236}">
                <a16:creationId xmlns:a16="http://schemas.microsoft.com/office/drawing/2014/main" id="{05741702-93C7-4E4B-AA4A-374D34BBC1DC}"/>
              </a:ext>
            </a:extLst>
          </p:cNvPr>
          <p:cNvPicPr>
            <a:picLocks noChangeAspect="1"/>
          </p:cNvPicPr>
          <p:nvPr/>
        </p:nvPicPr>
        <p:blipFill rotWithShape="1">
          <a:blip r:embed="rId44"/>
          <a:srcRect l="-1" t="11048" r="7766" b="7957"/>
          <a:stretch/>
        </p:blipFill>
        <p:spPr>
          <a:xfrm>
            <a:off x="10482" y="1181434"/>
            <a:ext cx="830554" cy="231254"/>
          </a:xfrm>
          <a:prstGeom prst="rect">
            <a:avLst/>
          </a:prstGeom>
        </p:spPr>
      </p:pic>
      <p:sp>
        <p:nvSpPr>
          <p:cNvPr id="42" name="Rectangle: Rounded Corners 41">
            <a:extLst>
              <a:ext uri="{FF2B5EF4-FFF2-40B4-BE49-F238E27FC236}">
                <a16:creationId xmlns:a16="http://schemas.microsoft.com/office/drawing/2014/main" id="{92D1F437-2A60-4625-963E-E9DC6D22ECBB}"/>
              </a:ext>
            </a:extLst>
          </p:cNvPr>
          <p:cNvSpPr/>
          <p:nvPr/>
        </p:nvSpPr>
        <p:spPr>
          <a:xfrm>
            <a:off x="1032061" y="6484499"/>
            <a:ext cx="1597058" cy="2456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Internal Only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22E3D8-63D0-4B60-B179-02DDF75F676A}"/>
              </a:ext>
            </a:extLst>
          </p:cNvPr>
          <p:cNvSpPr txBox="1">
            <a:spLocks/>
          </p:cNvSpPr>
          <p:nvPr/>
        </p:nvSpPr>
        <p:spPr>
          <a:xfrm>
            <a:off x="536899" y="-1085567"/>
            <a:ext cx="10980313" cy="773762"/>
          </a:xfrm>
          <a:prstGeom prst="rect">
            <a:avLst/>
          </a:prstGeom>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defTabSz="1111073">
              <a:defRPr/>
            </a:pPr>
            <a:endParaRPr lang="en-US" altLang="en-US" sz="2600" b="1" i="1" u="none" strike="noStrike" kern="1200" cap="all" spc="0" normalizeH="0" baseline="0" noProof="0">
              <a:ln>
                <a:noFill/>
              </a:ln>
              <a:solidFill>
                <a:srgbClr val="0069B3"/>
              </a:solidFill>
              <a:effectLst/>
              <a:uLnTx/>
              <a:uFillTx/>
              <a:latin typeface="Century Gothic"/>
            </a:endParaRPr>
          </a:p>
        </p:txBody>
      </p:sp>
      <p:pic>
        <p:nvPicPr>
          <p:cNvPr id="4" name="Google Shape;707;p73">
            <a:extLst>
              <a:ext uri="{FF2B5EF4-FFF2-40B4-BE49-F238E27FC236}">
                <a16:creationId xmlns:a16="http://schemas.microsoft.com/office/drawing/2014/main" id="{DA4FE6EA-E2EC-4982-82D3-8E021A19645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18866" t="23564" r="14279" b="29551"/>
          <a:stretch/>
        </p:blipFill>
        <p:spPr>
          <a:xfrm>
            <a:off x="710036" y="1821352"/>
            <a:ext cx="6106028" cy="3215295"/>
          </a:xfrm>
          <a:prstGeom prst="rect">
            <a:avLst/>
          </a:prstGeom>
          <a:noFill/>
          <a:ln>
            <a:noFill/>
          </a:ln>
        </p:spPr>
      </p:pic>
      <p:pic>
        <p:nvPicPr>
          <p:cNvPr id="7" name="Google Shape;701;p72">
            <a:extLst>
              <a:ext uri="{FF2B5EF4-FFF2-40B4-BE49-F238E27FC236}">
                <a16:creationId xmlns:a16="http://schemas.microsoft.com/office/drawing/2014/main" id="{2630A4F2-05EB-48CE-BB66-3CA38E1BFE21}"/>
              </a:ext>
            </a:extLst>
          </p:cNvPr>
          <p:cNvPicPr preferRelativeResize="0">
            <a:picLocks noChangeAspect="1"/>
          </p:cNvPicPr>
          <p:nvPr/>
        </p:nvPicPr>
        <p:blipFill rotWithShape="1">
          <a:blip r:embed="rId3">
            <a:alphaModFix/>
          </a:blip>
          <a:srcRect l="-628" t="4237" r="12171" b="10670"/>
          <a:stretch/>
        </p:blipFill>
        <p:spPr>
          <a:xfrm>
            <a:off x="7170534" y="1170037"/>
            <a:ext cx="4203275" cy="4852219"/>
          </a:xfrm>
          <a:prstGeom prst="rect">
            <a:avLst/>
          </a:prstGeom>
          <a:noFill/>
          <a:ln>
            <a:noFill/>
          </a:ln>
        </p:spPr>
      </p:pic>
      <p:sp>
        <p:nvSpPr>
          <p:cNvPr id="2" name="Title 1">
            <a:extLst>
              <a:ext uri="{FF2B5EF4-FFF2-40B4-BE49-F238E27FC236}">
                <a16:creationId xmlns:a16="http://schemas.microsoft.com/office/drawing/2014/main" id="{0B40F4C9-233B-454E-909F-C1FD6A06EB37}"/>
              </a:ext>
            </a:extLst>
          </p:cNvPr>
          <p:cNvSpPr>
            <a:spLocks noGrp="1"/>
          </p:cNvSpPr>
          <p:nvPr>
            <p:ph type="title"/>
          </p:nvPr>
        </p:nvSpPr>
        <p:spPr>
          <a:xfrm>
            <a:off x="224313" y="192056"/>
            <a:ext cx="11743882" cy="773762"/>
          </a:xfrm>
        </p:spPr>
        <p:txBody>
          <a:bodyPr/>
          <a:lstStyle/>
          <a:p>
            <a:r>
              <a:rPr lang="en-US"/>
              <a:t>In 2021, </a:t>
            </a:r>
            <a:r>
              <a:rPr lang="en-US" err="1">
                <a:latin typeface="Century Gothic"/>
              </a:rPr>
              <a:t>st</a:t>
            </a:r>
            <a:r>
              <a:rPr lang="en-US" cap="none" err="1">
                <a:latin typeface="Century Gothic"/>
              </a:rPr>
              <a:t>ō</a:t>
            </a:r>
            <a:r>
              <a:rPr lang="en-US" err="1">
                <a:latin typeface="Century Gothic"/>
              </a:rPr>
              <a:t>k</a:t>
            </a:r>
            <a:r>
              <a:rPr lang="en-US"/>
              <a:t> cold brew coffee will launch a new campaign that takes on the way every other coffee brand acts</a:t>
            </a:r>
          </a:p>
        </p:txBody>
      </p:sp>
    </p:spTree>
    <p:extLst>
      <p:ext uri="{BB962C8B-B14F-4D97-AF65-F5344CB8AC3E}">
        <p14:creationId xmlns:p14="http://schemas.microsoft.com/office/powerpoint/2010/main" val="125851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66D0E83B-821A-4135-BD31-6E50B850BD76}"/>
              </a:ext>
            </a:extLst>
          </p:cNvPr>
          <p:cNvGraphicFramePr>
            <a:graphicFrameLocks noChangeAspect="1"/>
          </p:cNvGraphicFramePr>
          <p:nvPr>
            <p:custDataLst>
              <p:tags r:id="rId1"/>
            </p:custDataLst>
            <p:extLst>
              <p:ext uri="{D42A27DB-BD31-4B8C-83A1-F6EECF244321}">
                <p14:modId xmlns:p14="http://schemas.microsoft.com/office/powerpoint/2010/main" val="1009494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95" imgH="394" progId="TCLayout.ActiveDocument.1">
                  <p:embed/>
                </p:oleObj>
              </mc:Choice>
              <mc:Fallback>
                <p:oleObj name="think-cell Slide" r:id="rId26" imgW="395" imgH="394" progId="TCLayout.ActiveDocument.1">
                  <p:embed/>
                  <p:pic>
                    <p:nvPicPr>
                      <p:cNvPr id="17" name="Object 16" hidden="1">
                        <a:extLst>
                          <a:ext uri="{FF2B5EF4-FFF2-40B4-BE49-F238E27FC236}">
                            <a16:creationId xmlns:a16="http://schemas.microsoft.com/office/drawing/2014/main" id="{66D0E83B-821A-4135-BD31-6E50B850BD76}"/>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747F40ED-D120-49F3-A886-F03DC70C0C5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US" sz="1400" strike="noStrike" kern="1200" spc="0" normalizeH="0" noProof="0">
              <a:ln>
                <a:noFill/>
              </a:ln>
              <a:solidFill>
                <a:srgbClr val="FFFFFF"/>
              </a:solidFill>
              <a:effectLst/>
              <a:uLnTx/>
              <a:uFillTx/>
              <a:latin typeface="Century Gothic" panose="020B0502020202020204" pitchFamily="34" charset="0"/>
              <a:sym typeface="Symbol" panose="05050102010706020507" pitchFamily="18" charset="2"/>
            </a:endParaRPr>
          </a:p>
        </p:txBody>
      </p:sp>
      <p:sp>
        <p:nvSpPr>
          <p:cNvPr id="5" name="Title 1">
            <a:extLst>
              <a:ext uri="{FF2B5EF4-FFF2-40B4-BE49-F238E27FC236}">
                <a16:creationId xmlns:a16="http://schemas.microsoft.com/office/drawing/2014/main" id="{8822E3D8-63D0-4B60-B179-02DDF75F676A}"/>
              </a:ext>
            </a:extLst>
          </p:cNvPr>
          <p:cNvSpPr txBox="1">
            <a:spLocks/>
          </p:cNvSpPr>
          <p:nvPr/>
        </p:nvSpPr>
        <p:spPr>
          <a:xfrm>
            <a:off x="679450" y="-1101857"/>
            <a:ext cx="10980313" cy="773762"/>
          </a:xfrm>
          <a:prstGeom prst="rect">
            <a:avLst/>
          </a:prstGeom>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defTabSz="1111073">
              <a:defRPr/>
            </a:pPr>
            <a:endParaRPr kumimoji="0" lang="en-US" sz="2600" b="1" i="0" u="none" strike="noStrike" kern="1200" cap="all" spc="0" normalizeH="0" baseline="0" noProof="0">
              <a:ln>
                <a:noFill/>
              </a:ln>
              <a:solidFill>
                <a:srgbClr val="0069B3"/>
              </a:solidFill>
              <a:effectLst/>
              <a:uLnTx/>
              <a:uFillTx/>
              <a:latin typeface="Century Gothic"/>
            </a:endParaRPr>
          </a:p>
        </p:txBody>
      </p:sp>
      <p:sp>
        <p:nvSpPr>
          <p:cNvPr id="6" name="Content Placeholder 2">
            <a:extLst>
              <a:ext uri="{FF2B5EF4-FFF2-40B4-BE49-F238E27FC236}">
                <a16:creationId xmlns:a16="http://schemas.microsoft.com/office/drawing/2014/main" id="{DAD36804-3B01-4DDE-9AF1-5C3D53FDC7CF}"/>
              </a:ext>
            </a:extLst>
          </p:cNvPr>
          <p:cNvSpPr txBox="1">
            <a:spLocks/>
          </p:cNvSpPr>
          <p:nvPr/>
        </p:nvSpPr>
        <p:spPr>
          <a:xfrm>
            <a:off x="629444" y="-581025"/>
            <a:ext cx="11501438" cy="5046663"/>
          </a:xfrm>
          <a:prstGeom prst="rect">
            <a:avLst/>
          </a:prstGeom>
        </p:spPr>
        <p:txBody>
          <a:bodyPr>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20" rtl="0" eaLnBrk="1" fontAlgn="auto" latinLnBrk="0" hangingPunct="1">
              <a:lnSpc>
                <a:spcPct val="110000"/>
              </a:lnSpc>
              <a:spcBef>
                <a:spcPts val="0"/>
              </a:spcBef>
              <a:spcAft>
                <a:spcPts val="0"/>
              </a:spcAft>
              <a:buClrTx/>
              <a:buSzPct val="100000"/>
              <a:buFont typeface="Arial" panose="020B0604020202020204" pitchFamily="34" charset="0"/>
              <a:buChar char="•"/>
              <a:tabLst/>
              <a:defRPr/>
            </a:pPr>
            <a:endParaRPr kumimoji="0" lang="en-US" sz="1600" b="1" i="1" u="none" strike="noStrike" kern="1200" cap="none" spc="0" normalizeH="0" baseline="0" noProof="0">
              <a:ln>
                <a:noFill/>
              </a:ln>
              <a:solidFill>
                <a:srgbClr val="002677"/>
              </a:solidFill>
              <a:effectLst/>
              <a:uLnTx/>
              <a:uFillTx/>
              <a:latin typeface="Century Gothic" panose="020B0502020202020204" pitchFamily="34" charset="0"/>
            </a:endParaRPr>
          </a:p>
        </p:txBody>
      </p:sp>
      <p:pic>
        <p:nvPicPr>
          <p:cNvPr id="9" name="Picture 8" descr="A bottle of beer&#10;&#10;Description automatically generated">
            <a:extLst>
              <a:ext uri="{FF2B5EF4-FFF2-40B4-BE49-F238E27FC236}">
                <a16:creationId xmlns:a16="http://schemas.microsoft.com/office/drawing/2014/main" id="{58496844-1443-49BE-A9D8-7051F515B7E3}"/>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l="31316" r="31270"/>
          <a:stretch/>
        </p:blipFill>
        <p:spPr>
          <a:xfrm rot="16200000">
            <a:off x="8229600" y="2393950"/>
            <a:ext cx="513178" cy="1371600"/>
          </a:xfrm>
          <a:prstGeom prst="rect">
            <a:avLst/>
          </a:prstGeom>
        </p:spPr>
      </p:pic>
      <p:graphicFrame>
        <p:nvGraphicFramePr>
          <p:cNvPr id="224" name="Chart 223">
            <a:extLst>
              <a:ext uri="{FF2B5EF4-FFF2-40B4-BE49-F238E27FC236}">
                <a16:creationId xmlns:a16="http://schemas.microsoft.com/office/drawing/2014/main" id="{45489279-135B-436B-8507-A7F81EA80B15}"/>
              </a:ext>
            </a:extLst>
          </p:cNvPr>
          <p:cNvGraphicFramePr/>
          <p:nvPr>
            <p:custDataLst>
              <p:tags r:id="rId3"/>
            </p:custDataLst>
            <p:extLst>
              <p:ext uri="{D42A27DB-BD31-4B8C-83A1-F6EECF244321}">
                <p14:modId xmlns:p14="http://schemas.microsoft.com/office/powerpoint/2010/main" val="461848671"/>
              </p:ext>
            </p:extLst>
          </p:nvPr>
        </p:nvGraphicFramePr>
        <p:xfrm>
          <a:off x="903288" y="2208213"/>
          <a:ext cx="5559425" cy="3878262"/>
        </p:xfrm>
        <a:graphic>
          <a:graphicData uri="http://schemas.openxmlformats.org/drawingml/2006/chart">
            <c:chart xmlns:c="http://schemas.openxmlformats.org/drawingml/2006/chart" xmlns:r="http://schemas.openxmlformats.org/officeDocument/2006/relationships" r:id="rId29"/>
          </a:graphicData>
        </a:graphic>
      </p:graphicFrame>
      <p:sp>
        <p:nvSpPr>
          <p:cNvPr id="170" name="Text Placeholder 2">
            <a:extLst>
              <a:ext uri="{FF2B5EF4-FFF2-40B4-BE49-F238E27FC236}">
                <a16:creationId xmlns:a16="http://schemas.microsoft.com/office/drawing/2014/main" id="{03B84BC8-B5AD-45C2-B2E0-1CE837C891AD}"/>
              </a:ext>
            </a:extLst>
          </p:cNvPr>
          <p:cNvSpPr>
            <a:spLocks noGrp="1"/>
          </p:cNvSpPr>
          <p:nvPr>
            <p:custDataLst>
              <p:tags r:id="rId4"/>
            </p:custDataLst>
          </p:nvPr>
        </p:nvSpPr>
        <p:spPr bwMode="gray">
          <a:xfrm>
            <a:off x="711200" y="2994025"/>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AB0D5875-A734-4ED4-BA51-B0F1A77C0871}" type="datetime'''''''''''7'''''''''''''''''''''''''">
              <a:rPr lang="en-US" altLang="en-US" sz="1400" smtClean="0">
                <a:solidFill>
                  <a:srgbClr val="002677"/>
                </a:solidFill>
                <a:sym typeface="Symbol" panose="05050102010706020507" pitchFamily="18" charset="2"/>
              </a:rPr>
              <a:pPr lvl="1" algn="r">
                <a:spcBef>
                  <a:spcPct val="0"/>
                </a:spcBef>
                <a:spcAft>
                  <a:spcPct val="0"/>
                </a:spcAft>
              </a:pPr>
              <a:t>7</a:t>
            </a:fld>
            <a:endParaRPr lang="en-US" sz="1400">
              <a:solidFill>
                <a:srgbClr val="002677"/>
              </a:solidFill>
              <a:sym typeface="Symbol" panose="05050102010706020507" pitchFamily="18" charset="2"/>
            </a:endParaRPr>
          </a:p>
        </p:txBody>
      </p:sp>
      <p:sp>
        <p:nvSpPr>
          <p:cNvPr id="157" name="Text Placeholder 2">
            <a:extLst>
              <a:ext uri="{FF2B5EF4-FFF2-40B4-BE49-F238E27FC236}">
                <a16:creationId xmlns:a16="http://schemas.microsoft.com/office/drawing/2014/main" id="{3E128026-EE53-4455-B0AA-2CF8D38881CF}"/>
              </a:ext>
            </a:extLst>
          </p:cNvPr>
          <p:cNvSpPr>
            <a:spLocks noGrp="1"/>
          </p:cNvSpPr>
          <p:nvPr>
            <p:custDataLst>
              <p:tags r:id="rId5"/>
            </p:custDataLst>
          </p:nvPr>
        </p:nvSpPr>
        <p:spPr bwMode="gray">
          <a:xfrm>
            <a:off x="679450" y="6046788"/>
            <a:ext cx="614363"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32C4B259-9AA4-47D8-A7C4-E46886320752}" type="datetime'3''''''''''0''''''''''''-''''A''''''''''''''''''''''ug'''''">
              <a:rPr lang="en-US" altLang="en-US" sz="1400" smtClean="0"/>
              <a:pPr lvl="1" algn="ctr">
                <a:spcBef>
                  <a:spcPct val="0"/>
                </a:spcBef>
                <a:spcAft>
                  <a:spcPct val="0"/>
                </a:spcAft>
              </a:pPr>
              <a:t>30-Aug</a:t>
            </a:fld>
            <a:endParaRPr lang="en-US" sz="1400">
              <a:sym typeface="Symbol" panose="05050102010706020507" pitchFamily="18" charset="2"/>
            </a:endParaRPr>
          </a:p>
        </p:txBody>
      </p:sp>
      <p:sp>
        <p:nvSpPr>
          <p:cNvPr id="164" name="Text Placeholder 2">
            <a:extLst>
              <a:ext uri="{FF2B5EF4-FFF2-40B4-BE49-F238E27FC236}">
                <a16:creationId xmlns:a16="http://schemas.microsoft.com/office/drawing/2014/main" id="{B22BF21C-85C2-484D-A8FE-D778B0AD80E0}"/>
              </a:ext>
            </a:extLst>
          </p:cNvPr>
          <p:cNvSpPr>
            <a:spLocks noGrp="1"/>
          </p:cNvSpPr>
          <p:nvPr>
            <p:custDataLst>
              <p:tags r:id="rId6"/>
            </p:custDataLst>
          </p:nvPr>
        </p:nvSpPr>
        <p:spPr bwMode="gray">
          <a:xfrm>
            <a:off x="711200" y="5468938"/>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EF99F5DD-6164-40F5-8523-AC5945020F3B}" type="datetime'''''''''''''''''''''''''''''''''''''''1'''''''''''''''''''''">
              <a:rPr lang="en-US" altLang="en-US" sz="1400" smtClean="0">
                <a:solidFill>
                  <a:srgbClr val="002677"/>
                </a:solidFill>
                <a:sym typeface="Symbol" panose="05050102010706020507" pitchFamily="18" charset="2"/>
              </a:rPr>
              <a:pPr lvl="1" algn="r">
                <a:spcBef>
                  <a:spcPct val="0"/>
                </a:spcBef>
                <a:spcAft>
                  <a:spcPct val="0"/>
                </a:spcAft>
              </a:pPr>
              <a:t>1</a:t>
            </a:fld>
            <a:endParaRPr lang="en-US" sz="1400">
              <a:solidFill>
                <a:srgbClr val="002677"/>
              </a:solidFill>
              <a:sym typeface="Symbol" panose="05050102010706020507" pitchFamily="18" charset="2"/>
            </a:endParaRPr>
          </a:p>
        </p:txBody>
      </p:sp>
      <p:sp>
        <p:nvSpPr>
          <p:cNvPr id="149" name="Text Placeholder 2">
            <a:extLst>
              <a:ext uri="{FF2B5EF4-FFF2-40B4-BE49-F238E27FC236}">
                <a16:creationId xmlns:a16="http://schemas.microsoft.com/office/drawing/2014/main" id="{D50A4B60-5EB8-4673-AA89-DF86EF3E7EFD}"/>
              </a:ext>
            </a:extLst>
          </p:cNvPr>
          <p:cNvSpPr>
            <a:spLocks noGrp="1"/>
          </p:cNvSpPr>
          <p:nvPr>
            <p:custDataLst>
              <p:tags r:id="rId7"/>
            </p:custDataLst>
          </p:nvPr>
        </p:nvSpPr>
        <p:spPr bwMode="gray">
          <a:xfrm>
            <a:off x="1643063" y="6046788"/>
            <a:ext cx="4826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99FCCCC1-3FCA-4250-B884-90FCEC484BCC}" type="datetime'''''6''-Se''''''''''''''''''''p'''''''''''">
              <a:rPr lang="en-US" altLang="en-US" sz="1400" smtClean="0"/>
              <a:pPr lvl="1" algn="ctr">
                <a:spcBef>
                  <a:spcPct val="0"/>
                </a:spcBef>
                <a:spcAft>
                  <a:spcPct val="0"/>
                </a:spcAft>
              </a:pPr>
              <a:t>6-Sep</a:t>
            </a:fld>
            <a:endParaRPr lang="en-US" sz="1400">
              <a:sym typeface="Symbol" panose="05050102010706020507" pitchFamily="18" charset="2"/>
            </a:endParaRPr>
          </a:p>
        </p:txBody>
      </p:sp>
      <p:sp>
        <p:nvSpPr>
          <p:cNvPr id="159" name="Text Placeholder 2">
            <a:extLst>
              <a:ext uri="{FF2B5EF4-FFF2-40B4-BE49-F238E27FC236}">
                <a16:creationId xmlns:a16="http://schemas.microsoft.com/office/drawing/2014/main" id="{CCBE6526-1739-4D66-BFE8-6D665F3E5ED2}"/>
              </a:ext>
            </a:extLst>
          </p:cNvPr>
          <p:cNvSpPr>
            <a:spLocks noGrp="1"/>
          </p:cNvSpPr>
          <p:nvPr>
            <p:custDataLst>
              <p:tags r:id="rId8"/>
            </p:custDataLst>
          </p:nvPr>
        </p:nvSpPr>
        <p:spPr bwMode="gray">
          <a:xfrm>
            <a:off x="4291013" y="6046788"/>
            <a:ext cx="5810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9361762D-D170-4FCE-B14F-7C49CF8D1585}" type="datetime'''''2''''''7''''-''''''''S''''e''''''''''''''''''''''''''p'''">
              <a:rPr lang="en-US" altLang="en-US" sz="1400" smtClean="0"/>
              <a:pPr lvl="1" algn="ctr">
                <a:spcBef>
                  <a:spcPct val="0"/>
                </a:spcBef>
                <a:spcAft>
                  <a:spcPct val="0"/>
                </a:spcAft>
              </a:pPr>
              <a:t>27-Sep</a:t>
            </a:fld>
            <a:endParaRPr lang="en-US" sz="1400">
              <a:sym typeface="Symbol" panose="05050102010706020507" pitchFamily="18" charset="2"/>
            </a:endParaRPr>
          </a:p>
        </p:txBody>
      </p:sp>
      <p:sp>
        <p:nvSpPr>
          <p:cNvPr id="158" name="Text Placeholder 2">
            <a:extLst>
              <a:ext uri="{FF2B5EF4-FFF2-40B4-BE49-F238E27FC236}">
                <a16:creationId xmlns:a16="http://schemas.microsoft.com/office/drawing/2014/main" id="{575FA958-1CC0-453F-B945-AA912384FDD2}"/>
              </a:ext>
            </a:extLst>
          </p:cNvPr>
          <p:cNvSpPr>
            <a:spLocks noGrp="1"/>
          </p:cNvSpPr>
          <p:nvPr>
            <p:custDataLst>
              <p:tags r:id="rId9"/>
            </p:custDataLst>
          </p:nvPr>
        </p:nvSpPr>
        <p:spPr bwMode="gray">
          <a:xfrm>
            <a:off x="2493963" y="6046788"/>
            <a:ext cx="5810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58814763-F5B2-4424-9664-50CC00E65FB6}" type="datetime'''''''''1''''''''''''''3''''''''-''''''S''''e''''''''''p'">
              <a:rPr lang="en-US" altLang="en-US" sz="1400" smtClean="0"/>
              <a:pPr lvl="1" algn="ctr">
                <a:spcBef>
                  <a:spcPct val="0"/>
                </a:spcBef>
                <a:spcAft>
                  <a:spcPct val="0"/>
                </a:spcAft>
              </a:pPr>
              <a:t>13-Sep</a:t>
            </a:fld>
            <a:endParaRPr lang="en-US" sz="1400">
              <a:sym typeface="Symbol" panose="05050102010706020507" pitchFamily="18" charset="2"/>
            </a:endParaRPr>
          </a:p>
        </p:txBody>
      </p:sp>
      <p:sp>
        <p:nvSpPr>
          <p:cNvPr id="160" name="Text Placeholder 2">
            <a:extLst>
              <a:ext uri="{FF2B5EF4-FFF2-40B4-BE49-F238E27FC236}">
                <a16:creationId xmlns:a16="http://schemas.microsoft.com/office/drawing/2014/main" id="{F04953B2-2DE1-4DA8-B133-B572DBA0313E}"/>
              </a:ext>
            </a:extLst>
          </p:cNvPr>
          <p:cNvSpPr>
            <a:spLocks noGrp="1"/>
          </p:cNvSpPr>
          <p:nvPr>
            <p:custDataLst>
              <p:tags r:id="rId10"/>
            </p:custDataLst>
          </p:nvPr>
        </p:nvSpPr>
        <p:spPr bwMode="gray">
          <a:xfrm>
            <a:off x="6088063" y="6046788"/>
            <a:ext cx="5842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6F201874-91E6-4DD0-93EE-7981CC9F5EFE}" type="datetime'''1''''''''''''''''1''''''''-''''''''''''''''O''ct'''''''''''">
              <a:rPr lang="en-US" altLang="en-US" sz="1400" smtClean="0"/>
              <a:pPr lvl="1" algn="ctr">
                <a:spcBef>
                  <a:spcPct val="0"/>
                </a:spcBef>
                <a:spcAft>
                  <a:spcPct val="0"/>
                </a:spcAft>
              </a:pPr>
              <a:t>11-Oct</a:t>
            </a:fld>
            <a:endParaRPr lang="en-US" sz="1400">
              <a:sym typeface="Symbol" panose="05050102010706020507" pitchFamily="18" charset="2"/>
            </a:endParaRPr>
          </a:p>
        </p:txBody>
      </p:sp>
      <p:sp>
        <p:nvSpPr>
          <p:cNvPr id="150" name="Text Placeholder 2">
            <a:extLst>
              <a:ext uri="{FF2B5EF4-FFF2-40B4-BE49-F238E27FC236}">
                <a16:creationId xmlns:a16="http://schemas.microsoft.com/office/drawing/2014/main" id="{318245F8-D902-45C2-AF0C-E3490CC8E492}"/>
              </a:ext>
            </a:extLst>
          </p:cNvPr>
          <p:cNvSpPr>
            <a:spLocks noGrp="1"/>
          </p:cNvSpPr>
          <p:nvPr>
            <p:custDataLst>
              <p:tags r:id="rId11"/>
            </p:custDataLst>
          </p:nvPr>
        </p:nvSpPr>
        <p:spPr bwMode="gray">
          <a:xfrm>
            <a:off x="3392488" y="6046788"/>
            <a:ext cx="5810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453092C0-3F72-4279-8EF4-55818A8D9BEF}" type="datetime'''''''2''''''''0''''''''''''''''''''-''S''''''''e''p'''''''''">
              <a:rPr lang="en-US" altLang="en-US" sz="1400" smtClean="0"/>
              <a:pPr lvl="1" algn="ctr">
                <a:spcBef>
                  <a:spcPct val="0"/>
                </a:spcBef>
                <a:spcAft>
                  <a:spcPct val="0"/>
                </a:spcAft>
              </a:pPr>
              <a:t>20-Sep</a:t>
            </a:fld>
            <a:endParaRPr lang="en-US" sz="1400">
              <a:sym typeface="Symbol" panose="05050102010706020507" pitchFamily="18" charset="2"/>
            </a:endParaRPr>
          </a:p>
        </p:txBody>
      </p:sp>
      <p:sp>
        <p:nvSpPr>
          <p:cNvPr id="167" name="Text Placeholder 2">
            <a:extLst>
              <a:ext uri="{FF2B5EF4-FFF2-40B4-BE49-F238E27FC236}">
                <a16:creationId xmlns:a16="http://schemas.microsoft.com/office/drawing/2014/main" id="{C172CF04-6918-4A21-82D2-6C0C9DFBBB0F}"/>
              </a:ext>
            </a:extLst>
          </p:cNvPr>
          <p:cNvSpPr>
            <a:spLocks noGrp="1"/>
          </p:cNvSpPr>
          <p:nvPr>
            <p:custDataLst>
              <p:tags r:id="rId12"/>
            </p:custDataLst>
          </p:nvPr>
        </p:nvSpPr>
        <p:spPr bwMode="gray">
          <a:xfrm>
            <a:off x="711200" y="4230688"/>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616A1897-2A3B-467C-A6BB-8D094BA98783}" type="datetime'''''''''''''''''''''''''''''''4'''''''''''''''''''''">
              <a:rPr lang="en-US" altLang="en-US" sz="1400" smtClean="0">
                <a:solidFill>
                  <a:srgbClr val="002677"/>
                </a:solidFill>
                <a:sym typeface="Symbol" panose="05050102010706020507" pitchFamily="18" charset="2"/>
              </a:rPr>
              <a:pPr lvl="1" algn="r">
                <a:spcBef>
                  <a:spcPct val="0"/>
                </a:spcBef>
                <a:spcAft>
                  <a:spcPct val="0"/>
                </a:spcAft>
              </a:pPr>
              <a:t>4</a:t>
            </a:fld>
            <a:endParaRPr lang="en-US" sz="1400">
              <a:solidFill>
                <a:srgbClr val="002677"/>
              </a:solidFill>
              <a:sym typeface="Symbol" panose="05050102010706020507" pitchFamily="18" charset="2"/>
            </a:endParaRPr>
          </a:p>
        </p:txBody>
      </p:sp>
      <p:sp>
        <p:nvSpPr>
          <p:cNvPr id="151" name="Text Placeholder 2">
            <a:extLst>
              <a:ext uri="{FF2B5EF4-FFF2-40B4-BE49-F238E27FC236}">
                <a16:creationId xmlns:a16="http://schemas.microsoft.com/office/drawing/2014/main" id="{C739204D-692D-4195-863A-C7EE0A0FD0BA}"/>
              </a:ext>
            </a:extLst>
          </p:cNvPr>
          <p:cNvSpPr>
            <a:spLocks noGrp="1"/>
          </p:cNvSpPr>
          <p:nvPr>
            <p:custDataLst>
              <p:tags r:id="rId13"/>
            </p:custDataLst>
          </p:nvPr>
        </p:nvSpPr>
        <p:spPr bwMode="gray">
          <a:xfrm>
            <a:off x="5238750" y="6046788"/>
            <a:ext cx="4857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ct val="0"/>
              </a:spcBef>
              <a:spcAft>
                <a:spcPct val="0"/>
              </a:spcAft>
            </a:pPr>
            <a:fld id="{FE86F689-7912-4CDD-B8EE-11B0D7CDF0FF}" type="datetime'''''''''''''''''4''''''''''-''O''''''''''c''''''''''t'''''''">
              <a:rPr lang="en-US" altLang="en-US" sz="1400" smtClean="0"/>
              <a:pPr lvl="1" algn="ctr">
                <a:spcBef>
                  <a:spcPct val="0"/>
                </a:spcBef>
                <a:spcAft>
                  <a:spcPct val="0"/>
                </a:spcAft>
              </a:pPr>
              <a:t>4-Oct</a:t>
            </a:fld>
            <a:endParaRPr lang="en-US" sz="1400">
              <a:sym typeface="Symbol" panose="05050102010706020507" pitchFamily="18" charset="2"/>
            </a:endParaRPr>
          </a:p>
        </p:txBody>
      </p:sp>
      <p:sp>
        <p:nvSpPr>
          <p:cNvPr id="165" name="Text Placeholder 2">
            <a:extLst>
              <a:ext uri="{FF2B5EF4-FFF2-40B4-BE49-F238E27FC236}">
                <a16:creationId xmlns:a16="http://schemas.microsoft.com/office/drawing/2014/main" id="{976687A5-6372-4CB9-92EB-CE965B3525A8}"/>
              </a:ext>
            </a:extLst>
          </p:cNvPr>
          <p:cNvSpPr>
            <a:spLocks noGrp="1"/>
          </p:cNvSpPr>
          <p:nvPr>
            <p:custDataLst>
              <p:tags r:id="rId14"/>
            </p:custDataLst>
          </p:nvPr>
        </p:nvSpPr>
        <p:spPr bwMode="gray">
          <a:xfrm>
            <a:off x="711200" y="5056188"/>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9C30D2EF-A0CF-403B-A17D-D21892C9ADC6}" type="datetime'''''''''''''2'''''''''''''''">
              <a:rPr lang="en-US" altLang="en-US" sz="1400" smtClean="0">
                <a:solidFill>
                  <a:srgbClr val="002677"/>
                </a:solidFill>
                <a:sym typeface="Symbol" panose="05050102010706020507" pitchFamily="18" charset="2"/>
              </a:rPr>
              <a:pPr lvl="1" algn="r">
                <a:spcBef>
                  <a:spcPct val="0"/>
                </a:spcBef>
                <a:spcAft>
                  <a:spcPct val="0"/>
                </a:spcAft>
              </a:pPr>
              <a:t>2</a:t>
            </a:fld>
            <a:endParaRPr lang="en-US" sz="1400">
              <a:solidFill>
                <a:srgbClr val="002677"/>
              </a:solidFill>
              <a:sym typeface="Symbol" panose="05050102010706020507" pitchFamily="18" charset="2"/>
            </a:endParaRPr>
          </a:p>
        </p:txBody>
      </p:sp>
      <p:sp>
        <p:nvSpPr>
          <p:cNvPr id="166" name="Text Placeholder 2">
            <a:extLst>
              <a:ext uri="{FF2B5EF4-FFF2-40B4-BE49-F238E27FC236}">
                <a16:creationId xmlns:a16="http://schemas.microsoft.com/office/drawing/2014/main" id="{46E7AF9D-5D67-4939-9948-AECFC290D019}"/>
              </a:ext>
            </a:extLst>
          </p:cNvPr>
          <p:cNvSpPr>
            <a:spLocks noGrp="1"/>
          </p:cNvSpPr>
          <p:nvPr>
            <p:custDataLst>
              <p:tags r:id="rId15"/>
            </p:custDataLst>
          </p:nvPr>
        </p:nvSpPr>
        <p:spPr bwMode="gray">
          <a:xfrm>
            <a:off x="711200" y="4643438"/>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CDC60E45-742E-4A68-97D1-AAA1E757FB21}" type="datetime'''''''''''''''''''''''''''''''''''''''''3'''''''''''''''''">
              <a:rPr lang="en-US" altLang="en-US" sz="1400" smtClean="0">
                <a:solidFill>
                  <a:srgbClr val="002677"/>
                </a:solidFill>
                <a:sym typeface="Symbol" panose="05050102010706020507" pitchFamily="18" charset="2"/>
              </a:rPr>
              <a:pPr lvl="1" algn="r">
                <a:spcBef>
                  <a:spcPct val="0"/>
                </a:spcBef>
                <a:spcAft>
                  <a:spcPct val="0"/>
                </a:spcAft>
              </a:pPr>
              <a:t>3</a:t>
            </a:fld>
            <a:endParaRPr lang="en-US" sz="1400">
              <a:solidFill>
                <a:srgbClr val="002677"/>
              </a:solidFill>
              <a:sym typeface="Symbol" panose="05050102010706020507" pitchFamily="18" charset="2"/>
            </a:endParaRPr>
          </a:p>
        </p:txBody>
      </p:sp>
      <p:sp>
        <p:nvSpPr>
          <p:cNvPr id="168" name="Text Placeholder 2">
            <a:extLst>
              <a:ext uri="{FF2B5EF4-FFF2-40B4-BE49-F238E27FC236}">
                <a16:creationId xmlns:a16="http://schemas.microsoft.com/office/drawing/2014/main" id="{DC178C08-82A0-4B7B-85AE-27256DA39AF6}"/>
              </a:ext>
            </a:extLst>
          </p:cNvPr>
          <p:cNvSpPr>
            <a:spLocks noGrp="1"/>
          </p:cNvSpPr>
          <p:nvPr>
            <p:custDataLst>
              <p:tags r:id="rId16"/>
            </p:custDataLst>
          </p:nvPr>
        </p:nvSpPr>
        <p:spPr bwMode="gray">
          <a:xfrm>
            <a:off x="711200" y="3819525"/>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97614CD8-5D94-426F-AAEC-E272FAAD45D3}" type="datetime'''''''''5'''''''''''''''''''''''''''''''''''''''">
              <a:rPr lang="en-US" altLang="en-US" sz="1400" smtClean="0">
                <a:solidFill>
                  <a:srgbClr val="002677"/>
                </a:solidFill>
                <a:sym typeface="Symbol" panose="05050102010706020507" pitchFamily="18" charset="2"/>
              </a:rPr>
              <a:pPr lvl="1" algn="r">
                <a:spcBef>
                  <a:spcPct val="0"/>
                </a:spcBef>
                <a:spcAft>
                  <a:spcPct val="0"/>
                </a:spcAft>
              </a:pPr>
              <a:t>5</a:t>
            </a:fld>
            <a:endParaRPr lang="en-US" sz="1400">
              <a:solidFill>
                <a:srgbClr val="002677"/>
              </a:solidFill>
              <a:sym typeface="Symbol" panose="05050102010706020507" pitchFamily="18" charset="2"/>
            </a:endParaRPr>
          </a:p>
        </p:txBody>
      </p:sp>
      <p:sp>
        <p:nvSpPr>
          <p:cNvPr id="178" name="Text Placeholder 2">
            <a:extLst>
              <a:ext uri="{FF2B5EF4-FFF2-40B4-BE49-F238E27FC236}">
                <a16:creationId xmlns:a16="http://schemas.microsoft.com/office/drawing/2014/main" id="{55D98F80-9C7E-48C6-B94F-8A472E28A670}"/>
              </a:ext>
            </a:extLst>
          </p:cNvPr>
          <p:cNvSpPr>
            <a:spLocks noGrp="1"/>
          </p:cNvSpPr>
          <p:nvPr>
            <p:custDataLst>
              <p:tags r:id="rId17"/>
            </p:custDataLst>
          </p:nvPr>
        </p:nvSpPr>
        <p:spPr bwMode="gray">
          <a:xfrm>
            <a:off x="711200" y="2168525"/>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E43F95C1-A6B0-46C0-A0DB-9F421BD06FD5}" type="datetime'''''''''''''''''''''''''''''''9'''''''''''''''''''''''''''''''">
              <a:rPr lang="en-US" altLang="en-US" sz="1400" smtClean="0">
                <a:solidFill>
                  <a:srgbClr val="002677"/>
                </a:solidFill>
                <a:sym typeface="Symbol" panose="05050102010706020507" pitchFamily="18" charset="2"/>
              </a:rPr>
              <a:pPr lvl="1" algn="r">
                <a:spcBef>
                  <a:spcPct val="0"/>
                </a:spcBef>
                <a:spcAft>
                  <a:spcPct val="0"/>
                </a:spcAft>
              </a:pPr>
              <a:t>9</a:t>
            </a:fld>
            <a:endParaRPr lang="en-US" sz="1400">
              <a:solidFill>
                <a:srgbClr val="002677"/>
              </a:solidFill>
              <a:sym typeface="Symbol" panose="05050102010706020507" pitchFamily="18" charset="2"/>
            </a:endParaRPr>
          </a:p>
        </p:txBody>
      </p:sp>
      <p:sp>
        <p:nvSpPr>
          <p:cNvPr id="169" name="Text Placeholder 2">
            <a:extLst>
              <a:ext uri="{FF2B5EF4-FFF2-40B4-BE49-F238E27FC236}">
                <a16:creationId xmlns:a16="http://schemas.microsoft.com/office/drawing/2014/main" id="{8C67B4E4-4609-4FA7-99FB-A6DDDFF14EB7}"/>
              </a:ext>
            </a:extLst>
          </p:cNvPr>
          <p:cNvSpPr>
            <a:spLocks noGrp="1"/>
          </p:cNvSpPr>
          <p:nvPr>
            <p:custDataLst>
              <p:tags r:id="rId18"/>
            </p:custDataLst>
          </p:nvPr>
        </p:nvSpPr>
        <p:spPr bwMode="gray">
          <a:xfrm>
            <a:off x="711200" y="3406775"/>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66F38E08-54CD-43BD-8315-A80E746934EB}" type="datetime'''''''''''''''6'''''''''''''''">
              <a:rPr lang="en-US" altLang="en-US" sz="1400" smtClean="0">
                <a:solidFill>
                  <a:srgbClr val="002677"/>
                </a:solidFill>
                <a:sym typeface="Symbol" panose="05050102010706020507" pitchFamily="18" charset="2"/>
              </a:rPr>
              <a:pPr lvl="1" algn="r">
                <a:spcBef>
                  <a:spcPct val="0"/>
                </a:spcBef>
                <a:spcAft>
                  <a:spcPct val="0"/>
                </a:spcAft>
              </a:pPr>
              <a:t>6</a:t>
            </a:fld>
            <a:endParaRPr lang="en-US" sz="1400">
              <a:solidFill>
                <a:srgbClr val="002677"/>
              </a:solidFill>
              <a:sym typeface="Symbol" panose="05050102010706020507" pitchFamily="18" charset="2"/>
            </a:endParaRPr>
          </a:p>
        </p:txBody>
      </p:sp>
      <p:sp>
        <p:nvSpPr>
          <p:cNvPr id="177" name="Text Placeholder 2">
            <a:extLst>
              <a:ext uri="{FF2B5EF4-FFF2-40B4-BE49-F238E27FC236}">
                <a16:creationId xmlns:a16="http://schemas.microsoft.com/office/drawing/2014/main" id="{C000A26C-D4E9-44B4-ACC8-944AE271B8DB}"/>
              </a:ext>
            </a:extLst>
          </p:cNvPr>
          <p:cNvSpPr>
            <a:spLocks noGrp="1"/>
          </p:cNvSpPr>
          <p:nvPr>
            <p:custDataLst>
              <p:tags r:id="rId19"/>
            </p:custDataLst>
          </p:nvPr>
        </p:nvSpPr>
        <p:spPr bwMode="gray">
          <a:xfrm>
            <a:off x="711200" y="2581275"/>
            <a:ext cx="984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a:spcBef>
                <a:spcPct val="0"/>
              </a:spcBef>
              <a:spcAft>
                <a:spcPct val="0"/>
              </a:spcAft>
            </a:pPr>
            <a:fld id="{A7189F4F-B18C-4F5E-89C9-98F6EC88E8D1}" type="datetime'''''''''''8'''''''''''''''''''''">
              <a:rPr lang="en-US" altLang="en-US" sz="1400" smtClean="0">
                <a:solidFill>
                  <a:srgbClr val="002677"/>
                </a:solidFill>
                <a:sym typeface="Symbol" panose="05050102010706020507" pitchFamily="18" charset="2"/>
              </a:rPr>
              <a:pPr lvl="1" algn="r">
                <a:spcBef>
                  <a:spcPct val="0"/>
                </a:spcBef>
                <a:spcAft>
                  <a:spcPct val="0"/>
                </a:spcAft>
              </a:pPr>
              <a:t>8</a:t>
            </a:fld>
            <a:endParaRPr lang="en-US" sz="1400">
              <a:solidFill>
                <a:srgbClr val="002677"/>
              </a:solidFill>
              <a:sym typeface="Symbol" panose="05050102010706020507" pitchFamily="18" charset="2"/>
            </a:endParaRPr>
          </a:p>
        </p:txBody>
      </p:sp>
      <p:sp>
        <p:nvSpPr>
          <p:cNvPr id="92" name="Text Placeholder 2">
            <a:extLst>
              <a:ext uri="{FF2B5EF4-FFF2-40B4-BE49-F238E27FC236}">
                <a16:creationId xmlns:a16="http://schemas.microsoft.com/office/drawing/2014/main" id="{98216D8C-5F7D-4EC3-9511-3AB9A2617B79}"/>
              </a:ext>
            </a:extLst>
          </p:cNvPr>
          <p:cNvSpPr>
            <a:spLocks noGrp="1"/>
          </p:cNvSpPr>
          <p:nvPr>
            <p:custDataLst>
              <p:tags r:id="rId20"/>
            </p:custDataLst>
          </p:nvPr>
        </p:nvSpPr>
        <p:spPr bwMode="auto">
          <a:xfrm>
            <a:off x="6523038" y="2374900"/>
            <a:ext cx="819150"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0"/>
              </a:spcBef>
              <a:spcAft>
                <a:spcPct val="0"/>
              </a:spcAft>
              <a:defRPr/>
            </a:pPr>
            <a:fld id="{0F8781AF-526A-40CE-913C-CC5A324D1E29}" type="datetime'''''St''a''r''''b''''''u''''''ck''''''''''s'''''''''">
              <a:rPr lang="en-US" altLang="en-US" sz="1600" smtClean="0">
                <a:solidFill>
                  <a:srgbClr val="046344"/>
                </a:solidFill>
                <a:ea typeface="+mn-ea"/>
                <a:cs typeface="+mn-cs"/>
                <a:sym typeface="Symbol" panose="05050102010706020507" pitchFamily="18" charset="2"/>
              </a:rPr>
              <a:pPr lvl="1">
                <a:spcBef>
                  <a:spcPct val="0"/>
                </a:spcBef>
                <a:spcAft>
                  <a:spcPct val="0"/>
                </a:spcAft>
                <a:defRPr/>
              </a:pPr>
              <a:t>Starbucks</a:t>
            </a:fld>
            <a:endParaRPr kumimoji="0" lang="en-US" sz="1600" u="none" strike="noStrike" kern="1200" cap="none" spc="0" normalizeH="0" baseline="0" noProof="0">
              <a:ln>
                <a:noFill/>
              </a:ln>
              <a:solidFill>
                <a:srgbClr val="046344"/>
              </a:solidFill>
              <a:effectLst/>
              <a:uLnTx/>
              <a:uFillTx/>
              <a:ea typeface="+mn-ea"/>
              <a:cs typeface="+mn-cs"/>
              <a:sym typeface="Symbol" panose="05050102010706020507" pitchFamily="18" charset="2"/>
            </a:endParaRPr>
          </a:p>
        </p:txBody>
      </p:sp>
      <p:sp>
        <p:nvSpPr>
          <p:cNvPr id="88" name="Text Placeholder 2">
            <a:extLst>
              <a:ext uri="{FF2B5EF4-FFF2-40B4-BE49-F238E27FC236}">
                <a16:creationId xmlns:a16="http://schemas.microsoft.com/office/drawing/2014/main" id="{56D2622E-7E8C-4E2B-B8E3-9E559C81A607}"/>
              </a:ext>
            </a:extLst>
          </p:cNvPr>
          <p:cNvSpPr>
            <a:spLocks noGrp="1"/>
          </p:cNvSpPr>
          <p:nvPr>
            <p:custDataLst>
              <p:tags r:id="rId21"/>
            </p:custDataLst>
          </p:nvPr>
        </p:nvSpPr>
        <p:spPr bwMode="auto">
          <a:xfrm>
            <a:off x="6523038" y="3055938"/>
            <a:ext cx="398463"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0"/>
              </a:spcBef>
              <a:spcAft>
                <a:spcPct val="0"/>
              </a:spcAft>
              <a:defRPr/>
            </a:pPr>
            <a:fld id="{F2889460-DD05-4EE9-99E0-5FB68756B94A}" type="datetime'''''''S''ToK'''''''''''''''">
              <a:rPr lang="en-US" altLang="en-US" sz="1600" smtClean="0">
                <a:solidFill>
                  <a:srgbClr val="D63127"/>
                </a:solidFill>
                <a:ea typeface="+mn-ea"/>
                <a:cs typeface="+mn-cs"/>
                <a:sym typeface="Symbol" panose="05050102010706020507" pitchFamily="18" charset="2"/>
              </a:rPr>
              <a:pPr lvl="1">
                <a:spcBef>
                  <a:spcPct val="0"/>
                </a:spcBef>
                <a:spcAft>
                  <a:spcPct val="0"/>
                </a:spcAft>
                <a:defRPr/>
              </a:pPr>
              <a:t>SToK</a:t>
            </a:fld>
            <a:endParaRPr kumimoji="0" lang="en-US" sz="1600" strike="noStrike" kern="1200" spc="0" normalizeH="0" noProof="0">
              <a:ln>
                <a:noFill/>
              </a:ln>
              <a:solidFill>
                <a:srgbClr val="D63127"/>
              </a:solidFill>
              <a:effectLst/>
              <a:uLnTx/>
              <a:uFillTx/>
              <a:ea typeface="+mn-ea"/>
              <a:cs typeface="+mn-cs"/>
              <a:sym typeface="Symbol" panose="05050102010706020507" pitchFamily="18" charset="2"/>
            </a:endParaRPr>
          </a:p>
        </p:txBody>
      </p:sp>
      <p:sp>
        <p:nvSpPr>
          <p:cNvPr id="90" name="Text Placeholder 2">
            <a:extLst>
              <a:ext uri="{FF2B5EF4-FFF2-40B4-BE49-F238E27FC236}">
                <a16:creationId xmlns:a16="http://schemas.microsoft.com/office/drawing/2014/main" id="{2194AE09-7609-48D4-BD57-3B946CF57AAB}"/>
              </a:ext>
            </a:extLst>
          </p:cNvPr>
          <p:cNvSpPr>
            <a:spLocks noGrp="1"/>
          </p:cNvSpPr>
          <p:nvPr>
            <p:custDataLst>
              <p:tags r:id="rId22"/>
            </p:custDataLst>
          </p:nvPr>
        </p:nvSpPr>
        <p:spPr bwMode="auto">
          <a:xfrm>
            <a:off x="6523038" y="4252913"/>
            <a:ext cx="954088"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0"/>
              </a:spcBef>
              <a:spcAft>
                <a:spcPct val="0"/>
              </a:spcAft>
              <a:defRPr/>
            </a:pPr>
            <a:fld id="{3A48DBD9-F5F6-4E9A-8820-D91862ACBEE4}" type="datetime'''''''''''''C''h''am''''e''''''le''''''''''''''''''on'''''''''">
              <a:rPr lang="en-US" altLang="en-US" sz="1600" smtClean="0">
                <a:solidFill>
                  <a:srgbClr val="FCA752"/>
                </a:solidFill>
                <a:ea typeface="+mn-ea"/>
                <a:cs typeface="+mn-cs"/>
                <a:sym typeface="Symbol" panose="05050102010706020507" pitchFamily="18" charset="2"/>
              </a:rPr>
              <a:pPr lvl="1">
                <a:spcBef>
                  <a:spcPct val="0"/>
                </a:spcBef>
                <a:spcAft>
                  <a:spcPct val="0"/>
                </a:spcAft>
                <a:defRPr/>
              </a:pPr>
              <a:t>Chameleon</a:t>
            </a:fld>
            <a:endParaRPr kumimoji="0" lang="en-US" sz="1600" strike="noStrike" kern="1200" spc="0" normalizeH="0" noProof="0">
              <a:ln>
                <a:noFill/>
              </a:ln>
              <a:solidFill>
                <a:srgbClr val="FCA752"/>
              </a:solidFill>
              <a:effectLst/>
              <a:uLnTx/>
              <a:uFillTx/>
              <a:ea typeface="+mn-ea"/>
              <a:cs typeface="+mn-cs"/>
              <a:sym typeface="Symbol" panose="05050102010706020507" pitchFamily="18" charset="2"/>
            </a:endParaRPr>
          </a:p>
        </p:txBody>
      </p:sp>
      <p:sp>
        <p:nvSpPr>
          <p:cNvPr id="94" name="Text Placeholder 2">
            <a:extLst>
              <a:ext uri="{FF2B5EF4-FFF2-40B4-BE49-F238E27FC236}">
                <a16:creationId xmlns:a16="http://schemas.microsoft.com/office/drawing/2014/main" id="{18C99809-5E25-44B6-A0E6-C5D7B08E5497}"/>
              </a:ext>
            </a:extLst>
          </p:cNvPr>
          <p:cNvSpPr>
            <a:spLocks noGrp="1"/>
          </p:cNvSpPr>
          <p:nvPr>
            <p:custDataLst>
              <p:tags r:id="rId23"/>
            </p:custDataLst>
          </p:nvPr>
        </p:nvSpPr>
        <p:spPr bwMode="auto">
          <a:xfrm>
            <a:off x="6523038" y="3698875"/>
            <a:ext cx="633413" cy="2682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0"/>
              </a:spcBef>
              <a:spcAft>
                <a:spcPct val="0"/>
              </a:spcAft>
              <a:defRPr/>
            </a:pPr>
            <a:fld id="{9A8CC04C-1033-4B39-9ADC-FB9BF32CC1DA}" type="datetime'''C''''''al''''''''''i''f''''''''''''''''''''i''a'''''''">
              <a:rPr lang="en-US" altLang="en-US" sz="1600" dirty="0" smtClean="0">
                <a:solidFill>
                  <a:srgbClr val="894019"/>
                </a:solidFill>
                <a:ea typeface="+mn-ea"/>
                <a:cs typeface="calibri"/>
                <a:sym typeface="Symbol" panose="05050102010706020507" pitchFamily="18" charset="2"/>
              </a:rPr>
              <a:pPr lvl="1">
                <a:spcBef>
                  <a:spcPct val="0"/>
                </a:spcBef>
                <a:spcAft>
                  <a:spcPct val="0"/>
                </a:spcAft>
                <a:defRPr/>
              </a:pPr>
              <a:t>Califia</a:t>
            </a:fld>
            <a:endParaRPr lang="en-US" sz="1600" strike="noStrike" kern="1200" spc="0" normalizeH="0" noProof="0">
              <a:ln>
                <a:noFill/>
              </a:ln>
              <a:solidFill>
                <a:srgbClr val="894019"/>
              </a:solidFill>
              <a:effectLst/>
              <a:uLnTx/>
              <a:uFillTx/>
              <a:ea typeface="+mn-ea"/>
              <a:cs typeface="calibri"/>
            </a:endParaRPr>
          </a:p>
        </p:txBody>
      </p:sp>
      <p:sp>
        <p:nvSpPr>
          <p:cNvPr id="119" name="TextBox 118">
            <a:extLst>
              <a:ext uri="{FF2B5EF4-FFF2-40B4-BE49-F238E27FC236}">
                <a16:creationId xmlns:a16="http://schemas.microsoft.com/office/drawing/2014/main" id="{87D6B0A9-1D36-42A4-9C31-AA34A93659B5}"/>
              </a:ext>
            </a:extLst>
          </p:cNvPr>
          <p:cNvSpPr txBox="1"/>
          <p:nvPr/>
        </p:nvSpPr>
        <p:spPr>
          <a:xfrm>
            <a:off x="1344771" y="1662113"/>
            <a:ext cx="46764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U/S/W at Major National Retailer</a:t>
            </a:r>
            <a:r>
              <a:rPr kumimoji="0" lang="en-US" sz="2000" u="none" strike="noStrike" kern="1200" cap="none" spc="0" normalizeH="0" baseline="30000" noProof="0">
                <a:ln>
                  <a:noFill/>
                </a:ln>
                <a:solidFill>
                  <a:srgbClr val="002677"/>
                </a:solidFill>
                <a:effectLst/>
                <a:uLnTx/>
                <a:uFillTx/>
                <a:latin typeface="Century Gothic" panose="020B0502020202020204" pitchFamily="34" charset="0"/>
                <a:ea typeface="+mn-ea"/>
                <a:cs typeface="+mn-cs"/>
              </a:rPr>
              <a:t>2</a:t>
            </a:r>
          </a:p>
        </p:txBody>
      </p:sp>
      <p:pic>
        <p:nvPicPr>
          <p:cNvPr id="3" name="Picture 2" descr="A close up of a bottle&#10;&#10;Description automatically generated">
            <a:extLst>
              <a:ext uri="{FF2B5EF4-FFF2-40B4-BE49-F238E27FC236}">
                <a16:creationId xmlns:a16="http://schemas.microsoft.com/office/drawing/2014/main" id="{D070CF9E-DB1B-428F-B215-3B3CD469A130}"/>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l="30466" r="30591"/>
          <a:stretch/>
        </p:blipFill>
        <p:spPr>
          <a:xfrm rot="16200000">
            <a:off x="8218488" y="1728788"/>
            <a:ext cx="534148" cy="1371600"/>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2FD5C134-9A79-421F-8E05-98ED0EA91C60}"/>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l="31599" r="31653"/>
          <a:stretch/>
        </p:blipFill>
        <p:spPr>
          <a:xfrm rot="16200000">
            <a:off x="8234363" y="3787775"/>
            <a:ext cx="504042" cy="1371600"/>
          </a:xfrm>
          <a:prstGeom prst="rect">
            <a:avLst/>
          </a:prstGeom>
        </p:spPr>
      </p:pic>
      <p:pic>
        <p:nvPicPr>
          <p:cNvPr id="8" name="Picture 7">
            <a:extLst>
              <a:ext uri="{FF2B5EF4-FFF2-40B4-BE49-F238E27FC236}">
                <a16:creationId xmlns:a16="http://schemas.microsoft.com/office/drawing/2014/main" id="{B1662218-47B8-4842-B13D-75B7716B3079}"/>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l="28364" r="27750"/>
          <a:stretch/>
        </p:blipFill>
        <p:spPr>
          <a:xfrm rot="16200000">
            <a:off x="8185150" y="3094038"/>
            <a:ext cx="601956" cy="1371600"/>
          </a:xfrm>
          <a:prstGeom prst="rect">
            <a:avLst/>
          </a:prstGeom>
        </p:spPr>
      </p:pic>
      <p:sp>
        <p:nvSpPr>
          <p:cNvPr id="43" name="TextBox 42">
            <a:extLst>
              <a:ext uri="{FF2B5EF4-FFF2-40B4-BE49-F238E27FC236}">
                <a16:creationId xmlns:a16="http://schemas.microsoft.com/office/drawing/2014/main" id="{23856EAC-54CF-4C51-B8C4-DA167A08A7E0}"/>
              </a:ext>
            </a:extLst>
          </p:cNvPr>
          <p:cNvSpPr txBox="1"/>
          <p:nvPr/>
        </p:nvSpPr>
        <p:spPr>
          <a:xfrm>
            <a:off x="9276258" y="2179638"/>
            <a:ext cx="554231" cy="400110"/>
          </a:xfrm>
          <a:prstGeom prst="rect">
            <a:avLst/>
          </a:prstGeom>
          <a:noFill/>
        </p:spPr>
        <p:txBody>
          <a:bodyPr wrap="square" rtlCol="0">
            <a:spAutoFit/>
          </a:bodyPr>
          <a:lstStyle/>
          <a:p>
            <a:pPr algn="ctr"/>
            <a:r>
              <a:rPr lang="en-US" sz="2000">
                <a:solidFill>
                  <a:schemeClr val="tx2"/>
                </a:solidFill>
                <a:latin typeface="Century Gothic" panose="020B0502020202020204" pitchFamily="34" charset="0"/>
              </a:rPr>
              <a:t>31</a:t>
            </a:r>
          </a:p>
        </p:txBody>
      </p:sp>
      <p:sp>
        <p:nvSpPr>
          <p:cNvPr id="195" name="TextBox 194">
            <a:extLst>
              <a:ext uri="{FF2B5EF4-FFF2-40B4-BE49-F238E27FC236}">
                <a16:creationId xmlns:a16="http://schemas.microsoft.com/office/drawing/2014/main" id="{C630C6B1-EF2F-4233-8328-7A6C2095A12B}"/>
              </a:ext>
            </a:extLst>
          </p:cNvPr>
          <p:cNvSpPr txBox="1"/>
          <p:nvPr/>
        </p:nvSpPr>
        <p:spPr>
          <a:xfrm>
            <a:off x="9276258" y="2844800"/>
            <a:ext cx="554231" cy="400110"/>
          </a:xfrm>
          <a:prstGeom prst="rect">
            <a:avLst/>
          </a:prstGeom>
          <a:noFill/>
        </p:spPr>
        <p:txBody>
          <a:bodyPr wrap="square" rtlCol="0">
            <a:spAutoFit/>
          </a:bodyPr>
          <a:lstStyle/>
          <a:p>
            <a:pPr algn="ctr"/>
            <a:r>
              <a:rPr lang="en-US" sz="2000">
                <a:solidFill>
                  <a:schemeClr val="tx2"/>
                </a:solidFill>
                <a:latin typeface="Century Gothic" panose="020B0502020202020204" pitchFamily="34" charset="0"/>
              </a:rPr>
              <a:t>18</a:t>
            </a:r>
          </a:p>
        </p:txBody>
      </p:sp>
      <p:sp>
        <p:nvSpPr>
          <p:cNvPr id="196" name="TextBox 195">
            <a:extLst>
              <a:ext uri="{FF2B5EF4-FFF2-40B4-BE49-F238E27FC236}">
                <a16:creationId xmlns:a16="http://schemas.microsoft.com/office/drawing/2014/main" id="{D08BB1D2-6914-4EF8-B2BB-BE31C68B0AD3}"/>
              </a:ext>
            </a:extLst>
          </p:cNvPr>
          <p:cNvSpPr txBox="1"/>
          <p:nvPr/>
        </p:nvSpPr>
        <p:spPr>
          <a:xfrm>
            <a:off x="9276258" y="3546475"/>
            <a:ext cx="554231" cy="400110"/>
          </a:xfrm>
          <a:prstGeom prst="rect">
            <a:avLst/>
          </a:prstGeom>
          <a:noFill/>
        </p:spPr>
        <p:txBody>
          <a:bodyPr wrap="square" rtlCol="0">
            <a:spAutoFit/>
          </a:bodyPr>
          <a:lstStyle/>
          <a:p>
            <a:pPr algn="ctr"/>
            <a:r>
              <a:rPr lang="en-US" sz="2000">
                <a:solidFill>
                  <a:schemeClr val="tx2"/>
                </a:solidFill>
                <a:latin typeface="Century Gothic" panose="020B0502020202020204" pitchFamily="34" charset="0"/>
              </a:rPr>
              <a:t>12</a:t>
            </a:r>
          </a:p>
        </p:txBody>
      </p:sp>
      <p:sp>
        <p:nvSpPr>
          <p:cNvPr id="197" name="TextBox 196">
            <a:extLst>
              <a:ext uri="{FF2B5EF4-FFF2-40B4-BE49-F238E27FC236}">
                <a16:creationId xmlns:a16="http://schemas.microsoft.com/office/drawing/2014/main" id="{8E64F6BF-171F-456C-B698-9B03112C7497}"/>
              </a:ext>
            </a:extLst>
          </p:cNvPr>
          <p:cNvSpPr txBox="1"/>
          <p:nvPr/>
        </p:nvSpPr>
        <p:spPr>
          <a:xfrm>
            <a:off x="9276258" y="4257675"/>
            <a:ext cx="554231" cy="400110"/>
          </a:xfrm>
          <a:prstGeom prst="rect">
            <a:avLst/>
          </a:prstGeom>
          <a:noFill/>
        </p:spPr>
        <p:txBody>
          <a:bodyPr wrap="square" rtlCol="0">
            <a:spAutoFit/>
          </a:bodyPr>
          <a:lstStyle/>
          <a:p>
            <a:pPr algn="ctr"/>
            <a:r>
              <a:rPr lang="en-US" sz="2000">
                <a:solidFill>
                  <a:schemeClr val="tx2"/>
                </a:solidFill>
                <a:latin typeface="Century Gothic" panose="020B0502020202020204" pitchFamily="34" charset="0"/>
              </a:rPr>
              <a:t>5</a:t>
            </a:r>
          </a:p>
        </p:txBody>
      </p:sp>
      <p:sp>
        <p:nvSpPr>
          <p:cNvPr id="207" name="TextBox 206">
            <a:extLst>
              <a:ext uri="{FF2B5EF4-FFF2-40B4-BE49-F238E27FC236}">
                <a16:creationId xmlns:a16="http://schemas.microsoft.com/office/drawing/2014/main" id="{C504DE12-E46F-4B8F-8FB0-E30523E7CE45}"/>
              </a:ext>
            </a:extLst>
          </p:cNvPr>
          <p:cNvSpPr txBox="1"/>
          <p:nvPr/>
        </p:nvSpPr>
        <p:spPr>
          <a:xfrm>
            <a:off x="9108148" y="1662113"/>
            <a:ext cx="890449" cy="400110"/>
          </a:xfrm>
          <a:prstGeom prst="rect">
            <a:avLst/>
          </a:prstGeom>
          <a:noFill/>
        </p:spPr>
        <p:txBody>
          <a:bodyPr wrap="square" rtlCol="0">
            <a:spAutoFit/>
          </a:bodyPr>
          <a:lstStyle/>
          <a:p>
            <a:pPr algn="ctr"/>
            <a:r>
              <a:rPr lang="en-US" sz="2000">
                <a:solidFill>
                  <a:schemeClr val="tx2"/>
                </a:solidFill>
                <a:latin typeface="Century Gothic" panose="020B0502020202020204" pitchFamily="34" charset="0"/>
              </a:rPr>
              <a:t>ACV</a:t>
            </a:r>
            <a:r>
              <a:rPr lang="en-US" sz="2000" baseline="30000">
                <a:solidFill>
                  <a:schemeClr val="tx2"/>
                </a:solidFill>
                <a:latin typeface="Century Gothic" panose="020B0502020202020204" pitchFamily="34" charset="0"/>
              </a:rPr>
              <a:t>1</a:t>
            </a:r>
          </a:p>
        </p:txBody>
      </p:sp>
      <p:sp>
        <p:nvSpPr>
          <p:cNvPr id="481" name="TextBox 480">
            <a:extLst>
              <a:ext uri="{FF2B5EF4-FFF2-40B4-BE49-F238E27FC236}">
                <a16:creationId xmlns:a16="http://schemas.microsoft.com/office/drawing/2014/main" id="{A402CE14-B737-44FA-B3E1-D301449C2856}"/>
              </a:ext>
            </a:extLst>
          </p:cNvPr>
          <p:cNvSpPr txBox="1"/>
          <p:nvPr/>
        </p:nvSpPr>
        <p:spPr>
          <a:xfrm>
            <a:off x="10010490" y="2268538"/>
            <a:ext cx="2206319" cy="1077218"/>
          </a:xfrm>
          <a:prstGeom prst="rect">
            <a:avLst/>
          </a:prstGeom>
          <a:noFill/>
        </p:spPr>
        <p:txBody>
          <a:bodyPr wrap="square" rtlCol="0">
            <a:spAutoFit/>
          </a:bodyPr>
          <a:lstStyle/>
          <a:p>
            <a:r>
              <a:rPr lang="en-US" sz="1600">
                <a:solidFill>
                  <a:schemeClr val="tx2"/>
                </a:solidFill>
                <a:latin typeface="Century Gothic" panose="020B0502020202020204" pitchFamily="34" charset="0"/>
              </a:rPr>
              <a:t>2021 Goal: Match Starbucks distribution at ~30 ACV</a:t>
            </a:r>
          </a:p>
        </p:txBody>
      </p:sp>
      <p:sp>
        <p:nvSpPr>
          <p:cNvPr id="482" name="Right Bracket 481">
            <a:extLst>
              <a:ext uri="{FF2B5EF4-FFF2-40B4-BE49-F238E27FC236}">
                <a16:creationId xmlns:a16="http://schemas.microsoft.com/office/drawing/2014/main" id="{3A73A1B2-539E-4F45-BE59-48E2FD6D6436}"/>
              </a:ext>
            </a:extLst>
          </p:cNvPr>
          <p:cNvSpPr/>
          <p:nvPr/>
        </p:nvSpPr>
        <p:spPr>
          <a:xfrm>
            <a:off x="9649070" y="2179638"/>
            <a:ext cx="341238" cy="1149350"/>
          </a:xfrm>
          <a:prstGeom prst="rightBracket">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Century Gothic" panose="020B0502020202020204" pitchFamily="34" charset="0"/>
            </a:endParaRPr>
          </a:p>
        </p:txBody>
      </p:sp>
      <p:sp>
        <p:nvSpPr>
          <p:cNvPr id="2" name="Title 1">
            <a:extLst>
              <a:ext uri="{FF2B5EF4-FFF2-40B4-BE49-F238E27FC236}">
                <a16:creationId xmlns:a16="http://schemas.microsoft.com/office/drawing/2014/main" id="{6F8AC8BF-2E18-3E43-AFBF-666026D60E50}"/>
              </a:ext>
            </a:extLst>
          </p:cNvPr>
          <p:cNvSpPr>
            <a:spLocks noGrp="1"/>
          </p:cNvSpPr>
          <p:nvPr>
            <p:ph type="title"/>
          </p:nvPr>
        </p:nvSpPr>
        <p:spPr>
          <a:xfrm>
            <a:off x="220144" y="192056"/>
            <a:ext cx="11738525" cy="773762"/>
          </a:xfrm>
        </p:spPr>
        <p:txBody>
          <a:bodyPr vert="horz"/>
          <a:lstStyle/>
          <a:p>
            <a:r>
              <a:rPr lang="en-US"/>
              <a:t>WITH 2020 VELOCITIES FAR EXCEEDING EXPECTATIONS, </a:t>
            </a:r>
            <a:r>
              <a:rPr lang="en-US" err="1">
                <a:latin typeface="Century Gothic"/>
              </a:rPr>
              <a:t>st</a:t>
            </a:r>
            <a:r>
              <a:rPr lang="en-US" cap="none" err="1">
                <a:latin typeface="Century Gothic"/>
              </a:rPr>
              <a:t>ō</a:t>
            </a:r>
            <a:r>
              <a:rPr lang="en-US" err="1">
                <a:latin typeface="Century Gothic"/>
              </a:rPr>
              <a:t>k</a:t>
            </a:r>
            <a:r>
              <a:rPr lang="en-US">
                <a:latin typeface="Century Gothic"/>
              </a:rPr>
              <a:t> </a:t>
            </a:r>
            <a:r>
              <a:rPr lang="en-US"/>
              <a:t>pumpkin should be on par with </a:t>
            </a:r>
            <a:r>
              <a:rPr lang="en-US" err="1"/>
              <a:t>starbucks</a:t>
            </a:r>
            <a:r>
              <a:rPr lang="en-US"/>
              <a:t> </a:t>
            </a:r>
          </a:p>
        </p:txBody>
      </p:sp>
      <p:sp>
        <p:nvSpPr>
          <p:cNvPr id="4" name="Text Placeholder 3">
            <a:extLst>
              <a:ext uri="{FF2B5EF4-FFF2-40B4-BE49-F238E27FC236}">
                <a16:creationId xmlns:a16="http://schemas.microsoft.com/office/drawing/2014/main" id="{1F59530A-2019-284B-A7A3-D13577D047E5}"/>
              </a:ext>
            </a:extLst>
          </p:cNvPr>
          <p:cNvSpPr>
            <a:spLocks noGrp="1"/>
          </p:cNvSpPr>
          <p:nvPr>
            <p:ph type="body" idx="13"/>
          </p:nvPr>
        </p:nvSpPr>
        <p:spPr>
          <a:xfrm>
            <a:off x="220145" y="870264"/>
            <a:ext cx="11740550" cy="600921"/>
          </a:xfrm>
        </p:spPr>
        <p:txBody>
          <a:bodyPr/>
          <a:lstStyle/>
          <a:p>
            <a:pPr marL="285750" indent="-285750">
              <a:buFont typeface="Arial" panose="020B0604020202020204" pitchFamily="34" charset="0"/>
              <a:buChar char="•"/>
            </a:pPr>
            <a:r>
              <a:rPr lang="en-US"/>
              <a:t>Velocities ramped quickly, making Pumpkin a top </a:t>
            </a:r>
            <a:r>
              <a:rPr lang="en-US" err="1"/>
              <a:t>tertile</a:t>
            </a:r>
            <a:r>
              <a:rPr lang="en-US"/>
              <a:t> product at a major national retailer</a:t>
            </a:r>
            <a:r>
              <a:rPr lang="en-US" baseline="30000"/>
              <a:t>1</a:t>
            </a:r>
          </a:p>
          <a:p>
            <a:pPr marL="285750" indent="-285750">
              <a:buFont typeface="Arial" panose="020B0604020202020204" pitchFamily="34" charset="0"/>
              <a:buChar char="•"/>
            </a:pPr>
            <a:endParaRPr lang="en-US"/>
          </a:p>
        </p:txBody>
      </p:sp>
      <p:sp>
        <p:nvSpPr>
          <p:cNvPr id="46" name="Rectangle 45">
            <a:extLst>
              <a:ext uri="{FF2B5EF4-FFF2-40B4-BE49-F238E27FC236}">
                <a16:creationId xmlns:a16="http://schemas.microsoft.com/office/drawing/2014/main" id="{5F3B41C3-38B6-FA46-9B3E-C20232003F5F}"/>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a:t>
            </a:r>
            <a:r>
              <a:rPr lang="en-US" sz="800" baseline="30000">
                <a:solidFill>
                  <a:schemeClr val="bg1"/>
                </a:solidFill>
                <a:latin typeface="Century Gothic" panose="020B0502020202020204" pitchFamily="34" charset="0"/>
              </a:rPr>
              <a:t>1 </a:t>
            </a:r>
            <a:r>
              <a:rPr lang="en-US" sz="800">
                <a:solidFill>
                  <a:schemeClr val="bg1"/>
                </a:solidFill>
                <a:latin typeface="Century Gothic" panose="020B0502020202020204" pitchFamily="34" charset="0"/>
              </a:rPr>
              <a:t>L5 w/e 9.27.20 | </a:t>
            </a:r>
            <a:r>
              <a:rPr lang="en-US" sz="800" baseline="30000">
                <a:solidFill>
                  <a:schemeClr val="bg1"/>
                </a:solidFill>
                <a:latin typeface="Century Gothic" panose="020B0502020202020204" pitchFamily="34" charset="0"/>
              </a:rPr>
              <a:t>2</a:t>
            </a:r>
            <a:r>
              <a:rPr lang="en-US" sz="800">
                <a:solidFill>
                  <a:schemeClr val="bg1"/>
                </a:solidFill>
                <a:latin typeface="Century Gothic" panose="020B0502020202020204" pitchFamily="34" charset="0"/>
              </a:rPr>
              <a:t> IRI MULO 8.30.20 – 10.11.20</a:t>
            </a:r>
          </a:p>
        </p:txBody>
      </p:sp>
      <p:sp>
        <p:nvSpPr>
          <p:cNvPr id="44" name="Rectangle: Rounded Corners 43">
            <a:extLst>
              <a:ext uri="{FF2B5EF4-FFF2-40B4-BE49-F238E27FC236}">
                <a16:creationId xmlns:a16="http://schemas.microsoft.com/office/drawing/2014/main" id="{9DB3CE2F-7AB6-450E-BD5C-601F737CDE29}"/>
              </a:ext>
            </a:extLst>
          </p:cNvPr>
          <p:cNvSpPr/>
          <p:nvPr/>
        </p:nvSpPr>
        <p:spPr>
          <a:xfrm>
            <a:off x="2999086" y="6484499"/>
            <a:ext cx="1597058" cy="24562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Internal Only</a:t>
            </a:r>
          </a:p>
        </p:txBody>
      </p:sp>
    </p:spTree>
    <p:extLst>
      <p:ext uri="{BB962C8B-B14F-4D97-AF65-F5344CB8AC3E}">
        <p14:creationId xmlns:p14="http://schemas.microsoft.com/office/powerpoint/2010/main" val="1978119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BACC82B-D28B-4EA9-A169-E40C9DCC3EEB}"/>
              </a:ext>
            </a:extLst>
          </p:cNvPr>
          <p:cNvGraphicFramePr>
            <a:graphicFrameLocks noChangeAspect="1"/>
          </p:cNvGraphicFramePr>
          <p:nvPr>
            <p:custDataLst>
              <p:tags r:id="rId1"/>
            </p:custDataLst>
            <p:extLst>
              <p:ext uri="{D42A27DB-BD31-4B8C-83A1-F6EECF244321}">
                <p14:modId xmlns:p14="http://schemas.microsoft.com/office/powerpoint/2010/main" val="1728492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9BACC82B-D28B-4EA9-A169-E40C9DCC3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F7FA24C-3DA1-4767-9727-F79C2E30C9A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a:latin typeface="Century Gothic" panose="020B0502020202020204" pitchFamily="34" charset="0"/>
              <a:sym typeface="Calibri Regular"/>
            </a:endParaRPr>
          </a:p>
        </p:txBody>
      </p:sp>
      <p:sp>
        <p:nvSpPr>
          <p:cNvPr id="2" name="Title 1">
            <a:extLst>
              <a:ext uri="{FF2B5EF4-FFF2-40B4-BE49-F238E27FC236}">
                <a16:creationId xmlns:a16="http://schemas.microsoft.com/office/drawing/2014/main" id="{6565C2C1-A011-344F-AAF4-3D33860B791F}"/>
              </a:ext>
            </a:extLst>
          </p:cNvPr>
          <p:cNvSpPr>
            <a:spLocks noGrp="1"/>
          </p:cNvSpPr>
          <p:nvPr>
            <p:ph type="title"/>
          </p:nvPr>
        </p:nvSpPr>
        <p:spPr>
          <a:xfrm>
            <a:off x="518475" y="192056"/>
            <a:ext cx="10897386" cy="773762"/>
          </a:xfrm>
        </p:spPr>
        <p:txBody>
          <a:bodyPr/>
          <a:lstStyle/>
          <a:p>
            <a:r>
              <a:rPr lang="en-US"/>
              <a:t>At-home is the top venue for coffee consumption, and is up IN BOTH PRE- AND during COVID</a:t>
            </a:r>
          </a:p>
        </p:txBody>
      </p:sp>
      <p:sp>
        <p:nvSpPr>
          <p:cNvPr id="3" name="Text Placeholder 2">
            <a:extLst>
              <a:ext uri="{FF2B5EF4-FFF2-40B4-BE49-F238E27FC236}">
                <a16:creationId xmlns:a16="http://schemas.microsoft.com/office/drawing/2014/main" id="{A06B97EA-CD8E-4106-8FD8-B873B81778BB}"/>
              </a:ext>
            </a:extLst>
          </p:cNvPr>
          <p:cNvSpPr>
            <a:spLocks noGrp="1"/>
          </p:cNvSpPr>
          <p:nvPr>
            <p:ph type="body" idx="13"/>
          </p:nvPr>
        </p:nvSpPr>
        <p:spPr>
          <a:xfrm>
            <a:off x="220145" y="870264"/>
            <a:ext cx="11740550" cy="600921"/>
          </a:xfrm>
        </p:spPr>
        <p:txBody>
          <a:bodyPr>
            <a:normAutofit lnSpcReduction="10000"/>
          </a:bodyPr>
          <a:lstStyle/>
          <a:p>
            <a:pPr marL="285750" indent="-285750">
              <a:buFont typeface="Arial" panose="020B0604020202020204" pitchFamily="34" charset="0"/>
              <a:buChar char="•"/>
            </a:pPr>
            <a:r>
              <a:rPr lang="en-US"/>
              <a:t>Nearly 60% of coffee drinkers consume solely at home, up 5 pts vs. 2017</a:t>
            </a:r>
          </a:p>
          <a:p>
            <a:pPr marL="285750" indent="-285750">
              <a:buFont typeface="Arial" panose="020B0604020202020204" pitchFamily="34" charset="0"/>
              <a:buChar char="•"/>
            </a:pPr>
            <a:r>
              <a:rPr lang="en-US"/>
              <a:t>Nearly 80% of drinkers consume both at home &amp; AFH, +3 pts</a:t>
            </a:r>
          </a:p>
        </p:txBody>
      </p:sp>
      <p:graphicFrame>
        <p:nvGraphicFramePr>
          <p:cNvPr id="7" name="Chart 6">
            <a:extLst>
              <a:ext uri="{FF2B5EF4-FFF2-40B4-BE49-F238E27FC236}">
                <a16:creationId xmlns:a16="http://schemas.microsoft.com/office/drawing/2014/main" id="{A22E79E4-7B32-461A-8A12-AC299532B8BC}"/>
              </a:ext>
            </a:extLst>
          </p:cNvPr>
          <p:cNvGraphicFramePr/>
          <p:nvPr/>
        </p:nvGraphicFramePr>
        <p:xfrm>
          <a:off x="1019290" y="2548646"/>
          <a:ext cx="4206504" cy="3428543"/>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100E08C-9812-45FA-9B70-76704EE4936E}"/>
              </a:ext>
            </a:extLst>
          </p:cNvPr>
          <p:cNvSpPr txBox="1"/>
          <p:nvPr/>
        </p:nvSpPr>
        <p:spPr>
          <a:xfrm>
            <a:off x="612137" y="1663430"/>
            <a:ext cx="5016876"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4-in-5 of coffee drinkers prepare coffee at home, up 5 points vs. 2017</a:t>
            </a:r>
          </a:p>
        </p:txBody>
      </p:sp>
      <p:sp>
        <p:nvSpPr>
          <p:cNvPr id="14" name="TextBox 13">
            <a:extLst>
              <a:ext uri="{FF2B5EF4-FFF2-40B4-BE49-F238E27FC236}">
                <a16:creationId xmlns:a16="http://schemas.microsoft.com/office/drawing/2014/main" id="{B82EBF16-5CA2-452E-9B66-9AB61D3B165C}"/>
              </a:ext>
            </a:extLst>
          </p:cNvPr>
          <p:cNvSpPr txBox="1"/>
          <p:nvPr/>
        </p:nvSpPr>
        <p:spPr>
          <a:xfrm>
            <a:off x="6279935" y="1663430"/>
            <a:ext cx="5397178" cy="584775"/>
          </a:xfrm>
          <a:prstGeom prst="rect">
            <a:avLst/>
          </a:prstGeom>
        </p:spPr>
        <p:style>
          <a:lnRef idx="0">
            <a:schemeClr val="dk1"/>
          </a:lnRef>
          <a:fillRef idx="3">
            <a:schemeClr val="dk1"/>
          </a:fillRef>
          <a:effectRef idx="3">
            <a:schemeClr val="dk1"/>
          </a:effectRef>
          <a:fontRef idx="minor">
            <a:schemeClr val="lt1"/>
          </a:fontRef>
        </p:style>
        <p:txBody>
          <a:bodyPr wrap="square" lIns="91440" r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More consume coffee at home than out-of-home, and more are</a:t>
            </a:r>
            <a:r>
              <a:rPr kumimoji="0" lang="en-US" sz="1600" u="none" strike="noStrike" kern="1200" cap="none" spc="0" normalizeH="0" noProof="0">
                <a:ln>
                  <a:noFill/>
                </a:ln>
                <a:solidFill>
                  <a:srgbClr val="FFFFFF"/>
                </a:solidFill>
                <a:effectLst/>
                <a:uLnTx/>
                <a:uFillTx/>
                <a:latin typeface="Century Gothic" panose="020B0502020202020204" pitchFamily="34" charset="0"/>
                <a:ea typeface="+mn-ea"/>
                <a:cs typeface="+mn-cs"/>
              </a:rPr>
              <a:t> planning to do so even post-Covid-19</a:t>
            </a: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B7E12EF-6085-4658-B999-A8E7CCFA47A3}"/>
              </a:ext>
            </a:extLst>
          </p:cNvPr>
          <p:cNvSpPr txBox="1"/>
          <p:nvPr/>
        </p:nvSpPr>
        <p:spPr>
          <a:xfrm>
            <a:off x="6883943" y="5333102"/>
            <a:ext cx="4308371" cy="9848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u="sng" strike="noStrike" kern="1200" cap="none" spc="0" normalizeH="0" baseline="0" noProof="0">
                <a:ln>
                  <a:noFill/>
                </a:ln>
                <a:solidFill>
                  <a:srgbClr val="0069B3"/>
                </a:solidFill>
                <a:effectLst/>
                <a:uLnTx/>
                <a:uFillTx/>
                <a:latin typeface="Century Gothic" panose="020B0502020202020204" pitchFamily="34" charset="0"/>
                <a:ea typeface="+mn-ea"/>
                <a:cs typeface="+mn-cs"/>
              </a:rPr>
              <a:t>59%</a:t>
            </a:r>
            <a:r>
              <a:rPr kumimoji="0" lang="en-US" sz="14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 of coffee drinkers consume </a:t>
            </a:r>
            <a:r>
              <a:rPr kumimoji="0" lang="en-US" sz="1600" u="sng" strike="noStrike" kern="1200" cap="none" spc="0" normalizeH="0" baseline="0" noProof="0">
                <a:ln>
                  <a:noFill/>
                </a:ln>
                <a:solidFill>
                  <a:srgbClr val="009FE3"/>
                </a:solidFill>
                <a:effectLst/>
                <a:uLnTx/>
                <a:uFillTx/>
                <a:latin typeface="Century Gothic" panose="020B0502020202020204" pitchFamily="34" charset="0"/>
                <a:ea typeface="+mn-ea"/>
                <a:cs typeface="+mn-cs"/>
              </a:rPr>
              <a:t>solely at home</a:t>
            </a:r>
            <a:r>
              <a:rPr kumimoji="0" lang="en-US" sz="1400" u="sng" strike="noStrike" kern="1200" cap="none" spc="0" normalizeH="0" baseline="0" noProof="0">
                <a:ln>
                  <a:noFill/>
                </a:ln>
                <a:solidFill>
                  <a:srgbClr val="0069B3"/>
                </a:solidFill>
                <a:effectLst/>
                <a:uLnTx/>
                <a:uFillTx/>
                <a:latin typeface="Century Gothic" panose="020B0502020202020204" pitchFamily="34" charset="0"/>
                <a:ea typeface="+mn-ea"/>
                <a:cs typeface="+mn-cs"/>
              </a:rPr>
              <a:t>, up 5 points from 54% in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20% drink both in-home &amp; away from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21% drink away from home only, down from 24%</a:t>
            </a:r>
          </a:p>
        </p:txBody>
      </p:sp>
      <p:grpSp>
        <p:nvGrpSpPr>
          <p:cNvPr id="24" name="Group 23">
            <a:extLst>
              <a:ext uri="{FF2B5EF4-FFF2-40B4-BE49-F238E27FC236}">
                <a16:creationId xmlns:a16="http://schemas.microsoft.com/office/drawing/2014/main" id="{BC5B41F6-6734-4C32-8C24-852D6C03CD71}"/>
              </a:ext>
            </a:extLst>
          </p:cNvPr>
          <p:cNvGrpSpPr/>
          <p:nvPr/>
        </p:nvGrpSpPr>
        <p:grpSpPr>
          <a:xfrm>
            <a:off x="7305267" y="3015204"/>
            <a:ext cx="3497050" cy="2343813"/>
            <a:chOff x="3979196" y="3192487"/>
            <a:chExt cx="3497050" cy="2343813"/>
          </a:xfrm>
        </p:grpSpPr>
        <p:sp>
          <p:nvSpPr>
            <p:cNvPr id="9" name="Oval 8">
              <a:extLst>
                <a:ext uri="{FF2B5EF4-FFF2-40B4-BE49-F238E27FC236}">
                  <a16:creationId xmlns:a16="http://schemas.microsoft.com/office/drawing/2014/main" id="{2C00D22D-CB3D-4DC3-BD17-0CB2AEF1183C}"/>
                </a:ext>
              </a:extLst>
            </p:cNvPr>
            <p:cNvSpPr/>
            <p:nvPr/>
          </p:nvSpPr>
          <p:spPr>
            <a:xfrm>
              <a:off x="4178112" y="3192487"/>
              <a:ext cx="2343813" cy="234381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0" name="Oval 9">
              <a:extLst>
                <a:ext uri="{FF2B5EF4-FFF2-40B4-BE49-F238E27FC236}">
                  <a16:creationId xmlns:a16="http://schemas.microsoft.com/office/drawing/2014/main" id="{E959E9FD-AA54-4500-AC46-187B3D0F8175}"/>
                </a:ext>
              </a:extLst>
            </p:cNvPr>
            <p:cNvSpPr/>
            <p:nvPr/>
          </p:nvSpPr>
          <p:spPr>
            <a:xfrm>
              <a:off x="5624205" y="3506330"/>
              <a:ext cx="1731518" cy="1731518"/>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C927B7F9-59ED-41EA-B56D-678DC75F3D91}"/>
                </a:ext>
              </a:extLst>
            </p:cNvPr>
            <p:cNvSpPr txBox="1"/>
            <p:nvPr/>
          </p:nvSpPr>
          <p:spPr>
            <a:xfrm>
              <a:off x="4606773" y="3717705"/>
              <a:ext cx="11208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59% </a:t>
              </a: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drink at home only</a:t>
              </a:r>
            </a:p>
          </p:txBody>
        </p:sp>
        <p:sp>
          <p:nvSpPr>
            <p:cNvPr id="12" name="TextBox 11">
              <a:extLst>
                <a:ext uri="{FF2B5EF4-FFF2-40B4-BE49-F238E27FC236}">
                  <a16:creationId xmlns:a16="http://schemas.microsoft.com/office/drawing/2014/main" id="{B2363A82-8628-47F7-A3A5-6356026B857B}"/>
                </a:ext>
              </a:extLst>
            </p:cNvPr>
            <p:cNvSpPr txBox="1"/>
            <p:nvPr/>
          </p:nvSpPr>
          <p:spPr>
            <a:xfrm>
              <a:off x="5630884" y="4021460"/>
              <a:ext cx="9873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Both</a:t>
              </a: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09BAC3E-E285-4D98-AA54-253C7C0D1BD7}"/>
                </a:ext>
              </a:extLst>
            </p:cNvPr>
            <p:cNvSpPr txBox="1"/>
            <p:nvPr/>
          </p:nvSpPr>
          <p:spPr>
            <a:xfrm>
              <a:off x="6355362" y="3778867"/>
              <a:ext cx="11208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drink away from home only</a:t>
              </a: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6" name="Arrow: Down 15">
              <a:extLst>
                <a:ext uri="{FF2B5EF4-FFF2-40B4-BE49-F238E27FC236}">
                  <a16:creationId xmlns:a16="http://schemas.microsoft.com/office/drawing/2014/main" id="{12D665B3-6EA8-41EC-AA94-DDFEF22289AE}"/>
                </a:ext>
              </a:extLst>
            </p:cNvPr>
            <p:cNvSpPr/>
            <p:nvPr/>
          </p:nvSpPr>
          <p:spPr>
            <a:xfrm flipV="1">
              <a:off x="3979196" y="3385885"/>
              <a:ext cx="758745" cy="1077217"/>
            </a:xfrm>
            <a:prstGeom prst="downArrow">
              <a:avLst/>
            </a:prstGeom>
            <a:ln w="19050">
              <a:solidFill>
                <a:schemeClr val="accent1"/>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 name="Arrow: Down 16">
              <a:extLst>
                <a:ext uri="{FF2B5EF4-FFF2-40B4-BE49-F238E27FC236}">
                  <a16:creationId xmlns:a16="http://schemas.microsoft.com/office/drawing/2014/main" id="{5A01356A-E333-4DA8-AA14-731C5622DD8C}"/>
                </a:ext>
              </a:extLst>
            </p:cNvPr>
            <p:cNvSpPr/>
            <p:nvPr/>
          </p:nvSpPr>
          <p:spPr>
            <a:xfrm>
              <a:off x="7083518" y="4516535"/>
              <a:ext cx="340468" cy="433184"/>
            </a:xfrm>
            <a:prstGeom prst="downArrow">
              <a:avLst/>
            </a:prstGeom>
            <a:ln>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18" name="Arrow: Down 17">
            <a:extLst>
              <a:ext uri="{FF2B5EF4-FFF2-40B4-BE49-F238E27FC236}">
                <a16:creationId xmlns:a16="http://schemas.microsoft.com/office/drawing/2014/main" id="{B4AD784F-EE15-4777-A1CF-7B49D961E841}"/>
              </a:ext>
            </a:extLst>
          </p:cNvPr>
          <p:cNvSpPr/>
          <p:nvPr/>
        </p:nvSpPr>
        <p:spPr>
          <a:xfrm rot="16200000">
            <a:off x="4577625" y="3073913"/>
            <a:ext cx="573878" cy="1284053"/>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F19C4D7-64FB-4A32-BD86-DED20DBCCDE9}"/>
              </a:ext>
            </a:extLst>
          </p:cNvPr>
          <p:cNvSpPr txBox="1"/>
          <p:nvPr/>
        </p:nvSpPr>
        <p:spPr>
          <a:xfrm>
            <a:off x="6756675" y="2347414"/>
            <a:ext cx="44436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sng" strike="noStrike" kern="1200" cap="none" spc="0" normalizeH="0" baseline="0" noProof="0">
                <a:ln>
                  <a:noFill/>
                </a:ln>
                <a:solidFill>
                  <a:schemeClr val="tx2"/>
                </a:solidFill>
                <a:effectLst/>
                <a:uLnTx/>
                <a:uFillTx/>
                <a:latin typeface="Century Gothic" panose="020B0502020202020204" pitchFamily="34" charset="0"/>
                <a:ea typeface="+mn-ea"/>
                <a:cs typeface="+mn-cs"/>
              </a:rPr>
              <a:t>79% drink coffee at home, +3pts vs. 2017</a:t>
            </a:r>
          </a:p>
        </p:txBody>
      </p:sp>
      <p:sp>
        <p:nvSpPr>
          <p:cNvPr id="22" name="Right Brace 21">
            <a:extLst>
              <a:ext uri="{FF2B5EF4-FFF2-40B4-BE49-F238E27FC236}">
                <a16:creationId xmlns:a16="http://schemas.microsoft.com/office/drawing/2014/main" id="{6818F14E-ED41-4034-936C-23ECE5A46B05}"/>
              </a:ext>
            </a:extLst>
          </p:cNvPr>
          <p:cNvSpPr/>
          <p:nvPr/>
        </p:nvSpPr>
        <p:spPr>
          <a:xfrm rot="16200000">
            <a:off x="8581421" y="1865459"/>
            <a:ext cx="378443" cy="2154708"/>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23" name="Title 4">
            <a:extLst>
              <a:ext uri="{FF2B5EF4-FFF2-40B4-BE49-F238E27FC236}">
                <a16:creationId xmlns:a16="http://schemas.microsoft.com/office/drawing/2014/main" id="{529B8F7F-CEBB-40F9-ADCD-78715E53F633}"/>
              </a:ext>
            </a:extLst>
          </p:cNvPr>
          <p:cNvSpPr txBox="1">
            <a:spLocks/>
          </p:cNvSpPr>
          <p:nvPr/>
        </p:nvSpPr>
        <p:spPr>
          <a:xfrm>
            <a:off x="3343080" y="-572568"/>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sp>
        <p:nvSpPr>
          <p:cNvPr id="25" name="Rectangle 24">
            <a:extLst>
              <a:ext uri="{FF2B5EF4-FFF2-40B4-BE49-F238E27FC236}">
                <a16:creationId xmlns:a16="http://schemas.microsoft.com/office/drawing/2014/main" id="{B6117A13-FE76-AA4F-975D-EA8C74B39BD4}"/>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Sources: National Coffee Data Trends, 2020 (NCA – National Coffee Association);</a:t>
            </a:r>
          </a:p>
          <a:p>
            <a:r>
              <a:rPr lang="en-US" sz="800">
                <a:solidFill>
                  <a:schemeClr val="bg1"/>
                </a:solidFill>
                <a:latin typeface="Century Gothic" panose="020B0502020202020204" pitchFamily="34" charset="0"/>
              </a:rPr>
              <a:t>IRI Survey, 4/10-12 among National Consumer Panel representing Total U.S. Primary Grocery Shoppers</a:t>
            </a:r>
          </a:p>
        </p:txBody>
      </p:sp>
    </p:spTree>
    <p:extLst>
      <p:ext uri="{BB962C8B-B14F-4D97-AF65-F5344CB8AC3E}">
        <p14:creationId xmlns:p14="http://schemas.microsoft.com/office/powerpoint/2010/main" val="410903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4" grpId="0" animBg="1"/>
      <p:bldP spid="15" grpId="0"/>
      <p:bldP spid="18" grpId="0" animBg="1"/>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B3C8406F-E3B6-48C3-977F-690B001D55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1" name="Object 20" hidden="1">
                        <a:extLst>
                          <a:ext uri="{FF2B5EF4-FFF2-40B4-BE49-F238E27FC236}">
                            <a16:creationId xmlns:a16="http://schemas.microsoft.com/office/drawing/2014/main" id="{B3C8406F-E3B6-48C3-977F-690B001D55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83CC855F-343E-49AC-B9B5-4DE1B7840F54}"/>
              </a:ext>
            </a:extLst>
          </p:cNvPr>
          <p:cNvPicPr>
            <a:picLocks noChangeAspect="1"/>
          </p:cNvPicPr>
          <p:nvPr/>
        </p:nvPicPr>
        <p:blipFill>
          <a:blip r:embed="rId5"/>
          <a:stretch>
            <a:fillRect/>
          </a:stretch>
        </p:blipFill>
        <p:spPr>
          <a:xfrm>
            <a:off x="8464054" y="3039992"/>
            <a:ext cx="3398135" cy="1212356"/>
          </a:xfrm>
          <a:prstGeom prst="rect">
            <a:avLst/>
          </a:prstGeom>
        </p:spPr>
      </p:pic>
      <p:pic>
        <p:nvPicPr>
          <p:cNvPr id="20" name="Picture 19">
            <a:extLst>
              <a:ext uri="{FF2B5EF4-FFF2-40B4-BE49-F238E27FC236}">
                <a16:creationId xmlns:a16="http://schemas.microsoft.com/office/drawing/2014/main" id="{9E583133-F1CD-4C96-9DFB-0742D4D0E188}"/>
              </a:ext>
            </a:extLst>
          </p:cNvPr>
          <p:cNvPicPr>
            <a:picLocks noChangeAspect="1"/>
          </p:cNvPicPr>
          <p:nvPr/>
        </p:nvPicPr>
        <p:blipFill>
          <a:blip r:embed="rId6"/>
          <a:stretch>
            <a:fillRect/>
          </a:stretch>
        </p:blipFill>
        <p:spPr>
          <a:xfrm>
            <a:off x="8818928" y="2132670"/>
            <a:ext cx="1749197" cy="695917"/>
          </a:xfrm>
          <a:prstGeom prst="rect">
            <a:avLst/>
          </a:prstGeom>
        </p:spPr>
      </p:pic>
      <p:sp>
        <p:nvSpPr>
          <p:cNvPr id="5" name="Title 1">
            <a:extLst>
              <a:ext uri="{FF2B5EF4-FFF2-40B4-BE49-F238E27FC236}">
                <a16:creationId xmlns:a16="http://schemas.microsoft.com/office/drawing/2014/main" id="{8822E3D8-63D0-4B60-B179-02DDF75F676A}"/>
              </a:ext>
            </a:extLst>
          </p:cNvPr>
          <p:cNvSpPr txBox="1">
            <a:spLocks/>
          </p:cNvSpPr>
          <p:nvPr/>
        </p:nvSpPr>
        <p:spPr>
          <a:xfrm>
            <a:off x="654160" y="-959516"/>
            <a:ext cx="10980313" cy="773762"/>
          </a:xfrm>
          <a:prstGeom prst="rect">
            <a:avLst/>
          </a:prstGeom>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defTabSz="1111073">
              <a:defRPr/>
            </a:pPr>
            <a:endParaRPr lang="en-US" altLang="en-US" sz="2600" b="1" i="0" u="none" strike="noStrike" kern="1200" cap="all" spc="0" normalizeH="0" baseline="0" noProof="0">
              <a:ln>
                <a:noFill/>
              </a:ln>
              <a:solidFill>
                <a:srgbClr val="0069B3"/>
              </a:solidFill>
              <a:effectLst/>
              <a:uLnTx/>
              <a:uFillTx/>
              <a:latin typeface="Century Gothic"/>
            </a:endParaRPr>
          </a:p>
        </p:txBody>
      </p:sp>
      <p:sp>
        <p:nvSpPr>
          <p:cNvPr id="6" name="Content Placeholder 2">
            <a:extLst>
              <a:ext uri="{FF2B5EF4-FFF2-40B4-BE49-F238E27FC236}">
                <a16:creationId xmlns:a16="http://schemas.microsoft.com/office/drawing/2014/main" id="{DAD36804-3B01-4DDE-9AF1-5C3D53FDC7CF}"/>
              </a:ext>
            </a:extLst>
          </p:cNvPr>
          <p:cNvSpPr txBox="1">
            <a:spLocks/>
          </p:cNvSpPr>
          <p:nvPr/>
        </p:nvSpPr>
        <p:spPr>
          <a:xfrm>
            <a:off x="445843" y="1262604"/>
            <a:ext cx="11502172" cy="5046123"/>
          </a:xfrm>
          <a:prstGeom prst="rect">
            <a:avLst/>
          </a:prstGeom>
        </p:spPr>
        <p:txBody>
          <a:bodyPr>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20" rtl="0" eaLnBrk="1" fontAlgn="auto" latinLnBrk="0" hangingPunct="1">
              <a:lnSpc>
                <a:spcPct val="110000"/>
              </a:lnSpc>
              <a:spcBef>
                <a:spcPts val="0"/>
              </a:spcBef>
              <a:spcAft>
                <a:spcPts val="0"/>
              </a:spcAft>
              <a:buClrTx/>
              <a:buSzPct val="100000"/>
              <a:buFont typeface="Arial" panose="020B0604020202020204" pitchFamily="34" charset="0"/>
              <a:buChar char="•"/>
              <a:tabLst/>
              <a:defRPr/>
            </a:pPr>
            <a:endParaRPr kumimoji="0" lang="en-US" sz="1600" b="1" i="1" u="none" strike="noStrike" kern="1200" cap="none" spc="0" normalizeH="0" baseline="0" noProof="0">
              <a:ln>
                <a:noFill/>
              </a:ln>
              <a:solidFill>
                <a:srgbClr val="002677"/>
              </a:solidFill>
              <a:effectLst/>
              <a:uLnTx/>
              <a:uFillTx/>
              <a:latin typeface="Century Gothic" panose="020B0502020202020204" pitchFamily="34" charset="0"/>
            </a:endParaRPr>
          </a:p>
        </p:txBody>
      </p:sp>
      <p:sp>
        <p:nvSpPr>
          <p:cNvPr id="4" name="Content Placeholder 2">
            <a:extLst>
              <a:ext uri="{FF2B5EF4-FFF2-40B4-BE49-F238E27FC236}">
                <a16:creationId xmlns:a16="http://schemas.microsoft.com/office/drawing/2014/main" id="{5289DD02-4AE5-4D85-A484-B3073360525F}"/>
              </a:ext>
            </a:extLst>
          </p:cNvPr>
          <p:cNvSpPr txBox="1">
            <a:spLocks/>
          </p:cNvSpPr>
          <p:nvPr/>
        </p:nvSpPr>
        <p:spPr>
          <a:xfrm>
            <a:off x="519229" y="1066995"/>
            <a:ext cx="11502172" cy="5046123"/>
          </a:xfrm>
          <a:prstGeom prst="rect">
            <a:avLst/>
          </a:prstGeom>
        </p:spPr>
        <p:txBody>
          <a:bodyPr>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0" rtl="0" eaLnBrk="1" fontAlgn="auto" latinLnBrk="0" hangingPunct="1">
              <a:lnSpc>
                <a:spcPct val="110000"/>
              </a:lnSpc>
              <a:spcBef>
                <a:spcPts val="0"/>
              </a:spcBef>
              <a:spcAft>
                <a:spcPts val="0"/>
              </a:spcAft>
              <a:buClrTx/>
              <a:buSzPct val="100000"/>
              <a:buFont typeface=".LucidaGrandeUI" charset="0"/>
              <a:buNone/>
              <a:tabLst/>
              <a:defRPr/>
            </a:pPr>
            <a:endParaRPr kumimoji="0" lang="en-US" sz="1600" b="1" i="1" u="none" strike="noStrike" kern="1200" cap="none" spc="0" normalizeH="0" baseline="0" noProof="0">
              <a:ln>
                <a:noFill/>
              </a:ln>
              <a:solidFill>
                <a:srgbClr val="002677"/>
              </a:solidFill>
              <a:effectLst/>
              <a:uLnTx/>
              <a:uFillTx/>
              <a:latin typeface="Century Gothic" panose="020B0502020202020204" pitchFamily="34" charset="0"/>
            </a:endParaRPr>
          </a:p>
        </p:txBody>
      </p:sp>
      <p:pic>
        <p:nvPicPr>
          <p:cNvPr id="2" name="Picture 1">
            <a:extLst>
              <a:ext uri="{FF2B5EF4-FFF2-40B4-BE49-F238E27FC236}">
                <a16:creationId xmlns:a16="http://schemas.microsoft.com/office/drawing/2014/main" id="{D0A79BDC-01C0-493B-B595-DA709CCB9A54}"/>
              </a:ext>
            </a:extLst>
          </p:cNvPr>
          <p:cNvPicPr>
            <a:picLocks noChangeAspect="1"/>
          </p:cNvPicPr>
          <p:nvPr/>
        </p:nvPicPr>
        <p:blipFill>
          <a:blip r:embed="rId7"/>
          <a:stretch>
            <a:fillRect/>
          </a:stretch>
        </p:blipFill>
        <p:spPr>
          <a:xfrm>
            <a:off x="200025" y="1855900"/>
            <a:ext cx="5365395" cy="258275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B1D46270-3367-4C8A-A56D-AE7CCF47AC7A}"/>
              </a:ext>
            </a:extLst>
          </p:cNvPr>
          <p:cNvSpPr/>
          <p:nvPr/>
        </p:nvSpPr>
        <p:spPr>
          <a:xfrm>
            <a:off x="6096000" y="1066995"/>
            <a:ext cx="577862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Product coverage and Tom Segura partnership led to 230MM+ earned media impressions</a:t>
            </a:r>
          </a:p>
        </p:txBody>
      </p:sp>
      <p:pic>
        <p:nvPicPr>
          <p:cNvPr id="8" name="Picture 7">
            <a:extLst>
              <a:ext uri="{FF2B5EF4-FFF2-40B4-BE49-F238E27FC236}">
                <a16:creationId xmlns:a16="http://schemas.microsoft.com/office/drawing/2014/main" id="{5AEF0E9E-E0AC-46EA-AEC6-9E70AD6B1039}"/>
              </a:ext>
            </a:extLst>
          </p:cNvPr>
          <p:cNvPicPr>
            <a:picLocks noChangeAspect="1"/>
          </p:cNvPicPr>
          <p:nvPr/>
        </p:nvPicPr>
        <p:blipFill>
          <a:blip r:embed="rId8"/>
          <a:stretch>
            <a:fillRect/>
          </a:stretch>
        </p:blipFill>
        <p:spPr>
          <a:xfrm>
            <a:off x="7108805" y="3036727"/>
            <a:ext cx="1152862" cy="444065"/>
          </a:xfrm>
          <a:prstGeom prst="rect">
            <a:avLst/>
          </a:prstGeom>
        </p:spPr>
      </p:pic>
      <p:pic>
        <p:nvPicPr>
          <p:cNvPr id="11" name="Picture 10">
            <a:extLst>
              <a:ext uri="{FF2B5EF4-FFF2-40B4-BE49-F238E27FC236}">
                <a16:creationId xmlns:a16="http://schemas.microsoft.com/office/drawing/2014/main" id="{40334475-9D43-4733-842C-7B3B7608527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599" y="5164036"/>
            <a:ext cx="2830046" cy="777240"/>
          </a:xfrm>
          <a:prstGeom prst="rect">
            <a:avLst/>
          </a:prstGeom>
          <a:ln>
            <a:solidFill>
              <a:srgbClr val="000000"/>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74246E7-15FC-41A1-A8F1-5246B91D454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49628" y="5166351"/>
            <a:ext cx="2871773" cy="777240"/>
          </a:xfrm>
          <a:prstGeom prst="rect">
            <a:avLst/>
          </a:prstGeom>
          <a:ln>
            <a:solidFill>
              <a:srgbClr val="000000"/>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C842A14-03E6-4474-9CE9-57F01E173A4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80168" y="5164371"/>
            <a:ext cx="2716603" cy="777240"/>
          </a:xfrm>
          <a:prstGeom prst="rect">
            <a:avLst/>
          </a:prstGeom>
          <a:ln>
            <a:solidFill>
              <a:srgbClr val="000000"/>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2A7115BB-506B-4C99-8987-E6DC2E33A62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44399" y="5166351"/>
            <a:ext cx="2980714" cy="777240"/>
          </a:xfrm>
          <a:prstGeom prst="rect">
            <a:avLst/>
          </a:prstGeom>
          <a:ln>
            <a:solidFill>
              <a:srgbClr val="000000"/>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0E998841-337B-421D-BC8A-8E5ADB70661D}"/>
              </a:ext>
            </a:extLst>
          </p:cNvPr>
          <p:cNvSpPr/>
          <p:nvPr/>
        </p:nvSpPr>
        <p:spPr>
          <a:xfrm>
            <a:off x="224313" y="1066995"/>
            <a:ext cx="534110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1080 tumblers – designed by comedian Tom Segura – sold out in less than 3 minutes</a:t>
            </a:r>
          </a:p>
        </p:txBody>
      </p:sp>
      <p:sp>
        <p:nvSpPr>
          <p:cNvPr id="16" name="Rectangle 15">
            <a:extLst>
              <a:ext uri="{FF2B5EF4-FFF2-40B4-BE49-F238E27FC236}">
                <a16:creationId xmlns:a16="http://schemas.microsoft.com/office/drawing/2014/main" id="{BCBB75D5-39BD-4AFB-9D41-10DF8517FB64}"/>
              </a:ext>
            </a:extLst>
          </p:cNvPr>
          <p:cNvSpPr/>
          <p:nvPr/>
        </p:nvSpPr>
        <p:spPr>
          <a:xfrm>
            <a:off x="224313" y="4652034"/>
            <a:ext cx="1165031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10 influencer partners created 33 posts leading to 5.7MM+ total impressions and 538K+ </a:t>
            </a:r>
            <a:r>
              <a:rPr kumimoji="0" lang="en-US" sz="1600" u="none" strike="noStrike" kern="1200" cap="none" spc="0" normalizeH="0" baseline="0" noProof="0" err="1">
                <a:ln>
                  <a:noFill/>
                </a:ln>
                <a:solidFill>
                  <a:srgbClr val="002677"/>
                </a:solidFill>
                <a:effectLst/>
                <a:uLnTx/>
                <a:uFillTx/>
                <a:latin typeface="Century Gothic" panose="020B0502020202020204" pitchFamily="34" charset="0"/>
                <a:ea typeface="+mn-ea"/>
                <a:cs typeface="+mn-cs"/>
              </a:rPr>
              <a:t>TikTok</a:t>
            </a:r>
            <a:r>
              <a:rPr kumimoji="0" lang="en-US" sz="1600" u="none" strike="noStrike" kern="1200" cap="none" spc="0" normalizeH="0" baseline="0" noProof="0">
                <a:ln>
                  <a:noFill/>
                </a:ln>
                <a:solidFill>
                  <a:srgbClr val="002677"/>
                </a:solidFill>
                <a:effectLst/>
                <a:uLnTx/>
                <a:uFillTx/>
                <a:latin typeface="Century Gothic" panose="020B0502020202020204" pitchFamily="34" charset="0"/>
                <a:ea typeface="+mn-ea"/>
                <a:cs typeface="+mn-cs"/>
              </a:rPr>
              <a:t> video views</a:t>
            </a:r>
          </a:p>
        </p:txBody>
      </p:sp>
      <p:pic>
        <p:nvPicPr>
          <p:cNvPr id="17" name="Picture 16">
            <a:extLst>
              <a:ext uri="{FF2B5EF4-FFF2-40B4-BE49-F238E27FC236}">
                <a16:creationId xmlns:a16="http://schemas.microsoft.com/office/drawing/2014/main" id="{E0256293-EB90-4D48-A1CD-6A6CB7608354}"/>
              </a:ext>
            </a:extLst>
          </p:cNvPr>
          <p:cNvPicPr>
            <a:picLocks noChangeAspect="1"/>
          </p:cNvPicPr>
          <p:nvPr/>
        </p:nvPicPr>
        <p:blipFill>
          <a:blip r:embed="rId13"/>
          <a:stretch>
            <a:fillRect/>
          </a:stretch>
        </p:blipFill>
        <p:spPr>
          <a:xfrm>
            <a:off x="5962172" y="2054962"/>
            <a:ext cx="2928650" cy="695917"/>
          </a:xfrm>
          <a:prstGeom prst="rect">
            <a:avLst/>
          </a:prstGeom>
        </p:spPr>
      </p:pic>
      <p:pic>
        <p:nvPicPr>
          <p:cNvPr id="18" name="Picture 17">
            <a:extLst>
              <a:ext uri="{FF2B5EF4-FFF2-40B4-BE49-F238E27FC236}">
                <a16:creationId xmlns:a16="http://schemas.microsoft.com/office/drawing/2014/main" id="{93D98E31-EAD9-43D4-B090-E485B39AA130}"/>
              </a:ext>
            </a:extLst>
          </p:cNvPr>
          <p:cNvPicPr>
            <a:picLocks noChangeAspect="1"/>
          </p:cNvPicPr>
          <p:nvPr/>
        </p:nvPicPr>
        <p:blipFill>
          <a:blip r:embed="rId14"/>
          <a:stretch>
            <a:fillRect/>
          </a:stretch>
        </p:blipFill>
        <p:spPr>
          <a:xfrm>
            <a:off x="5827900" y="3636674"/>
            <a:ext cx="2572115" cy="695918"/>
          </a:xfrm>
          <a:prstGeom prst="rect">
            <a:avLst/>
          </a:prstGeom>
        </p:spPr>
      </p:pic>
      <p:pic>
        <p:nvPicPr>
          <p:cNvPr id="22" name="Picture 21">
            <a:extLst>
              <a:ext uri="{FF2B5EF4-FFF2-40B4-BE49-F238E27FC236}">
                <a16:creationId xmlns:a16="http://schemas.microsoft.com/office/drawing/2014/main" id="{EAD5A2EC-6BA2-497B-9BE5-F90F23603A33}"/>
              </a:ext>
            </a:extLst>
          </p:cNvPr>
          <p:cNvPicPr>
            <a:picLocks noChangeAspect="1"/>
          </p:cNvPicPr>
          <p:nvPr/>
        </p:nvPicPr>
        <p:blipFill>
          <a:blip r:embed="rId15"/>
          <a:stretch>
            <a:fillRect/>
          </a:stretch>
        </p:blipFill>
        <p:spPr>
          <a:xfrm>
            <a:off x="10458802" y="2042989"/>
            <a:ext cx="1423850" cy="1658264"/>
          </a:xfrm>
          <a:prstGeom prst="rect">
            <a:avLst/>
          </a:prstGeom>
        </p:spPr>
      </p:pic>
      <p:sp>
        <p:nvSpPr>
          <p:cNvPr id="23" name="Title 22">
            <a:extLst>
              <a:ext uri="{FF2B5EF4-FFF2-40B4-BE49-F238E27FC236}">
                <a16:creationId xmlns:a16="http://schemas.microsoft.com/office/drawing/2014/main" id="{FE2E7450-61B5-4B4F-912B-CCD582841F20}"/>
              </a:ext>
            </a:extLst>
          </p:cNvPr>
          <p:cNvSpPr>
            <a:spLocks noGrp="1"/>
          </p:cNvSpPr>
          <p:nvPr>
            <p:ph type="title"/>
          </p:nvPr>
        </p:nvSpPr>
        <p:spPr>
          <a:xfrm>
            <a:off x="224313" y="192056"/>
            <a:ext cx="11743882" cy="773762"/>
          </a:xfrm>
        </p:spPr>
        <p:txBody>
          <a:bodyPr/>
          <a:lstStyle/>
          <a:p>
            <a:r>
              <a:rPr lang="en-US" err="1">
                <a:latin typeface="Century Gothic"/>
              </a:rPr>
              <a:t>st</a:t>
            </a:r>
            <a:r>
              <a:rPr lang="en-US" cap="none" err="1">
                <a:latin typeface="Century Gothic"/>
              </a:rPr>
              <a:t>ō</a:t>
            </a:r>
            <a:r>
              <a:rPr lang="en-US" err="1">
                <a:latin typeface="Century Gothic"/>
              </a:rPr>
              <a:t>k</a:t>
            </a:r>
            <a:r>
              <a:rPr lang="en-US"/>
              <a:t> pumpkin’s launch campaign hit big</a:t>
            </a:r>
          </a:p>
        </p:txBody>
      </p:sp>
      <p:pic>
        <p:nvPicPr>
          <p:cNvPr id="27" name="Picture 26">
            <a:extLst>
              <a:ext uri="{FF2B5EF4-FFF2-40B4-BE49-F238E27FC236}">
                <a16:creationId xmlns:a16="http://schemas.microsoft.com/office/drawing/2014/main" id="{BB0F0011-966A-488B-8073-94FF9233319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a:ext>
            </a:extLst>
          </a:blip>
          <a:srcRect l="7991" t="19281" r="78685" b="56441"/>
          <a:stretch/>
        </p:blipFill>
        <p:spPr>
          <a:xfrm>
            <a:off x="3397249" y="5328736"/>
            <a:ext cx="361951" cy="169994"/>
          </a:xfrm>
          <a:prstGeom prst="rect">
            <a:avLst/>
          </a:prstGeom>
          <a:ln>
            <a:noFill/>
          </a:ln>
          <a:effectLst/>
        </p:spPr>
      </p:pic>
      <p:pic>
        <p:nvPicPr>
          <p:cNvPr id="28" name="Picture 27">
            <a:extLst>
              <a:ext uri="{FF2B5EF4-FFF2-40B4-BE49-F238E27FC236}">
                <a16:creationId xmlns:a16="http://schemas.microsoft.com/office/drawing/2014/main" id="{C15E88F6-3679-42A8-BD59-6994C74ACF7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a:ext>
            </a:extLst>
          </a:blip>
          <a:srcRect l="39754" t="60752" r="52767" b="27377"/>
          <a:stretch/>
        </p:blipFill>
        <p:spPr>
          <a:xfrm>
            <a:off x="4254500" y="5641787"/>
            <a:ext cx="203199" cy="92263"/>
          </a:xfrm>
          <a:prstGeom prst="rect">
            <a:avLst/>
          </a:prstGeom>
          <a:ln>
            <a:noFill/>
          </a:ln>
          <a:effectLst/>
        </p:spPr>
      </p:pic>
      <p:pic>
        <p:nvPicPr>
          <p:cNvPr id="30" name="Picture 29">
            <a:extLst>
              <a:ext uri="{FF2B5EF4-FFF2-40B4-BE49-F238E27FC236}">
                <a16:creationId xmlns:a16="http://schemas.microsoft.com/office/drawing/2014/main" id="{6E458BEC-BB6D-4E2B-91ED-36A9F24CA94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a:ext>
            </a:extLst>
          </a:blip>
          <a:srcRect l="39545" t="7124" r="52979" b="71004"/>
          <a:stretch/>
        </p:blipFill>
        <p:spPr>
          <a:xfrm>
            <a:off x="4260850" y="5219441"/>
            <a:ext cx="203200" cy="169993"/>
          </a:xfrm>
          <a:prstGeom prst="rect">
            <a:avLst/>
          </a:prstGeom>
          <a:ln>
            <a:noFill/>
          </a:ln>
          <a:effectLst/>
        </p:spPr>
      </p:pic>
      <p:pic>
        <p:nvPicPr>
          <p:cNvPr id="31" name="Picture 30">
            <a:extLst>
              <a:ext uri="{FF2B5EF4-FFF2-40B4-BE49-F238E27FC236}">
                <a16:creationId xmlns:a16="http://schemas.microsoft.com/office/drawing/2014/main" id="{85A2007E-168C-4691-AA31-89A1D3FFB4A6}"/>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a:ext>
            </a:extLst>
          </a:blip>
          <a:srcRect l="39754" t="60752" r="52767" b="27377"/>
          <a:stretch/>
        </p:blipFill>
        <p:spPr>
          <a:xfrm>
            <a:off x="5092700" y="5744873"/>
            <a:ext cx="203199" cy="92263"/>
          </a:xfrm>
          <a:prstGeom prst="rect">
            <a:avLst/>
          </a:prstGeom>
          <a:ln>
            <a:noFill/>
          </a:ln>
          <a:effectLst/>
        </p:spPr>
      </p:pic>
    </p:spTree>
    <p:extLst>
      <p:ext uri="{BB962C8B-B14F-4D97-AF65-F5344CB8AC3E}">
        <p14:creationId xmlns:p14="http://schemas.microsoft.com/office/powerpoint/2010/main" val="331552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ct 34" hidden="1">
            <a:extLst>
              <a:ext uri="{FF2B5EF4-FFF2-40B4-BE49-F238E27FC236}">
                <a16:creationId xmlns:a16="http://schemas.microsoft.com/office/drawing/2014/main" id="{8B39303E-D9F4-4C24-8A80-95924869FB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5" name="Object 34" hidden="1">
                        <a:extLst>
                          <a:ext uri="{FF2B5EF4-FFF2-40B4-BE49-F238E27FC236}">
                            <a16:creationId xmlns:a16="http://schemas.microsoft.com/office/drawing/2014/main" id="{8B39303E-D9F4-4C24-8A80-95924869FB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 name="Rectangle 35" hidden="1">
            <a:extLst>
              <a:ext uri="{FF2B5EF4-FFF2-40B4-BE49-F238E27FC236}">
                <a16:creationId xmlns:a16="http://schemas.microsoft.com/office/drawing/2014/main" id="{048FD3CD-8ECC-409A-AB58-2065F1B0D905}"/>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pic>
        <p:nvPicPr>
          <p:cNvPr id="4" name="Imagen 122">
            <a:extLst>
              <a:ext uri="{FF2B5EF4-FFF2-40B4-BE49-F238E27FC236}">
                <a16:creationId xmlns:a16="http://schemas.microsoft.com/office/drawing/2014/main" id="{E630352D-B510-4B91-9AAA-3F3E8B4246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217" y="5898088"/>
            <a:ext cx="4346123" cy="308711"/>
          </a:xfrm>
          <a:prstGeom prst="rect">
            <a:avLst/>
          </a:prstGeom>
        </p:spPr>
      </p:pic>
      <p:sp>
        <p:nvSpPr>
          <p:cNvPr id="5" name="Rectangle 91">
            <a:extLst>
              <a:ext uri="{FF2B5EF4-FFF2-40B4-BE49-F238E27FC236}">
                <a16:creationId xmlns:a16="http://schemas.microsoft.com/office/drawing/2014/main" id="{726EDA37-01E6-4A7A-99D7-B7D26F3DE208}"/>
              </a:ext>
            </a:extLst>
          </p:cNvPr>
          <p:cNvSpPr/>
          <p:nvPr/>
        </p:nvSpPr>
        <p:spPr>
          <a:xfrm>
            <a:off x="6074480" y="1044184"/>
            <a:ext cx="5816971" cy="989469"/>
          </a:xfrm>
          <a:prstGeom prst="rect">
            <a:avLst/>
          </a:prstGeom>
          <a:noFill/>
          <a:ln w="19050" cap="flat" cmpd="sng" algn="ctr">
            <a:solidFill>
              <a:srgbClr val="002060"/>
            </a:solidFill>
            <a:prstDash val="dash"/>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u="none" strike="noStrike" kern="0" cap="none" spc="0" normalizeH="0" baseline="0" noProof="0">
              <a:ln>
                <a:noFill/>
              </a:ln>
              <a:solidFill>
                <a:srgbClr val="000000"/>
              </a:solidFill>
              <a:effectLst/>
              <a:uLnTx/>
              <a:uFillTx/>
              <a:latin typeface="Century Gothic" panose="020B0502020202020204" pitchFamily="34" charset="0"/>
              <a:ea typeface="Arial" charset="0"/>
              <a:cs typeface="Arial" charset="0"/>
            </a:endParaRPr>
          </a:p>
        </p:txBody>
      </p:sp>
      <p:sp>
        <p:nvSpPr>
          <p:cNvPr id="6" name="Rectangle 91">
            <a:extLst>
              <a:ext uri="{FF2B5EF4-FFF2-40B4-BE49-F238E27FC236}">
                <a16:creationId xmlns:a16="http://schemas.microsoft.com/office/drawing/2014/main" id="{72D71793-0E08-4515-B225-3633B4025C4F}"/>
              </a:ext>
            </a:extLst>
          </p:cNvPr>
          <p:cNvSpPr/>
          <p:nvPr/>
        </p:nvSpPr>
        <p:spPr>
          <a:xfrm>
            <a:off x="6095591" y="3533201"/>
            <a:ext cx="5805803" cy="2756865"/>
          </a:xfrm>
          <a:prstGeom prst="rect">
            <a:avLst/>
          </a:prstGeom>
          <a:noFill/>
          <a:ln w="19050" cap="flat" cmpd="sng" algn="ctr">
            <a:solidFill>
              <a:srgbClr val="002060"/>
            </a:solidFill>
            <a:prstDash val="dash"/>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u="none" strike="noStrike" kern="0" cap="none" spc="0" normalizeH="0" baseline="0" noProof="0">
              <a:ln>
                <a:noFill/>
              </a:ln>
              <a:solidFill>
                <a:srgbClr val="000000"/>
              </a:solidFill>
              <a:effectLst/>
              <a:uLnTx/>
              <a:uFillTx/>
              <a:latin typeface="Century Gothic" panose="020B0502020202020204" pitchFamily="34" charset="0"/>
              <a:ea typeface="Arial" charset="0"/>
              <a:cs typeface="Arial" charset="0"/>
            </a:endParaRPr>
          </a:p>
        </p:txBody>
      </p:sp>
      <p:sp>
        <p:nvSpPr>
          <p:cNvPr id="7" name="Rectangle 91">
            <a:extLst>
              <a:ext uri="{FF2B5EF4-FFF2-40B4-BE49-F238E27FC236}">
                <a16:creationId xmlns:a16="http://schemas.microsoft.com/office/drawing/2014/main" id="{7133302E-A1F1-4DFA-A79A-B2B333BE7A12}"/>
              </a:ext>
            </a:extLst>
          </p:cNvPr>
          <p:cNvSpPr/>
          <p:nvPr/>
        </p:nvSpPr>
        <p:spPr>
          <a:xfrm>
            <a:off x="6084423" y="2258042"/>
            <a:ext cx="5816971" cy="968310"/>
          </a:xfrm>
          <a:prstGeom prst="rect">
            <a:avLst/>
          </a:prstGeom>
          <a:noFill/>
          <a:ln w="19050" cap="flat" cmpd="sng" algn="ctr">
            <a:solidFill>
              <a:srgbClr val="002060"/>
            </a:solidFill>
            <a:prstDash val="dash"/>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u="none" strike="noStrike" kern="0" cap="none" spc="0" normalizeH="0" baseline="0" noProof="0">
              <a:ln>
                <a:noFill/>
              </a:ln>
              <a:solidFill>
                <a:srgbClr val="000000"/>
              </a:solidFill>
              <a:effectLst/>
              <a:uLnTx/>
              <a:uFillTx/>
              <a:latin typeface="Century Gothic" panose="020B0502020202020204" pitchFamily="34" charset="0"/>
              <a:ea typeface="Arial" charset="0"/>
              <a:cs typeface="Arial" charset="0"/>
            </a:endParaRPr>
          </a:p>
        </p:txBody>
      </p:sp>
      <p:pic>
        <p:nvPicPr>
          <p:cNvPr id="8" name="Imagen 16">
            <a:extLst>
              <a:ext uri="{FF2B5EF4-FFF2-40B4-BE49-F238E27FC236}">
                <a16:creationId xmlns:a16="http://schemas.microsoft.com/office/drawing/2014/main" id="{10C8E96E-E4EC-4523-BC2B-B0717FB257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54143" y="832485"/>
            <a:ext cx="3131066" cy="428556"/>
          </a:xfrm>
          <a:prstGeom prst="rect">
            <a:avLst/>
          </a:prstGeom>
        </p:spPr>
      </p:pic>
      <p:sp>
        <p:nvSpPr>
          <p:cNvPr id="9" name="Rectangle 21">
            <a:extLst>
              <a:ext uri="{FF2B5EF4-FFF2-40B4-BE49-F238E27FC236}">
                <a16:creationId xmlns:a16="http://schemas.microsoft.com/office/drawing/2014/main" id="{0535F83E-1B4C-40D3-895E-F72F01C40B07}"/>
              </a:ext>
            </a:extLst>
          </p:cNvPr>
          <p:cNvSpPr/>
          <p:nvPr/>
        </p:nvSpPr>
        <p:spPr>
          <a:xfrm>
            <a:off x="5685342" y="883946"/>
            <a:ext cx="3199867" cy="3175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prstClr val="white"/>
                </a:solidFill>
                <a:effectLst/>
                <a:uLnTx/>
                <a:uFillTx/>
                <a:latin typeface="Impact" charset="0"/>
                <a:ea typeface="Impact" charset="0"/>
                <a:cs typeface="Impact" charset="0"/>
              </a:rPr>
              <a:t>Consumer Insight/Category Need</a:t>
            </a:r>
          </a:p>
        </p:txBody>
      </p:sp>
      <p:pic>
        <p:nvPicPr>
          <p:cNvPr id="10" name="Imagen 36">
            <a:extLst>
              <a:ext uri="{FF2B5EF4-FFF2-40B4-BE49-F238E27FC236}">
                <a16:creationId xmlns:a16="http://schemas.microsoft.com/office/drawing/2014/main" id="{B6E9834F-49E1-416D-9D15-596E0C6061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0541" y="2067763"/>
            <a:ext cx="3131066" cy="428556"/>
          </a:xfrm>
          <a:prstGeom prst="rect">
            <a:avLst/>
          </a:prstGeom>
        </p:spPr>
      </p:pic>
      <p:sp>
        <p:nvSpPr>
          <p:cNvPr id="11" name="Rectangle 21">
            <a:extLst>
              <a:ext uri="{FF2B5EF4-FFF2-40B4-BE49-F238E27FC236}">
                <a16:creationId xmlns:a16="http://schemas.microsoft.com/office/drawing/2014/main" id="{682C68BD-2FBF-4CE1-B6B4-C678D371AE04}"/>
              </a:ext>
            </a:extLst>
          </p:cNvPr>
          <p:cNvSpPr/>
          <p:nvPr/>
        </p:nvSpPr>
        <p:spPr>
          <a:xfrm>
            <a:off x="5634295" y="2119224"/>
            <a:ext cx="2408848" cy="31750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prstClr val="white"/>
                </a:solidFill>
                <a:effectLst/>
                <a:uLnTx/>
                <a:uFillTx/>
                <a:latin typeface="Impact" charset="0"/>
                <a:ea typeface="Impact" charset="0"/>
                <a:cs typeface="Impact" charset="0"/>
              </a:rPr>
              <a:t>Benefit to Retailer</a:t>
            </a:r>
          </a:p>
        </p:txBody>
      </p:sp>
      <p:pic>
        <p:nvPicPr>
          <p:cNvPr id="12" name="Imagen 19">
            <a:extLst>
              <a:ext uri="{FF2B5EF4-FFF2-40B4-BE49-F238E27FC236}">
                <a16:creationId xmlns:a16="http://schemas.microsoft.com/office/drawing/2014/main" id="{053DAEAC-F227-4004-83B5-53A3AF5411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0541" y="3301969"/>
            <a:ext cx="3131066" cy="428556"/>
          </a:xfrm>
          <a:prstGeom prst="rect">
            <a:avLst/>
          </a:prstGeom>
          <a:noFill/>
          <a:ln w="28575">
            <a:noFill/>
          </a:ln>
          <a:effectLst/>
        </p:spPr>
      </p:pic>
      <p:sp>
        <p:nvSpPr>
          <p:cNvPr id="13" name="Rectangle 22">
            <a:extLst>
              <a:ext uri="{FF2B5EF4-FFF2-40B4-BE49-F238E27FC236}">
                <a16:creationId xmlns:a16="http://schemas.microsoft.com/office/drawing/2014/main" id="{E3904F03-75D9-49FE-9DAF-5505ADE1983A}"/>
              </a:ext>
            </a:extLst>
          </p:cNvPr>
          <p:cNvSpPr/>
          <p:nvPr/>
        </p:nvSpPr>
        <p:spPr>
          <a:xfrm>
            <a:off x="5948066" y="3381322"/>
            <a:ext cx="2016929" cy="31908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prstClr val="white"/>
                </a:solidFill>
                <a:effectLst/>
                <a:uLnTx/>
                <a:uFillTx/>
                <a:latin typeface="Impact" charset="0"/>
                <a:ea typeface="Impact" charset="0"/>
                <a:cs typeface="Impact" charset="0"/>
              </a:rPr>
              <a:t>WINNING PROPOSITION</a:t>
            </a:r>
          </a:p>
        </p:txBody>
      </p:sp>
      <p:sp>
        <p:nvSpPr>
          <p:cNvPr id="14" name="Rectangle 33">
            <a:extLst>
              <a:ext uri="{FF2B5EF4-FFF2-40B4-BE49-F238E27FC236}">
                <a16:creationId xmlns:a16="http://schemas.microsoft.com/office/drawing/2014/main" id="{F421A0A8-B84B-492D-9CE0-9F702E68FC12}"/>
              </a:ext>
            </a:extLst>
          </p:cNvPr>
          <p:cNvSpPr>
            <a:spLocks noChangeArrowheads="1"/>
          </p:cNvSpPr>
          <p:nvPr/>
        </p:nvSpPr>
        <p:spPr bwMode="auto">
          <a:xfrm>
            <a:off x="6583223" y="3824428"/>
            <a:ext cx="55106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Pumpkin is the #1 fall flavor in the RTD Coffee Category</a:t>
            </a:r>
          </a:p>
        </p:txBody>
      </p:sp>
      <p:sp>
        <p:nvSpPr>
          <p:cNvPr id="15" name="Rectangle 33">
            <a:extLst>
              <a:ext uri="{FF2B5EF4-FFF2-40B4-BE49-F238E27FC236}">
                <a16:creationId xmlns:a16="http://schemas.microsoft.com/office/drawing/2014/main" id="{11C503F3-DD7C-4C45-A7DE-6EC8212FFEFF}"/>
              </a:ext>
            </a:extLst>
          </p:cNvPr>
          <p:cNvSpPr>
            <a:spLocks noChangeArrowheads="1"/>
          </p:cNvSpPr>
          <p:nvPr/>
        </p:nvSpPr>
        <p:spPr bwMode="auto">
          <a:xfrm>
            <a:off x="6583223" y="5864524"/>
            <a:ext cx="51969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Anticipated volume from most top retailers</a:t>
            </a:r>
            <a:endParaRPr kumimoji="0" lang="en-US" altLang="en-US" sz="1050" u="none" strike="noStrike" kern="1200" cap="none" spc="0" normalizeH="0" baseline="0" noProof="0">
              <a:ln>
                <a:noFill/>
              </a:ln>
              <a:solidFill>
                <a:srgbClr val="002060"/>
              </a:solidFill>
              <a:effectLst/>
              <a:highlight>
                <a:srgbClr val="FFFF00"/>
              </a:highlight>
              <a:uLnTx/>
              <a:uFillTx/>
              <a:latin typeface="Century Gothic" panose="020B0502020202020204" pitchFamily="34" charset="0"/>
              <a:ea typeface="+mn-ea"/>
            </a:endParaRPr>
          </a:p>
        </p:txBody>
      </p:sp>
      <p:sp>
        <p:nvSpPr>
          <p:cNvPr id="16" name="Rectangle 50">
            <a:extLst>
              <a:ext uri="{FF2B5EF4-FFF2-40B4-BE49-F238E27FC236}">
                <a16:creationId xmlns:a16="http://schemas.microsoft.com/office/drawing/2014/main" id="{E546A723-CC95-4196-AED6-D1086FB55101}"/>
              </a:ext>
            </a:extLst>
          </p:cNvPr>
          <p:cNvSpPr>
            <a:spLocks noChangeArrowheads="1"/>
          </p:cNvSpPr>
          <p:nvPr/>
        </p:nvSpPr>
        <p:spPr bwMode="auto">
          <a:xfrm>
            <a:off x="6151302" y="1277681"/>
            <a:ext cx="57386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Pumpkin is the #1 fall flavor trend in coffee, and consumers want a coffee-forward flavor option</a:t>
            </a:r>
          </a:p>
        </p:txBody>
      </p:sp>
      <p:sp>
        <p:nvSpPr>
          <p:cNvPr id="17" name="Rectangle 16">
            <a:extLst>
              <a:ext uri="{FF2B5EF4-FFF2-40B4-BE49-F238E27FC236}">
                <a16:creationId xmlns:a16="http://schemas.microsoft.com/office/drawing/2014/main" id="{42F081AF-AEC2-4FAD-A386-7FD3D058FB62}"/>
              </a:ext>
            </a:extLst>
          </p:cNvPr>
          <p:cNvSpPr/>
          <p:nvPr/>
        </p:nvSpPr>
        <p:spPr>
          <a:xfrm>
            <a:off x="6166204" y="2522861"/>
            <a:ext cx="5653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200" u="none" strike="noStrike" kern="1200" cap="none" spc="0" normalizeH="0" baseline="0" noProof="0" err="1">
                <a:ln>
                  <a:noFill/>
                </a:ln>
                <a:solidFill>
                  <a:srgbClr val="002060"/>
                </a:solidFill>
                <a:effectLst/>
                <a:uLnTx/>
                <a:uFillTx/>
                <a:latin typeface="Century Gothic" panose="020B0502020202020204" pitchFamily="34" charset="0"/>
                <a:ea typeface="+mn-ea"/>
                <a:cs typeface="Arial"/>
              </a:rPr>
              <a:t>SToK</a:t>
            </a:r>
            <a:r>
              <a:rPr kumimoji="0" 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 Cold Brew is driving category growth, and a delicious seasonal item with unique messaging will incentivize incremental purchase</a:t>
            </a:r>
            <a:endPar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endParaRPr>
          </a:p>
        </p:txBody>
      </p:sp>
      <p:pic>
        <p:nvPicPr>
          <p:cNvPr id="18" name="Picture 5">
            <a:extLst>
              <a:ext uri="{FF2B5EF4-FFF2-40B4-BE49-F238E27FC236}">
                <a16:creationId xmlns:a16="http://schemas.microsoft.com/office/drawing/2014/main" id="{50B11801-F5B1-427C-A7D9-C8086BB9EF7F}"/>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0293" y="4230193"/>
            <a:ext cx="457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extLst>
              <a:ext uri="{FF2B5EF4-FFF2-40B4-BE49-F238E27FC236}">
                <a16:creationId xmlns:a16="http://schemas.microsoft.com/office/drawing/2014/main" id="{FEEE1302-29D3-426F-9E73-BC27C2F672CE}"/>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0293" y="5247315"/>
            <a:ext cx="457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a:extLst>
              <a:ext uri="{FF2B5EF4-FFF2-40B4-BE49-F238E27FC236}">
                <a16:creationId xmlns:a16="http://schemas.microsoft.com/office/drawing/2014/main" id="{595000AD-49AE-49A3-AADA-4D9B0C424516}"/>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0293" y="3721632"/>
            <a:ext cx="457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uadroTexto 10">
            <a:extLst>
              <a:ext uri="{FF2B5EF4-FFF2-40B4-BE49-F238E27FC236}">
                <a16:creationId xmlns:a16="http://schemas.microsoft.com/office/drawing/2014/main" id="{2FD87CB2-1FA9-4873-B3C1-CE208EFF9784}"/>
              </a:ext>
            </a:extLst>
          </p:cNvPr>
          <p:cNvSpPr txBox="1"/>
          <p:nvPr/>
        </p:nvSpPr>
        <p:spPr>
          <a:xfrm>
            <a:off x="14448" y="4390043"/>
            <a:ext cx="6029159" cy="1554272"/>
          </a:xfrm>
          <a:prstGeom prst="rect">
            <a:avLst/>
          </a:prstGeom>
        </p:spPr>
        <p:txBody>
          <a:bodyPr wrap="square" anchor="t">
            <a:spAutoFit/>
          </a:bodyPr>
          <a:lstStyle>
            <a:defPPr>
              <a:defRPr lang="en-US"/>
            </a:defPPr>
            <a:lvl1pPr marR="0" lvl="0" indent="0" algn="ctr" defTabSz="914400" fontAlgn="auto">
              <a:lnSpc>
                <a:spcPct val="100000"/>
              </a:lnSpc>
              <a:spcBef>
                <a:spcPts val="0"/>
              </a:spcBef>
              <a:spcAft>
                <a:spcPts val="0"/>
              </a:spcAft>
              <a:buClrTx/>
              <a:buSzTx/>
              <a:buFont typeface="Arial" panose="020B0604020202020204" pitchFamily="34" charset="0"/>
              <a:buNone/>
              <a:tabLst/>
              <a:defRPr kumimoji="0" b="0" i="0" u="none" strike="noStrike" cap="none" spc="0" normalizeH="0" baseline="0">
                <a:ln>
                  <a:noFill/>
                </a:ln>
                <a:solidFill>
                  <a:prstClr val="white"/>
                </a:solidFill>
                <a:effectLst/>
                <a:uLnTx/>
                <a:uFillTx/>
                <a:latin typeface="Impact" charset="0"/>
                <a:ea typeface="Impact" charset="0"/>
                <a:cs typeface="Impact"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300" b="0" i="0" u="none" strike="noStrike" kern="1200" cap="none" spc="0" normalizeH="0" baseline="0" noProof="0">
                <a:ln>
                  <a:noFill/>
                </a:ln>
                <a:solidFill>
                  <a:srgbClr val="002060"/>
                </a:solidFill>
                <a:effectLst/>
                <a:uLnTx/>
                <a:uFillTx/>
                <a:latin typeface="Impact"/>
              </a:rPr>
              <a:t>SToK Pumpkin</a:t>
            </a:r>
            <a:endParaRPr kumimoji="0" lang="en-US" sz="1800" b="0" i="0" u="none" strike="noStrike" kern="1200" cap="none" spc="0" normalizeH="0" baseline="0" noProof="0">
              <a:ln>
                <a:noFill/>
              </a:ln>
              <a:solidFill>
                <a:prstClr val="white"/>
              </a:solidFill>
              <a:effectLst/>
              <a:uLnTx/>
              <a:uFillTx/>
              <a:latin typeface="Impact"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60"/>
                </a:solidFill>
                <a:effectLst/>
                <a:uLnTx/>
                <a:uFillTx/>
                <a:latin typeface="Impact"/>
              </a:rPr>
              <a:t>6/48oz</a:t>
            </a:r>
            <a:endParaRPr kumimoji="0" lang="en-US" sz="2400" b="0" i="0" u="none" strike="noStrike" kern="1200" cap="none" spc="0" normalizeH="0" baseline="0" noProof="0">
              <a:ln>
                <a:noFill/>
              </a:ln>
              <a:solidFill>
                <a:srgbClr val="002060"/>
              </a:solidFill>
              <a:effectLst/>
              <a:highlight>
                <a:srgbClr val="FFFF00"/>
              </a:highlight>
              <a:uLnTx/>
              <a:uFillTx/>
              <a:latin typeface="Impac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060"/>
                </a:solidFill>
                <a:effectLst/>
                <a:uLnTx/>
                <a:uFillTx/>
                <a:latin typeface="Impact"/>
              </a:rPr>
              <a:t>SRP: $4.99 – Line priced with SToK</a:t>
            </a:r>
            <a:endParaRPr kumimoji="0" lang="en-US" sz="1600" b="0" i="0" u="none" strike="noStrike" kern="1200" cap="none" spc="0" normalizeH="0" baseline="0" noProof="0">
              <a:ln>
                <a:noFill/>
              </a:ln>
              <a:solidFill>
                <a:prstClr val="white"/>
              </a:solidFill>
              <a:effectLst/>
              <a:uLnTx/>
              <a:uFillTx/>
              <a:latin typeface="Impact"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060"/>
                </a:solidFill>
                <a:effectLst/>
                <a:uLnTx/>
                <a:uFillTx/>
                <a:latin typeface="Impact"/>
              </a:rPr>
              <a:t>Shelving: RTD Coffee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060"/>
                </a:solidFill>
                <a:effectLst/>
                <a:uLnTx/>
                <a:uFillTx/>
                <a:latin typeface="Impact"/>
              </a:rPr>
              <a:t>UPC # 00013663207476</a:t>
            </a:r>
            <a:endParaRPr kumimoji="0" lang="en-US" sz="1600" b="0" i="0" u="none" strike="noStrike" kern="1200" cap="none" spc="0" normalizeH="0" baseline="0" noProof="0">
              <a:ln>
                <a:noFill/>
              </a:ln>
              <a:solidFill>
                <a:srgbClr val="002060"/>
              </a:solidFill>
              <a:effectLst/>
              <a:uLnTx/>
              <a:uFillTx/>
              <a:latin typeface="Impact" charset="0"/>
            </a:endParaRPr>
          </a:p>
        </p:txBody>
      </p:sp>
      <p:sp>
        <p:nvSpPr>
          <p:cNvPr id="22" name="Rectangle 33">
            <a:extLst>
              <a:ext uri="{FF2B5EF4-FFF2-40B4-BE49-F238E27FC236}">
                <a16:creationId xmlns:a16="http://schemas.microsoft.com/office/drawing/2014/main" id="{CE645C35-704A-45E5-A5E7-445AE306668D}"/>
              </a:ext>
            </a:extLst>
          </p:cNvPr>
          <p:cNvSpPr>
            <a:spLocks noChangeArrowheads="1"/>
          </p:cNvSpPr>
          <p:nvPr/>
        </p:nvSpPr>
        <p:spPr bwMode="auto">
          <a:xfrm>
            <a:off x="6583223" y="5354500"/>
            <a:ext cx="5187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Top </a:t>
            </a:r>
            <a:r>
              <a:rPr kumimoji="0" lang="en-US" altLang="en-US" sz="1200" u="none" strike="noStrike" kern="1200" cap="none" spc="0" normalizeH="0" baseline="0" noProof="0" err="1">
                <a:ln>
                  <a:noFill/>
                </a:ln>
                <a:solidFill>
                  <a:srgbClr val="002060"/>
                </a:solidFill>
                <a:effectLst/>
                <a:uLnTx/>
                <a:uFillTx/>
                <a:latin typeface="Century Gothic" panose="020B0502020202020204" pitchFamily="34" charset="0"/>
                <a:ea typeface="+mn-ea"/>
                <a:cs typeface="Arial"/>
              </a:rPr>
              <a:t>tertile</a:t>
            </a: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 at 3 major retailers</a:t>
            </a:r>
            <a:r>
              <a:rPr kumimoji="0" lang="en-US" altLang="en-US" sz="1200" u="none" strike="noStrike" kern="1200" cap="none" spc="0" normalizeH="0" baseline="30000" noProof="0">
                <a:ln>
                  <a:noFill/>
                </a:ln>
                <a:solidFill>
                  <a:srgbClr val="002060"/>
                </a:solidFill>
                <a:effectLst/>
                <a:uLnTx/>
                <a:uFillTx/>
                <a:latin typeface="Century Gothic" panose="020B0502020202020204" pitchFamily="34" charset="0"/>
                <a:ea typeface="+mn-ea"/>
                <a:cs typeface="Arial"/>
              </a:rPr>
              <a:t>1</a:t>
            </a:r>
            <a:endParaRPr kumimoji="0" lang="en-US" altLang="en-US" sz="1050" u="none" strike="noStrike" kern="1200" cap="none" spc="0" normalizeH="0" baseline="30000" noProof="0">
              <a:ln>
                <a:noFill/>
              </a:ln>
              <a:solidFill>
                <a:srgbClr val="002060"/>
              </a:solidFill>
              <a:effectLst/>
              <a:highlight>
                <a:srgbClr val="FFFF00"/>
              </a:highlight>
              <a:uLnTx/>
              <a:uFillTx/>
              <a:latin typeface="Century Gothic" panose="020B0502020202020204" pitchFamily="34" charset="0"/>
              <a:ea typeface="+mn-ea"/>
            </a:endParaRPr>
          </a:p>
        </p:txBody>
      </p:sp>
      <p:pic>
        <p:nvPicPr>
          <p:cNvPr id="23" name="Picture 5">
            <a:extLst>
              <a:ext uri="{FF2B5EF4-FFF2-40B4-BE49-F238E27FC236}">
                <a16:creationId xmlns:a16="http://schemas.microsoft.com/office/drawing/2014/main" id="{0D628A91-EE4A-4086-8871-3B8F674E3BFE}"/>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0293" y="5755876"/>
            <a:ext cx="457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33">
            <a:extLst>
              <a:ext uri="{FF2B5EF4-FFF2-40B4-BE49-F238E27FC236}">
                <a16:creationId xmlns:a16="http://schemas.microsoft.com/office/drawing/2014/main" id="{164C0E28-79B7-4432-8F39-7A6177E3B7FC}"/>
              </a:ext>
            </a:extLst>
          </p:cNvPr>
          <p:cNvSpPr>
            <a:spLocks noChangeArrowheads="1"/>
          </p:cNvSpPr>
          <p:nvPr/>
        </p:nvSpPr>
        <p:spPr bwMode="auto">
          <a:xfrm>
            <a:off x="6576148" y="4334452"/>
            <a:ext cx="5187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The only #</a:t>
            </a:r>
            <a:r>
              <a:rPr kumimoji="0" lang="en-US" altLang="en-US" sz="1200" u="none" strike="noStrike" kern="1200" cap="none" spc="0" normalizeH="0" baseline="0" noProof="0" err="1">
                <a:ln>
                  <a:noFill/>
                </a:ln>
                <a:solidFill>
                  <a:srgbClr val="002060"/>
                </a:solidFill>
                <a:effectLst/>
                <a:uLnTx/>
                <a:uFillTx/>
                <a:latin typeface="Century Gothic" panose="020B0502020202020204" pitchFamily="34" charset="0"/>
                <a:ea typeface="+mn-ea"/>
                <a:cs typeface="Arial"/>
              </a:rPr>
              <a:t>antibasic</a:t>
            </a: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 Pumpkin Cold Brew on the market </a:t>
            </a:r>
          </a:p>
        </p:txBody>
      </p:sp>
      <p:sp>
        <p:nvSpPr>
          <p:cNvPr id="25" name="Rectangle 24">
            <a:extLst>
              <a:ext uri="{FF2B5EF4-FFF2-40B4-BE49-F238E27FC236}">
                <a16:creationId xmlns:a16="http://schemas.microsoft.com/office/drawing/2014/main" id="{B4F2A798-E518-4DCA-991C-FF0B537990B4}"/>
              </a:ext>
            </a:extLst>
          </p:cNvPr>
          <p:cNvSpPr/>
          <p:nvPr/>
        </p:nvSpPr>
        <p:spPr>
          <a:xfrm>
            <a:off x="2440083" y="5866056"/>
            <a:ext cx="1324402" cy="36933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mpact"/>
                <a:ea typeface="Impact" charset="0"/>
                <a:cs typeface="Impact" charset="0"/>
              </a:rPr>
              <a:t>August 2021</a:t>
            </a:r>
          </a:p>
        </p:txBody>
      </p:sp>
      <p:pic>
        <p:nvPicPr>
          <p:cNvPr id="26" name="Picture 5">
            <a:extLst>
              <a:ext uri="{FF2B5EF4-FFF2-40B4-BE49-F238E27FC236}">
                <a16:creationId xmlns:a16="http://schemas.microsoft.com/office/drawing/2014/main" id="{F491F4C9-A559-457F-BB73-3A3E469E4894}"/>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0293" y="4738754"/>
            <a:ext cx="457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33">
            <a:extLst>
              <a:ext uri="{FF2B5EF4-FFF2-40B4-BE49-F238E27FC236}">
                <a16:creationId xmlns:a16="http://schemas.microsoft.com/office/drawing/2014/main" id="{FDF58B89-823D-45B5-A918-A75C483CCFDE}"/>
              </a:ext>
            </a:extLst>
          </p:cNvPr>
          <p:cNvSpPr>
            <a:spLocks noChangeArrowheads="1"/>
          </p:cNvSpPr>
          <p:nvPr/>
        </p:nvSpPr>
        <p:spPr bwMode="auto">
          <a:xfrm>
            <a:off x="6583223" y="4844476"/>
            <a:ext cx="5372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1pPr>
            <a:lvl2pPr marL="742950" indent="-285750" defTabSz="457200" eaLnBrk="0" hangingPunct="0">
              <a:spcBef>
                <a:spcPct val="20000"/>
              </a:spcBef>
              <a:buClr>
                <a:schemeClr val="accent1"/>
              </a:buClr>
              <a:buFont typeface="Arial" pitchFamily="34" charset="0"/>
              <a:buChar char="–"/>
              <a:defRPr>
                <a:solidFill>
                  <a:schemeClr val="tx1"/>
                </a:solidFill>
                <a:latin typeface="Arial" pitchFamily="34" charset="0"/>
                <a:cs typeface="Arial" pitchFamily="34" charset="0"/>
              </a:defRPr>
            </a:lvl2pPr>
            <a:lvl3pPr marL="11430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3pPr>
            <a:lvl4pPr marL="16002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4pPr>
            <a:lvl5pPr marL="2057400" indent="-228600" defTabSz="457200" eaLnBrk="0" hangingPunct="0">
              <a:spcBef>
                <a:spcPct val="20000"/>
              </a:spcBef>
              <a:buClr>
                <a:schemeClr val="accent1"/>
              </a:buClr>
              <a:buFont typeface="Arial" pitchFamily="34" charset="0"/>
              <a:buChar char="»"/>
              <a:defRPr sz="16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cs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1200" u="none" strike="noStrike" kern="1200" cap="none" spc="0" normalizeH="0" baseline="0" noProof="0">
                <a:ln>
                  <a:noFill/>
                </a:ln>
                <a:solidFill>
                  <a:srgbClr val="002060"/>
                </a:solidFill>
                <a:effectLst/>
                <a:uLnTx/>
                <a:uFillTx/>
                <a:latin typeface="Century Gothic" panose="020B0502020202020204" pitchFamily="34" charset="0"/>
                <a:ea typeface="+mn-ea"/>
                <a:cs typeface="Arial"/>
              </a:rPr>
              <a:t>Bring excitement to the RTD category with an edgy seasonal item </a:t>
            </a:r>
            <a:endParaRPr kumimoji="0" lang="en-US" altLang="en-US" sz="1050" u="none" strike="noStrike" kern="1200" cap="none" spc="0" normalizeH="0" baseline="0" noProof="0">
              <a:ln>
                <a:noFill/>
              </a:ln>
              <a:solidFill>
                <a:srgbClr val="002060"/>
              </a:solidFill>
              <a:effectLst/>
              <a:highlight>
                <a:srgbClr val="FFFF00"/>
              </a:highlight>
              <a:uLnTx/>
              <a:uFillTx/>
              <a:latin typeface="Century Gothic" panose="020B0502020202020204" pitchFamily="34" charset="0"/>
              <a:ea typeface="+mn-ea"/>
            </a:endParaRPr>
          </a:p>
        </p:txBody>
      </p:sp>
      <p:pic>
        <p:nvPicPr>
          <p:cNvPr id="32" name="Picture 31" descr="A bottle of beer&#10;&#10;Description automatically generated">
            <a:extLst>
              <a:ext uri="{FF2B5EF4-FFF2-40B4-BE49-F238E27FC236}">
                <a16:creationId xmlns:a16="http://schemas.microsoft.com/office/drawing/2014/main" id="{6C422988-BE95-40AA-A764-B15C754A54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25316" y="1193800"/>
            <a:ext cx="3200400" cy="3200400"/>
          </a:xfrm>
          <a:prstGeom prst="rect">
            <a:avLst/>
          </a:prstGeom>
        </p:spPr>
      </p:pic>
      <p:sp>
        <p:nvSpPr>
          <p:cNvPr id="33" name="Title 1">
            <a:extLst>
              <a:ext uri="{FF2B5EF4-FFF2-40B4-BE49-F238E27FC236}">
                <a16:creationId xmlns:a16="http://schemas.microsoft.com/office/drawing/2014/main" id="{C310CD67-7007-4F5A-8F98-FEF76F22B37D}"/>
              </a:ext>
            </a:extLst>
          </p:cNvPr>
          <p:cNvSpPr txBox="1">
            <a:spLocks/>
          </p:cNvSpPr>
          <p:nvPr/>
        </p:nvSpPr>
        <p:spPr>
          <a:xfrm>
            <a:off x="700088" y="-1101056"/>
            <a:ext cx="10980313" cy="773762"/>
          </a:xfrm>
          <a:prstGeom prst="rect">
            <a:avLst/>
          </a:prstGeom>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defTabSz="1111073">
              <a:defRPr/>
            </a:pPr>
            <a:endParaRPr kumimoji="0" lang="en-US" altLang="en-US" sz="2600" b="1" i="0" u="none" strike="noStrike" kern="1200" cap="all" spc="0" normalizeH="0" baseline="0" noProof="0">
              <a:ln>
                <a:noFill/>
              </a:ln>
              <a:solidFill>
                <a:srgbClr val="0069B3"/>
              </a:solidFill>
              <a:effectLst/>
              <a:uLnTx/>
              <a:uFillTx/>
              <a:latin typeface="Century Gothic"/>
            </a:endParaRPr>
          </a:p>
        </p:txBody>
      </p:sp>
      <p:sp>
        <p:nvSpPr>
          <p:cNvPr id="2" name="Title 1">
            <a:extLst>
              <a:ext uri="{FF2B5EF4-FFF2-40B4-BE49-F238E27FC236}">
                <a16:creationId xmlns:a16="http://schemas.microsoft.com/office/drawing/2014/main" id="{5F12CA4E-8B6D-5D4C-815E-A2FF6D690CF4}"/>
              </a:ext>
            </a:extLst>
          </p:cNvPr>
          <p:cNvSpPr>
            <a:spLocks noGrp="1"/>
          </p:cNvSpPr>
          <p:nvPr>
            <p:ph type="title"/>
          </p:nvPr>
        </p:nvSpPr>
        <p:spPr/>
        <p:txBody>
          <a:bodyPr/>
          <a:lstStyle/>
          <a:p>
            <a:r>
              <a:rPr lang="en-US">
                <a:solidFill>
                  <a:srgbClr val="0069B3"/>
                </a:solidFill>
                <a:latin typeface="Century Gothic"/>
              </a:rPr>
              <a:t>WE literally can’t even: </a:t>
            </a:r>
            <a:r>
              <a:rPr lang="en-US" err="1">
                <a:latin typeface="Century Gothic"/>
              </a:rPr>
              <a:t>st</a:t>
            </a:r>
            <a:r>
              <a:rPr lang="en-US" cap="none" err="1">
                <a:latin typeface="Century Gothic"/>
              </a:rPr>
              <a:t>ō</a:t>
            </a:r>
            <a:r>
              <a:rPr lang="en-US" err="1">
                <a:latin typeface="Century Gothic"/>
              </a:rPr>
              <a:t>k</a:t>
            </a:r>
            <a:r>
              <a:rPr lang="en-US">
                <a:solidFill>
                  <a:srgbClr val="0069B3"/>
                </a:solidFill>
                <a:latin typeface="Century Gothic"/>
              </a:rPr>
              <a:t> Pumpkin cold </a:t>
            </a:r>
            <a:r>
              <a:rPr lang="en-US" err="1">
                <a:solidFill>
                  <a:srgbClr val="0069B3"/>
                </a:solidFill>
                <a:latin typeface="Century Gothic"/>
              </a:rPr>
              <a:t>bREW</a:t>
            </a:r>
            <a:endParaRPr lang="en-US"/>
          </a:p>
        </p:txBody>
      </p:sp>
      <p:sp>
        <p:nvSpPr>
          <p:cNvPr id="34" name="Rectangle 33">
            <a:extLst>
              <a:ext uri="{FF2B5EF4-FFF2-40B4-BE49-F238E27FC236}">
                <a16:creationId xmlns:a16="http://schemas.microsoft.com/office/drawing/2014/main" id="{C82ECD2D-935C-FC47-B335-8D2948124337}"/>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a:t>
            </a:r>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$/TDP IRI MULO L4 w/e 10.4.20</a:t>
            </a:r>
          </a:p>
        </p:txBody>
      </p:sp>
      <p:sp>
        <p:nvSpPr>
          <p:cNvPr id="37" name="Rectangle: Rounded Corners 36">
            <a:extLst>
              <a:ext uri="{FF2B5EF4-FFF2-40B4-BE49-F238E27FC236}">
                <a16:creationId xmlns:a16="http://schemas.microsoft.com/office/drawing/2014/main" id="{070B9EA6-7CBF-4582-B78C-4A90D5817BF8}"/>
              </a:ext>
            </a:extLst>
          </p:cNvPr>
          <p:cNvSpPr/>
          <p:nvPr/>
        </p:nvSpPr>
        <p:spPr>
          <a:xfrm>
            <a:off x="9954090" y="159946"/>
            <a:ext cx="1787954" cy="69244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Returning Seasonal</a:t>
            </a:r>
          </a:p>
        </p:txBody>
      </p:sp>
    </p:spTree>
    <p:extLst>
      <p:ext uri="{BB962C8B-B14F-4D97-AF65-F5344CB8AC3E}">
        <p14:creationId xmlns:p14="http://schemas.microsoft.com/office/powerpoint/2010/main" val="3143793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241439C-D937-4B64-A9F1-046E6D82AE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E241439C-D937-4B64-A9F1-046E6D82AE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ouble Bracket 1">
            <a:extLst>
              <a:ext uri="{FF2B5EF4-FFF2-40B4-BE49-F238E27FC236}">
                <a16:creationId xmlns:a16="http://schemas.microsoft.com/office/drawing/2014/main" id="{8B2F1381-20E1-4CE2-A328-F9162A068EC0}"/>
              </a:ext>
            </a:extLst>
          </p:cNvPr>
          <p:cNvSpPr/>
          <p:nvPr/>
        </p:nvSpPr>
        <p:spPr>
          <a:xfrm>
            <a:off x="10081293" y="159284"/>
            <a:ext cx="2011680" cy="503320"/>
          </a:xfrm>
          <a:prstGeom prst="bracketPair">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$0 - $5MM</a:t>
            </a:r>
          </a:p>
        </p:txBody>
      </p:sp>
      <p:sp>
        <p:nvSpPr>
          <p:cNvPr id="83" name="Title 1">
            <a:extLst>
              <a:ext uri="{FF2B5EF4-FFF2-40B4-BE49-F238E27FC236}">
                <a16:creationId xmlns:a16="http://schemas.microsoft.com/office/drawing/2014/main" id="{FFF4C355-9F35-42A4-81F6-27BC062A71B1}"/>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3" name="TextBox 227">
            <a:extLst>
              <a:ext uri="{FF2B5EF4-FFF2-40B4-BE49-F238E27FC236}">
                <a16:creationId xmlns:a16="http://schemas.microsoft.com/office/drawing/2014/main" id="{B1DC3A22-4DE5-44ED-9DC0-B83CFE64003A}"/>
              </a:ext>
            </a:extLst>
          </p:cNvPr>
          <p:cNvSpPr txBox="1"/>
          <p:nvPr/>
        </p:nvSpPr>
        <p:spPr>
          <a:xfrm>
            <a:off x="940118" y="694127"/>
            <a:ext cx="2576886" cy="256480"/>
          </a:xfrm>
          <a:prstGeom prst="rect">
            <a:avLst/>
          </a:prstGeom>
          <a:noFill/>
          <a:ln w="3175"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ED8B00"/>
                </a:solidFill>
                <a:effectLst/>
                <a:uLnTx/>
                <a:uFillTx/>
                <a:latin typeface="Century Gothic" panose="020B0502020202020204" pitchFamily="34" charset="0"/>
                <a:ea typeface="Helvetica Neue"/>
                <a:cs typeface="Arial" panose="020B0604020202020204" pitchFamily="34" charset="0"/>
                <a:sym typeface="Helvetica Neue"/>
              </a:rPr>
              <a:t>Jan-March</a:t>
            </a:r>
          </a:p>
        </p:txBody>
      </p:sp>
      <p:sp>
        <p:nvSpPr>
          <p:cNvPr id="74" name="TextBox 329">
            <a:extLst>
              <a:ext uri="{FF2B5EF4-FFF2-40B4-BE49-F238E27FC236}">
                <a16:creationId xmlns:a16="http://schemas.microsoft.com/office/drawing/2014/main" id="{5D3282B4-B5E1-4EFE-824D-018BBDF68A2B}"/>
              </a:ext>
            </a:extLst>
          </p:cNvPr>
          <p:cNvSpPr txBox="1"/>
          <p:nvPr/>
        </p:nvSpPr>
        <p:spPr>
          <a:xfrm>
            <a:off x="-9344" y="5587461"/>
            <a:ext cx="1022748"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CP Support</a:t>
            </a:r>
          </a:p>
        </p:txBody>
      </p:sp>
      <p:sp>
        <p:nvSpPr>
          <p:cNvPr id="75" name="TextBox 123">
            <a:extLst>
              <a:ext uri="{FF2B5EF4-FFF2-40B4-BE49-F238E27FC236}">
                <a16:creationId xmlns:a16="http://schemas.microsoft.com/office/drawing/2014/main" id="{9A14EB31-B91A-486C-9EBE-23B3D02C8226}"/>
              </a:ext>
            </a:extLst>
          </p:cNvPr>
          <p:cNvSpPr txBox="1"/>
          <p:nvPr/>
        </p:nvSpPr>
        <p:spPr>
          <a:xfrm>
            <a:off x="27540" y="2427891"/>
            <a:ext cx="94898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mn-ea"/>
                <a:cs typeface="Arial" panose="020B0604020202020204" pitchFamily="34" charset="0"/>
                <a:sym typeface="Helvetica Neue"/>
              </a:rPr>
              <a:t>INNOVATION /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PRODUCT PROOF POINT</a:t>
            </a:r>
          </a:p>
        </p:txBody>
      </p:sp>
      <p:sp>
        <p:nvSpPr>
          <p:cNvPr id="76" name="TextBox 327">
            <a:extLst>
              <a:ext uri="{FF2B5EF4-FFF2-40B4-BE49-F238E27FC236}">
                <a16:creationId xmlns:a16="http://schemas.microsoft.com/office/drawing/2014/main" id="{592F57E5-4FDC-43B0-A208-3E1DC18377D6}"/>
              </a:ext>
            </a:extLst>
          </p:cNvPr>
          <p:cNvSpPr txBox="1"/>
          <p:nvPr/>
        </p:nvSpPr>
        <p:spPr>
          <a:xfrm>
            <a:off x="146571" y="1476669"/>
            <a:ext cx="74191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GROWTH EVENT</a:t>
            </a:r>
          </a:p>
        </p:txBody>
      </p:sp>
      <p:sp>
        <p:nvSpPr>
          <p:cNvPr id="77" name="Rectangle 76">
            <a:extLst>
              <a:ext uri="{FF2B5EF4-FFF2-40B4-BE49-F238E27FC236}">
                <a16:creationId xmlns:a16="http://schemas.microsoft.com/office/drawing/2014/main" id="{E783974C-87B2-41C7-BFF9-CD471AAF1157}"/>
              </a:ext>
            </a:extLst>
          </p:cNvPr>
          <p:cNvSpPr/>
          <p:nvPr/>
        </p:nvSpPr>
        <p:spPr>
          <a:xfrm>
            <a:off x="9115267" y="1840340"/>
            <a:ext cx="2105174" cy="1840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7DA6A5D6-A0DD-4200-8E07-2F8E9EA24ACE}"/>
              </a:ext>
            </a:extLst>
          </p:cNvPr>
          <p:cNvSpPr/>
          <p:nvPr/>
        </p:nvSpPr>
        <p:spPr>
          <a:xfrm>
            <a:off x="3269845" y="1842583"/>
            <a:ext cx="2069395" cy="1795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2AE07003-55DB-4735-B2FB-9EDB1EB4F919}"/>
              </a:ext>
            </a:extLst>
          </p:cNvPr>
          <p:cNvSpPr/>
          <p:nvPr/>
        </p:nvSpPr>
        <p:spPr>
          <a:xfrm>
            <a:off x="1082423" y="1848469"/>
            <a:ext cx="2074009" cy="1788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80" name="Rectangle 79">
            <a:extLst>
              <a:ext uri="{FF2B5EF4-FFF2-40B4-BE49-F238E27FC236}">
                <a16:creationId xmlns:a16="http://schemas.microsoft.com/office/drawing/2014/main" id="{4E2328BC-5191-402A-9310-AD6E8367BD96}"/>
              </a:ext>
            </a:extLst>
          </p:cNvPr>
          <p:cNvSpPr/>
          <p:nvPr/>
        </p:nvSpPr>
        <p:spPr>
          <a:xfrm>
            <a:off x="943259" y="1465091"/>
            <a:ext cx="2568808" cy="37524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panose="020B0502020202020204" pitchFamily="34" charset="0"/>
                <a:ea typeface="+mn-ea"/>
                <a:cs typeface="+mn-cs"/>
              </a:rPr>
              <a:t>BRIGHT AND MELLOW LAUNCH</a:t>
            </a:r>
          </a:p>
        </p:txBody>
      </p:sp>
      <p:sp>
        <p:nvSpPr>
          <p:cNvPr id="81" name="Rectangle 80">
            <a:extLst>
              <a:ext uri="{FF2B5EF4-FFF2-40B4-BE49-F238E27FC236}">
                <a16:creationId xmlns:a16="http://schemas.microsoft.com/office/drawing/2014/main" id="{402A0CE4-578E-451C-976B-06FF3F3C77B4}"/>
              </a:ext>
            </a:extLst>
          </p:cNvPr>
          <p:cNvSpPr/>
          <p:nvPr/>
        </p:nvSpPr>
        <p:spPr>
          <a:xfrm>
            <a:off x="3653928" y="1467194"/>
            <a:ext cx="3180962" cy="389066"/>
          </a:xfrm>
          <a:prstGeom prst="rect">
            <a:avLst/>
          </a:prstGeom>
          <a:solidFill>
            <a:schemeClr val="tx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OWN COLD BREW COFFEE SZN</a:t>
            </a:r>
          </a:p>
        </p:txBody>
      </p:sp>
      <p:sp>
        <p:nvSpPr>
          <p:cNvPr id="82" name="Rectangle 81">
            <a:extLst>
              <a:ext uri="{FF2B5EF4-FFF2-40B4-BE49-F238E27FC236}">
                <a16:creationId xmlns:a16="http://schemas.microsoft.com/office/drawing/2014/main" id="{18997078-6A26-4072-A6A9-0C9F2D56F22A}"/>
              </a:ext>
            </a:extLst>
          </p:cNvPr>
          <p:cNvSpPr/>
          <p:nvPr/>
        </p:nvSpPr>
        <p:spPr>
          <a:xfrm>
            <a:off x="9080144" y="1465090"/>
            <a:ext cx="2585166" cy="375247"/>
          </a:xfrm>
          <a:prstGeom prst="rect">
            <a:avLst/>
          </a:prstGeom>
          <a:solidFill>
            <a:schemeClr val="tx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BE BIGGER THAN COFFEE</a:t>
            </a:r>
          </a:p>
        </p:txBody>
      </p:sp>
      <p:cxnSp>
        <p:nvCxnSpPr>
          <p:cNvPr id="149" name="Conector recto 98">
            <a:extLst>
              <a:ext uri="{FF2B5EF4-FFF2-40B4-BE49-F238E27FC236}">
                <a16:creationId xmlns:a16="http://schemas.microsoft.com/office/drawing/2014/main" id="{6C4E7538-BD6C-4771-ACBF-24ADFFB567A0}"/>
              </a:ext>
            </a:extLst>
          </p:cNvPr>
          <p:cNvCxnSpPr>
            <a:cxnSpLocks/>
          </p:cNvCxnSpPr>
          <p:nvPr/>
        </p:nvCxnSpPr>
        <p:spPr>
          <a:xfrm flipH="1">
            <a:off x="141847" y="3289499"/>
            <a:ext cx="11868446" cy="0"/>
          </a:xfrm>
          <a:prstGeom prst="straightConnector1">
            <a:avLst/>
          </a:prstGeom>
          <a:noFill/>
          <a:ln w="12701" cap="flat">
            <a:solidFill>
              <a:srgbClr val="D9D9D9"/>
            </a:solidFill>
            <a:custDash>
              <a:ds d="300000" sp="300000"/>
            </a:custDash>
            <a:miter/>
          </a:ln>
        </p:spPr>
      </p:cxnSp>
      <p:cxnSp>
        <p:nvCxnSpPr>
          <p:cNvPr id="150" name="Conector recto 98">
            <a:extLst>
              <a:ext uri="{FF2B5EF4-FFF2-40B4-BE49-F238E27FC236}">
                <a16:creationId xmlns:a16="http://schemas.microsoft.com/office/drawing/2014/main" id="{74A053F9-4A4C-4B67-9963-97C5C3B05AB4}"/>
              </a:ext>
            </a:extLst>
          </p:cNvPr>
          <p:cNvCxnSpPr>
            <a:cxnSpLocks/>
          </p:cNvCxnSpPr>
          <p:nvPr/>
        </p:nvCxnSpPr>
        <p:spPr>
          <a:xfrm flipH="1">
            <a:off x="195412" y="4380806"/>
            <a:ext cx="11747820" cy="0"/>
          </a:xfrm>
          <a:prstGeom prst="straightConnector1">
            <a:avLst/>
          </a:prstGeom>
          <a:noFill/>
          <a:ln w="12701" cap="flat">
            <a:solidFill>
              <a:srgbClr val="D9D9D9"/>
            </a:solidFill>
            <a:custDash>
              <a:ds d="300000" sp="300000"/>
            </a:custDash>
            <a:miter/>
          </a:ln>
        </p:spPr>
      </p:cxnSp>
      <p:sp>
        <p:nvSpPr>
          <p:cNvPr id="151" name="Rectangle 150">
            <a:extLst>
              <a:ext uri="{FF2B5EF4-FFF2-40B4-BE49-F238E27FC236}">
                <a16:creationId xmlns:a16="http://schemas.microsoft.com/office/drawing/2014/main" id="{7000AE0F-80BC-4326-9981-95859A0600C8}"/>
              </a:ext>
            </a:extLst>
          </p:cNvPr>
          <p:cNvSpPr/>
          <p:nvPr/>
        </p:nvSpPr>
        <p:spPr>
          <a:xfrm>
            <a:off x="7048297" y="1467194"/>
            <a:ext cx="1905700" cy="389066"/>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entury Gothic" panose="020B0502020202020204" pitchFamily="34" charset="0"/>
                <a:ea typeface="+mn-ea"/>
                <a:cs typeface="+mn-cs"/>
              </a:rPr>
              <a:t>PUMPKIN AF</a:t>
            </a:r>
          </a:p>
        </p:txBody>
      </p:sp>
      <p:sp>
        <p:nvSpPr>
          <p:cNvPr id="152" name="TextBox 227">
            <a:extLst>
              <a:ext uri="{FF2B5EF4-FFF2-40B4-BE49-F238E27FC236}">
                <a16:creationId xmlns:a16="http://schemas.microsoft.com/office/drawing/2014/main" id="{CC48251B-3FBE-4B41-BB32-F2B19AD6091B}"/>
              </a:ext>
            </a:extLst>
          </p:cNvPr>
          <p:cNvSpPr txBox="1"/>
          <p:nvPr/>
        </p:nvSpPr>
        <p:spPr>
          <a:xfrm>
            <a:off x="3653720" y="701216"/>
            <a:ext cx="3181170" cy="256480"/>
          </a:xfrm>
          <a:prstGeom prst="rect">
            <a:avLst/>
          </a:prstGeom>
          <a:noFill/>
          <a:ln w="3175"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ED8B00"/>
                </a:solidFill>
                <a:effectLst/>
                <a:uLnTx/>
                <a:uFillTx/>
                <a:latin typeface="Century Gothic" panose="020B0502020202020204" pitchFamily="34" charset="0"/>
                <a:ea typeface="Helvetica Neue"/>
                <a:cs typeface="Arial" panose="020B0604020202020204" pitchFamily="34" charset="0"/>
                <a:sym typeface="Helvetica Neue"/>
              </a:rPr>
              <a:t>April-August</a:t>
            </a:r>
          </a:p>
        </p:txBody>
      </p:sp>
      <p:sp>
        <p:nvSpPr>
          <p:cNvPr id="153" name="TextBox 227">
            <a:extLst>
              <a:ext uri="{FF2B5EF4-FFF2-40B4-BE49-F238E27FC236}">
                <a16:creationId xmlns:a16="http://schemas.microsoft.com/office/drawing/2014/main" id="{5A99AC78-B94A-4E50-A618-D5BEEC5DF370}"/>
              </a:ext>
            </a:extLst>
          </p:cNvPr>
          <p:cNvSpPr txBox="1"/>
          <p:nvPr/>
        </p:nvSpPr>
        <p:spPr>
          <a:xfrm>
            <a:off x="7048296" y="696444"/>
            <a:ext cx="1895911" cy="256480"/>
          </a:xfrm>
          <a:prstGeom prst="rect">
            <a:avLst/>
          </a:prstGeom>
          <a:noFill/>
          <a:ln w="3175"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ED8B00"/>
                </a:solidFill>
                <a:effectLst/>
                <a:uLnTx/>
                <a:uFillTx/>
                <a:latin typeface="Century Gothic" panose="020B0502020202020204" pitchFamily="34" charset="0"/>
                <a:ea typeface="Helvetica Neue"/>
                <a:cs typeface="Arial" panose="020B0604020202020204" pitchFamily="34" charset="0"/>
                <a:sym typeface="Helvetica Neue"/>
              </a:rPr>
              <a:t>Aug- November</a:t>
            </a:r>
          </a:p>
        </p:txBody>
      </p:sp>
      <p:sp>
        <p:nvSpPr>
          <p:cNvPr id="154" name="TextBox 227">
            <a:extLst>
              <a:ext uri="{FF2B5EF4-FFF2-40B4-BE49-F238E27FC236}">
                <a16:creationId xmlns:a16="http://schemas.microsoft.com/office/drawing/2014/main" id="{C9C7F61A-83EE-455C-9C42-B2F05C7E0E18}"/>
              </a:ext>
            </a:extLst>
          </p:cNvPr>
          <p:cNvSpPr txBox="1"/>
          <p:nvPr/>
        </p:nvSpPr>
        <p:spPr>
          <a:xfrm>
            <a:off x="9080924" y="701216"/>
            <a:ext cx="2576886" cy="256480"/>
          </a:xfrm>
          <a:prstGeom prst="rect">
            <a:avLst/>
          </a:prstGeom>
          <a:noFill/>
          <a:ln w="3175"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000" u="none" strike="noStrike" kern="1200" cap="none" spc="0" normalizeH="0" baseline="0" noProof="0">
                <a:ln>
                  <a:noFill/>
                </a:ln>
                <a:solidFill>
                  <a:srgbClr val="ED8B00"/>
                </a:solidFill>
                <a:effectLst/>
                <a:uLnTx/>
                <a:uFillTx/>
                <a:latin typeface="Century Gothic" panose="020B0502020202020204" pitchFamily="34" charset="0"/>
                <a:ea typeface="Helvetica Neue"/>
                <a:cs typeface="Arial" panose="020B0604020202020204" pitchFamily="34" charset="0"/>
                <a:sym typeface="Helvetica Neue"/>
              </a:rPr>
              <a:t>November-December</a:t>
            </a:r>
          </a:p>
        </p:txBody>
      </p:sp>
      <p:sp>
        <p:nvSpPr>
          <p:cNvPr id="155" name="TextBox 327">
            <a:extLst>
              <a:ext uri="{FF2B5EF4-FFF2-40B4-BE49-F238E27FC236}">
                <a16:creationId xmlns:a16="http://schemas.microsoft.com/office/drawing/2014/main" id="{F6A4685F-EC00-4BA2-B0E0-B057C1E25B8A}"/>
              </a:ext>
            </a:extLst>
          </p:cNvPr>
          <p:cNvSpPr txBox="1"/>
          <p:nvPr/>
        </p:nvSpPr>
        <p:spPr>
          <a:xfrm>
            <a:off x="151272" y="1043017"/>
            <a:ext cx="74191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rPr>
              <a:t>CAMPAIGN</a:t>
            </a:r>
          </a:p>
        </p:txBody>
      </p:sp>
      <p:sp>
        <p:nvSpPr>
          <p:cNvPr id="156" name="Rectangle 155">
            <a:extLst>
              <a:ext uri="{FF2B5EF4-FFF2-40B4-BE49-F238E27FC236}">
                <a16:creationId xmlns:a16="http://schemas.microsoft.com/office/drawing/2014/main" id="{F77DB401-C308-4287-A4C7-054C2A612808}"/>
              </a:ext>
            </a:extLst>
          </p:cNvPr>
          <p:cNvSpPr/>
          <p:nvPr/>
        </p:nvSpPr>
        <p:spPr>
          <a:xfrm>
            <a:off x="940118" y="1066214"/>
            <a:ext cx="10717692" cy="305144"/>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entury Gothic" panose="020B0502020202020204" pitchFamily="34" charset="0"/>
                <a:ea typeface="+mn-ea"/>
                <a:cs typeface="+mn-cs"/>
              </a:rPr>
              <a:t>HAVE NO CHILL</a:t>
            </a:r>
          </a:p>
        </p:txBody>
      </p:sp>
      <p:sp>
        <p:nvSpPr>
          <p:cNvPr id="157" name="TextBox 156">
            <a:extLst>
              <a:ext uri="{FF2B5EF4-FFF2-40B4-BE49-F238E27FC236}">
                <a16:creationId xmlns:a16="http://schemas.microsoft.com/office/drawing/2014/main" id="{2B1FB281-20F7-42FB-B1EF-6CEE9761A1C3}"/>
              </a:ext>
            </a:extLst>
          </p:cNvPr>
          <p:cNvSpPr txBox="1"/>
          <p:nvPr/>
        </p:nvSpPr>
        <p:spPr>
          <a:xfrm>
            <a:off x="773543" y="4144081"/>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Influencer</a:t>
            </a:r>
          </a:p>
        </p:txBody>
      </p:sp>
      <p:cxnSp>
        <p:nvCxnSpPr>
          <p:cNvPr id="158" name="Conector recto 98">
            <a:extLst>
              <a:ext uri="{FF2B5EF4-FFF2-40B4-BE49-F238E27FC236}">
                <a16:creationId xmlns:a16="http://schemas.microsoft.com/office/drawing/2014/main" id="{D46FFA45-5E38-4112-A5BA-471692FBA69B}"/>
              </a:ext>
            </a:extLst>
          </p:cNvPr>
          <p:cNvCxnSpPr>
            <a:cxnSpLocks/>
          </p:cNvCxnSpPr>
          <p:nvPr/>
        </p:nvCxnSpPr>
        <p:spPr>
          <a:xfrm>
            <a:off x="3583710" y="1518183"/>
            <a:ext cx="0" cy="4665377"/>
          </a:xfrm>
          <a:prstGeom prst="straightConnector1">
            <a:avLst/>
          </a:prstGeom>
          <a:noFill/>
          <a:ln w="12701" cap="flat">
            <a:solidFill>
              <a:srgbClr val="D9D9D9"/>
            </a:solidFill>
            <a:custDash>
              <a:ds d="300000" sp="300000"/>
            </a:custDash>
            <a:miter/>
          </a:ln>
        </p:spPr>
      </p:cxnSp>
      <p:cxnSp>
        <p:nvCxnSpPr>
          <p:cNvPr id="159" name="Conector recto 98">
            <a:extLst>
              <a:ext uri="{FF2B5EF4-FFF2-40B4-BE49-F238E27FC236}">
                <a16:creationId xmlns:a16="http://schemas.microsoft.com/office/drawing/2014/main" id="{BB2A01BF-EBD4-43CE-8AB5-BABCFAE95F8C}"/>
              </a:ext>
            </a:extLst>
          </p:cNvPr>
          <p:cNvCxnSpPr>
            <a:cxnSpLocks/>
          </p:cNvCxnSpPr>
          <p:nvPr/>
        </p:nvCxnSpPr>
        <p:spPr>
          <a:xfrm>
            <a:off x="6922421" y="1458004"/>
            <a:ext cx="0" cy="4779954"/>
          </a:xfrm>
          <a:prstGeom prst="straightConnector1">
            <a:avLst/>
          </a:prstGeom>
          <a:noFill/>
          <a:ln w="12701" cap="flat">
            <a:solidFill>
              <a:srgbClr val="D9D9D9"/>
            </a:solidFill>
            <a:custDash>
              <a:ds d="300000" sp="300000"/>
            </a:custDash>
            <a:miter/>
          </a:ln>
        </p:spPr>
      </p:cxnSp>
      <p:cxnSp>
        <p:nvCxnSpPr>
          <p:cNvPr id="160" name="Conector recto 98">
            <a:extLst>
              <a:ext uri="{FF2B5EF4-FFF2-40B4-BE49-F238E27FC236}">
                <a16:creationId xmlns:a16="http://schemas.microsoft.com/office/drawing/2014/main" id="{0568F72A-48CC-44F3-AC01-A6487D145F90}"/>
              </a:ext>
            </a:extLst>
          </p:cNvPr>
          <p:cNvCxnSpPr>
            <a:cxnSpLocks/>
          </p:cNvCxnSpPr>
          <p:nvPr/>
        </p:nvCxnSpPr>
        <p:spPr>
          <a:xfrm>
            <a:off x="9024404" y="1690493"/>
            <a:ext cx="55740" cy="4493067"/>
          </a:xfrm>
          <a:prstGeom prst="straightConnector1">
            <a:avLst/>
          </a:prstGeom>
          <a:noFill/>
          <a:ln w="12701" cap="flat">
            <a:solidFill>
              <a:srgbClr val="D9D9D9"/>
            </a:solidFill>
            <a:custDash>
              <a:ds d="300000" sp="300000"/>
            </a:custDash>
            <a:miter/>
          </a:ln>
        </p:spPr>
      </p:cxnSp>
      <p:pic>
        <p:nvPicPr>
          <p:cNvPr id="161" name="Picture 160">
            <a:extLst>
              <a:ext uri="{FF2B5EF4-FFF2-40B4-BE49-F238E27FC236}">
                <a16:creationId xmlns:a16="http://schemas.microsoft.com/office/drawing/2014/main" id="{ED993C01-67A6-4341-B604-7DBD028B7A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5933" y="1857305"/>
            <a:ext cx="627144" cy="1445806"/>
          </a:xfrm>
          <a:prstGeom prst="rect">
            <a:avLst/>
          </a:prstGeom>
        </p:spPr>
      </p:pic>
      <p:pic>
        <p:nvPicPr>
          <p:cNvPr id="162" name="Picture 161">
            <a:extLst>
              <a:ext uri="{FF2B5EF4-FFF2-40B4-BE49-F238E27FC236}">
                <a16:creationId xmlns:a16="http://schemas.microsoft.com/office/drawing/2014/main" id="{E9DE5194-B401-4240-BA33-F0FAAAA85D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76461" y="2803200"/>
            <a:ext cx="850832" cy="281552"/>
          </a:xfrm>
          <a:prstGeom prst="rect">
            <a:avLst/>
          </a:prstGeom>
        </p:spPr>
      </p:pic>
      <p:pic>
        <p:nvPicPr>
          <p:cNvPr id="163" name="Picture 162">
            <a:extLst>
              <a:ext uri="{FF2B5EF4-FFF2-40B4-BE49-F238E27FC236}">
                <a16:creationId xmlns:a16="http://schemas.microsoft.com/office/drawing/2014/main" id="{41E3C0C6-4AC8-4CDE-8C6B-9EEE25FE4B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2441" y="1977501"/>
            <a:ext cx="1086905" cy="685911"/>
          </a:xfrm>
          <a:prstGeom prst="rect">
            <a:avLst/>
          </a:prstGeom>
        </p:spPr>
      </p:pic>
      <p:pic>
        <p:nvPicPr>
          <p:cNvPr id="164" name="Picture 163">
            <a:extLst>
              <a:ext uri="{FF2B5EF4-FFF2-40B4-BE49-F238E27FC236}">
                <a16:creationId xmlns:a16="http://schemas.microsoft.com/office/drawing/2014/main" id="{2F63CB8D-6BF6-4415-A99E-51840343911F}"/>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r="65854"/>
          <a:stretch/>
        </p:blipFill>
        <p:spPr>
          <a:xfrm>
            <a:off x="10735372" y="1856260"/>
            <a:ext cx="586663" cy="1409514"/>
          </a:xfrm>
          <a:prstGeom prst="rect">
            <a:avLst/>
          </a:prstGeom>
        </p:spPr>
      </p:pic>
      <p:pic>
        <p:nvPicPr>
          <p:cNvPr id="165" name="Picture 2" descr="File:Instagram logo 2016.svg - Wikipedia">
            <a:extLst>
              <a:ext uri="{FF2B5EF4-FFF2-40B4-BE49-F238E27FC236}">
                <a16:creationId xmlns:a16="http://schemas.microsoft.com/office/drawing/2014/main" id="{2C6738B6-85F8-4BCE-83F2-46C7D5C7545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7795" y="3404669"/>
            <a:ext cx="408253" cy="40825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Twitter | Slack App Directory">
            <a:extLst>
              <a:ext uri="{FF2B5EF4-FFF2-40B4-BE49-F238E27FC236}">
                <a16:creationId xmlns:a16="http://schemas.microsoft.com/office/drawing/2014/main" id="{03924622-6370-4EE3-B647-7D1A8BE20B25}"/>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7381" y="3346436"/>
            <a:ext cx="537376" cy="537376"/>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Email Icon Black Circle Envelope transparent PNG - StickPNG">
            <a:extLst>
              <a:ext uri="{FF2B5EF4-FFF2-40B4-BE49-F238E27FC236}">
                <a16:creationId xmlns:a16="http://schemas.microsoft.com/office/drawing/2014/main" id="{19459F5F-BDE5-4ACD-9935-7AF3CEAF456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71066" y="3900889"/>
            <a:ext cx="417071" cy="417071"/>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8" descr="News Release: Megaphone-clipart-cheerleading-free-clipart-images ...">
            <a:extLst>
              <a:ext uri="{FF2B5EF4-FFF2-40B4-BE49-F238E27FC236}">
                <a16:creationId xmlns:a16="http://schemas.microsoft.com/office/drawing/2014/main" id="{32CAC497-4823-4807-A427-BC73328BAF6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90261" y="3863058"/>
            <a:ext cx="564878" cy="434339"/>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6" descr="Have a conversation about dry eye — Dry Eye Foundation">
            <a:extLst>
              <a:ext uri="{FF2B5EF4-FFF2-40B4-BE49-F238E27FC236}">
                <a16:creationId xmlns:a16="http://schemas.microsoft.com/office/drawing/2014/main" id="{B7837508-2965-4305-9FFA-65EF8CEEAEBD}"/>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77234" y="4694927"/>
            <a:ext cx="704047" cy="7040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69">
            <a:extLst>
              <a:ext uri="{FF2B5EF4-FFF2-40B4-BE49-F238E27FC236}">
                <a16:creationId xmlns:a16="http://schemas.microsoft.com/office/drawing/2014/main" id="{D283AAF8-533E-4993-8E86-364AA5A127D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987030" y="4792365"/>
            <a:ext cx="447652" cy="555629"/>
          </a:xfrm>
          <a:prstGeom prst="rect">
            <a:avLst/>
          </a:prstGeom>
        </p:spPr>
      </p:pic>
      <p:sp>
        <p:nvSpPr>
          <p:cNvPr id="171" name="TextBox 170">
            <a:extLst>
              <a:ext uri="{FF2B5EF4-FFF2-40B4-BE49-F238E27FC236}">
                <a16:creationId xmlns:a16="http://schemas.microsoft.com/office/drawing/2014/main" id="{278763EB-D8BE-4303-AAC3-6A517C743F2C}"/>
              </a:ext>
            </a:extLst>
          </p:cNvPr>
          <p:cNvSpPr txBox="1"/>
          <p:nvPr/>
        </p:nvSpPr>
        <p:spPr>
          <a:xfrm>
            <a:off x="3505363" y="4469387"/>
            <a:ext cx="14286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National Cold Brew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Coffee Day Activation</a:t>
            </a:r>
          </a:p>
        </p:txBody>
      </p:sp>
      <p:pic>
        <p:nvPicPr>
          <p:cNvPr id="172" name="Picture 16" descr="Have a conversation about dry eye — Dry Eye Foundation">
            <a:extLst>
              <a:ext uri="{FF2B5EF4-FFF2-40B4-BE49-F238E27FC236}">
                <a16:creationId xmlns:a16="http://schemas.microsoft.com/office/drawing/2014/main" id="{9479FADB-64D2-4C0F-8946-0281B0128732}"/>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4025" y="4497471"/>
            <a:ext cx="894661" cy="894661"/>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02D75BE2-ED9A-4306-93DB-14CAFAD14BD2}"/>
              </a:ext>
            </a:extLst>
          </p:cNvPr>
          <p:cNvSpPr txBox="1"/>
          <p:nvPr/>
        </p:nvSpPr>
        <p:spPr>
          <a:xfrm>
            <a:off x="5904053" y="4240999"/>
            <a:ext cx="10762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Influencer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Celeb Partnership</a:t>
            </a:r>
          </a:p>
        </p:txBody>
      </p:sp>
      <p:pic>
        <p:nvPicPr>
          <p:cNvPr id="174" name="Picture 16" descr="Have a conversation about dry eye — Dry Eye Foundation">
            <a:extLst>
              <a:ext uri="{FF2B5EF4-FFF2-40B4-BE49-F238E27FC236}">
                <a16:creationId xmlns:a16="http://schemas.microsoft.com/office/drawing/2014/main" id="{AE2C25A0-FD67-4EBD-BC83-D59FE5B55258}"/>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03077" y="4575069"/>
            <a:ext cx="871881" cy="871881"/>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8A651D27-62FC-4ED7-B9BC-DB3E7080E660}"/>
              </a:ext>
            </a:extLst>
          </p:cNvPr>
          <p:cNvSpPr txBox="1"/>
          <p:nvPr/>
        </p:nvSpPr>
        <p:spPr>
          <a:xfrm>
            <a:off x="8025723" y="4107632"/>
            <a:ext cx="10762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Influencer / Celeb Partnership</a:t>
            </a:r>
          </a:p>
        </p:txBody>
      </p:sp>
      <p:sp>
        <p:nvSpPr>
          <p:cNvPr id="176" name="TextBox 175">
            <a:extLst>
              <a:ext uri="{FF2B5EF4-FFF2-40B4-BE49-F238E27FC236}">
                <a16:creationId xmlns:a16="http://schemas.microsoft.com/office/drawing/2014/main" id="{DD8422D4-B62A-495A-89E1-8FD131910F80}"/>
              </a:ext>
            </a:extLst>
          </p:cNvPr>
          <p:cNvSpPr txBox="1"/>
          <p:nvPr/>
        </p:nvSpPr>
        <p:spPr>
          <a:xfrm>
            <a:off x="10535471" y="4127354"/>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Influencer</a:t>
            </a:r>
          </a:p>
        </p:txBody>
      </p:sp>
      <p:pic>
        <p:nvPicPr>
          <p:cNvPr id="177" name="Picture 16" descr="Have a conversation about dry eye — Dry Eye Foundation">
            <a:extLst>
              <a:ext uri="{FF2B5EF4-FFF2-40B4-BE49-F238E27FC236}">
                <a16:creationId xmlns:a16="http://schemas.microsoft.com/office/drawing/2014/main" id="{0593D84E-C777-4397-ADCF-E9336CD0BE86}"/>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40089" y="4503841"/>
            <a:ext cx="871881" cy="871881"/>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77">
            <a:extLst>
              <a:ext uri="{FF2B5EF4-FFF2-40B4-BE49-F238E27FC236}">
                <a16:creationId xmlns:a16="http://schemas.microsoft.com/office/drawing/2014/main" id="{4BDD1C37-0421-4018-BF84-078BF82A51F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81094" y="4872867"/>
            <a:ext cx="1355015" cy="315355"/>
          </a:xfrm>
          <a:prstGeom prst="rect">
            <a:avLst/>
          </a:prstGeom>
        </p:spPr>
      </p:pic>
      <p:sp>
        <p:nvSpPr>
          <p:cNvPr id="179" name="TextBox 178">
            <a:extLst>
              <a:ext uri="{FF2B5EF4-FFF2-40B4-BE49-F238E27FC236}">
                <a16:creationId xmlns:a16="http://schemas.microsoft.com/office/drawing/2014/main" id="{1979009B-4D1C-46ED-B55C-F24A26809A88}"/>
              </a:ext>
            </a:extLst>
          </p:cNvPr>
          <p:cNvSpPr txBox="1"/>
          <p:nvPr/>
        </p:nvSpPr>
        <p:spPr>
          <a:xfrm>
            <a:off x="4619160" y="4527425"/>
            <a:ext cx="11758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Campaign Activation</a:t>
            </a:r>
          </a:p>
        </p:txBody>
      </p:sp>
      <p:pic>
        <p:nvPicPr>
          <p:cNvPr id="180" name="Picture 2" descr="File:Instagram logo 2016.svg - Wikipedia">
            <a:extLst>
              <a:ext uri="{FF2B5EF4-FFF2-40B4-BE49-F238E27FC236}">
                <a16:creationId xmlns:a16="http://schemas.microsoft.com/office/drawing/2014/main" id="{024D8712-8DEE-48EE-BF25-B8B4DA9C0D6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13858" y="3441587"/>
            <a:ext cx="370310" cy="37031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Twitter | Slack App Directory">
            <a:extLst>
              <a:ext uri="{FF2B5EF4-FFF2-40B4-BE49-F238E27FC236}">
                <a16:creationId xmlns:a16="http://schemas.microsoft.com/office/drawing/2014/main" id="{5B20282F-1017-4663-9E46-655E6A07346E}"/>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5128" y="3803858"/>
            <a:ext cx="537376" cy="537376"/>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Email Icon Black Circle Envelope transparent PNG - StickPNG">
            <a:extLst>
              <a:ext uri="{FF2B5EF4-FFF2-40B4-BE49-F238E27FC236}">
                <a16:creationId xmlns:a16="http://schemas.microsoft.com/office/drawing/2014/main" id="{11D14B78-C404-477C-846F-B829681AD46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328255" y="3850896"/>
            <a:ext cx="417071" cy="41707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8" descr="News Release: Megaphone-clipart-cheerleading-free-clipart-images ...">
            <a:extLst>
              <a:ext uri="{FF2B5EF4-FFF2-40B4-BE49-F238E27FC236}">
                <a16:creationId xmlns:a16="http://schemas.microsoft.com/office/drawing/2014/main" id="{18D303F1-0EDA-4F5E-A6FA-45AECC8D8A4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41135" y="3861706"/>
            <a:ext cx="592694" cy="455727"/>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File:Instagram logo 2016.svg - Wikipedia">
            <a:extLst>
              <a:ext uri="{FF2B5EF4-FFF2-40B4-BE49-F238E27FC236}">
                <a16:creationId xmlns:a16="http://schemas.microsoft.com/office/drawing/2014/main" id="{4660BB9A-27A5-4E3D-A63F-4C2C6E69BE0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193584" y="3442540"/>
            <a:ext cx="370310" cy="37031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descr="Twitter | Slack App Directory">
            <a:extLst>
              <a:ext uri="{FF2B5EF4-FFF2-40B4-BE49-F238E27FC236}">
                <a16:creationId xmlns:a16="http://schemas.microsoft.com/office/drawing/2014/main" id="{8ADFB6B0-0DE7-4B14-B379-A6482787660E}"/>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09450" y="3348864"/>
            <a:ext cx="537376" cy="537376"/>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Email Icon Black Circle Envelope transparent PNG - StickPNG">
            <a:extLst>
              <a:ext uri="{FF2B5EF4-FFF2-40B4-BE49-F238E27FC236}">
                <a16:creationId xmlns:a16="http://schemas.microsoft.com/office/drawing/2014/main" id="{6154DC54-41DE-4FED-A3CE-94B7D5FF81F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19778" y="3958750"/>
            <a:ext cx="417071" cy="41707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2" descr="Coupons Accept- A good place to find online coupon codes">
            <a:extLst>
              <a:ext uri="{FF2B5EF4-FFF2-40B4-BE49-F238E27FC236}">
                <a16:creationId xmlns:a16="http://schemas.microsoft.com/office/drawing/2014/main" id="{FE8574D9-4E8E-4729-8465-0DEB537F9D4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56173" y="5779292"/>
            <a:ext cx="928658" cy="480647"/>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File:Instagram logo 2016.svg - Wikipedia">
            <a:extLst>
              <a:ext uri="{FF2B5EF4-FFF2-40B4-BE49-F238E27FC236}">
                <a16:creationId xmlns:a16="http://schemas.microsoft.com/office/drawing/2014/main" id="{024DB68C-B2DF-4A03-9166-D2338DCC6C7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755698" y="3443762"/>
            <a:ext cx="370310" cy="37031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Twitter | Slack App Directory">
            <a:extLst>
              <a:ext uri="{FF2B5EF4-FFF2-40B4-BE49-F238E27FC236}">
                <a16:creationId xmlns:a16="http://schemas.microsoft.com/office/drawing/2014/main" id="{203D322A-ED84-4C07-95E1-C648720FFD50}"/>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49992" y="3350086"/>
            <a:ext cx="537376" cy="537376"/>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6" descr="Email Icon Black Circle Envelope transparent PNG - StickPNG">
            <a:extLst>
              <a:ext uri="{FF2B5EF4-FFF2-40B4-BE49-F238E27FC236}">
                <a16:creationId xmlns:a16="http://schemas.microsoft.com/office/drawing/2014/main" id="{A64B52E4-2170-4C3B-A569-0308BE3638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697744" y="3930491"/>
            <a:ext cx="417071" cy="417071"/>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8" descr="Website - Free computer icons">
            <a:extLst>
              <a:ext uri="{FF2B5EF4-FFF2-40B4-BE49-F238E27FC236}">
                <a16:creationId xmlns:a16="http://schemas.microsoft.com/office/drawing/2014/main" id="{2C3671EA-9C6C-4B47-801E-9AC4A39839A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125271" y="3860260"/>
            <a:ext cx="446099" cy="446099"/>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Website - Free computer icons">
            <a:extLst>
              <a:ext uri="{FF2B5EF4-FFF2-40B4-BE49-F238E27FC236}">
                <a16:creationId xmlns:a16="http://schemas.microsoft.com/office/drawing/2014/main" id="{920229F9-4624-49DE-84A2-5B2CE1FACD0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754211" y="3384564"/>
            <a:ext cx="422112" cy="42211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Website - Free computer icons">
            <a:extLst>
              <a:ext uri="{FF2B5EF4-FFF2-40B4-BE49-F238E27FC236}">
                <a16:creationId xmlns:a16="http://schemas.microsoft.com/office/drawing/2014/main" id="{4B3E752E-E789-4D2F-A9BA-8E664F806C0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621396" y="3924579"/>
            <a:ext cx="419242" cy="41924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8" descr="News Release: Megaphone-clipart-cheerleading-free-clipart-images ...">
            <a:extLst>
              <a:ext uri="{FF2B5EF4-FFF2-40B4-BE49-F238E27FC236}">
                <a16:creationId xmlns:a16="http://schemas.microsoft.com/office/drawing/2014/main" id="{4B397A4F-04E9-4252-8534-DE67F3126E7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672887" y="3877883"/>
            <a:ext cx="592694" cy="45572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Website - Free computer icons">
            <a:extLst>
              <a:ext uri="{FF2B5EF4-FFF2-40B4-BE49-F238E27FC236}">
                <a16:creationId xmlns:a16="http://schemas.microsoft.com/office/drawing/2014/main" id="{F294EAFC-E222-42D2-8BB3-FCC2FE5FBB6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201668" y="3931726"/>
            <a:ext cx="419242" cy="41924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C1C93C8D-5C46-47B2-BF46-3CA8B3E4203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047731" y="4686260"/>
            <a:ext cx="781033" cy="922852"/>
          </a:xfrm>
          <a:prstGeom prst="rect">
            <a:avLst/>
          </a:prstGeom>
        </p:spPr>
      </p:pic>
      <p:sp>
        <p:nvSpPr>
          <p:cNvPr id="197" name="TextBox 196">
            <a:extLst>
              <a:ext uri="{FF2B5EF4-FFF2-40B4-BE49-F238E27FC236}">
                <a16:creationId xmlns:a16="http://schemas.microsoft.com/office/drawing/2014/main" id="{797FBFFD-F94D-4507-81AF-DE89CF935F33}"/>
              </a:ext>
            </a:extLst>
          </p:cNvPr>
          <p:cNvSpPr txBox="1"/>
          <p:nvPr/>
        </p:nvSpPr>
        <p:spPr>
          <a:xfrm>
            <a:off x="9293551" y="4369906"/>
            <a:ext cx="1510008"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a:ea typeface="+mn-ea"/>
                <a:cs typeface="+mn-cs"/>
              </a:rPr>
              <a:t>Movember Partnership Activation</a:t>
            </a:r>
          </a:p>
        </p:txBody>
      </p:sp>
      <p:pic>
        <p:nvPicPr>
          <p:cNvPr id="198" name="Picture 197">
            <a:extLst>
              <a:ext uri="{FF2B5EF4-FFF2-40B4-BE49-F238E27FC236}">
                <a16:creationId xmlns:a16="http://schemas.microsoft.com/office/drawing/2014/main" id="{4915A1C4-B939-4CCF-AB9C-E22022F3E67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156778" y="4709753"/>
            <a:ext cx="880137" cy="574152"/>
          </a:xfrm>
          <a:prstGeom prst="rect">
            <a:avLst/>
          </a:prstGeom>
        </p:spPr>
      </p:pic>
      <p:sp>
        <p:nvSpPr>
          <p:cNvPr id="199" name="TextBox 198">
            <a:extLst>
              <a:ext uri="{FF2B5EF4-FFF2-40B4-BE49-F238E27FC236}">
                <a16:creationId xmlns:a16="http://schemas.microsoft.com/office/drawing/2014/main" id="{DC43F099-4FBC-4323-A982-FC14C7633274}"/>
              </a:ext>
            </a:extLst>
          </p:cNvPr>
          <p:cNvSpPr txBox="1"/>
          <p:nvPr/>
        </p:nvSpPr>
        <p:spPr>
          <a:xfrm>
            <a:off x="2141565" y="4094586"/>
            <a:ext cx="15100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League of Boldness Ambassador Program</a:t>
            </a:r>
          </a:p>
        </p:txBody>
      </p:sp>
      <p:pic>
        <p:nvPicPr>
          <p:cNvPr id="200" name="Picture 199">
            <a:extLst>
              <a:ext uri="{FF2B5EF4-FFF2-40B4-BE49-F238E27FC236}">
                <a16:creationId xmlns:a16="http://schemas.microsoft.com/office/drawing/2014/main" id="{D2F3635B-F2E1-4BC3-9F78-F74022EA0F1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440946" y="4655866"/>
            <a:ext cx="476285" cy="692061"/>
          </a:xfrm>
          <a:prstGeom prst="rect">
            <a:avLst/>
          </a:prstGeom>
        </p:spPr>
      </p:pic>
      <p:pic>
        <p:nvPicPr>
          <p:cNvPr id="201" name="Picture 200">
            <a:extLst>
              <a:ext uri="{FF2B5EF4-FFF2-40B4-BE49-F238E27FC236}">
                <a16:creationId xmlns:a16="http://schemas.microsoft.com/office/drawing/2014/main" id="{AC74976D-237A-442F-B7F8-938126A2D58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969434" y="4660014"/>
            <a:ext cx="450011" cy="687693"/>
          </a:xfrm>
          <a:prstGeom prst="rect">
            <a:avLst/>
          </a:prstGeom>
        </p:spPr>
      </p:pic>
      <p:sp>
        <p:nvSpPr>
          <p:cNvPr id="202" name="TextBox 201">
            <a:extLst>
              <a:ext uri="{FF2B5EF4-FFF2-40B4-BE49-F238E27FC236}">
                <a16:creationId xmlns:a16="http://schemas.microsoft.com/office/drawing/2014/main" id="{C5FE4DCB-2A95-4F50-8ECC-7C9A47B8CC89}"/>
              </a:ext>
            </a:extLst>
          </p:cNvPr>
          <p:cNvSpPr txBox="1"/>
          <p:nvPr/>
        </p:nvSpPr>
        <p:spPr>
          <a:xfrm>
            <a:off x="6847416" y="4399745"/>
            <a:ext cx="151000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Pumpkin Activation</a:t>
            </a:r>
          </a:p>
        </p:txBody>
      </p:sp>
      <p:pic>
        <p:nvPicPr>
          <p:cNvPr id="203" name="Picture 202">
            <a:extLst>
              <a:ext uri="{FF2B5EF4-FFF2-40B4-BE49-F238E27FC236}">
                <a16:creationId xmlns:a16="http://schemas.microsoft.com/office/drawing/2014/main" id="{11C9991A-9CF3-416D-94E1-06651C74986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80671" y="4613026"/>
            <a:ext cx="700566" cy="710868"/>
          </a:xfrm>
          <a:prstGeom prst="rect">
            <a:avLst/>
          </a:prstGeom>
        </p:spPr>
      </p:pic>
      <p:pic>
        <p:nvPicPr>
          <p:cNvPr id="204" name="Picture 203">
            <a:extLst>
              <a:ext uri="{FF2B5EF4-FFF2-40B4-BE49-F238E27FC236}">
                <a16:creationId xmlns:a16="http://schemas.microsoft.com/office/drawing/2014/main" id="{659091D5-607C-49DA-B70D-8B5900413A3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506209" y="5827742"/>
            <a:ext cx="781033" cy="427225"/>
          </a:xfrm>
          <a:prstGeom prst="rect">
            <a:avLst/>
          </a:prstGeom>
        </p:spPr>
      </p:pic>
      <p:sp>
        <p:nvSpPr>
          <p:cNvPr id="205" name="TextBox 204">
            <a:extLst>
              <a:ext uri="{FF2B5EF4-FFF2-40B4-BE49-F238E27FC236}">
                <a16:creationId xmlns:a16="http://schemas.microsoft.com/office/drawing/2014/main" id="{4E175294-D589-4553-A095-0D9F6492D014}"/>
              </a:ext>
            </a:extLst>
          </p:cNvPr>
          <p:cNvSpPr txBox="1"/>
          <p:nvPr/>
        </p:nvSpPr>
        <p:spPr>
          <a:xfrm>
            <a:off x="1072199" y="5207641"/>
            <a:ext cx="15100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Digital / Instore Coupons and Shelftalk</a:t>
            </a:r>
          </a:p>
        </p:txBody>
      </p:sp>
      <p:sp>
        <p:nvSpPr>
          <p:cNvPr id="206" name="TextBox 205">
            <a:extLst>
              <a:ext uri="{FF2B5EF4-FFF2-40B4-BE49-F238E27FC236}">
                <a16:creationId xmlns:a16="http://schemas.microsoft.com/office/drawing/2014/main" id="{31EB537E-1C00-4AA2-9AC6-BC805CD2EA66}"/>
              </a:ext>
            </a:extLst>
          </p:cNvPr>
          <p:cNvSpPr txBox="1"/>
          <p:nvPr/>
        </p:nvSpPr>
        <p:spPr>
          <a:xfrm>
            <a:off x="2209740" y="5282024"/>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Ecomm Support</a:t>
            </a:r>
          </a:p>
        </p:txBody>
      </p:sp>
      <p:pic>
        <p:nvPicPr>
          <p:cNvPr id="207" name="Picture 12" descr="Coupons Accept- A good place to find online coupon codes">
            <a:extLst>
              <a:ext uri="{FF2B5EF4-FFF2-40B4-BE49-F238E27FC236}">
                <a16:creationId xmlns:a16="http://schemas.microsoft.com/office/drawing/2014/main" id="{E76974AF-BF1D-4DD4-90D7-BD8A74AF52D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876117" y="5791938"/>
            <a:ext cx="928658" cy="480647"/>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07">
            <a:extLst>
              <a:ext uri="{FF2B5EF4-FFF2-40B4-BE49-F238E27FC236}">
                <a16:creationId xmlns:a16="http://schemas.microsoft.com/office/drawing/2014/main" id="{95C5B680-4487-4D55-9618-90CA0B3D02C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629993" y="5819553"/>
            <a:ext cx="781033" cy="427225"/>
          </a:xfrm>
          <a:prstGeom prst="rect">
            <a:avLst/>
          </a:prstGeom>
        </p:spPr>
      </p:pic>
      <p:sp>
        <p:nvSpPr>
          <p:cNvPr id="209" name="TextBox 208">
            <a:extLst>
              <a:ext uri="{FF2B5EF4-FFF2-40B4-BE49-F238E27FC236}">
                <a16:creationId xmlns:a16="http://schemas.microsoft.com/office/drawing/2014/main" id="{ADA08879-8BFA-4258-B19C-1DDED8DED5CD}"/>
              </a:ext>
            </a:extLst>
          </p:cNvPr>
          <p:cNvSpPr txBox="1"/>
          <p:nvPr/>
        </p:nvSpPr>
        <p:spPr>
          <a:xfrm>
            <a:off x="3630904" y="5194517"/>
            <a:ext cx="15100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Digital / Instore Coupons and Shelftalk</a:t>
            </a:r>
          </a:p>
        </p:txBody>
      </p:sp>
      <p:sp>
        <p:nvSpPr>
          <p:cNvPr id="210" name="TextBox 209">
            <a:extLst>
              <a:ext uri="{FF2B5EF4-FFF2-40B4-BE49-F238E27FC236}">
                <a16:creationId xmlns:a16="http://schemas.microsoft.com/office/drawing/2014/main" id="{79169666-00A6-4B9D-9075-23FA05267F02}"/>
              </a:ext>
            </a:extLst>
          </p:cNvPr>
          <p:cNvSpPr txBox="1"/>
          <p:nvPr/>
        </p:nvSpPr>
        <p:spPr>
          <a:xfrm>
            <a:off x="5318970" y="5272019"/>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Ecomm Support</a:t>
            </a:r>
          </a:p>
        </p:txBody>
      </p:sp>
      <p:pic>
        <p:nvPicPr>
          <p:cNvPr id="211" name="Picture 210">
            <a:extLst>
              <a:ext uri="{FF2B5EF4-FFF2-40B4-BE49-F238E27FC236}">
                <a16:creationId xmlns:a16="http://schemas.microsoft.com/office/drawing/2014/main" id="{C7F5E8CD-49C8-4DC2-81AF-04654938781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169329" y="5810733"/>
            <a:ext cx="781033" cy="427225"/>
          </a:xfrm>
          <a:prstGeom prst="rect">
            <a:avLst/>
          </a:prstGeom>
        </p:spPr>
      </p:pic>
      <p:sp>
        <p:nvSpPr>
          <p:cNvPr id="212" name="TextBox 211">
            <a:extLst>
              <a:ext uri="{FF2B5EF4-FFF2-40B4-BE49-F238E27FC236}">
                <a16:creationId xmlns:a16="http://schemas.microsoft.com/office/drawing/2014/main" id="{7BD6CDE5-8702-4F9B-93B0-A3FFA9DB621B}"/>
              </a:ext>
            </a:extLst>
          </p:cNvPr>
          <p:cNvSpPr txBox="1"/>
          <p:nvPr/>
        </p:nvSpPr>
        <p:spPr>
          <a:xfrm>
            <a:off x="7833368" y="5263199"/>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Ecomm Support</a:t>
            </a:r>
          </a:p>
        </p:txBody>
      </p:sp>
      <p:pic>
        <p:nvPicPr>
          <p:cNvPr id="213" name="Picture 212">
            <a:extLst>
              <a:ext uri="{FF2B5EF4-FFF2-40B4-BE49-F238E27FC236}">
                <a16:creationId xmlns:a16="http://schemas.microsoft.com/office/drawing/2014/main" id="{73338848-5515-4ECB-A014-04232411313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889940" y="5756335"/>
            <a:ext cx="781033" cy="427225"/>
          </a:xfrm>
          <a:prstGeom prst="rect">
            <a:avLst/>
          </a:prstGeom>
        </p:spPr>
      </p:pic>
      <p:sp>
        <p:nvSpPr>
          <p:cNvPr id="214" name="TextBox 213">
            <a:extLst>
              <a:ext uri="{FF2B5EF4-FFF2-40B4-BE49-F238E27FC236}">
                <a16:creationId xmlns:a16="http://schemas.microsoft.com/office/drawing/2014/main" id="{F0894FC2-68A3-4AAD-B553-D5D76A72DCCD}"/>
              </a:ext>
            </a:extLst>
          </p:cNvPr>
          <p:cNvSpPr txBox="1"/>
          <p:nvPr/>
        </p:nvSpPr>
        <p:spPr>
          <a:xfrm>
            <a:off x="10578917" y="5208801"/>
            <a:ext cx="15100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Ecomm Support</a:t>
            </a:r>
          </a:p>
        </p:txBody>
      </p:sp>
      <p:pic>
        <p:nvPicPr>
          <p:cNvPr id="215" name="Picture 4" descr="Image result for tik tok">
            <a:extLst>
              <a:ext uri="{FF2B5EF4-FFF2-40B4-BE49-F238E27FC236}">
                <a16:creationId xmlns:a16="http://schemas.microsoft.com/office/drawing/2014/main" id="{DCDB7FA4-8299-4E9A-8746-1FAA8E241554}"/>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64375" y="3406164"/>
            <a:ext cx="348099" cy="407210"/>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4" descr="Image result for tik tok">
            <a:extLst>
              <a:ext uri="{FF2B5EF4-FFF2-40B4-BE49-F238E27FC236}">
                <a16:creationId xmlns:a16="http://schemas.microsoft.com/office/drawing/2014/main" id="{B64E1E48-0995-4689-A51B-F9FDA0B0FB95}"/>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22072" y="3403239"/>
            <a:ext cx="348099" cy="40721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4" descr="Image result for tik tok">
            <a:extLst>
              <a:ext uri="{FF2B5EF4-FFF2-40B4-BE49-F238E27FC236}">
                <a16:creationId xmlns:a16="http://schemas.microsoft.com/office/drawing/2014/main" id="{8D6BEB91-8E69-4628-A4FB-6E59D0F7A3E8}"/>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45850" y="3430948"/>
            <a:ext cx="348099" cy="40721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4" descr="Image result for tik tok">
            <a:extLst>
              <a:ext uri="{FF2B5EF4-FFF2-40B4-BE49-F238E27FC236}">
                <a16:creationId xmlns:a16="http://schemas.microsoft.com/office/drawing/2014/main" id="{6A4F2AB5-2475-4FA7-B7B6-5D0445F3BB36}"/>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98532" y="3421277"/>
            <a:ext cx="348099" cy="40721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18">
            <a:extLst>
              <a:ext uri="{FF2B5EF4-FFF2-40B4-BE49-F238E27FC236}">
                <a16:creationId xmlns:a16="http://schemas.microsoft.com/office/drawing/2014/main" id="{EF877E90-8186-4C87-829D-C7544CBDB51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914835" y="1932567"/>
            <a:ext cx="565417" cy="1282485"/>
          </a:xfrm>
          <a:prstGeom prst="rect">
            <a:avLst/>
          </a:prstGeom>
        </p:spPr>
      </p:pic>
      <p:pic>
        <p:nvPicPr>
          <p:cNvPr id="220" name="Picture 219">
            <a:extLst>
              <a:ext uri="{FF2B5EF4-FFF2-40B4-BE49-F238E27FC236}">
                <a16:creationId xmlns:a16="http://schemas.microsoft.com/office/drawing/2014/main" id="{16D1F2C3-AD6E-49E3-969D-9A148CE7C783}"/>
              </a:ext>
            </a:extLst>
          </p:cNvPr>
          <p:cNvPicPr>
            <a:picLocks noChangeAspect="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32234" y="1766546"/>
            <a:ext cx="2467916" cy="1565542"/>
          </a:xfrm>
          <a:prstGeom prst="rect">
            <a:avLst/>
          </a:prstGeom>
        </p:spPr>
      </p:pic>
      <p:pic>
        <p:nvPicPr>
          <p:cNvPr id="221" name="Picture 220">
            <a:extLst>
              <a:ext uri="{FF2B5EF4-FFF2-40B4-BE49-F238E27FC236}">
                <a16:creationId xmlns:a16="http://schemas.microsoft.com/office/drawing/2014/main" id="{FF763B46-3ABA-498A-A9FB-7D9508A2EFBF}"/>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944938" y="1884997"/>
            <a:ext cx="598774" cy="1358146"/>
          </a:xfrm>
          <a:prstGeom prst="rect">
            <a:avLst/>
          </a:prstGeom>
        </p:spPr>
      </p:pic>
      <p:sp>
        <p:nvSpPr>
          <p:cNvPr id="222" name="TextBox 123">
            <a:extLst>
              <a:ext uri="{FF2B5EF4-FFF2-40B4-BE49-F238E27FC236}">
                <a16:creationId xmlns:a16="http://schemas.microsoft.com/office/drawing/2014/main" id="{3E002DD9-1820-4C1B-935C-D3C1CFB5ADA5}"/>
              </a:ext>
            </a:extLst>
          </p:cNvPr>
          <p:cNvSpPr txBox="1"/>
          <p:nvPr/>
        </p:nvSpPr>
        <p:spPr>
          <a:xfrm>
            <a:off x="-120446" y="3937779"/>
            <a:ext cx="1244952"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mn-ea"/>
                <a:cs typeface="Arial" panose="020B0604020202020204" pitchFamily="34" charset="0"/>
                <a:sym typeface="Helvetica Neue"/>
              </a:rPr>
              <a:t>COMMS</a:t>
            </a:r>
            <a:endParaRPr kumimoji="0" lang="en-GB" sz="900" u="none" strike="noStrike" kern="1200" cap="none" spc="0" normalizeH="0" baseline="0" noProof="0">
              <a:ln>
                <a:noFill/>
              </a:ln>
              <a:solidFill>
                <a:prstClr val="white">
                  <a:lumMod val="65000"/>
                </a:prstClr>
              </a:solidFill>
              <a:effectLst/>
              <a:uLnTx/>
              <a:uFillTx/>
              <a:latin typeface="Century Gothic" panose="020B0502020202020204" pitchFamily="34" charset="0"/>
              <a:ea typeface="Helvetica Neue Medium"/>
              <a:cs typeface="Arial" panose="020B0604020202020204" pitchFamily="34" charset="0"/>
              <a:sym typeface="Helvetica Neue"/>
            </a:endParaRPr>
          </a:p>
        </p:txBody>
      </p:sp>
      <p:sp>
        <p:nvSpPr>
          <p:cNvPr id="90" name="Title 1">
            <a:extLst>
              <a:ext uri="{FF2B5EF4-FFF2-40B4-BE49-F238E27FC236}">
                <a16:creationId xmlns:a16="http://schemas.microsoft.com/office/drawing/2014/main" id="{2B002229-EC9D-418F-AA8F-EA13F55F3346}"/>
              </a:ext>
            </a:extLst>
          </p:cNvPr>
          <p:cNvSpPr txBox="1">
            <a:spLocks/>
          </p:cNvSpPr>
          <p:nvPr/>
        </p:nvSpPr>
        <p:spPr>
          <a:xfrm>
            <a:off x="920869" y="-835891"/>
            <a:ext cx="10980313" cy="773762"/>
          </a:xfrm>
          <a:prstGeom prst="rect">
            <a:avLst/>
          </a:prstGeom>
        </p:spPr>
        <p:txBody>
          <a:bodyPr lIns="91440" tIns="45720" rIns="91440" bIns="45720" anchor="t"/>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defTabSz="1111073">
              <a:defRPr/>
            </a:pPr>
            <a:endParaRPr lang="en-US" altLang="en-US" sz="2600" b="1" i="0" u="none" strike="noStrike" kern="1200" cap="all" spc="0" normalizeH="0" baseline="0" noProof="0">
              <a:ln>
                <a:noFill/>
              </a:ln>
              <a:solidFill>
                <a:srgbClr val="0069B3"/>
              </a:solidFill>
              <a:effectLst/>
              <a:uLnTx/>
              <a:uFillTx/>
              <a:latin typeface="Century Gothic"/>
            </a:endParaRPr>
          </a:p>
        </p:txBody>
      </p:sp>
      <p:sp>
        <p:nvSpPr>
          <p:cNvPr id="4" name="Title 3">
            <a:extLst>
              <a:ext uri="{FF2B5EF4-FFF2-40B4-BE49-F238E27FC236}">
                <a16:creationId xmlns:a16="http://schemas.microsoft.com/office/drawing/2014/main" id="{E91C127A-FD21-2D4F-9C3C-19D09B77DE90}"/>
              </a:ext>
            </a:extLst>
          </p:cNvPr>
          <p:cNvSpPr>
            <a:spLocks noGrp="1"/>
          </p:cNvSpPr>
          <p:nvPr>
            <p:ph type="title"/>
          </p:nvPr>
        </p:nvSpPr>
        <p:spPr/>
        <p:txBody>
          <a:bodyPr/>
          <a:lstStyle/>
          <a:p>
            <a:r>
              <a:rPr lang="en-US" err="1">
                <a:latin typeface="Century Gothic"/>
              </a:rPr>
              <a:t>st</a:t>
            </a:r>
            <a:r>
              <a:rPr lang="en-US" cap="none" err="1">
                <a:latin typeface="Century Gothic"/>
              </a:rPr>
              <a:t>ō</a:t>
            </a:r>
            <a:r>
              <a:rPr lang="en-US" err="1">
                <a:latin typeface="Century Gothic"/>
              </a:rPr>
              <a:t>k</a:t>
            </a:r>
            <a:r>
              <a:rPr lang="en-US">
                <a:solidFill>
                  <a:srgbClr val="0069B3"/>
                </a:solidFill>
                <a:latin typeface="Century Gothic"/>
              </a:rPr>
              <a:t> 2021 MARKETING ACTIVATION PLAN</a:t>
            </a:r>
            <a:endParaRPr lang="en-US"/>
          </a:p>
        </p:txBody>
      </p:sp>
    </p:spTree>
    <p:extLst>
      <p:ext uri="{BB962C8B-B14F-4D97-AF65-F5344CB8AC3E}">
        <p14:creationId xmlns:p14="http://schemas.microsoft.com/office/powerpoint/2010/main" val="2472277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648B210-B216-43B1-B277-05AC4DF4D34D}"/>
              </a:ext>
            </a:extLst>
          </p:cNvPr>
          <p:cNvGraphicFramePr>
            <a:graphicFrameLocks noChangeAspect="1"/>
          </p:cNvGraphicFramePr>
          <p:nvPr>
            <p:custDataLst>
              <p:tags r:id="rId1"/>
            </p:custDataLst>
            <p:extLst>
              <p:ext uri="{D42A27DB-BD31-4B8C-83A1-F6EECF244321}">
                <p14:modId xmlns:p14="http://schemas.microsoft.com/office/powerpoint/2010/main" val="3999058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1" name="Object 10" hidden="1">
                        <a:extLst>
                          <a:ext uri="{FF2B5EF4-FFF2-40B4-BE49-F238E27FC236}">
                            <a16:creationId xmlns:a16="http://schemas.microsoft.com/office/drawing/2014/main" id="{0648B210-B216-43B1-B277-05AC4DF4D3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700088" y="-1054569"/>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pic>
        <p:nvPicPr>
          <p:cNvPr id="9" name="Picture 8" descr="A close up of a bottle&#10;&#10;Description automatically generated">
            <a:extLst>
              <a:ext uri="{FF2B5EF4-FFF2-40B4-BE49-F238E27FC236}">
                <a16:creationId xmlns:a16="http://schemas.microsoft.com/office/drawing/2014/main" id="{B01EAB07-EA88-490B-8548-22A0457860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329" t="7137" r="5436" b="5137"/>
          <a:stretch/>
        </p:blipFill>
        <p:spPr>
          <a:xfrm>
            <a:off x="4948680" y="1143879"/>
            <a:ext cx="1605702" cy="41148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9059F111-C185-4952-93A0-514CF9FC10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350" t="7464" r="6241" b="5304"/>
          <a:stretch/>
        </p:blipFill>
        <p:spPr>
          <a:xfrm>
            <a:off x="188457" y="1143878"/>
            <a:ext cx="1627962" cy="4114800"/>
          </a:xfrm>
          <a:prstGeom prst="rect">
            <a:avLst/>
          </a:prstGeom>
        </p:spPr>
      </p:pic>
      <p:pic>
        <p:nvPicPr>
          <p:cNvPr id="14" name="Picture 13" descr="A close up of a bottle&#10;&#10;Description automatically generated">
            <a:extLst>
              <a:ext uri="{FF2B5EF4-FFF2-40B4-BE49-F238E27FC236}">
                <a16:creationId xmlns:a16="http://schemas.microsoft.com/office/drawing/2014/main" id="{611765B0-2562-40F9-96FD-A13BAB8E91F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l="8004" t="1033" b="1033"/>
          <a:stretch/>
        </p:blipFill>
        <p:spPr>
          <a:xfrm>
            <a:off x="3355861" y="1143877"/>
            <a:ext cx="1703615" cy="4114800"/>
          </a:xfrm>
          <a:prstGeom prst="rect">
            <a:avLst/>
          </a:prstGeom>
        </p:spPr>
      </p:pic>
      <p:pic>
        <p:nvPicPr>
          <p:cNvPr id="16" name="Picture 15" descr="A close up of a bottle&#10;&#10;Description automatically generated">
            <a:extLst>
              <a:ext uri="{FF2B5EF4-FFF2-40B4-BE49-F238E27FC236}">
                <a16:creationId xmlns:a16="http://schemas.microsoft.com/office/drawing/2014/main" id="{38F7E320-6368-4E2C-BD95-5C3817BDAFC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7464" r="15676" b="5304"/>
          <a:stretch/>
        </p:blipFill>
        <p:spPr>
          <a:xfrm>
            <a:off x="1770645" y="1143877"/>
            <a:ext cx="1630647" cy="4114800"/>
          </a:xfrm>
          <a:prstGeom prst="rect">
            <a:avLst/>
          </a:prstGeom>
        </p:spPr>
      </p:pic>
      <p:sp>
        <p:nvSpPr>
          <p:cNvPr id="7" name="Title 1">
            <a:extLst>
              <a:ext uri="{FF2B5EF4-FFF2-40B4-BE49-F238E27FC236}">
                <a16:creationId xmlns:a16="http://schemas.microsoft.com/office/drawing/2014/main" id="{8289B047-AA98-4FF5-AA93-2C82FC1DE6C1}"/>
              </a:ext>
            </a:extLst>
          </p:cNvPr>
          <p:cNvSpPr txBox="1">
            <a:spLocks/>
          </p:cNvSpPr>
          <p:nvPr/>
        </p:nvSpPr>
        <p:spPr>
          <a:xfrm>
            <a:off x="710035" y="699730"/>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000" b="0" i="1" u="none" strike="noStrike" kern="1200" cap="none" spc="0" normalizeH="0" baseline="0" noProof="0">
              <a:ln>
                <a:noFill/>
              </a:ln>
              <a:solidFill>
                <a:srgbClr val="0069B3"/>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8773D16-0761-8849-8BFD-26F736D904D6}"/>
              </a:ext>
            </a:extLst>
          </p:cNvPr>
          <p:cNvSpPr>
            <a:spLocks noGrp="1"/>
          </p:cNvSpPr>
          <p:nvPr>
            <p:ph type="title"/>
          </p:nvPr>
        </p:nvSpPr>
        <p:spPr>
          <a:xfrm>
            <a:off x="220144" y="192056"/>
            <a:ext cx="11738525" cy="773762"/>
          </a:xfrm>
        </p:spPr>
        <p:txBody>
          <a:bodyPr vert="horz"/>
          <a:lstStyle/>
          <a:p>
            <a:r>
              <a:rPr lang="en-US" altLang="en-US"/>
              <a:t>The </a:t>
            </a:r>
            <a:r>
              <a:rPr lang="en-US" err="1">
                <a:latin typeface="Century Gothic"/>
              </a:rPr>
              <a:t>st</a:t>
            </a:r>
            <a:r>
              <a:rPr lang="en-US" cap="none" err="1">
                <a:latin typeface="Century Gothic"/>
              </a:rPr>
              <a:t>ō</a:t>
            </a:r>
            <a:r>
              <a:rPr lang="en-US" err="1">
                <a:latin typeface="Century Gothic"/>
              </a:rPr>
              <a:t>k</a:t>
            </a:r>
            <a:r>
              <a:rPr lang="en-US" altLang="en-US"/>
              <a:t> lineup </a:t>
            </a:r>
            <a:endParaRPr lang="en-US"/>
          </a:p>
        </p:txBody>
      </p:sp>
      <p:sp>
        <p:nvSpPr>
          <p:cNvPr id="3" name="Text Placeholder 2">
            <a:extLst>
              <a:ext uri="{FF2B5EF4-FFF2-40B4-BE49-F238E27FC236}">
                <a16:creationId xmlns:a16="http://schemas.microsoft.com/office/drawing/2014/main" id="{B1B6BD4B-3E5A-D64B-9561-689D7195E08F}"/>
              </a:ext>
            </a:extLst>
          </p:cNvPr>
          <p:cNvSpPr>
            <a:spLocks noGrp="1"/>
          </p:cNvSpPr>
          <p:nvPr>
            <p:ph type="body" idx="13"/>
          </p:nvPr>
        </p:nvSpPr>
        <p:spPr>
          <a:xfrm>
            <a:off x="316596" y="5761742"/>
            <a:ext cx="6191416" cy="601663"/>
          </a:xfrm>
        </p:spPr>
        <p:txBody>
          <a:bodyPr/>
          <a:lstStyle/>
          <a:p>
            <a:pPr algn="ctr"/>
            <a:r>
              <a:rPr lang="en-US" altLang="en-US" sz="1600">
                <a:solidFill>
                  <a:schemeClr val="tx2"/>
                </a:solidFill>
              </a:rPr>
              <a:t>These 4 items are essential to a successful </a:t>
            </a:r>
            <a:r>
              <a:rPr lang="en-US" sz="1600" err="1">
                <a:solidFill>
                  <a:schemeClr val="tx2"/>
                </a:solidFill>
                <a:latin typeface="Century Gothic"/>
              </a:rPr>
              <a:t>STōK</a:t>
            </a:r>
            <a:r>
              <a:rPr lang="en-US" altLang="en-US" sz="1600">
                <a:solidFill>
                  <a:schemeClr val="tx2"/>
                </a:solidFill>
              </a:rPr>
              <a:t> shelf at any retailer</a:t>
            </a:r>
          </a:p>
        </p:txBody>
      </p:sp>
      <p:pic>
        <p:nvPicPr>
          <p:cNvPr id="4" name="Picture 3">
            <a:extLst>
              <a:ext uri="{FF2B5EF4-FFF2-40B4-BE49-F238E27FC236}">
                <a16:creationId xmlns:a16="http://schemas.microsoft.com/office/drawing/2014/main" id="{426D920B-BCD4-425D-99A3-166E448D4C1F}"/>
              </a:ext>
            </a:extLst>
          </p:cNvPr>
          <p:cNvPicPr>
            <a:picLocks noChangeAspect="1"/>
          </p:cNvPicPr>
          <p:nvPr/>
        </p:nvPicPr>
        <p:blipFill rotWithShape="1">
          <a:blip r:embed="rId10"/>
          <a:srcRect l="30530" r="30517"/>
          <a:stretch/>
        </p:blipFill>
        <p:spPr>
          <a:xfrm>
            <a:off x="8628035" y="1144927"/>
            <a:ext cx="1602802" cy="4114800"/>
          </a:xfrm>
          <a:prstGeom prst="rect">
            <a:avLst/>
          </a:prstGeom>
        </p:spPr>
      </p:pic>
      <p:pic>
        <p:nvPicPr>
          <p:cNvPr id="6" name="Picture 5">
            <a:extLst>
              <a:ext uri="{FF2B5EF4-FFF2-40B4-BE49-F238E27FC236}">
                <a16:creationId xmlns:a16="http://schemas.microsoft.com/office/drawing/2014/main" id="{972D27F9-FD30-4AC7-AF82-98B3F6031387}"/>
              </a:ext>
            </a:extLst>
          </p:cNvPr>
          <p:cNvPicPr>
            <a:picLocks noChangeAspect="1"/>
          </p:cNvPicPr>
          <p:nvPr/>
        </p:nvPicPr>
        <p:blipFill rotWithShape="1">
          <a:blip r:embed="rId11"/>
          <a:srcRect l="30567" r="30473"/>
          <a:stretch/>
        </p:blipFill>
        <p:spPr>
          <a:xfrm>
            <a:off x="10328906" y="1109068"/>
            <a:ext cx="1603107" cy="4114800"/>
          </a:xfrm>
          <a:prstGeom prst="rect">
            <a:avLst/>
          </a:prstGeom>
        </p:spPr>
      </p:pic>
      <p:pic>
        <p:nvPicPr>
          <p:cNvPr id="8" name="Picture 7">
            <a:extLst>
              <a:ext uri="{FF2B5EF4-FFF2-40B4-BE49-F238E27FC236}">
                <a16:creationId xmlns:a16="http://schemas.microsoft.com/office/drawing/2014/main" id="{5877E578-17E9-4F29-A00B-3F294988D3CE}"/>
              </a:ext>
            </a:extLst>
          </p:cNvPr>
          <p:cNvPicPr>
            <a:picLocks noChangeAspect="1"/>
          </p:cNvPicPr>
          <p:nvPr/>
        </p:nvPicPr>
        <p:blipFill rotWithShape="1">
          <a:blip r:embed="rId12"/>
          <a:srcRect l="30829" r="30473"/>
          <a:stretch/>
        </p:blipFill>
        <p:spPr>
          <a:xfrm>
            <a:off x="6969096" y="1144927"/>
            <a:ext cx="1592351" cy="4114800"/>
          </a:xfrm>
          <a:prstGeom prst="rect">
            <a:avLst/>
          </a:prstGeom>
        </p:spPr>
      </p:pic>
      <p:pic>
        <p:nvPicPr>
          <p:cNvPr id="22" name="Imagen 16">
            <a:extLst>
              <a:ext uri="{FF2B5EF4-FFF2-40B4-BE49-F238E27FC236}">
                <a16:creationId xmlns:a16="http://schemas.microsoft.com/office/drawing/2014/main" id="{951088C6-C783-4D2F-9B35-7B14D77797B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0226" y="5302855"/>
            <a:ext cx="6284156" cy="428556"/>
          </a:xfrm>
          <a:prstGeom prst="rect">
            <a:avLst/>
          </a:prstGeom>
        </p:spPr>
      </p:pic>
      <p:sp>
        <p:nvSpPr>
          <p:cNvPr id="24" name="Rectangle 23">
            <a:extLst>
              <a:ext uri="{FF2B5EF4-FFF2-40B4-BE49-F238E27FC236}">
                <a16:creationId xmlns:a16="http://schemas.microsoft.com/office/drawing/2014/main" id="{FA3E4A56-B007-43B8-90CA-8773462E23B1}"/>
              </a:ext>
            </a:extLst>
          </p:cNvPr>
          <p:cNvSpPr/>
          <p:nvPr/>
        </p:nvSpPr>
        <p:spPr>
          <a:xfrm>
            <a:off x="2602948" y="5334752"/>
            <a:ext cx="1618713" cy="369332"/>
          </a:xfrm>
          <a:prstGeom prst="rect">
            <a:avLst/>
          </a:prstGeom>
        </p:spPr>
        <p:txBody>
          <a:bodyPr wrap="none">
            <a:spAutoFit/>
          </a:bodyPr>
          <a:lstStyle/>
          <a:p>
            <a:pPr lvl="0" algn="ctr" defTabSz="1219170">
              <a:defRPr/>
            </a:pPr>
            <a:r>
              <a:rPr lang="en-US" spc="30">
                <a:solidFill>
                  <a:prstClr val="white"/>
                </a:solidFill>
                <a:latin typeface="Impact" charset="0"/>
              </a:rPr>
              <a:t>The </a:t>
            </a:r>
            <a:r>
              <a:rPr lang="en-US" spc="30" err="1">
                <a:solidFill>
                  <a:prstClr val="white"/>
                </a:solidFill>
                <a:latin typeface="Impact" charset="0"/>
              </a:rPr>
              <a:t>STōK</a:t>
            </a:r>
            <a:r>
              <a:rPr lang="en-US" spc="30">
                <a:solidFill>
                  <a:prstClr val="white"/>
                </a:solidFill>
                <a:latin typeface="Impact" charset="0"/>
              </a:rPr>
              <a:t> </a:t>
            </a:r>
            <a:r>
              <a:rPr lang="en-US" spc="30">
                <a:solidFill>
                  <a:prstClr val="white"/>
                </a:solidFill>
                <a:latin typeface="Impact" charset="0"/>
                <a:ea typeface="Impact" charset="0"/>
                <a:cs typeface="Impact" charset="0"/>
              </a:rPr>
              <a:t>Core </a:t>
            </a:r>
          </a:p>
        </p:txBody>
      </p:sp>
      <p:pic>
        <p:nvPicPr>
          <p:cNvPr id="17" name="Imagen 16">
            <a:extLst>
              <a:ext uri="{FF2B5EF4-FFF2-40B4-BE49-F238E27FC236}">
                <a16:creationId xmlns:a16="http://schemas.microsoft.com/office/drawing/2014/main" id="{EF26BFB4-E609-440E-BA7E-FA671CC8491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02720" y="5258031"/>
            <a:ext cx="4894627" cy="455450"/>
          </a:xfrm>
          <a:prstGeom prst="rect">
            <a:avLst/>
          </a:prstGeom>
        </p:spPr>
      </p:pic>
      <p:sp>
        <p:nvSpPr>
          <p:cNvPr id="18" name="Rectangle 17">
            <a:extLst>
              <a:ext uri="{FF2B5EF4-FFF2-40B4-BE49-F238E27FC236}">
                <a16:creationId xmlns:a16="http://schemas.microsoft.com/office/drawing/2014/main" id="{11798102-C9B7-4BC5-8EB4-55A7BEA5CD25}"/>
              </a:ext>
            </a:extLst>
          </p:cNvPr>
          <p:cNvSpPr/>
          <p:nvPr/>
        </p:nvSpPr>
        <p:spPr>
          <a:xfrm>
            <a:off x="9002587" y="5298893"/>
            <a:ext cx="851195" cy="369332"/>
          </a:xfrm>
          <a:prstGeom prst="rect">
            <a:avLst/>
          </a:prstGeom>
        </p:spPr>
        <p:txBody>
          <a:bodyPr wrap="none" lIns="91440" tIns="45720" rIns="91440" bIns="45720" anchor="t">
            <a:spAutoFit/>
          </a:bodyPr>
          <a:lstStyle/>
          <a:p>
            <a:pPr algn="ctr" defTabSz="1219170">
              <a:defRPr/>
            </a:pPr>
            <a:r>
              <a:rPr lang="en-US" spc="30">
                <a:solidFill>
                  <a:schemeClr val="bg1"/>
                </a:solidFill>
                <a:latin typeface="Impact"/>
              </a:rPr>
              <a:t>Extra 3</a:t>
            </a:r>
            <a:endParaRPr lang="en-US">
              <a:solidFill>
                <a:schemeClr val="bg1"/>
              </a:solidFill>
            </a:endParaRPr>
          </a:p>
        </p:txBody>
      </p:sp>
    </p:spTree>
    <p:extLst>
      <p:ext uri="{BB962C8B-B14F-4D97-AF65-F5344CB8AC3E}">
        <p14:creationId xmlns:p14="http://schemas.microsoft.com/office/powerpoint/2010/main" val="3894733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descr="A picture containing cup, table, sitting, food&#10;&#10;Description generated with very high confidence">
            <a:extLst>
              <a:ext uri="{FF2B5EF4-FFF2-40B4-BE49-F238E27FC236}">
                <a16:creationId xmlns:a16="http://schemas.microsoft.com/office/drawing/2014/main" id="{F677F91F-54B6-48D4-9784-36E124383A1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9588" b="9588"/>
          <a:stretch/>
        </p:blipFill>
        <p:spPr>
          <a:xfrm>
            <a:off x="0" y="0"/>
            <a:ext cx="5907314" cy="2194560"/>
          </a:xfrm>
        </p:spPr>
      </p:pic>
      <p:pic>
        <p:nvPicPr>
          <p:cNvPr id="7" name="Picture 11" descr="A picture containing person, bottle, table, holding&#10;&#10;Description generated with very high confidence">
            <a:extLst>
              <a:ext uri="{FF2B5EF4-FFF2-40B4-BE49-F238E27FC236}">
                <a16:creationId xmlns:a16="http://schemas.microsoft.com/office/drawing/2014/main" id="{6F06E4AF-A53C-432C-B3FB-F37DAC956350}"/>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6785" b="6785"/>
          <a:stretch/>
        </p:blipFill>
        <p:spPr>
          <a:xfrm>
            <a:off x="5895122" y="-1"/>
            <a:ext cx="6296878" cy="2194560"/>
          </a:xfrm>
        </p:spPr>
      </p:pic>
      <p:pic>
        <p:nvPicPr>
          <p:cNvPr id="4" name="Picture 5" descr="A picture containing cup, food, table, coffee&#10;&#10;Description generated with very high confidence">
            <a:extLst>
              <a:ext uri="{FF2B5EF4-FFF2-40B4-BE49-F238E27FC236}">
                <a16:creationId xmlns:a16="http://schemas.microsoft.com/office/drawing/2014/main" id="{97B2122C-B517-4DE2-B8DE-5CD6EB648FE1}"/>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t="13704" b="13704"/>
          <a:stretch/>
        </p:blipFill>
        <p:spPr>
          <a:xfrm>
            <a:off x="0" y="2195470"/>
            <a:ext cx="5907314" cy="2194560"/>
          </a:xfrm>
        </p:spPr>
      </p:pic>
      <p:pic>
        <p:nvPicPr>
          <p:cNvPr id="67" name="Picture Placeholder 66">
            <a:extLst>
              <a:ext uri="{FF2B5EF4-FFF2-40B4-BE49-F238E27FC236}">
                <a16:creationId xmlns:a16="http://schemas.microsoft.com/office/drawing/2014/main" id="{61E2F1C8-ABBC-A54F-B090-D43B36868B2C}"/>
              </a:ext>
            </a:extLst>
          </p:cNvPr>
          <p:cNvPicPr>
            <a:picLocks noGrp="1" noChangeAspect="1"/>
          </p:cNvPicPr>
          <p:nvPr>
            <p:ph type="pic" sz="quarter" idx="17"/>
          </p:nvPr>
        </p:nvPicPr>
        <p:blipFill rotWithShape="1">
          <a:blip r:embed="rId7"/>
          <a:srcRect t="447" b="447"/>
          <a:stretch/>
        </p:blipFill>
        <p:spPr>
          <a:xfrm>
            <a:off x="5895122" y="2195470"/>
            <a:ext cx="6296878" cy="2194560"/>
          </a:xfrm>
        </p:spPr>
      </p:pic>
      <p:sp>
        <p:nvSpPr>
          <p:cNvPr id="5" name="Title 4">
            <a:extLst>
              <a:ext uri="{FF2B5EF4-FFF2-40B4-BE49-F238E27FC236}">
                <a16:creationId xmlns:a16="http://schemas.microsoft.com/office/drawing/2014/main" id="{4FD939D3-5C33-477C-8AD1-93F08CEC339E}"/>
              </a:ext>
            </a:extLst>
          </p:cNvPr>
          <p:cNvSpPr>
            <a:spLocks noGrp="1"/>
          </p:cNvSpPr>
          <p:nvPr>
            <p:ph type="ctrTitle"/>
          </p:nvPr>
        </p:nvSpPr>
        <p:spPr>
          <a:xfrm>
            <a:off x="3138488" y="5295141"/>
            <a:ext cx="8551862" cy="674687"/>
          </a:xfrm>
        </p:spPr>
        <p:txBody>
          <a:bodyPr/>
          <a:lstStyle/>
          <a:p>
            <a:r>
              <a:rPr lang="en-US"/>
              <a:t>International Delight </a:t>
            </a:r>
            <a:br>
              <a:rPr lang="en-US"/>
            </a:br>
            <a:r>
              <a:rPr lang="en-US"/>
              <a:t>Ready to Drink Coffee</a:t>
            </a:r>
          </a:p>
        </p:txBody>
      </p:sp>
      <p:sp>
        <p:nvSpPr>
          <p:cNvPr id="13" name="Text Placeholder 12">
            <a:extLst>
              <a:ext uri="{FF2B5EF4-FFF2-40B4-BE49-F238E27FC236}">
                <a16:creationId xmlns:a16="http://schemas.microsoft.com/office/drawing/2014/main" id="{BD3E3F43-E910-4202-951D-38AB5BF2F202}"/>
              </a:ext>
            </a:extLst>
          </p:cNvPr>
          <p:cNvSpPr>
            <a:spLocks noGrp="1"/>
          </p:cNvSpPr>
          <p:nvPr>
            <p:ph type="body" idx="24"/>
          </p:nvPr>
        </p:nvSpPr>
        <p:spPr>
          <a:xfrm>
            <a:off x="3138488" y="5946016"/>
            <a:ext cx="8551862" cy="703262"/>
          </a:xfrm>
        </p:spPr>
        <p:txBody>
          <a:bodyPr/>
          <a:lstStyle/>
          <a:p>
            <a:r>
              <a:rPr lang="en-US"/>
              <a:t>2021 H2 Brand Updates</a:t>
            </a:r>
          </a:p>
        </p:txBody>
      </p:sp>
      <p:pic>
        <p:nvPicPr>
          <p:cNvPr id="18" name="Picture Placeholder 17">
            <a:extLst>
              <a:ext uri="{FF2B5EF4-FFF2-40B4-BE49-F238E27FC236}">
                <a16:creationId xmlns:a16="http://schemas.microsoft.com/office/drawing/2014/main" id="{A5DA277F-CF4C-4EB8-8364-46D66FA8084C}"/>
              </a:ext>
            </a:extLst>
          </p:cNvPr>
          <p:cNvPicPr>
            <a:picLocks noGrp="1" noChangeAspect="1"/>
          </p:cNvPicPr>
          <p:nvPr>
            <p:ph type="pic" sz="quarter" idx="22"/>
          </p:nvPr>
        </p:nvPicPr>
        <p:blipFill rotWithShape="1">
          <a:blip r:embed="rId8" cstate="screen">
            <a:extLst>
              <a:ext uri="{28A0092B-C50C-407E-A947-70E740481C1C}">
                <a14:useLocalDpi xmlns:a14="http://schemas.microsoft.com/office/drawing/2010/main"/>
              </a:ext>
            </a:extLst>
          </a:blip>
          <a:srcRect t="559" b="559"/>
          <a:stretch/>
        </p:blipFill>
        <p:spPr>
          <a:xfrm>
            <a:off x="447273" y="4632774"/>
            <a:ext cx="2150376" cy="1996625"/>
          </a:xfrm>
        </p:spPr>
      </p:pic>
      <p:pic>
        <p:nvPicPr>
          <p:cNvPr id="71" name="Picture Placeholder 70">
            <a:extLst>
              <a:ext uri="{FF2B5EF4-FFF2-40B4-BE49-F238E27FC236}">
                <a16:creationId xmlns:a16="http://schemas.microsoft.com/office/drawing/2014/main" id="{0F806885-5419-5640-9825-41D09B5BA958}"/>
              </a:ext>
            </a:extLst>
          </p:cNvPr>
          <p:cNvPicPr>
            <a:picLocks noGrp="1" noChangeAspect="1"/>
          </p:cNvPicPr>
          <p:nvPr>
            <p:ph type="pic" sz="quarter" idx="25"/>
          </p:nvPr>
        </p:nvPicPr>
        <p:blipFill rotWithShape="1">
          <a:blip r:embed="rId9"/>
          <a:srcRect t="13918" b="13918"/>
          <a:stretch/>
        </p:blipFill>
        <p:spPr>
          <a:xfrm>
            <a:off x="-4204" y="7420302"/>
            <a:ext cx="6284686" cy="2194560"/>
          </a:xfrm>
        </p:spPr>
      </p:pic>
      <p:graphicFrame>
        <p:nvGraphicFramePr>
          <p:cNvPr id="15" name="Object 14" hidden="1">
            <a:extLst>
              <a:ext uri="{FF2B5EF4-FFF2-40B4-BE49-F238E27FC236}">
                <a16:creationId xmlns:a16="http://schemas.microsoft.com/office/drawing/2014/main" id="{985DFDFB-36DF-4A0B-AC75-4B0CE4B9C6A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287" imgH="288" progId="TCLayout.ActiveDocument.1">
                  <p:embed/>
                </p:oleObj>
              </mc:Choice>
              <mc:Fallback>
                <p:oleObj name="think-cell Slide" r:id="rId10" imgW="287" imgH="288" progId="TCLayout.ActiveDocument.1">
                  <p:embed/>
                  <p:pic>
                    <p:nvPicPr>
                      <p:cNvPr id="15" name="Object 14" hidden="1">
                        <a:extLst>
                          <a:ext uri="{FF2B5EF4-FFF2-40B4-BE49-F238E27FC236}">
                            <a16:creationId xmlns:a16="http://schemas.microsoft.com/office/drawing/2014/main" id="{985DFDFB-36DF-4A0B-AC75-4B0CE4B9C6AE}"/>
                          </a:ext>
                        </a:extLst>
                      </p:cNvPr>
                      <p:cNvPicPr/>
                      <p:nvPr/>
                    </p:nvPicPr>
                    <p:blipFill>
                      <a:blip r:embed="rId11"/>
                      <a:stretch>
                        <a:fillRect/>
                      </a:stretch>
                    </p:blipFill>
                    <p:spPr>
                      <a:xfrm>
                        <a:off x="1525588" y="1588"/>
                        <a:ext cx="1588"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F27757E4-32CC-4C32-B354-999199C8C14D}"/>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Calibri Regular"/>
            </a:endParaRPr>
          </a:p>
        </p:txBody>
      </p:sp>
    </p:spTree>
    <p:extLst>
      <p:ext uri="{BB962C8B-B14F-4D97-AF65-F5344CB8AC3E}">
        <p14:creationId xmlns:p14="http://schemas.microsoft.com/office/powerpoint/2010/main" val="503432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BB941E65-5353-4DB8-A61D-F0219ECAC0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421" imgH="423" progId="TCLayout.ActiveDocument.1">
                  <p:embed/>
                </p:oleObj>
              </mc:Choice>
              <mc:Fallback>
                <p:oleObj name="think-cell Slide" r:id="rId32" imgW="421" imgH="423" progId="TCLayout.ActiveDocument.1">
                  <p:embed/>
                  <p:pic>
                    <p:nvPicPr>
                      <p:cNvPr id="29" name="Object 28" hidden="1">
                        <a:extLst>
                          <a:ext uri="{FF2B5EF4-FFF2-40B4-BE49-F238E27FC236}">
                            <a16:creationId xmlns:a16="http://schemas.microsoft.com/office/drawing/2014/main" id="{BB941E65-5353-4DB8-A61D-F0219ECAC0B7}"/>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7" name="Rectangle 26" hidden="1">
            <a:extLst>
              <a:ext uri="{FF2B5EF4-FFF2-40B4-BE49-F238E27FC236}">
                <a16:creationId xmlns:a16="http://schemas.microsoft.com/office/drawing/2014/main" id="{FBC588C2-5437-42AA-B090-D355992918A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sym typeface="Symbol" panose="05050102010706020507" pitchFamily="18" charset="2"/>
            </a:endParaRPr>
          </a:p>
        </p:txBody>
      </p:sp>
      <p:graphicFrame>
        <p:nvGraphicFramePr>
          <p:cNvPr id="149" name="Chart 148">
            <a:extLst>
              <a:ext uri="{FF2B5EF4-FFF2-40B4-BE49-F238E27FC236}">
                <a16:creationId xmlns:a16="http://schemas.microsoft.com/office/drawing/2014/main" id="{FAE32A95-11D3-449C-8B18-B33C1FA29ABD}"/>
              </a:ext>
            </a:extLst>
          </p:cNvPr>
          <p:cNvGraphicFramePr/>
          <p:nvPr>
            <p:custDataLst>
              <p:tags r:id="rId3"/>
            </p:custDataLst>
          </p:nvPr>
        </p:nvGraphicFramePr>
        <p:xfrm>
          <a:off x="1027113" y="1952625"/>
          <a:ext cx="2305050" cy="2860675"/>
        </p:xfrm>
        <a:graphic>
          <a:graphicData uri="http://schemas.openxmlformats.org/drawingml/2006/chart">
            <c:chart xmlns:c="http://schemas.openxmlformats.org/drawingml/2006/chart" xmlns:r="http://schemas.openxmlformats.org/officeDocument/2006/relationships" r:id="rId34"/>
          </a:graphicData>
        </a:graphic>
      </p:graphicFrame>
      <p:sp>
        <p:nvSpPr>
          <p:cNvPr id="35" name="Text Placeholder 2">
            <a:extLst>
              <a:ext uri="{FF2B5EF4-FFF2-40B4-BE49-F238E27FC236}">
                <a16:creationId xmlns:a16="http://schemas.microsoft.com/office/drawing/2014/main" id="{FF10CA32-C029-45CE-B5B8-1B7345A19D57}"/>
              </a:ext>
            </a:extLst>
          </p:cNvPr>
          <p:cNvSpPr>
            <a:spLocks noGrp="1"/>
          </p:cNvSpPr>
          <p:nvPr>
            <p:custDataLst>
              <p:tags r:id="rId4"/>
            </p:custDataLst>
          </p:nvPr>
        </p:nvSpPr>
        <p:spPr bwMode="gray">
          <a:xfrm>
            <a:off x="704850" y="3727450"/>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ED8DFC8-FCB5-458F-8DFB-952FC8A820AA}" type="datetime'''''''''''1''''''''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3" name="Text Placeholder 2">
            <a:extLst>
              <a:ext uri="{FF2B5EF4-FFF2-40B4-BE49-F238E27FC236}">
                <a16:creationId xmlns:a16="http://schemas.microsoft.com/office/drawing/2014/main" id="{1943245A-7E2C-47FF-B4A8-3492E6524909}"/>
              </a:ext>
            </a:extLst>
          </p:cNvPr>
          <p:cNvSpPr>
            <a:spLocks noGrp="1"/>
          </p:cNvSpPr>
          <p:nvPr>
            <p:custDataLst>
              <p:tags r:id="rId5"/>
            </p:custDataLst>
          </p:nvPr>
        </p:nvSpPr>
        <p:spPr bwMode="gray">
          <a:xfrm>
            <a:off x="873125" y="4625975"/>
            <a:ext cx="8413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51E97A34-5FD8-42C6-B79C-221151A14FC0}" type="datetime'''''''''''''''''''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4" name="Text Placeholder 2">
            <a:extLst>
              <a:ext uri="{FF2B5EF4-FFF2-40B4-BE49-F238E27FC236}">
                <a16:creationId xmlns:a16="http://schemas.microsoft.com/office/drawing/2014/main" id="{67DA35BE-14E0-4C7F-A722-5B76BEA2B0CE}"/>
              </a:ext>
            </a:extLst>
          </p:cNvPr>
          <p:cNvSpPr>
            <a:spLocks noGrp="1"/>
          </p:cNvSpPr>
          <p:nvPr>
            <p:custDataLst>
              <p:tags r:id="rId6"/>
            </p:custDataLst>
          </p:nvPr>
        </p:nvSpPr>
        <p:spPr bwMode="gray">
          <a:xfrm>
            <a:off x="788988" y="4176713"/>
            <a:ext cx="1682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EA99FBA4-F4C5-4A52-952A-E76A4B5043C8}" type="datetime'''''''''''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6" name="Text Placeholder 2">
            <a:extLst>
              <a:ext uri="{FF2B5EF4-FFF2-40B4-BE49-F238E27FC236}">
                <a16:creationId xmlns:a16="http://schemas.microsoft.com/office/drawing/2014/main" id="{F912B1BE-E941-4E3E-9EDD-B5FA64556F36}"/>
              </a:ext>
            </a:extLst>
          </p:cNvPr>
          <p:cNvSpPr>
            <a:spLocks noGrp="1"/>
          </p:cNvSpPr>
          <p:nvPr>
            <p:custDataLst>
              <p:tags r:id="rId7"/>
            </p:custDataLst>
          </p:nvPr>
        </p:nvSpPr>
        <p:spPr bwMode="gray">
          <a:xfrm>
            <a:off x="704850" y="1930400"/>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DA47D7CE-8FD1-40E5-80F9-E741975E7BBE}" type="datetime'''''3''''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300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9" name="Text Placeholder 2">
            <a:extLst>
              <a:ext uri="{FF2B5EF4-FFF2-40B4-BE49-F238E27FC236}">
                <a16:creationId xmlns:a16="http://schemas.microsoft.com/office/drawing/2014/main" id="{7A2BC423-3C5B-41E7-A74E-11F5FEA29E65}"/>
              </a:ext>
            </a:extLst>
          </p:cNvPr>
          <p:cNvSpPr>
            <a:spLocks noGrp="1"/>
          </p:cNvSpPr>
          <p:nvPr>
            <p:custDataLst>
              <p:tags r:id="rId8"/>
            </p:custDataLst>
          </p:nvPr>
        </p:nvSpPr>
        <p:spPr bwMode="gray">
          <a:xfrm>
            <a:off x="704850" y="2828925"/>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300A5B5F-C58D-4014-931D-FA8EB18D9416}" type="datetime'''''''''''''''''''''''''''2''''''''''''''''''0''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200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7" name="Text Placeholder 2">
            <a:extLst>
              <a:ext uri="{FF2B5EF4-FFF2-40B4-BE49-F238E27FC236}">
                <a16:creationId xmlns:a16="http://schemas.microsoft.com/office/drawing/2014/main" id="{0ED503A6-6E74-40D3-AF51-E4C62D547830}"/>
              </a:ext>
            </a:extLst>
          </p:cNvPr>
          <p:cNvSpPr>
            <a:spLocks noGrp="1"/>
          </p:cNvSpPr>
          <p:nvPr>
            <p:custDataLst>
              <p:tags r:id="rId9"/>
            </p:custDataLst>
          </p:nvPr>
        </p:nvSpPr>
        <p:spPr bwMode="gray">
          <a:xfrm>
            <a:off x="704850" y="2379663"/>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61418BAB-5FDB-471A-A45C-C0791F025212}" type="datetime'2''''''''''''''''''''''''''''''''''''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250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38" name="Text Placeholder 2">
            <a:extLst>
              <a:ext uri="{FF2B5EF4-FFF2-40B4-BE49-F238E27FC236}">
                <a16:creationId xmlns:a16="http://schemas.microsoft.com/office/drawing/2014/main" id="{E4229FDA-B78D-4555-BCA3-A20D8720A8C0}"/>
              </a:ext>
            </a:extLst>
          </p:cNvPr>
          <p:cNvSpPr>
            <a:spLocks noGrp="1"/>
          </p:cNvSpPr>
          <p:nvPr>
            <p:custDataLst>
              <p:tags r:id="rId10"/>
            </p:custDataLst>
          </p:nvPr>
        </p:nvSpPr>
        <p:spPr bwMode="gray">
          <a:xfrm>
            <a:off x="704850" y="3278188"/>
            <a:ext cx="2524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fld id="{B169410E-F913-41AB-AC24-53245B4879E0}" type="datetime'''''''''''''''''''''1''''''''''''5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r" defTabSz="914420" rtl="0" eaLnBrk="1" fontAlgn="auto" latinLnBrk="0" hangingPunct="1">
                <a:lnSpc>
                  <a:spcPct val="110000"/>
                </a:lnSpc>
                <a:spcBef>
                  <a:spcPct val="0"/>
                </a:spcBef>
                <a:spcAft>
                  <a:spcPct val="0"/>
                </a:spcAft>
                <a:buClrTx/>
                <a:buSzPct val="100000"/>
                <a:buFont typeface=".LucidaGrandeUI" charset="0"/>
                <a:buNone/>
                <a:tabLst/>
                <a:defRPr/>
              </a:pPr>
              <a:t>150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cxnSp>
        <p:nvCxnSpPr>
          <p:cNvPr id="40" name="Straight Connector 39">
            <a:extLst>
              <a:ext uri="{FF2B5EF4-FFF2-40B4-BE49-F238E27FC236}">
                <a16:creationId xmlns:a16="http://schemas.microsoft.com/office/drawing/2014/main" id="{00BC49F5-59B5-455C-BA6B-C27D4B177AB1}"/>
              </a:ext>
            </a:extLst>
          </p:cNvPr>
          <p:cNvCxnSpPr>
            <a:cxnSpLocks/>
          </p:cNvCxnSpPr>
          <p:nvPr>
            <p:custDataLst>
              <p:tags r:id="rId11"/>
            </p:custDataLst>
          </p:nvPr>
        </p:nvCxnSpPr>
        <p:spPr bwMode="auto">
          <a:xfrm flipV="1">
            <a:off x="1465263" y="1897063"/>
            <a:ext cx="1427163" cy="817563"/>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0E51A580-EF6F-4E33-9245-4CA9EEC36921}"/>
              </a:ext>
            </a:extLst>
          </p:cNvPr>
          <p:cNvSpPr>
            <a:spLocks noGrp="1"/>
          </p:cNvSpPr>
          <p:nvPr>
            <p:custDataLst>
              <p:tags r:id="rId12"/>
            </p:custDataLst>
          </p:nvPr>
        </p:nvSpPr>
        <p:spPr bwMode="gray">
          <a:xfrm>
            <a:off x="1317625" y="2900363"/>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F6B8B406-A8CA-4381-A122-0E1C6991776D}" type="datetime'''''''''''''''''''1''''''''7''''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178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4" name="Text Placeholder 2">
            <a:extLst>
              <a:ext uri="{FF2B5EF4-FFF2-40B4-BE49-F238E27FC236}">
                <a16:creationId xmlns:a16="http://schemas.microsoft.com/office/drawing/2014/main" id="{2735DFB2-CCAC-43EA-9F62-B3179C9812D6}"/>
              </a:ext>
            </a:extLst>
          </p:cNvPr>
          <p:cNvSpPr>
            <a:spLocks noGrp="1"/>
          </p:cNvSpPr>
          <p:nvPr>
            <p:custDataLst>
              <p:tags r:id="rId13"/>
            </p:custDataLst>
          </p:nvPr>
        </p:nvSpPr>
        <p:spPr bwMode="auto">
          <a:xfrm>
            <a:off x="1290638" y="4781550"/>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9A9864C1-DC59-401B-B12B-3AD6E351E5EE}" type="datetime'20''''''''''1''''''''''''''''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5" name="Text Placeholder 2">
            <a:extLst>
              <a:ext uri="{FF2B5EF4-FFF2-40B4-BE49-F238E27FC236}">
                <a16:creationId xmlns:a16="http://schemas.microsoft.com/office/drawing/2014/main" id="{FBA8A364-DE40-4E46-8921-F8202EE1621A}"/>
              </a:ext>
            </a:extLst>
          </p:cNvPr>
          <p:cNvSpPr>
            <a:spLocks noGrp="1"/>
          </p:cNvSpPr>
          <p:nvPr>
            <p:custDataLst>
              <p:tags r:id="rId14"/>
            </p:custDataLst>
          </p:nvPr>
        </p:nvSpPr>
        <p:spPr bwMode="auto">
          <a:xfrm>
            <a:off x="2005013" y="4781550"/>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AAB5E003-26A3-4227-9648-D5992EB0BF7D}" type="datetime'''2''''''''''''''''0''''''''''''''''''''''''''''''1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6" name="Text Placeholder 2">
            <a:extLst>
              <a:ext uri="{FF2B5EF4-FFF2-40B4-BE49-F238E27FC236}">
                <a16:creationId xmlns:a16="http://schemas.microsoft.com/office/drawing/2014/main" id="{BF05C2E9-7590-436C-875C-B05D525006F8}"/>
              </a:ext>
            </a:extLst>
          </p:cNvPr>
          <p:cNvSpPr>
            <a:spLocks noGrp="1"/>
          </p:cNvSpPr>
          <p:nvPr>
            <p:custDataLst>
              <p:tags r:id="rId15"/>
            </p:custDataLst>
          </p:nvPr>
        </p:nvSpPr>
        <p:spPr bwMode="auto">
          <a:xfrm>
            <a:off x="2668588" y="4781550"/>
            <a:ext cx="447675"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485F26E9-9CFD-4BBA-B8E6-F6300FBC4315}" type="datetime'''''2''''''''''02''''''''''''''''''0''''''''e'''">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2020e</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42" name="Text Placeholder 2">
            <a:extLst>
              <a:ext uri="{FF2B5EF4-FFF2-40B4-BE49-F238E27FC236}">
                <a16:creationId xmlns:a16="http://schemas.microsoft.com/office/drawing/2014/main" id="{6FFA015A-BBE2-48B2-B762-ADCC0D61EA19}"/>
              </a:ext>
            </a:extLst>
          </p:cNvPr>
          <p:cNvSpPr>
            <a:spLocks noGrp="1"/>
          </p:cNvSpPr>
          <p:nvPr>
            <p:custDataLst>
              <p:tags r:id="rId16"/>
            </p:custDataLst>
          </p:nvPr>
        </p:nvSpPr>
        <p:spPr bwMode="gray">
          <a:xfrm>
            <a:off x="2032000" y="2603500"/>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6BDC529A-CE30-4745-AAFA-BDB2971D2540}" type="datetime'''''''''''''''2''1''''''''''''''1'''''''''''''''''''''''''">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211</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50" name="Text Placeholder 2">
            <a:extLst>
              <a:ext uri="{FF2B5EF4-FFF2-40B4-BE49-F238E27FC236}">
                <a16:creationId xmlns:a16="http://schemas.microsoft.com/office/drawing/2014/main" id="{58169F20-BF77-4244-8F6B-B6324BF0854E}"/>
              </a:ext>
            </a:extLst>
          </p:cNvPr>
          <p:cNvSpPr>
            <a:spLocks noGrp="1"/>
          </p:cNvSpPr>
          <p:nvPr>
            <p:custDataLst>
              <p:tags r:id="rId17"/>
            </p:custDataLst>
          </p:nvPr>
        </p:nvSpPr>
        <p:spPr bwMode="gray">
          <a:xfrm>
            <a:off x="2744788" y="2082800"/>
            <a:ext cx="2968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12256D59-7656-45ED-85C1-7FFC1125FAF3}" type="datetime'''''''''''''''''''''''''''2''''''''6''''''''''''''''''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269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51" name="Text Placeholder 2">
            <a:extLst>
              <a:ext uri="{FF2B5EF4-FFF2-40B4-BE49-F238E27FC236}">
                <a16:creationId xmlns:a16="http://schemas.microsoft.com/office/drawing/2014/main" id="{03ED2752-A26B-4DED-A725-32981803370E}"/>
              </a:ext>
            </a:extLst>
          </p:cNvPr>
          <p:cNvSpPr>
            <a:spLocks noGrp="1"/>
          </p:cNvSpPr>
          <p:nvPr>
            <p:custDataLst>
              <p:tags r:id="rId18"/>
            </p:custDataLst>
          </p:nvPr>
        </p:nvSpPr>
        <p:spPr bwMode="auto">
          <a:xfrm>
            <a:off x="1870075" y="2185988"/>
            <a:ext cx="615950" cy="23812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812875AD-F016-4E5B-94BC-C3F884D7F58D}" type="datetime'''''+''''''''''''''''2''2.''''''9''''%'''">
              <a:rPr kumimoji="0" lang="en-US" altLang="en-US" sz="1000" b="1"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+22.9%</a:t>
            </a:fld>
            <a:endParaRPr kumimoji="0" lang="en-US" sz="1000" b="1"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52" name="TextBox 51">
            <a:extLst>
              <a:ext uri="{FF2B5EF4-FFF2-40B4-BE49-F238E27FC236}">
                <a16:creationId xmlns:a16="http://schemas.microsoft.com/office/drawing/2014/main" id="{C7A8022D-F114-4CCC-BFF1-E92A62205FEA}"/>
              </a:ext>
            </a:extLst>
          </p:cNvPr>
          <p:cNvSpPr txBox="1"/>
          <p:nvPr/>
        </p:nvSpPr>
        <p:spPr>
          <a:xfrm>
            <a:off x="796925" y="1673225"/>
            <a:ext cx="2762250" cy="27622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Creamed MS RTD $ Growth, P3Y</a:t>
            </a:r>
          </a:p>
        </p:txBody>
      </p:sp>
      <p:sp>
        <p:nvSpPr>
          <p:cNvPr id="55" name="TextBox 54">
            <a:extLst>
              <a:ext uri="{FF2B5EF4-FFF2-40B4-BE49-F238E27FC236}">
                <a16:creationId xmlns:a16="http://schemas.microsoft.com/office/drawing/2014/main" id="{E58BECF3-F706-43B9-90DD-88F3172242F6}"/>
              </a:ext>
            </a:extLst>
          </p:cNvPr>
          <p:cNvSpPr txBox="1"/>
          <p:nvPr/>
        </p:nvSpPr>
        <p:spPr>
          <a:xfrm>
            <a:off x="503237" y="5284786"/>
            <a:ext cx="3349625" cy="522288"/>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Black may be leading RTD growth, but Creamed is no slouch</a:t>
            </a:r>
          </a:p>
        </p:txBody>
      </p:sp>
      <p:sp>
        <p:nvSpPr>
          <p:cNvPr id="57" name="TextBox 56">
            <a:extLst>
              <a:ext uri="{FF2B5EF4-FFF2-40B4-BE49-F238E27FC236}">
                <a16:creationId xmlns:a16="http://schemas.microsoft.com/office/drawing/2014/main" id="{8960BF11-2B65-40BA-A1C3-9C2B1F376303}"/>
              </a:ext>
            </a:extLst>
          </p:cNvPr>
          <p:cNvSpPr txBox="1"/>
          <p:nvPr/>
        </p:nvSpPr>
        <p:spPr>
          <a:xfrm>
            <a:off x="1258888" y="4953000"/>
            <a:ext cx="2762250" cy="277813"/>
          </a:xfrm>
          <a:prstGeom prst="rect">
            <a:avLst/>
          </a:prstGeom>
          <a:noFill/>
          <a:ln>
            <a:noFill/>
          </a:ln>
        </p:spPr>
        <p:txBody>
          <a:bodyPr wrap="square" rtlCol="0" anchor="t">
            <a:spAutoFit/>
          </a:bodyPr>
          <a:lstStyle/>
          <a:p>
            <a:pPr marL="0" marR="0" lvl="0" indent="0" algn="l" defTabSz="91433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24C94"/>
                </a:solidFill>
                <a:effectLst/>
                <a:uLnTx/>
                <a:uFillTx/>
                <a:latin typeface="Century Gothic"/>
                <a:ea typeface="+mn-ea"/>
                <a:cs typeface="+mn-cs"/>
              </a:rPr>
              <a:t>CYTD’20: $202MM (+28%) </a:t>
            </a:r>
          </a:p>
        </p:txBody>
      </p:sp>
      <p:graphicFrame>
        <p:nvGraphicFramePr>
          <p:cNvPr id="151" name="Chart 150">
            <a:extLst>
              <a:ext uri="{FF2B5EF4-FFF2-40B4-BE49-F238E27FC236}">
                <a16:creationId xmlns:a16="http://schemas.microsoft.com/office/drawing/2014/main" id="{5C4D8F0A-EA8B-474D-A3C1-2F50488BFB8B}"/>
              </a:ext>
            </a:extLst>
          </p:cNvPr>
          <p:cNvGraphicFramePr/>
          <p:nvPr>
            <p:custDataLst>
              <p:tags r:id="rId19"/>
            </p:custDataLst>
          </p:nvPr>
        </p:nvGraphicFramePr>
        <p:xfrm>
          <a:off x="4187825" y="2003425"/>
          <a:ext cx="3178175" cy="2841625"/>
        </p:xfrm>
        <a:graphic>
          <a:graphicData uri="http://schemas.openxmlformats.org/drawingml/2006/chart">
            <c:chart xmlns:c="http://schemas.openxmlformats.org/drawingml/2006/chart" xmlns:r="http://schemas.openxmlformats.org/officeDocument/2006/relationships" r:id="rId35"/>
          </a:graphicData>
        </a:graphic>
      </p:graphicFrame>
      <p:sp>
        <p:nvSpPr>
          <p:cNvPr id="76" name="Text Placeholder 2">
            <a:extLst>
              <a:ext uri="{FF2B5EF4-FFF2-40B4-BE49-F238E27FC236}">
                <a16:creationId xmlns:a16="http://schemas.microsoft.com/office/drawing/2014/main" id="{DFA1E44D-2B1F-435F-83B2-1C3E59EFC6C4}"/>
              </a:ext>
            </a:extLst>
          </p:cNvPr>
          <p:cNvSpPr>
            <a:spLocks noGrp="1"/>
          </p:cNvSpPr>
          <p:nvPr>
            <p:custDataLst>
              <p:tags r:id="rId20"/>
            </p:custDataLst>
          </p:nvPr>
        </p:nvSpPr>
        <p:spPr bwMode="auto">
          <a:xfrm>
            <a:off x="4802188" y="4781550"/>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244753B2-0230-430A-9E3E-5A3E0F12E09D}" type="datetime'''''''''''''''20''''''''''''1''''''8'''">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2018</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77" name="Text Placeholder 2">
            <a:extLst>
              <a:ext uri="{FF2B5EF4-FFF2-40B4-BE49-F238E27FC236}">
                <a16:creationId xmlns:a16="http://schemas.microsoft.com/office/drawing/2014/main" id="{8661F8D7-2CF5-4D1A-A8E7-32070C68AE56}"/>
              </a:ext>
            </a:extLst>
          </p:cNvPr>
          <p:cNvSpPr>
            <a:spLocks noGrp="1"/>
          </p:cNvSpPr>
          <p:nvPr>
            <p:custDataLst>
              <p:tags r:id="rId21"/>
            </p:custDataLst>
          </p:nvPr>
        </p:nvSpPr>
        <p:spPr bwMode="auto">
          <a:xfrm>
            <a:off x="6646863" y="4781550"/>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9B5F67FA-3CDE-470F-A328-721BCB6600CA}" type="datetime'''''''''''2''''''''''''''''0''''2''''''''0'''">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2020</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16" name="Text Placeholder 2">
            <a:extLst>
              <a:ext uri="{FF2B5EF4-FFF2-40B4-BE49-F238E27FC236}">
                <a16:creationId xmlns:a16="http://schemas.microsoft.com/office/drawing/2014/main" id="{61CE635B-CAA4-4272-927B-EC113C1A3EEF}"/>
              </a:ext>
            </a:extLst>
          </p:cNvPr>
          <p:cNvSpPr>
            <a:spLocks noGrp="1"/>
          </p:cNvSpPr>
          <p:nvPr>
            <p:custDataLst>
              <p:tags r:id="rId22"/>
            </p:custDataLst>
          </p:nvPr>
        </p:nvSpPr>
        <p:spPr bwMode="auto">
          <a:xfrm>
            <a:off x="5724525" y="4781550"/>
            <a:ext cx="349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2E9AC2FF-1716-4FCD-AFA0-14CEB62659AC}" type="datetime'''2''''''''''''''''''''0''''1''''''''''9'''''''''''''''''''''">
              <a:rPr kumimoji="0" lang="en-US" altLang="en-US" sz="12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2019</a:t>
            </a:fld>
            <a:endParaRPr kumimoji="0" lang="en-US" sz="1200" b="0" i="0" u="none" strike="noStrike" kern="1200" cap="none" spc="0" normalizeH="0" baseline="0" noProof="0">
              <a:ln>
                <a:noFill/>
              </a:ln>
              <a:solidFill>
                <a:srgbClr val="002677"/>
              </a:solidFill>
              <a:effectLst/>
              <a:uLnTx/>
              <a:uFillTx/>
              <a:latin typeface="Century Gothic" panose="020B0502020202020204" pitchFamily="34" charset="0"/>
              <a:sym typeface="Century Gothic" panose="020B0502020202020204" pitchFamily="34" charset="0"/>
            </a:endParaRPr>
          </a:p>
        </p:txBody>
      </p:sp>
      <p:sp>
        <p:nvSpPr>
          <p:cNvPr id="125" name="TextBox 124">
            <a:extLst>
              <a:ext uri="{FF2B5EF4-FFF2-40B4-BE49-F238E27FC236}">
                <a16:creationId xmlns:a16="http://schemas.microsoft.com/office/drawing/2014/main" id="{D635AF73-20EC-4429-9A3C-B00486A15555}"/>
              </a:ext>
            </a:extLst>
          </p:cNvPr>
          <p:cNvSpPr txBox="1"/>
          <p:nvPr/>
        </p:nvSpPr>
        <p:spPr>
          <a:xfrm>
            <a:off x="4560888" y="1673225"/>
            <a:ext cx="2762250" cy="27622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Creamed MS RTD HHP Growth, P3Y</a:t>
            </a:r>
          </a:p>
        </p:txBody>
      </p:sp>
      <p:sp>
        <p:nvSpPr>
          <p:cNvPr id="127" name="TextBox 126">
            <a:extLst>
              <a:ext uri="{FF2B5EF4-FFF2-40B4-BE49-F238E27FC236}">
                <a16:creationId xmlns:a16="http://schemas.microsoft.com/office/drawing/2014/main" id="{7D31E26D-B463-4D41-B555-0DC03D3FF5FB}"/>
              </a:ext>
            </a:extLst>
          </p:cNvPr>
          <p:cNvSpPr txBox="1"/>
          <p:nvPr/>
        </p:nvSpPr>
        <p:spPr>
          <a:xfrm>
            <a:off x="4267200" y="5278531"/>
            <a:ext cx="3349625" cy="738188"/>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In each year since 2018, </a:t>
            </a:r>
            <a:r>
              <a:rPr kumimoji="0" lang="en-US" sz="1400" b="1" i="1" u="none" strike="noStrike" kern="1200" cap="none" spc="0" normalizeH="0" baseline="0" noProof="0">
                <a:ln>
                  <a:noFill/>
                </a:ln>
                <a:solidFill>
                  <a:srgbClr val="024C94"/>
                </a:solidFill>
                <a:effectLst/>
                <a:uLnTx/>
                <a:uFillTx/>
                <a:latin typeface="Century Gothic"/>
                <a:ea typeface="+mn-ea"/>
                <a:cs typeface="+mn-cs"/>
              </a:rPr>
              <a:t>more than 1MM new households</a:t>
            </a:r>
            <a:r>
              <a:rPr kumimoji="0" lang="en-US" sz="1400" b="0" i="1" u="none" strike="noStrike" kern="1200" cap="none" spc="0" normalizeH="0" baseline="0" noProof="0">
                <a:ln>
                  <a:noFill/>
                </a:ln>
                <a:solidFill>
                  <a:srgbClr val="024C94"/>
                </a:solidFill>
                <a:effectLst/>
                <a:uLnTx/>
                <a:uFillTx/>
                <a:latin typeface="Century Gothic"/>
                <a:ea typeface="+mn-ea"/>
                <a:cs typeface="+mn-cs"/>
              </a:rPr>
              <a:t> have started buying Creamed, Multi-Serve Coffee </a:t>
            </a:r>
          </a:p>
        </p:txBody>
      </p:sp>
      <p:graphicFrame>
        <p:nvGraphicFramePr>
          <p:cNvPr id="153" name="Chart 152">
            <a:extLst>
              <a:ext uri="{FF2B5EF4-FFF2-40B4-BE49-F238E27FC236}">
                <a16:creationId xmlns:a16="http://schemas.microsoft.com/office/drawing/2014/main" id="{9FFA9D04-B5E0-4245-9B2E-F51BA8F32111}"/>
              </a:ext>
            </a:extLst>
          </p:cNvPr>
          <p:cNvGraphicFramePr/>
          <p:nvPr>
            <p:custDataLst>
              <p:tags r:id="rId23"/>
            </p:custDataLst>
          </p:nvPr>
        </p:nvGraphicFramePr>
        <p:xfrm>
          <a:off x="7910513" y="1984375"/>
          <a:ext cx="3405187" cy="2874963"/>
        </p:xfrm>
        <a:graphic>
          <a:graphicData uri="http://schemas.openxmlformats.org/drawingml/2006/chart">
            <c:chart xmlns:c="http://schemas.openxmlformats.org/drawingml/2006/chart" xmlns:r="http://schemas.openxmlformats.org/officeDocument/2006/relationships" r:id="rId36"/>
          </a:graphicData>
        </a:graphic>
      </p:graphicFrame>
      <p:sp>
        <p:nvSpPr>
          <p:cNvPr id="135" name="Text Placeholder 2">
            <a:extLst>
              <a:ext uri="{FF2B5EF4-FFF2-40B4-BE49-F238E27FC236}">
                <a16:creationId xmlns:a16="http://schemas.microsoft.com/office/drawing/2014/main" id="{0567DF13-0A17-4283-A2A1-4A03261B598C}"/>
              </a:ext>
            </a:extLst>
          </p:cNvPr>
          <p:cNvSpPr>
            <a:spLocks noGrp="1"/>
          </p:cNvSpPr>
          <p:nvPr>
            <p:custDataLst>
              <p:tags r:id="rId24"/>
            </p:custDataLst>
          </p:nvPr>
        </p:nvSpPr>
        <p:spPr bwMode="gray">
          <a:xfrm>
            <a:off x="11036300" y="4773613"/>
            <a:ext cx="3937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4AABED58-8A67-4009-8B94-CEC531B3FA39}" type="datetime'''''''2''''0''''''''2''''''''''''''''''''''''''0'">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sym typeface="Symbol" panose="05050102010706020507" pitchFamily="18" charset="2"/>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2020</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4" name="Text Placeholder 2">
            <a:extLst>
              <a:ext uri="{FF2B5EF4-FFF2-40B4-BE49-F238E27FC236}">
                <a16:creationId xmlns:a16="http://schemas.microsoft.com/office/drawing/2014/main" id="{B410D888-9644-4262-B089-E09C210B0591}"/>
              </a:ext>
            </a:extLst>
          </p:cNvPr>
          <p:cNvSpPr>
            <a:spLocks noGrp="1"/>
          </p:cNvSpPr>
          <p:nvPr>
            <p:custDataLst>
              <p:tags r:id="rId25"/>
            </p:custDataLst>
          </p:nvPr>
        </p:nvSpPr>
        <p:spPr bwMode="gray">
          <a:xfrm>
            <a:off x="9607550" y="4773613"/>
            <a:ext cx="3937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EE4FB51A-7C43-4C43-900F-35BC64BDE2DF}" type="datetime'''''2''''''''''01''''''''''''9'''''''''''''''''''''">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sym typeface="Symbol" panose="05050102010706020507" pitchFamily="18" charset="2"/>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2019</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3" name="Text Placeholder 2">
            <a:extLst>
              <a:ext uri="{FF2B5EF4-FFF2-40B4-BE49-F238E27FC236}">
                <a16:creationId xmlns:a16="http://schemas.microsoft.com/office/drawing/2014/main" id="{8B21E028-5A17-48BC-863C-6EADA559EB88}"/>
              </a:ext>
            </a:extLst>
          </p:cNvPr>
          <p:cNvSpPr>
            <a:spLocks noGrp="1"/>
          </p:cNvSpPr>
          <p:nvPr>
            <p:custDataLst>
              <p:tags r:id="rId26"/>
            </p:custDataLst>
          </p:nvPr>
        </p:nvSpPr>
        <p:spPr bwMode="gray">
          <a:xfrm>
            <a:off x="8178800" y="4773613"/>
            <a:ext cx="3937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fld id="{96A85A92-BDC5-46A0-AA93-68504C1EA74E}" type="datetime'''''2''''''01''''''''''''''''''''''''''''''8'''''''''''">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sym typeface="Symbol" panose="05050102010706020507" pitchFamily="18" charset="2"/>
              </a:rPr>
              <a:pPr marL="0" marR="0" lvl="1" indent="0" algn="ctr" defTabSz="914420" rtl="0" eaLnBrk="1" fontAlgn="auto" latinLnBrk="0" hangingPunct="1">
                <a:lnSpc>
                  <a:spcPct val="110000"/>
                </a:lnSpc>
                <a:spcBef>
                  <a:spcPct val="0"/>
                </a:spcBef>
                <a:spcAft>
                  <a:spcPct val="0"/>
                </a:spcAft>
                <a:buClrTx/>
                <a:buSzPct val="100000"/>
                <a:buFont typeface=".LucidaGrandeUI" charset="0"/>
                <a:buNone/>
                <a:tabLst/>
                <a:defRPr/>
              </a:pPr>
              <a:t>2018</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2" name="Text Placeholder 2">
            <a:extLst>
              <a:ext uri="{FF2B5EF4-FFF2-40B4-BE49-F238E27FC236}">
                <a16:creationId xmlns:a16="http://schemas.microsoft.com/office/drawing/2014/main" id="{C326DFB7-3D0C-4493-84EA-294AF5622003}"/>
              </a:ext>
            </a:extLst>
          </p:cNvPr>
          <p:cNvSpPr>
            <a:spLocks noGrp="1"/>
          </p:cNvSpPr>
          <p:nvPr>
            <p:custDataLst>
              <p:tags r:id="rId27"/>
            </p:custDataLst>
          </p:nvPr>
        </p:nvSpPr>
        <p:spPr bwMode="auto">
          <a:xfrm>
            <a:off x="11376025" y="2398713"/>
            <a:ext cx="40322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5ACF7A64-36F5-4663-9D4B-26B4FF701DD7}" type="datetime'''''''''''''''''''''S''b''''''u''''''x'''''''''">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Sbux</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1" name="Text Placeholder 2">
            <a:extLst>
              <a:ext uri="{FF2B5EF4-FFF2-40B4-BE49-F238E27FC236}">
                <a16:creationId xmlns:a16="http://schemas.microsoft.com/office/drawing/2014/main" id="{79F771A2-E648-454F-8943-E1D8AF533E07}"/>
              </a:ext>
            </a:extLst>
          </p:cNvPr>
          <p:cNvSpPr>
            <a:spLocks noGrp="1"/>
          </p:cNvSpPr>
          <p:nvPr>
            <p:custDataLst>
              <p:tags r:id="rId28"/>
            </p:custDataLst>
          </p:nvPr>
        </p:nvSpPr>
        <p:spPr bwMode="auto">
          <a:xfrm>
            <a:off x="11376025" y="2112963"/>
            <a:ext cx="35560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1CDD7C0B-CC75-4BB6-A2A8-A8305C31044B}" type="datetime'''''''''''I''''D''''''''''''I''C'''''''''''">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IDIC</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7" name="Text Placeholder 2">
            <a:extLst>
              <a:ext uri="{FF2B5EF4-FFF2-40B4-BE49-F238E27FC236}">
                <a16:creationId xmlns:a16="http://schemas.microsoft.com/office/drawing/2014/main" id="{84048844-5FC7-4524-8FFE-580F4DF3521E}"/>
              </a:ext>
            </a:extLst>
          </p:cNvPr>
          <p:cNvSpPr>
            <a:spLocks noGrp="1"/>
          </p:cNvSpPr>
          <p:nvPr>
            <p:custDataLst>
              <p:tags r:id="rId29"/>
            </p:custDataLst>
          </p:nvPr>
        </p:nvSpPr>
        <p:spPr bwMode="auto">
          <a:xfrm>
            <a:off x="11376025" y="4095750"/>
            <a:ext cx="5492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26422788-50D9-4208-9DE1-BCD529FE3FEB}" type="datetime'''''C''''a''l''i''''''''''''''''''''''''''fi''''''''''''''a'">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Califia</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38" name="Text Placeholder 2">
            <a:extLst>
              <a:ext uri="{FF2B5EF4-FFF2-40B4-BE49-F238E27FC236}">
                <a16:creationId xmlns:a16="http://schemas.microsoft.com/office/drawing/2014/main" id="{192126FF-A1C2-4384-9721-04B004C5631C}"/>
              </a:ext>
            </a:extLst>
          </p:cNvPr>
          <p:cNvSpPr>
            <a:spLocks noGrp="1"/>
          </p:cNvSpPr>
          <p:nvPr>
            <p:custDataLst>
              <p:tags r:id="rId30"/>
            </p:custDataLst>
          </p:nvPr>
        </p:nvSpPr>
        <p:spPr bwMode="auto">
          <a:xfrm>
            <a:off x="11376025" y="3448050"/>
            <a:ext cx="742950"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fld id="{A5123BAE-BEE8-4A1F-AC1C-AB5B179463F3}" type="datetime'''A''''l''l ''''''''''''Ot''''''''''he''''''''''''r'''''''">
              <a:rPr kumimoji="0" lang="en-US" altLang="en-US" sz="1400" b="0" i="0" u="none" strike="noStrike" kern="1200" cap="none" spc="0" normalizeH="0" baseline="0" noProof="0" smtClean="0">
                <a:ln>
                  <a:noFill/>
                </a:ln>
                <a:solidFill>
                  <a:srgbClr val="002677"/>
                </a:solidFill>
                <a:effectLst/>
                <a:uLnTx/>
                <a:uFillTx/>
                <a:latin typeface="Century Gothic" panose="020B0502020202020204" pitchFamily="34" charset="0"/>
              </a:rPr>
              <a:pPr marL="0" marR="0" lvl="1" indent="0" algn="l" defTabSz="914420" rtl="0" eaLnBrk="1" fontAlgn="auto" latinLnBrk="0" hangingPunct="1">
                <a:lnSpc>
                  <a:spcPct val="110000"/>
                </a:lnSpc>
                <a:spcBef>
                  <a:spcPct val="0"/>
                </a:spcBef>
                <a:spcAft>
                  <a:spcPct val="0"/>
                </a:spcAft>
                <a:buClrTx/>
                <a:buSzPct val="100000"/>
                <a:buFont typeface=".LucidaGrandeUI" charset="0"/>
                <a:buNone/>
                <a:tabLst/>
                <a:defRPr/>
              </a:pPr>
              <a:t>All Other</a:t>
            </a:fld>
            <a:endParaRPr kumimoji="0" lang="en-US" sz="1400" b="0" i="0" u="none" strike="noStrike" kern="1200" cap="none" spc="0" normalizeH="0" baseline="0" noProof="0">
              <a:ln>
                <a:noFill/>
              </a:ln>
              <a:solidFill>
                <a:srgbClr val="002677"/>
              </a:solidFill>
              <a:effectLst/>
              <a:uLnTx/>
              <a:uFillTx/>
              <a:latin typeface="Century Gothic" panose="020B0502020202020204" pitchFamily="34" charset="0"/>
              <a:sym typeface="Symbol" panose="05050102010706020507" pitchFamily="18" charset="2"/>
            </a:endParaRPr>
          </a:p>
        </p:txBody>
      </p:sp>
      <p:sp>
        <p:nvSpPr>
          <p:cNvPr id="144" name="TextBox 143">
            <a:extLst>
              <a:ext uri="{FF2B5EF4-FFF2-40B4-BE49-F238E27FC236}">
                <a16:creationId xmlns:a16="http://schemas.microsoft.com/office/drawing/2014/main" id="{3E24DD37-27C4-4CB4-8F3E-EE09FE179AEB}"/>
              </a:ext>
            </a:extLst>
          </p:cNvPr>
          <p:cNvSpPr txBox="1"/>
          <p:nvPr/>
        </p:nvSpPr>
        <p:spPr>
          <a:xfrm>
            <a:off x="8564308" y="1673225"/>
            <a:ext cx="2762250" cy="276225"/>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24C94"/>
                </a:solidFill>
                <a:effectLst/>
                <a:uLnTx/>
                <a:uFillTx/>
                <a:latin typeface="Century Gothic"/>
                <a:ea typeface="+mn-ea"/>
                <a:cs typeface="+mn-cs"/>
              </a:rPr>
              <a:t>Creamed MS Market Share, P3Y</a:t>
            </a:r>
          </a:p>
        </p:txBody>
      </p:sp>
      <p:sp>
        <p:nvSpPr>
          <p:cNvPr id="146" name="TextBox 145">
            <a:extLst>
              <a:ext uri="{FF2B5EF4-FFF2-40B4-BE49-F238E27FC236}">
                <a16:creationId xmlns:a16="http://schemas.microsoft.com/office/drawing/2014/main" id="{11180FB6-7DDD-4643-B058-215623A711DB}"/>
              </a:ext>
            </a:extLst>
          </p:cNvPr>
          <p:cNvSpPr txBox="1"/>
          <p:nvPr/>
        </p:nvSpPr>
        <p:spPr>
          <a:xfrm>
            <a:off x="8203154" y="5368925"/>
            <a:ext cx="3350671" cy="523220"/>
          </a:xfrm>
          <a:prstGeom prst="rect">
            <a:avLst/>
          </a:prstGeom>
          <a:noFill/>
          <a:ln>
            <a:noFill/>
          </a:ln>
        </p:spPr>
        <p:txBody>
          <a:bodyPr wrap="square" rtlCol="0" anchor="t">
            <a:spAutoFit/>
          </a:bodyPr>
          <a:lstStyle/>
          <a:p>
            <a:pPr marL="0" marR="0" lvl="0" indent="0" algn="ctr" defTabSz="91433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24C94"/>
                </a:solidFill>
                <a:effectLst/>
                <a:uLnTx/>
                <a:uFillTx/>
                <a:latin typeface="Century Gothic"/>
                <a:ea typeface="+mn-ea"/>
                <a:cs typeface="+mn-cs"/>
              </a:rPr>
              <a:t>IDIC is the consistent </a:t>
            </a:r>
            <a:r>
              <a:rPr kumimoji="0" lang="en-US" sz="1400" b="1" i="1" u="none" strike="noStrike" kern="1200" cap="none" spc="0" normalizeH="0" baseline="0" noProof="0">
                <a:ln>
                  <a:noFill/>
                </a:ln>
                <a:solidFill>
                  <a:srgbClr val="024C94"/>
                </a:solidFill>
                <a:effectLst/>
                <a:uLnTx/>
                <a:uFillTx/>
                <a:latin typeface="Century Gothic"/>
                <a:ea typeface="+mn-ea"/>
                <a:cs typeface="+mn-cs"/>
              </a:rPr>
              <a:t>market share leader</a:t>
            </a:r>
            <a:r>
              <a:rPr kumimoji="0" lang="en-US" sz="1400" b="0" i="1" u="none" strike="noStrike" kern="1200" cap="none" spc="0" normalizeH="0" baseline="0" noProof="0">
                <a:ln>
                  <a:noFill/>
                </a:ln>
                <a:solidFill>
                  <a:srgbClr val="024C94"/>
                </a:solidFill>
                <a:effectLst/>
                <a:uLnTx/>
                <a:uFillTx/>
                <a:latin typeface="Century Gothic"/>
                <a:ea typeface="+mn-ea"/>
                <a:cs typeface="+mn-cs"/>
              </a:rPr>
              <a:t> for Creamed, MS RTD Coffee</a:t>
            </a:r>
          </a:p>
        </p:txBody>
      </p:sp>
      <p:sp>
        <p:nvSpPr>
          <p:cNvPr id="147" name="Title 1">
            <a:extLst>
              <a:ext uri="{FF2B5EF4-FFF2-40B4-BE49-F238E27FC236}">
                <a16:creationId xmlns:a16="http://schemas.microsoft.com/office/drawing/2014/main" id="{78179C7E-2064-412E-B825-F1624276FB2F}"/>
              </a:ext>
            </a:extLst>
          </p:cNvPr>
          <p:cNvSpPr txBox="1">
            <a:spLocks/>
          </p:cNvSpPr>
          <p:nvPr/>
        </p:nvSpPr>
        <p:spPr>
          <a:xfrm>
            <a:off x="669759" y="-1076974"/>
            <a:ext cx="11255541"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1"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49C3C3F9-79B8-114C-9974-5634FA9EA136}"/>
              </a:ext>
            </a:extLst>
          </p:cNvPr>
          <p:cNvSpPr>
            <a:spLocks noGrp="1"/>
          </p:cNvSpPr>
          <p:nvPr>
            <p:ph type="title"/>
          </p:nvPr>
        </p:nvSpPr>
        <p:spPr/>
        <p:txBody>
          <a:bodyPr/>
          <a:lstStyle/>
          <a:p>
            <a:r>
              <a:rPr lang="en-US">
                <a:solidFill>
                  <a:srgbClr val="0069B3"/>
                </a:solidFill>
              </a:rPr>
              <a:t>Creamed Multi-serve coffee is a crucially Important segment, and International Delight leads the way </a:t>
            </a:r>
            <a:endParaRPr lang="en-US"/>
          </a:p>
        </p:txBody>
      </p:sp>
      <p:sp>
        <p:nvSpPr>
          <p:cNvPr id="43" name="Rectangle 42">
            <a:extLst>
              <a:ext uri="{FF2B5EF4-FFF2-40B4-BE49-F238E27FC236}">
                <a16:creationId xmlns:a16="http://schemas.microsoft.com/office/drawing/2014/main" id="{3AE21856-ADC9-B441-BEAA-EA236163364B}"/>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IRI MULO w/e 9.27.20 | IRI Panel w/e 8.9.20 </a:t>
            </a:r>
          </a:p>
        </p:txBody>
      </p:sp>
    </p:spTree>
    <p:extLst>
      <p:ext uri="{BB962C8B-B14F-4D97-AF65-F5344CB8AC3E}">
        <p14:creationId xmlns:p14="http://schemas.microsoft.com/office/powerpoint/2010/main" val="3967761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0E1311-AF80-43B5-95C3-C09389FB9249}"/>
              </a:ext>
            </a:extLst>
          </p:cNvPr>
          <p:cNvGraphicFramePr>
            <a:graphicFrameLocks noChangeAspect="1"/>
          </p:cNvGraphicFramePr>
          <p:nvPr>
            <p:custDataLst>
              <p:tags r:id="rId1"/>
            </p:custDataLst>
            <p:extLst>
              <p:ext uri="{D42A27DB-BD31-4B8C-83A1-F6EECF244321}">
                <p14:modId xmlns:p14="http://schemas.microsoft.com/office/powerpoint/2010/main" val="303021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4" name="Object 3" hidden="1">
                        <a:extLst>
                          <a:ext uri="{FF2B5EF4-FFF2-40B4-BE49-F238E27FC236}">
                            <a16:creationId xmlns:a16="http://schemas.microsoft.com/office/drawing/2014/main" id="{270E1311-AF80-43B5-95C3-C09389FB924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976F7E-E47C-4CE6-ACBD-1D2F5E1D34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US" strike="noStrike" kern="1200" spc="0" normalizeH="0" noProof="0">
              <a:ln>
                <a:noFill/>
              </a:ln>
              <a:solidFill>
                <a:srgbClr val="FFFFFF"/>
              </a:solidFill>
              <a:effectLst/>
              <a:uLnTx/>
              <a:uFillTx/>
              <a:latin typeface="Century Gothic" panose="020B0502020202020204" pitchFamily="34" charset="0"/>
              <a:sym typeface="Century Gothic" panose="020B0502020202020204" pitchFamily="34" charset="0"/>
            </a:endParaRPr>
          </a:p>
        </p:txBody>
      </p:sp>
      <p:sp>
        <p:nvSpPr>
          <p:cNvPr id="384" name="Arrow: Right 383">
            <a:extLst>
              <a:ext uri="{FF2B5EF4-FFF2-40B4-BE49-F238E27FC236}">
                <a16:creationId xmlns:a16="http://schemas.microsoft.com/office/drawing/2014/main" id="{40486D9C-3E16-42CF-A9A5-A66562411F55}"/>
              </a:ext>
            </a:extLst>
          </p:cNvPr>
          <p:cNvSpPr/>
          <p:nvPr/>
        </p:nvSpPr>
        <p:spPr>
          <a:xfrm>
            <a:off x="3212657" y="1211263"/>
            <a:ext cx="2295968" cy="541338"/>
          </a:xfrm>
          <a:prstGeom prst="rightArrow">
            <a:avLst>
              <a:gd name="adj1" fmla="val 80273"/>
              <a:gd name="adj2" fmla="val 337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389" name="Table 389">
            <a:extLst>
              <a:ext uri="{FF2B5EF4-FFF2-40B4-BE49-F238E27FC236}">
                <a16:creationId xmlns:a16="http://schemas.microsoft.com/office/drawing/2014/main" id="{2D9FD1CE-3DD0-4504-BB36-923860C5B7D1}"/>
              </a:ext>
            </a:extLst>
          </p:cNvPr>
          <p:cNvGraphicFramePr>
            <a:graphicFrameLocks noGrp="1"/>
          </p:cNvGraphicFramePr>
          <p:nvPr>
            <p:extLst>
              <p:ext uri="{D42A27DB-BD31-4B8C-83A1-F6EECF244321}">
                <p14:modId xmlns:p14="http://schemas.microsoft.com/office/powerpoint/2010/main" val="74459107"/>
              </p:ext>
            </p:extLst>
          </p:nvPr>
        </p:nvGraphicFramePr>
        <p:xfrm>
          <a:off x="3134831" y="1433513"/>
          <a:ext cx="2227744" cy="309563"/>
        </p:xfrm>
        <a:graphic>
          <a:graphicData uri="http://schemas.openxmlformats.org/drawingml/2006/table">
            <a:tbl>
              <a:tblPr firstRow="1" bandRow="1">
                <a:tableStyleId>{2D5ABB26-0587-4C30-8999-92F81FD0307C}</a:tableStyleId>
              </a:tblPr>
              <a:tblGrid>
                <a:gridCol w="556936">
                  <a:extLst>
                    <a:ext uri="{9D8B030D-6E8A-4147-A177-3AD203B41FA5}">
                      <a16:colId xmlns:a16="http://schemas.microsoft.com/office/drawing/2014/main" val="4086440374"/>
                    </a:ext>
                  </a:extLst>
                </a:gridCol>
                <a:gridCol w="556936">
                  <a:extLst>
                    <a:ext uri="{9D8B030D-6E8A-4147-A177-3AD203B41FA5}">
                      <a16:colId xmlns:a16="http://schemas.microsoft.com/office/drawing/2014/main" val="1397187329"/>
                    </a:ext>
                  </a:extLst>
                </a:gridCol>
                <a:gridCol w="556936">
                  <a:extLst>
                    <a:ext uri="{9D8B030D-6E8A-4147-A177-3AD203B41FA5}">
                      <a16:colId xmlns:a16="http://schemas.microsoft.com/office/drawing/2014/main" val="1220730862"/>
                    </a:ext>
                  </a:extLst>
                </a:gridCol>
                <a:gridCol w="556936">
                  <a:extLst>
                    <a:ext uri="{9D8B030D-6E8A-4147-A177-3AD203B41FA5}">
                      <a16:colId xmlns:a16="http://schemas.microsoft.com/office/drawing/2014/main" val="352733130"/>
                    </a:ext>
                  </a:extLst>
                </a:gridCol>
              </a:tblGrid>
              <a:tr h="309563">
                <a:tc>
                  <a:txBody>
                    <a:bodyPr/>
                    <a:lstStyle/>
                    <a:p>
                      <a:pPr algn="ctr"/>
                      <a:r>
                        <a:rPr lang="en-US" sz="1200" b="0" i="0">
                          <a:solidFill>
                            <a:schemeClr val="bg1"/>
                          </a:solidFill>
                          <a:latin typeface="Century Gothic" panose="020B0502020202020204" pitchFamily="34" charset="0"/>
                        </a:rPr>
                        <a:t>1HY1</a:t>
                      </a:r>
                    </a:p>
                  </a:txBody>
                  <a:tcPr/>
                </a:tc>
                <a:tc>
                  <a:txBody>
                    <a:bodyPr/>
                    <a:lstStyle/>
                    <a:p>
                      <a:pPr algn="ctr"/>
                      <a:r>
                        <a:rPr lang="en-US" sz="1200" b="0" i="0">
                          <a:solidFill>
                            <a:schemeClr val="bg1"/>
                          </a:solidFill>
                          <a:latin typeface="Century Gothic" panose="020B0502020202020204" pitchFamily="34" charset="0"/>
                        </a:rPr>
                        <a:t>2HY1</a:t>
                      </a:r>
                    </a:p>
                  </a:txBody>
                  <a:tcPr/>
                </a:tc>
                <a:tc>
                  <a:txBody>
                    <a:bodyPr/>
                    <a:lstStyle/>
                    <a:p>
                      <a:pPr algn="ctr"/>
                      <a:r>
                        <a:rPr lang="en-US" sz="1200" b="0" i="0">
                          <a:solidFill>
                            <a:schemeClr val="bg1"/>
                          </a:solidFill>
                          <a:latin typeface="Century Gothic" panose="020B0502020202020204" pitchFamily="34" charset="0"/>
                        </a:rPr>
                        <a:t>1HY2</a:t>
                      </a:r>
                    </a:p>
                  </a:txBody>
                  <a:tcPr/>
                </a:tc>
                <a:tc>
                  <a:txBody>
                    <a:bodyPr/>
                    <a:lstStyle/>
                    <a:p>
                      <a:pPr algn="ctr"/>
                      <a:r>
                        <a:rPr lang="en-US" sz="1200" b="0" i="0">
                          <a:solidFill>
                            <a:schemeClr val="bg1"/>
                          </a:solidFill>
                          <a:latin typeface="Century Gothic" panose="020B0502020202020204" pitchFamily="34" charset="0"/>
                        </a:rPr>
                        <a:t>2HY2</a:t>
                      </a:r>
                    </a:p>
                  </a:txBody>
                  <a:tcPr/>
                </a:tc>
                <a:extLst>
                  <a:ext uri="{0D108BD9-81ED-4DB2-BD59-A6C34878D82A}">
                    <a16:rowId xmlns:a16="http://schemas.microsoft.com/office/drawing/2014/main" val="1899250975"/>
                  </a:ext>
                </a:extLst>
              </a:tr>
            </a:tbl>
          </a:graphicData>
        </a:graphic>
      </p:graphicFrame>
      <p:graphicFrame>
        <p:nvGraphicFramePr>
          <p:cNvPr id="43" name="Chart 42">
            <a:extLst>
              <a:ext uri="{FF2B5EF4-FFF2-40B4-BE49-F238E27FC236}">
                <a16:creationId xmlns:a16="http://schemas.microsoft.com/office/drawing/2014/main" id="{2D899E67-8FF4-4E5A-B4CA-D5FC37E39950}"/>
              </a:ext>
            </a:extLst>
          </p:cNvPr>
          <p:cNvGraphicFramePr/>
          <p:nvPr>
            <p:custDataLst>
              <p:tags r:id="rId3"/>
            </p:custDataLst>
            <p:extLst>
              <p:ext uri="{D42A27DB-BD31-4B8C-83A1-F6EECF244321}">
                <p14:modId xmlns:p14="http://schemas.microsoft.com/office/powerpoint/2010/main" val="1044736990"/>
              </p:ext>
            </p:extLst>
          </p:nvPr>
        </p:nvGraphicFramePr>
        <p:xfrm>
          <a:off x="2533650" y="1619250"/>
          <a:ext cx="2974975" cy="1589088"/>
        </p:xfrm>
        <a:graphic>
          <a:graphicData uri="http://schemas.openxmlformats.org/drawingml/2006/chart">
            <c:chart xmlns:c="http://schemas.openxmlformats.org/drawingml/2006/chart" xmlns:r="http://schemas.openxmlformats.org/officeDocument/2006/relationships" r:id="rId10"/>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571855" y="-1056523"/>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grpSp>
        <p:nvGrpSpPr>
          <p:cNvPr id="419" name="Group 418">
            <a:extLst>
              <a:ext uri="{FF2B5EF4-FFF2-40B4-BE49-F238E27FC236}">
                <a16:creationId xmlns:a16="http://schemas.microsoft.com/office/drawing/2014/main" id="{FB187CF5-BA5D-4650-8312-16A0B4F997D2}"/>
              </a:ext>
            </a:extLst>
          </p:cNvPr>
          <p:cNvGrpSpPr/>
          <p:nvPr/>
        </p:nvGrpSpPr>
        <p:grpSpPr>
          <a:xfrm>
            <a:off x="6044528" y="1647317"/>
            <a:ext cx="5921516" cy="1506538"/>
            <a:chOff x="6044528" y="1647317"/>
            <a:chExt cx="5921516" cy="1506538"/>
          </a:xfrm>
        </p:grpSpPr>
        <p:pic>
          <p:nvPicPr>
            <p:cNvPr id="328" name="Picture 327" descr="A picture containing water, standing, person&#10;&#10;Description automatically generated">
              <a:extLst>
                <a:ext uri="{FF2B5EF4-FFF2-40B4-BE49-F238E27FC236}">
                  <a16:creationId xmlns:a16="http://schemas.microsoft.com/office/drawing/2014/main" id="{B5DBE6D2-C479-4B49-9616-C39819D58565}"/>
                </a:ext>
              </a:extLst>
            </p:cNvPr>
            <p:cNvPicPr>
              <a:picLocks noChangeAspect="1"/>
            </p:cNvPicPr>
            <p:nvPr/>
          </p:nvPicPr>
          <p:blipFill rotWithShape="1">
            <a:blip r:embed="rId11">
              <a:extLst>
                <a:ext uri="{28A0092B-C50C-407E-A947-70E740481C1C}">
                  <a14:useLocalDpi xmlns:a14="http://schemas.microsoft.com/office/drawing/2010/main"/>
                </a:ext>
              </a:extLst>
            </a:blip>
            <a:srcRect l="8665" t="21436" r="6599" b="24414"/>
            <a:stretch/>
          </p:blipFill>
          <p:spPr>
            <a:xfrm>
              <a:off x="6044528" y="1647317"/>
              <a:ext cx="5921516" cy="1506538"/>
            </a:xfrm>
            <a:prstGeom prst="rect">
              <a:avLst/>
            </a:prstGeom>
          </p:spPr>
        </p:pic>
        <p:pic>
          <p:nvPicPr>
            <p:cNvPr id="9" name="Picture 8">
              <a:extLst>
                <a:ext uri="{FF2B5EF4-FFF2-40B4-BE49-F238E27FC236}">
                  <a16:creationId xmlns:a16="http://schemas.microsoft.com/office/drawing/2014/main" id="{A943A135-AC13-4CE9-BAAB-53AD71C84A8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405297" y="1954149"/>
              <a:ext cx="5090622" cy="1017651"/>
            </a:xfrm>
            <a:prstGeom prst="rect">
              <a:avLst/>
            </a:prstGeom>
          </p:spPr>
        </p:pic>
      </p:grpSp>
      <p:pic>
        <p:nvPicPr>
          <p:cNvPr id="27" name="Picture 26" descr="Graphical user interface, application&#10;&#10;Description automatically generated">
            <a:extLst>
              <a:ext uri="{FF2B5EF4-FFF2-40B4-BE49-F238E27FC236}">
                <a16:creationId xmlns:a16="http://schemas.microsoft.com/office/drawing/2014/main" id="{DE5E69A4-9FEB-47DB-AD46-B61618D7954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9556" r="29556"/>
          <a:stretch/>
        </p:blipFill>
        <p:spPr>
          <a:xfrm>
            <a:off x="748061" y="1758950"/>
            <a:ext cx="560183" cy="1370013"/>
          </a:xfrm>
          <a:prstGeom prst="rect">
            <a:avLst/>
          </a:prstGeom>
          <a:ln>
            <a:noFill/>
          </a:ln>
        </p:spPr>
      </p:pic>
      <p:pic>
        <p:nvPicPr>
          <p:cNvPr id="28" name="Picture 27">
            <a:extLst>
              <a:ext uri="{FF2B5EF4-FFF2-40B4-BE49-F238E27FC236}">
                <a16:creationId xmlns:a16="http://schemas.microsoft.com/office/drawing/2014/main" id="{BF97447C-E45A-4424-80C7-AA15523733D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9813" t="2505" r="29141" b="7819"/>
          <a:stretch/>
        </p:blipFill>
        <p:spPr>
          <a:xfrm>
            <a:off x="762378" y="3308350"/>
            <a:ext cx="531548" cy="1371600"/>
          </a:xfrm>
          <a:prstGeom prst="rect">
            <a:avLst/>
          </a:prstGeom>
        </p:spPr>
      </p:pic>
      <p:graphicFrame>
        <p:nvGraphicFramePr>
          <p:cNvPr id="95" name="Chart 94">
            <a:extLst>
              <a:ext uri="{FF2B5EF4-FFF2-40B4-BE49-F238E27FC236}">
                <a16:creationId xmlns:a16="http://schemas.microsoft.com/office/drawing/2014/main" id="{236D63DB-D8C4-4BBD-85C5-8A54C5AEE82A}"/>
              </a:ext>
            </a:extLst>
          </p:cNvPr>
          <p:cNvGraphicFramePr/>
          <p:nvPr>
            <p:custDataLst>
              <p:tags r:id="rId4"/>
            </p:custDataLst>
            <p:extLst>
              <p:ext uri="{D42A27DB-BD31-4B8C-83A1-F6EECF244321}">
                <p14:modId xmlns:p14="http://schemas.microsoft.com/office/powerpoint/2010/main" val="2354452648"/>
              </p:ext>
            </p:extLst>
          </p:nvPr>
        </p:nvGraphicFramePr>
        <p:xfrm>
          <a:off x="2366963" y="3167063"/>
          <a:ext cx="3309937" cy="160178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6" name="Chart 95">
            <a:extLst>
              <a:ext uri="{FF2B5EF4-FFF2-40B4-BE49-F238E27FC236}">
                <a16:creationId xmlns:a16="http://schemas.microsoft.com/office/drawing/2014/main" id="{2AF2F1FC-2826-4B41-A42D-E17A5451B0C7}"/>
              </a:ext>
            </a:extLst>
          </p:cNvPr>
          <p:cNvGraphicFramePr/>
          <p:nvPr>
            <p:custDataLst>
              <p:tags r:id="rId5"/>
            </p:custDataLst>
            <p:extLst>
              <p:ext uri="{D42A27DB-BD31-4B8C-83A1-F6EECF244321}">
                <p14:modId xmlns:p14="http://schemas.microsoft.com/office/powerpoint/2010/main" val="133542215"/>
              </p:ext>
            </p:extLst>
          </p:nvPr>
        </p:nvGraphicFramePr>
        <p:xfrm>
          <a:off x="2395538" y="4719638"/>
          <a:ext cx="3309937" cy="1601787"/>
        </p:xfrm>
        <a:graphic>
          <a:graphicData uri="http://schemas.openxmlformats.org/drawingml/2006/chart">
            <c:chart xmlns:c="http://schemas.openxmlformats.org/drawingml/2006/chart" xmlns:r="http://schemas.openxmlformats.org/officeDocument/2006/relationships" r:id="rId16"/>
          </a:graphicData>
        </a:graphic>
      </p:graphicFrame>
      <p:pic>
        <p:nvPicPr>
          <p:cNvPr id="330" name="Picture 329" descr="A picture containing water, standing, person&#10;&#10;Description automatically generated">
            <a:extLst>
              <a:ext uri="{FF2B5EF4-FFF2-40B4-BE49-F238E27FC236}">
                <a16:creationId xmlns:a16="http://schemas.microsoft.com/office/drawing/2014/main" id="{A12585CD-6B24-4E62-8D45-D4B10CD2030B}"/>
              </a:ext>
            </a:extLst>
          </p:cNvPr>
          <p:cNvPicPr>
            <a:picLocks/>
          </p:cNvPicPr>
          <p:nvPr/>
        </p:nvPicPr>
        <p:blipFill rotWithShape="1">
          <a:blip r:embed="rId11">
            <a:extLst>
              <a:ext uri="{28A0092B-C50C-407E-A947-70E740481C1C}">
                <a14:useLocalDpi xmlns:a14="http://schemas.microsoft.com/office/drawing/2010/main"/>
              </a:ext>
            </a:extLst>
          </a:blip>
          <a:srcRect l="8665" t="21436" r="6599" b="24414"/>
          <a:stretch/>
        </p:blipFill>
        <p:spPr>
          <a:xfrm>
            <a:off x="6062012" y="4837621"/>
            <a:ext cx="5934456" cy="1508125"/>
          </a:xfrm>
          <a:prstGeom prst="rect">
            <a:avLst/>
          </a:prstGeom>
        </p:spPr>
      </p:pic>
      <p:pic>
        <p:nvPicPr>
          <p:cNvPr id="329" name="Picture 328" descr="A picture containing water, standing, person&#10;&#10;Description automatically generated">
            <a:extLst>
              <a:ext uri="{FF2B5EF4-FFF2-40B4-BE49-F238E27FC236}">
                <a16:creationId xmlns:a16="http://schemas.microsoft.com/office/drawing/2014/main" id="{207017D5-635A-4866-A98E-CCD4AC8A714F}"/>
              </a:ext>
            </a:extLst>
          </p:cNvPr>
          <p:cNvPicPr>
            <a:picLocks noChangeAspect="1"/>
          </p:cNvPicPr>
          <p:nvPr/>
        </p:nvPicPr>
        <p:blipFill rotWithShape="1">
          <a:blip r:embed="rId11">
            <a:extLst>
              <a:ext uri="{28A0092B-C50C-407E-A947-70E740481C1C}">
                <a14:useLocalDpi xmlns:a14="http://schemas.microsoft.com/office/drawing/2010/main"/>
              </a:ext>
            </a:extLst>
          </a:blip>
          <a:srcRect l="8665" t="21436" r="7980" b="24414"/>
          <a:stretch/>
        </p:blipFill>
        <p:spPr>
          <a:xfrm>
            <a:off x="5711948" y="3193256"/>
            <a:ext cx="6480052" cy="1549400"/>
          </a:xfrm>
          <a:prstGeom prst="rect">
            <a:avLst/>
          </a:prstGeom>
        </p:spPr>
      </p:pic>
      <p:pic>
        <p:nvPicPr>
          <p:cNvPr id="325" name="Picture 324">
            <a:extLst>
              <a:ext uri="{FF2B5EF4-FFF2-40B4-BE49-F238E27FC236}">
                <a16:creationId xmlns:a16="http://schemas.microsoft.com/office/drawing/2014/main" id="{5E0E4239-BD67-49BD-9F6C-711C81335134}"/>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32241" y="3568882"/>
            <a:ext cx="5703348" cy="986589"/>
          </a:xfrm>
          <a:prstGeom prst="rect">
            <a:avLst/>
          </a:prstGeom>
        </p:spPr>
      </p:pic>
      <p:pic>
        <p:nvPicPr>
          <p:cNvPr id="326" name="Picture 325">
            <a:extLst>
              <a:ext uri="{FF2B5EF4-FFF2-40B4-BE49-F238E27FC236}">
                <a16:creationId xmlns:a16="http://schemas.microsoft.com/office/drawing/2014/main" id="{0C17CCA1-5050-4922-96F1-E63642E98C8A}"/>
              </a:ext>
            </a:extLst>
          </p:cNvPr>
          <p:cNvPicPr>
            <a:picLocks noChangeAspect="1"/>
          </p:cNvPicPr>
          <p:nvPr/>
        </p:nvPicPr>
        <p:blipFill>
          <a:blip r:embed="rId18">
            <a:clrChange>
              <a:clrFrom>
                <a:srgbClr val="FFFFFF"/>
              </a:clrFrom>
              <a:clrTo>
                <a:srgbClr val="FFFFFF">
                  <a:alpha val="0"/>
                </a:srgbClr>
              </a:clrTo>
            </a:clrChange>
          </a:blip>
          <a:stretch>
            <a:fillRect/>
          </a:stretch>
        </p:blipFill>
        <p:spPr>
          <a:xfrm rot="21579489">
            <a:off x="5786438" y="1596073"/>
            <a:ext cx="1409180" cy="395288"/>
          </a:xfrm>
          <a:prstGeom prst="rect">
            <a:avLst/>
          </a:prstGeom>
        </p:spPr>
      </p:pic>
      <p:pic>
        <p:nvPicPr>
          <p:cNvPr id="14" name="Picture 13">
            <a:extLst>
              <a:ext uri="{FF2B5EF4-FFF2-40B4-BE49-F238E27FC236}">
                <a16:creationId xmlns:a16="http://schemas.microsoft.com/office/drawing/2014/main" id="{13D7F6ED-AA14-454D-BA1B-624C71BB9C4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627416" y="3123375"/>
            <a:ext cx="2095612" cy="477838"/>
          </a:xfrm>
          <a:prstGeom prst="rect">
            <a:avLst/>
          </a:prstGeom>
        </p:spPr>
      </p:pic>
      <p:pic>
        <p:nvPicPr>
          <p:cNvPr id="335" name="Picture 334" descr="Graphical user interface, application&#10;&#10;Description automatically generated">
            <a:extLst>
              <a:ext uri="{FF2B5EF4-FFF2-40B4-BE49-F238E27FC236}">
                <a16:creationId xmlns:a16="http://schemas.microsoft.com/office/drawing/2014/main" id="{F1502256-5FCF-43D8-A143-3CC0711ABCC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29667" r="29276"/>
          <a:stretch/>
        </p:blipFill>
        <p:spPr>
          <a:xfrm>
            <a:off x="1765726" y="1773238"/>
            <a:ext cx="563139" cy="1371600"/>
          </a:xfrm>
          <a:prstGeom prst="rect">
            <a:avLst/>
          </a:prstGeom>
        </p:spPr>
      </p:pic>
      <p:pic>
        <p:nvPicPr>
          <p:cNvPr id="343" name="Picture 342" descr="A close up of a bottle&#10;&#10;Description automatically generated">
            <a:extLst>
              <a:ext uri="{FF2B5EF4-FFF2-40B4-BE49-F238E27FC236}">
                <a16:creationId xmlns:a16="http://schemas.microsoft.com/office/drawing/2014/main" id="{36F3E493-7C8C-4EB3-81C9-079050EE70D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31622" r="31977"/>
          <a:stretch/>
        </p:blipFill>
        <p:spPr>
          <a:xfrm>
            <a:off x="1797659" y="3313113"/>
            <a:ext cx="499273" cy="1371600"/>
          </a:xfrm>
          <a:prstGeom prst="rect">
            <a:avLst/>
          </a:prstGeom>
        </p:spPr>
      </p:pic>
      <p:sp>
        <p:nvSpPr>
          <p:cNvPr id="345" name="TextBox 344">
            <a:extLst>
              <a:ext uri="{FF2B5EF4-FFF2-40B4-BE49-F238E27FC236}">
                <a16:creationId xmlns:a16="http://schemas.microsoft.com/office/drawing/2014/main" id="{7FFD87A4-D3B6-4F6B-A2C5-044413275E34}"/>
              </a:ext>
            </a:extLst>
          </p:cNvPr>
          <p:cNvSpPr txBox="1"/>
          <p:nvPr/>
        </p:nvSpPr>
        <p:spPr>
          <a:xfrm>
            <a:off x="1331637" y="2298700"/>
            <a:ext cx="5316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vs.</a:t>
            </a:r>
          </a:p>
        </p:txBody>
      </p:sp>
      <p:sp>
        <p:nvSpPr>
          <p:cNvPr id="346" name="TextBox 345">
            <a:extLst>
              <a:ext uri="{FF2B5EF4-FFF2-40B4-BE49-F238E27FC236}">
                <a16:creationId xmlns:a16="http://schemas.microsoft.com/office/drawing/2014/main" id="{173E4271-1F05-46C5-ADA7-33880E6D9548}"/>
              </a:ext>
            </a:extLst>
          </p:cNvPr>
          <p:cNvSpPr txBox="1"/>
          <p:nvPr/>
        </p:nvSpPr>
        <p:spPr>
          <a:xfrm>
            <a:off x="1329708" y="3803650"/>
            <a:ext cx="5316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vs.</a:t>
            </a:r>
          </a:p>
        </p:txBody>
      </p:sp>
      <p:sp>
        <p:nvSpPr>
          <p:cNvPr id="347" name="TextBox 346">
            <a:extLst>
              <a:ext uri="{FF2B5EF4-FFF2-40B4-BE49-F238E27FC236}">
                <a16:creationId xmlns:a16="http://schemas.microsoft.com/office/drawing/2014/main" id="{156A43E0-DE43-4F96-ADA1-5E6D4EEAD98A}"/>
              </a:ext>
            </a:extLst>
          </p:cNvPr>
          <p:cNvSpPr txBox="1"/>
          <p:nvPr/>
        </p:nvSpPr>
        <p:spPr>
          <a:xfrm>
            <a:off x="1332491" y="5446713"/>
            <a:ext cx="5316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vs.</a:t>
            </a:r>
          </a:p>
        </p:txBody>
      </p:sp>
      <p:sp>
        <p:nvSpPr>
          <p:cNvPr id="385" name="TextBox 384">
            <a:extLst>
              <a:ext uri="{FF2B5EF4-FFF2-40B4-BE49-F238E27FC236}">
                <a16:creationId xmlns:a16="http://schemas.microsoft.com/office/drawing/2014/main" id="{A247A7A5-8D60-4B1A-8AEF-CD840AD2AE74}"/>
              </a:ext>
            </a:extLst>
          </p:cNvPr>
          <p:cNvSpPr txBox="1"/>
          <p:nvPr/>
        </p:nvSpPr>
        <p:spPr>
          <a:xfrm>
            <a:off x="2414859" y="1257485"/>
            <a:ext cx="9211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MAX</a:t>
            </a:r>
            <a:r>
              <a:rPr kumimoji="0" lang="en-US" sz="1600" u="none" strike="noStrike" kern="1200" cap="none" spc="0" normalizeH="0" baseline="30000" noProof="0">
                <a:ln>
                  <a:noFill/>
                </a:ln>
                <a:solidFill>
                  <a:srgbClr val="0069B3"/>
                </a:solidFill>
                <a:effectLst/>
                <a:uLnTx/>
                <a:uFillTx/>
                <a:latin typeface="Century Gothic" panose="020B0502020202020204" pitchFamily="34" charset="0"/>
                <a:ea typeface="+mn-ea"/>
                <a:cs typeface="+mn-cs"/>
              </a:rPr>
              <a:t>1</a:t>
            </a:r>
          </a:p>
        </p:txBody>
      </p:sp>
      <p:cxnSp>
        <p:nvCxnSpPr>
          <p:cNvPr id="387" name="Straight Connector 386">
            <a:extLst>
              <a:ext uri="{FF2B5EF4-FFF2-40B4-BE49-F238E27FC236}">
                <a16:creationId xmlns:a16="http://schemas.microsoft.com/office/drawing/2014/main" id="{6D597829-0E66-40C8-8741-08A3DEDBC0E9}"/>
              </a:ext>
            </a:extLst>
          </p:cNvPr>
          <p:cNvCxnSpPr>
            <a:cxnSpLocks/>
          </p:cNvCxnSpPr>
          <p:nvPr/>
        </p:nvCxnSpPr>
        <p:spPr>
          <a:xfrm>
            <a:off x="3177361" y="1298575"/>
            <a:ext cx="0" cy="5029200"/>
          </a:xfrm>
          <a:prstGeom prst="line">
            <a:avLst/>
          </a:prstGeom>
          <a:ln>
            <a:solidFill>
              <a:schemeClr val="bg2">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01" name="TextBox 400">
            <a:extLst>
              <a:ext uri="{FF2B5EF4-FFF2-40B4-BE49-F238E27FC236}">
                <a16:creationId xmlns:a16="http://schemas.microsoft.com/office/drawing/2014/main" id="{771954EF-C1C0-4E2B-827E-B5AF2A0F9080}"/>
              </a:ext>
            </a:extLst>
          </p:cNvPr>
          <p:cNvSpPr txBox="1"/>
          <p:nvPr/>
        </p:nvSpPr>
        <p:spPr>
          <a:xfrm>
            <a:off x="3176529" y="1219200"/>
            <a:ext cx="23289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a:ln>
                  <a:noFill/>
                </a:ln>
                <a:solidFill>
                  <a:srgbClr val="FFFFFF"/>
                </a:solidFill>
                <a:effectLst/>
                <a:uLnTx/>
                <a:uFillTx/>
                <a:latin typeface="Century Gothic" panose="020B0502020202020204" pitchFamily="34" charset="0"/>
                <a:ea typeface="+mn-ea"/>
                <a:cs typeface="+mn-cs"/>
              </a:rPr>
              <a:t>U/S/W 2 Years Post Launch</a:t>
            </a:r>
            <a:r>
              <a:rPr kumimoji="0" lang="en-US" sz="1200" u="sng" strike="noStrike" kern="1200" cap="none" spc="0" normalizeH="0" baseline="30000" noProof="0">
                <a:ln>
                  <a:noFill/>
                </a:ln>
                <a:solidFill>
                  <a:srgbClr val="FFFFFF"/>
                </a:solidFill>
                <a:effectLst/>
                <a:uLnTx/>
                <a:uFillTx/>
                <a:latin typeface="Century Gothic" panose="020B0502020202020204" pitchFamily="34" charset="0"/>
                <a:ea typeface="+mn-ea"/>
                <a:cs typeface="+mn-cs"/>
              </a:rPr>
              <a:t>2</a:t>
            </a:r>
          </a:p>
        </p:txBody>
      </p:sp>
      <p:sp>
        <p:nvSpPr>
          <p:cNvPr id="3" name="TextBox 2">
            <a:extLst>
              <a:ext uri="{FF2B5EF4-FFF2-40B4-BE49-F238E27FC236}">
                <a16:creationId xmlns:a16="http://schemas.microsoft.com/office/drawing/2014/main" id="{687DA7F9-3E22-4F78-A464-158C882E5F8F}"/>
              </a:ext>
            </a:extLst>
          </p:cNvPr>
          <p:cNvSpPr txBox="1"/>
          <p:nvPr/>
        </p:nvSpPr>
        <p:spPr>
          <a:xfrm>
            <a:off x="202387" y="1504359"/>
            <a:ext cx="141939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Cobrand/Flavor</a:t>
            </a:r>
          </a:p>
        </p:txBody>
      </p:sp>
      <p:sp>
        <p:nvSpPr>
          <p:cNvPr id="37" name="TextBox 36">
            <a:extLst>
              <a:ext uri="{FF2B5EF4-FFF2-40B4-BE49-F238E27FC236}">
                <a16:creationId xmlns:a16="http://schemas.microsoft.com/office/drawing/2014/main" id="{E0E36231-A591-40C6-AED1-C86981DE8AD5}"/>
              </a:ext>
            </a:extLst>
          </p:cNvPr>
          <p:cNvSpPr txBox="1"/>
          <p:nvPr/>
        </p:nvSpPr>
        <p:spPr>
          <a:xfrm>
            <a:off x="1550853" y="1504359"/>
            <a:ext cx="94232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Benchmark</a:t>
            </a:r>
          </a:p>
        </p:txBody>
      </p:sp>
      <p:pic>
        <p:nvPicPr>
          <p:cNvPr id="17" name="Graphic 16" descr="Line arrow Clockwise curve">
            <a:extLst>
              <a:ext uri="{FF2B5EF4-FFF2-40B4-BE49-F238E27FC236}">
                <a16:creationId xmlns:a16="http://schemas.microsoft.com/office/drawing/2014/main" id="{766C7832-5CE6-42C8-9691-FB4AAEAF5D42}"/>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5628561" flipH="1">
            <a:off x="3659512" y="1070737"/>
            <a:ext cx="770388" cy="2087119"/>
          </a:xfrm>
          <a:prstGeom prst="rect">
            <a:avLst/>
          </a:prstGeom>
        </p:spPr>
      </p:pic>
      <p:pic>
        <p:nvPicPr>
          <p:cNvPr id="126" name="Graphic 125" descr="Line arrow Clockwise curve">
            <a:extLst>
              <a:ext uri="{FF2B5EF4-FFF2-40B4-BE49-F238E27FC236}">
                <a16:creationId xmlns:a16="http://schemas.microsoft.com/office/drawing/2014/main" id="{3A78FB04-AB76-4B2B-9B0A-F3A82C8184DE}"/>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6131098" flipH="1">
            <a:off x="3640974" y="2768573"/>
            <a:ext cx="825972" cy="2135050"/>
          </a:xfrm>
          <a:prstGeom prst="rect">
            <a:avLst/>
          </a:prstGeom>
        </p:spPr>
      </p:pic>
      <p:pic>
        <p:nvPicPr>
          <p:cNvPr id="6" name="Picture 5">
            <a:extLst>
              <a:ext uri="{FF2B5EF4-FFF2-40B4-BE49-F238E27FC236}">
                <a16:creationId xmlns:a16="http://schemas.microsoft.com/office/drawing/2014/main" id="{0075E395-76FB-4C81-8BBC-2FF817801B38}"/>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l="1268" t="33311" r="1344" b="33225"/>
          <a:stretch/>
        </p:blipFill>
        <p:spPr>
          <a:xfrm rot="16200000">
            <a:off x="423427" y="5485984"/>
            <a:ext cx="1209450" cy="415579"/>
          </a:xfrm>
          <a:prstGeom prst="rect">
            <a:avLst/>
          </a:prstGeom>
        </p:spPr>
      </p:pic>
      <p:pic>
        <p:nvPicPr>
          <p:cNvPr id="7" name="Picture 6">
            <a:extLst>
              <a:ext uri="{FF2B5EF4-FFF2-40B4-BE49-F238E27FC236}">
                <a16:creationId xmlns:a16="http://schemas.microsoft.com/office/drawing/2014/main" id="{6C441840-9AA6-4045-AA4C-210FFE5B7F6D}"/>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t="23503" b="24834"/>
          <a:stretch/>
        </p:blipFill>
        <p:spPr>
          <a:xfrm rot="16200000">
            <a:off x="1442782" y="5377802"/>
            <a:ext cx="1204652" cy="622370"/>
          </a:xfrm>
          <a:prstGeom prst="rect">
            <a:avLst/>
          </a:prstGeom>
        </p:spPr>
      </p:pic>
      <p:pic>
        <p:nvPicPr>
          <p:cNvPr id="72" name="Graphic 71" descr="Line arrow Clockwise curve">
            <a:extLst>
              <a:ext uri="{FF2B5EF4-FFF2-40B4-BE49-F238E27FC236}">
                <a16:creationId xmlns:a16="http://schemas.microsoft.com/office/drawing/2014/main" id="{D2FF0DCE-12CF-4431-9A5B-89C089A7A9F4}"/>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rot="6501266" flipH="1">
            <a:off x="3142357" y="4747743"/>
            <a:ext cx="818896" cy="1010236"/>
          </a:xfrm>
          <a:prstGeom prst="rect">
            <a:avLst/>
          </a:prstGeom>
        </p:spPr>
      </p:pic>
      <p:pic>
        <p:nvPicPr>
          <p:cNvPr id="10" name="Picture 9">
            <a:extLst>
              <a:ext uri="{FF2B5EF4-FFF2-40B4-BE49-F238E27FC236}">
                <a16:creationId xmlns:a16="http://schemas.microsoft.com/office/drawing/2014/main" id="{8C4E6953-55D1-45A1-977A-439751B9382F}"/>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7186153" y="5190875"/>
            <a:ext cx="3686175" cy="676275"/>
          </a:xfrm>
          <a:prstGeom prst="rect">
            <a:avLst/>
          </a:prstGeom>
        </p:spPr>
      </p:pic>
      <p:pic>
        <p:nvPicPr>
          <p:cNvPr id="11" name="Picture 10">
            <a:extLst>
              <a:ext uri="{FF2B5EF4-FFF2-40B4-BE49-F238E27FC236}">
                <a16:creationId xmlns:a16="http://schemas.microsoft.com/office/drawing/2014/main" id="{D9E50BC8-67D1-4BFD-BE83-C67EDB4540C4}"/>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7943390" y="5703937"/>
            <a:ext cx="2171700" cy="419100"/>
          </a:xfrm>
          <a:prstGeom prst="rect">
            <a:avLst/>
          </a:prstGeom>
        </p:spPr>
      </p:pic>
      <p:pic>
        <p:nvPicPr>
          <p:cNvPr id="12" name="Picture 11">
            <a:extLst>
              <a:ext uri="{FF2B5EF4-FFF2-40B4-BE49-F238E27FC236}">
                <a16:creationId xmlns:a16="http://schemas.microsoft.com/office/drawing/2014/main" id="{D7C95C00-37EF-4539-BE99-EA6C25B7B298}"/>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5785271" y="4782057"/>
            <a:ext cx="2499380" cy="504213"/>
          </a:xfrm>
          <a:prstGeom prst="rect">
            <a:avLst/>
          </a:prstGeom>
        </p:spPr>
      </p:pic>
      <p:sp>
        <p:nvSpPr>
          <p:cNvPr id="8" name="Title 7">
            <a:extLst>
              <a:ext uri="{FF2B5EF4-FFF2-40B4-BE49-F238E27FC236}">
                <a16:creationId xmlns:a16="http://schemas.microsoft.com/office/drawing/2014/main" id="{CDD368E2-3B15-DD44-8BBD-D52827854E72}"/>
              </a:ext>
            </a:extLst>
          </p:cNvPr>
          <p:cNvSpPr>
            <a:spLocks noGrp="1"/>
          </p:cNvSpPr>
          <p:nvPr>
            <p:ph type="title"/>
          </p:nvPr>
        </p:nvSpPr>
        <p:spPr/>
        <p:txBody>
          <a:bodyPr/>
          <a:lstStyle/>
          <a:p>
            <a:r>
              <a:rPr lang="en-US">
                <a:solidFill>
                  <a:srgbClr val="0069B3"/>
                </a:solidFill>
              </a:rPr>
              <a:t>CO-BRANDS AND news-worthy FLAVORS GENERATE STRONG VELOCITIES AND BUZZ AT LAUNCH, BUT THESE DIMINISH OVER TIME</a:t>
            </a:r>
            <a:endParaRPr lang="en-US"/>
          </a:p>
        </p:txBody>
      </p:sp>
      <p:sp>
        <p:nvSpPr>
          <p:cNvPr id="40" name="Rectangle 39">
            <a:extLst>
              <a:ext uri="{FF2B5EF4-FFF2-40B4-BE49-F238E27FC236}">
                <a16:creationId xmlns:a16="http://schemas.microsoft.com/office/drawing/2014/main" id="{05740EBF-749C-9A44-A0A6-FC601065C5AA}"/>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a:t>
            </a:r>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Max weekly U/S/W at national retailer during period of analysis (2 years post-launch), </a:t>
            </a:r>
            <a:r>
              <a:rPr lang="en-US" sz="800" baseline="30000">
                <a:solidFill>
                  <a:schemeClr val="bg1"/>
                </a:solidFill>
                <a:latin typeface="Century Gothic" panose="020B0502020202020204" pitchFamily="34" charset="0"/>
              </a:rPr>
              <a:t>2</a:t>
            </a:r>
            <a:r>
              <a:rPr lang="en-US" sz="800">
                <a:solidFill>
                  <a:schemeClr val="bg1"/>
                </a:solidFill>
                <a:latin typeface="Century Gothic" panose="020B0502020202020204" pitchFamily="34" charset="0"/>
              </a:rPr>
              <a:t>Average U/S/W at national retailer as % of best-selling product</a:t>
            </a:r>
          </a:p>
        </p:txBody>
      </p:sp>
    </p:spTree>
    <p:extLst>
      <p:ext uri="{BB962C8B-B14F-4D97-AF65-F5344CB8AC3E}">
        <p14:creationId xmlns:p14="http://schemas.microsoft.com/office/powerpoint/2010/main" val="2576186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05144143-457B-4F00-A821-FE732719ED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5" name="Object 64" hidden="1">
                        <a:extLst>
                          <a:ext uri="{FF2B5EF4-FFF2-40B4-BE49-F238E27FC236}">
                            <a16:creationId xmlns:a16="http://schemas.microsoft.com/office/drawing/2014/main" id="{05144143-457B-4F00-A821-FE732719ED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DFEB00B-74C8-4C58-BFE2-66B02EC640A7}"/>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67" name="Table 67">
            <a:extLst>
              <a:ext uri="{FF2B5EF4-FFF2-40B4-BE49-F238E27FC236}">
                <a16:creationId xmlns:a16="http://schemas.microsoft.com/office/drawing/2014/main" id="{023024B5-9794-4DE8-8699-C5638E0A1873}"/>
              </a:ext>
            </a:extLst>
          </p:cNvPr>
          <p:cNvGraphicFramePr>
            <a:graphicFrameLocks noGrp="1"/>
          </p:cNvGraphicFramePr>
          <p:nvPr/>
        </p:nvGraphicFramePr>
        <p:xfrm>
          <a:off x="829945" y="1166036"/>
          <a:ext cx="9963150" cy="4640949"/>
        </p:xfrm>
        <a:graphic>
          <a:graphicData uri="http://schemas.openxmlformats.org/drawingml/2006/table">
            <a:tbl>
              <a:tblPr firstRow="1" bandRow="1">
                <a:tableStyleId>{5940675A-B579-460E-94D1-54222C63F5DA}</a:tableStyleId>
              </a:tblPr>
              <a:tblGrid>
                <a:gridCol w="1660525">
                  <a:extLst>
                    <a:ext uri="{9D8B030D-6E8A-4147-A177-3AD203B41FA5}">
                      <a16:colId xmlns:a16="http://schemas.microsoft.com/office/drawing/2014/main" val="3194357973"/>
                    </a:ext>
                  </a:extLst>
                </a:gridCol>
                <a:gridCol w="1660525">
                  <a:extLst>
                    <a:ext uri="{9D8B030D-6E8A-4147-A177-3AD203B41FA5}">
                      <a16:colId xmlns:a16="http://schemas.microsoft.com/office/drawing/2014/main" val="1366073197"/>
                    </a:ext>
                  </a:extLst>
                </a:gridCol>
                <a:gridCol w="1660525">
                  <a:extLst>
                    <a:ext uri="{9D8B030D-6E8A-4147-A177-3AD203B41FA5}">
                      <a16:colId xmlns:a16="http://schemas.microsoft.com/office/drawing/2014/main" val="3483403672"/>
                    </a:ext>
                  </a:extLst>
                </a:gridCol>
                <a:gridCol w="1660525">
                  <a:extLst>
                    <a:ext uri="{9D8B030D-6E8A-4147-A177-3AD203B41FA5}">
                      <a16:colId xmlns:a16="http://schemas.microsoft.com/office/drawing/2014/main" val="1169107473"/>
                    </a:ext>
                  </a:extLst>
                </a:gridCol>
                <a:gridCol w="1660525">
                  <a:extLst>
                    <a:ext uri="{9D8B030D-6E8A-4147-A177-3AD203B41FA5}">
                      <a16:colId xmlns:a16="http://schemas.microsoft.com/office/drawing/2014/main" val="732197031"/>
                    </a:ext>
                  </a:extLst>
                </a:gridCol>
                <a:gridCol w="1660525">
                  <a:extLst>
                    <a:ext uri="{9D8B030D-6E8A-4147-A177-3AD203B41FA5}">
                      <a16:colId xmlns:a16="http://schemas.microsoft.com/office/drawing/2014/main" val="3350674659"/>
                    </a:ext>
                  </a:extLst>
                </a:gridCol>
              </a:tblGrid>
              <a:tr h="654045">
                <a:tc>
                  <a:txBody>
                    <a:bodyPr/>
                    <a:lstStyle/>
                    <a:p>
                      <a:pPr algn="ctr"/>
                      <a:r>
                        <a:rPr lang="en-US" sz="2800" b="0" i="0">
                          <a:solidFill>
                            <a:srgbClr val="0027DD"/>
                          </a:solidFill>
                          <a:latin typeface="Century Gothic" panose="020B0502020202020204" pitchFamily="34" charset="0"/>
                        </a:rPr>
                        <a:t>2018</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0" kern="1200">
                          <a:solidFill>
                            <a:srgbClr val="0027DD"/>
                          </a:solidFill>
                          <a:latin typeface="Century Gothic" panose="020B0502020202020204" pitchFamily="34" charset="0"/>
                          <a:ea typeface="+mn-ea"/>
                          <a:cs typeface="+mn-cs"/>
                        </a:rPr>
                        <a:t>2019</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0" kern="1200">
                          <a:solidFill>
                            <a:srgbClr val="0027DD"/>
                          </a:solidFill>
                          <a:latin typeface="Century Gothic" panose="020B0502020202020204" pitchFamily="34" charset="0"/>
                          <a:ea typeface="+mn-ea"/>
                          <a:cs typeface="+mn-cs"/>
                        </a:rPr>
                        <a:t>2020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0" kern="1200">
                          <a:solidFill>
                            <a:srgbClr val="0027DD"/>
                          </a:solidFill>
                          <a:latin typeface="Century Gothic" panose="020B0502020202020204" pitchFamily="34" charset="0"/>
                          <a:ea typeface="+mn-ea"/>
                          <a:cs typeface="+mn-cs"/>
                        </a:rPr>
                        <a:t>2021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0" kern="1200">
                          <a:solidFill>
                            <a:srgbClr val="0027DD"/>
                          </a:solidFill>
                          <a:latin typeface="Century Gothic" panose="020B0502020202020204" pitchFamily="34" charset="0"/>
                          <a:ea typeface="+mn-ea"/>
                          <a:cs typeface="+mn-cs"/>
                        </a:rPr>
                        <a:t>2022</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0" i="0" kern="1200">
                          <a:solidFill>
                            <a:srgbClr val="0027DD"/>
                          </a:solidFill>
                          <a:latin typeface="Century Gothic" panose="020B0502020202020204" pitchFamily="34" charset="0"/>
                          <a:ea typeface="+mn-ea"/>
                          <a:cs typeface="+mn-cs"/>
                        </a:rPr>
                        <a:t>2023</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5072068"/>
                  </a:ext>
                </a:extLst>
              </a:tr>
              <a:tr h="996726">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8538445"/>
                  </a:ext>
                </a:extLst>
              </a:tr>
              <a:tr h="996726">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310462"/>
                  </a:ext>
                </a:extLst>
              </a:tr>
              <a:tr h="996726">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8602064"/>
                  </a:ext>
                </a:extLst>
              </a:tr>
              <a:tr h="996726">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b="0" i="0">
                        <a:latin typeface="Century Gothic" panose="020B0502020202020204" pitchFamily="34"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0189253"/>
                  </a:ext>
                </a:extLst>
              </a:tr>
            </a:tbl>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605843" y="-1022326"/>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grpSp>
        <p:nvGrpSpPr>
          <p:cNvPr id="90" name="Group 89">
            <a:extLst>
              <a:ext uri="{FF2B5EF4-FFF2-40B4-BE49-F238E27FC236}">
                <a16:creationId xmlns:a16="http://schemas.microsoft.com/office/drawing/2014/main" id="{80B984D1-876B-4924-8E14-3F64A8BBCC38}"/>
              </a:ext>
            </a:extLst>
          </p:cNvPr>
          <p:cNvGrpSpPr/>
          <p:nvPr/>
        </p:nvGrpSpPr>
        <p:grpSpPr>
          <a:xfrm>
            <a:off x="5124146" y="2782306"/>
            <a:ext cx="4208389" cy="1143000"/>
            <a:chOff x="5174946" y="2974708"/>
            <a:chExt cx="4208389" cy="1143000"/>
          </a:xfrm>
        </p:grpSpPr>
        <p:sp>
          <p:nvSpPr>
            <p:cNvPr id="70" name="Rectangle 69">
              <a:extLst>
                <a:ext uri="{FF2B5EF4-FFF2-40B4-BE49-F238E27FC236}">
                  <a16:creationId xmlns:a16="http://schemas.microsoft.com/office/drawing/2014/main" id="{2A0B2320-3C14-4550-ADE8-FA52A5DC2A2C}"/>
                </a:ext>
              </a:extLst>
            </p:cNvPr>
            <p:cNvSpPr/>
            <p:nvPr/>
          </p:nvSpPr>
          <p:spPr>
            <a:xfrm>
              <a:off x="5399496" y="3292992"/>
              <a:ext cx="3983839" cy="506432"/>
            </a:xfrm>
            <a:prstGeom prst="rect">
              <a:avLst/>
            </a:prstGeom>
            <a:gradFill flip="none" rotWithShape="1">
              <a:gsLst>
                <a:gs pos="0">
                  <a:srgbClr val="2A0507"/>
                </a:gs>
                <a:gs pos="75000">
                  <a:srgbClr val="39171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73" name="Picture 72" descr="Graphical user interface, application&#10;&#10;Description automatically generated">
              <a:extLst>
                <a:ext uri="{FF2B5EF4-FFF2-40B4-BE49-F238E27FC236}">
                  <a16:creationId xmlns:a16="http://schemas.microsoft.com/office/drawing/2014/main" id="{DBAE7B02-4D2C-4C12-865D-CC3A28ABDA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1037" t="1778" r="31186" b="2074"/>
            <a:stretch/>
          </p:blipFill>
          <p:spPr>
            <a:xfrm>
              <a:off x="5174946" y="2974708"/>
              <a:ext cx="449099" cy="1143000"/>
            </a:xfrm>
            <a:prstGeom prst="rect">
              <a:avLst/>
            </a:prstGeom>
          </p:spPr>
        </p:pic>
      </p:grpSp>
      <p:sp>
        <p:nvSpPr>
          <p:cNvPr id="69" name="Rectangle 68">
            <a:extLst>
              <a:ext uri="{FF2B5EF4-FFF2-40B4-BE49-F238E27FC236}">
                <a16:creationId xmlns:a16="http://schemas.microsoft.com/office/drawing/2014/main" id="{59E95DF8-CBB2-4AC9-B195-76107DC3DCB4}"/>
              </a:ext>
            </a:extLst>
          </p:cNvPr>
          <p:cNvSpPr/>
          <p:nvPr/>
        </p:nvSpPr>
        <p:spPr>
          <a:xfrm>
            <a:off x="1513840" y="2179863"/>
            <a:ext cx="6194650" cy="558800"/>
          </a:xfrm>
          <a:prstGeom prst="rect">
            <a:avLst/>
          </a:prstGeom>
          <a:gradFill flip="none" rotWithShape="1">
            <a:gsLst>
              <a:gs pos="0">
                <a:srgbClr val="133A81"/>
              </a:gs>
              <a:gs pos="81000">
                <a:srgbClr val="10387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75" name="Picture 74" descr="Graphical user interface, application&#10;&#10;Description automatically generated">
            <a:extLst>
              <a:ext uri="{FF2B5EF4-FFF2-40B4-BE49-F238E27FC236}">
                <a16:creationId xmlns:a16="http://schemas.microsoft.com/office/drawing/2014/main" id="{DA7896C1-EE68-42C4-B525-A611B0E9398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9556" r="29556"/>
          <a:stretch/>
        </p:blipFill>
        <p:spPr>
          <a:xfrm>
            <a:off x="1124585" y="1887763"/>
            <a:ext cx="467360" cy="1143000"/>
          </a:xfrm>
          <a:prstGeom prst="rect">
            <a:avLst/>
          </a:prstGeom>
          <a:ln>
            <a:noFill/>
          </a:ln>
        </p:spPr>
      </p:pic>
      <p:grpSp>
        <p:nvGrpSpPr>
          <p:cNvPr id="89" name="Group 88">
            <a:extLst>
              <a:ext uri="{FF2B5EF4-FFF2-40B4-BE49-F238E27FC236}">
                <a16:creationId xmlns:a16="http://schemas.microsoft.com/office/drawing/2014/main" id="{7EA06D77-342C-4871-AB2A-9FA89DD13A3A}"/>
              </a:ext>
            </a:extLst>
          </p:cNvPr>
          <p:cNvGrpSpPr/>
          <p:nvPr/>
        </p:nvGrpSpPr>
        <p:grpSpPr>
          <a:xfrm>
            <a:off x="8250791" y="4571391"/>
            <a:ext cx="2542304" cy="1143000"/>
            <a:chOff x="8301591" y="4738488"/>
            <a:chExt cx="2542304" cy="1143000"/>
          </a:xfrm>
        </p:grpSpPr>
        <p:sp>
          <p:nvSpPr>
            <p:cNvPr id="85" name="Rectangle 84">
              <a:extLst>
                <a:ext uri="{FF2B5EF4-FFF2-40B4-BE49-F238E27FC236}">
                  <a16:creationId xmlns:a16="http://schemas.microsoft.com/office/drawing/2014/main" id="{136D3D4A-4CAD-4944-8998-6015F061EA38}"/>
                </a:ext>
              </a:extLst>
            </p:cNvPr>
            <p:cNvSpPr/>
            <p:nvPr/>
          </p:nvSpPr>
          <p:spPr>
            <a:xfrm>
              <a:off x="8651094" y="5056772"/>
              <a:ext cx="2192801" cy="506432"/>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83" name="Group 82">
              <a:extLst>
                <a:ext uri="{FF2B5EF4-FFF2-40B4-BE49-F238E27FC236}">
                  <a16:creationId xmlns:a16="http://schemas.microsoft.com/office/drawing/2014/main" id="{A5CF8363-06A4-40B4-8453-D5EE4DE3C85F}"/>
                </a:ext>
              </a:extLst>
            </p:cNvPr>
            <p:cNvGrpSpPr/>
            <p:nvPr/>
          </p:nvGrpSpPr>
          <p:grpSpPr>
            <a:xfrm>
              <a:off x="8301591" y="4738488"/>
              <a:ext cx="780285" cy="1143000"/>
              <a:chOff x="696779" y="5033838"/>
              <a:chExt cx="780285" cy="1143000"/>
            </a:xfrm>
          </p:grpSpPr>
          <p:pic>
            <p:nvPicPr>
              <p:cNvPr id="79" name="Picture 78" descr="Graphical user interface, application&#10;&#10;Description automatically generated">
                <a:extLst>
                  <a:ext uri="{FF2B5EF4-FFF2-40B4-BE49-F238E27FC236}">
                    <a16:creationId xmlns:a16="http://schemas.microsoft.com/office/drawing/2014/main" id="{B9247A48-78E8-44B2-B746-B59228C1404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saturation sat="0"/>
                        </a14:imgEffect>
                      </a14:imgLayer>
                    </a14:imgProps>
                  </a:ext>
                  <a:ext uri="{28A0092B-C50C-407E-A947-70E740481C1C}">
                    <a14:useLocalDpi xmlns:a14="http://schemas.microsoft.com/office/drawing/2010/main"/>
                  </a:ext>
                </a:extLst>
              </a:blip>
              <a:srcRect l="29556" r="29556"/>
              <a:stretch/>
            </p:blipFill>
            <p:spPr>
              <a:xfrm>
                <a:off x="859064" y="5033838"/>
                <a:ext cx="467360" cy="1143000"/>
              </a:xfrm>
              <a:prstGeom prst="rect">
                <a:avLst/>
              </a:prstGeom>
              <a:ln>
                <a:noFill/>
              </a:ln>
            </p:spPr>
          </p:pic>
          <p:pic>
            <p:nvPicPr>
              <p:cNvPr id="81" name="Graphic 80" descr="Question mark">
                <a:extLst>
                  <a:ext uri="{FF2B5EF4-FFF2-40B4-BE49-F238E27FC236}">
                    <a16:creationId xmlns:a16="http://schemas.microsoft.com/office/drawing/2014/main" id="{101E5FD9-9AC3-4A21-BBBF-A87E59045F1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6779" y="5289501"/>
                <a:ext cx="780285" cy="780285"/>
              </a:xfrm>
              <a:prstGeom prst="rect">
                <a:avLst/>
              </a:prstGeom>
            </p:spPr>
          </p:pic>
          <p:sp>
            <p:nvSpPr>
              <p:cNvPr id="82" name="Rectangle 81">
                <a:extLst>
                  <a:ext uri="{FF2B5EF4-FFF2-40B4-BE49-F238E27FC236}">
                    <a16:creationId xmlns:a16="http://schemas.microsoft.com/office/drawing/2014/main" id="{2D734522-322E-4B55-AF14-F811C19ACE93}"/>
                  </a:ext>
                </a:extLst>
              </p:cNvPr>
              <p:cNvSpPr/>
              <p:nvPr/>
            </p:nvSpPr>
            <p:spPr>
              <a:xfrm>
                <a:off x="931263" y="5256450"/>
                <a:ext cx="286439" cy="45720"/>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grpSp>
        <p:nvGrpSpPr>
          <p:cNvPr id="91" name="Group 90">
            <a:extLst>
              <a:ext uri="{FF2B5EF4-FFF2-40B4-BE49-F238E27FC236}">
                <a16:creationId xmlns:a16="http://schemas.microsoft.com/office/drawing/2014/main" id="{B887EE9F-F4E7-4BD7-B200-B24F03D2B6EE}"/>
              </a:ext>
            </a:extLst>
          </p:cNvPr>
          <p:cNvGrpSpPr/>
          <p:nvPr/>
        </p:nvGrpSpPr>
        <p:grpSpPr>
          <a:xfrm>
            <a:off x="6713127" y="3676849"/>
            <a:ext cx="3751673" cy="1143000"/>
            <a:chOff x="6763927" y="3864792"/>
            <a:chExt cx="3751673" cy="1143000"/>
          </a:xfrm>
        </p:grpSpPr>
        <p:sp>
          <p:nvSpPr>
            <p:cNvPr id="84" name="Rectangle 83">
              <a:extLst>
                <a:ext uri="{FF2B5EF4-FFF2-40B4-BE49-F238E27FC236}">
                  <a16:creationId xmlns:a16="http://schemas.microsoft.com/office/drawing/2014/main" id="{06BA7201-7CC6-4378-8832-6FB3C5C42A16}"/>
                </a:ext>
              </a:extLst>
            </p:cNvPr>
            <p:cNvSpPr/>
            <p:nvPr/>
          </p:nvSpPr>
          <p:spPr>
            <a:xfrm>
              <a:off x="6971121" y="4183076"/>
              <a:ext cx="3544479" cy="506432"/>
            </a:xfrm>
            <a:prstGeom prst="rect">
              <a:avLst/>
            </a:prstGeom>
            <a:gradFill>
              <a:gsLst>
                <a:gs pos="0">
                  <a:srgbClr val="E94C22"/>
                </a:gs>
                <a:gs pos="67000">
                  <a:srgbClr val="EB4D23"/>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C0286E0C-1859-49AE-AABA-EEC246CDDBC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63927" y="3864792"/>
              <a:ext cx="536307" cy="1143000"/>
            </a:xfrm>
            <a:prstGeom prst="rect">
              <a:avLst/>
            </a:prstGeom>
          </p:spPr>
        </p:pic>
      </p:grpSp>
      <p:pic>
        <p:nvPicPr>
          <p:cNvPr id="4" name="Picture 3" descr="Logo, company name&#10;&#10;Description automatically generated">
            <a:extLst>
              <a:ext uri="{FF2B5EF4-FFF2-40B4-BE49-F238E27FC236}">
                <a16:creationId xmlns:a16="http://schemas.microsoft.com/office/drawing/2014/main" id="{93444B88-80EC-49EB-B659-AEBAC5B4DD1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41579" y="3575523"/>
            <a:ext cx="2458771" cy="2220109"/>
          </a:xfrm>
          <a:prstGeom prst="rect">
            <a:avLst/>
          </a:prstGeom>
        </p:spPr>
      </p:pic>
      <p:sp>
        <p:nvSpPr>
          <p:cNvPr id="6" name="TextBox 5">
            <a:extLst>
              <a:ext uri="{FF2B5EF4-FFF2-40B4-BE49-F238E27FC236}">
                <a16:creationId xmlns:a16="http://schemas.microsoft.com/office/drawing/2014/main" id="{0B69D7DB-5B89-4728-954B-97FE5AFA57DB}"/>
              </a:ext>
            </a:extLst>
          </p:cNvPr>
          <p:cNvSpPr txBox="1"/>
          <p:nvPr/>
        </p:nvSpPr>
        <p:spPr>
          <a:xfrm>
            <a:off x="1591945" y="2274597"/>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Oreo! </a:t>
            </a:r>
          </a:p>
        </p:txBody>
      </p:sp>
      <p:sp>
        <p:nvSpPr>
          <p:cNvPr id="24" name="TextBox 23">
            <a:extLst>
              <a:ext uri="{FF2B5EF4-FFF2-40B4-BE49-F238E27FC236}">
                <a16:creationId xmlns:a16="http://schemas.microsoft.com/office/drawing/2014/main" id="{A686E40A-B6E9-4DF0-A120-28F2BED1A87D}"/>
              </a:ext>
            </a:extLst>
          </p:cNvPr>
          <p:cNvSpPr txBox="1"/>
          <p:nvPr/>
        </p:nvSpPr>
        <p:spPr>
          <a:xfrm>
            <a:off x="5573245" y="3169140"/>
            <a:ext cx="3623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Hershey’s Chocolate Caramel! </a:t>
            </a:r>
          </a:p>
        </p:txBody>
      </p:sp>
      <p:sp>
        <p:nvSpPr>
          <p:cNvPr id="25" name="TextBox 24">
            <a:extLst>
              <a:ext uri="{FF2B5EF4-FFF2-40B4-BE49-F238E27FC236}">
                <a16:creationId xmlns:a16="http://schemas.microsoft.com/office/drawing/2014/main" id="{2DE8AF15-B585-4055-B2C4-B6A2DD440F4C}"/>
              </a:ext>
            </a:extLst>
          </p:cNvPr>
          <p:cNvSpPr txBox="1"/>
          <p:nvPr/>
        </p:nvSpPr>
        <p:spPr>
          <a:xfrm>
            <a:off x="7180811" y="4063683"/>
            <a:ext cx="3623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Reese’s! </a:t>
            </a:r>
          </a:p>
        </p:txBody>
      </p:sp>
      <p:sp>
        <p:nvSpPr>
          <p:cNvPr id="26" name="TextBox 25">
            <a:extLst>
              <a:ext uri="{FF2B5EF4-FFF2-40B4-BE49-F238E27FC236}">
                <a16:creationId xmlns:a16="http://schemas.microsoft.com/office/drawing/2014/main" id="{DF18C1B1-9E14-43ED-A786-F6109382ABE7}"/>
              </a:ext>
            </a:extLst>
          </p:cNvPr>
          <p:cNvSpPr txBox="1"/>
          <p:nvPr/>
        </p:nvSpPr>
        <p:spPr>
          <a:xfrm>
            <a:off x="8875566" y="4969609"/>
            <a:ext cx="1929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Something Fun!</a:t>
            </a:r>
          </a:p>
        </p:txBody>
      </p:sp>
      <p:pic>
        <p:nvPicPr>
          <p:cNvPr id="12" name="Picture 11" descr="A picture containing text&#10;&#10;Description automatically generated">
            <a:extLst>
              <a:ext uri="{FF2B5EF4-FFF2-40B4-BE49-F238E27FC236}">
                <a16:creationId xmlns:a16="http://schemas.microsoft.com/office/drawing/2014/main" id="{65C088B6-4408-44F5-A0A8-1408DC3ED5B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085462">
            <a:off x="9957796" y="373437"/>
            <a:ext cx="1906405" cy="1061232"/>
          </a:xfrm>
          <a:prstGeom prst="rect">
            <a:avLst/>
          </a:prstGeom>
        </p:spPr>
      </p:pic>
      <p:sp>
        <p:nvSpPr>
          <p:cNvPr id="3" name="Title 2">
            <a:extLst>
              <a:ext uri="{FF2B5EF4-FFF2-40B4-BE49-F238E27FC236}">
                <a16:creationId xmlns:a16="http://schemas.microsoft.com/office/drawing/2014/main" id="{51C4051E-398E-9541-BE14-D7A403D538E3}"/>
              </a:ext>
            </a:extLst>
          </p:cNvPr>
          <p:cNvSpPr>
            <a:spLocks noGrp="1"/>
          </p:cNvSpPr>
          <p:nvPr>
            <p:ph type="title"/>
          </p:nvPr>
        </p:nvSpPr>
        <p:spPr/>
        <p:txBody>
          <a:bodyPr/>
          <a:lstStyle/>
          <a:p>
            <a:r>
              <a:rPr lang="en-US">
                <a:solidFill>
                  <a:srgbClr val="0069B3"/>
                </a:solidFill>
              </a:rPr>
              <a:t>Introducing: the 2-year IDIC tag-in strategy</a:t>
            </a:r>
            <a:endParaRPr lang="en-US"/>
          </a:p>
        </p:txBody>
      </p:sp>
    </p:spTree>
    <p:extLst>
      <p:ext uri="{BB962C8B-B14F-4D97-AF65-F5344CB8AC3E}">
        <p14:creationId xmlns:p14="http://schemas.microsoft.com/office/powerpoint/2010/main" val="1125980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212C25D-1FA5-4A30-AB9B-7EF4359C8607}"/>
              </a:ext>
            </a:extLst>
          </p:cNvPr>
          <p:cNvGraphicFramePr>
            <a:graphicFrameLocks noChangeAspect="1"/>
          </p:cNvGraphicFramePr>
          <p:nvPr>
            <p:custDataLst>
              <p:tags r:id="rId1"/>
            </p:custDataLst>
            <p:extLst>
              <p:ext uri="{D42A27DB-BD31-4B8C-83A1-F6EECF244321}">
                <p14:modId xmlns:p14="http://schemas.microsoft.com/office/powerpoint/2010/main" val="1458996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40" imgH="240" progId="TCLayout.ActiveDocument.1">
                  <p:embed/>
                </p:oleObj>
              </mc:Choice>
              <mc:Fallback>
                <p:oleObj name="think-cell Slide" r:id="rId4" imgW="240" imgH="240" progId="TCLayout.ActiveDocument.1">
                  <p:embed/>
                  <p:pic>
                    <p:nvPicPr>
                      <p:cNvPr id="11" name="Object 10" hidden="1">
                        <a:extLst>
                          <a:ext uri="{FF2B5EF4-FFF2-40B4-BE49-F238E27FC236}">
                            <a16:creationId xmlns:a16="http://schemas.microsoft.com/office/drawing/2014/main" id="{6212C25D-1FA5-4A30-AB9B-7EF4359C86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46CB8C2-19A2-4435-8D18-B1BC065E3C6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600" strike="noStrike" kern="1200" spc="0" normalizeH="0" noProof="0">
              <a:ln>
                <a:noFill/>
              </a:ln>
              <a:solidFill>
                <a:srgbClr val="FFFFFF"/>
              </a:solidFill>
              <a:effectLst/>
              <a:uLnTx/>
              <a:uFillTx/>
              <a:latin typeface="Century Gothic" panose="020B0502020202020204" pitchFamily="34" charset="0"/>
              <a:sym typeface="Calibri Light" panose="020F0302020204030204" pitchFamily="34" charset="0"/>
            </a:endParaRPr>
          </a:p>
        </p:txBody>
      </p:sp>
      <p:pic>
        <p:nvPicPr>
          <p:cNvPr id="48" name="Imagen 16">
            <a:extLst>
              <a:ext uri="{FF2B5EF4-FFF2-40B4-BE49-F238E27FC236}">
                <a16:creationId xmlns:a16="http://schemas.microsoft.com/office/drawing/2014/main" id="{AD843F71-14DB-4D7A-81C9-7FAB569CC8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2975" y="3828892"/>
            <a:ext cx="4923552" cy="428556"/>
          </a:xfrm>
          <a:prstGeom prst="rect">
            <a:avLst/>
          </a:prstGeom>
        </p:spPr>
      </p:pic>
      <p:pic>
        <p:nvPicPr>
          <p:cNvPr id="46" name="Imagen 16">
            <a:extLst>
              <a:ext uri="{FF2B5EF4-FFF2-40B4-BE49-F238E27FC236}">
                <a16:creationId xmlns:a16="http://schemas.microsoft.com/office/drawing/2014/main" id="{DC5A587C-780D-49F5-94C2-7812C54102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2975" y="1067440"/>
            <a:ext cx="4923552" cy="428556"/>
          </a:xfrm>
          <a:prstGeom prst="rect">
            <a:avLst/>
          </a:prstGeom>
        </p:spPr>
      </p:pic>
      <p:pic>
        <p:nvPicPr>
          <p:cNvPr id="47" name="Imagen 16">
            <a:extLst>
              <a:ext uri="{FF2B5EF4-FFF2-40B4-BE49-F238E27FC236}">
                <a16:creationId xmlns:a16="http://schemas.microsoft.com/office/drawing/2014/main" id="{47DB0911-227E-4E39-BC44-C5585AD7AA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376" y="3828892"/>
            <a:ext cx="4923552" cy="428556"/>
          </a:xfrm>
          <a:prstGeom prst="rect">
            <a:avLst/>
          </a:prstGeom>
        </p:spPr>
      </p:pic>
      <p:pic>
        <p:nvPicPr>
          <p:cNvPr id="45" name="Imagen 16">
            <a:extLst>
              <a:ext uri="{FF2B5EF4-FFF2-40B4-BE49-F238E27FC236}">
                <a16:creationId xmlns:a16="http://schemas.microsoft.com/office/drawing/2014/main" id="{CD323179-DC0C-4889-BF69-6124E368FA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161" y="1067440"/>
            <a:ext cx="4923552" cy="428556"/>
          </a:xfrm>
          <a:prstGeom prst="rect">
            <a:avLst/>
          </a:prstGeom>
        </p:spPr>
      </p:pic>
      <p:sp>
        <p:nvSpPr>
          <p:cNvPr id="2" name="Title 1">
            <a:extLst>
              <a:ext uri="{FF2B5EF4-FFF2-40B4-BE49-F238E27FC236}">
                <a16:creationId xmlns:a16="http://schemas.microsoft.com/office/drawing/2014/main" id="{C1B39CBA-5C88-3B4E-87B7-348A6B834418}"/>
              </a:ext>
            </a:extLst>
          </p:cNvPr>
          <p:cNvSpPr>
            <a:spLocks noGrp="1"/>
          </p:cNvSpPr>
          <p:nvPr>
            <p:ph type="title"/>
          </p:nvPr>
        </p:nvSpPr>
        <p:spPr>
          <a:xfrm>
            <a:off x="224313" y="192056"/>
            <a:ext cx="11743882" cy="773762"/>
          </a:xfrm>
        </p:spPr>
        <p:txBody>
          <a:bodyPr/>
          <a:lstStyle/>
          <a:p>
            <a:r>
              <a:rPr lang="en-US"/>
              <a:t>IDIC Consumers love cobrands, and Reese’s is the Perfect match</a:t>
            </a:r>
          </a:p>
        </p:txBody>
      </p:sp>
      <p:sp>
        <p:nvSpPr>
          <p:cNvPr id="10" name="Rectangle 9">
            <a:extLst>
              <a:ext uri="{FF2B5EF4-FFF2-40B4-BE49-F238E27FC236}">
                <a16:creationId xmlns:a16="http://schemas.microsoft.com/office/drawing/2014/main" id="{931F6386-16CF-47A2-B4F8-C5D24944C2D4}"/>
              </a:ext>
            </a:extLst>
          </p:cNvPr>
          <p:cNvSpPr/>
          <p:nvPr/>
        </p:nvSpPr>
        <p:spPr>
          <a:xfrm>
            <a:off x="700088" y="1088901"/>
            <a:ext cx="5114116" cy="363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Reese’s Creamer Launch Hugely Successful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002677"/>
              </a:solidFill>
              <a:effectLst/>
              <a:uLnTx/>
              <a:uFillTx/>
              <a:latin typeface="Century Gothic" panose="020B0502020202020204" pitchFamily="34" charset="0"/>
              <a:ea typeface="+mn-ea"/>
              <a:cs typeface="+mn-cs"/>
            </a:endParaRPr>
          </a:p>
        </p:txBody>
      </p:sp>
      <p:cxnSp>
        <p:nvCxnSpPr>
          <p:cNvPr id="4" name="Straight Connector 3">
            <a:extLst>
              <a:ext uri="{FF2B5EF4-FFF2-40B4-BE49-F238E27FC236}">
                <a16:creationId xmlns:a16="http://schemas.microsoft.com/office/drawing/2014/main" id="{626B3992-32B8-44ED-AD7A-FA369732B595}"/>
              </a:ext>
            </a:extLst>
          </p:cNvPr>
          <p:cNvCxnSpPr/>
          <p:nvPr/>
        </p:nvCxnSpPr>
        <p:spPr>
          <a:xfrm>
            <a:off x="5874589" y="1446901"/>
            <a:ext cx="0" cy="4804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559F4F-803E-4D72-AD61-9BC5B7BAB4AC}"/>
              </a:ext>
            </a:extLst>
          </p:cNvPr>
          <p:cNvCxnSpPr/>
          <p:nvPr/>
        </p:nvCxnSpPr>
        <p:spPr>
          <a:xfrm>
            <a:off x="586596" y="3689769"/>
            <a:ext cx="1092966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85EA8D1-BEB8-4CBF-AC26-EFFBB53BBC9B}"/>
              </a:ext>
            </a:extLst>
          </p:cNvPr>
          <p:cNvSpPr/>
          <p:nvPr/>
        </p:nvSpPr>
        <p:spPr>
          <a:xfrm>
            <a:off x="6271754" y="1085237"/>
            <a:ext cx="5114116" cy="456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ID Reese’s Creamer Drove Major Buzz for Both Brands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04794197-8CC6-4345-829E-025753A49476}"/>
              </a:ext>
            </a:extLst>
          </p:cNvPr>
          <p:cNvSpPr/>
          <p:nvPr/>
        </p:nvSpPr>
        <p:spPr>
          <a:xfrm>
            <a:off x="668189" y="3866794"/>
            <a:ext cx="5114116" cy="416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Cobrands are Highly Relevant for RTD Coffee Consumers</a:t>
            </a:r>
          </a:p>
        </p:txBody>
      </p:sp>
      <p:sp>
        <p:nvSpPr>
          <p:cNvPr id="23" name="Rectangle 22">
            <a:extLst>
              <a:ext uri="{FF2B5EF4-FFF2-40B4-BE49-F238E27FC236}">
                <a16:creationId xmlns:a16="http://schemas.microsoft.com/office/drawing/2014/main" id="{2C964E51-5316-4E3D-9AFE-38010C7CE2B6}"/>
              </a:ext>
            </a:extLst>
          </p:cNvPr>
          <p:cNvSpPr/>
          <p:nvPr/>
        </p:nvSpPr>
        <p:spPr>
          <a:xfrm>
            <a:off x="6197326" y="3860791"/>
            <a:ext cx="5114116" cy="428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Reese’s is the #1 Confections Brand in the US</a:t>
            </a:r>
            <a:r>
              <a:rPr kumimoji="0" lang="en-US" sz="1400" u="none" strike="noStrike" kern="1200" cap="none" spc="0" normalizeH="0" baseline="30000" noProof="0">
                <a:ln>
                  <a:noFill/>
                </a:ln>
                <a:solidFill>
                  <a:srgbClr val="FFFFFF"/>
                </a:solidFill>
                <a:effectLst/>
                <a:uLnTx/>
                <a:uFillTx/>
                <a:latin typeface="Century Gothic" panose="020B0502020202020204" pitchFamily="34" charset="0"/>
                <a:ea typeface="+mn-ea"/>
                <a:cs typeface="+mn-cs"/>
              </a:rPr>
              <a:t>3</a:t>
            </a:r>
          </a:p>
        </p:txBody>
      </p:sp>
      <p:pic>
        <p:nvPicPr>
          <p:cNvPr id="17" name="Picture 16">
            <a:extLst>
              <a:ext uri="{FF2B5EF4-FFF2-40B4-BE49-F238E27FC236}">
                <a16:creationId xmlns:a16="http://schemas.microsoft.com/office/drawing/2014/main" id="{9B5DF38E-F316-4B05-93DE-C47DDF8602AB}"/>
              </a:ext>
            </a:extLst>
          </p:cNvPr>
          <p:cNvPicPr>
            <a:picLocks noChangeAspect="1"/>
          </p:cNvPicPr>
          <p:nvPr/>
        </p:nvPicPr>
        <p:blipFill rotWithShape="1">
          <a:blip r:embed="rId7">
            <a:extLst>
              <a:ext uri="{28A0092B-C50C-407E-A947-70E740481C1C}">
                <a14:useLocalDpi xmlns:a14="http://schemas.microsoft.com/office/drawing/2010/main"/>
              </a:ext>
            </a:extLst>
          </a:blip>
          <a:srcRect l="29614" r="30146" b="7346"/>
          <a:stretch/>
        </p:blipFill>
        <p:spPr>
          <a:xfrm>
            <a:off x="667599" y="1538622"/>
            <a:ext cx="746011" cy="2028766"/>
          </a:xfrm>
          <a:prstGeom prst="rect">
            <a:avLst/>
          </a:prstGeom>
        </p:spPr>
      </p:pic>
      <p:pic>
        <p:nvPicPr>
          <p:cNvPr id="18" name="Picture 17">
            <a:extLst>
              <a:ext uri="{FF2B5EF4-FFF2-40B4-BE49-F238E27FC236}">
                <a16:creationId xmlns:a16="http://schemas.microsoft.com/office/drawing/2014/main" id="{F96B1429-954C-4928-B765-87DD0013C0C8}"/>
              </a:ext>
            </a:extLst>
          </p:cNvPr>
          <p:cNvPicPr>
            <a:picLocks noChangeAspect="1"/>
          </p:cNvPicPr>
          <p:nvPr/>
        </p:nvPicPr>
        <p:blipFill rotWithShape="1">
          <a:blip r:embed="rId8">
            <a:extLst>
              <a:ext uri="{28A0092B-C50C-407E-A947-70E740481C1C}">
                <a14:useLocalDpi xmlns:a14="http://schemas.microsoft.com/office/drawing/2010/main"/>
              </a:ext>
            </a:extLst>
          </a:blip>
          <a:srcRect l="11732" t="5236" b="5769"/>
          <a:stretch/>
        </p:blipFill>
        <p:spPr>
          <a:xfrm>
            <a:off x="1587474" y="1946295"/>
            <a:ext cx="3112489" cy="755474"/>
          </a:xfrm>
          <a:prstGeom prst="rect">
            <a:avLst/>
          </a:prstGeom>
        </p:spPr>
      </p:pic>
      <p:sp>
        <p:nvSpPr>
          <p:cNvPr id="19" name="AutoShape 17" descr="Image result for coffee cup icon">
            <a:extLst>
              <a:ext uri="{FF2B5EF4-FFF2-40B4-BE49-F238E27FC236}">
                <a16:creationId xmlns:a16="http://schemas.microsoft.com/office/drawing/2014/main" id="{CB6228E1-0F04-4D8F-8D93-9E311C80021D}"/>
              </a:ext>
            </a:extLst>
          </p:cNvPr>
          <p:cNvSpPr>
            <a:spLocks noChangeAspect="1" noChangeArrowheads="1"/>
          </p:cNvSpPr>
          <p:nvPr/>
        </p:nvSpPr>
        <p:spPr bwMode="auto">
          <a:xfrm>
            <a:off x="7407847" y="288213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1A012E85-E589-4BD1-9544-24EEA7F8EB85}"/>
              </a:ext>
            </a:extLst>
          </p:cNvPr>
          <p:cNvGrpSpPr/>
          <p:nvPr/>
        </p:nvGrpSpPr>
        <p:grpSpPr>
          <a:xfrm>
            <a:off x="9102537" y="2089955"/>
            <a:ext cx="2104559" cy="1345792"/>
            <a:chOff x="6765544" y="3614554"/>
            <a:chExt cx="5167376" cy="2818288"/>
          </a:xfrm>
        </p:grpSpPr>
        <p:pic>
          <p:nvPicPr>
            <p:cNvPr id="24" name="Picture 23">
              <a:extLst>
                <a:ext uri="{FF2B5EF4-FFF2-40B4-BE49-F238E27FC236}">
                  <a16:creationId xmlns:a16="http://schemas.microsoft.com/office/drawing/2014/main" id="{DB14C7E1-8AF9-41B9-BFAC-6968C5E2FFE7}"/>
                </a:ext>
              </a:extLst>
            </p:cNvPr>
            <p:cNvPicPr>
              <a:picLocks noChangeAspect="1"/>
            </p:cNvPicPr>
            <p:nvPr/>
          </p:nvPicPr>
          <p:blipFill>
            <a:blip r:embed="rId9"/>
            <a:stretch>
              <a:fillRect/>
            </a:stretch>
          </p:blipFill>
          <p:spPr>
            <a:xfrm>
              <a:off x="9944806" y="5581903"/>
              <a:ext cx="1538534" cy="480792"/>
            </a:xfrm>
            <a:prstGeom prst="rect">
              <a:avLst/>
            </a:prstGeom>
          </p:spPr>
        </p:pic>
        <p:pic>
          <p:nvPicPr>
            <p:cNvPr id="25" name="Picture 24">
              <a:extLst>
                <a:ext uri="{FF2B5EF4-FFF2-40B4-BE49-F238E27FC236}">
                  <a16:creationId xmlns:a16="http://schemas.microsoft.com/office/drawing/2014/main" id="{CF0491B3-28FF-4273-96E6-9213AE587B58}"/>
                </a:ext>
              </a:extLst>
            </p:cNvPr>
            <p:cNvPicPr>
              <a:picLocks noChangeAspect="1"/>
            </p:cNvPicPr>
            <p:nvPr/>
          </p:nvPicPr>
          <p:blipFill>
            <a:blip r:embed="rId10"/>
            <a:stretch>
              <a:fillRect/>
            </a:stretch>
          </p:blipFill>
          <p:spPr>
            <a:xfrm>
              <a:off x="7006948" y="4936686"/>
              <a:ext cx="2019326" cy="317323"/>
            </a:xfrm>
            <a:prstGeom prst="rect">
              <a:avLst/>
            </a:prstGeom>
          </p:spPr>
        </p:pic>
        <p:pic>
          <p:nvPicPr>
            <p:cNvPr id="26" name="Picture 25">
              <a:extLst>
                <a:ext uri="{FF2B5EF4-FFF2-40B4-BE49-F238E27FC236}">
                  <a16:creationId xmlns:a16="http://schemas.microsoft.com/office/drawing/2014/main" id="{A41FB0B1-7383-4521-AD90-8458024A0531}"/>
                </a:ext>
              </a:extLst>
            </p:cNvPr>
            <p:cNvPicPr>
              <a:picLocks noChangeAspect="1"/>
            </p:cNvPicPr>
            <p:nvPr/>
          </p:nvPicPr>
          <p:blipFill>
            <a:blip r:embed="rId11"/>
            <a:stretch>
              <a:fillRect/>
            </a:stretch>
          </p:blipFill>
          <p:spPr>
            <a:xfrm>
              <a:off x="7010400" y="4513486"/>
              <a:ext cx="1653924" cy="269243"/>
            </a:xfrm>
            <a:prstGeom prst="rect">
              <a:avLst/>
            </a:prstGeom>
          </p:spPr>
        </p:pic>
        <p:pic>
          <p:nvPicPr>
            <p:cNvPr id="27" name="Picture 26">
              <a:extLst>
                <a:ext uri="{FF2B5EF4-FFF2-40B4-BE49-F238E27FC236}">
                  <a16:creationId xmlns:a16="http://schemas.microsoft.com/office/drawing/2014/main" id="{4EA772A6-5029-41AA-B42F-84778E2B930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65544" y="5352139"/>
              <a:ext cx="2673203" cy="533291"/>
            </a:xfrm>
            <a:prstGeom prst="rect">
              <a:avLst/>
            </a:prstGeom>
          </p:spPr>
        </p:pic>
        <p:pic>
          <p:nvPicPr>
            <p:cNvPr id="28" name="Picture 27">
              <a:extLst>
                <a:ext uri="{FF2B5EF4-FFF2-40B4-BE49-F238E27FC236}">
                  <a16:creationId xmlns:a16="http://schemas.microsoft.com/office/drawing/2014/main" id="{5F2867C5-749E-45A9-AD13-A01E54FE28AC}"/>
                </a:ext>
              </a:extLst>
            </p:cNvPr>
            <p:cNvPicPr>
              <a:picLocks noChangeAspect="1"/>
            </p:cNvPicPr>
            <p:nvPr/>
          </p:nvPicPr>
          <p:blipFill>
            <a:blip r:embed="rId13"/>
            <a:stretch>
              <a:fillRect/>
            </a:stretch>
          </p:blipFill>
          <p:spPr>
            <a:xfrm>
              <a:off x="7968860" y="5990513"/>
              <a:ext cx="1682772" cy="442329"/>
            </a:xfrm>
            <a:prstGeom prst="rect">
              <a:avLst/>
            </a:prstGeom>
          </p:spPr>
        </p:pic>
        <p:pic>
          <p:nvPicPr>
            <p:cNvPr id="29" name="Picture 28">
              <a:extLst>
                <a:ext uri="{FF2B5EF4-FFF2-40B4-BE49-F238E27FC236}">
                  <a16:creationId xmlns:a16="http://schemas.microsoft.com/office/drawing/2014/main" id="{C67F4A50-736D-4EA8-BB50-5B360F99E1B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626209" y="5103268"/>
              <a:ext cx="2192411" cy="310247"/>
            </a:xfrm>
            <a:prstGeom prst="rect">
              <a:avLst/>
            </a:prstGeom>
          </p:spPr>
        </p:pic>
        <p:pic>
          <p:nvPicPr>
            <p:cNvPr id="30" name="Picture 29">
              <a:extLst>
                <a:ext uri="{FF2B5EF4-FFF2-40B4-BE49-F238E27FC236}">
                  <a16:creationId xmlns:a16="http://schemas.microsoft.com/office/drawing/2014/main" id="{69509B67-63AD-4DBA-A204-75E8E425CA7D}"/>
                </a:ext>
              </a:extLst>
            </p:cNvPr>
            <p:cNvPicPr>
              <a:picLocks noChangeAspect="1"/>
            </p:cNvPicPr>
            <p:nvPr/>
          </p:nvPicPr>
          <p:blipFill>
            <a:blip r:embed="rId15"/>
            <a:stretch>
              <a:fillRect/>
            </a:stretch>
          </p:blipFill>
          <p:spPr>
            <a:xfrm>
              <a:off x="9195331" y="3614554"/>
              <a:ext cx="1019279" cy="461560"/>
            </a:xfrm>
            <a:prstGeom prst="rect">
              <a:avLst/>
            </a:prstGeom>
          </p:spPr>
        </p:pic>
        <p:pic>
          <p:nvPicPr>
            <p:cNvPr id="31" name="Picture 3">
              <a:extLst>
                <a:ext uri="{FF2B5EF4-FFF2-40B4-BE49-F238E27FC236}">
                  <a16:creationId xmlns:a16="http://schemas.microsoft.com/office/drawing/2014/main" id="{102F02D3-8218-4871-90FA-4691813CF1DF}"/>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721325" y="3730579"/>
              <a:ext cx="1211595" cy="42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a:extLst>
                <a:ext uri="{FF2B5EF4-FFF2-40B4-BE49-F238E27FC236}">
                  <a16:creationId xmlns:a16="http://schemas.microsoft.com/office/drawing/2014/main" id="{903273E6-E208-42FB-BF39-307470C51E88}"/>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234646" y="4443344"/>
              <a:ext cx="2563582" cy="40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a:extLst>
              <a:ext uri="{FF2B5EF4-FFF2-40B4-BE49-F238E27FC236}">
                <a16:creationId xmlns:a16="http://schemas.microsoft.com/office/drawing/2014/main" id="{02FDCEDD-262C-42C7-9E58-F3B4596840C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365495" y="1638752"/>
            <a:ext cx="1786636" cy="184848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4" name="Picture 33">
            <a:extLst>
              <a:ext uri="{FF2B5EF4-FFF2-40B4-BE49-F238E27FC236}">
                <a16:creationId xmlns:a16="http://schemas.microsoft.com/office/drawing/2014/main" id="{B638028E-9C3C-4141-84C5-482710153FDD}"/>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318760" y="2035242"/>
            <a:ext cx="1838814" cy="416446"/>
          </a:xfrm>
          <a:prstGeom prst="rect">
            <a:avLst/>
          </a:prstGeom>
        </p:spPr>
      </p:pic>
      <p:pic>
        <p:nvPicPr>
          <p:cNvPr id="35" name="Picture 34">
            <a:extLst>
              <a:ext uri="{FF2B5EF4-FFF2-40B4-BE49-F238E27FC236}">
                <a16:creationId xmlns:a16="http://schemas.microsoft.com/office/drawing/2014/main" id="{653D9654-E2F3-439D-A76F-84BE8EBF0576}"/>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29529" r="29206"/>
          <a:stretch/>
        </p:blipFill>
        <p:spPr>
          <a:xfrm>
            <a:off x="805260" y="4419290"/>
            <a:ext cx="780226" cy="1890756"/>
          </a:xfrm>
          <a:prstGeom prst="rect">
            <a:avLst/>
          </a:prstGeom>
        </p:spPr>
      </p:pic>
      <p:grpSp>
        <p:nvGrpSpPr>
          <p:cNvPr id="49" name="Group 48">
            <a:extLst>
              <a:ext uri="{FF2B5EF4-FFF2-40B4-BE49-F238E27FC236}">
                <a16:creationId xmlns:a16="http://schemas.microsoft.com/office/drawing/2014/main" id="{05677BC2-B07F-40E6-9B81-9B765E424EFC}"/>
              </a:ext>
            </a:extLst>
          </p:cNvPr>
          <p:cNvGrpSpPr/>
          <p:nvPr/>
        </p:nvGrpSpPr>
        <p:grpSpPr>
          <a:xfrm>
            <a:off x="4422792" y="5363427"/>
            <a:ext cx="1285397" cy="746135"/>
            <a:chOff x="-1515219" y="1635789"/>
            <a:chExt cx="936458" cy="621837"/>
          </a:xfrm>
        </p:grpSpPr>
        <p:pic>
          <p:nvPicPr>
            <p:cNvPr id="38" name="Picture 37">
              <a:extLst>
                <a:ext uri="{FF2B5EF4-FFF2-40B4-BE49-F238E27FC236}">
                  <a16:creationId xmlns:a16="http://schemas.microsoft.com/office/drawing/2014/main" id="{C2AB8174-C726-4582-A57D-7A0FA6508B7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415762">
              <a:off x="-1444666" y="1836320"/>
              <a:ext cx="865905" cy="421306"/>
            </a:xfrm>
            <a:prstGeom prst="rect">
              <a:avLst/>
            </a:prstGeom>
          </p:spPr>
        </p:pic>
        <p:pic>
          <p:nvPicPr>
            <p:cNvPr id="39" name="Picture 38">
              <a:extLst>
                <a:ext uri="{FF2B5EF4-FFF2-40B4-BE49-F238E27FC236}">
                  <a16:creationId xmlns:a16="http://schemas.microsoft.com/office/drawing/2014/main" id="{E705A36C-267C-435C-A215-8AF2A5F544E7}"/>
                </a:ext>
              </a:extLst>
            </p:cNvPr>
            <p:cNvPicPr>
              <a:picLocks noChangeAspect="1"/>
            </p:cNvPicPr>
            <p:nvPr/>
          </p:nvPicPr>
          <p:blipFill>
            <a:blip r:embed="rId22"/>
            <a:stretch>
              <a:fillRect/>
            </a:stretch>
          </p:blipFill>
          <p:spPr>
            <a:xfrm rot="20747297">
              <a:off x="-1515219" y="1635789"/>
              <a:ext cx="657247" cy="220079"/>
            </a:xfrm>
            <a:prstGeom prst="rect">
              <a:avLst/>
            </a:prstGeom>
          </p:spPr>
        </p:pic>
      </p:grpSp>
      <p:grpSp>
        <p:nvGrpSpPr>
          <p:cNvPr id="8" name="Group 7">
            <a:extLst>
              <a:ext uri="{FF2B5EF4-FFF2-40B4-BE49-F238E27FC236}">
                <a16:creationId xmlns:a16="http://schemas.microsoft.com/office/drawing/2014/main" id="{0978E03E-F71F-4ADD-A9F1-3A9C84E33528}"/>
              </a:ext>
            </a:extLst>
          </p:cNvPr>
          <p:cNvGrpSpPr/>
          <p:nvPr/>
        </p:nvGrpSpPr>
        <p:grpSpPr>
          <a:xfrm>
            <a:off x="1813466" y="5385150"/>
            <a:ext cx="1635215" cy="676040"/>
            <a:chOff x="-1548315" y="2876433"/>
            <a:chExt cx="1167260" cy="317482"/>
          </a:xfrm>
        </p:grpSpPr>
        <p:pic>
          <p:nvPicPr>
            <p:cNvPr id="40" name="Picture 39">
              <a:extLst>
                <a:ext uri="{FF2B5EF4-FFF2-40B4-BE49-F238E27FC236}">
                  <a16:creationId xmlns:a16="http://schemas.microsoft.com/office/drawing/2014/main" id="{EC0CAC94-D956-424C-AB23-37B30C0BF7C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20608791">
              <a:off x="-1548315" y="3012884"/>
              <a:ext cx="1167260" cy="181031"/>
            </a:xfrm>
            <a:prstGeom prst="rect">
              <a:avLst/>
            </a:prstGeom>
          </p:spPr>
        </p:pic>
        <p:pic>
          <p:nvPicPr>
            <p:cNvPr id="41" name="Picture 40">
              <a:extLst>
                <a:ext uri="{FF2B5EF4-FFF2-40B4-BE49-F238E27FC236}">
                  <a16:creationId xmlns:a16="http://schemas.microsoft.com/office/drawing/2014/main" id="{D5A783B5-437B-4619-9F66-BC3D50A226FE}"/>
                </a:ext>
              </a:extLst>
            </p:cNvPr>
            <p:cNvPicPr>
              <a:picLocks noChangeAspect="1"/>
            </p:cNvPicPr>
            <p:nvPr/>
          </p:nvPicPr>
          <p:blipFill>
            <a:blip r:embed="rId24"/>
            <a:stretch>
              <a:fillRect/>
            </a:stretch>
          </p:blipFill>
          <p:spPr>
            <a:xfrm rot="20704308">
              <a:off x="-1304100" y="2876433"/>
              <a:ext cx="370205" cy="136455"/>
            </a:xfrm>
            <a:prstGeom prst="rect">
              <a:avLst/>
            </a:prstGeom>
          </p:spPr>
        </p:pic>
      </p:grpSp>
      <p:grpSp>
        <p:nvGrpSpPr>
          <p:cNvPr id="13" name="Group 12">
            <a:extLst>
              <a:ext uri="{FF2B5EF4-FFF2-40B4-BE49-F238E27FC236}">
                <a16:creationId xmlns:a16="http://schemas.microsoft.com/office/drawing/2014/main" id="{D79A4A36-EB3A-4CEB-8CE6-6EC5F49AF229}"/>
              </a:ext>
            </a:extLst>
          </p:cNvPr>
          <p:cNvGrpSpPr/>
          <p:nvPr/>
        </p:nvGrpSpPr>
        <p:grpSpPr>
          <a:xfrm>
            <a:off x="3055121" y="5459910"/>
            <a:ext cx="1330466" cy="728632"/>
            <a:chOff x="-1143152" y="2302990"/>
            <a:chExt cx="1027371" cy="482159"/>
          </a:xfrm>
        </p:grpSpPr>
        <p:pic>
          <p:nvPicPr>
            <p:cNvPr id="37" name="Picture 36">
              <a:extLst>
                <a:ext uri="{FF2B5EF4-FFF2-40B4-BE49-F238E27FC236}">
                  <a16:creationId xmlns:a16="http://schemas.microsoft.com/office/drawing/2014/main" id="{B3008A8A-68A3-4608-8762-3C0FC2024BCA}"/>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rot="382361">
              <a:off x="-1143152" y="2557619"/>
              <a:ext cx="996873" cy="227530"/>
            </a:xfrm>
            <a:prstGeom prst="rect">
              <a:avLst/>
            </a:prstGeom>
          </p:spPr>
        </p:pic>
        <p:pic>
          <p:nvPicPr>
            <p:cNvPr id="42" name="Picture 41">
              <a:extLst>
                <a:ext uri="{FF2B5EF4-FFF2-40B4-BE49-F238E27FC236}">
                  <a16:creationId xmlns:a16="http://schemas.microsoft.com/office/drawing/2014/main" id="{9B9879F0-D255-469E-9D58-6F942992C4DD}"/>
                </a:ext>
              </a:extLst>
            </p:cNvPr>
            <p:cNvPicPr>
              <a:picLocks noChangeAspect="1"/>
            </p:cNvPicPr>
            <p:nvPr/>
          </p:nvPicPr>
          <p:blipFill>
            <a:blip r:embed="rId26"/>
            <a:stretch>
              <a:fillRect/>
            </a:stretch>
          </p:blipFill>
          <p:spPr>
            <a:xfrm rot="410316">
              <a:off x="-908384" y="2302990"/>
              <a:ext cx="792603" cy="237479"/>
            </a:xfrm>
            <a:prstGeom prst="rect">
              <a:avLst/>
            </a:prstGeom>
          </p:spPr>
        </p:pic>
      </p:grpSp>
      <p:sp>
        <p:nvSpPr>
          <p:cNvPr id="43" name="Rectangle 42">
            <a:extLst>
              <a:ext uri="{FF2B5EF4-FFF2-40B4-BE49-F238E27FC236}">
                <a16:creationId xmlns:a16="http://schemas.microsoft.com/office/drawing/2014/main" id="{C02FF22D-BAFC-47C1-A8FB-C8371038A3B5}"/>
              </a:ext>
            </a:extLst>
          </p:cNvPr>
          <p:cNvSpPr/>
          <p:nvPr/>
        </p:nvSpPr>
        <p:spPr>
          <a:xfrm>
            <a:off x="1870341" y="4396782"/>
            <a:ext cx="3371214" cy="850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Top </a:t>
            </a:r>
            <a:r>
              <a:rPr kumimoji="0" lang="en-US" sz="1400" u="none" strike="noStrike" kern="1200" cap="none" spc="0" normalizeH="0" baseline="0" noProof="0" err="1">
                <a:ln>
                  <a:noFill/>
                </a:ln>
                <a:solidFill>
                  <a:srgbClr val="0069B3"/>
                </a:solidFill>
                <a:effectLst/>
                <a:uLnTx/>
                <a:uFillTx/>
                <a:latin typeface="Century Gothic" panose="020B0502020202020204" pitchFamily="34" charset="0"/>
                <a:ea typeface="+mn-ea"/>
                <a:cs typeface="+mn-cs"/>
              </a:rPr>
              <a:t>Tertile</a:t>
            </a: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 item during first 6 months on shelf,</a:t>
            </a:r>
            <a:r>
              <a:rPr kumimoji="0" lang="en-US" sz="1400" u="none" strike="noStrike" kern="1200" cap="none" spc="0" normalizeH="0" baseline="30000" noProof="0">
                <a:ln>
                  <a:noFill/>
                </a:ln>
                <a:solidFill>
                  <a:srgbClr val="0069B3"/>
                </a:solidFill>
                <a:effectLst/>
                <a:uLnTx/>
                <a:uFillTx/>
                <a:latin typeface="Century Gothic" panose="020B0502020202020204" pitchFamily="34" charset="0"/>
                <a:ea typeface="+mn-ea"/>
                <a:cs typeface="+mn-cs"/>
              </a:rPr>
              <a:t>2 </a:t>
            </a: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108MM earned impressions at launch</a:t>
            </a:r>
            <a:endParaRPr kumimoji="0" lang="en-US" sz="1400" u="none" strike="noStrike" kern="1200" cap="none" spc="0" normalizeH="0" baseline="30000" noProof="0">
              <a:ln>
                <a:noFill/>
              </a:ln>
              <a:solidFill>
                <a:srgbClr val="0069B3"/>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BB7A39EA-8B27-4A70-B318-DB2E98A10C4B}"/>
              </a:ext>
            </a:extLst>
          </p:cNvPr>
          <p:cNvPicPr>
            <a:picLocks noChangeAspect="1"/>
          </p:cNvPicPr>
          <p:nvPr/>
        </p:nvPicPr>
        <p:blipFill>
          <a:blip r:embed="rId27"/>
          <a:stretch>
            <a:fillRect/>
          </a:stretch>
        </p:blipFill>
        <p:spPr>
          <a:xfrm>
            <a:off x="6750420" y="4365540"/>
            <a:ext cx="3930828" cy="1904628"/>
          </a:xfrm>
          <a:prstGeom prst="rect">
            <a:avLst/>
          </a:prstGeom>
        </p:spPr>
      </p:pic>
      <p:sp>
        <p:nvSpPr>
          <p:cNvPr id="6" name="Rectangle 5">
            <a:extLst>
              <a:ext uri="{FF2B5EF4-FFF2-40B4-BE49-F238E27FC236}">
                <a16:creationId xmlns:a16="http://schemas.microsoft.com/office/drawing/2014/main" id="{5500DB2C-AEF2-42FA-B57A-69E957332972}"/>
              </a:ext>
            </a:extLst>
          </p:cNvPr>
          <p:cNvSpPr/>
          <p:nvPr/>
        </p:nvSpPr>
        <p:spPr>
          <a:xfrm>
            <a:off x="8227933" y="1565981"/>
            <a:ext cx="257153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130MM Earned Impressions</a:t>
            </a:r>
            <a:r>
              <a:rPr kumimoji="0" lang="en-US" sz="1400" u="none" strike="noStrike" kern="1200" cap="none" spc="0" normalizeH="0" baseline="30000" noProof="0">
                <a:ln>
                  <a:noFill/>
                </a:ln>
                <a:solidFill>
                  <a:srgbClr val="0069B3"/>
                </a:solidFill>
                <a:effectLst/>
                <a:uLnTx/>
                <a:uFillTx/>
                <a:latin typeface="Century Gothic" panose="020B0502020202020204" pitchFamily="34" charset="0"/>
                <a:ea typeface="+mn-ea"/>
                <a:cs typeface="+mn-cs"/>
              </a:rPr>
              <a:t>2</a:t>
            </a:r>
            <a:endPar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endParaRPr>
          </a:p>
        </p:txBody>
      </p:sp>
      <p:grpSp>
        <p:nvGrpSpPr>
          <p:cNvPr id="55" name="Group 54">
            <a:extLst>
              <a:ext uri="{FF2B5EF4-FFF2-40B4-BE49-F238E27FC236}">
                <a16:creationId xmlns:a16="http://schemas.microsoft.com/office/drawing/2014/main" id="{749CAF84-F263-48B3-A227-EEB5D999B424}"/>
              </a:ext>
            </a:extLst>
          </p:cNvPr>
          <p:cNvGrpSpPr/>
          <p:nvPr/>
        </p:nvGrpSpPr>
        <p:grpSpPr>
          <a:xfrm>
            <a:off x="2423407" y="2544902"/>
            <a:ext cx="2568879" cy="1084985"/>
            <a:chOff x="2220310" y="2510886"/>
            <a:chExt cx="2568879" cy="1084985"/>
          </a:xfrm>
        </p:grpSpPr>
        <p:sp>
          <p:nvSpPr>
            <p:cNvPr id="51" name="Rectangle: Rounded Corners 50">
              <a:extLst>
                <a:ext uri="{FF2B5EF4-FFF2-40B4-BE49-F238E27FC236}">
                  <a16:creationId xmlns:a16="http://schemas.microsoft.com/office/drawing/2014/main" id="{64F24866-53C9-4B65-A458-507F56CDC4B2}"/>
                </a:ext>
              </a:extLst>
            </p:cNvPr>
            <p:cNvSpPr/>
            <p:nvPr/>
          </p:nvSpPr>
          <p:spPr>
            <a:xfrm>
              <a:off x="2230941" y="2678302"/>
              <a:ext cx="2558248" cy="917569"/>
            </a:xfrm>
            <a:prstGeom prst="roundRect">
              <a:avLst>
                <a:gd name="adj" fmla="val 20027"/>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0" name="Picture 49">
              <a:extLst>
                <a:ext uri="{FF2B5EF4-FFF2-40B4-BE49-F238E27FC236}">
                  <a16:creationId xmlns:a16="http://schemas.microsoft.com/office/drawing/2014/main" id="{06A465E3-BAB3-4078-82A4-6E1E28C58613}"/>
                </a:ext>
              </a:extLst>
            </p:cNvPr>
            <p:cNvPicPr>
              <a:picLocks noChangeAspect="1"/>
            </p:cNvPicPr>
            <p:nvPr/>
          </p:nvPicPr>
          <p:blipFill rotWithShape="1">
            <a:blip r:embed="rId28">
              <a:clrChange>
                <a:clrFrom>
                  <a:srgbClr val="FFFFFF"/>
                </a:clrFrom>
                <a:clrTo>
                  <a:srgbClr val="FFFFFF">
                    <a:alpha val="0"/>
                  </a:srgbClr>
                </a:clrTo>
              </a:clrChange>
            </a:blip>
            <a:srcRect l="14548" r="11576" b="33013"/>
            <a:stretch/>
          </p:blipFill>
          <p:spPr>
            <a:xfrm>
              <a:off x="2220310" y="2510886"/>
              <a:ext cx="2492529" cy="998771"/>
            </a:xfrm>
            <a:prstGeom prst="rect">
              <a:avLst/>
            </a:prstGeom>
          </p:spPr>
        </p:pic>
        <p:sp>
          <p:nvSpPr>
            <p:cNvPr id="54" name="Rectangle 53">
              <a:extLst>
                <a:ext uri="{FF2B5EF4-FFF2-40B4-BE49-F238E27FC236}">
                  <a16:creationId xmlns:a16="http://schemas.microsoft.com/office/drawing/2014/main" id="{7146C21E-3B83-4469-BDF0-B5623252BBC5}"/>
                </a:ext>
              </a:extLst>
            </p:cNvPr>
            <p:cNvSpPr/>
            <p:nvPr/>
          </p:nvSpPr>
          <p:spPr>
            <a:xfrm>
              <a:off x="2804766" y="3358439"/>
              <a:ext cx="1809766" cy="131641"/>
            </a:xfrm>
            <a:prstGeom prst="rect">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2" name="Picture 51">
              <a:extLst>
                <a:ext uri="{FF2B5EF4-FFF2-40B4-BE49-F238E27FC236}">
                  <a16:creationId xmlns:a16="http://schemas.microsoft.com/office/drawing/2014/main" id="{5A4D5396-304D-4AE4-924E-3C2D11DFF26C}"/>
                </a:ext>
              </a:extLst>
            </p:cNvPr>
            <p:cNvPicPr>
              <a:picLocks noChangeAspect="1"/>
            </p:cNvPicPr>
            <p:nvPr/>
          </p:nvPicPr>
          <p:blipFill rotWithShape="1">
            <a:blip r:embed="rId28">
              <a:clrChange>
                <a:clrFrom>
                  <a:srgbClr val="FFFFFF"/>
                </a:clrFrom>
                <a:clrTo>
                  <a:srgbClr val="FFFFFF">
                    <a:alpha val="0"/>
                  </a:srgbClr>
                </a:clrTo>
              </a:clrChange>
            </a:blip>
            <a:srcRect l="17039" t="78321" r="15364" b="5294"/>
            <a:stretch/>
          </p:blipFill>
          <p:spPr>
            <a:xfrm>
              <a:off x="2764852" y="3334446"/>
              <a:ext cx="1788409" cy="191547"/>
            </a:xfrm>
            <a:prstGeom prst="rect">
              <a:avLst/>
            </a:prstGeom>
          </p:spPr>
        </p:pic>
      </p:grpSp>
      <p:sp>
        <p:nvSpPr>
          <p:cNvPr id="16" name="Rectangle 15">
            <a:extLst>
              <a:ext uri="{FF2B5EF4-FFF2-40B4-BE49-F238E27FC236}">
                <a16:creationId xmlns:a16="http://schemas.microsoft.com/office/drawing/2014/main" id="{80547CB4-FC06-461B-98F8-9DA58C213E17}"/>
              </a:ext>
            </a:extLst>
          </p:cNvPr>
          <p:cNvSpPr/>
          <p:nvPr/>
        </p:nvSpPr>
        <p:spPr>
          <a:xfrm>
            <a:off x="1148074" y="1565981"/>
            <a:ext cx="4737146" cy="408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Top </a:t>
            </a:r>
            <a:r>
              <a:rPr kumimoji="0" lang="en-US" sz="1400" u="none" strike="noStrike" kern="1200" cap="none" spc="0" normalizeH="0" baseline="0" noProof="0" err="1">
                <a:ln>
                  <a:noFill/>
                </a:ln>
                <a:solidFill>
                  <a:srgbClr val="0069B3"/>
                </a:solidFill>
                <a:effectLst/>
                <a:uLnTx/>
                <a:uFillTx/>
                <a:latin typeface="Century Gothic" panose="020B0502020202020204" pitchFamily="34" charset="0"/>
                <a:ea typeface="+mn-ea"/>
                <a:cs typeface="+mn-cs"/>
              </a:rPr>
              <a:t>Tertile</a:t>
            </a: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 item during first 6 months on shelf</a:t>
            </a:r>
            <a:r>
              <a:rPr kumimoji="0" lang="en-US" sz="1400" u="none" strike="noStrike" kern="1200" cap="none" spc="0" normalizeH="0" baseline="30000" noProof="0">
                <a:ln>
                  <a:noFill/>
                </a:ln>
                <a:solidFill>
                  <a:srgbClr val="0069B3"/>
                </a:solidFill>
                <a:effectLst/>
                <a:uLnTx/>
                <a:uFillTx/>
                <a:latin typeface="Century Gothic" panose="020B0502020202020204" pitchFamily="34" charset="0"/>
                <a:ea typeface="+mn-ea"/>
                <a:cs typeface="+mn-cs"/>
              </a:rPr>
              <a:t>1</a:t>
            </a:r>
            <a:r>
              <a:rPr kumimoji="0" lang="en-US" sz="1400" u="none" strike="noStrike" kern="1200" cap="none" spc="0" normalizeH="0" baseline="0" noProof="0">
                <a:ln>
                  <a:noFill/>
                </a:ln>
                <a:solidFill>
                  <a:srgbClr val="0069B3"/>
                </a:solidFill>
                <a:effectLst/>
                <a:uLnTx/>
                <a:uFillTx/>
                <a:latin typeface="Century Gothic" panose="020B0502020202020204" pitchFamily="34" charset="0"/>
                <a:ea typeface="+mn-ea"/>
                <a:cs typeface="+mn-cs"/>
              </a:rPr>
              <a:t> </a:t>
            </a:r>
          </a:p>
        </p:txBody>
      </p:sp>
      <p:sp>
        <p:nvSpPr>
          <p:cNvPr id="53" name="Title 1">
            <a:extLst>
              <a:ext uri="{FF2B5EF4-FFF2-40B4-BE49-F238E27FC236}">
                <a16:creationId xmlns:a16="http://schemas.microsoft.com/office/drawing/2014/main" id="{B1558CE2-52C0-4E4F-9172-30E00B3AE655}"/>
              </a:ext>
            </a:extLst>
          </p:cNvPr>
          <p:cNvSpPr txBox="1">
            <a:spLocks/>
          </p:cNvSpPr>
          <p:nvPr/>
        </p:nvSpPr>
        <p:spPr>
          <a:xfrm>
            <a:off x="759335" y="-946240"/>
            <a:ext cx="10840175"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defTabSz="1111073">
              <a:defRPr/>
            </a:pPr>
            <a:endParaRPr lang="en-US" altLang="en-US" b="1">
              <a:solidFill>
                <a:srgbClr val="0069B3"/>
              </a:solidFill>
            </a:endParaRPr>
          </a:p>
        </p:txBody>
      </p:sp>
      <p:sp>
        <p:nvSpPr>
          <p:cNvPr id="56" name="Rectangle 55">
            <a:extLst>
              <a:ext uri="{FF2B5EF4-FFF2-40B4-BE49-F238E27FC236}">
                <a16:creationId xmlns:a16="http://schemas.microsoft.com/office/drawing/2014/main" id="{A2DB37A3-1C1B-514C-9B2E-615342D30F96}"/>
              </a:ext>
            </a:extLst>
          </p:cNvPr>
          <p:cNvSpPr/>
          <p:nvPr/>
        </p:nvSpPr>
        <p:spPr>
          <a:xfrm>
            <a:off x="0" y="6449089"/>
            <a:ext cx="5279247" cy="338554"/>
          </a:xfrm>
          <a:prstGeom prst="rect">
            <a:avLst/>
          </a:prstGeom>
        </p:spPr>
        <p:txBody>
          <a:bodyPr wrap="square" lIns="182880" rIns="0" anchor="ctr" anchorCtr="0">
            <a:noAutofit/>
          </a:bodyPr>
          <a:lstStyle/>
          <a:p>
            <a:r>
              <a:rPr lang="en-US" sz="800">
                <a:solidFill>
                  <a:schemeClr val="bg1"/>
                </a:solidFill>
                <a:latin typeface="Century Gothic" panose="020B0502020202020204" pitchFamily="34" charset="0"/>
              </a:rPr>
              <a:t>Source: </a:t>
            </a:r>
            <a:r>
              <a:rPr lang="en-US" sz="800" baseline="30000">
                <a:solidFill>
                  <a:schemeClr val="bg1"/>
                </a:solidFill>
                <a:latin typeface="Century Gothic" panose="020B0502020202020204" pitchFamily="34" charset="0"/>
              </a:rPr>
              <a:t>1</a:t>
            </a:r>
            <a:r>
              <a:rPr lang="en-US" sz="800">
                <a:solidFill>
                  <a:schemeClr val="bg1"/>
                </a:solidFill>
                <a:latin typeface="Century Gothic" panose="020B0502020202020204" pitchFamily="34" charset="0"/>
              </a:rPr>
              <a:t>IRI MULO L13 w/e12.27.17; </a:t>
            </a:r>
            <a:r>
              <a:rPr lang="en-US" sz="800" baseline="30000">
                <a:solidFill>
                  <a:schemeClr val="bg1"/>
                </a:solidFill>
                <a:latin typeface="Century Gothic" panose="020B0502020202020204" pitchFamily="34" charset="0"/>
              </a:rPr>
              <a:t>2</a:t>
            </a:r>
            <a:r>
              <a:rPr lang="en-US" sz="800">
                <a:solidFill>
                  <a:schemeClr val="bg1"/>
                </a:solidFill>
                <a:latin typeface="Century Gothic" panose="020B0502020202020204" pitchFamily="34" charset="0"/>
              </a:rPr>
              <a:t> U/S/W IRI MULO L4 w/e 8.26.18, </a:t>
            </a:r>
            <a:r>
              <a:rPr lang="en-US" sz="800" baseline="30000">
                <a:solidFill>
                  <a:schemeClr val="bg1"/>
                </a:solidFill>
                <a:latin typeface="Century Gothic" panose="020B0502020202020204" pitchFamily="34" charset="0"/>
              </a:rPr>
              <a:t>3</a:t>
            </a:r>
            <a:r>
              <a:rPr lang="en-US" sz="800">
                <a:solidFill>
                  <a:schemeClr val="bg1"/>
                </a:solidFill>
                <a:latin typeface="Century Gothic" panose="020B0502020202020204" pitchFamily="34" charset="0"/>
              </a:rPr>
              <a:t>IRI MULO+C-Store 52wks ending 6.17.18</a:t>
            </a:r>
          </a:p>
        </p:txBody>
      </p:sp>
    </p:spTree>
    <p:extLst>
      <p:ext uri="{BB962C8B-B14F-4D97-AF65-F5344CB8AC3E}">
        <p14:creationId xmlns:p14="http://schemas.microsoft.com/office/powerpoint/2010/main" val="343093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648B210-B216-43B1-B277-05AC4DF4D34D}"/>
              </a:ext>
            </a:extLst>
          </p:cNvPr>
          <p:cNvGraphicFramePr>
            <a:graphicFrameLocks noChangeAspect="1"/>
          </p:cNvGraphicFramePr>
          <p:nvPr>
            <p:custDataLst>
              <p:tags r:id="rId1"/>
            </p:custDataLst>
            <p:extLst>
              <p:ext uri="{D42A27DB-BD31-4B8C-83A1-F6EECF244321}">
                <p14:modId xmlns:p14="http://schemas.microsoft.com/office/powerpoint/2010/main" val="75850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1" name="Object 10" hidden="1">
                        <a:extLst>
                          <a:ext uri="{FF2B5EF4-FFF2-40B4-BE49-F238E27FC236}">
                            <a16:creationId xmlns:a16="http://schemas.microsoft.com/office/drawing/2014/main" id="{0648B210-B216-43B1-B277-05AC4DF4D3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822E3D8-63D0-4B60-B179-02DDF75F676A}"/>
              </a:ext>
            </a:extLst>
          </p:cNvPr>
          <p:cNvSpPr txBox="1">
            <a:spLocks/>
          </p:cNvSpPr>
          <p:nvPr/>
        </p:nvSpPr>
        <p:spPr>
          <a:xfrm>
            <a:off x="700088" y="-1054569"/>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 name="Title 1">
            <a:extLst>
              <a:ext uri="{FF2B5EF4-FFF2-40B4-BE49-F238E27FC236}">
                <a16:creationId xmlns:a16="http://schemas.microsoft.com/office/drawing/2014/main" id="{8289B047-AA98-4FF5-AA93-2C82FC1DE6C1}"/>
              </a:ext>
            </a:extLst>
          </p:cNvPr>
          <p:cNvSpPr txBox="1">
            <a:spLocks/>
          </p:cNvSpPr>
          <p:nvPr/>
        </p:nvSpPr>
        <p:spPr>
          <a:xfrm>
            <a:off x="710035" y="699730"/>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000" b="0" i="1" u="none" strike="noStrike" kern="1200" cap="none" spc="0" normalizeH="0" baseline="0" noProof="0">
              <a:ln>
                <a:noFill/>
              </a:ln>
              <a:solidFill>
                <a:srgbClr val="0069B3"/>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8773D16-0761-8849-8BFD-26F736D904D6}"/>
              </a:ext>
            </a:extLst>
          </p:cNvPr>
          <p:cNvSpPr>
            <a:spLocks noGrp="1"/>
          </p:cNvSpPr>
          <p:nvPr>
            <p:ph type="title"/>
          </p:nvPr>
        </p:nvSpPr>
        <p:spPr>
          <a:xfrm>
            <a:off x="220144" y="192056"/>
            <a:ext cx="11738525" cy="773762"/>
          </a:xfrm>
        </p:spPr>
        <p:txBody>
          <a:bodyPr vert="horz"/>
          <a:lstStyle/>
          <a:p>
            <a:r>
              <a:rPr lang="en-US" altLang="en-US"/>
              <a:t>The </a:t>
            </a:r>
            <a:r>
              <a:rPr lang="en-US">
                <a:latin typeface="Century Gothic"/>
              </a:rPr>
              <a:t>International delight iced coffee </a:t>
            </a:r>
            <a:r>
              <a:rPr lang="en-US" altLang="en-US"/>
              <a:t>lineup</a:t>
            </a:r>
            <a:endParaRPr lang="en-US"/>
          </a:p>
        </p:txBody>
      </p:sp>
      <p:pic>
        <p:nvPicPr>
          <p:cNvPr id="22" name="Imagen 16">
            <a:extLst>
              <a:ext uri="{FF2B5EF4-FFF2-40B4-BE49-F238E27FC236}">
                <a16:creationId xmlns:a16="http://schemas.microsoft.com/office/drawing/2014/main" id="{951088C6-C783-4D2F-9B35-7B14D77797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0226" y="5302855"/>
            <a:ext cx="4784374" cy="428556"/>
          </a:xfrm>
          <a:prstGeom prst="rect">
            <a:avLst/>
          </a:prstGeom>
        </p:spPr>
      </p:pic>
      <p:sp>
        <p:nvSpPr>
          <p:cNvPr id="24" name="Rectangle 23">
            <a:extLst>
              <a:ext uri="{FF2B5EF4-FFF2-40B4-BE49-F238E27FC236}">
                <a16:creationId xmlns:a16="http://schemas.microsoft.com/office/drawing/2014/main" id="{FA3E4A56-B007-43B8-90CA-8773462E23B1}"/>
              </a:ext>
            </a:extLst>
          </p:cNvPr>
          <p:cNvSpPr/>
          <p:nvPr/>
        </p:nvSpPr>
        <p:spPr>
          <a:xfrm>
            <a:off x="2204888" y="5312110"/>
            <a:ext cx="1092927" cy="369332"/>
          </a:xfrm>
          <a:prstGeom prst="rect">
            <a:avLst/>
          </a:prstGeom>
        </p:spPr>
        <p:txBody>
          <a:bodyPr wrap="none">
            <a:spAutoFit/>
          </a:bodyPr>
          <a:lstStyle/>
          <a:p>
            <a:pPr lvl="0" algn="ctr" defTabSz="1219170">
              <a:defRPr/>
            </a:pPr>
            <a:r>
              <a:rPr lang="en-US" spc="30">
                <a:solidFill>
                  <a:prstClr val="white"/>
                </a:solidFill>
                <a:latin typeface="Impact" charset="0"/>
              </a:rPr>
              <a:t>The </a:t>
            </a:r>
            <a:r>
              <a:rPr lang="en-US" spc="30">
                <a:solidFill>
                  <a:prstClr val="white"/>
                </a:solidFill>
                <a:latin typeface="Impact" charset="0"/>
                <a:ea typeface="Impact" charset="0"/>
                <a:cs typeface="Impact" charset="0"/>
              </a:rPr>
              <a:t>Core </a:t>
            </a:r>
          </a:p>
        </p:txBody>
      </p:sp>
      <p:pic>
        <p:nvPicPr>
          <p:cNvPr id="17" name="Imagen 16">
            <a:extLst>
              <a:ext uri="{FF2B5EF4-FFF2-40B4-BE49-F238E27FC236}">
                <a16:creationId xmlns:a16="http://schemas.microsoft.com/office/drawing/2014/main" id="{EF26BFB4-E609-440E-BA7E-FA671CC849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1830" y="5272523"/>
            <a:ext cx="6399944" cy="455450"/>
          </a:xfrm>
          <a:prstGeom prst="rect">
            <a:avLst/>
          </a:prstGeom>
        </p:spPr>
      </p:pic>
      <p:sp>
        <p:nvSpPr>
          <p:cNvPr id="18" name="Rectangle 17">
            <a:extLst>
              <a:ext uri="{FF2B5EF4-FFF2-40B4-BE49-F238E27FC236}">
                <a16:creationId xmlns:a16="http://schemas.microsoft.com/office/drawing/2014/main" id="{11798102-C9B7-4BC5-8EB4-55A7BEA5CD25}"/>
              </a:ext>
            </a:extLst>
          </p:cNvPr>
          <p:cNvSpPr/>
          <p:nvPr/>
        </p:nvSpPr>
        <p:spPr>
          <a:xfrm>
            <a:off x="8112326" y="5312110"/>
            <a:ext cx="1112976" cy="369332"/>
          </a:xfrm>
          <a:prstGeom prst="rect">
            <a:avLst/>
          </a:prstGeom>
        </p:spPr>
        <p:txBody>
          <a:bodyPr wrap="square" lIns="91440" tIns="45720" rIns="91440" bIns="45720" anchor="t">
            <a:spAutoFit/>
          </a:bodyPr>
          <a:lstStyle/>
          <a:p>
            <a:pPr algn="ctr" defTabSz="1219170">
              <a:defRPr/>
            </a:pPr>
            <a:r>
              <a:rPr lang="en-US" spc="30">
                <a:solidFill>
                  <a:schemeClr val="bg1"/>
                </a:solidFill>
                <a:latin typeface="Impact"/>
              </a:rPr>
              <a:t>Extra 4</a:t>
            </a:r>
            <a:endParaRPr lang="en-US">
              <a:solidFill>
                <a:schemeClr val="bg1"/>
              </a:solidFill>
            </a:endParaRPr>
          </a:p>
        </p:txBody>
      </p:sp>
      <p:pic>
        <p:nvPicPr>
          <p:cNvPr id="19" name="Picture 18">
            <a:extLst>
              <a:ext uri="{FF2B5EF4-FFF2-40B4-BE49-F238E27FC236}">
                <a16:creationId xmlns:a16="http://schemas.microsoft.com/office/drawing/2014/main" id="{A5D44D23-7F96-4576-848B-840EE7CBD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21830" y="1642346"/>
            <a:ext cx="1687472" cy="3596408"/>
          </a:xfrm>
          <a:prstGeom prst="rect">
            <a:avLst/>
          </a:prstGeom>
        </p:spPr>
      </p:pic>
      <p:pic>
        <p:nvPicPr>
          <p:cNvPr id="15" name="Picture 14" descr="A picture containing text, cake, chocolate&#10;&#10;Description automatically generated">
            <a:extLst>
              <a:ext uri="{FF2B5EF4-FFF2-40B4-BE49-F238E27FC236}">
                <a16:creationId xmlns:a16="http://schemas.microsoft.com/office/drawing/2014/main" id="{6A6604E7-1BB9-4AD7-BCE6-87A4520188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0144" y="1676115"/>
            <a:ext cx="1687472" cy="3596409"/>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4201A73E-1597-44FB-9962-D7E78005C7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70678" y="1676114"/>
            <a:ext cx="1687472" cy="3596409"/>
          </a:xfrm>
          <a:prstGeom prst="rect">
            <a:avLst/>
          </a:prstGeom>
        </p:spPr>
      </p:pic>
      <p:pic>
        <p:nvPicPr>
          <p:cNvPr id="25" name="Picture 24" descr="A picture containing text, cake&#10;&#10;Description automatically generated">
            <a:extLst>
              <a:ext uri="{FF2B5EF4-FFF2-40B4-BE49-F238E27FC236}">
                <a16:creationId xmlns:a16="http://schemas.microsoft.com/office/drawing/2014/main" id="{F8835729-527C-4CD8-8D6F-B9A7863926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07616" y="1676114"/>
            <a:ext cx="1687472" cy="3596409"/>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4F552978-8EAA-4035-9B0E-8EB7CBE2DD68}"/>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l="28857" r="28494"/>
          <a:stretch/>
        </p:blipFill>
        <p:spPr>
          <a:xfrm>
            <a:off x="8645183" y="1680984"/>
            <a:ext cx="1475640" cy="3459990"/>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B5152427-1787-44C5-9E59-612266A59D99}"/>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l="27215" r="26162"/>
          <a:stretch/>
        </p:blipFill>
        <p:spPr>
          <a:xfrm>
            <a:off x="10120823" y="1676113"/>
            <a:ext cx="1602374" cy="3436829"/>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EEF00CC6-ED44-4F31-B6BD-F47C07097A39}"/>
              </a:ext>
            </a:extLst>
          </p:cNvPr>
          <p:cNvPicPr>
            <a:picLocks noChangeAspect="1"/>
          </p:cNvPicPr>
          <p:nvPr/>
        </p:nvPicPr>
        <p:blipFill rotWithShape="1">
          <a:blip r:embed="rId13">
            <a:clrChange>
              <a:clrFrom>
                <a:srgbClr val="FFFFFF"/>
              </a:clrFrom>
              <a:clrTo>
                <a:srgbClr val="FFFFFF">
                  <a:alpha val="0"/>
                </a:srgbClr>
              </a:clrTo>
            </a:clrChange>
          </a:blip>
          <a:srcRect l="28585" r="28031"/>
          <a:stretch/>
        </p:blipFill>
        <p:spPr>
          <a:xfrm>
            <a:off x="7084892" y="1642345"/>
            <a:ext cx="1560290" cy="3596409"/>
          </a:xfrm>
          <a:prstGeom prst="rect">
            <a:avLst/>
          </a:prstGeom>
        </p:spPr>
      </p:pic>
    </p:spTree>
    <p:extLst>
      <p:ext uri="{BB962C8B-B14F-4D97-AF65-F5344CB8AC3E}">
        <p14:creationId xmlns:p14="http://schemas.microsoft.com/office/powerpoint/2010/main" val="142538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BACC82B-D28B-4EA9-A169-E40C9DCC3EEB}"/>
              </a:ext>
            </a:extLst>
          </p:cNvPr>
          <p:cNvGraphicFramePr>
            <a:graphicFrameLocks noChangeAspect="1"/>
          </p:cNvGraphicFramePr>
          <p:nvPr>
            <p:custDataLst>
              <p:tags r:id="rId1"/>
            </p:custDataLst>
            <p:extLst>
              <p:ext uri="{D42A27DB-BD31-4B8C-83A1-F6EECF244321}">
                <p14:modId xmlns:p14="http://schemas.microsoft.com/office/powerpoint/2010/main" val="3890607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9BACC82B-D28B-4EA9-A169-E40C9DCC3E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F7FA24C-3DA1-4767-9727-F79C2E30C9AB}"/>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a:latin typeface="Century Gothic" panose="020B0502020202020204" pitchFamily="34" charset="0"/>
              <a:sym typeface="Calibri Regular"/>
            </a:endParaRPr>
          </a:p>
        </p:txBody>
      </p:sp>
      <p:sp>
        <p:nvSpPr>
          <p:cNvPr id="7" name="Title 6">
            <a:extLst>
              <a:ext uri="{FF2B5EF4-FFF2-40B4-BE49-F238E27FC236}">
                <a16:creationId xmlns:a16="http://schemas.microsoft.com/office/drawing/2014/main" id="{1AF1027A-106A-2741-9806-631A810F5282}"/>
              </a:ext>
            </a:extLst>
          </p:cNvPr>
          <p:cNvSpPr>
            <a:spLocks noGrp="1"/>
          </p:cNvSpPr>
          <p:nvPr>
            <p:ph type="title"/>
          </p:nvPr>
        </p:nvSpPr>
        <p:spPr>
          <a:xfrm>
            <a:off x="220144" y="192056"/>
            <a:ext cx="11738525" cy="773762"/>
          </a:xfrm>
        </p:spPr>
        <p:txBody>
          <a:bodyPr/>
          <a:lstStyle/>
          <a:p>
            <a:r>
              <a:rPr lang="en-US"/>
              <a:t>77% of consumers are buying more coffee at home are drinking more, and 27% are making coffee at home more often</a:t>
            </a:r>
          </a:p>
        </p:txBody>
      </p:sp>
      <p:sp>
        <p:nvSpPr>
          <p:cNvPr id="3" name="Text Placeholder 2">
            <a:extLst>
              <a:ext uri="{FF2B5EF4-FFF2-40B4-BE49-F238E27FC236}">
                <a16:creationId xmlns:a16="http://schemas.microsoft.com/office/drawing/2014/main" id="{A06B97EA-CD8E-4106-8FD8-B873B81778BB}"/>
              </a:ext>
            </a:extLst>
          </p:cNvPr>
          <p:cNvSpPr>
            <a:spLocks noGrp="1"/>
          </p:cNvSpPr>
          <p:nvPr>
            <p:ph type="body" idx="13"/>
          </p:nvPr>
        </p:nvSpPr>
        <p:spPr>
          <a:xfrm>
            <a:off x="220145" y="870264"/>
            <a:ext cx="11740550" cy="600921"/>
          </a:xfrm>
        </p:spPr>
        <p:txBody>
          <a:bodyPr vert="horz" lIns="0" tIns="0" rIns="91440" bIns="45720" rtlCol="0">
            <a:normAutofit/>
          </a:bodyPr>
          <a:lstStyle/>
          <a:p>
            <a:pPr algn="ctr"/>
            <a:r>
              <a:rPr lang="en-US"/>
              <a:t>Only a quarter of consumers say they are not drinking more coffee</a:t>
            </a:r>
          </a:p>
        </p:txBody>
      </p:sp>
      <p:sp>
        <p:nvSpPr>
          <p:cNvPr id="23" name="TextBox 22">
            <a:extLst>
              <a:ext uri="{FF2B5EF4-FFF2-40B4-BE49-F238E27FC236}">
                <a16:creationId xmlns:a16="http://schemas.microsoft.com/office/drawing/2014/main" id="{21153467-A547-47F0-BC37-D432DDC455AB}"/>
              </a:ext>
            </a:extLst>
          </p:cNvPr>
          <p:cNvSpPr txBox="1"/>
          <p:nvPr/>
        </p:nvSpPr>
        <p:spPr>
          <a:xfrm>
            <a:off x="7896199" y="1905685"/>
            <a:ext cx="3438551" cy="1738938"/>
          </a:xfrm>
          <a:prstGeom prst="rect">
            <a:avLst/>
          </a:prstGeom>
          <a:noFill/>
        </p:spPr>
        <p:txBody>
          <a:bodyPr wrap="square" rtlCol="0">
            <a:spAutoFit/>
          </a:bodyPr>
          <a:lstStyle/>
          <a:p>
            <a:pPr algn="ctr">
              <a:spcAft>
                <a:spcPts val="600"/>
              </a:spcAft>
            </a:pPr>
            <a:r>
              <a:rPr lang="en-US">
                <a:solidFill>
                  <a:schemeClr val="accent5"/>
                </a:solidFill>
                <a:latin typeface="Century Gothic" panose="020B0502020202020204" pitchFamily="34" charset="0"/>
              </a:rPr>
              <a:t>COVID-19 SURVEY</a:t>
            </a:r>
          </a:p>
          <a:p>
            <a:pPr algn="ctr">
              <a:spcAft>
                <a:spcPts val="600"/>
              </a:spcAft>
            </a:pPr>
            <a:r>
              <a:rPr lang="en-US" sz="2000" b="1">
                <a:solidFill>
                  <a:schemeClr val="accent5"/>
                </a:solidFill>
                <a:latin typeface="Century Gothic" panose="020B0502020202020204" pitchFamily="34" charset="0"/>
              </a:rPr>
              <a:t>27%</a:t>
            </a:r>
            <a:r>
              <a:rPr lang="en-US" sz="1600">
                <a:solidFill>
                  <a:schemeClr val="tx2"/>
                </a:solidFill>
                <a:latin typeface="Century Gothic" panose="020B0502020202020204" pitchFamily="34" charset="0"/>
              </a:rPr>
              <a:t> of consumers are making coffee at home more often, with the majority of these consumers planning to continue this behavior post-Lockdown</a:t>
            </a:r>
          </a:p>
        </p:txBody>
      </p:sp>
      <p:pic>
        <p:nvPicPr>
          <p:cNvPr id="50186" name="Picture 10" descr="Barista Tips on How to Make Better Coffee at Home | HYPEBEAST">
            <a:extLst>
              <a:ext uri="{FF2B5EF4-FFF2-40B4-BE49-F238E27FC236}">
                <a16:creationId xmlns:a16="http://schemas.microsoft.com/office/drawing/2014/main" id="{20B65982-0128-4613-BDCF-9949005AC52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30505" y="3851273"/>
            <a:ext cx="2571750" cy="1714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25" name="Chart 24">
            <a:extLst>
              <a:ext uri="{FF2B5EF4-FFF2-40B4-BE49-F238E27FC236}">
                <a16:creationId xmlns:a16="http://schemas.microsoft.com/office/drawing/2014/main" id="{83E65F4A-356E-4F12-B7D7-D13E503B7330}"/>
              </a:ext>
            </a:extLst>
          </p:cNvPr>
          <p:cNvGraphicFramePr/>
          <p:nvPr>
            <p:extLst>
              <p:ext uri="{D42A27DB-BD31-4B8C-83A1-F6EECF244321}">
                <p14:modId xmlns:p14="http://schemas.microsoft.com/office/powerpoint/2010/main" val="364131325"/>
              </p:ext>
            </p:extLst>
          </p:nvPr>
        </p:nvGraphicFramePr>
        <p:xfrm>
          <a:off x="857249" y="1714894"/>
          <a:ext cx="5905873" cy="4272757"/>
        </p:xfrm>
        <a:graphic>
          <a:graphicData uri="http://schemas.openxmlformats.org/drawingml/2006/chart">
            <c:chart xmlns:c="http://schemas.openxmlformats.org/drawingml/2006/chart" xmlns:r="http://schemas.openxmlformats.org/officeDocument/2006/relationships" r:id="rId7"/>
          </a:graphicData>
        </a:graphic>
      </p:graphicFrame>
      <p:sp>
        <p:nvSpPr>
          <p:cNvPr id="2" name="Right Brace 1">
            <a:extLst>
              <a:ext uri="{FF2B5EF4-FFF2-40B4-BE49-F238E27FC236}">
                <a16:creationId xmlns:a16="http://schemas.microsoft.com/office/drawing/2014/main" id="{02D76A2A-A3DC-4908-A71F-36C9DD0A3B1C}"/>
              </a:ext>
            </a:extLst>
          </p:cNvPr>
          <p:cNvSpPr/>
          <p:nvPr/>
        </p:nvSpPr>
        <p:spPr>
          <a:xfrm>
            <a:off x="5622388" y="3029149"/>
            <a:ext cx="244993" cy="1007088"/>
          </a:xfrm>
          <a:prstGeom prst="righ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C1D257CF-63C3-4F09-94C9-CDDCF7EEFBB4}"/>
              </a:ext>
            </a:extLst>
          </p:cNvPr>
          <p:cNvCxnSpPr/>
          <p:nvPr/>
        </p:nvCxnSpPr>
        <p:spPr>
          <a:xfrm flipH="1">
            <a:off x="4326244" y="4036237"/>
            <a:ext cx="13562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B98599-D347-4CE6-9E4F-4747CE6FCD0D}"/>
              </a:ext>
            </a:extLst>
          </p:cNvPr>
          <p:cNvSpPr txBox="1"/>
          <p:nvPr/>
        </p:nvSpPr>
        <p:spPr>
          <a:xfrm>
            <a:off x="5866289" y="3071343"/>
            <a:ext cx="1440160" cy="1261884"/>
          </a:xfrm>
          <a:prstGeom prst="rect">
            <a:avLst/>
          </a:prstGeom>
          <a:noFill/>
        </p:spPr>
        <p:txBody>
          <a:bodyPr wrap="square" rtlCol="0">
            <a:spAutoFit/>
          </a:bodyPr>
          <a:lstStyle/>
          <a:p>
            <a:r>
              <a:rPr lang="en-US" sz="2800" b="1">
                <a:solidFill>
                  <a:schemeClr val="accent3"/>
                </a:solidFill>
                <a:latin typeface="Century Gothic" panose="020B0502020202020204" pitchFamily="34" charset="0"/>
              </a:rPr>
              <a:t>77%</a:t>
            </a:r>
            <a:r>
              <a:rPr lang="en-US" b="1">
                <a:solidFill>
                  <a:schemeClr val="accent3"/>
                </a:solidFill>
                <a:latin typeface="Century Gothic" panose="020B0502020202020204" pitchFamily="34" charset="0"/>
              </a:rPr>
              <a:t> </a:t>
            </a:r>
          </a:p>
          <a:p>
            <a:r>
              <a:rPr lang="en-US" sz="1200">
                <a:solidFill>
                  <a:schemeClr val="accent3"/>
                </a:solidFill>
                <a:latin typeface="Century Gothic" panose="020B0502020202020204" pitchFamily="34" charset="0"/>
              </a:rPr>
              <a:t>of consumers are buying more coffee to drink at home</a:t>
            </a:r>
          </a:p>
        </p:txBody>
      </p:sp>
      <p:sp>
        <p:nvSpPr>
          <p:cNvPr id="13" name="Title 4">
            <a:extLst>
              <a:ext uri="{FF2B5EF4-FFF2-40B4-BE49-F238E27FC236}">
                <a16:creationId xmlns:a16="http://schemas.microsoft.com/office/drawing/2014/main" id="{9E7CD3C9-CABE-448F-8DAE-A058133ABDD1}"/>
              </a:ext>
            </a:extLst>
          </p:cNvPr>
          <p:cNvSpPr txBox="1">
            <a:spLocks/>
          </p:cNvSpPr>
          <p:nvPr/>
        </p:nvSpPr>
        <p:spPr>
          <a:xfrm>
            <a:off x="6763122" y="-55947"/>
            <a:ext cx="10284386" cy="773762"/>
          </a:xfrm>
          <a:prstGeom prst="rect">
            <a:avLst/>
          </a:prstGeom>
        </p:spPr>
        <p:txBody>
          <a:bodyPr lIns="91440" tIns="45720" rIns="91440" bIns="45720"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latin typeface="Century Gothic"/>
            </a:endParaRPr>
          </a:p>
        </p:txBody>
      </p:sp>
      <p:sp>
        <p:nvSpPr>
          <p:cNvPr id="18" name="Rectangle 17">
            <a:extLst>
              <a:ext uri="{FF2B5EF4-FFF2-40B4-BE49-F238E27FC236}">
                <a16:creationId xmlns:a16="http://schemas.microsoft.com/office/drawing/2014/main" id="{C42D6782-BA1F-4940-A901-A4817EEFB34D}"/>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Sources: Suzy custom survey, August 2020, N=396; IRI Survey, 4/10-12 among National Consumer Panel representing Total U.S. Primary Grocery Shoppers</a:t>
            </a:r>
          </a:p>
        </p:txBody>
      </p:sp>
    </p:spTree>
    <p:extLst>
      <p:ext uri="{BB962C8B-B14F-4D97-AF65-F5344CB8AC3E}">
        <p14:creationId xmlns:p14="http://schemas.microsoft.com/office/powerpoint/2010/main" val="2616347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15951B-3966-5B40-B5C0-525318AE64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163" b="22845"/>
          <a:stretch/>
        </p:blipFill>
        <p:spPr>
          <a:xfrm>
            <a:off x="21867" y="-1"/>
            <a:ext cx="12192001" cy="4390031"/>
          </a:xfrm>
          <a:prstGeom prst="rect">
            <a:avLst/>
          </a:prstGeom>
        </p:spPr>
      </p:pic>
      <p:sp>
        <p:nvSpPr>
          <p:cNvPr id="3" name="Title 1">
            <a:extLst>
              <a:ext uri="{FF2B5EF4-FFF2-40B4-BE49-F238E27FC236}">
                <a16:creationId xmlns:a16="http://schemas.microsoft.com/office/drawing/2014/main" id="{53B0670E-476B-47AB-82E9-BA7718E75D9B}"/>
              </a:ext>
            </a:extLst>
          </p:cNvPr>
          <p:cNvSpPr txBox="1">
            <a:spLocks/>
          </p:cNvSpPr>
          <p:nvPr/>
        </p:nvSpPr>
        <p:spPr>
          <a:xfrm>
            <a:off x="710036" y="309281"/>
            <a:ext cx="10980313" cy="773762"/>
          </a:xfrm>
          <a:prstGeom prst="rect">
            <a:avLst/>
          </a:prstGeom>
        </p:spPr>
        <p:txBody>
          <a:bodyP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marL="0" marR="0" lvl="0" indent="0" algn="l" defTabSz="1111073"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a:ln>
                <a:noFill/>
              </a:ln>
              <a:solidFill>
                <a:srgbClr val="0069B3"/>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DC707D03-B3C1-404C-95BC-11C7B03B3036}"/>
              </a:ext>
            </a:extLst>
          </p:cNvPr>
          <p:cNvSpPr txBox="1"/>
          <p:nvPr/>
        </p:nvSpPr>
        <p:spPr>
          <a:xfrm>
            <a:off x="-1" y="5224305"/>
            <a:ext cx="12192001" cy="769441"/>
          </a:xfrm>
          <a:prstGeom prst="rect">
            <a:avLst/>
          </a:prstGeom>
          <a:noFill/>
        </p:spPr>
        <p:txBody>
          <a:bodyPr wrap="square" rtlCol="0">
            <a:spAutoFit/>
          </a:bodyPr>
          <a:lstStyle/>
          <a:p>
            <a:pPr lvl="0" algn="ctr">
              <a:defRPr/>
            </a:pPr>
            <a:r>
              <a:rPr lang="fi-FI" sz="4400" dirty="0">
                <a:solidFill>
                  <a:schemeClr val="bg1"/>
                </a:solidFill>
                <a:latin typeface="Century Gothic" panose="020B0502020202020204" pitchFamily="34" charset="0"/>
              </a:rPr>
              <a:t>THANK YOU!</a:t>
            </a:r>
            <a:endParaRPr lang="en-US" sz="2400" dirty="0">
              <a:solidFill>
                <a:schemeClr val="bg1"/>
              </a:solidFill>
              <a:latin typeface="Century Gothic" panose="020B0502020202020204" pitchFamily="34" charset="0"/>
            </a:endParaRPr>
          </a:p>
        </p:txBody>
      </p:sp>
      <p:pic>
        <p:nvPicPr>
          <p:cNvPr id="72" name="Picture 71">
            <a:extLst>
              <a:ext uri="{FF2B5EF4-FFF2-40B4-BE49-F238E27FC236}">
                <a16:creationId xmlns:a16="http://schemas.microsoft.com/office/drawing/2014/main" id="{1F85CF8C-EAE1-884E-9F4B-67EA9D6B514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341" y="4626446"/>
            <a:ext cx="1124254" cy="1569957"/>
          </a:xfrm>
          <a:prstGeom prst="rect">
            <a:avLst/>
          </a:prstGeom>
        </p:spPr>
      </p:pic>
      <p:sp>
        <p:nvSpPr>
          <p:cNvPr id="2" name="Right Triangle 1">
            <a:extLst>
              <a:ext uri="{FF2B5EF4-FFF2-40B4-BE49-F238E27FC236}">
                <a16:creationId xmlns:a16="http://schemas.microsoft.com/office/drawing/2014/main" id="{0012E564-FB23-434D-85D5-5985949633A1}"/>
              </a:ext>
            </a:extLst>
          </p:cNvPr>
          <p:cNvSpPr/>
          <p:nvPr/>
        </p:nvSpPr>
        <p:spPr>
          <a:xfrm flipH="1" flipV="1">
            <a:off x="7615004" y="0"/>
            <a:ext cx="4576996" cy="4076915"/>
          </a:xfrm>
          <a:prstGeom prst="rtTriangle">
            <a:avLst/>
          </a:prstGeom>
          <a:gradFill flip="none" rotWithShape="1">
            <a:gsLst>
              <a:gs pos="100000">
                <a:schemeClr val="tx1">
                  <a:alpha val="85000"/>
                </a:schemeClr>
              </a:gs>
              <a:gs pos="52000">
                <a:schemeClr val="tx1">
                  <a:alpha val="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spc="150"/>
          </a:p>
        </p:txBody>
      </p:sp>
    </p:spTree>
    <p:extLst>
      <p:ext uri="{BB962C8B-B14F-4D97-AF65-F5344CB8AC3E}">
        <p14:creationId xmlns:p14="http://schemas.microsoft.com/office/powerpoint/2010/main" val="15396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70C534B-A1C8-41D6-BDAC-78837732C4A7}"/>
              </a:ext>
            </a:extLst>
          </p:cNvPr>
          <p:cNvGraphicFramePr>
            <a:graphicFrameLocks noChangeAspect="1"/>
          </p:cNvGraphicFramePr>
          <p:nvPr>
            <p:custDataLst>
              <p:tags r:id="rId1"/>
            </p:custDataLst>
            <p:extLst>
              <p:ext uri="{D42A27DB-BD31-4B8C-83A1-F6EECF244321}">
                <p14:modId xmlns:p14="http://schemas.microsoft.com/office/powerpoint/2010/main" val="1186157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3" name="Object 12" hidden="1">
                        <a:extLst>
                          <a:ext uri="{FF2B5EF4-FFF2-40B4-BE49-F238E27FC236}">
                            <a16:creationId xmlns:a16="http://schemas.microsoft.com/office/drawing/2014/main" id="{770C534B-A1C8-41D6-BDAC-78837732C4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6674526-E79C-484E-82E1-AF0869A7C4D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200">
              <a:latin typeface="Century Gothic" panose="020B0502020202020204" pitchFamily="34" charset="0"/>
            </a:endParaRPr>
          </a:p>
        </p:txBody>
      </p:sp>
      <p:sp>
        <p:nvSpPr>
          <p:cNvPr id="9" name="TextBox 8">
            <a:extLst>
              <a:ext uri="{FF2B5EF4-FFF2-40B4-BE49-F238E27FC236}">
                <a16:creationId xmlns:a16="http://schemas.microsoft.com/office/drawing/2014/main" id="{AA73A66F-B0E3-4201-AEBB-CCAA080B7CFC}"/>
              </a:ext>
            </a:extLst>
          </p:cNvPr>
          <p:cNvSpPr txBox="1"/>
          <p:nvPr/>
        </p:nvSpPr>
        <p:spPr>
          <a:xfrm>
            <a:off x="9440610" y="2305214"/>
            <a:ext cx="2305517" cy="507831"/>
          </a:xfrm>
          <a:prstGeom prst="rect">
            <a:avLst/>
          </a:prstGeom>
          <a:noFill/>
        </p:spPr>
        <p:txBody>
          <a:bodyPr wrap="square" rtlCol="0">
            <a:spAutoFit/>
          </a:bodyPr>
          <a:lstStyle/>
          <a:p>
            <a:r>
              <a:rPr lang="en-US" sz="1600" b="1">
                <a:latin typeface="Century Gothic" panose="020B0502020202020204" pitchFamily="34" charset="0"/>
              </a:rPr>
              <a:t>35% </a:t>
            </a:r>
            <a:r>
              <a:rPr lang="en-US" sz="1100" b="1">
                <a:latin typeface="Century Gothic" panose="020B0502020202020204" pitchFamily="34" charset="0"/>
              </a:rPr>
              <a:t>drink a cup or less </a:t>
            </a:r>
            <a:r>
              <a:rPr lang="en-US" sz="1100">
                <a:latin typeface="Century Gothic" panose="020B0502020202020204" pitchFamily="34" charset="0"/>
              </a:rPr>
              <a:t>(down from 39% pre-COVID)</a:t>
            </a:r>
          </a:p>
        </p:txBody>
      </p:sp>
      <p:sp>
        <p:nvSpPr>
          <p:cNvPr id="10" name="TextBox 9">
            <a:extLst>
              <a:ext uri="{FF2B5EF4-FFF2-40B4-BE49-F238E27FC236}">
                <a16:creationId xmlns:a16="http://schemas.microsoft.com/office/drawing/2014/main" id="{67ED49EF-0A9F-4E61-A2C8-E09B39DF4A84}"/>
              </a:ext>
            </a:extLst>
          </p:cNvPr>
          <p:cNvSpPr txBox="1"/>
          <p:nvPr/>
        </p:nvSpPr>
        <p:spPr>
          <a:xfrm>
            <a:off x="9572035" y="3428131"/>
            <a:ext cx="2039087" cy="338554"/>
          </a:xfrm>
          <a:prstGeom prst="rect">
            <a:avLst/>
          </a:prstGeom>
          <a:noFill/>
        </p:spPr>
        <p:txBody>
          <a:bodyPr wrap="square" rtlCol="0">
            <a:spAutoFit/>
          </a:bodyPr>
          <a:lstStyle/>
          <a:p>
            <a:r>
              <a:rPr lang="en-US" sz="1600" b="1">
                <a:latin typeface="Century Gothic" panose="020B0502020202020204" pitchFamily="34" charset="0"/>
              </a:rPr>
              <a:t>32%</a:t>
            </a:r>
            <a:r>
              <a:rPr lang="en-US" sz="1100">
                <a:latin typeface="Century Gothic" panose="020B0502020202020204" pitchFamily="34" charset="0"/>
              </a:rPr>
              <a:t> drink about 2 cups</a:t>
            </a:r>
          </a:p>
        </p:txBody>
      </p:sp>
      <p:sp>
        <p:nvSpPr>
          <p:cNvPr id="11" name="TextBox 10">
            <a:extLst>
              <a:ext uri="{FF2B5EF4-FFF2-40B4-BE49-F238E27FC236}">
                <a16:creationId xmlns:a16="http://schemas.microsoft.com/office/drawing/2014/main" id="{0E8C3786-2CDE-4B0A-9E6C-03FA046D6FB5}"/>
              </a:ext>
            </a:extLst>
          </p:cNvPr>
          <p:cNvSpPr txBox="1"/>
          <p:nvPr/>
        </p:nvSpPr>
        <p:spPr>
          <a:xfrm>
            <a:off x="9832119" y="4580223"/>
            <a:ext cx="2205332" cy="538609"/>
          </a:xfrm>
          <a:prstGeom prst="rect">
            <a:avLst/>
          </a:prstGeom>
          <a:noFill/>
        </p:spPr>
        <p:txBody>
          <a:bodyPr wrap="square" rtlCol="0">
            <a:spAutoFit/>
          </a:bodyPr>
          <a:lstStyle/>
          <a:p>
            <a:r>
              <a:rPr lang="en-US" b="1">
                <a:solidFill>
                  <a:schemeClr val="tx2"/>
                </a:solidFill>
                <a:latin typeface="Century Gothic" panose="020B0502020202020204" pitchFamily="34" charset="0"/>
              </a:rPr>
              <a:t>33%</a:t>
            </a:r>
            <a:r>
              <a:rPr lang="en-US" sz="1200">
                <a:solidFill>
                  <a:schemeClr val="tx2"/>
                </a:solidFill>
                <a:latin typeface="Century Gothic" panose="020B0502020202020204" pitchFamily="34" charset="0"/>
              </a:rPr>
              <a:t> </a:t>
            </a:r>
            <a:r>
              <a:rPr lang="en-US" sz="1200" b="1">
                <a:solidFill>
                  <a:schemeClr val="tx2"/>
                </a:solidFill>
                <a:latin typeface="Century Gothic" panose="020B0502020202020204" pitchFamily="34" charset="0"/>
              </a:rPr>
              <a:t>drink</a:t>
            </a:r>
            <a:r>
              <a:rPr lang="en-US" sz="1200">
                <a:solidFill>
                  <a:schemeClr val="tx2"/>
                </a:solidFill>
                <a:latin typeface="Century Gothic" panose="020B0502020202020204" pitchFamily="34" charset="0"/>
              </a:rPr>
              <a:t> </a:t>
            </a:r>
            <a:r>
              <a:rPr lang="en-US" sz="1200" b="1">
                <a:solidFill>
                  <a:schemeClr val="tx2"/>
                </a:solidFill>
                <a:latin typeface="Century Gothic" panose="020B0502020202020204" pitchFamily="34" charset="0"/>
              </a:rPr>
              <a:t>3 or more cups </a:t>
            </a:r>
            <a:r>
              <a:rPr lang="en-US" sz="1050">
                <a:solidFill>
                  <a:schemeClr val="tx2"/>
                </a:solidFill>
                <a:latin typeface="Century Gothic" panose="020B0502020202020204" pitchFamily="34" charset="0"/>
              </a:rPr>
              <a:t>(up from 30% pre-COVID)</a:t>
            </a:r>
            <a:endParaRPr lang="en-US" sz="1100">
              <a:solidFill>
                <a:schemeClr val="tx2"/>
              </a:solidFill>
              <a:latin typeface="Century Gothic" panose="020B0502020202020204" pitchFamily="34" charset="0"/>
            </a:endParaRPr>
          </a:p>
        </p:txBody>
      </p:sp>
      <p:sp>
        <p:nvSpPr>
          <p:cNvPr id="12" name="TextBox 11">
            <a:extLst>
              <a:ext uri="{FF2B5EF4-FFF2-40B4-BE49-F238E27FC236}">
                <a16:creationId xmlns:a16="http://schemas.microsoft.com/office/drawing/2014/main" id="{6F04418E-74BA-456F-9F17-38DF9EC9B5B3}"/>
              </a:ext>
            </a:extLst>
          </p:cNvPr>
          <p:cNvSpPr txBox="1"/>
          <p:nvPr/>
        </p:nvSpPr>
        <p:spPr>
          <a:xfrm>
            <a:off x="8525993" y="1740721"/>
            <a:ext cx="2961860" cy="461665"/>
          </a:xfrm>
          <a:prstGeom prst="rect">
            <a:avLst/>
          </a:prstGeom>
          <a:noFill/>
        </p:spPr>
        <p:txBody>
          <a:bodyPr wrap="square" rtlCol="0">
            <a:spAutoFit/>
          </a:bodyPr>
          <a:lstStyle/>
          <a:p>
            <a:pPr algn="ctr"/>
            <a:r>
              <a:rPr lang="en-US" sz="1200" b="1" i="1">
                <a:solidFill>
                  <a:schemeClr val="tx2"/>
                </a:solidFill>
                <a:latin typeface="Century Gothic" panose="020B0502020202020204" pitchFamily="34" charset="0"/>
              </a:rPr>
              <a:t>And how many cups of coffee a day do you drink at home?</a:t>
            </a:r>
          </a:p>
        </p:txBody>
      </p:sp>
      <p:pic>
        <p:nvPicPr>
          <p:cNvPr id="31" name="Picture 30">
            <a:extLst>
              <a:ext uri="{FF2B5EF4-FFF2-40B4-BE49-F238E27FC236}">
                <a16:creationId xmlns:a16="http://schemas.microsoft.com/office/drawing/2014/main" id="{2C9A2811-18EF-40BF-809F-38D06A6462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6882" y="2225469"/>
            <a:ext cx="1147303" cy="769441"/>
          </a:xfrm>
          <a:prstGeom prst="rect">
            <a:avLst/>
          </a:prstGeom>
        </p:spPr>
      </p:pic>
      <p:sp>
        <p:nvSpPr>
          <p:cNvPr id="14" name="Arrow: Down 13">
            <a:extLst>
              <a:ext uri="{FF2B5EF4-FFF2-40B4-BE49-F238E27FC236}">
                <a16:creationId xmlns:a16="http://schemas.microsoft.com/office/drawing/2014/main" id="{82701A16-41B7-46E7-8196-77267480DEE7}"/>
              </a:ext>
            </a:extLst>
          </p:cNvPr>
          <p:cNvSpPr/>
          <p:nvPr/>
        </p:nvSpPr>
        <p:spPr>
          <a:xfrm>
            <a:off x="9231736" y="2399046"/>
            <a:ext cx="246779" cy="422943"/>
          </a:xfrm>
          <a:prstGeom prst="downArrow">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entury Gothic" panose="020B0502020202020204" pitchFamily="34" charset="0"/>
            </a:endParaRPr>
          </a:p>
        </p:txBody>
      </p:sp>
      <p:pic>
        <p:nvPicPr>
          <p:cNvPr id="40" name="Picture 39">
            <a:extLst>
              <a:ext uri="{FF2B5EF4-FFF2-40B4-BE49-F238E27FC236}">
                <a16:creationId xmlns:a16="http://schemas.microsoft.com/office/drawing/2014/main" id="{DF200E0E-6774-4725-86CD-BAC3C2961E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79292" y="3233364"/>
            <a:ext cx="1147303" cy="769441"/>
          </a:xfrm>
          <a:prstGeom prst="rect">
            <a:avLst/>
          </a:prstGeom>
        </p:spPr>
      </p:pic>
      <p:pic>
        <p:nvPicPr>
          <p:cNvPr id="41" name="Picture 40">
            <a:extLst>
              <a:ext uri="{FF2B5EF4-FFF2-40B4-BE49-F238E27FC236}">
                <a16:creationId xmlns:a16="http://schemas.microsoft.com/office/drawing/2014/main" id="{F36BBD74-22C2-4810-B1B6-C391E838F8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27635" y="3576151"/>
            <a:ext cx="1208201" cy="810282"/>
          </a:xfrm>
          <a:prstGeom prst="rect">
            <a:avLst/>
          </a:prstGeom>
        </p:spPr>
      </p:pic>
      <p:pic>
        <p:nvPicPr>
          <p:cNvPr id="42" name="Picture 41">
            <a:extLst>
              <a:ext uri="{FF2B5EF4-FFF2-40B4-BE49-F238E27FC236}">
                <a16:creationId xmlns:a16="http://schemas.microsoft.com/office/drawing/2014/main" id="{0248F7B2-7270-4E05-BE65-AE6B75DA3B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79472" y="4404151"/>
            <a:ext cx="1147303" cy="769441"/>
          </a:xfrm>
          <a:prstGeom prst="rect">
            <a:avLst/>
          </a:prstGeom>
        </p:spPr>
      </p:pic>
      <p:pic>
        <p:nvPicPr>
          <p:cNvPr id="43" name="Picture 42">
            <a:extLst>
              <a:ext uri="{FF2B5EF4-FFF2-40B4-BE49-F238E27FC236}">
                <a16:creationId xmlns:a16="http://schemas.microsoft.com/office/drawing/2014/main" id="{B14053A8-2A26-49C9-85BB-CB9BDD4EE3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42780" y="4705138"/>
            <a:ext cx="1220028" cy="818214"/>
          </a:xfrm>
          <a:prstGeom prst="rect">
            <a:avLst/>
          </a:prstGeom>
        </p:spPr>
      </p:pic>
      <p:pic>
        <p:nvPicPr>
          <p:cNvPr id="44" name="Picture 43">
            <a:extLst>
              <a:ext uri="{FF2B5EF4-FFF2-40B4-BE49-F238E27FC236}">
                <a16:creationId xmlns:a16="http://schemas.microsoft.com/office/drawing/2014/main" id="{C806B2F7-55A5-4C57-927C-B505CCC7F03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82337" y="5063067"/>
            <a:ext cx="1302066" cy="873233"/>
          </a:xfrm>
          <a:prstGeom prst="rect">
            <a:avLst/>
          </a:prstGeom>
        </p:spPr>
      </p:pic>
      <p:pic>
        <p:nvPicPr>
          <p:cNvPr id="36" name="Picture 35">
            <a:extLst>
              <a:ext uri="{FF2B5EF4-FFF2-40B4-BE49-F238E27FC236}">
                <a16:creationId xmlns:a16="http://schemas.microsoft.com/office/drawing/2014/main" id="{BEE64FED-AAC7-4243-B3AB-3A926C4D9D7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496762" y="5391861"/>
            <a:ext cx="887821" cy="899494"/>
          </a:xfrm>
          <a:prstGeom prst="rect">
            <a:avLst/>
          </a:prstGeom>
        </p:spPr>
      </p:pic>
      <p:sp>
        <p:nvSpPr>
          <p:cNvPr id="39" name="Arrow: Down 38">
            <a:extLst>
              <a:ext uri="{FF2B5EF4-FFF2-40B4-BE49-F238E27FC236}">
                <a16:creationId xmlns:a16="http://schemas.microsoft.com/office/drawing/2014/main" id="{06B49A5C-0522-41D6-99EE-6314F80A1223}"/>
              </a:ext>
            </a:extLst>
          </p:cNvPr>
          <p:cNvSpPr/>
          <p:nvPr/>
        </p:nvSpPr>
        <p:spPr>
          <a:xfrm flipV="1">
            <a:off x="9639771" y="4607051"/>
            <a:ext cx="246779" cy="443240"/>
          </a:xfrm>
          <a:prstGeom prst="downArrow">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TextBox 51">
            <a:extLst>
              <a:ext uri="{FF2B5EF4-FFF2-40B4-BE49-F238E27FC236}">
                <a16:creationId xmlns:a16="http://schemas.microsoft.com/office/drawing/2014/main" id="{D2F92680-604F-4F63-8352-A43CF32A691B}"/>
              </a:ext>
            </a:extLst>
          </p:cNvPr>
          <p:cNvSpPr txBox="1"/>
          <p:nvPr/>
        </p:nvSpPr>
        <p:spPr>
          <a:xfrm>
            <a:off x="522288" y="1042616"/>
            <a:ext cx="7231061" cy="523220"/>
          </a:xfrm>
          <a:prstGeom prst="rect">
            <a:avLst/>
          </a:prstGeom>
          <a:solidFill>
            <a:schemeClr val="accent2">
              <a:lumMod val="20000"/>
              <a:lumOff val="80000"/>
            </a:schemeClr>
          </a:solidFill>
        </p:spPr>
        <p:txBody>
          <a:bodyPr wrap="square" rtlCol="0">
            <a:spAutoFit/>
          </a:bodyPr>
          <a:lstStyle/>
          <a:p>
            <a:pPr algn="ctr"/>
            <a:r>
              <a:rPr lang="en-US" sz="1400">
                <a:solidFill>
                  <a:schemeClr val="tx2"/>
                </a:solidFill>
                <a:latin typeface="Century Gothic" panose="020B0502020202020204" pitchFamily="34" charset="0"/>
              </a:rPr>
              <a:t>Coffee consumers </a:t>
            </a:r>
            <a:r>
              <a:rPr lang="en-US" sz="1400" b="1">
                <a:solidFill>
                  <a:schemeClr val="tx2"/>
                </a:solidFill>
                <a:latin typeface="Century Gothic" panose="020B0502020202020204" pitchFamily="34" charset="0"/>
              </a:rPr>
              <a:t>drink significantly more coffee at home, which increased during COVID, </a:t>
            </a:r>
            <a:r>
              <a:rPr lang="en-US" sz="1400">
                <a:solidFill>
                  <a:schemeClr val="tx2"/>
                </a:solidFill>
                <a:latin typeface="Century Gothic" panose="020B0502020202020204" pitchFamily="34" charset="0"/>
              </a:rPr>
              <a:t>and away from home consumption decreased</a:t>
            </a:r>
          </a:p>
        </p:txBody>
      </p:sp>
      <p:sp>
        <p:nvSpPr>
          <p:cNvPr id="53" name="TextBox 52">
            <a:extLst>
              <a:ext uri="{FF2B5EF4-FFF2-40B4-BE49-F238E27FC236}">
                <a16:creationId xmlns:a16="http://schemas.microsoft.com/office/drawing/2014/main" id="{2E30FA39-6D3D-4303-8F51-1CC3933757F1}"/>
              </a:ext>
            </a:extLst>
          </p:cNvPr>
          <p:cNvSpPr txBox="1"/>
          <p:nvPr/>
        </p:nvSpPr>
        <p:spPr>
          <a:xfrm>
            <a:off x="7931812" y="1039412"/>
            <a:ext cx="3815687" cy="523220"/>
          </a:xfrm>
          <a:prstGeom prst="rect">
            <a:avLst/>
          </a:prstGeom>
          <a:solidFill>
            <a:schemeClr val="accent2">
              <a:lumMod val="20000"/>
              <a:lumOff val="80000"/>
            </a:schemeClr>
          </a:solidFill>
        </p:spPr>
        <p:txBody>
          <a:bodyPr wrap="square" rtlCol="0">
            <a:spAutoFit/>
          </a:bodyPr>
          <a:lstStyle/>
          <a:p>
            <a:pPr algn="ctr"/>
            <a:r>
              <a:rPr lang="en-US" sz="1400" b="1">
                <a:solidFill>
                  <a:schemeClr val="tx2"/>
                </a:solidFill>
                <a:latin typeface="Century Gothic" panose="020B0502020202020204" pitchFamily="34" charset="0"/>
              </a:rPr>
              <a:t>The amount of coffee consumed at home during COVID has increased</a:t>
            </a:r>
            <a:endParaRPr lang="en-US" sz="1400" b="1" strike="sngStrike">
              <a:solidFill>
                <a:schemeClr val="tx2"/>
              </a:solidFill>
              <a:latin typeface="Century Gothic" panose="020B0502020202020204" pitchFamily="34" charset="0"/>
            </a:endParaRPr>
          </a:p>
        </p:txBody>
      </p:sp>
      <p:sp>
        <p:nvSpPr>
          <p:cNvPr id="54" name="Title 4">
            <a:extLst>
              <a:ext uri="{FF2B5EF4-FFF2-40B4-BE49-F238E27FC236}">
                <a16:creationId xmlns:a16="http://schemas.microsoft.com/office/drawing/2014/main" id="{7023BCF1-7828-41FD-A3C2-2913A3847BBE}"/>
              </a:ext>
            </a:extLst>
          </p:cNvPr>
          <p:cNvSpPr txBox="1">
            <a:spLocks/>
          </p:cNvSpPr>
          <p:nvPr/>
        </p:nvSpPr>
        <p:spPr>
          <a:xfrm>
            <a:off x="1263133" y="-547888"/>
            <a:ext cx="10284386" cy="773762"/>
          </a:xfrm>
          <a:prstGeom prst="rect">
            <a:avLst/>
          </a:prstGeom>
        </p:spPr>
        <p:txBody>
          <a:bodyPr anchor="ctr"/>
          <a:lstStyle>
            <a:lvl1pPr algn="l" defTabSz="914420" rtl="0" eaLnBrk="1" latinLnBrk="0" hangingPunct="1">
              <a:lnSpc>
                <a:spcPct val="90000"/>
              </a:lnSpc>
              <a:spcBef>
                <a:spcPct val="0"/>
              </a:spcBef>
              <a:buNone/>
              <a:defRPr sz="2600" b="0" i="0" kern="1200" cap="all"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a:defRPr/>
            </a:pPr>
            <a:endParaRPr lang="en-US" b="1">
              <a:solidFill>
                <a:srgbClr val="0069B3"/>
              </a:solidFill>
            </a:endParaRPr>
          </a:p>
        </p:txBody>
      </p:sp>
      <p:graphicFrame>
        <p:nvGraphicFramePr>
          <p:cNvPr id="38" name="Chart 37">
            <a:extLst>
              <a:ext uri="{FF2B5EF4-FFF2-40B4-BE49-F238E27FC236}">
                <a16:creationId xmlns:a16="http://schemas.microsoft.com/office/drawing/2014/main" id="{BE78DAAC-42E3-489A-BB67-9F77E06D5CC5}"/>
              </a:ext>
            </a:extLst>
          </p:cNvPr>
          <p:cNvGraphicFramePr/>
          <p:nvPr>
            <p:extLst>
              <p:ext uri="{D42A27DB-BD31-4B8C-83A1-F6EECF244321}">
                <p14:modId xmlns:p14="http://schemas.microsoft.com/office/powerpoint/2010/main" val="1492551359"/>
              </p:ext>
            </p:extLst>
          </p:nvPr>
        </p:nvGraphicFramePr>
        <p:xfrm>
          <a:off x="277091" y="2131081"/>
          <a:ext cx="7654721" cy="3984767"/>
        </p:xfrm>
        <a:graphic>
          <a:graphicData uri="http://schemas.openxmlformats.org/drawingml/2006/chart">
            <c:chart xmlns:c="http://schemas.openxmlformats.org/drawingml/2006/chart" xmlns:r="http://schemas.openxmlformats.org/officeDocument/2006/relationships" r:id="rId11"/>
          </a:graphicData>
        </a:graphic>
      </p:graphicFrame>
      <p:sp>
        <p:nvSpPr>
          <p:cNvPr id="55" name="TextBox 54">
            <a:extLst>
              <a:ext uri="{FF2B5EF4-FFF2-40B4-BE49-F238E27FC236}">
                <a16:creationId xmlns:a16="http://schemas.microsoft.com/office/drawing/2014/main" id="{16795747-6D47-42C7-AB27-7F97DCF5888A}"/>
              </a:ext>
            </a:extLst>
          </p:cNvPr>
          <p:cNvSpPr txBox="1"/>
          <p:nvPr/>
        </p:nvSpPr>
        <p:spPr>
          <a:xfrm>
            <a:off x="1767026" y="1775995"/>
            <a:ext cx="5406888" cy="276999"/>
          </a:xfrm>
          <a:prstGeom prst="rect">
            <a:avLst/>
          </a:prstGeom>
          <a:noFill/>
        </p:spPr>
        <p:txBody>
          <a:bodyPr wrap="square" rtlCol="0">
            <a:spAutoFit/>
          </a:bodyPr>
          <a:lstStyle/>
          <a:p>
            <a:pPr algn="ctr"/>
            <a:r>
              <a:rPr lang="en-US" sz="1200" i="1">
                <a:solidFill>
                  <a:schemeClr val="tx2"/>
                </a:solidFill>
                <a:latin typeface="Century Gothic" panose="020B0502020202020204" pitchFamily="34" charset="0"/>
              </a:rPr>
              <a:t>How often do you currently drink coffee…</a:t>
            </a:r>
          </a:p>
        </p:txBody>
      </p:sp>
      <p:sp>
        <p:nvSpPr>
          <p:cNvPr id="56" name="TextBox 55">
            <a:extLst>
              <a:ext uri="{FF2B5EF4-FFF2-40B4-BE49-F238E27FC236}">
                <a16:creationId xmlns:a16="http://schemas.microsoft.com/office/drawing/2014/main" id="{D3B1A5F5-54FD-4149-9AD9-C56EB771B670}"/>
              </a:ext>
            </a:extLst>
          </p:cNvPr>
          <p:cNvSpPr txBox="1"/>
          <p:nvPr/>
        </p:nvSpPr>
        <p:spPr>
          <a:xfrm>
            <a:off x="3983653" y="2066974"/>
            <a:ext cx="1287669" cy="307777"/>
          </a:xfrm>
          <a:prstGeom prst="rect">
            <a:avLst/>
          </a:prstGeom>
          <a:noFill/>
        </p:spPr>
        <p:txBody>
          <a:bodyPr wrap="square" rtlCol="0">
            <a:spAutoFit/>
          </a:bodyPr>
          <a:lstStyle/>
          <a:p>
            <a:pPr algn="ctr"/>
            <a:r>
              <a:rPr lang="en-US" sz="1400" b="1">
                <a:solidFill>
                  <a:schemeClr val="tx2"/>
                </a:solidFill>
                <a:latin typeface="Century Gothic" panose="020B0502020202020204" pitchFamily="34" charset="0"/>
              </a:rPr>
              <a:t>AT HOME</a:t>
            </a:r>
          </a:p>
        </p:txBody>
      </p:sp>
      <p:sp>
        <p:nvSpPr>
          <p:cNvPr id="57" name="TextBox 56">
            <a:extLst>
              <a:ext uri="{FF2B5EF4-FFF2-40B4-BE49-F238E27FC236}">
                <a16:creationId xmlns:a16="http://schemas.microsoft.com/office/drawing/2014/main" id="{5D8E88CA-04D6-48C0-9DDA-9DB62B4AA5FB}"/>
              </a:ext>
            </a:extLst>
          </p:cNvPr>
          <p:cNvSpPr txBox="1"/>
          <p:nvPr/>
        </p:nvSpPr>
        <p:spPr>
          <a:xfrm>
            <a:off x="3022285" y="4055997"/>
            <a:ext cx="3210404" cy="307777"/>
          </a:xfrm>
          <a:prstGeom prst="rect">
            <a:avLst/>
          </a:prstGeom>
          <a:noFill/>
        </p:spPr>
        <p:txBody>
          <a:bodyPr wrap="square" rtlCol="0">
            <a:spAutoFit/>
          </a:bodyPr>
          <a:lstStyle/>
          <a:p>
            <a:pPr algn="ctr"/>
            <a:r>
              <a:rPr lang="en-US" sz="1400" b="1">
                <a:solidFill>
                  <a:schemeClr val="tx2"/>
                </a:solidFill>
                <a:latin typeface="Century Gothic" panose="020B0502020202020204" pitchFamily="34" charset="0"/>
              </a:rPr>
              <a:t>OUTSIDE OF THE HOME</a:t>
            </a:r>
          </a:p>
        </p:txBody>
      </p:sp>
      <p:sp>
        <p:nvSpPr>
          <p:cNvPr id="58" name="Arrow: Down 57">
            <a:extLst>
              <a:ext uri="{FF2B5EF4-FFF2-40B4-BE49-F238E27FC236}">
                <a16:creationId xmlns:a16="http://schemas.microsoft.com/office/drawing/2014/main" id="{23D2036C-04E0-45CA-B221-571B1C504784}"/>
              </a:ext>
            </a:extLst>
          </p:cNvPr>
          <p:cNvSpPr/>
          <p:nvPr/>
        </p:nvSpPr>
        <p:spPr>
          <a:xfrm rot="4478576">
            <a:off x="3506290" y="4648638"/>
            <a:ext cx="246779" cy="686976"/>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TextBox 58">
            <a:extLst>
              <a:ext uri="{FF2B5EF4-FFF2-40B4-BE49-F238E27FC236}">
                <a16:creationId xmlns:a16="http://schemas.microsoft.com/office/drawing/2014/main" id="{DDFA10A0-F29F-4C87-872E-5A3BBB569883}"/>
              </a:ext>
            </a:extLst>
          </p:cNvPr>
          <p:cNvSpPr txBox="1"/>
          <p:nvPr/>
        </p:nvSpPr>
        <p:spPr>
          <a:xfrm>
            <a:off x="1475107" y="2837226"/>
            <a:ext cx="3234861" cy="276999"/>
          </a:xfrm>
          <a:prstGeom prst="rect">
            <a:avLst/>
          </a:prstGeom>
          <a:noFill/>
        </p:spPr>
        <p:txBody>
          <a:bodyPr wrap="square" rtlCol="0">
            <a:spAutoFit/>
          </a:bodyPr>
          <a:lstStyle/>
          <a:p>
            <a:pPr algn="ctr"/>
            <a:r>
              <a:rPr lang="en-US" sz="1200" b="1">
                <a:latin typeface="Century Gothic" panose="020B0502020202020204" pitchFamily="34" charset="0"/>
              </a:rPr>
              <a:t>More than once a day</a:t>
            </a:r>
          </a:p>
        </p:txBody>
      </p:sp>
      <p:sp>
        <p:nvSpPr>
          <p:cNvPr id="60" name="TextBox 59">
            <a:extLst>
              <a:ext uri="{FF2B5EF4-FFF2-40B4-BE49-F238E27FC236}">
                <a16:creationId xmlns:a16="http://schemas.microsoft.com/office/drawing/2014/main" id="{EF4A3A83-FF2A-458B-B227-70B96263E933}"/>
              </a:ext>
            </a:extLst>
          </p:cNvPr>
          <p:cNvSpPr txBox="1"/>
          <p:nvPr/>
        </p:nvSpPr>
        <p:spPr>
          <a:xfrm>
            <a:off x="4051921" y="4853626"/>
            <a:ext cx="2489298" cy="276999"/>
          </a:xfrm>
          <a:prstGeom prst="rect">
            <a:avLst/>
          </a:prstGeom>
          <a:noFill/>
        </p:spPr>
        <p:txBody>
          <a:bodyPr wrap="square" rtlCol="0">
            <a:spAutoFit/>
          </a:bodyPr>
          <a:lstStyle/>
          <a:p>
            <a:pPr algn="ctr"/>
            <a:r>
              <a:rPr lang="en-US" sz="1200" b="1">
                <a:solidFill>
                  <a:srgbClr val="FF6A3B"/>
                </a:solidFill>
                <a:latin typeface="Century Gothic" panose="020B0502020202020204" pitchFamily="34" charset="0"/>
              </a:rPr>
              <a:t>Once a week or less often</a:t>
            </a:r>
          </a:p>
        </p:txBody>
      </p:sp>
      <p:sp>
        <p:nvSpPr>
          <p:cNvPr id="62" name="Arrow: Down 61">
            <a:extLst>
              <a:ext uri="{FF2B5EF4-FFF2-40B4-BE49-F238E27FC236}">
                <a16:creationId xmlns:a16="http://schemas.microsoft.com/office/drawing/2014/main" id="{71B4B548-5F31-4FBC-8FD7-E58D3671BA0B}"/>
              </a:ext>
            </a:extLst>
          </p:cNvPr>
          <p:cNvSpPr/>
          <p:nvPr/>
        </p:nvSpPr>
        <p:spPr>
          <a:xfrm rot="17526706">
            <a:off x="4432567" y="2703987"/>
            <a:ext cx="246779" cy="472839"/>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885585D8-6463-E046-9259-D21BD4C54C8C}"/>
              </a:ext>
            </a:extLst>
          </p:cNvPr>
          <p:cNvSpPr>
            <a:spLocks noGrp="1"/>
          </p:cNvSpPr>
          <p:nvPr>
            <p:ph type="title"/>
          </p:nvPr>
        </p:nvSpPr>
        <p:spPr>
          <a:xfrm>
            <a:off x="224313" y="192056"/>
            <a:ext cx="11743882" cy="773762"/>
          </a:xfrm>
        </p:spPr>
        <p:txBody>
          <a:bodyPr/>
          <a:lstStyle/>
          <a:p>
            <a:r>
              <a:rPr lang="en-US"/>
              <a:t>Coffee consumers overwhelmingly drink more coffee at home &amp; have increased the amount consumed per day</a:t>
            </a:r>
          </a:p>
        </p:txBody>
      </p:sp>
      <p:sp>
        <p:nvSpPr>
          <p:cNvPr id="32" name="Rectangle 31">
            <a:extLst>
              <a:ext uri="{FF2B5EF4-FFF2-40B4-BE49-F238E27FC236}">
                <a16:creationId xmlns:a16="http://schemas.microsoft.com/office/drawing/2014/main" id="{CF3B5A27-1F53-5C43-B103-7CFBAEDA055E}"/>
              </a:ext>
            </a:extLst>
          </p:cNvPr>
          <p:cNvSpPr/>
          <p:nvPr/>
        </p:nvSpPr>
        <p:spPr>
          <a:xfrm>
            <a:off x="0" y="6449089"/>
            <a:ext cx="5279247" cy="21544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 Shopper’s Round Table Custom Survey, Coffee + Creamers COVID, October 2020, n=629</a:t>
            </a:r>
          </a:p>
        </p:txBody>
      </p:sp>
    </p:spTree>
    <p:extLst>
      <p:ext uri="{BB962C8B-B14F-4D97-AF65-F5344CB8AC3E}">
        <p14:creationId xmlns:p14="http://schemas.microsoft.com/office/powerpoint/2010/main" val="218814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DDD300F-BB0C-4EC3-B9D2-D6B0234FF378}"/>
              </a:ext>
            </a:extLst>
          </p:cNvPr>
          <p:cNvGraphicFramePr>
            <a:graphicFrameLocks noChangeAspect="1"/>
          </p:cNvGraphicFramePr>
          <p:nvPr>
            <p:custDataLst>
              <p:tags r:id="rId1"/>
            </p:custDataLst>
            <p:extLst>
              <p:ext uri="{D42A27DB-BD31-4B8C-83A1-F6EECF244321}">
                <p14:modId xmlns:p14="http://schemas.microsoft.com/office/powerpoint/2010/main" val="608015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6DDD300F-BB0C-4EC3-B9D2-D6B0234FF37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300F2D-A4C7-4E76-A777-0BBF6F8660F8}"/>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a:latin typeface="Century Gothic" panose="020B0502020202020204" pitchFamily="34" charset="0"/>
            </a:endParaRPr>
          </a:p>
        </p:txBody>
      </p:sp>
      <p:pic>
        <p:nvPicPr>
          <p:cNvPr id="7" name="Picture 6">
            <a:extLst>
              <a:ext uri="{FF2B5EF4-FFF2-40B4-BE49-F238E27FC236}">
                <a16:creationId xmlns:a16="http://schemas.microsoft.com/office/drawing/2014/main" id="{5EAB93E5-63F5-449A-B8FC-1DBF5FAF2C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46671" y="1523695"/>
            <a:ext cx="1622954" cy="1080002"/>
          </a:xfrm>
          <a:prstGeom prst="rect">
            <a:avLst/>
          </a:prstGeom>
          <a:ln>
            <a:noFill/>
          </a:ln>
          <a:effectLst>
            <a:outerShdw blurRad="292100" dist="139700" dir="2700000" algn="tl" rotWithShape="0">
              <a:srgbClr val="333333">
                <a:alpha val="65000"/>
              </a:srgbClr>
            </a:outerShdw>
          </a:effectLst>
        </p:spPr>
      </p:pic>
      <p:graphicFrame>
        <p:nvGraphicFramePr>
          <p:cNvPr id="2" name="Chart Placeholder 1"/>
          <p:cNvGraphicFramePr/>
          <p:nvPr>
            <p:extLst>
              <p:ext uri="{D42A27DB-BD31-4B8C-83A1-F6EECF244321}">
                <p14:modId xmlns:p14="http://schemas.microsoft.com/office/powerpoint/2010/main" val="1685636318"/>
              </p:ext>
            </p:extLst>
          </p:nvPr>
        </p:nvGraphicFramePr>
        <p:xfrm>
          <a:off x="4677508" y="871714"/>
          <a:ext cx="7854461" cy="5234751"/>
        </p:xfrm>
        <a:graphic>
          <a:graphicData uri="http://schemas.openxmlformats.org/drawingml/2006/chart">
            <c:chart xmlns:c="http://schemas.openxmlformats.org/drawingml/2006/chart" xmlns:r="http://schemas.openxmlformats.org/officeDocument/2006/relationships" r:id="rId8"/>
          </a:graphicData>
        </a:graphic>
      </p:graphicFrame>
      <p:sp>
        <p:nvSpPr>
          <p:cNvPr id="3" name="Slide Number Placeholder 2"/>
          <p:cNvSpPr>
            <a:spLocks noGrp="1"/>
          </p:cNvSpPr>
          <p:nvPr>
            <p:ph type="sldNum" sz="quarter" idx="12"/>
          </p:nvPr>
        </p:nvSpPr>
        <p:spPr bwMode="white">
          <a:xfrm>
            <a:off x="11254880" y="-524350"/>
            <a:ext cx="435470" cy="128361"/>
          </a:xfrm>
          <a:ln>
            <a:headEnd type="none"/>
            <a:tailEnd type="none"/>
          </a:ln>
        </p:spPr>
        <p:txBody>
          <a:bodyPr wrap="square"/>
          <a:lstStyle/>
          <a:p>
            <a:fld id="{1F4E2DE4-8ADA-4D4E-9951-90A1D26586E7}" type="slidenum">
              <a:rPr lang="en-US" dirty="0"/>
              <a:pPr/>
              <a:t>9</a:t>
            </a:fld>
            <a:endParaRPr lang="en-US"/>
          </a:p>
        </p:txBody>
      </p:sp>
      <p:sp>
        <p:nvSpPr>
          <p:cNvPr id="10" name="Title 9">
            <a:extLst>
              <a:ext uri="{FF2B5EF4-FFF2-40B4-BE49-F238E27FC236}">
                <a16:creationId xmlns:a16="http://schemas.microsoft.com/office/drawing/2014/main" id="{A1879188-79FD-BA48-9518-164CAB86F661}"/>
              </a:ext>
            </a:extLst>
          </p:cNvPr>
          <p:cNvSpPr>
            <a:spLocks noGrp="1"/>
          </p:cNvSpPr>
          <p:nvPr>
            <p:ph type="title"/>
          </p:nvPr>
        </p:nvSpPr>
        <p:spPr>
          <a:xfrm>
            <a:off x="224313" y="192056"/>
            <a:ext cx="11743882" cy="773762"/>
          </a:xfrm>
        </p:spPr>
        <p:txBody>
          <a:bodyPr/>
          <a:lstStyle/>
          <a:p>
            <a:r>
              <a:rPr lang="en-US"/>
              <a:t>Coffee remains the most popular beverage consumed at home even during </a:t>
            </a:r>
            <a:r>
              <a:rPr lang="en-US" err="1"/>
              <a:t>covid</a:t>
            </a:r>
            <a:endParaRPr lang="en-US"/>
          </a:p>
        </p:txBody>
      </p:sp>
      <p:sp>
        <p:nvSpPr>
          <p:cNvPr id="5" name="Footer Placeholder 4"/>
          <p:cNvSpPr>
            <a:spLocks noGrp="1"/>
          </p:cNvSpPr>
          <p:nvPr>
            <p:ph type="ftr" sz="quarter" idx="4294967295"/>
          </p:nvPr>
        </p:nvSpPr>
        <p:spPr bwMode="white">
          <a:xfrm>
            <a:off x="0" y="5840413"/>
            <a:ext cx="5070475" cy="438150"/>
          </a:xfrm>
          <a:prstGeom prst="rect">
            <a:avLst/>
          </a:prstGeom>
          <a:ln>
            <a:headEnd type="none"/>
            <a:tailEnd type="none"/>
          </a:ln>
        </p:spPr>
        <p:txBody>
          <a:bodyPr wrap="square"/>
          <a:lstStyle/>
          <a:p>
            <a:pPr defTabSz="914318"/>
            <a:r>
              <a:rPr sz="800">
                <a:solidFill>
                  <a:schemeClr val="tx2"/>
                </a:solidFill>
                <a:latin typeface="Century Gothic" panose="020B0502020202020204" pitchFamily="34" charset="0"/>
              </a:rPr>
              <a:t>Q: You indicated you are purchasing the following beverages less often from restaurants or other foodservice locations than you were two years ago. Are you drinking these beverages at home more often, the same amount, or less often as a result? </a:t>
            </a:r>
          </a:p>
        </p:txBody>
      </p:sp>
      <p:pic>
        <p:nvPicPr>
          <p:cNvPr id="12" name="Picture 11">
            <a:extLst>
              <a:ext uri="{FF2B5EF4-FFF2-40B4-BE49-F238E27FC236}">
                <a16:creationId xmlns:a16="http://schemas.microsoft.com/office/drawing/2014/main" id="{38CC2604-F4D0-4B21-9BE3-A5B7A418AC92}"/>
              </a:ext>
            </a:extLst>
          </p:cNvPr>
          <p:cNvPicPr>
            <a:picLocks noChangeAspect="1"/>
          </p:cNvPicPr>
          <p:nvPr/>
        </p:nvPicPr>
        <p:blipFill rotWithShape="1">
          <a:blip r:embed="rId9">
            <a:extLst>
              <a:ext uri="{28A0092B-C50C-407E-A947-70E740481C1C}">
                <a14:useLocalDpi xmlns:a14="http://schemas.microsoft.com/office/drawing/2010/main"/>
              </a:ext>
            </a:extLst>
          </a:blip>
          <a:srcRect l="11078" r="9055"/>
          <a:stretch/>
        </p:blipFill>
        <p:spPr>
          <a:xfrm>
            <a:off x="1027227" y="2562058"/>
            <a:ext cx="3493791" cy="2457562"/>
          </a:xfrm>
          <a:prstGeom prst="rect">
            <a:avLst/>
          </a:prstGeom>
          <a:ln>
            <a:noFill/>
          </a:ln>
          <a:effectLst>
            <a:outerShdw blurRad="292100" dist="139700" dir="2700000" algn="tl" rotWithShape="0">
              <a:srgbClr val="333333">
                <a:alpha val="65000"/>
              </a:srgbClr>
            </a:outerShdw>
          </a:effectLst>
        </p:spPr>
      </p:pic>
      <p:sp>
        <p:nvSpPr>
          <p:cNvPr id="16" name="Text Placeholder 5">
            <a:extLst>
              <a:ext uri="{FF2B5EF4-FFF2-40B4-BE49-F238E27FC236}">
                <a16:creationId xmlns:a16="http://schemas.microsoft.com/office/drawing/2014/main" id="{FE640CD7-3E0D-E942-A157-DD66B6F11BD2}"/>
              </a:ext>
            </a:extLst>
          </p:cNvPr>
          <p:cNvSpPr txBox="1">
            <a:spLocks/>
          </p:cNvSpPr>
          <p:nvPr/>
        </p:nvSpPr>
        <p:spPr bwMode="white">
          <a:xfrm>
            <a:off x="784984" y="1081332"/>
            <a:ext cx="3978275" cy="1215915"/>
          </a:xfrm>
          <a:prstGeom prst="rect">
            <a:avLst/>
          </a:prstGeom>
          <a:ln>
            <a:headEnd type="none"/>
            <a:tailEnd type="none"/>
          </a:ln>
        </p:spPr>
        <p:txBody>
          <a:bodyPr vert="horz" wrap="square" lIns="0" tIns="0" rIns="91440" bIns="45720" rtlCol="0">
            <a:normAutofit/>
          </a:bodyPr>
          <a:lstStyle>
            <a:lvl1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vl2pPr marL="0" indent="0" algn="l" defTabSz="914420" rtl="0" eaLnBrk="1" latinLnBrk="0" hangingPunct="1">
              <a:lnSpc>
                <a:spcPct val="110000"/>
              </a:lnSpc>
              <a:spcBef>
                <a:spcPts val="0"/>
              </a:spcBef>
              <a:buSzPct val="100000"/>
              <a:buFont typeface=".LucidaGrandeUI" charset="0"/>
              <a:buNone/>
              <a:defRPr sz="1800" b="0" i="0" kern="1200" baseline="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2pPr>
            <a:lvl3pPr marL="0" indent="0" algn="l" defTabSz="914420" rtl="0" eaLnBrk="1" latinLnBrk="0" hangingPunct="1">
              <a:lnSpc>
                <a:spcPct val="110000"/>
              </a:lnSpc>
              <a:spcBef>
                <a:spcPts val="0"/>
              </a:spcBef>
              <a:spcAft>
                <a:spcPts val="0"/>
              </a:spcAft>
              <a:buSzPct val="100000"/>
              <a:buFont typeface=".LucidaGrandeUI" charset="0"/>
              <a:buNone/>
              <a:defRPr sz="2400" b="0" i="0" kern="120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3pPr>
            <a:lvl4pPr marL="0"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4pPr>
            <a:lvl5pPr marL="326592"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5pPr>
            <a:lvl6pPr marL="489888" indent="-163296" algn="l" defTabSz="914420" rtl="0" eaLnBrk="1" latinLnBrk="0" hangingPunct="1">
              <a:lnSpc>
                <a:spcPct val="110000"/>
              </a:lnSpc>
              <a:spcBef>
                <a:spcPts val="0"/>
              </a:spcBef>
              <a:buSzPct val="100000"/>
              <a:buFont typeface=".LucidaGrandeUI" charset="0"/>
              <a:buChar char="–"/>
              <a:defRPr sz="1800" b="0"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6pPr>
            <a:lvl7pPr marL="2971867"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88" indent="-228605" algn="l" defTabSz="9144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906199">
              <a:buFont typeface="Arial" panose="020B0604020202020204" pitchFamily="34" charset="0"/>
              <a:buChar char="•"/>
            </a:pPr>
            <a:r>
              <a:rPr lang="en-US" sz="1400"/>
              <a:t>Consumers are replacing AFH coffee occasions with at-home consumption</a:t>
            </a:r>
          </a:p>
          <a:p>
            <a:pPr marL="285750" lvl="1" indent="-285750" defTabSz="906199">
              <a:buFont typeface="Arial" panose="020B0604020202020204" pitchFamily="34" charset="0"/>
              <a:buChar char="•"/>
            </a:pPr>
            <a:endParaRPr lang="en-US" sz="1400"/>
          </a:p>
          <a:p>
            <a:pPr marL="285750" lvl="1" indent="-285750" defTabSz="906199">
              <a:buFont typeface="Arial" panose="020B0604020202020204" pitchFamily="34" charset="0"/>
              <a:buChar char="•"/>
            </a:pPr>
            <a:r>
              <a:rPr lang="en-US" sz="1400"/>
              <a:t>COVID-19 has disrupted daily commutes and AFH routines</a:t>
            </a:r>
          </a:p>
        </p:txBody>
      </p:sp>
      <p:sp>
        <p:nvSpPr>
          <p:cNvPr id="17" name="Rectangle 16">
            <a:extLst>
              <a:ext uri="{FF2B5EF4-FFF2-40B4-BE49-F238E27FC236}">
                <a16:creationId xmlns:a16="http://schemas.microsoft.com/office/drawing/2014/main" id="{105CA417-52FE-BD42-8219-755C7FA8E289}"/>
              </a:ext>
            </a:extLst>
          </p:cNvPr>
          <p:cNvSpPr/>
          <p:nvPr/>
        </p:nvSpPr>
        <p:spPr>
          <a:xfrm>
            <a:off x="0" y="6449089"/>
            <a:ext cx="5279247" cy="338554"/>
          </a:xfrm>
          <a:prstGeom prst="rect">
            <a:avLst/>
          </a:prstGeom>
        </p:spPr>
        <p:txBody>
          <a:bodyPr wrap="square" lIns="182880" rIns="0">
            <a:spAutoFit/>
          </a:bodyPr>
          <a:lstStyle/>
          <a:p>
            <a:r>
              <a:rPr lang="en-US" sz="800">
                <a:solidFill>
                  <a:schemeClr val="bg1"/>
                </a:solidFill>
                <a:latin typeface="Century Gothic" panose="020B0502020202020204" pitchFamily="34" charset="0"/>
              </a:rPr>
              <a:t>Source: Technomic, Beverages Report, August 2020; Base: Varies among those who are consuming each beverage less often from foodservice. No base sizes are under 30.</a:t>
            </a:r>
          </a:p>
        </p:txBody>
      </p:sp>
    </p:spTree>
    <p:extLst>
      <p:ext uri="{BB962C8B-B14F-4D97-AF65-F5344CB8AC3E}">
        <p14:creationId xmlns:p14="http://schemas.microsoft.com/office/powerpoint/2010/main" val="2915749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7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4&quot;&gt;&lt;elem m_fUsage=&quot;1.70999999999999996447E+00&quot;&gt;&lt;m_msothmcolidx val=&quot;0&quot;/&gt;&lt;m_rgb r=&quot;01&quot; g=&quot;74&quot; b=&quot;BC&quot;/&gt;&lt;/elem&gt;&lt;elem m_fUsage=&quot;1.51119746103061025622E+00&quot;&gt;&lt;m_msothmcolidx val=&quot;0&quot;/&gt;&lt;m_rgb r=&quot;D6&quot; g=&quot;31&quot; b=&quot;27&quot;/&gt;&lt;/elem&gt;&lt;elem m_fUsage=&quot;1.24659000000000008690E+00&quot;&gt;&lt;m_msothmcolidx val=&quot;0&quot;/&gt;&lt;m_rgb r=&quot;BF&quot; g=&quot;BB&quot; b=&quot;00&quot;/&gt;&lt;/elem&gt;&lt;elem m_fUsage=&quot;1.00973789999999996603E+00&quot;&gt;&lt;m_msothmcolidx val=&quot;0&quot;/&gt;&lt;m_rgb r=&quot;FF&quot; g=&quot;FA&quot; b=&quot;1C&quot;/&gt;&lt;/elem&gt;&lt;elem m_fUsage=&quot;7.29000000000000092371E-01&quot;&gt;&lt;m_msothmcolidx val=&quot;0&quot;/&gt;&lt;m_rgb r=&quot;F3&quot; g=&quot;F3&quot; b=&quot;F3&quot;/&gt;&lt;/elem&gt;&lt;elem m_fUsage=&quot;5.33980458985184314180E-01&quot;&gt;&lt;m_msothmcolidx val=&quot;0&quot;/&gt;&lt;m_rgb r=&quot;FC&quot; g=&quot;A7&quot; b=&quot;52&quot;/&gt;&lt;/elem&gt;&lt;elem m_fUsage=&quot;5.19701728184649325293E-01&quot;&gt;&lt;m_msothmcolidx val=&quot;0&quot;/&gt;&lt;m_rgb r=&quot;89&quot; g=&quot;40&quot; b=&quot;19&quot;/&gt;&lt;/elem&gt;&lt;elem m_fUsage=&quot;4.30467210000000155556E-01&quot;&gt;&lt;m_msothmcolidx val=&quot;0&quot;/&gt;&lt;m_rgb r=&quot;EE&quot; g=&quot;F3&quot; b=&quot;27&quot;/&gt;&lt;/elem&gt;&lt;elem m_fUsage=&quot;4.04281218129899366787E-01&quot;&gt;&lt;m_msothmcolidx val=&quot;0&quot;/&gt;&lt;m_rgb r=&quot;04&quot; g=&quot;63&quot; b=&quot;44&quot;/&gt;&lt;/elem&gt;&lt;elem m_fUsage=&quot;3.87420489000000145552E-01&quot;&gt;&lt;m_msothmcolidx val=&quot;0&quot;/&gt;&lt;m_rgb r=&quot;B4&quot; g=&quot;A6&quot; b=&quot;67&quot;/&gt;&lt;/elem&gt;&lt;elem m_fUsage=&quot;2.88348471587235033464E-01&quot;&gt;&lt;m_msothmcolidx val=&quot;0&quot;/&gt;&lt;m_rgb r=&quot;FF&quot; g=&quot;37&quot; b=&quot;11&quot;/&gt;&lt;/elem&gt;&lt;elem m_fUsage=&quot;1.87106471414886177396E-01&quot;&gt;&lt;m_msothmcolidx val=&quot;0&quot;/&gt;&lt;m_rgb r=&quot;95&quot; g=&quot;34&quot; b=&quot;8E&quot;/&gt;&lt;/elem&gt;&lt;elem m_fUsage=&quot;1.35085171767299283552E-01&quot;&gt;&lt;m_msothmcolidx val=&quot;0&quot;/&gt;&lt;m_rgb r=&quot;02&quot; g=&quot;9F&quot; b=&quot;88&quot;/&gt;&lt;/elem&gt;&lt;elem m_fUsage=&quot;1.09418989131512434110E-01&quot;&gt;&lt;m_msothmcolidx val=&quot;0&quot;/&gt;&lt;m_rgb r=&quot;F5&quot; g=&quot;A4&quot; b=&quot;4C&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M.EXc.ttVjhNry7CDaIRX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jq0UoQm8IPw1NK6_4CM8c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lU9n8I6nBVBkZNdbuW2Up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mZSBxVhw0LZizKgxLUocX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gvq8L05SM1igARlg1IJRF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sGGCxz9xIjof.BIZYS0tX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pakPrCswr7tQI58rHp1cW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CTyDxZqVscWjEKhApEEK0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ZQaWaofchdlBwzUc23c9J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wVGNw_rL4KWq1pUsMm_Bj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uDlk8oC3agtstpfjFFyQW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YWbSwGxTl7w3LzPRKg17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gjCG8SKXpFoCHIunpJZbz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lh.Es6actZIvA7UYrNHUX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3ZDei8gF8Tc8t5ig_vsV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fYxcjiFn9bus_DKRfHt_q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CQN6xsrnqBhDTmPrY1zl_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J4X9beo0wQ6QjaZhOI7D5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NZCklEISbi5ZmaO3YAm1q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u5AJ3RKubPkTv2c_EmtSf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6uFnJ6d7wioHdy0h6NqmK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kvjFBNj0AnH4HjBifpiv2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OJCg1G0VkbC7pfb42Vfll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E32m6yxzwJKQRzfgZG990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xVdKBOGyZL0RFjOBHn7Mn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4UNSvZkUXHRef8XeonAu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asAjAhaiReW.XYBCFiGLL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eFX5H.BWluJd09C2MY6u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UwblkOHOe9c1fbk.k2HfT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a9Sn7lj1z1YhypKCG4rhY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0wPFfv6huzjo_IH2niJs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3al1mYukpq1RJCo5MVSWm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K9RDm4ZJs10m7fnQGZWXU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L0JNQBGeUl6OoaWZaIVDE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IWAVcC6SF21qfG.uKe6Sk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be3MpYo4xxKI2k0g1RRmB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W5MZxSk_L.pZlPx.KgnsV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wLERJrtwZYO9yN5TjjJ1N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x8tfG1Gbi8mH9eZVfu89P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Azur5qiysEYyutezNmsR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O1Etp9TTjcklYct3R_y47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lDJ5cUbJ7j8dm6ha0gbKX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JYHomVPJVQtIBO3Al.jO3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pDQS9Vj2k1cpO.q6MmAI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XS9Zb37wHUCbBuv4Mrttg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WwZZaE6ZX5vlfn81WS6qi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v1bw61W7kqmzF0c_9AZKP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6d76HhqwQdUGQoJLW8w5A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cT7t7T3sYtaXHIo5KPI5T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2pSvw107pgSsxVDmP1DQ1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ngaW7_asKmqg4CW0nZOQj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mGr2HIGEDyD0tWtQdGXEN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XsWDJIIZrv.IL.mfjkuPl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m8x_IEhv1bWu2aEUG7CHM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DBX45MCQdphb7W2eA3VF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EKGBBl579MvSgBWptgMza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q8FwVNa.h3iVbrJ9wdSRF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FfXh1MCDxHpBQCUpV67ZS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KznJ6U19dV95Dvzq9vQq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lfdBBIEB1YUk2zbKL7eR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UfFMOi_mkLnNNSaEG0LuH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LRdlLvnayGLvxz8D34XI3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C5whaFHJ_UUSd7aYxf9h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gQLGvkTbJUWhfVGY5lYPU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o3.ZPHiEUSZsMu9Y8Olp7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Gsl0Dg40GfRmRHM7TunUO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Rk1zlmYPw1tGlYbTfDCCR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cJSqAKyYRFE7SqVbrboC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uo5dFPpbjjXsqqt.dpo9o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OlatlsnNNVCvW16GuLvuj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ugQCX3VKvR.5kVV_uI6zZ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AQkwKfpLAbyeCRoEp4BGS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EgUYfDRVto7Z9vJsiDysg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xL4RqZ1iaqc38MyhrZBO5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DLyEOATA9v99TTqE.Heq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jIeZWajCKj1r4kGc3qaYc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FffWT3pmHnPkL4HVXSubH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Tr8RxOM854PhAgk6.xKpg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lfdBBIEB1YUk2zbKL7eR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G8mhseXA2yjqaDFPGkjeS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Kg2ow4Pv5m3lzETJmSMJu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yOs4V.L9ZPKinfHZ10eH4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ZMJiqsxwoyCr8RlWK.BZ0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vcKB2Y0LMQOvqGYYTeF8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A8hUDqP43xBrGXMxYz2Tb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xWkfMDM7CK.eHqcPy5A3Y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8v9iFUN0wwsYmQIwimgZI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BWxLIBb9ugosjcCBLnTFO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2z0g_LIQvzELbcp8CpsgM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DooSf5UUQGlxNA2ea_w3F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5RFNkLWs.kvSobN1QI1yf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E1wLWDD4GALLXwME3uk0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b4D1zwKOFGMiHF8ADyXY7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zycaUfFPa.wHaW8AT72iz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7rTzlkZaEEm2tkkFL98t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0wSeJFqiQOoCOAvg6xgcz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ZwI_Ahx8rgXQvJ7qBa30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Af6taZ1pVDUtLY0y4xXuf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2JTIKjXsdGDDvL9IXusH9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PZwh6eunPIojbkE2qEy8h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UZ8Q1GiUmN9UVSZ4Mm54K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PIztObAUkIXdyVlxmeIb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1jDqIEEmXQsFZFiq1XN7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Q_tvz1cy3UNVvxr_cRpld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AHxb5fvnKrqVE_s13Kvuc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_MtlZQs7MNgMONek15Rs5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rzkzWIv7pHISogiy57k0F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FEpYycVfleca3QN8XyO0_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5YOdPPZEnbmRoZDm.R3Kp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7ixrnUk9vUgu3O1UL43HC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kaBMed22kMeseE7pN7yuJ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FQvfQt8uiHV.8.5oj6ggY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WtKqoimAxgIvskwltg3YF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_CM0AaKc5fPyJmONH_sxi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ih3W2YV8.HOHsxf1Ehym8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twm0CjwpZxnViLp_EAjGY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YaY9EdFhF9OTzKmBl7.8J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RrvOtvLbveZfJGpeKHTgx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0XeGkYyiMwAUHQYjPY92U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zX_Qkkwx5WkMrPaF7MZJ6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TyPS9ML6TolMqklE4dfh6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jSC8.AnzFbT3MmtCmJkBf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KsBgcdrKPE9S8b15kGf2I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GKXbim7wNZFOE60BIfsMq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L.y1.IjQjGNyJyptaIl5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s2QwMAvRHauJo2_sKCQE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JiNRL2eabQdmTlSyvT7j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fpetqEUJVGvPqky0wqKD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2XEIUGbLF1JII7w0CWG.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7ieB_WWW5NyOY4ihHAbks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1DCKNKNCWDIW2coKQoToV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2DKvr.Zj_UI7.49ZIbELF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SJhE1EREVX4ntBL4cSpaO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4B3TmgTtMJt.QKNlOiQff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u0jYhCEULroyWCZW0qXLv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LMqS905qVKWbonuMsMNjl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GFxjoscPiw5iQzhdAAPx_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AnA6aackRaDtHt1wg6dH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paQ4kxyFeElamEMEQv3l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8HSDqOLBQYwHSSQzNHBW0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7GtGw1HrKjKV_9fHm6S0v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8hMb2PlX62D7Ev42Zdkq_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ZYCFeSJmE5Pm1CAn_q0D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QIUACPk8TkrjKQWXCvmCd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Fy4PvJm3FSWDE1FPF2d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FGfTsBRf3CR5qSbqiAE5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W7Am1zSN3KG0wXGCJAH3p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3_2WweE.R8fvHxdQclfo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Qor0xHwpGwaVafGjL8jT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a0lfXfnXZiMH6L4zWHrY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6cUYrYa2GQ0_W6Ft.C7Zi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Amg5Lhk_7PTm.xwW6zaK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ukj4BFGLF6VvInxfdlZKh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KpP6bVOrhZW9IwFUWZ.Ou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x80TAWaDW7Qvv1kdmNbe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b0DASOv3Kas9Ru0tfR2yL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ZRiLowPYmInGTf.eiBVCG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o.cjv74tp7UuHLaQxpgSF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eh_jIat85rbiNbdW1ENe9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JjHJUKo425GaDJ42O3S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bpmGtgDgkEeXB8mcX9aV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4NynYUFGrj1.pTzrPM4nB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fDxqEhZlrNGcjI27_3bR2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zJhakQCIMsuf5e86Yaf2O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4_lRj0pKWt4VAXGhqVP1o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RMn9YCPUk8B01g4AzVQ0s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xZgFRvZDuj_WJMLU45IEy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YNlJmkrYanYiNEj0jlbKU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3VyoH7z36yRo79.1VLfvyQ"/>
</p:tagLst>
</file>

<file path=ppt/theme/theme1.xml><?xml version="1.0" encoding="utf-8"?>
<a:theme xmlns:a="http://schemas.openxmlformats.org/drawingml/2006/main" name="BASE Template">
  <a:themeElements>
    <a:clrScheme name="DANONE Master Brand">
      <a:dk1>
        <a:srgbClr val="000000"/>
      </a:dk1>
      <a:lt1>
        <a:srgbClr val="FFFFFF"/>
      </a:lt1>
      <a:dk2>
        <a:srgbClr val="1F366D"/>
      </a:dk2>
      <a:lt2>
        <a:srgbClr val="F1EADC"/>
      </a:lt2>
      <a:accent1>
        <a:srgbClr val="025EB7"/>
      </a:accent1>
      <a:accent2>
        <a:srgbClr val="67BDF0"/>
      </a:accent2>
      <a:accent3>
        <a:srgbClr val="3DAE26"/>
      </a:accent3>
      <a:accent4>
        <a:srgbClr val="FCD825"/>
      </a:accent4>
      <a:accent5>
        <a:srgbClr val="FE830B"/>
      </a:accent5>
      <a:accent6>
        <a:srgbClr val="EA3137"/>
      </a:accent6>
      <a:hlink>
        <a:srgbClr val="67BDF0"/>
      </a:hlink>
      <a:folHlink>
        <a:srgbClr val="5D32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1200" spc="150" dirty="0" smtClean="0"/>
        </a:defPPr>
      </a:lstStyle>
      <a:style>
        <a:lnRef idx="1">
          <a:schemeClr val="accent1"/>
        </a:lnRef>
        <a:fillRef idx="3">
          <a:schemeClr val="accent1"/>
        </a:fillRef>
        <a:effectRef idx="2">
          <a:schemeClr val="accent1"/>
        </a:effectRef>
        <a:fontRef idx="minor">
          <a:schemeClr val="lt1"/>
        </a:fontRef>
      </a:style>
    </a:spDef>
    <a:lnDef>
      <a:spPr>
        <a:ln>
          <a:solidFill>
            <a:srgbClr val="1B6AA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sz="1200" spc="0" dirty="0" smtClean="0">
            <a:solidFill>
              <a:srgbClr val="282828"/>
            </a:solidFill>
          </a:defRPr>
        </a:defPPr>
      </a:lstStyle>
    </a:txDef>
  </a:objectDefaults>
  <a:extraClrSchemeLst/>
  <a:extLst>
    <a:ext uri="{05A4C25C-085E-4340-85A3-A5531E510DB2}">
      <thm15:themeFamily xmlns:thm15="http://schemas.microsoft.com/office/thememl/2012/main" name="Danone Master Brand Template 2020" id="{B7A35EFB-200A-234F-BA4E-0F25326E9ABA}" vid="{25549D5F-CA6C-F642-AC94-097BDB2A8C1C}"/>
    </a:ext>
  </a:extLst>
</a:theme>
</file>

<file path=ppt/theme/theme2.xml><?xml version="1.0" encoding="utf-8"?>
<a:theme xmlns:a="http://schemas.openxmlformats.org/drawingml/2006/main" name="1_Office Theme">
  <a:themeElements>
    <a:clrScheme name="Custom 1">
      <a:dk1>
        <a:srgbClr val="0069B3"/>
      </a:dk1>
      <a:lt1>
        <a:srgbClr val="FFFFFF"/>
      </a:lt1>
      <a:dk2>
        <a:srgbClr val="002677"/>
      </a:dk2>
      <a:lt2>
        <a:srgbClr val="FFFFFF"/>
      </a:lt2>
      <a:accent1>
        <a:srgbClr val="009FE3"/>
      </a:accent1>
      <a:accent2>
        <a:srgbClr val="00869D"/>
      </a:accent2>
      <a:accent3>
        <a:srgbClr val="512479"/>
      </a:accent3>
      <a:accent4>
        <a:srgbClr val="DA281C"/>
      </a:accent4>
      <a:accent5>
        <a:srgbClr val="3EA938"/>
      </a:accent5>
      <a:accent6>
        <a:srgbClr val="ED8B00"/>
      </a:accent6>
      <a:hlink>
        <a:srgbClr val="0069B3"/>
      </a:hlink>
      <a:folHlink>
        <a:srgbClr val="002677"/>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1104B440B10F459F2532CF008976A0" ma:contentTypeVersion="14" ma:contentTypeDescription="Create a new document." ma:contentTypeScope="" ma:versionID="88148dca43093be565ebdcc4107ea489">
  <xsd:schema xmlns:xsd="http://www.w3.org/2001/XMLSchema" xmlns:xs="http://www.w3.org/2001/XMLSchema" xmlns:p="http://schemas.microsoft.com/office/2006/metadata/properties" xmlns:ns2="3db19eb2-304d-4b36-94ca-34db12e5020b" xmlns:ns3="1c573e5e-85e5-4a9c-8c32-f250eb886a3a" targetNamespace="http://schemas.microsoft.com/office/2006/metadata/properties" ma:root="true" ma:fieldsID="a216f4b05a4966617044510566bba195" ns2:_="" ns3:_="">
    <xsd:import namespace="3db19eb2-304d-4b36-94ca-34db12e5020b"/>
    <xsd:import namespace="1c573e5e-85e5-4a9c-8c32-f250eb886a3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Descriptions" minOccurs="0"/>
                <xsd:element ref="ns3:ContentDescription"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19eb2-304d-4b36-94ca-34db12e5020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573e5e-85e5-4a9c-8c32-f250eb886a3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Descriptions" ma:index="12" nillable="true" ma:displayName="Folder Contents" ma:format="Dropdown" ma:internalName="Descriptions">
      <xsd:simpleType>
        <xsd:restriction base="dms:Text">
          <xsd:maxLength value="255"/>
        </xsd:restriction>
      </xsd:simpleType>
    </xsd:element>
    <xsd:element name="ContentDescription" ma:index="13" nillable="true" ma:displayName="Content Description" ma:format="Dropdown" ma:internalName="ContentDescription">
      <xsd:simpleType>
        <xsd:restriction base="dms:Text">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s xmlns="1c573e5e-85e5-4a9c-8c32-f250eb886a3a" xsi:nil="true"/>
    <ContentDescription xmlns="1c573e5e-85e5-4a9c-8c32-f250eb886a3a" xsi:nil="true"/>
  </documentManagement>
</p:properties>
</file>

<file path=customXml/itemProps1.xml><?xml version="1.0" encoding="utf-8"?>
<ds:datastoreItem xmlns:ds="http://schemas.openxmlformats.org/officeDocument/2006/customXml" ds:itemID="{582656A7-C4CB-496E-8772-6A82713D9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19eb2-304d-4b36-94ca-34db12e5020b"/>
    <ds:schemaRef ds:uri="1c573e5e-85e5-4a9c-8c32-f250eb886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DF4CCF-FECE-4A10-AE2A-CB4B55326CBA}">
  <ds:schemaRefs>
    <ds:schemaRef ds:uri="http://schemas.microsoft.com/sharepoint/v3/contenttype/forms"/>
  </ds:schemaRefs>
</ds:datastoreItem>
</file>

<file path=customXml/itemProps3.xml><?xml version="1.0" encoding="utf-8"?>
<ds:datastoreItem xmlns:ds="http://schemas.openxmlformats.org/officeDocument/2006/customXml" ds:itemID="{9CBB64C2-BBB2-4EB8-A6FB-E2B2495E0A6F}">
  <ds:schemaRefs>
    <ds:schemaRef ds:uri="http://schemas.microsoft.com/office/2006/metadata/properties"/>
    <ds:schemaRef ds:uri="http://schemas.microsoft.com/office/infopath/2007/PartnerControls"/>
    <ds:schemaRef ds:uri="1c573e5e-85e5-4a9c-8c32-f250eb886a3a"/>
  </ds:schemaRefs>
</ds:datastoreItem>
</file>

<file path=docProps/app.xml><?xml version="1.0" encoding="utf-8"?>
<Properties xmlns="http://schemas.openxmlformats.org/officeDocument/2006/extended-properties" xmlns:vt="http://schemas.openxmlformats.org/officeDocument/2006/docPropsVTypes">
  <Template>BASE Template</Template>
  <TotalTime>262</TotalTime>
  <Words>6927</Words>
  <Application>Microsoft Office PowerPoint</Application>
  <PresentationFormat>Widescreen</PresentationFormat>
  <Paragraphs>1123</Paragraphs>
  <Slides>70</Slides>
  <Notes>28</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86" baseType="lpstr">
      <vt:lpstr>.LucidaGrandeUI</vt:lpstr>
      <vt:lpstr>Arial</vt:lpstr>
      <vt:lpstr>Calibri</vt:lpstr>
      <vt:lpstr>Calibri Regular</vt:lpstr>
      <vt:lpstr>Century Gothic</vt:lpstr>
      <vt:lpstr>Fjalla One</vt:lpstr>
      <vt:lpstr>IBM Plex Sans Light</vt:lpstr>
      <vt:lpstr>Impact</vt:lpstr>
      <vt:lpstr>Lucida Grande</vt:lpstr>
      <vt:lpstr>Montserrat</vt:lpstr>
      <vt:lpstr>Oswald</vt:lpstr>
      <vt:lpstr>Space Mono</vt:lpstr>
      <vt:lpstr>Wingdings</vt:lpstr>
      <vt:lpstr>BASE Template</vt:lpstr>
      <vt:lpstr>1_Office Theme</vt:lpstr>
      <vt:lpstr>think-cell Slide</vt:lpstr>
      <vt:lpstr>PowerPoint Presentation</vt:lpstr>
      <vt:lpstr>Mintel projects coffee to reach $15.6B in 2020, +5% vs. 2019, and to continue growth for the near and long term</vt:lpstr>
      <vt:lpstr>Retail coffee has a history of thriving during recessions and had a 10% 4-year cagr during the great Recession</vt:lpstr>
      <vt:lpstr>Coffee continues to be the #1 consumed beverage with consumers entering earlier</vt:lpstr>
      <vt:lpstr>YOUNGER COFFEE CONSUMERS DRIVING THE COFFEE EVOLUTION</vt:lpstr>
      <vt:lpstr>At-home is the top venue for coffee consumption, and is up IN BOTH PRE- AND during COVID</vt:lpstr>
      <vt:lpstr>77% of consumers are buying more coffee at home are drinking more, and 27% are making coffee at home more often</vt:lpstr>
      <vt:lpstr>Coffee consumers overwhelmingly drink more coffee at home &amp; have increased the amount consumed per day</vt:lpstr>
      <vt:lpstr>Coffee remains the most popular beverage consumed at home even during covid</vt:lpstr>
      <vt:lpstr>Since covid, Coffee shop users have been making more coffee at home, and most expect to continue post-covid</vt:lpstr>
      <vt:lpstr>PowerPoint Presentation</vt:lpstr>
      <vt:lpstr>covid is boosting creamer consumption, which is up 15% in the L52 weeks and delivering a +7.7% 5-year Cagr</vt:lpstr>
      <vt:lpstr>coffee is an emotionally-driven ritual that is expected to grow in importance post-COVID</vt:lpstr>
      <vt:lpstr>Coffee drinkers love their coffee, and creamer buyers are more enthusiastic than the average coffee drinker</vt:lpstr>
      <vt:lpstr>Nearly 80% of coffee drinkers add milk, cream or creamers while roughly only 1-in-5 drink coffee black</vt:lpstr>
      <vt:lpstr>favorite brand &amp; a variety of flavors drove increased creamer consumption during covid</vt:lpstr>
      <vt:lpstr>What drives Creamer Consumption?  Flavor and brand – these are key purchase drivers among creamer buyers</vt:lpstr>
      <vt:lpstr>International Delight Creamers</vt:lpstr>
      <vt:lpstr>Core 4 flavors deliver 60% of category volume: Leverage ID product superiority to reach 90 acv!</vt:lpstr>
      <vt:lpstr>We will bring Campaign to life in a way that excites, engages and recruits the Next Gen of consumers</vt:lpstr>
      <vt:lpstr>ID Hazelnut formula and velocities outperform competition</vt:lpstr>
      <vt:lpstr>ID Sweet Cream formula and velocities outperform Coffee Mate</vt:lpstr>
      <vt:lpstr>ID Caramel Macchiato is #1 in $230MM Caramel space within trad creamers</vt:lpstr>
      <vt:lpstr>large size is driving 45% of growth &amp; nearly 2X  its fair share in contribution: Close ID distro gap</vt:lpstr>
      <vt:lpstr>Retailers that carry ID 64oz are 43% more productive than mulo on average, with ID driving growth</vt:lpstr>
      <vt:lpstr>In retailers that swapped ID 48 to ID 64oz, ID 64OZ driving 2.3X its fair share of 64oz growth</vt:lpstr>
      <vt:lpstr>Retailers benefit from carrying large size creamers, which capture valuable heavy buyers &amp; its growth is driven by ID</vt:lpstr>
      <vt:lpstr>Shelf Stable</vt:lpstr>
      <vt:lpstr>Danone is the #1 Manufacturer of shelf stable liquid creamers</vt:lpstr>
      <vt:lpstr>New Items Draw on different Strengths to meet consumer needs</vt:lpstr>
      <vt:lpstr>24ct and 48ct pack sizes Bring in different consumers and Should coexist on shelf</vt:lpstr>
      <vt:lpstr>PowerPoint Presentation</vt:lpstr>
      <vt:lpstr>Whiteners have excelled during the pandemic, danone is uniquely positioned to capitalize</vt:lpstr>
      <vt:lpstr>Danone is the #1 branded whitener nationally1</vt:lpstr>
      <vt:lpstr>2021 Whiteners Priorities</vt:lpstr>
      <vt:lpstr>Land O’Lakes Traditional Whiteners</vt:lpstr>
      <vt:lpstr>Land O’Lakes shoppers continue to have high value</vt:lpstr>
      <vt:lpstr>Core 4 Velocities are over +70% higher than category</vt:lpstr>
      <vt:lpstr>Land o’lakes packaging change</vt:lpstr>
      <vt:lpstr>LOL 2021 key marketing drive periods</vt:lpstr>
      <vt:lpstr>Land o lakes packaging change First Ship Dates</vt:lpstr>
      <vt:lpstr>Horizon Organic Whiteners</vt:lpstr>
      <vt:lpstr>We are doing everything we can to service Horizon Organic Whiteners in 2H 2021</vt:lpstr>
      <vt:lpstr>PowerPoint Presentation</vt:lpstr>
      <vt:lpstr>RTD Coffee is poised for growth as Younger consumers driving major shifts in the category</vt:lpstr>
      <vt:lpstr>RTD Coffee is the fastest growing category in the dairy aisle</vt:lpstr>
      <vt:lpstr>RTD Coffee is $3.6B with an 8.5% 4-yr CAGR; MS leading growth with a +25% 4 year cagr, contributing 3x its fair share</vt:lpstr>
      <vt:lpstr>When selecting a RTD coffee, A consumer’s first decision falls into three main segments</vt:lpstr>
      <vt:lpstr>In multi-serve RTD coffee, creamed and black are each important segments but require different approaches</vt:lpstr>
      <vt:lpstr>Your ready-to-drink coffee sales priorities for BH’21</vt:lpstr>
      <vt:lpstr>STōK Ready to Drink Coffee </vt:lpstr>
      <vt:lpstr>The black segment is blowing up, and The stōk black skus  are top performers</vt:lpstr>
      <vt:lpstr>close the GAP</vt:lpstr>
      <vt:lpstr>In 2021, stōk’s innovation &amp; communication strategies will ladder directly to one thing: stōk is a core lineup</vt:lpstr>
      <vt:lpstr>PowerPoint Presentation</vt:lpstr>
      <vt:lpstr>PowerPoint Presentation</vt:lpstr>
      <vt:lpstr>PowerPoint Presentation</vt:lpstr>
      <vt:lpstr>In 2021, stōk cold brew coffee will launch a new campaign that takes on the way every other coffee brand acts</vt:lpstr>
      <vt:lpstr>WITH 2020 VELOCITIES FAR EXCEEDING EXPECTATIONS, stōk pumpkin should be on par with starbucks </vt:lpstr>
      <vt:lpstr>stōk pumpkin’s launch campaign hit big</vt:lpstr>
      <vt:lpstr>WE literally can’t even: stōk Pumpkin cold bREW</vt:lpstr>
      <vt:lpstr>stōk 2021 MARKETING ACTIVATION PLAN</vt:lpstr>
      <vt:lpstr>The stōk lineup </vt:lpstr>
      <vt:lpstr>International Delight  Ready to Drink Coffee</vt:lpstr>
      <vt:lpstr>Creamed Multi-serve coffee is a crucially Important segment, and International Delight leads the way </vt:lpstr>
      <vt:lpstr>CO-BRANDS AND news-worthy FLAVORS GENERATE STRONG VELOCITIES AND BUZZ AT LAUNCH, BUT THESE DIMINISH OVER TIME</vt:lpstr>
      <vt:lpstr>Introducing: the 2-year IDIC tag-in strategy</vt:lpstr>
      <vt:lpstr>IDIC Consumers love cobrands, and Reese’s is the Perfect match</vt:lpstr>
      <vt:lpstr>The International delight iced coffee lineup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2020 REFRESH Mainstage Deck</dc:title>
  <dc:creator>Holly Robinson</dc:creator>
  <cp:lastModifiedBy>CAVIEDES Daniel</cp:lastModifiedBy>
  <cp:revision>13</cp:revision>
  <dcterms:created xsi:type="dcterms:W3CDTF">2020-10-05T13:49:57Z</dcterms:created>
  <dcterms:modified xsi:type="dcterms:W3CDTF">2023-02-08T18:27:04Z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0x0101002F1104B440B10F459F2532CF008976A0</vt:lpwstr>
  </property>
</Properties>
</file>