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893"/>
    <a:srgbClr val="153AF3"/>
    <a:srgbClr val="0B4AFD"/>
    <a:srgbClr val="0D2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A360-B853-FF97-47EC-33E3701A7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065B2-5001-AB7A-2951-0700C2588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86293-11E0-9947-C07A-71B2AFA5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77829-ADD7-CFDF-4914-F6236BE8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DCF44-2B17-2738-386F-497D10CA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7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3CA8-DE83-29D2-B28F-8B545274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94FA2-BB71-82F1-2257-879B2F1DC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E931B-574D-4B81-E4AA-8CDC4869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D09BC-3E55-0F8E-3673-0309E0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F9D70-7592-8158-6287-9643DADE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8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4DACE-8242-0A32-2C52-40EF33865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7F985-1AD0-5F73-F009-F8DA3028C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89034-830D-3482-2E5F-ADBD1AED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0748B-3339-0524-37EB-4BFE3181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9CF56-D63B-7731-8DAF-DACDBFD9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4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4ED1-FC30-A1EE-1A6F-8706BDFF8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F313B-A05E-A97D-9959-42FC03A0A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5D9F-7F91-7FAF-E585-3F7E271E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F884-D39F-2A1C-980E-4CEA77B1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FE49D-0E4C-4A00-39A9-8172B910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0836-E260-96AB-3DE8-45B30743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06E90-C269-7063-5DD7-024AB5CC7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4DCF6-4A3D-7437-3EE7-984E9FCC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906D8-9C2C-0766-232C-E8E373F4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95ECC-FC20-2B67-6666-8C59AB3E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77DD-BE70-6586-2DF5-B4D99F91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EE45-10C3-7890-A36D-BEC1A1A2E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DBF58-72BE-3A57-B837-5FAEA96EA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433FC-6C43-6370-7C4E-C6E54774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35D32-39C0-C4C6-647F-6A0601BB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D6C23-8395-10ED-BD07-88F2388E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7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4951-D9D8-322E-17E0-0CDB8E08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7F091-0608-858E-AF1D-737E4A53A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2C2A1-5332-8C0D-D1A4-A45025A08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69696-3F81-AC1F-EB0D-E90745F63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8883A-0EE6-82B3-2052-DAC8CDDA6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58A31-D997-D82E-D5C0-1B3C3861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F96F6-2B51-52F6-5747-3F7E4477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18B83-FAA5-1E83-08E5-FD2C1C8D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5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B849-9C9A-6969-8F7E-5F596F04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67956A-649B-8512-5B5D-339B3D9B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3C69-E878-79F9-4DF6-21E10EF4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E42FD-1D95-B31D-1DEB-60623BCD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D40240-BBFC-7202-A995-2A988196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C56AE-4D66-126A-5CB9-8A1704BD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20649-DB64-CBB1-07B3-F19A4667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784D-D2F0-F5A3-961A-04B0AAA7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E68F-3D11-6F86-CF56-85794ED8A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E6471-ABC9-6EDD-4AB9-A9EA117A5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EC77-3874-4ABE-B853-2A3A4D56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6D625-1ED3-D623-4C54-A7A6F2DF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3BA66-E8B8-508E-FD62-9ACC6602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5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4DDD-C3E9-C5E5-D34F-3D1AFECF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AF795-F15F-07FD-A39B-DB5C9EE25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70A7D-1936-F5D0-A738-1CBB8CE1A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A82E5-367C-A0A1-0D4F-28D6CEDF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C845A-70A8-3B02-1BF2-4630BE9E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AF0F9-DCB3-3FE1-BD9E-05A546F6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1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BB609A-1FBC-8233-D721-4720A908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D63F9-3366-51E9-0A97-C7908DE0C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31D3B-A272-086F-1DE4-AF5C650EA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34F2B-05F2-4A36-B9D7-1136DBD3DB6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676CC-2A0D-3EEC-7834-899673280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1737C-1643-8E18-F7D9-0A6506D96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41901-066E-4640-9D98-7D647FF68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249780"/>
              </p:ext>
            </p:extLst>
          </p:nvPr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www.MrTortilla.com                                                                                                         @MrTortilla   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3B1FB4C-3137-F7DB-44F1-B38BCB24C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9" y="1705451"/>
            <a:ext cx="10607062" cy="1853188"/>
          </a:xfrm>
          <a:prstGeom prst="rect">
            <a:avLst/>
          </a:prstGeom>
        </p:spPr>
      </p:pic>
      <p:pic>
        <p:nvPicPr>
          <p:cNvPr id="1030" name="Picture 6" descr="THE NEW INSTAGRAM LOGO WHITE PNG TRANSPARENT 2023 - eDigital ...">
            <a:extLst>
              <a:ext uri="{FF2B5EF4-FFF2-40B4-BE49-F238E27FC236}">
                <a16:creationId xmlns:a16="http://schemas.microsoft.com/office/drawing/2014/main" id="{76BA4F4D-7A03-36E5-B3AF-EC34F52E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802" y="6261251"/>
            <a:ext cx="438516" cy="4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hite Square Facebook Logos PNG Transparent Background, Free Download #774  - FreeIconsPNG">
            <a:extLst>
              <a:ext uri="{FF2B5EF4-FFF2-40B4-BE49-F238E27FC236}">
                <a16:creationId xmlns:a16="http://schemas.microsoft.com/office/drawing/2014/main" id="{40EDC64B-D00D-9DE5-CAFF-56ABFD8B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259" y="6147032"/>
            <a:ext cx="636323" cy="63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iktok-logo-white - Dean Graziosi">
            <a:extLst>
              <a:ext uri="{FF2B5EF4-FFF2-40B4-BE49-F238E27FC236}">
                <a16:creationId xmlns:a16="http://schemas.microsoft.com/office/drawing/2014/main" id="{1ABEA4D7-BA70-0899-967D-B934E0E0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538" y="6250851"/>
            <a:ext cx="438313" cy="4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8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3629"/>
              </p:ext>
            </p:extLst>
          </p:nvPr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90441"/>
              </p:ext>
            </p:extLst>
          </p:nvPr>
        </p:nvGraphicFramePr>
        <p:xfrm>
          <a:off x="1" y="0"/>
          <a:ext cx="1219199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800" dirty="0">
                          <a:solidFill>
                            <a:schemeClr val="bg1"/>
                          </a:solidFill>
                        </a:rPr>
                        <a:t>Thank You!!!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1A0EE741-554A-0AF1-D163-76720331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8D260C-42A0-1D26-D20F-E6BB5F6D0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666" y="1148512"/>
            <a:ext cx="7206666" cy="456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0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/>
        </p:nvGraphicFramePr>
        <p:xfrm>
          <a:off x="1" y="0"/>
          <a:ext cx="1219199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800" dirty="0">
                          <a:solidFill>
                            <a:schemeClr val="bg1"/>
                          </a:solidFill>
                        </a:rPr>
                        <a:t>About Us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5053E58-BA6F-8254-090A-F6D9F3D4C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" t="-71" r="12417" b="12280"/>
          <a:stretch/>
        </p:blipFill>
        <p:spPr>
          <a:xfrm>
            <a:off x="0" y="776436"/>
            <a:ext cx="6004393" cy="5374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D50FD-E089-10EA-05DC-6B790E3BB8F6}"/>
              </a:ext>
            </a:extLst>
          </p:cNvPr>
          <p:cNvSpPr txBox="1"/>
          <p:nvPr/>
        </p:nvSpPr>
        <p:spPr>
          <a:xfrm>
            <a:off x="6187608" y="822960"/>
            <a:ext cx="5833613" cy="565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Mr. Tortilla is a family owned manufacturing business that started in 2010 as an Artisan Flour tortilla producer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Our Mission Statement: </a:t>
            </a:r>
            <a:r>
              <a:rPr lang="en-US" sz="1600" dirty="0"/>
              <a:t>To make the World’s best tasting low calorie tortilla using the freshest ingredients and help every household in the world eat better without sacrificing flavor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Idea started one night when Ron and Anthony (Co Owner Brothers) indulged, as many people do, on fan favorite tacos.  The guilt associated with this drove the idea to find a better way to enjoy tacos with out the guilt!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 2019, after years of research, we launched the first Low Carb tortilla and changed the shape of the way tortillas are seen – launching us to great online success!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Currently, we make the World’s best tasting low calorie (15 Calorie)  low carb (1 Net Carb) tortilla helping millions achieve a better diet with little sacrifice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 are a leading Omni Channel business that has recently started to spill into the Retail space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 are a minority owned business supporting all communities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6" descr="Logo&#10;&#10;Description automatically generated">
            <a:extLst>
              <a:ext uri="{FF2B5EF4-FFF2-40B4-BE49-F238E27FC236}">
                <a16:creationId xmlns:a16="http://schemas.microsoft.com/office/drawing/2014/main" id="{58C53390-476A-67C7-20D9-12FE8DF0D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5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59624"/>
              </p:ext>
            </p:extLst>
          </p:nvPr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Our Brand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754A14-F295-CF22-29A3-CD92E9B9C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0"/>
          <a:stretch/>
        </p:blipFill>
        <p:spPr>
          <a:xfrm>
            <a:off x="0" y="567926"/>
            <a:ext cx="4857750" cy="79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6E1443-57CC-DC73-BC05-497948084D1E}"/>
              </a:ext>
            </a:extLst>
          </p:cNvPr>
          <p:cNvSpPr txBox="1"/>
          <p:nvPr/>
        </p:nvSpPr>
        <p:spPr>
          <a:xfrm>
            <a:off x="150325" y="1309768"/>
            <a:ext cx="5945675" cy="465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10% profit sharing with employees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 employ workers with Learning Differences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 donate and give back to our local communities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World’s only 15 Calorie Low Carb </a:t>
            </a:r>
            <a:r>
              <a:rPr lang="en-US" sz="1600" dirty="0"/>
              <a:t>Tortilla with FLAVOR!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Innovative company that diversifies its offerings in the Better for you Category (11 </a:t>
            </a:r>
            <a:r>
              <a:rPr lang="en-US" sz="1600" dirty="0" err="1"/>
              <a:t>skus</a:t>
            </a:r>
            <a:r>
              <a:rPr lang="en-US" sz="1600" dirty="0"/>
              <a:t> and growing) 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Future products include </a:t>
            </a:r>
            <a:r>
              <a:rPr lang="en-US" sz="1600" b="1" dirty="0"/>
              <a:t>Keto Friendly baked goods </a:t>
            </a:r>
            <a:r>
              <a:rPr lang="en-US" sz="1600" dirty="0"/>
              <a:t>and </a:t>
            </a:r>
            <a:r>
              <a:rPr lang="en-US" sz="1600" b="1" dirty="0"/>
              <a:t>Salsas / dips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Large follower base on Social media and growing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106k followers on Instagram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207K visits to DTC Annually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Very trendy online and leverage our Digital Marketing strategies to connect with our followers</a:t>
            </a:r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r>
              <a:rPr lang="en-US" sz="1600" dirty="0"/>
              <a:t>Featured on:</a:t>
            </a:r>
          </a:p>
          <a:p>
            <a:pPr>
              <a:lnSpc>
                <a:spcPts val="2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1A1B7-E863-2455-0261-13087F2C4DFE}"/>
              </a:ext>
            </a:extLst>
          </p:cNvPr>
          <p:cNvSpPr txBox="1"/>
          <p:nvPr/>
        </p:nvSpPr>
        <p:spPr>
          <a:xfrm>
            <a:off x="6172198" y="645796"/>
            <a:ext cx="5946711" cy="606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 have cultivated amazing National and International Brand Recognition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Marketing support: </a:t>
            </a:r>
            <a:r>
              <a:rPr lang="en-US" sz="1600" b="1" dirty="0"/>
              <a:t>We invest 7 figures quarterly </a:t>
            </a:r>
            <a:r>
              <a:rPr lang="en-US" sz="1600" dirty="0"/>
              <a:t>in online ad / sales support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Willing to invest in </a:t>
            </a:r>
            <a:r>
              <a:rPr lang="en-US" sz="1600" dirty="0"/>
              <a:t>Ads / Promotions / Slotting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#1 Selling Tortilla on Sho</a:t>
            </a:r>
            <a:r>
              <a:rPr lang="en-US" sz="1600" dirty="0"/>
              <a:t>pify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# 1 Tortilla brand on Amazon US, Canada &amp; UK</a:t>
            </a:r>
          </a:p>
          <a:p>
            <a:pPr marL="742950" lvl="1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$7M sold via Amazon L12 Months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High Customer Satisfaction – </a:t>
            </a:r>
            <a:r>
              <a:rPr lang="en-US" sz="1600" b="1" dirty="0"/>
              <a:t>60% repeat buy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Strong international Sales – and Growing!</a:t>
            </a:r>
          </a:p>
          <a:p>
            <a:pPr marL="742950" lvl="1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Currently in: Hong Kong, Switzerland, Ireland, England, France, Central America, Dominican Republic, Aruba, Israel, </a:t>
            </a:r>
          </a:p>
          <a:p>
            <a:pPr marL="742950" lvl="1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Future Markets: Australia, UAE, South America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4F9A98-B21D-A405-4362-3B3CA645A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42" y="2739548"/>
            <a:ext cx="1138521" cy="797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7A7AF1-4490-C010-5DA5-91B6C597B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35"/>
          <a:stretch/>
        </p:blipFill>
        <p:spPr>
          <a:xfrm>
            <a:off x="50334" y="5322437"/>
            <a:ext cx="12077932" cy="7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34983"/>
              </p:ext>
            </p:extLst>
          </p:nvPr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Our Products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87ED4D8-541D-3B6E-56A5-72E749271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16" y="577437"/>
            <a:ext cx="1614170" cy="1614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952848-9954-0592-F504-74BB6CA1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17" y="2191987"/>
            <a:ext cx="1614170" cy="1614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DFFF3D-EF76-2CDA-776C-ECDF4E58B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975" y="2191607"/>
            <a:ext cx="1614170" cy="16141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91571E-6022-9003-D771-11AA8C82F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17" y="576496"/>
            <a:ext cx="1615111" cy="1615111"/>
          </a:xfrm>
          <a:prstGeom prst="rect">
            <a:avLst/>
          </a:prstGeom>
        </p:spPr>
      </p:pic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6F1F6E-18FA-7092-69D7-FEB1A4B1A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868" y="1349330"/>
            <a:ext cx="2983783" cy="16845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D866E5-79B4-0C79-F541-121DDC4B1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3433" y="1259703"/>
            <a:ext cx="3351579" cy="186380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A7F231-AE4E-F8E4-BE2D-49994EFA9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1669" y="4017883"/>
            <a:ext cx="3539631" cy="15703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78BC643-6A9E-19B1-D60A-3D86E2686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347" y="4028743"/>
            <a:ext cx="3079708" cy="16845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9674C37-5736-A0BE-2F84-DC77D9C247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297" y="4017883"/>
            <a:ext cx="3087613" cy="1684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53B62-1A57-399D-2C2B-51EAF2B82288}"/>
              </a:ext>
            </a:extLst>
          </p:cNvPr>
          <p:cNvSpPr txBox="1"/>
          <p:nvPr/>
        </p:nvSpPr>
        <p:spPr>
          <a:xfrm>
            <a:off x="519181" y="5685685"/>
            <a:ext cx="1115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1 Net Carb </a:t>
            </a:r>
            <a:r>
              <a:rPr lang="en-US" dirty="0" err="1"/>
              <a:t>Toritlla</a:t>
            </a:r>
            <a:r>
              <a:rPr lang="en-US" dirty="0"/>
              <a:t> Line		 2 Net Carb Tortilla Line	                3 Net Carb Chip Line</a:t>
            </a:r>
          </a:p>
        </p:txBody>
      </p:sp>
    </p:spTree>
    <p:extLst>
      <p:ext uri="{BB962C8B-B14F-4D97-AF65-F5344CB8AC3E}">
        <p14:creationId xmlns:p14="http://schemas.microsoft.com/office/powerpoint/2010/main" val="264548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963720"/>
              </p:ext>
            </p:extLst>
          </p:nvPr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16145-207C-27EC-2769-C94FD2BC76CE}"/>
              </a:ext>
            </a:extLst>
          </p:cNvPr>
          <p:cNvSpPr txBox="1"/>
          <p:nvPr/>
        </p:nvSpPr>
        <p:spPr>
          <a:xfrm>
            <a:off x="71306" y="772068"/>
            <a:ext cx="85777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The Soft-Shell Tortilla category has grown by 15.7% online and 31.8% on Amazon in the last year. 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Mr. Tortilla has grown  2995% online and 2933% on Amazon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in the same time period.  </a:t>
            </a:r>
          </a:p>
          <a:p>
            <a:pPr marL="342900" indent="-342900">
              <a:buAutoNum type="arabicPeriod"/>
            </a:pPr>
            <a:endParaRPr lang="en-US" sz="1800" b="0" i="0" u="none" strike="noStrike" baseline="0" dirty="0">
              <a:solidFill>
                <a:srgbClr val="000000"/>
              </a:solidFill>
              <a:latin typeface="Montserrat" panose="020B0604020202020204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2.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Mr. Tortilla is currently capturing 13.2% of the Amazon market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 in this category.  The next closest low-carb competitor is Guerrero (Mission) with 4.3%.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Montserrat" panose="020B0604020202020204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. Mr. Tortilla has significantly outpaced Guerrero in sales, specifically since the beginning of 2022.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Montserrat" panose="020B0604020202020204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4.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Mr. Tortilla is currently growing exponentially faster than the closest competitor in the online space.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Montserrat" panose="020B0604020202020204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Montserrat" panose="020B0604020202020204" pitchFamily="2" charset="0"/>
              </a:rPr>
              <a:t>5. Mr. Tortilla products are most likely to be purchased by those white individuals ages 45-54, with an annual income between 100-150K.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B0767-8EA4-C1F7-8B87-53EC693A452B}"/>
              </a:ext>
            </a:extLst>
          </p:cNvPr>
          <p:cNvSpPr txBox="1"/>
          <p:nvPr/>
        </p:nvSpPr>
        <p:spPr>
          <a:xfrm>
            <a:off x="9957732" y="5436066"/>
            <a:ext cx="214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Neilson IQ report April ‘22</a:t>
            </a:r>
          </a:p>
        </p:txBody>
      </p:sp>
    </p:spTree>
    <p:extLst>
      <p:ext uri="{BB962C8B-B14F-4D97-AF65-F5344CB8AC3E}">
        <p14:creationId xmlns:p14="http://schemas.microsoft.com/office/powerpoint/2010/main" val="427855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87834"/>
              </p:ext>
            </p:extLst>
          </p:nvPr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Key Insights (Cont’d)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16145-207C-27EC-2769-C94FD2BC76CE}"/>
              </a:ext>
            </a:extLst>
          </p:cNvPr>
          <p:cNvSpPr txBox="1"/>
          <p:nvPr/>
        </p:nvSpPr>
        <p:spPr>
          <a:xfrm>
            <a:off x="71306" y="671400"/>
            <a:ext cx="8577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A0C5E-C62F-2550-48CC-2882D609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8" y="665384"/>
            <a:ext cx="9591412" cy="5380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BF94FC-27FF-D94B-D444-4142140EA2B8}"/>
              </a:ext>
            </a:extLst>
          </p:cNvPr>
          <p:cNvSpPr txBox="1"/>
          <p:nvPr/>
        </p:nvSpPr>
        <p:spPr>
          <a:xfrm>
            <a:off x="9957732" y="5436066"/>
            <a:ext cx="214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Neilson IQ report April ‘22</a:t>
            </a:r>
          </a:p>
        </p:txBody>
      </p:sp>
    </p:spTree>
    <p:extLst>
      <p:ext uri="{BB962C8B-B14F-4D97-AF65-F5344CB8AC3E}">
        <p14:creationId xmlns:p14="http://schemas.microsoft.com/office/powerpoint/2010/main" val="32336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/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0CD11-7AFB-F786-82AD-661B5132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8" y="772068"/>
            <a:ext cx="5706753" cy="4022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49B07-E8EC-1A25-49F3-24009DDE9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085" y="772068"/>
            <a:ext cx="5959438" cy="385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F0F53-9F79-DD48-7457-1484CD6196DC}"/>
              </a:ext>
            </a:extLst>
          </p:cNvPr>
          <p:cNvSpPr txBox="1"/>
          <p:nvPr/>
        </p:nvSpPr>
        <p:spPr>
          <a:xfrm>
            <a:off x="9957732" y="5436066"/>
            <a:ext cx="214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Neilson IQ report April ‘22</a:t>
            </a:r>
          </a:p>
        </p:txBody>
      </p:sp>
    </p:spTree>
    <p:extLst>
      <p:ext uri="{BB962C8B-B14F-4D97-AF65-F5344CB8AC3E}">
        <p14:creationId xmlns:p14="http://schemas.microsoft.com/office/powerpoint/2010/main" val="226460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/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71149A-606B-8581-F2C7-0B72947E79FF}"/>
              </a:ext>
            </a:extLst>
          </p:cNvPr>
          <p:cNvSpPr txBox="1"/>
          <p:nvPr/>
        </p:nvSpPr>
        <p:spPr>
          <a:xfrm>
            <a:off x="9924176" y="5436066"/>
            <a:ext cx="2178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BlueBird</a:t>
            </a:r>
            <a:r>
              <a:rPr lang="en-US" dirty="0"/>
              <a:t> Group Reporting Data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861B2-39BC-3669-4DA0-7A9D3896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13" y="578591"/>
            <a:ext cx="9784360" cy="54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35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5E93F-57C4-4767-8542-FFEB7901BFB4}"/>
              </a:ext>
            </a:extLst>
          </p:cNvPr>
          <p:cNvGraphicFramePr>
            <a:graphicFrameLocks noGrp="1"/>
          </p:cNvGraphicFramePr>
          <p:nvPr/>
        </p:nvGraphicFramePr>
        <p:xfrm>
          <a:off x="0" y="6132352"/>
          <a:ext cx="12191999" cy="72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7256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7504D84-8948-59F8-F9D9-DE97A21BA1EC}"/>
              </a:ext>
            </a:extLst>
          </p:cNvPr>
          <p:cNvGraphicFramePr>
            <a:graphicFrameLocks noGrp="1"/>
          </p:cNvGraphicFramePr>
          <p:nvPr/>
        </p:nvGraphicFramePr>
        <p:xfrm>
          <a:off x="1" y="1"/>
          <a:ext cx="12191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54300668"/>
                    </a:ext>
                  </a:extLst>
                </a:gridCol>
              </a:tblGrid>
              <a:tr h="522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>
                    <a:solidFill>
                      <a:srgbClr val="1E4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22333"/>
                  </a:ext>
                </a:extLst>
              </a:tr>
            </a:tbl>
          </a:graphicData>
        </a:graphic>
      </p:graphicFrame>
      <p:pic>
        <p:nvPicPr>
          <p:cNvPr id="3" name="Picture 6" descr="Logo&#10;&#10;Description automatically generated">
            <a:extLst>
              <a:ext uri="{FF2B5EF4-FFF2-40B4-BE49-F238E27FC236}">
                <a16:creationId xmlns:a16="http://schemas.microsoft.com/office/drawing/2014/main" id="{9D443075-DEA9-CA56-A820-70416A9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89" y="6246059"/>
            <a:ext cx="2822910" cy="498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71149A-606B-8581-F2C7-0B72947E79FF}"/>
              </a:ext>
            </a:extLst>
          </p:cNvPr>
          <p:cNvSpPr txBox="1"/>
          <p:nvPr/>
        </p:nvSpPr>
        <p:spPr>
          <a:xfrm>
            <a:off x="9924176" y="5436066"/>
            <a:ext cx="2178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BlueBird</a:t>
            </a:r>
            <a:r>
              <a:rPr lang="en-US" dirty="0"/>
              <a:t> Group Reporting Data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7A281-5CAE-9D7A-8864-EF001CDC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5"/>
          <a:stretch/>
        </p:blipFill>
        <p:spPr>
          <a:xfrm>
            <a:off x="117444" y="579120"/>
            <a:ext cx="9785172" cy="52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595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Carrillo</dc:creator>
  <cp:lastModifiedBy>Damian Carrillo</cp:lastModifiedBy>
  <cp:revision>19</cp:revision>
  <dcterms:created xsi:type="dcterms:W3CDTF">2023-05-24T02:41:28Z</dcterms:created>
  <dcterms:modified xsi:type="dcterms:W3CDTF">2023-06-11T22:25:01Z</dcterms:modified>
</cp:coreProperties>
</file>