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14:13:52.70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14:13:52.70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68830-A25E-47EA-9387-D049A45D6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E433CA-AF0F-4989-9904-F07B7A995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4178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53E6F-7C8F-47B3-9582-BF442A230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9A669-7AF5-42E3-8333-867755F29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0207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C2D28-C0F7-404E-B413-661C13574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755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60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CAC942-A2D3-4AC8-B0AC-C10C9A8A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36" y="119016"/>
            <a:ext cx="10515600" cy="918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5A07C-F131-46A2-A9CE-414100D13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409" y="1503193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777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Litterbox ICG" panose="00000400000000000000" pitchFamily="2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F4A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F4A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F4A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F4A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F4A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emf"/><Relationship Id="rId3" Type="http://schemas.openxmlformats.org/officeDocument/2006/relationships/image" Target="../media/image3.png"/><Relationship Id="rId7" Type="http://schemas.openxmlformats.org/officeDocument/2006/relationships/customXml" Target="../ink/ink1.xml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customXml" Target="../ink/ink2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7726472-A18F-15DE-2B98-89804EFB28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240124"/>
              </p:ext>
            </p:extLst>
          </p:nvPr>
        </p:nvGraphicFramePr>
        <p:xfrm>
          <a:off x="358153" y="1538901"/>
          <a:ext cx="11529047" cy="49904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6348">
                  <a:extLst>
                    <a:ext uri="{9D8B030D-6E8A-4147-A177-3AD203B41FA5}">
                      <a16:colId xmlns:a16="http://schemas.microsoft.com/office/drawing/2014/main" val="392087790"/>
                    </a:ext>
                  </a:extLst>
                </a:gridCol>
                <a:gridCol w="1478212">
                  <a:extLst>
                    <a:ext uri="{9D8B030D-6E8A-4147-A177-3AD203B41FA5}">
                      <a16:colId xmlns:a16="http://schemas.microsoft.com/office/drawing/2014/main" val="423355577"/>
                    </a:ext>
                  </a:extLst>
                </a:gridCol>
                <a:gridCol w="1570599">
                  <a:extLst>
                    <a:ext uri="{9D8B030D-6E8A-4147-A177-3AD203B41FA5}">
                      <a16:colId xmlns:a16="http://schemas.microsoft.com/office/drawing/2014/main" val="1178905545"/>
                    </a:ext>
                  </a:extLst>
                </a:gridCol>
                <a:gridCol w="1571316">
                  <a:extLst>
                    <a:ext uri="{9D8B030D-6E8A-4147-A177-3AD203B41FA5}">
                      <a16:colId xmlns:a16="http://schemas.microsoft.com/office/drawing/2014/main" val="4180390953"/>
                    </a:ext>
                  </a:extLst>
                </a:gridCol>
                <a:gridCol w="1477493">
                  <a:extLst>
                    <a:ext uri="{9D8B030D-6E8A-4147-A177-3AD203B41FA5}">
                      <a16:colId xmlns:a16="http://schemas.microsoft.com/office/drawing/2014/main" val="4165889178"/>
                    </a:ext>
                  </a:extLst>
                </a:gridCol>
                <a:gridCol w="1478212">
                  <a:extLst>
                    <a:ext uri="{9D8B030D-6E8A-4147-A177-3AD203B41FA5}">
                      <a16:colId xmlns:a16="http://schemas.microsoft.com/office/drawing/2014/main" val="3399188740"/>
                    </a:ext>
                  </a:extLst>
                </a:gridCol>
                <a:gridCol w="1201047">
                  <a:extLst>
                    <a:ext uri="{9D8B030D-6E8A-4147-A177-3AD203B41FA5}">
                      <a16:colId xmlns:a16="http://schemas.microsoft.com/office/drawing/2014/main" val="1311921195"/>
                    </a:ext>
                  </a:extLst>
                </a:gridCol>
                <a:gridCol w="1385820">
                  <a:extLst>
                    <a:ext uri="{9D8B030D-6E8A-4147-A177-3AD203B41FA5}">
                      <a16:colId xmlns:a16="http://schemas.microsoft.com/office/drawing/2014/main" val="636953623"/>
                    </a:ext>
                  </a:extLst>
                </a:gridCol>
              </a:tblGrid>
              <a:tr h="18081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Litterbox ICG" pitchFamily="2" charset="0"/>
                        </a:rPr>
                        <a:t>        </a:t>
                      </a:r>
                      <a:endParaRPr lang="en-US" sz="1200" b="1" dirty="0">
                        <a:effectLst/>
                        <a:latin typeface="Litterbox ICG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12" marR="60512" marT="0" marB="0"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b="0" i="0" dirty="0">
                        <a:solidFill>
                          <a:srgbClr val="0070C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dirty="0">
                          <a:solidFill>
                            <a:srgbClr val="0070C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Rule Breaker</a:t>
                      </a:r>
                      <a:endParaRPr lang="en-US" sz="1200" b="0" i="0" dirty="0">
                        <a:solidFill>
                          <a:srgbClr val="0070C0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0512" marR="60512" marT="0" marB="0"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b="0" i="0" dirty="0">
                        <a:solidFill>
                          <a:srgbClr val="0070C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dirty="0">
                          <a:solidFill>
                            <a:srgbClr val="0070C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Enjoy Life</a:t>
                      </a:r>
                      <a:endParaRPr lang="en-US" sz="1200" b="0" i="0" dirty="0">
                        <a:solidFill>
                          <a:srgbClr val="0070C0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0512" marR="60512" marT="0" marB="0"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b="0" i="0" dirty="0">
                        <a:solidFill>
                          <a:srgbClr val="0070C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dirty="0">
                          <a:solidFill>
                            <a:srgbClr val="0070C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Pamela’s</a:t>
                      </a:r>
                      <a:endParaRPr lang="en-US" sz="1200" b="0" i="0" dirty="0">
                        <a:solidFill>
                          <a:srgbClr val="0070C0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0512" marR="60512" marT="0" marB="0">
                    <a:lnT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b="0" i="0" dirty="0">
                        <a:solidFill>
                          <a:srgbClr val="0070C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dirty="0">
                          <a:solidFill>
                            <a:srgbClr val="0070C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Home Free</a:t>
                      </a:r>
                      <a:endParaRPr lang="en-US" sz="1200" b="0" i="0" dirty="0">
                        <a:solidFill>
                          <a:srgbClr val="0070C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dirty="0">
                          <a:solidFill>
                            <a:srgbClr val="0070C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 </a:t>
                      </a:r>
                      <a:endParaRPr lang="en-US" sz="1500" b="0" i="0" dirty="0">
                        <a:solidFill>
                          <a:srgbClr val="0070C0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0512" marR="60512" marT="0" marB="0">
                    <a:solidFill>
                      <a:srgbClr val="FFCC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b="0" i="0" dirty="0">
                        <a:solidFill>
                          <a:srgbClr val="0070C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dirty="0">
                          <a:solidFill>
                            <a:srgbClr val="0070C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Simple Mills</a:t>
                      </a:r>
                      <a:endParaRPr lang="en-US" sz="1200" b="0" i="0" dirty="0">
                        <a:solidFill>
                          <a:srgbClr val="0070C0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0512" marR="60512" marT="0" marB="0">
                    <a:solidFill>
                      <a:srgbClr val="FFCC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b="0" i="0" dirty="0">
                        <a:solidFill>
                          <a:srgbClr val="0070C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dirty="0">
                          <a:solidFill>
                            <a:srgbClr val="0070C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Partake</a:t>
                      </a:r>
                      <a:endParaRPr lang="en-US" sz="1100" b="0" i="0" dirty="0">
                        <a:solidFill>
                          <a:srgbClr val="0070C0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0512" marR="60512" marT="0" marB="0">
                    <a:solidFill>
                      <a:srgbClr val="FFCC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b="0" i="0" dirty="0">
                        <a:solidFill>
                          <a:srgbClr val="0070C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dirty="0">
                          <a:solidFill>
                            <a:srgbClr val="0070C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Nature’s  Bakery</a:t>
                      </a:r>
                    </a:p>
                  </a:txBody>
                  <a:tcPr marL="60512" marR="60512" marT="0" marB="0">
                    <a:solidFill>
                      <a:srgbClr val="FFCC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794192"/>
                  </a:ext>
                </a:extLst>
              </a:tr>
              <a:tr h="5653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dirty="0">
                          <a:solidFill>
                            <a:srgbClr val="0070C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Added </a:t>
                      </a:r>
                      <a:br>
                        <a:rPr lang="en-US" sz="1500" b="0" i="0" dirty="0">
                          <a:solidFill>
                            <a:srgbClr val="0070C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1500" b="0" i="0" dirty="0">
                          <a:solidFill>
                            <a:srgbClr val="0070C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Sugar grams*</a:t>
                      </a:r>
                      <a:endParaRPr lang="en-US" sz="1500" b="0" i="0" dirty="0">
                        <a:solidFill>
                          <a:srgbClr val="0070C0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0512" marR="60512" marT="0" marB="0" anchor="ctr">
                    <a:solidFill>
                      <a:srgbClr val="FFCC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dirty="0">
                          <a:solidFill>
                            <a:srgbClr val="E72177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</a:t>
                      </a:r>
                      <a:endParaRPr lang="en-US" sz="2100" b="0" i="0" dirty="0">
                        <a:solidFill>
                          <a:srgbClr val="E72177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0512" marR="6051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dirty="0">
                          <a:solidFill>
                            <a:srgbClr val="0070C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13.5</a:t>
                      </a:r>
                      <a:endParaRPr lang="en-US" sz="2100" b="0" i="0" dirty="0">
                        <a:solidFill>
                          <a:srgbClr val="0070C0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0512" marR="6051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dirty="0">
                          <a:solidFill>
                            <a:srgbClr val="0070C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23</a:t>
                      </a:r>
                      <a:endParaRPr lang="en-US" sz="2100" b="0" i="0" dirty="0">
                        <a:solidFill>
                          <a:srgbClr val="0070C0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0512" marR="6051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dirty="0">
                          <a:solidFill>
                            <a:srgbClr val="0070C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17</a:t>
                      </a:r>
                      <a:endParaRPr lang="en-US" sz="2100" b="0" i="0" dirty="0">
                        <a:solidFill>
                          <a:srgbClr val="0070C0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0512" marR="6051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dirty="0">
                          <a:solidFill>
                            <a:srgbClr val="0070C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13</a:t>
                      </a:r>
                      <a:endParaRPr lang="en-US" sz="2100" b="0" i="0" dirty="0">
                        <a:solidFill>
                          <a:srgbClr val="0070C0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0512" marR="6051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dirty="0">
                          <a:solidFill>
                            <a:srgbClr val="0070C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12</a:t>
                      </a:r>
                      <a:endParaRPr lang="en-US" sz="2100" b="0" i="0" dirty="0">
                        <a:solidFill>
                          <a:srgbClr val="0070C0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0512" marR="6051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dirty="0">
                          <a:solidFill>
                            <a:srgbClr val="0070C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16</a:t>
                      </a:r>
                      <a:endParaRPr lang="en-US" sz="2100" b="0" i="0" dirty="0">
                        <a:solidFill>
                          <a:srgbClr val="0070C0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0512" marR="6051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595651"/>
                  </a:ext>
                </a:extLst>
              </a:tr>
              <a:tr h="5653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dirty="0">
                          <a:solidFill>
                            <a:srgbClr val="0070C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Main Sweetener</a:t>
                      </a:r>
                      <a:endParaRPr lang="en-US" sz="1500" b="0" i="0" dirty="0">
                        <a:solidFill>
                          <a:srgbClr val="0070C0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0512" marR="60512" marT="0" marB="0" anchor="ctr">
                    <a:solidFill>
                      <a:srgbClr val="FFCC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dirty="0">
                          <a:solidFill>
                            <a:srgbClr val="E72177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Dates</a:t>
                      </a:r>
                      <a:endParaRPr lang="en-US" sz="1500" b="0" i="0" dirty="0">
                        <a:solidFill>
                          <a:srgbClr val="E72177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0512" marR="6051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dirty="0">
                          <a:solidFill>
                            <a:srgbClr val="0070C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Brown Sugar</a:t>
                      </a:r>
                      <a:endParaRPr lang="en-US" sz="1500" b="0" i="0" dirty="0">
                        <a:solidFill>
                          <a:srgbClr val="0070C0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0512" marR="6051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dirty="0">
                          <a:solidFill>
                            <a:srgbClr val="0070C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Sugar</a:t>
                      </a:r>
                      <a:endParaRPr lang="en-US" sz="1500" b="0" i="0" dirty="0">
                        <a:solidFill>
                          <a:srgbClr val="0070C0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0512" marR="6051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dirty="0">
                          <a:solidFill>
                            <a:srgbClr val="0070C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Sugar</a:t>
                      </a:r>
                      <a:endParaRPr lang="en-US" sz="1500" b="0" i="0" dirty="0">
                        <a:solidFill>
                          <a:srgbClr val="0070C0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0512" marR="6051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dirty="0">
                          <a:solidFill>
                            <a:srgbClr val="0070C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Coconut Sugar</a:t>
                      </a:r>
                      <a:endParaRPr lang="en-US" sz="1500" b="0" i="0" dirty="0">
                        <a:solidFill>
                          <a:srgbClr val="0070C0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0512" marR="6051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dirty="0">
                          <a:solidFill>
                            <a:srgbClr val="0070C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Sugar</a:t>
                      </a:r>
                      <a:endParaRPr lang="en-US" sz="1500" b="0" i="0" dirty="0">
                        <a:solidFill>
                          <a:srgbClr val="0070C0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0512" marR="6051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dirty="0">
                          <a:solidFill>
                            <a:srgbClr val="0070C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Cane Sugar Syrup</a:t>
                      </a:r>
                      <a:endParaRPr lang="en-US" sz="1500" b="0" i="0" dirty="0">
                        <a:solidFill>
                          <a:srgbClr val="0070C0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0512" marR="6051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994363"/>
                  </a:ext>
                </a:extLst>
              </a:tr>
              <a:tr h="632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dirty="0">
                          <a:solidFill>
                            <a:srgbClr val="0070C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Total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dirty="0">
                          <a:solidFill>
                            <a:srgbClr val="0070C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Sugar grams*</a:t>
                      </a:r>
                      <a:endParaRPr lang="en-US" sz="1500" b="0" i="0" dirty="0">
                        <a:solidFill>
                          <a:srgbClr val="0070C0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0512" marR="60512" marT="0" marB="0" anchor="ctr">
                    <a:solidFill>
                      <a:srgbClr val="FFCC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dirty="0">
                          <a:solidFill>
                            <a:srgbClr val="E72177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11</a:t>
                      </a:r>
                      <a:endParaRPr lang="en-US" sz="2100" b="0" i="0" dirty="0">
                        <a:solidFill>
                          <a:srgbClr val="E72177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0512" marR="6051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dirty="0">
                          <a:solidFill>
                            <a:srgbClr val="0070C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23</a:t>
                      </a:r>
                      <a:endParaRPr lang="en-US" sz="2100" b="0" i="0" dirty="0">
                        <a:solidFill>
                          <a:srgbClr val="0070C0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0512" marR="6051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dirty="0">
                          <a:solidFill>
                            <a:srgbClr val="0070C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23</a:t>
                      </a:r>
                      <a:endParaRPr lang="en-US" sz="2100" b="0" i="0" dirty="0">
                        <a:solidFill>
                          <a:srgbClr val="0070C0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0512" marR="6051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dirty="0">
                          <a:solidFill>
                            <a:srgbClr val="0070C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19</a:t>
                      </a:r>
                      <a:endParaRPr lang="en-US" sz="2100" b="0" i="0" dirty="0">
                        <a:solidFill>
                          <a:srgbClr val="0070C0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0512" marR="6051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dirty="0">
                          <a:solidFill>
                            <a:srgbClr val="0070C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15</a:t>
                      </a:r>
                      <a:endParaRPr lang="en-US" sz="2100" b="0" i="0" dirty="0">
                        <a:solidFill>
                          <a:srgbClr val="0070C0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0512" marR="6051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dirty="0">
                          <a:solidFill>
                            <a:srgbClr val="0070C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14</a:t>
                      </a:r>
                      <a:endParaRPr lang="en-US" sz="2100" b="0" i="0" dirty="0">
                        <a:solidFill>
                          <a:srgbClr val="0070C0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0512" marR="6051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dirty="0">
                          <a:solidFill>
                            <a:srgbClr val="0070C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19</a:t>
                      </a:r>
                      <a:endParaRPr lang="en-US" sz="2100" b="0" i="0" dirty="0">
                        <a:solidFill>
                          <a:srgbClr val="0070C0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0512" marR="6051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174189"/>
                  </a:ext>
                </a:extLst>
              </a:tr>
              <a:tr h="764033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dirty="0">
                          <a:solidFill>
                            <a:srgbClr val="0070C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First</a:t>
                      </a:r>
                      <a:br>
                        <a:rPr lang="en-US" sz="1500" b="0" i="0" dirty="0">
                          <a:solidFill>
                            <a:srgbClr val="0070C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1500" b="0" i="0" dirty="0">
                          <a:solidFill>
                            <a:srgbClr val="0070C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Ingredient</a:t>
                      </a:r>
                      <a:endParaRPr lang="en-US" sz="1500" b="0" i="0" dirty="0">
                        <a:solidFill>
                          <a:srgbClr val="0070C0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0512" marR="60512" marT="0" marB="0" anchor="ctr">
                    <a:solidFill>
                      <a:srgbClr val="FFCC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dirty="0">
                          <a:solidFill>
                            <a:srgbClr val="E72177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Chickpeas</a:t>
                      </a:r>
                      <a:endParaRPr lang="en-US" sz="1700" b="0" i="0" dirty="0">
                        <a:solidFill>
                          <a:srgbClr val="E72177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0512" marR="6051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dirty="0">
                          <a:solidFill>
                            <a:srgbClr val="0070C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Flour Blend </a:t>
                      </a:r>
                      <a:r>
                        <a:rPr lang="en-US" sz="1100" b="0" i="0" dirty="0">
                          <a:solidFill>
                            <a:srgbClr val="0070C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(Brown Rice, Sorghum, Buckwheat)</a:t>
                      </a:r>
                      <a:endParaRPr lang="en-US" sz="1200" b="0" i="0" dirty="0">
                        <a:solidFill>
                          <a:srgbClr val="0070C0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0512" marR="6051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dirty="0">
                          <a:solidFill>
                            <a:srgbClr val="0070C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Organic cane sugar</a:t>
                      </a:r>
                      <a:endParaRPr lang="en-US" sz="1500" b="0" i="0" dirty="0">
                        <a:solidFill>
                          <a:srgbClr val="0070C0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0512" marR="6051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dirty="0">
                          <a:solidFill>
                            <a:srgbClr val="0070C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GF Whole Oat Flour</a:t>
                      </a:r>
                      <a:endParaRPr lang="en-US" sz="1500" b="0" i="0" dirty="0">
                        <a:solidFill>
                          <a:srgbClr val="0070C0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0512" marR="6051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dirty="0">
                          <a:solidFill>
                            <a:srgbClr val="0070C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Almonds</a:t>
                      </a:r>
                      <a:endParaRPr lang="en-US" sz="1500" b="0" i="0" dirty="0">
                        <a:solidFill>
                          <a:srgbClr val="0070C0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0512" marR="6051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dirty="0">
                          <a:solidFill>
                            <a:srgbClr val="0070C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Flour Blend</a:t>
                      </a:r>
                      <a:endParaRPr lang="en-US" sz="1500" b="0" i="0" dirty="0">
                        <a:solidFill>
                          <a:srgbClr val="0070C0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0512" marR="6051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dirty="0">
                          <a:solidFill>
                            <a:srgbClr val="0070C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Whole wheat Flour</a:t>
                      </a:r>
                      <a:endParaRPr lang="en-US" sz="1500" b="0" i="0" dirty="0">
                        <a:solidFill>
                          <a:srgbClr val="0070C0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0512" marR="6051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865417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dirty="0">
                          <a:solidFill>
                            <a:srgbClr val="0070C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Nut-free and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dirty="0">
                          <a:solidFill>
                            <a:srgbClr val="0070C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school safe</a:t>
                      </a:r>
                      <a:endParaRPr lang="en-US" sz="1500" b="0" i="0" dirty="0">
                        <a:solidFill>
                          <a:srgbClr val="0070C0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0512" marR="60512" marT="0" marB="0" anchor="ctr">
                    <a:solidFill>
                      <a:srgbClr val="FFCC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 i="0" dirty="0">
                        <a:solidFill>
                          <a:srgbClr val="E72177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0512" marR="6051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 i="0" dirty="0">
                        <a:solidFill>
                          <a:srgbClr val="0070C0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0512" marR="6051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b="0" i="0" dirty="0">
                          <a:solidFill>
                            <a:srgbClr val="0070C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</a:t>
                      </a:r>
                      <a:endParaRPr lang="en-US" sz="4300" b="0" i="0" dirty="0">
                        <a:solidFill>
                          <a:srgbClr val="0070C0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0512" marR="6051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 i="0" dirty="0">
                        <a:solidFill>
                          <a:srgbClr val="0070C0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0512" marR="6051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b="0" i="0" dirty="0">
                          <a:solidFill>
                            <a:srgbClr val="0070C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</a:t>
                      </a:r>
                      <a:endParaRPr lang="en-US" sz="4300" b="0" i="0" dirty="0">
                        <a:solidFill>
                          <a:srgbClr val="0070C0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0512" marR="6051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300" b="0" i="0" dirty="0">
                        <a:solidFill>
                          <a:srgbClr val="0070C0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0512" marR="6051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b="0" i="0" dirty="0">
                          <a:solidFill>
                            <a:srgbClr val="0070C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</a:t>
                      </a:r>
                      <a:endParaRPr lang="en-US" sz="4300" b="0" i="0" dirty="0">
                        <a:solidFill>
                          <a:srgbClr val="0070C0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0512" marR="6051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9011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ECFCDDE-D724-C162-79AA-941E922DE868}"/>
              </a:ext>
            </a:extLst>
          </p:cNvPr>
          <p:cNvSpPr txBox="1"/>
          <p:nvPr/>
        </p:nvSpPr>
        <p:spPr>
          <a:xfrm>
            <a:off x="10327489" y="6553187"/>
            <a:ext cx="1827655" cy="288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76798"/>
            <a:r>
              <a:rPr lang="en-US" sz="1272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Per 54 gram serving</a:t>
            </a:r>
          </a:p>
        </p:txBody>
      </p:sp>
      <p:pic>
        <p:nvPicPr>
          <p:cNvPr id="4" name="Picture 3" descr="A picture containing food, clock&#10;&#10;Description automatically generated">
            <a:extLst>
              <a:ext uri="{FF2B5EF4-FFF2-40B4-BE49-F238E27FC236}">
                <a16:creationId xmlns:a16="http://schemas.microsoft.com/office/drawing/2014/main" id="{5A16FD2D-ABD6-4D06-7425-2052A5CD0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5941" y="1990785"/>
            <a:ext cx="914279" cy="914279"/>
          </a:xfrm>
          <a:prstGeom prst="rect">
            <a:avLst/>
          </a:prstGeom>
        </p:spPr>
      </p:pic>
      <p:pic>
        <p:nvPicPr>
          <p:cNvPr id="5" name="Picture 4" descr="A close up of food&#10;&#10;Description automatically generated">
            <a:extLst>
              <a:ext uri="{FF2B5EF4-FFF2-40B4-BE49-F238E27FC236}">
                <a16:creationId xmlns:a16="http://schemas.microsoft.com/office/drawing/2014/main" id="{70140F56-E13D-9061-6ACC-44AF0413F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2130" y="1905451"/>
            <a:ext cx="1319365" cy="1319365"/>
          </a:xfrm>
          <a:prstGeom prst="rect">
            <a:avLst/>
          </a:prstGeom>
        </p:spPr>
      </p:pic>
      <p:pic>
        <p:nvPicPr>
          <p:cNvPr id="6" name="Picture 5" descr="A picture containing food, fruit&#10;&#10;Description automatically generated">
            <a:extLst>
              <a:ext uri="{FF2B5EF4-FFF2-40B4-BE49-F238E27FC236}">
                <a16:creationId xmlns:a16="http://schemas.microsoft.com/office/drawing/2014/main" id="{0209AAB9-6F9D-68EC-C311-88FC84D66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808" y="1830046"/>
            <a:ext cx="1463368" cy="1463368"/>
          </a:xfrm>
          <a:prstGeom prst="rect">
            <a:avLst/>
          </a:prstGeom>
        </p:spPr>
      </p:pic>
      <p:pic>
        <p:nvPicPr>
          <p:cNvPr id="7" name="Picture 6" descr="A picture containing food&#10;&#10;Description automatically generated">
            <a:extLst>
              <a:ext uri="{FF2B5EF4-FFF2-40B4-BE49-F238E27FC236}">
                <a16:creationId xmlns:a16="http://schemas.microsoft.com/office/drawing/2014/main" id="{334EF180-362B-5299-8ACA-6305E9DB42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2003" y="1858393"/>
            <a:ext cx="1356995" cy="1356995"/>
          </a:xfrm>
          <a:prstGeom prst="rect">
            <a:avLst/>
          </a:prstGeom>
        </p:spPr>
      </p:pic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11C7275A-77BD-9310-0BD0-717E63CB95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710" y="1801238"/>
            <a:ext cx="1463368" cy="146336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2C29532-0E19-9E6A-9942-27957F5ABB51}"/>
                  </a:ext>
                </a:extLst>
              </p14:cNvPr>
              <p14:cNvContentPartPr/>
              <p14:nvPr/>
            </p14:nvContentPartPr>
            <p14:xfrm>
              <a:off x="1840687" y="3327694"/>
              <a:ext cx="317" cy="317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2C29532-0E19-9E6A-9942-27957F5ABB5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32762" y="3319769"/>
                <a:ext cx="15850" cy="15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305B0C9-E2EA-3617-C263-0C2087601BB6}"/>
                  </a:ext>
                </a:extLst>
              </p14:cNvPr>
              <p14:cNvContentPartPr/>
              <p14:nvPr/>
            </p14:nvContentPartPr>
            <p14:xfrm>
              <a:off x="10366016" y="3281635"/>
              <a:ext cx="317" cy="317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305B0C9-E2EA-3617-C263-0C2087601BB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58091" y="3273710"/>
                <a:ext cx="15850" cy="1585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9E287E-EA51-4170-67EE-E2352DE82F5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983" y="6076872"/>
            <a:ext cx="339143" cy="317945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A0EE5CF1-7F5D-C742-B34F-49FC7343018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1143" y="6068753"/>
            <a:ext cx="346207" cy="325011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A483D255-83BB-9F0B-738D-EF87D18ECE1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0933" y="6070921"/>
            <a:ext cx="346207" cy="325011"/>
          </a:xfrm>
          <a:prstGeom prst="rect">
            <a:avLst/>
          </a:prstGeom>
        </p:spPr>
      </p:pic>
      <p:sp>
        <p:nvSpPr>
          <p:cNvPr id="14" name="object 58">
            <a:extLst>
              <a:ext uri="{FF2B5EF4-FFF2-40B4-BE49-F238E27FC236}">
                <a16:creationId xmlns:a16="http://schemas.microsoft.com/office/drawing/2014/main" id="{92926416-81B3-554D-69BB-B15E8E7940F4}"/>
              </a:ext>
            </a:extLst>
          </p:cNvPr>
          <p:cNvSpPr/>
          <p:nvPr/>
        </p:nvSpPr>
        <p:spPr>
          <a:xfrm rot="5400000">
            <a:off x="-789376" y="4006131"/>
            <a:ext cx="5055272" cy="55660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76798"/>
            <a:endParaRPr sz="1272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58">
            <a:extLst>
              <a:ext uri="{FF2B5EF4-FFF2-40B4-BE49-F238E27FC236}">
                <a16:creationId xmlns:a16="http://schemas.microsoft.com/office/drawing/2014/main" id="{1E56A908-78E5-1F52-8988-3D504291D808}"/>
              </a:ext>
            </a:extLst>
          </p:cNvPr>
          <p:cNvSpPr/>
          <p:nvPr/>
        </p:nvSpPr>
        <p:spPr>
          <a:xfrm rot="5400000">
            <a:off x="729491" y="3995533"/>
            <a:ext cx="4956900" cy="5566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76798"/>
            <a:endParaRPr sz="1272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8">
            <a:extLst>
              <a:ext uri="{FF2B5EF4-FFF2-40B4-BE49-F238E27FC236}">
                <a16:creationId xmlns:a16="http://schemas.microsoft.com/office/drawing/2014/main" id="{CB070F45-B071-D8C7-A8E7-D94B066FC98C}"/>
              </a:ext>
            </a:extLst>
          </p:cNvPr>
          <p:cNvSpPr/>
          <p:nvPr/>
        </p:nvSpPr>
        <p:spPr>
          <a:xfrm rot="5400000">
            <a:off x="2279959" y="3975316"/>
            <a:ext cx="4956900" cy="55659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76798"/>
            <a:endParaRPr sz="1272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58">
            <a:extLst>
              <a:ext uri="{FF2B5EF4-FFF2-40B4-BE49-F238E27FC236}">
                <a16:creationId xmlns:a16="http://schemas.microsoft.com/office/drawing/2014/main" id="{83C6271F-7042-7C8F-2B16-F0BC233847CA}"/>
              </a:ext>
            </a:extLst>
          </p:cNvPr>
          <p:cNvSpPr/>
          <p:nvPr/>
        </p:nvSpPr>
        <p:spPr>
          <a:xfrm rot="5400000">
            <a:off x="3872806" y="3975316"/>
            <a:ext cx="4956900" cy="55659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76798"/>
            <a:endParaRPr sz="1272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58">
            <a:extLst>
              <a:ext uri="{FF2B5EF4-FFF2-40B4-BE49-F238E27FC236}">
                <a16:creationId xmlns:a16="http://schemas.microsoft.com/office/drawing/2014/main" id="{4DF42D01-A146-9C1B-D468-98B8020A955C}"/>
              </a:ext>
            </a:extLst>
          </p:cNvPr>
          <p:cNvSpPr/>
          <p:nvPr/>
        </p:nvSpPr>
        <p:spPr>
          <a:xfrm rot="5400000">
            <a:off x="5324003" y="4016404"/>
            <a:ext cx="4956900" cy="55659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76798"/>
            <a:endParaRPr sz="1272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58">
            <a:extLst>
              <a:ext uri="{FF2B5EF4-FFF2-40B4-BE49-F238E27FC236}">
                <a16:creationId xmlns:a16="http://schemas.microsoft.com/office/drawing/2014/main" id="{DBF4536D-353D-3611-097E-C212E573C95D}"/>
              </a:ext>
            </a:extLst>
          </p:cNvPr>
          <p:cNvSpPr/>
          <p:nvPr/>
        </p:nvSpPr>
        <p:spPr>
          <a:xfrm rot="5400000">
            <a:off x="8018062" y="3965979"/>
            <a:ext cx="4956900" cy="55659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76798"/>
            <a:endParaRPr sz="1272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58">
            <a:extLst>
              <a:ext uri="{FF2B5EF4-FFF2-40B4-BE49-F238E27FC236}">
                <a16:creationId xmlns:a16="http://schemas.microsoft.com/office/drawing/2014/main" id="{ADC4A4C4-7051-EB13-75D5-C6B1D8479097}"/>
              </a:ext>
            </a:extLst>
          </p:cNvPr>
          <p:cNvSpPr/>
          <p:nvPr/>
        </p:nvSpPr>
        <p:spPr>
          <a:xfrm rot="5400000">
            <a:off x="6796777" y="4019939"/>
            <a:ext cx="4956900" cy="55659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76798"/>
            <a:endParaRPr sz="1272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58">
            <a:extLst>
              <a:ext uri="{FF2B5EF4-FFF2-40B4-BE49-F238E27FC236}">
                <a16:creationId xmlns:a16="http://schemas.microsoft.com/office/drawing/2014/main" id="{5EF2806F-A2C1-E35B-4D58-05532CEE4C66}"/>
              </a:ext>
            </a:extLst>
          </p:cNvPr>
          <p:cNvSpPr/>
          <p:nvPr/>
        </p:nvSpPr>
        <p:spPr>
          <a:xfrm rot="5400000">
            <a:off x="9349871" y="4001696"/>
            <a:ext cx="5033403" cy="85765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76798"/>
            <a:endParaRPr sz="1272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58">
            <a:extLst>
              <a:ext uri="{FF2B5EF4-FFF2-40B4-BE49-F238E27FC236}">
                <a16:creationId xmlns:a16="http://schemas.microsoft.com/office/drawing/2014/main" id="{B9460AE0-359E-A45A-9400-8BB41A931D62}"/>
              </a:ext>
            </a:extLst>
          </p:cNvPr>
          <p:cNvSpPr/>
          <p:nvPr/>
        </p:nvSpPr>
        <p:spPr>
          <a:xfrm rot="5400000">
            <a:off x="-2168325" y="3986439"/>
            <a:ext cx="5055272" cy="76979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76798"/>
            <a:endParaRPr sz="1272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33AEAAB-D8F8-23B3-7518-6E3358C114FB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2825" y="1866328"/>
            <a:ext cx="580788" cy="1082377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DAFFF85F-7A39-3598-9D1E-BE43082BF1B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2766" y="6081469"/>
            <a:ext cx="346207" cy="325011"/>
          </a:xfrm>
          <a:prstGeom prst="rect">
            <a:avLst/>
          </a:prstGeom>
        </p:spPr>
      </p:pic>
      <p:sp>
        <p:nvSpPr>
          <p:cNvPr id="25" name="object 58">
            <a:extLst>
              <a:ext uri="{FF2B5EF4-FFF2-40B4-BE49-F238E27FC236}">
                <a16:creationId xmlns:a16="http://schemas.microsoft.com/office/drawing/2014/main" id="{1F9BBB4D-846D-6618-76AE-D353DD2CEDFC}"/>
              </a:ext>
            </a:extLst>
          </p:cNvPr>
          <p:cNvSpPr/>
          <p:nvPr/>
        </p:nvSpPr>
        <p:spPr>
          <a:xfrm>
            <a:off x="373187" y="3886891"/>
            <a:ext cx="11514011" cy="43045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76798"/>
            <a:endParaRPr sz="127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58">
            <a:extLst>
              <a:ext uri="{FF2B5EF4-FFF2-40B4-BE49-F238E27FC236}">
                <a16:creationId xmlns:a16="http://schemas.microsoft.com/office/drawing/2014/main" id="{E1E8E4BF-F775-FBA9-9722-8041359B4552}"/>
              </a:ext>
            </a:extLst>
          </p:cNvPr>
          <p:cNvSpPr/>
          <p:nvPr/>
        </p:nvSpPr>
        <p:spPr>
          <a:xfrm>
            <a:off x="373187" y="5088692"/>
            <a:ext cx="11514011" cy="43045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76798"/>
            <a:endParaRPr sz="127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58">
            <a:extLst>
              <a:ext uri="{FF2B5EF4-FFF2-40B4-BE49-F238E27FC236}">
                <a16:creationId xmlns:a16="http://schemas.microsoft.com/office/drawing/2014/main" id="{74FDF5EC-F6EF-B2D4-B39D-35E73B75B3AF}"/>
              </a:ext>
            </a:extLst>
          </p:cNvPr>
          <p:cNvSpPr/>
          <p:nvPr/>
        </p:nvSpPr>
        <p:spPr>
          <a:xfrm>
            <a:off x="320821" y="6499371"/>
            <a:ext cx="11566377" cy="80595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76798"/>
            <a:endParaRPr sz="127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58">
            <a:extLst>
              <a:ext uri="{FF2B5EF4-FFF2-40B4-BE49-F238E27FC236}">
                <a16:creationId xmlns:a16="http://schemas.microsoft.com/office/drawing/2014/main" id="{0E74F9D8-3FD8-DAC8-D93E-D8066F8F0F14}"/>
              </a:ext>
            </a:extLst>
          </p:cNvPr>
          <p:cNvSpPr/>
          <p:nvPr/>
        </p:nvSpPr>
        <p:spPr>
          <a:xfrm>
            <a:off x="334595" y="1497292"/>
            <a:ext cx="11514011" cy="83779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76798"/>
            <a:endParaRPr sz="1272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58">
            <a:extLst>
              <a:ext uri="{FF2B5EF4-FFF2-40B4-BE49-F238E27FC236}">
                <a16:creationId xmlns:a16="http://schemas.microsoft.com/office/drawing/2014/main" id="{C06C315D-8CA1-991E-DF86-65BAEB614E32}"/>
              </a:ext>
            </a:extLst>
          </p:cNvPr>
          <p:cNvSpPr/>
          <p:nvPr/>
        </p:nvSpPr>
        <p:spPr>
          <a:xfrm>
            <a:off x="373187" y="4452170"/>
            <a:ext cx="11514011" cy="43045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76798"/>
            <a:endParaRPr sz="127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58">
            <a:extLst>
              <a:ext uri="{FF2B5EF4-FFF2-40B4-BE49-F238E27FC236}">
                <a16:creationId xmlns:a16="http://schemas.microsoft.com/office/drawing/2014/main" id="{175F1340-BB72-33B7-D769-AE9625A15956}"/>
              </a:ext>
            </a:extLst>
          </p:cNvPr>
          <p:cNvSpPr/>
          <p:nvPr/>
        </p:nvSpPr>
        <p:spPr>
          <a:xfrm>
            <a:off x="373187" y="5863243"/>
            <a:ext cx="11514011" cy="43045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76798"/>
            <a:endParaRPr sz="127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bject 58">
            <a:extLst>
              <a:ext uri="{FF2B5EF4-FFF2-40B4-BE49-F238E27FC236}">
                <a16:creationId xmlns:a16="http://schemas.microsoft.com/office/drawing/2014/main" id="{DD7BD50E-E122-6A91-A09A-9C99705C2E65}"/>
              </a:ext>
            </a:extLst>
          </p:cNvPr>
          <p:cNvSpPr/>
          <p:nvPr/>
        </p:nvSpPr>
        <p:spPr>
          <a:xfrm>
            <a:off x="334595" y="3309159"/>
            <a:ext cx="11514011" cy="83779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76798"/>
            <a:endParaRPr sz="1272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91D8435F-CA80-8571-6392-B9B69E41AB59}"/>
              </a:ext>
            </a:extLst>
          </p:cNvPr>
          <p:cNvSpPr txBox="1">
            <a:spLocks/>
          </p:cNvSpPr>
          <p:nvPr/>
        </p:nvSpPr>
        <p:spPr>
          <a:xfrm>
            <a:off x="200625" y="168759"/>
            <a:ext cx="10515600" cy="13255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Litterbox ICG" panose="00000400000000000000" pitchFamily="2" charset="0"/>
                <a:ea typeface="+mj-ea"/>
                <a:cs typeface="+mj-cs"/>
              </a:defRPr>
            </a:lvl1pPr>
          </a:lstStyle>
          <a:p>
            <a:pPr defTabSz="914377">
              <a:lnSpc>
                <a:spcPts val="3333"/>
              </a:lnSpc>
              <a:spcBef>
                <a:spcPts val="0"/>
              </a:spcBef>
              <a:defRPr/>
            </a:pPr>
            <a:r>
              <a:rPr lang="en-US" sz="4667" kern="0" dirty="0">
                <a:solidFill>
                  <a:prstClr val="white"/>
                </a:solidFill>
                <a:cs typeface="Calibri" charset="0"/>
              </a:rPr>
              <a:t>HOW THE OTHER COOKIES CRUMBLE</a:t>
            </a:r>
            <a:br>
              <a:rPr lang="en-US" sz="4667" kern="0" dirty="0">
                <a:solidFill>
                  <a:prstClr val="white"/>
                </a:solidFill>
                <a:cs typeface="Calibri" charset="0"/>
              </a:rPr>
            </a:br>
            <a:r>
              <a:rPr lang="en-US" sz="3333" kern="0" dirty="0">
                <a:solidFill>
                  <a:prstClr val="white"/>
                </a:solidFill>
                <a:cs typeface="Calibri" charset="0"/>
              </a:rPr>
              <a:t>A Look At Our Direct Competitors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D501651-1B08-CE5F-59DF-C7F4D3A67D03}"/>
              </a:ext>
            </a:extLst>
          </p:cNvPr>
          <p:cNvSpPr txBox="1"/>
          <p:nvPr/>
        </p:nvSpPr>
        <p:spPr>
          <a:xfrm>
            <a:off x="807510" y="2916016"/>
            <a:ext cx="77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SRP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2DD526A-F50A-CF18-CC0B-F0FCF76462B8}"/>
              </a:ext>
            </a:extLst>
          </p:cNvPr>
          <p:cNvSpPr txBox="1"/>
          <p:nvPr/>
        </p:nvSpPr>
        <p:spPr>
          <a:xfrm>
            <a:off x="9228166" y="2556743"/>
            <a:ext cx="773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SRP</a:t>
            </a:r>
          </a:p>
          <a:p>
            <a:r>
              <a:rPr lang="en-US" dirty="0">
                <a:solidFill>
                  <a:srgbClr val="0070C0"/>
                </a:solidFill>
              </a:rPr>
              <a:t>$5.49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361A10A-866E-5005-4E24-9279201CD588}"/>
              </a:ext>
            </a:extLst>
          </p:cNvPr>
          <p:cNvSpPr txBox="1"/>
          <p:nvPr/>
        </p:nvSpPr>
        <p:spPr>
          <a:xfrm>
            <a:off x="1706745" y="2435486"/>
            <a:ext cx="773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SRP</a:t>
            </a:r>
          </a:p>
          <a:p>
            <a:r>
              <a:rPr lang="en-US" dirty="0">
                <a:solidFill>
                  <a:srgbClr val="0070C0"/>
                </a:solidFill>
              </a:rPr>
              <a:t>$4.99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47D3BBC-1E73-DE8B-743F-51E2017B109F}"/>
              </a:ext>
            </a:extLst>
          </p:cNvPr>
          <p:cNvSpPr txBox="1"/>
          <p:nvPr/>
        </p:nvSpPr>
        <p:spPr>
          <a:xfrm>
            <a:off x="3271730" y="2455259"/>
            <a:ext cx="773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SRP</a:t>
            </a:r>
          </a:p>
          <a:p>
            <a:r>
              <a:rPr lang="en-US" dirty="0">
                <a:solidFill>
                  <a:srgbClr val="0070C0"/>
                </a:solidFill>
              </a:rPr>
              <a:t>$4.99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610C130-5FBA-3794-7925-3684B2D8E2E7}"/>
              </a:ext>
            </a:extLst>
          </p:cNvPr>
          <p:cNvSpPr txBox="1"/>
          <p:nvPr/>
        </p:nvSpPr>
        <p:spPr>
          <a:xfrm>
            <a:off x="7841851" y="2456915"/>
            <a:ext cx="773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SRP</a:t>
            </a:r>
          </a:p>
          <a:p>
            <a:r>
              <a:rPr lang="en-US" dirty="0">
                <a:solidFill>
                  <a:srgbClr val="0070C0"/>
                </a:solidFill>
              </a:rPr>
              <a:t>$4.99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8A6FD26-61FE-A4BC-157F-6F6FE7E38F59}"/>
              </a:ext>
            </a:extLst>
          </p:cNvPr>
          <p:cNvSpPr txBox="1"/>
          <p:nvPr/>
        </p:nvSpPr>
        <p:spPr>
          <a:xfrm>
            <a:off x="6506863" y="2459256"/>
            <a:ext cx="773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SRP</a:t>
            </a:r>
          </a:p>
          <a:p>
            <a:r>
              <a:rPr lang="en-US" dirty="0">
                <a:solidFill>
                  <a:srgbClr val="0070C0"/>
                </a:solidFill>
              </a:rPr>
              <a:t>$5.99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00B483A-42D2-53CF-2A8B-844F648D1191}"/>
              </a:ext>
            </a:extLst>
          </p:cNvPr>
          <p:cNvSpPr txBox="1"/>
          <p:nvPr/>
        </p:nvSpPr>
        <p:spPr>
          <a:xfrm>
            <a:off x="4934705" y="2455259"/>
            <a:ext cx="773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SRP</a:t>
            </a:r>
          </a:p>
          <a:p>
            <a:r>
              <a:rPr lang="en-US" dirty="0">
                <a:solidFill>
                  <a:srgbClr val="0070C0"/>
                </a:solidFill>
              </a:rPr>
              <a:t>$5.99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4C6662C-036D-4B66-435C-8E741E4325CE}"/>
              </a:ext>
            </a:extLst>
          </p:cNvPr>
          <p:cNvSpPr txBox="1"/>
          <p:nvPr/>
        </p:nvSpPr>
        <p:spPr>
          <a:xfrm>
            <a:off x="10492448" y="2507150"/>
            <a:ext cx="773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SRP</a:t>
            </a:r>
          </a:p>
          <a:p>
            <a:r>
              <a:rPr lang="en-US" dirty="0">
                <a:solidFill>
                  <a:srgbClr val="0070C0"/>
                </a:solidFill>
              </a:rPr>
              <a:t>$4.99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387BF2D4-8D97-3971-3D11-BD1178C7D4F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14461" y="1904793"/>
            <a:ext cx="878931" cy="12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829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123</Words>
  <Application>Microsoft Office PowerPoint</Application>
  <PresentationFormat>Widescreen</PresentationFormat>
  <Paragraphs>71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Litterbox ICG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Canner</dc:creator>
  <cp:lastModifiedBy>Jeff Canner</cp:lastModifiedBy>
  <cp:revision>1</cp:revision>
  <dcterms:created xsi:type="dcterms:W3CDTF">2023-04-03T18:26:25Z</dcterms:created>
  <dcterms:modified xsi:type="dcterms:W3CDTF">2023-04-03T18:30:32Z</dcterms:modified>
</cp:coreProperties>
</file>