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5"/>
  </p:notesMasterIdLst>
  <p:sldIdLst>
    <p:sldId id="345" r:id="rId3"/>
    <p:sldId id="337" r:id="rId4"/>
    <p:sldId id="342" r:id="rId5"/>
    <p:sldId id="363" r:id="rId6"/>
    <p:sldId id="313" r:id="rId7"/>
    <p:sldId id="362" r:id="rId8"/>
    <p:sldId id="357" r:id="rId9"/>
    <p:sldId id="361" r:id="rId10"/>
    <p:sldId id="278" r:id="rId11"/>
    <p:sldId id="306" r:id="rId12"/>
    <p:sldId id="295" r:id="rId13"/>
    <p:sldId id="324" r:id="rId14"/>
  </p:sldIdLst>
  <p:sldSz cx="9144000" cy="5143500" type="screen16x9"/>
  <p:notesSz cx="10058400" cy="7772400"/>
  <p:defaultTextStyle>
    <a:defPPr>
      <a:defRPr lang="en-US"/>
    </a:defPPr>
    <a:lvl1pPr marL="0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1pPr>
    <a:lvl2pPr marL="366309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2pPr>
    <a:lvl3pPr marL="732617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3pPr>
    <a:lvl4pPr marL="1098926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4pPr>
    <a:lvl5pPr marL="1465235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5pPr>
    <a:lvl6pPr marL="1831543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6pPr>
    <a:lvl7pPr marL="2197852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7pPr>
    <a:lvl8pPr marL="2564160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8pPr>
    <a:lvl9pPr marL="2930469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 userDrawn="1">
          <p15:clr>
            <a:srgbClr val="A4A3A4"/>
          </p15:clr>
        </p15:guide>
        <p15:guide id="2" pos="19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177"/>
    <a:srgbClr val="0F4A80"/>
    <a:srgbClr val="FFCC09"/>
    <a:srgbClr val="FFD109"/>
    <a:srgbClr val="FEDF96"/>
    <a:srgbClr val="E70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34"/>
    <p:restoredTop sz="94816" autoAdjust="0"/>
  </p:normalViewPr>
  <p:slideViewPr>
    <p:cSldViewPr snapToGrid="0">
      <p:cViewPr varScale="1">
        <p:scale>
          <a:sx n="108" d="100"/>
          <a:sy n="108" d="100"/>
        </p:scale>
        <p:origin x="1210" y="82"/>
      </p:cViewPr>
      <p:guideLst>
        <p:guide orient="horz" pos="1906"/>
        <p:guide pos="1964"/>
      </p:guideLst>
    </p:cSldViewPr>
  </p:slideViewPr>
  <p:outlineViewPr>
    <p:cViewPr>
      <p:scale>
        <a:sx n="33" d="100"/>
        <a:sy n="33" d="100"/>
      </p:scale>
      <p:origin x="0" y="-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3" d="100"/>
          <a:sy n="133" d="100"/>
        </p:scale>
        <p:origin x="170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4:13:52.70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4:13:52.70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800"/>
            </a:lvl1pPr>
          </a:lstStyle>
          <a:p>
            <a:fld id="{88D5FEB3-EC0C-9C45-B85D-06C2F0E58D62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800"/>
            </a:lvl1pPr>
          </a:lstStyle>
          <a:p>
            <a:fld id="{4EFB2F83-D760-BE4F-9C25-DB01161900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3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1pPr>
    <a:lvl2pPr marL="366309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2pPr>
    <a:lvl3pPr marL="732617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3pPr>
    <a:lvl4pPr marL="1098926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4pPr>
    <a:lvl5pPr marL="1465235" algn="l" defTabSz="732617" rtl="0" eaLnBrk="1" latinLnBrk="0" hangingPunct="1">
      <a:defRPr sz="1442" kern="1200">
        <a:solidFill>
          <a:schemeClr val="tx1"/>
        </a:solidFill>
        <a:latin typeface="+mn-lt"/>
        <a:ea typeface="+mn-ea"/>
        <a:cs typeface="+mn-cs"/>
      </a:defRPr>
    </a:lvl5pPr>
    <a:lvl6pPr marL="1831543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6pPr>
    <a:lvl7pPr marL="2197852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7pPr>
    <a:lvl8pPr marL="2564160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8pPr>
    <a:lvl9pPr marL="2930469" algn="l" defTabSz="732617" rtl="0" eaLnBrk="1" latinLnBrk="0" hangingPunct="1">
      <a:defRPr sz="9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Snacks are a high repeat consumption category, and US sales are $100 billion and growing. Almost half of consumers eat 3+ snacks per day.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growing is the number of Americans with food allergies or other dietary concerns, such as wanting to eat less sugar or more plant-based foods.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you’re one of these consumers, you know that you often have to choose between satisfying your dietary needs OR your sweet tooth.  But no longer.  Rule Breaker to the rescue!</a:t>
            </a: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B2F83-D760-BE4F-9C25-DB01161900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7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Snacks are a high repeat consumption category, and US sales are $100 billion and growing. Almost half of consumers eat 3+ snacks per day.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growing is the number of Americans with food allergies or other dietary concerns, such as wanting to eat less sugar or more plant-based foods.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you’re one of these consumers, you know that you often have to choose between satisfying your dietary needs OR your sweet tooth.  But no longer.  Rule Breaker to the rescue!</a:t>
            </a: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B2F83-D760-BE4F-9C25-DB01161900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3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Snacks are a high repeat consumption category, and US sales are $100 billion and growing. Almost half of consumers eat 3+ snacks per day.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growing is the number of Americans with food allergies or other dietary concerns, such as wanting to eat less sugar or more plant-based foods.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you’re one of these consumers, you know that you often have to choose between satisfying your dietary needs OR your sweet tooth.  But no longer.  Rule Breaker to the rescue!</a:t>
            </a: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B2F83-D760-BE4F-9C25-DB01161900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77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Snacks are a high repeat consumption category, and US sales are $100 billion and growing. Almost half of consumers eat 3+ snacks per day.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growing is the number of Americans with food allergies or other dietary concerns, such as wanting to eat less sugar or more plant-based foods.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you’re one of these consumers, you know that you often have to choose between satisfying your dietary needs OR your sweet tooth.  But no longer.  Rule Breaker to the rescue!</a:t>
            </a: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B2F83-D760-BE4F-9C25-DB01161900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6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B2F83-D760-BE4F-9C25-DB01161900E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3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primary target is the allergy-concerned consumer. 1 in 10 adults and 1 in 13 kids have food allergies (that’s 2 per classroom), and their needs drive purchases for families, schools, and all sorts of occasions.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appeal to the consumer who’s interested in eating more plant-based foods because they believe it’s better for their health, the animals, and the planet. And it is.  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there’s the health-conscious consumer looking for less sugar and clean ingredients that she can feel good about giving her family—and that her kids will love.  Rule Breaker’s hidden nutritious beans are a bonus.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B2F83-D760-BE4F-9C25-DB01161900E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1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primary target is the allergy-concerned consumer. 1 in 10 adults and 1 in 13 kids have food allergies (that’s 2 per classroom), and their needs drive purchases for families, schools, and all sorts of occasions.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appeal to the consumer who’s interested in eating more plant-based foods because they believe it’s better for their health, the animals, and the planet. And it is.  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there’s the health-conscious consumer looking for less sugar and clean ingredients that she can feel good about giving her family—and that her kids will love.  Rule Breaker’s hidden nutritious beans are a bonus.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B2F83-D760-BE4F-9C25-DB01161900E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2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Rule Breaker Snacks are sold in about 1400 major supermarket locations, including Kroger, Wegmans, Schnucks, Bueller’s, and 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Cosentino’s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and100 natural and specialty food locations.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supported by several regional broker networks and distributors, plus UNFI and </a:t>
            </a:r>
            <a:r>
              <a:rPr lang="en-US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KeHE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At Kroger, Rule Breaker has a velocity of just under 3 units per store per week per SKU across 267 locations.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B2F83-D760-BE4F-9C25-DB01161900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4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971550"/>
            <a:ext cx="4660900" cy="2622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need for delicious, allergen-free snacks is universal.  Rule Breaker can replace the less healthy options, and leave families, especially kids, happier and healthier.  That’s what I’d like to see, and I hope you would too. 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who wants to come break some rules with me?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who wants to come and break some rules with me?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B2F83-D760-BE4F-9C25-DB01161900E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0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86110"/>
            <a:ext cx="9144000" cy="4257675"/>
          </a:xfrm>
          <a:custGeom>
            <a:avLst/>
            <a:gdLst/>
            <a:ahLst/>
            <a:cxnLst/>
            <a:rect l="l" t="t" r="r" b="b"/>
            <a:pathLst>
              <a:path w="10058400" h="6433820">
                <a:moveTo>
                  <a:pt x="0" y="6433388"/>
                </a:moveTo>
                <a:lnTo>
                  <a:pt x="10058400" y="6433388"/>
                </a:lnTo>
                <a:lnTo>
                  <a:pt x="10058400" y="0"/>
                </a:lnTo>
                <a:lnTo>
                  <a:pt x="0" y="0"/>
                </a:lnTo>
                <a:lnTo>
                  <a:pt x="0" y="6433388"/>
                </a:lnTo>
                <a:close/>
              </a:path>
            </a:pathLst>
          </a:custGeom>
          <a:solidFill>
            <a:srgbClr val="FED109"/>
          </a:solidFill>
        </p:spPr>
        <p:txBody>
          <a:bodyPr wrap="square" lIns="0" tIns="0" rIns="0" bIns="0" rtlCol="0"/>
          <a:lstStyle/>
          <a:p>
            <a:endParaRPr sz="95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8390" y="157508"/>
            <a:ext cx="7267221" cy="560153"/>
          </a:xfrm>
          <a:prstGeom prst="rect">
            <a:avLst/>
          </a:prstGeom>
        </p:spPr>
        <p:txBody>
          <a:bodyPr lIns="0" tIns="0" rIns="0" bIns="0"/>
          <a:lstStyle>
            <a:lvl1pPr>
              <a:defRPr sz="3640" b="0" i="0">
                <a:solidFill>
                  <a:srgbClr val="FED109"/>
                </a:solidFill>
                <a:latin typeface="Stanton ICG"/>
                <a:cs typeface="Stanton ICG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219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219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219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372" y="144493"/>
            <a:ext cx="7267221" cy="560153"/>
          </a:xfrm>
          <a:prstGeom prst="rect">
            <a:avLst/>
          </a:prstGeom>
        </p:spPr>
        <p:txBody>
          <a:bodyPr lIns="0" tIns="0" rIns="0" bIns="0"/>
          <a:lstStyle>
            <a:lvl1pPr>
              <a:defRPr sz="3640" b="0" i="0">
                <a:solidFill>
                  <a:srgbClr val="FED109"/>
                </a:solidFill>
                <a:latin typeface="Stanton ICG"/>
                <a:cs typeface="Stanton ICG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219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219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219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8830-A25E-47EA-9387-D049A45D6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433CA-AF0F-4989-9904-F07B7A995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637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3E6F-7C8F-47B3-9582-BF442A23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9A669-7AF5-42E3-8333-867755F29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918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2D28-C0F7-404E-B413-661C1357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766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33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2575">
        <a:defRPr>
          <a:latin typeface="+mn-lt"/>
          <a:ea typeface="+mn-ea"/>
          <a:cs typeface="+mn-cs"/>
        </a:defRPr>
      </a:lvl2pPr>
      <a:lvl3pPr marL="605150">
        <a:defRPr>
          <a:latin typeface="+mn-lt"/>
          <a:ea typeface="+mn-ea"/>
          <a:cs typeface="+mn-cs"/>
        </a:defRPr>
      </a:lvl3pPr>
      <a:lvl4pPr marL="907725">
        <a:defRPr>
          <a:latin typeface="+mn-lt"/>
          <a:ea typeface="+mn-ea"/>
          <a:cs typeface="+mn-cs"/>
        </a:defRPr>
      </a:lvl4pPr>
      <a:lvl5pPr marL="1210300">
        <a:defRPr>
          <a:latin typeface="+mn-lt"/>
          <a:ea typeface="+mn-ea"/>
          <a:cs typeface="+mn-cs"/>
        </a:defRPr>
      </a:lvl5pPr>
      <a:lvl6pPr marL="1512875">
        <a:defRPr>
          <a:latin typeface="+mn-lt"/>
          <a:ea typeface="+mn-ea"/>
          <a:cs typeface="+mn-cs"/>
        </a:defRPr>
      </a:lvl6pPr>
      <a:lvl7pPr marL="1815450">
        <a:defRPr>
          <a:latin typeface="+mn-lt"/>
          <a:ea typeface="+mn-ea"/>
          <a:cs typeface="+mn-cs"/>
        </a:defRPr>
      </a:lvl7pPr>
      <a:lvl8pPr marL="2118025">
        <a:defRPr>
          <a:latin typeface="+mn-lt"/>
          <a:ea typeface="+mn-ea"/>
          <a:cs typeface="+mn-cs"/>
        </a:defRPr>
      </a:lvl8pPr>
      <a:lvl9pPr marL="2420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CAC942-A2D3-4AC8-B0AC-C10C9A8A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89262"/>
            <a:ext cx="7886700" cy="689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5A07C-F131-46A2-A9CE-414100D13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557" y="112739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850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3" r:id="rId3"/>
    <p:sldLayoutId id="214748367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Litterbox ICG" panose="000004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F4A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F4A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F4A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F4A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F4A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jpe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3.pn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eff@rulebreakersnacks.com" TargetMode="External"/><Relationship Id="rId5" Type="http://schemas.openxmlformats.org/officeDocument/2006/relationships/hyperlink" Target="mailto:Michaelf@rulebreakersnacks.com" TargetMode="Externa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emf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customXml" Target="../ink/ink1.xm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customXml" Target="../ink/ink2.xml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09BB6-0624-887C-EDBF-9DE0F4E8E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A46E1-E08A-F75C-C60C-FE0C2FAF9B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256" y="3936614"/>
            <a:ext cx="641516" cy="442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12C76-F04C-27F1-D976-300138333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2" y="3985806"/>
            <a:ext cx="540369" cy="425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481C6-C14D-56AF-6A6C-121C4E2E8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11" y="3919242"/>
            <a:ext cx="742456" cy="5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6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2">
            <a:extLst>
              <a:ext uri="{FF2B5EF4-FFF2-40B4-BE49-F238E27FC236}">
                <a16:creationId xmlns:a16="http://schemas.microsoft.com/office/drawing/2014/main" id="{9C0734B6-5491-F841-BEC5-4EFDA14F39F5}"/>
              </a:ext>
            </a:extLst>
          </p:cNvPr>
          <p:cNvSpPr/>
          <p:nvPr/>
        </p:nvSpPr>
        <p:spPr>
          <a:xfrm>
            <a:off x="-10096" y="-7433"/>
            <a:ext cx="9164192" cy="5146911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7772400"/>
                </a:moveTo>
                <a:lnTo>
                  <a:pt x="10058400" y="7772400"/>
                </a:lnTo>
                <a:lnTo>
                  <a:pt x="10058400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FED109"/>
          </a:solidFill>
        </p:spPr>
        <p:txBody>
          <a:bodyPr wrap="square" lIns="0" tIns="0" rIns="0" bIns="0" rtlCol="0"/>
          <a:lstStyle/>
          <a:p>
            <a:endParaRPr sz="954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4F876D8-6BDF-E34B-AED0-4AA66C9D2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9" y="1020505"/>
            <a:ext cx="2029597" cy="39553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A622800-B9AA-734A-94CA-89B986E80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21" y="1064371"/>
            <a:ext cx="2029597" cy="39553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94B56F4-8DF2-E947-A52B-B5953B087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37" y="1064371"/>
            <a:ext cx="2029597" cy="3955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DD9756-36CE-3149-AB9A-3E204046F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9" y="1064371"/>
            <a:ext cx="2029597" cy="3955303"/>
          </a:xfrm>
          <a:prstGeom prst="rect">
            <a:avLst/>
          </a:prstGeom>
        </p:spPr>
      </p:pic>
      <p:sp>
        <p:nvSpPr>
          <p:cNvPr id="48" name="object 57">
            <a:extLst>
              <a:ext uri="{FF2B5EF4-FFF2-40B4-BE49-F238E27FC236}">
                <a16:creationId xmlns:a16="http://schemas.microsoft.com/office/drawing/2014/main" id="{53BA4398-921E-0F48-B0FF-AD1D070F4261}"/>
              </a:ext>
            </a:extLst>
          </p:cNvPr>
          <p:cNvSpPr/>
          <p:nvPr/>
        </p:nvSpPr>
        <p:spPr>
          <a:xfrm>
            <a:off x="5315" y="-3411"/>
            <a:ext cx="9138685" cy="433247"/>
          </a:xfrm>
          <a:custGeom>
            <a:avLst/>
            <a:gdLst/>
            <a:ahLst/>
            <a:cxnLst/>
            <a:rect l="l" t="t" r="r" b="b"/>
            <a:pathLst>
              <a:path w="10058400" h="654685">
                <a:moveTo>
                  <a:pt x="0" y="654240"/>
                </a:moveTo>
                <a:lnTo>
                  <a:pt x="10058400" y="654240"/>
                </a:lnTo>
                <a:lnTo>
                  <a:pt x="10058400" y="0"/>
                </a:lnTo>
                <a:lnTo>
                  <a:pt x="0" y="0"/>
                </a:lnTo>
                <a:lnTo>
                  <a:pt x="0" y="654240"/>
                </a:lnTo>
                <a:close/>
              </a:path>
            </a:pathLst>
          </a:custGeom>
          <a:solidFill>
            <a:srgbClr val="E72177"/>
          </a:solidFill>
        </p:spPr>
        <p:txBody>
          <a:bodyPr wrap="square" lIns="0" tIns="0" rIns="0" bIns="0" rtlCol="0"/>
          <a:lstStyle/>
          <a:p>
            <a:endParaRPr sz="954"/>
          </a:p>
        </p:txBody>
      </p:sp>
      <p:sp>
        <p:nvSpPr>
          <p:cNvPr id="57" name="object 58">
            <a:extLst>
              <a:ext uri="{FF2B5EF4-FFF2-40B4-BE49-F238E27FC236}">
                <a16:creationId xmlns:a16="http://schemas.microsoft.com/office/drawing/2014/main" id="{18C0709A-835E-2E4A-8D07-AF1E4200AC08}"/>
              </a:ext>
            </a:extLst>
          </p:cNvPr>
          <p:cNvSpPr/>
          <p:nvPr/>
        </p:nvSpPr>
        <p:spPr>
          <a:xfrm>
            <a:off x="5315" y="320035"/>
            <a:ext cx="9138685" cy="66419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7CD6E18-9657-C34B-9626-56E5B65D4E0B}"/>
              </a:ext>
            </a:extLst>
          </p:cNvPr>
          <p:cNvGrpSpPr/>
          <p:nvPr/>
        </p:nvGrpSpPr>
        <p:grpSpPr>
          <a:xfrm>
            <a:off x="104456" y="60858"/>
            <a:ext cx="1211949" cy="786041"/>
            <a:chOff x="736669" y="824970"/>
            <a:chExt cx="2605286" cy="1689727"/>
          </a:xfrm>
        </p:grpSpPr>
        <p:sp>
          <p:nvSpPr>
            <p:cNvPr id="61" name="object 46">
              <a:extLst>
                <a:ext uri="{FF2B5EF4-FFF2-40B4-BE49-F238E27FC236}">
                  <a16:creationId xmlns:a16="http://schemas.microsoft.com/office/drawing/2014/main" id="{958824E1-D5CE-B343-88E6-F9486A55661F}"/>
                </a:ext>
              </a:extLst>
            </p:cNvPr>
            <p:cNvSpPr/>
            <p:nvPr/>
          </p:nvSpPr>
          <p:spPr>
            <a:xfrm>
              <a:off x="832929" y="824970"/>
              <a:ext cx="2509026" cy="167194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54" dirty="0"/>
            </a:p>
          </p:txBody>
        </p:sp>
        <p:sp>
          <p:nvSpPr>
            <p:cNvPr id="64" name="object 47">
              <a:extLst>
                <a:ext uri="{FF2B5EF4-FFF2-40B4-BE49-F238E27FC236}">
                  <a16:creationId xmlns:a16="http://schemas.microsoft.com/office/drawing/2014/main" id="{4DD56479-F454-6244-91D0-38B9A868A4BA}"/>
                </a:ext>
              </a:extLst>
            </p:cNvPr>
            <p:cNvSpPr/>
            <p:nvPr/>
          </p:nvSpPr>
          <p:spPr>
            <a:xfrm>
              <a:off x="736669" y="1861917"/>
              <a:ext cx="365760" cy="652780"/>
            </a:xfrm>
            <a:custGeom>
              <a:avLst/>
              <a:gdLst/>
              <a:ahLst/>
              <a:cxnLst/>
              <a:rect l="l" t="t" r="r" b="b"/>
              <a:pathLst>
                <a:path w="365759" h="652780">
                  <a:moveTo>
                    <a:pt x="254785" y="0"/>
                  </a:moveTo>
                  <a:lnTo>
                    <a:pt x="171956" y="11280"/>
                  </a:lnTo>
                  <a:lnTo>
                    <a:pt x="115664" y="27560"/>
                  </a:lnTo>
                  <a:lnTo>
                    <a:pt x="54760" y="51155"/>
                  </a:lnTo>
                  <a:lnTo>
                    <a:pt x="11990" y="75051"/>
                  </a:lnTo>
                  <a:lnTo>
                    <a:pt x="0" y="115849"/>
                  </a:lnTo>
                  <a:lnTo>
                    <a:pt x="329" y="122378"/>
                  </a:lnTo>
                  <a:lnTo>
                    <a:pt x="1109" y="130792"/>
                  </a:lnTo>
                  <a:lnTo>
                    <a:pt x="2371" y="140840"/>
                  </a:lnTo>
                  <a:lnTo>
                    <a:pt x="9623" y="189009"/>
                  </a:lnTo>
                  <a:lnTo>
                    <a:pt x="16060" y="234565"/>
                  </a:lnTo>
                  <a:lnTo>
                    <a:pt x="21606" y="277021"/>
                  </a:lnTo>
                  <a:lnTo>
                    <a:pt x="26261" y="316382"/>
                  </a:lnTo>
                  <a:lnTo>
                    <a:pt x="32254" y="381019"/>
                  </a:lnTo>
                  <a:lnTo>
                    <a:pt x="33458" y="429861"/>
                  </a:lnTo>
                  <a:lnTo>
                    <a:pt x="33803" y="445642"/>
                  </a:lnTo>
                  <a:lnTo>
                    <a:pt x="35989" y="494664"/>
                  </a:lnTo>
                  <a:lnTo>
                    <a:pt x="40973" y="554364"/>
                  </a:lnTo>
                  <a:lnTo>
                    <a:pt x="49261" y="596353"/>
                  </a:lnTo>
                  <a:lnTo>
                    <a:pt x="50899" y="603427"/>
                  </a:lnTo>
                  <a:lnTo>
                    <a:pt x="50671" y="609333"/>
                  </a:lnTo>
                  <a:lnTo>
                    <a:pt x="50315" y="611073"/>
                  </a:lnTo>
                  <a:lnTo>
                    <a:pt x="49705" y="613473"/>
                  </a:lnTo>
                  <a:lnTo>
                    <a:pt x="49515" y="617258"/>
                  </a:lnTo>
                  <a:lnTo>
                    <a:pt x="92784" y="648116"/>
                  </a:lnTo>
                  <a:lnTo>
                    <a:pt x="137087" y="652681"/>
                  </a:lnTo>
                  <a:lnTo>
                    <a:pt x="170962" y="650882"/>
                  </a:lnTo>
                  <a:lnTo>
                    <a:pt x="209708" y="643714"/>
                  </a:lnTo>
                  <a:lnTo>
                    <a:pt x="250619" y="628319"/>
                  </a:lnTo>
                  <a:lnTo>
                    <a:pt x="296269" y="597642"/>
                  </a:lnTo>
                  <a:lnTo>
                    <a:pt x="328304" y="561444"/>
                  </a:lnTo>
                  <a:lnTo>
                    <a:pt x="340435" y="540956"/>
                  </a:lnTo>
                  <a:lnTo>
                    <a:pt x="154988" y="540956"/>
                  </a:lnTo>
                  <a:lnTo>
                    <a:pt x="148473" y="540702"/>
                  </a:lnTo>
                  <a:lnTo>
                    <a:pt x="137993" y="498062"/>
                  </a:lnTo>
                  <a:lnTo>
                    <a:pt x="136626" y="444025"/>
                  </a:lnTo>
                  <a:lnTo>
                    <a:pt x="135773" y="421195"/>
                  </a:lnTo>
                  <a:lnTo>
                    <a:pt x="149406" y="418316"/>
                  </a:lnTo>
                  <a:lnTo>
                    <a:pt x="163155" y="415582"/>
                  </a:lnTo>
                  <a:lnTo>
                    <a:pt x="177989" y="413733"/>
                  </a:lnTo>
                  <a:lnTo>
                    <a:pt x="194879" y="413511"/>
                  </a:lnTo>
                  <a:lnTo>
                    <a:pt x="356867" y="413511"/>
                  </a:lnTo>
                  <a:lnTo>
                    <a:pt x="352624" y="400737"/>
                  </a:lnTo>
                  <a:lnTo>
                    <a:pt x="343648" y="384035"/>
                  </a:lnTo>
                  <a:lnTo>
                    <a:pt x="331417" y="371398"/>
                  </a:lnTo>
                  <a:lnTo>
                    <a:pt x="324769" y="365556"/>
                  </a:lnTo>
                  <a:lnTo>
                    <a:pt x="319252" y="360113"/>
                  </a:lnTo>
                  <a:lnTo>
                    <a:pt x="276889" y="340961"/>
                  </a:lnTo>
                  <a:lnTo>
                    <a:pt x="238199" y="333374"/>
                  </a:lnTo>
                  <a:lnTo>
                    <a:pt x="236664" y="331656"/>
                  </a:lnTo>
                  <a:lnTo>
                    <a:pt x="241256" y="326739"/>
                  </a:lnTo>
                  <a:lnTo>
                    <a:pt x="252311" y="317926"/>
                  </a:lnTo>
                  <a:lnTo>
                    <a:pt x="270165" y="304520"/>
                  </a:lnTo>
                  <a:lnTo>
                    <a:pt x="288132" y="288721"/>
                  </a:lnTo>
                  <a:lnTo>
                    <a:pt x="139647" y="288721"/>
                  </a:lnTo>
                  <a:lnTo>
                    <a:pt x="141159" y="259440"/>
                  </a:lnTo>
                  <a:lnTo>
                    <a:pt x="141174" y="255037"/>
                  </a:lnTo>
                  <a:lnTo>
                    <a:pt x="140495" y="221407"/>
                  </a:lnTo>
                  <a:lnTo>
                    <a:pt x="137407" y="178934"/>
                  </a:lnTo>
                  <a:lnTo>
                    <a:pt x="131951" y="130555"/>
                  </a:lnTo>
                  <a:lnTo>
                    <a:pt x="151363" y="123006"/>
                  </a:lnTo>
                  <a:lnTo>
                    <a:pt x="173091" y="117962"/>
                  </a:lnTo>
                  <a:lnTo>
                    <a:pt x="197121" y="115430"/>
                  </a:lnTo>
                  <a:lnTo>
                    <a:pt x="356427" y="115417"/>
                  </a:lnTo>
                  <a:lnTo>
                    <a:pt x="356381" y="113618"/>
                  </a:lnTo>
                  <a:lnTo>
                    <a:pt x="355490" y="107113"/>
                  </a:lnTo>
                  <a:lnTo>
                    <a:pt x="353846" y="99734"/>
                  </a:lnTo>
                  <a:lnTo>
                    <a:pt x="349046" y="83263"/>
                  </a:lnTo>
                  <a:lnTo>
                    <a:pt x="347406" y="76023"/>
                  </a:lnTo>
                  <a:lnTo>
                    <a:pt x="346519" y="69748"/>
                  </a:lnTo>
                  <a:lnTo>
                    <a:pt x="346377" y="64427"/>
                  </a:lnTo>
                  <a:lnTo>
                    <a:pt x="344561" y="53010"/>
                  </a:lnTo>
                  <a:lnTo>
                    <a:pt x="311173" y="19672"/>
                  </a:lnTo>
                  <a:lnTo>
                    <a:pt x="267762" y="1632"/>
                  </a:lnTo>
                  <a:lnTo>
                    <a:pt x="254785" y="0"/>
                  </a:lnTo>
                  <a:close/>
                </a:path>
                <a:path w="365759" h="652780">
                  <a:moveTo>
                    <a:pt x="356867" y="413511"/>
                  </a:moveTo>
                  <a:lnTo>
                    <a:pt x="194879" y="413511"/>
                  </a:lnTo>
                  <a:lnTo>
                    <a:pt x="223587" y="418810"/>
                  </a:lnTo>
                  <a:lnTo>
                    <a:pt x="240406" y="429861"/>
                  </a:lnTo>
                  <a:lnTo>
                    <a:pt x="248161" y="444139"/>
                  </a:lnTo>
                  <a:lnTo>
                    <a:pt x="249680" y="459117"/>
                  </a:lnTo>
                  <a:lnTo>
                    <a:pt x="248986" y="467527"/>
                  </a:lnTo>
                  <a:lnTo>
                    <a:pt x="217841" y="507822"/>
                  </a:lnTo>
                  <a:lnTo>
                    <a:pt x="178485" y="533042"/>
                  </a:lnTo>
                  <a:lnTo>
                    <a:pt x="154988" y="540956"/>
                  </a:lnTo>
                  <a:lnTo>
                    <a:pt x="340435" y="540956"/>
                  </a:lnTo>
                  <a:lnTo>
                    <a:pt x="349336" y="525910"/>
                  </a:lnTo>
                  <a:lnTo>
                    <a:pt x="361897" y="497408"/>
                  </a:lnTo>
                  <a:lnTo>
                    <a:pt x="364668" y="485681"/>
                  </a:lnTo>
                  <a:lnTo>
                    <a:pt x="365550" y="470690"/>
                  </a:lnTo>
                  <a:lnTo>
                    <a:pt x="364853" y="454313"/>
                  </a:lnTo>
                  <a:lnTo>
                    <a:pt x="362887" y="438429"/>
                  </a:lnTo>
                  <a:lnTo>
                    <a:pt x="358865" y="419528"/>
                  </a:lnTo>
                  <a:lnTo>
                    <a:pt x="356867" y="413511"/>
                  </a:lnTo>
                  <a:close/>
                </a:path>
                <a:path w="365759" h="652780">
                  <a:moveTo>
                    <a:pt x="356427" y="115417"/>
                  </a:moveTo>
                  <a:lnTo>
                    <a:pt x="223441" y="115417"/>
                  </a:lnTo>
                  <a:lnTo>
                    <a:pt x="232839" y="115849"/>
                  </a:lnTo>
                  <a:lnTo>
                    <a:pt x="237348" y="120510"/>
                  </a:lnTo>
                  <a:lnTo>
                    <a:pt x="236954" y="129425"/>
                  </a:lnTo>
                  <a:lnTo>
                    <a:pt x="237116" y="141613"/>
                  </a:lnTo>
                  <a:lnTo>
                    <a:pt x="235822" y="165179"/>
                  </a:lnTo>
                  <a:lnTo>
                    <a:pt x="215440" y="226288"/>
                  </a:lnTo>
                  <a:lnTo>
                    <a:pt x="168547" y="273111"/>
                  </a:lnTo>
                  <a:lnTo>
                    <a:pt x="139647" y="288721"/>
                  </a:lnTo>
                  <a:lnTo>
                    <a:pt x="288132" y="288721"/>
                  </a:lnTo>
                  <a:lnTo>
                    <a:pt x="314504" y="259440"/>
                  </a:lnTo>
                  <a:lnTo>
                    <a:pt x="336268" y="224904"/>
                  </a:lnTo>
                  <a:lnTo>
                    <a:pt x="354950" y="168182"/>
                  </a:lnTo>
                  <a:lnTo>
                    <a:pt x="356509" y="120510"/>
                  </a:lnTo>
                  <a:lnTo>
                    <a:pt x="356427" y="115417"/>
                  </a:lnTo>
                  <a:close/>
                </a:path>
              </a:pathLst>
            </a:custGeom>
            <a:solidFill>
              <a:srgbClr val="FED109"/>
            </a:solidFill>
          </p:spPr>
          <p:txBody>
            <a:bodyPr wrap="square" lIns="0" tIns="0" rIns="0" bIns="0" rtlCol="0"/>
            <a:lstStyle/>
            <a:p>
              <a:endParaRPr sz="954"/>
            </a:p>
          </p:txBody>
        </p:sp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44B30924-D3E7-A847-8AC3-5A0C3B765D8A}"/>
              </a:ext>
            </a:extLst>
          </p:cNvPr>
          <p:cNvSpPr txBox="1">
            <a:spLocks/>
          </p:cNvSpPr>
          <p:nvPr/>
        </p:nvSpPr>
        <p:spPr>
          <a:xfrm>
            <a:off x="1610576" y="239897"/>
            <a:ext cx="5186293" cy="37987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 algn="l"/>
            <a:r>
              <a:rPr lang="en-US" sz="2912" kern="0" dirty="0">
                <a:solidFill>
                  <a:schemeClr val="bg1"/>
                </a:solidFill>
                <a:latin typeface="Litterbox ICG" pitchFamily="2" charset="0"/>
                <a:ea typeface="Calibri" charset="0"/>
                <a:cs typeface="Calibri" charset="0"/>
              </a:rPr>
              <a:t>OUR OMNICHANNEL APPROACH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AB37E07A-5AED-A149-AA94-7C3256C193C1}"/>
              </a:ext>
            </a:extLst>
          </p:cNvPr>
          <p:cNvSpPr txBox="1">
            <a:spLocks/>
          </p:cNvSpPr>
          <p:nvPr/>
        </p:nvSpPr>
        <p:spPr>
          <a:xfrm>
            <a:off x="2573965" y="1101798"/>
            <a:ext cx="1828801" cy="8119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400" kern="0" dirty="0">
                <a:solidFill>
                  <a:srgbClr val="E72177"/>
                </a:solidFill>
                <a:latin typeface="Litterbox ICG" pitchFamily="2" charset="0"/>
                <a:ea typeface="Calibri" charset="0"/>
                <a:cs typeface="Calibri" charset="0"/>
              </a:rPr>
              <a:t>ONLINE RETAILERS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4C6093E9-9DDD-EB42-8C22-F8EC364308D1}"/>
              </a:ext>
            </a:extLst>
          </p:cNvPr>
          <p:cNvSpPr txBox="1">
            <a:spLocks/>
          </p:cNvSpPr>
          <p:nvPr/>
        </p:nvSpPr>
        <p:spPr>
          <a:xfrm>
            <a:off x="297106" y="1116646"/>
            <a:ext cx="1828801" cy="8119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400" kern="0" dirty="0">
                <a:solidFill>
                  <a:srgbClr val="E72177"/>
                </a:solidFill>
                <a:latin typeface="Litterbox ICG" pitchFamily="2" charset="0"/>
                <a:ea typeface="Calibri" charset="0"/>
                <a:cs typeface="Calibri" charset="0"/>
              </a:rPr>
              <a:t>RETAIL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C1081AEC-819A-D746-A392-62CBE597DA1A}"/>
              </a:ext>
            </a:extLst>
          </p:cNvPr>
          <p:cNvSpPr txBox="1">
            <a:spLocks/>
          </p:cNvSpPr>
          <p:nvPr/>
        </p:nvSpPr>
        <p:spPr>
          <a:xfrm>
            <a:off x="4750159" y="1116646"/>
            <a:ext cx="1828801" cy="8119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400" kern="0" dirty="0">
                <a:solidFill>
                  <a:srgbClr val="E72177"/>
                </a:solidFill>
                <a:latin typeface="Litterbox ICG" pitchFamily="2" charset="0"/>
                <a:ea typeface="Calibri" charset="0"/>
                <a:cs typeface="Calibri" charset="0"/>
              </a:rPr>
              <a:t>SNACK BOXES</a:t>
            </a:r>
          </a:p>
          <a:p>
            <a:pPr>
              <a:lnSpc>
                <a:spcPct val="70000"/>
              </a:lnSpc>
            </a:pPr>
            <a:r>
              <a:rPr lang="en-US" sz="2400" kern="0" dirty="0">
                <a:solidFill>
                  <a:srgbClr val="E72177"/>
                </a:solidFill>
                <a:latin typeface="Litterbox ICG" pitchFamily="2" charset="0"/>
                <a:ea typeface="Calibri" charset="0"/>
                <a:cs typeface="Calibri" charset="0"/>
              </a:rPr>
              <a:t>MEAL KITS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FF349163-3A7C-3343-BCD5-A6CF1BF32586}"/>
              </a:ext>
            </a:extLst>
          </p:cNvPr>
          <p:cNvSpPr txBox="1">
            <a:spLocks/>
          </p:cNvSpPr>
          <p:nvPr/>
        </p:nvSpPr>
        <p:spPr>
          <a:xfrm>
            <a:off x="6966056" y="1116646"/>
            <a:ext cx="1972776" cy="8119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400" kern="0" dirty="0">
                <a:solidFill>
                  <a:srgbClr val="E72177"/>
                </a:solidFill>
                <a:latin typeface="Litterbox ICG" pitchFamily="2" charset="0"/>
                <a:ea typeface="Calibri" charset="0"/>
                <a:cs typeface="Calibri" charset="0"/>
              </a:rPr>
              <a:t>TRAVEL &amp;</a:t>
            </a:r>
          </a:p>
          <a:p>
            <a:pPr>
              <a:lnSpc>
                <a:spcPct val="70000"/>
              </a:lnSpc>
            </a:pPr>
            <a:r>
              <a:rPr lang="en-US" sz="2400" kern="0" dirty="0">
                <a:solidFill>
                  <a:srgbClr val="E72177"/>
                </a:solidFill>
                <a:latin typeface="Litterbox ICG" pitchFamily="2" charset="0"/>
                <a:ea typeface="Calibri" charset="0"/>
                <a:cs typeface="Calibri" charset="0"/>
              </a:rPr>
              <a:t>CONVENIENCE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9068156D-EEA1-7A48-A579-15161B57E0EA}"/>
              </a:ext>
            </a:extLst>
          </p:cNvPr>
          <p:cNvSpPr txBox="1">
            <a:spLocks/>
          </p:cNvSpPr>
          <p:nvPr/>
        </p:nvSpPr>
        <p:spPr>
          <a:xfrm>
            <a:off x="2421738" y="2028246"/>
            <a:ext cx="1828801" cy="81193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RULE BREAKER</a:t>
            </a:r>
          </a:p>
          <a:p>
            <a:pPr>
              <a:lnSpc>
                <a:spcPct val="75000"/>
              </a:lnSpc>
            </a:pPr>
            <a:r>
              <a:rPr lang="en-US" sz="2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SNACKS.COM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F5CF914-8795-DB49-8481-6A178739C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173" y="2766766"/>
            <a:ext cx="1088060" cy="3255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C747B4-7FB1-4148-8602-AD0B2F47D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882" y="1933882"/>
            <a:ext cx="1542130" cy="514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9F5CBE-A01D-DA45-8AAB-E9069B94D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8749" y="2613655"/>
            <a:ext cx="1627804" cy="3855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B18574-C458-3F49-89CF-980A179DB7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550" y="3114719"/>
            <a:ext cx="788201" cy="6082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2315A6-24A4-F54D-B14F-90B58AFB2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959" y="3809087"/>
            <a:ext cx="1319380" cy="4797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209EF6-D9A2-0546-A3B7-15A91014B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4767" y="4064729"/>
            <a:ext cx="1062357" cy="10195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A4DF66-12EF-4F4B-8E47-F0E9D7489F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1015" y="3854683"/>
            <a:ext cx="813903" cy="30842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304A22E-1E51-BE4B-88ED-3A36AFE074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27" y="2639835"/>
            <a:ext cx="1245978" cy="748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E66051-148D-F847-BEA7-D375EE645D4D}"/>
              </a:ext>
            </a:extLst>
          </p:cNvPr>
          <p:cNvSpPr txBox="1"/>
          <p:nvPr/>
        </p:nvSpPr>
        <p:spPr>
          <a:xfrm>
            <a:off x="7299705" y="3330806"/>
            <a:ext cx="1477057" cy="1698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MIAMI </a:t>
            </a: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INTERNATIONAL AIRPORT</a:t>
            </a:r>
          </a:p>
          <a:p>
            <a:pPr algn="ctr">
              <a:lnSpc>
                <a:spcPct val="70000"/>
              </a:lnSpc>
            </a:pPr>
            <a:endParaRPr lang="en-US" sz="1200" kern="0" dirty="0">
              <a:solidFill>
                <a:srgbClr val="0F4A80"/>
              </a:solidFill>
              <a:latin typeface="Litterbox ICG" pitchFamily="2" charset="0"/>
              <a:ea typeface="Calibri" charset="0"/>
              <a:cs typeface="Calibri" charset="0"/>
            </a:endParaRPr>
          </a:p>
          <a:p>
            <a:pPr algn="ctr">
              <a:lnSpc>
                <a:spcPct val="70000"/>
              </a:lnSpc>
            </a:pP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30</a:t>
            </a:r>
            <a:r>
              <a:rPr lang="en-US" sz="1200" kern="0" baseline="3000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TH</a:t>
            </a: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 STREET STATION</a:t>
            </a:r>
          </a:p>
          <a:p>
            <a:pPr algn="ctr">
              <a:lnSpc>
                <a:spcPct val="70000"/>
              </a:lnSpc>
            </a:pP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PHILADELPHIA</a:t>
            </a:r>
          </a:p>
          <a:p>
            <a:pPr algn="ctr">
              <a:lnSpc>
                <a:spcPct val="70000"/>
              </a:lnSpc>
            </a:pPr>
            <a:endParaRPr lang="en-US" sz="1200" kern="0" dirty="0">
              <a:solidFill>
                <a:srgbClr val="0F4A80"/>
              </a:solidFill>
              <a:latin typeface="Litterbox ICG" pitchFamily="2" charset="0"/>
              <a:ea typeface="Calibri" charset="0"/>
              <a:cs typeface="Calibri" charset="0"/>
            </a:endParaRPr>
          </a:p>
          <a:p>
            <a:pPr algn="ctr">
              <a:lnSpc>
                <a:spcPct val="70000"/>
              </a:lnSpc>
            </a:pP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UNION STATION</a:t>
            </a:r>
          </a:p>
          <a:p>
            <a:pPr algn="ctr">
              <a:lnSpc>
                <a:spcPct val="70000"/>
              </a:lnSpc>
            </a:pP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CHICAGO</a:t>
            </a:r>
          </a:p>
          <a:p>
            <a:pPr algn="ctr">
              <a:lnSpc>
                <a:spcPct val="70000"/>
              </a:lnSpc>
            </a:pPr>
            <a:endParaRPr lang="en-US" sz="1200" kern="0" dirty="0">
              <a:solidFill>
                <a:srgbClr val="0F4A80"/>
              </a:solidFill>
              <a:latin typeface="Litterbox ICG" pitchFamily="2" charset="0"/>
              <a:ea typeface="Calibri" charset="0"/>
              <a:cs typeface="Calibri" charset="0"/>
            </a:endParaRPr>
          </a:p>
          <a:p>
            <a:pPr algn="ctr">
              <a:lnSpc>
                <a:spcPct val="70000"/>
              </a:lnSpc>
            </a:pP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PENN STATION</a:t>
            </a:r>
          </a:p>
          <a:p>
            <a:pPr algn="ctr">
              <a:lnSpc>
                <a:spcPct val="70000"/>
              </a:lnSpc>
            </a:pPr>
            <a:r>
              <a:rPr lang="en-US" sz="1200" kern="0" dirty="0">
                <a:solidFill>
                  <a:srgbClr val="0F4A80"/>
                </a:solidFill>
                <a:latin typeface="Litterbox ICG" pitchFamily="2" charset="0"/>
                <a:ea typeface="Calibri" charset="0"/>
                <a:cs typeface="Calibri" charset="0"/>
              </a:rPr>
              <a:t>BALTIMORE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BF781C-ADD9-402A-846B-D09FFBB77C50}"/>
              </a:ext>
            </a:extLst>
          </p:cNvPr>
          <p:cNvSpPr txBox="1"/>
          <p:nvPr/>
        </p:nvSpPr>
        <p:spPr>
          <a:xfrm>
            <a:off x="4964423" y="2274857"/>
            <a:ext cx="15421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666FF"/>
                </a:solidFill>
              </a:rPr>
              <a:t>#1 Selling Item in Bakery</a:t>
            </a:r>
          </a:p>
        </p:txBody>
      </p:sp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1F2EB08F-FF04-4FE0-884B-10615F59D1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17" y="1367965"/>
            <a:ext cx="1875728" cy="1875728"/>
          </a:xfrm>
          <a:prstGeom prst="rect">
            <a:avLst/>
          </a:prstGeom>
        </p:spPr>
      </p:pic>
      <p:pic>
        <p:nvPicPr>
          <p:cNvPr id="41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3E64F280-3398-416D-9909-E283EA30E7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902" y="1307681"/>
            <a:ext cx="1683736" cy="1683736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70026236-A245-4A2B-9508-9D5B1B06D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819" y="4230670"/>
            <a:ext cx="930034" cy="63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799EB518-2A06-4CEB-975A-81D0AC3B4B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41" y="3163560"/>
            <a:ext cx="810825" cy="8108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8DB9989-6BCE-45DC-8FB8-82CF480FC4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8041" y="3877217"/>
            <a:ext cx="723623" cy="270623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0FA4121E-6C5D-45B8-89F7-C202A9889D3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259" y="2067114"/>
            <a:ext cx="1302351" cy="1302351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D9C25BE-4B83-B5AC-EB1F-31E0FB1D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1" y="2580526"/>
            <a:ext cx="823394" cy="6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9337A82-15BC-E5FE-AC73-4196C6AD519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119" y="1787503"/>
            <a:ext cx="850650" cy="850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B1020D-0173-8B46-5CB3-0992F3D10C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54546" y="4402867"/>
            <a:ext cx="1431762" cy="178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2D45F-68F2-C60A-0D35-1C755EBEF6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19967" y="2553826"/>
            <a:ext cx="888583" cy="7406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763AC25-B6D0-17EE-922E-5865207E81E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85" y="3379142"/>
            <a:ext cx="659596" cy="29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19B8A-5AED-EE48-73C6-E252ED2CD8D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40700" y="3744466"/>
            <a:ext cx="644306" cy="493967"/>
          </a:xfrm>
          <a:prstGeom prst="rect">
            <a:avLst/>
          </a:prstGeom>
        </p:spPr>
      </p:pic>
      <p:pic>
        <p:nvPicPr>
          <p:cNvPr id="6" name="Picture 2" descr="Walmart Marketplace Expansions | PYMNTS.com">
            <a:extLst>
              <a:ext uri="{FF2B5EF4-FFF2-40B4-BE49-F238E27FC236}">
                <a16:creationId xmlns:a16="http://schemas.microsoft.com/office/drawing/2014/main" id="{507C29EE-24EC-176A-6413-3BCE9DE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64" y="3172290"/>
            <a:ext cx="1082401" cy="5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0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352A0-E6B2-6148-B154-940F9F923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13" y="1383554"/>
            <a:ext cx="1265414" cy="963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B2068-C8B4-C94F-AC0F-2D92E9E29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87" y="4068107"/>
            <a:ext cx="1419909" cy="108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810F2-ED88-454B-B105-7E12956A4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058" y="2794068"/>
            <a:ext cx="1614885" cy="1230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2946A-8155-0D42-941E-1962ECA87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6" y="4003556"/>
            <a:ext cx="1517578" cy="1155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5853D-249B-B749-B52D-9834D23909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34" y="1990272"/>
            <a:ext cx="1107970" cy="843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1EBD2-6F68-DB46-8EA2-81D1FE907B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42" y="1966575"/>
            <a:ext cx="1138458" cy="86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98C95-0871-E842-AC5D-2855F01B2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93" y="939998"/>
            <a:ext cx="2278240" cy="120329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1DC1D-6D38-734D-92EF-15B97F32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4451" y="2397659"/>
            <a:ext cx="6207409" cy="2585323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rgbClr val="E72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BBU is the largest baked goods company</a:t>
            </a:r>
          </a:p>
          <a:p>
            <a:pPr algn="ctr"/>
            <a:r>
              <a:rPr lang="en-US" sz="2000" dirty="0">
                <a:solidFill>
                  <a:srgbClr val="E721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U.S. As active partners, they assist with:</a:t>
            </a:r>
          </a:p>
          <a:p>
            <a:pPr algn="ctr"/>
            <a:endParaRPr lang="en-US" sz="2000" dirty="0">
              <a:solidFill>
                <a:srgbClr val="E721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AB20BB6-8E3C-ED45-928D-7C8AC6F1964E}"/>
              </a:ext>
            </a:extLst>
          </p:cNvPr>
          <p:cNvSpPr txBox="1">
            <a:spLocks/>
          </p:cNvSpPr>
          <p:nvPr/>
        </p:nvSpPr>
        <p:spPr>
          <a:xfrm>
            <a:off x="1684334" y="3270727"/>
            <a:ext cx="615209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02575">
              <a:defRPr>
                <a:latin typeface="+mn-lt"/>
                <a:ea typeface="+mn-ea"/>
                <a:cs typeface="+mn-cs"/>
              </a:defRPr>
            </a:lvl2pPr>
            <a:lvl3pPr marL="605150">
              <a:defRPr>
                <a:latin typeface="+mn-lt"/>
                <a:ea typeface="+mn-ea"/>
                <a:cs typeface="+mn-cs"/>
              </a:defRPr>
            </a:lvl3pPr>
            <a:lvl4pPr marL="907725">
              <a:defRPr>
                <a:latin typeface="+mn-lt"/>
                <a:ea typeface="+mn-ea"/>
                <a:cs typeface="+mn-cs"/>
              </a:defRPr>
            </a:lvl4pPr>
            <a:lvl5pPr marL="1210300">
              <a:defRPr>
                <a:latin typeface="+mn-lt"/>
                <a:ea typeface="+mn-ea"/>
                <a:cs typeface="+mn-cs"/>
              </a:defRPr>
            </a:lvl5pPr>
            <a:lvl6pPr marL="1512875">
              <a:defRPr>
                <a:latin typeface="+mn-lt"/>
                <a:ea typeface="+mn-ea"/>
                <a:cs typeface="+mn-cs"/>
              </a:defRPr>
            </a:lvl6pPr>
            <a:lvl7pPr marL="1815450">
              <a:defRPr>
                <a:latin typeface="+mn-lt"/>
                <a:ea typeface="+mn-ea"/>
                <a:cs typeface="+mn-cs"/>
              </a:defRPr>
            </a:lvl7pPr>
            <a:lvl8pPr marL="2118025">
              <a:defRPr>
                <a:latin typeface="+mn-lt"/>
                <a:ea typeface="+mn-ea"/>
                <a:cs typeface="+mn-cs"/>
              </a:defRPr>
            </a:lvl8pPr>
            <a:lvl9pPr marL="2420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defTabSz="9144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strategy in all channels</a:t>
            </a:r>
          </a:p>
          <a:p>
            <a:pPr marL="342900" indent="-342900" algn="ctr" defTabSz="9144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needs for new product lines</a:t>
            </a:r>
          </a:p>
          <a:p>
            <a:pPr marL="342900" indent="-342900" algn="ctr" defTabSz="9144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 with suppliers to lower COGS</a:t>
            </a:r>
          </a:p>
          <a:p>
            <a:pPr marL="342900" indent="-342900" algn="ctr" defTabSz="9144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</a:p>
          <a:p>
            <a:pPr defTabSz="914400"/>
            <a:endParaRPr lang="en-US" sz="2800" kern="0" dirty="0">
              <a:solidFill>
                <a:srgbClr val="E72177"/>
              </a:solidFill>
              <a:latin typeface="Litterbox ICG" pitchFamily="2" charset="0"/>
            </a:endParaRPr>
          </a:p>
        </p:txBody>
      </p:sp>
      <p:pic>
        <p:nvPicPr>
          <p:cNvPr id="14" name="Picture 13" descr="A picture containing text, clipart, orange&#10;&#10;Description automatically generated">
            <a:extLst>
              <a:ext uri="{FF2B5EF4-FFF2-40B4-BE49-F238E27FC236}">
                <a16:creationId xmlns:a16="http://schemas.microsoft.com/office/drawing/2014/main" id="{4798C500-E155-8B4C-97A0-C32EEA7B28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996" y="1522494"/>
            <a:ext cx="1251353" cy="406690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CDDA77FA-07DE-864C-8242-C1644326159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91" y="2726205"/>
            <a:ext cx="1377604" cy="13776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A9F86C8-EEAB-380D-5A79-058EC57C37FE}"/>
              </a:ext>
            </a:extLst>
          </p:cNvPr>
          <p:cNvSpPr txBox="1">
            <a:spLocks/>
          </p:cNvSpPr>
          <p:nvPr/>
        </p:nvSpPr>
        <p:spPr>
          <a:xfrm>
            <a:off x="246355" y="613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>
                <a:solidFill>
                  <a:schemeClr val="bg1"/>
                </a:solidFill>
                <a:latin typeface="Litterbox ICG" panose="000004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3500" kern="0" dirty="0">
                <a:solidFill>
                  <a:prstClr val="white"/>
                </a:solidFill>
                <a:cs typeface="Calibri" charset="0"/>
              </a:rPr>
              <a:t>INTRODUCING</a:t>
            </a:r>
            <a:br>
              <a:rPr lang="en-US" sz="3500" kern="0" dirty="0">
                <a:solidFill>
                  <a:prstClr val="white"/>
                </a:solidFill>
                <a:cs typeface="Calibri" charset="0"/>
              </a:rPr>
            </a:br>
            <a:r>
              <a:rPr lang="en-US" sz="2500" kern="0" dirty="0">
                <a:solidFill>
                  <a:prstClr val="white"/>
                </a:solidFill>
                <a:cs typeface="Calibri" charset="0"/>
              </a:rPr>
              <a:t>Our New Partner</a:t>
            </a:r>
          </a:p>
        </p:txBody>
      </p:sp>
    </p:spTree>
    <p:extLst>
      <p:ext uri="{BB962C8B-B14F-4D97-AF65-F5344CB8AC3E}">
        <p14:creationId xmlns:p14="http://schemas.microsoft.com/office/powerpoint/2010/main" val="2201528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DFEBB960-519D-EE43-9BDB-FDDC5C65DE6E}"/>
              </a:ext>
            </a:extLst>
          </p:cNvPr>
          <p:cNvSpPr/>
          <p:nvPr/>
        </p:nvSpPr>
        <p:spPr>
          <a:xfrm>
            <a:off x="157561" y="1235903"/>
            <a:ext cx="3709764" cy="35562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165100" dist="76200" dir="5400000" sx="97000" sy="97000" algn="ctr" rotWithShape="0">
              <a:srgbClr val="000000">
                <a:alpha val="55000"/>
              </a:srgbClr>
            </a:outerShdw>
          </a:effectLst>
        </p:spPr>
        <p:txBody>
          <a:bodyPr wrap="square" lIns="0" tIns="0" rIns="0" bIns="0" rtlCol="0"/>
          <a:lstStyle/>
          <a:p>
            <a:endParaRPr sz="954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3029F06-9D1C-4646-8418-015E011F77F9}"/>
              </a:ext>
            </a:extLst>
          </p:cNvPr>
          <p:cNvSpPr txBox="1">
            <a:spLocks/>
          </p:cNvSpPr>
          <p:nvPr/>
        </p:nvSpPr>
        <p:spPr>
          <a:xfrm>
            <a:off x="300554" y="351361"/>
            <a:ext cx="5186293" cy="379877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 algn="l"/>
            <a:r>
              <a:rPr lang="en-US" sz="3500" kern="0" dirty="0">
                <a:solidFill>
                  <a:schemeClr val="bg1"/>
                </a:solidFill>
                <a:latin typeface="Litterbox ICG" pitchFamily="2" charset="0"/>
                <a:ea typeface="Calibri" charset="0"/>
                <a:cs typeface="Calibri" charset="0"/>
              </a:rPr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2BFE0-8FE3-424F-ACE9-24963EF29B22}"/>
              </a:ext>
            </a:extLst>
          </p:cNvPr>
          <p:cNvSpPr txBox="1"/>
          <p:nvPr/>
        </p:nvSpPr>
        <p:spPr>
          <a:xfrm>
            <a:off x="3867325" y="3276655"/>
            <a:ext cx="41620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4A80"/>
                </a:solidFill>
                <a:latin typeface="Litterbox ICG" pitchFamily="2" charset="0"/>
              </a:rPr>
              <a:t>Michael Fox, Director of Sales</a:t>
            </a:r>
          </a:p>
          <a:p>
            <a:r>
              <a:rPr lang="en-US" sz="2400" dirty="0">
                <a:solidFill>
                  <a:srgbClr val="0F4A80"/>
                </a:solidFill>
                <a:latin typeface="Litterbox ICG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Michaelf@rulebreakersnacks.com</a:t>
            </a:r>
            <a:endParaRPr lang="en-US" sz="2400" dirty="0">
              <a:solidFill>
                <a:srgbClr val="0F4A80"/>
              </a:solidFill>
              <a:latin typeface="Litterbox ICG" pitchFamily="2" charset="0"/>
            </a:endParaRPr>
          </a:p>
          <a:p>
            <a:r>
              <a:rPr lang="en-US" sz="2400" dirty="0">
                <a:solidFill>
                  <a:srgbClr val="0F4A80"/>
                </a:solidFill>
                <a:latin typeface="Litterbox ICG" pitchFamily="2" charset="0"/>
              </a:rPr>
              <a:t>973-380-8654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A3BAA-7195-8436-3B9E-5F9207D4F53B}"/>
              </a:ext>
            </a:extLst>
          </p:cNvPr>
          <p:cNvSpPr txBox="1"/>
          <p:nvPr/>
        </p:nvSpPr>
        <p:spPr>
          <a:xfrm>
            <a:off x="3925382" y="1752137"/>
            <a:ext cx="41620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4A80"/>
                </a:solidFill>
                <a:latin typeface="Litterbox ICG" pitchFamily="2" charset="0"/>
              </a:rPr>
              <a:t>Jeff Canner, COO</a:t>
            </a:r>
          </a:p>
          <a:p>
            <a:r>
              <a:rPr lang="en-US" sz="2400" dirty="0">
                <a:solidFill>
                  <a:srgbClr val="0F4A80"/>
                </a:solidFill>
                <a:latin typeface="Litterbox ICG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Jeff@rulebreakersnacks.com</a:t>
            </a:r>
            <a:endParaRPr lang="en-US" sz="2400" dirty="0">
              <a:solidFill>
                <a:srgbClr val="0F4A80"/>
              </a:solidFill>
              <a:latin typeface="Litterbox ICG" pitchFamily="2" charset="0"/>
            </a:endParaRPr>
          </a:p>
          <a:p>
            <a:r>
              <a:rPr lang="en-US" sz="2400" dirty="0">
                <a:solidFill>
                  <a:srgbClr val="0F4A80"/>
                </a:solidFill>
                <a:latin typeface="Litterbox ICG" pitchFamily="2" charset="0"/>
              </a:rPr>
              <a:t>978-884-0771</a:t>
            </a:r>
          </a:p>
        </p:txBody>
      </p:sp>
    </p:spTree>
    <p:extLst>
      <p:ext uri="{BB962C8B-B14F-4D97-AF65-F5344CB8AC3E}">
        <p14:creationId xmlns:p14="http://schemas.microsoft.com/office/powerpoint/2010/main" val="394430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food, bread, snack food, stacked&#10;&#10;Description automatically generated">
            <a:extLst>
              <a:ext uri="{FF2B5EF4-FFF2-40B4-BE49-F238E27FC236}">
                <a16:creationId xmlns:a16="http://schemas.microsoft.com/office/drawing/2014/main" id="{6DFF632B-3AFB-8847-8ED9-C276B50E0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2464" y="205705"/>
            <a:ext cx="5834464" cy="600571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9FACFC7-3429-E93B-FB91-46492FE3F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1" y="985207"/>
            <a:ext cx="5449979" cy="4087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9DFFB8-90FC-59BB-BFB8-8106E98A2BC6}"/>
              </a:ext>
            </a:extLst>
          </p:cNvPr>
          <p:cNvSpPr txBox="1">
            <a:spLocks/>
          </p:cNvSpPr>
          <p:nvPr/>
        </p:nvSpPr>
        <p:spPr>
          <a:xfrm>
            <a:off x="246355" y="613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>
                <a:solidFill>
                  <a:schemeClr val="bg1"/>
                </a:solidFill>
                <a:latin typeface="Litterbox ICG" panose="000004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3500" kern="0" dirty="0">
                <a:solidFill>
                  <a:prstClr val="white"/>
                </a:solidFill>
                <a:cs typeface="Calibri" charset="0"/>
              </a:rPr>
              <a:t>SNACK TIME SOLVED!</a:t>
            </a:r>
            <a:br>
              <a:rPr lang="en-US" sz="3500" kern="0" dirty="0">
                <a:solidFill>
                  <a:prstClr val="white"/>
                </a:solidFill>
                <a:cs typeface="Calibri" charset="0"/>
              </a:rPr>
            </a:br>
            <a:endParaRPr lang="en-US" sz="2500" kern="0" dirty="0">
              <a:solidFill>
                <a:prstClr val="white"/>
              </a:solidFill>
              <a:cs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B9E05-42D9-0CAF-E6AF-73E2F6C08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61" y="4606234"/>
            <a:ext cx="615444" cy="422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2C308-35B3-1721-1E32-0C0A04FE4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05" y="4591984"/>
            <a:ext cx="540369" cy="425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7C49B7-E27E-3144-69F4-5FA58DF4B5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174" y="4618672"/>
            <a:ext cx="540369" cy="372434"/>
          </a:xfrm>
          <a:prstGeom prst="rect">
            <a:avLst/>
          </a:prstGeom>
        </p:spPr>
      </p:pic>
      <p:pic>
        <p:nvPicPr>
          <p:cNvPr id="7" name="Picture 2" descr="Image result for women owned certification">
            <a:extLst>
              <a:ext uri="{FF2B5EF4-FFF2-40B4-BE49-F238E27FC236}">
                <a16:creationId xmlns:a16="http://schemas.microsoft.com/office/drawing/2014/main" id="{EFCCBD17-ABE7-24E9-50D4-E07E192F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64" y="4656050"/>
            <a:ext cx="673248" cy="3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1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C523E-24E4-FA7F-602F-267CABB88FE8}"/>
              </a:ext>
            </a:extLst>
          </p:cNvPr>
          <p:cNvSpPr/>
          <p:nvPr/>
        </p:nvSpPr>
        <p:spPr>
          <a:xfrm>
            <a:off x="138793" y="4229064"/>
            <a:ext cx="5641521" cy="8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E7013-92B2-F467-2F49-F76163A587D9}"/>
              </a:ext>
            </a:extLst>
          </p:cNvPr>
          <p:cNvSpPr/>
          <p:nvPr/>
        </p:nvSpPr>
        <p:spPr>
          <a:xfrm>
            <a:off x="138793" y="2252962"/>
            <a:ext cx="7100209" cy="8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043C8-B1A4-BA04-9854-E76A4AD8F0F3}"/>
              </a:ext>
            </a:extLst>
          </p:cNvPr>
          <p:cNvSpPr/>
          <p:nvPr/>
        </p:nvSpPr>
        <p:spPr>
          <a:xfrm>
            <a:off x="138793" y="3261150"/>
            <a:ext cx="6768193" cy="8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D3F8D4-6E41-C141-B86A-D511EEF88875}"/>
              </a:ext>
            </a:extLst>
          </p:cNvPr>
          <p:cNvSpPr txBox="1">
            <a:spLocks/>
          </p:cNvSpPr>
          <p:nvPr/>
        </p:nvSpPr>
        <p:spPr>
          <a:xfrm>
            <a:off x="228601" y="88003"/>
            <a:ext cx="8205106" cy="84000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tterbox ICG" pitchFamily="2" charset="0"/>
                <a:ea typeface="Calibri" charset="0"/>
                <a:cs typeface="Calibri" charset="0"/>
              </a:rPr>
              <a:t>VALIDATION</a:t>
            </a:r>
            <a:endParaRPr lang="en-US" sz="3500" kern="0" dirty="0">
              <a:solidFill>
                <a:prstClr val="white"/>
              </a:solidFill>
              <a:latin typeface="Litterbox ICG" pitchFamily="2" charset="0"/>
              <a:ea typeface="Calibri" charset="0"/>
              <a:cs typeface="Calibri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tterbox ICG" pitchFamily="2" charset="0"/>
                <a:ea typeface="Calibri" charset="0"/>
                <a:cs typeface="Calibri" charset="0"/>
              </a:rPr>
              <a:t>The Rise and Rise of the Healthy Snack Market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BCB3F-7E87-61AF-C750-FACE430373E4}"/>
              </a:ext>
            </a:extLst>
          </p:cNvPr>
          <p:cNvSpPr/>
          <p:nvPr/>
        </p:nvSpPr>
        <p:spPr>
          <a:xfrm>
            <a:off x="138793" y="1110343"/>
            <a:ext cx="8051100" cy="979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1AD3B6-C7CE-3852-EE8E-140903E01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56" y="1078411"/>
            <a:ext cx="8477094" cy="3263504"/>
          </a:xfrm>
        </p:spPr>
        <p:txBody>
          <a:bodyPr>
            <a:noAutofit/>
          </a:bodyPr>
          <a:lstStyle/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2177"/>
                </a:solidFill>
                <a:effectLst/>
                <a:uLnTx/>
                <a:uFillTx/>
              </a:rPr>
              <a:t>Global HEALTHY Snack Market: 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Current Market Size: $90.6B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Projected yearly growth through 2030: 6.6%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1,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outpacing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conventional snack market (2.7%) by almost 3X.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2177"/>
              </a:solidFill>
              <a:effectLst/>
              <a:uLnTx/>
              <a:uFillTx/>
            </a:endParaRP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2177"/>
                </a:solidFill>
                <a:effectLst/>
                <a:uLnTx/>
                <a:uFillTx/>
              </a:rPr>
              <a:t>Global PLANT-BASED Snack Market: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Current Market Size: $44B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Projected yearly growth through 2030: 6.9%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2177"/>
              </a:solidFill>
              <a:effectLst/>
              <a:uLnTx/>
              <a:uFillTx/>
            </a:endParaRP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2177"/>
                </a:solidFill>
                <a:effectLst/>
                <a:uLnTx/>
                <a:uFillTx/>
              </a:rPr>
              <a:t>U.S. ALLERGEN-FREE Foods Market: 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Current Market Size: $19B.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4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0F4A80"/>
              </a:solidFill>
              <a:effectLst/>
              <a:uLnTx/>
              <a:uFillTx/>
            </a:endParaRP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Projected global yearly growth through 2030: 8.6%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5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E7217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E72177"/>
                </a:solidFill>
              </a:rPr>
              <a:t>Rule Breaker Snacks: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Continuous Growth YOY for last 4 years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F4A80"/>
                </a:solidFill>
              </a:rPr>
              <a:t>Uses Sustainable ingredients including chickpeas and dates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0F4A8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61E46-FD0E-E8D4-7FE1-511B86B68FEB}"/>
              </a:ext>
            </a:extLst>
          </p:cNvPr>
          <p:cNvSpPr txBox="1"/>
          <p:nvPr/>
        </p:nvSpPr>
        <p:spPr>
          <a:xfrm>
            <a:off x="8189893" y="4974223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*Sources on slide 17</a:t>
            </a:r>
          </a:p>
          <a:p>
            <a:endParaRPr lang="en-US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BBE1A-29F7-1270-5ED0-0EB5DEE50D3D}"/>
              </a:ext>
            </a:extLst>
          </p:cNvPr>
          <p:cNvSpPr/>
          <p:nvPr/>
        </p:nvSpPr>
        <p:spPr>
          <a:xfrm>
            <a:off x="7711253" y="1078411"/>
            <a:ext cx="1077515" cy="108903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A33FFF-473D-1FB1-4CE5-4007D6042611}"/>
              </a:ext>
            </a:extLst>
          </p:cNvPr>
          <p:cNvSpPr/>
          <p:nvPr/>
        </p:nvSpPr>
        <p:spPr>
          <a:xfrm>
            <a:off x="7002366" y="2125014"/>
            <a:ext cx="1077515" cy="108903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1AA8A6-3362-2574-C41E-8A694DAFDF8B}"/>
              </a:ext>
            </a:extLst>
          </p:cNvPr>
          <p:cNvSpPr/>
          <p:nvPr/>
        </p:nvSpPr>
        <p:spPr>
          <a:xfrm>
            <a:off x="6249279" y="3109157"/>
            <a:ext cx="1077515" cy="108903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EE7F83-4522-E56B-D33D-0F01A921CC91}"/>
              </a:ext>
            </a:extLst>
          </p:cNvPr>
          <p:cNvSpPr/>
          <p:nvPr/>
        </p:nvSpPr>
        <p:spPr>
          <a:xfrm>
            <a:off x="5391199" y="4035804"/>
            <a:ext cx="1077515" cy="108903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1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C523E-24E4-FA7F-602F-267CABB88FE8}"/>
              </a:ext>
            </a:extLst>
          </p:cNvPr>
          <p:cNvSpPr/>
          <p:nvPr/>
        </p:nvSpPr>
        <p:spPr>
          <a:xfrm>
            <a:off x="152557" y="4229064"/>
            <a:ext cx="5641521" cy="8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E7013-92B2-F467-2F49-F76163A587D9}"/>
              </a:ext>
            </a:extLst>
          </p:cNvPr>
          <p:cNvSpPr/>
          <p:nvPr/>
        </p:nvSpPr>
        <p:spPr>
          <a:xfrm>
            <a:off x="138793" y="2252962"/>
            <a:ext cx="7100209" cy="8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043C8-B1A4-BA04-9854-E76A4AD8F0F3}"/>
              </a:ext>
            </a:extLst>
          </p:cNvPr>
          <p:cNvSpPr/>
          <p:nvPr/>
        </p:nvSpPr>
        <p:spPr>
          <a:xfrm>
            <a:off x="138793" y="3261150"/>
            <a:ext cx="6768193" cy="833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D3F8D4-6E41-C141-B86A-D511EEF88875}"/>
              </a:ext>
            </a:extLst>
          </p:cNvPr>
          <p:cNvSpPr txBox="1">
            <a:spLocks/>
          </p:cNvSpPr>
          <p:nvPr/>
        </p:nvSpPr>
        <p:spPr>
          <a:xfrm>
            <a:off x="228601" y="88003"/>
            <a:ext cx="8205106" cy="84000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ctr">
              <a:defRPr sz="4950" b="0" i="0">
                <a:solidFill>
                  <a:srgbClr val="FED109"/>
                </a:solidFill>
                <a:latin typeface="Stanton ICG"/>
                <a:ea typeface="+mj-ea"/>
                <a:cs typeface="Stanton ICG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tterbox ICG" pitchFamily="2" charset="0"/>
                <a:ea typeface="Calibri" charset="0"/>
                <a:cs typeface="Calibri" charset="0"/>
              </a:rPr>
              <a:t>Food Allergy Facts</a:t>
            </a:r>
            <a:endParaRPr lang="en-US" sz="3500" kern="0" dirty="0">
              <a:solidFill>
                <a:prstClr val="white"/>
              </a:solidFill>
              <a:latin typeface="Litterbox ICG" pitchFamily="2" charset="0"/>
              <a:ea typeface="Calibri" charset="0"/>
              <a:cs typeface="Calibri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2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tterbox ICG" pitchFamily="2" charset="0"/>
                <a:ea typeface="Calibri" charset="0"/>
                <a:cs typeface="Calibri" charset="0"/>
              </a:rPr>
              <a:t>The Rise and Rise of the Healthy Snack Market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BCB3F-7E87-61AF-C750-FACE430373E4}"/>
              </a:ext>
            </a:extLst>
          </p:cNvPr>
          <p:cNvSpPr/>
          <p:nvPr/>
        </p:nvSpPr>
        <p:spPr>
          <a:xfrm>
            <a:off x="138793" y="1110343"/>
            <a:ext cx="8051100" cy="979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1AD3B6-C7CE-3852-EE8E-140903E01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57" y="1078411"/>
            <a:ext cx="7507516" cy="3263504"/>
          </a:xfrm>
        </p:spPr>
        <p:txBody>
          <a:bodyPr>
            <a:noAutofit/>
          </a:bodyPr>
          <a:lstStyle/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2177"/>
                </a:solidFill>
                <a:effectLst/>
                <a:uLnTx/>
                <a:uFillTx/>
              </a:rPr>
              <a:t>US Allergen Market: </a:t>
            </a:r>
          </a:p>
          <a:p>
            <a:pPr marL="342900" marR="0" lvl="0" indent="-342900"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10% or </a:t>
            </a:r>
            <a:r>
              <a:rPr lang="en-US" sz="1800" b="1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 million Americans have food allergies</a:t>
            </a:r>
            <a:r>
              <a:rPr lang="en-US" sz="1400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including              5.6 million children under age 18. That’s one in 13 children, or two in every classroom. </a:t>
            </a:r>
            <a:r>
              <a:rPr lang="en-US" sz="1400" b="1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That’s 11% of Adults and 8% of Children</a:t>
            </a:r>
            <a:r>
              <a:rPr lang="en-US" sz="1400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38393A"/>
              </a:solidFill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72177"/>
              </a:solidFill>
              <a:effectLst/>
              <a:uLnTx/>
              <a:uFillTx/>
            </a:endParaRP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2177"/>
                </a:solidFill>
                <a:effectLst/>
                <a:uLnTx/>
                <a:uFillTx/>
              </a:rPr>
              <a:t>US Allergen Market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Centers for Disease Control &amp; Prevention reports that the prevalence of </a:t>
            </a:r>
            <a:r>
              <a:rPr lang="en-US" sz="1200" b="1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200" b="1" dirty="0">
                <a:solidFill>
                  <a:srgbClr val="38393A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allergy  in children increased by 50 percent between 1997 and 2011.</a:t>
            </a:r>
          </a:p>
          <a:p>
            <a:pPr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1200" b="1" dirty="0">
                <a:solidFill>
                  <a:srgbClr val="38393A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Typical nut and seafood allergies are generally lifelong.</a:t>
            </a:r>
            <a:endParaRPr lang="en-US" sz="1200" dirty="0">
              <a:solidFill>
                <a:srgbClr val="38393A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2177"/>
              </a:solidFill>
              <a:effectLst/>
              <a:uLnTx/>
              <a:uFillTx/>
            </a:endParaRP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2177"/>
                </a:solidFill>
                <a:effectLst/>
                <a:uLnTx/>
                <a:uFillTx/>
              </a:rPr>
              <a:t>U.S. ALLERGEN-FREE Foods Market: 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There are many people who are gluten insensitive,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who also rely on these </a:t>
            </a:r>
          </a:p>
          <a:p>
            <a:pPr marL="0" marR="0" lvl="0" indent="0" algn="l" defTabSz="73261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products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4A80"/>
                </a:solidFill>
                <a:effectLst/>
                <a:uLnTx/>
                <a:uFillTx/>
              </a:rPr>
              <a:t>being counted as part of those considered with allergies.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E7217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E72177"/>
                </a:solidFill>
              </a:rPr>
              <a:t>Rule Breaker Snacks: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0F4A80"/>
                </a:solidFill>
              </a:rPr>
              <a:t>61% of surveyed people </a:t>
            </a:r>
            <a:r>
              <a:rPr lang="en-US" sz="1400" dirty="0">
                <a:solidFill>
                  <a:srgbClr val="0F4A80"/>
                </a:solidFill>
              </a:rPr>
              <a:t>indicated that they are willing to </a:t>
            </a:r>
            <a:r>
              <a:rPr lang="en-US" sz="1400" b="1" dirty="0">
                <a:solidFill>
                  <a:srgbClr val="0F4A80"/>
                </a:solidFill>
              </a:rPr>
              <a:t>pay more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F4A80"/>
                </a:solidFill>
              </a:rPr>
              <a:t>for </a:t>
            </a:r>
            <a:r>
              <a:rPr lang="en-US" sz="1400" b="1" dirty="0">
                <a:solidFill>
                  <a:srgbClr val="0F4A80"/>
                </a:solidFill>
              </a:rPr>
              <a:t>allergen free food products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0F4A8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61E46-FD0E-E8D4-7FE1-511B86B68FEB}"/>
              </a:ext>
            </a:extLst>
          </p:cNvPr>
          <p:cNvSpPr txBox="1"/>
          <p:nvPr/>
        </p:nvSpPr>
        <p:spPr>
          <a:xfrm>
            <a:off x="8189893" y="4974223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*Sources on slide 17</a:t>
            </a:r>
          </a:p>
          <a:p>
            <a:endParaRPr lang="en-US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BBE1A-29F7-1270-5ED0-0EB5DEE50D3D}"/>
              </a:ext>
            </a:extLst>
          </p:cNvPr>
          <p:cNvSpPr/>
          <p:nvPr/>
        </p:nvSpPr>
        <p:spPr>
          <a:xfrm>
            <a:off x="7658018" y="1010735"/>
            <a:ext cx="1077515" cy="108903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A33FFF-473D-1FB1-4CE5-4007D6042611}"/>
              </a:ext>
            </a:extLst>
          </p:cNvPr>
          <p:cNvSpPr/>
          <p:nvPr/>
        </p:nvSpPr>
        <p:spPr>
          <a:xfrm>
            <a:off x="7095653" y="2139258"/>
            <a:ext cx="1077515" cy="108903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1AA8A6-3362-2574-C41E-8A694DAFDF8B}"/>
              </a:ext>
            </a:extLst>
          </p:cNvPr>
          <p:cNvSpPr/>
          <p:nvPr/>
        </p:nvSpPr>
        <p:spPr>
          <a:xfrm>
            <a:off x="6483310" y="3140030"/>
            <a:ext cx="1077515" cy="108903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EE7F83-4522-E56B-D33D-0F01A921CC91}"/>
              </a:ext>
            </a:extLst>
          </p:cNvPr>
          <p:cNvSpPr/>
          <p:nvPr/>
        </p:nvSpPr>
        <p:spPr>
          <a:xfrm>
            <a:off x="5700735" y="4161676"/>
            <a:ext cx="1077515" cy="96791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rgbClr val="E72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9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Graphical user interface&#10;&#10;Description automatically generated">
            <a:extLst>
              <a:ext uri="{FF2B5EF4-FFF2-40B4-BE49-F238E27FC236}">
                <a16:creationId xmlns:a16="http://schemas.microsoft.com/office/drawing/2014/main" id="{F0056ADA-CA42-9443-8F49-EAC8B04AF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052" y="3654352"/>
            <a:ext cx="946596" cy="1446684"/>
          </a:xfrm>
          <a:prstGeom prst="rect">
            <a:avLst/>
          </a:prstGeom>
        </p:spPr>
      </p:pic>
      <p:pic>
        <p:nvPicPr>
          <p:cNvPr id="86" name="Picture 85" descr="Text&#10;&#10;Description automatically generated with medium confidence">
            <a:extLst>
              <a:ext uri="{FF2B5EF4-FFF2-40B4-BE49-F238E27FC236}">
                <a16:creationId xmlns:a16="http://schemas.microsoft.com/office/drawing/2014/main" id="{4F0F1F85-DDB7-E040-B613-33C4537E1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47" y="3704204"/>
            <a:ext cx="916854" cy="1401230"/>
          </a:xfrm>
          <a:prstGeom prst="rect">
            <a:avLst/>
          </a:prstGeom>
        </p:spPr>
      </p:pic>
      <p:pic>
        <p:nvPicPr>
          <p:cNvPr id="87" name="Picture 86" descr="Graphical user interface&#10;&#10;Description automatically generated">
            <a:extLst>
              <a:ext uri="{FF2B5EF4-FFF2-40B4-BE49-F238E27FC236}">
                <a16:creationId xmlns:a16="http://schemas.microsoft.com/office/drawing/2014/main" id="{276F937D-8A28-1648-9D04-14B001741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14" y="3637807"/>
            <a:ext cx="953332" cy="1456979"/>
          </a:xfrm>
          <a:prstGeom prst="rect">
            <a:avLst/>
          </a:prstGeom>
        </p:spPr>
      </p:pic>
      <p:pic>
        <p:nvPicPr>
          <p:cNvPr id="88" name="Picture 87" descr="A picture containing text&#10;&#10;Description automatically generated">
            <a:extLst>
              <a:ext uri="{FF2B5EF4-FFF2-40B4-BE49-F238E27FC236}">
                <a16:creationId xmlns:a16="http://schemas.microsoft.com/office/drawing/2014/main" id="{61678FD3-029C-9A48-8A5B-EC9C995FA4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437" y="3654352"/>
            <a:ext cx="953332" cy="1456979"/>
          </a:xfrm>
          <a:prstGeom prst="rect">
            <a:avLst/>
          </a:prstGeom>
        </p:spPr>
      </p:pic>
      <p:pic>
        <p:nvPicPr>
          <p:cNvPr id="89" name="Picture 8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8F97D7-EC34-0545-95E7-A25E5BE0B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76" y="3704204"/>
            <a:ext cx="916854" cy="1401230"/>
          </a:xfrm>
          <a:prstGeom prst="rect">
            <a:avLst/>
          </a:prstGeom>
        </p:spPr>
      </p:pic>
      <p:pic>
        <p:nvPicPr>
          <p:cNvPr id="90" name="Picture 89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EA9C215B-0319-B747-B469-F35C4FC20D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946" y="3654352"/>
            <a:ext cx="963524" cy="1472556"/>
          </a:xfrm>
          <a:prstGeom prst="rect">
            <a:avLst/>
          </a:prstGeom>
        </p:spPr>
      </p:pic>
      <p:pic>
        <p:nvPicPr>
          <p:cNvPr id="91" name="Picture 9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9BA2D0A-CD34-C746-8150-6A88008BF0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639" y="3692300"/>
            <a:ext cx="932433" cy="1425039"/>
          </a:xfrm>
          <a:prstGeom prst="rect">
            <a:avLst/>
          </a:prstGeom>
        </p:spPr>
      </p:pic>
      <p:pic>
        <p:nvPicPr>
          <p:cNvPr id="40" name="Picture 39" descr="Calendar&#10;&#10;Description automatically generated">
            <a:extLst>
              <a:ext uri="{FF2B5EF4-FFF2-40B4-BE49-F238E27FC236}">
                <a16:creationId xmlns:a16="http://schemas.microsoft.com/office/drawing/2014/main" id="{39B503A3-E542-1543-8236-1DE376C99F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1" y="2205093"/>
            <a:ext cx="819723" cy="1155964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E99539EC-B85D-0B48-9BF6-A0B0217487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46" y="2213509"/>
            <a:ext cx="819723" cy="1155964"/>
          </a:xfrm>
          <a:prstGeom prst="rect">
            <a:avLst/>
          </a:prstGeom>
        </p:spPr>
      </p:pic>
      <p:pic>
        <p:nvPicPr>
          <p:cNvPr id="42" name="Picture 41" descr="Calendar&#10;&#10;Description automatically generated">
            <a:extLst>
              <a:ext uri="{FF2B5EF4-FFF2-40B4-BE49-F238E27FC236}">
                <a16:creationId xmlns:a16="http://schemas.microsoft.com/office/drawing/2014/main" id="{4C0DDD02-676C-BE42-8E0A-478335490A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03" y="2213510"/>
            <a:ext cx="819724" cy="1155963"/>
          </a:xfrm>
          <a:prstGeom prst="rect">
            <a:avLst/>
          </a:prstGeom>
        </p:spPr>
      </p:pic>
      <p:pic>
        <p:nvPicPr>
          <p:cNvPr id="43" name="Picture 4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430B57F-B87C-C644-A2F8-716AAB2B7F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880" y="2213511"/>
            <a:ext cx="819723" cy="1155962"/>
          </a:xfrm>
          <a:prstGeom prst="rect">
            <a:avLst/>
          </a:prstGeom>
        </p:spPr>
      </p:pic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22E32FF-6161-EDBE-88CE-EF90C87F50B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77784"/>
          <a:stretch/>
        </p:blipFill>
        <p:spPr>
          <a:xfrm>
            <a:off x="635701" y="938161"/>
            <a:ext cx="1544437" cy="1101973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500BFFA6-B453-FF25-465E-BB1F3CC3F7A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29" b="24380"/>
          <a:stretch/>
        </p:blipFill>
        <p:spPr>
          <a:xfrm>
            <a:off x="2598306" y="1606679"/>
            <a:ext cx="3891718" cy="2031128"/>
          </a:xfrm>
          <a:prstGeom prst="rect">
            <a:avLst/>
          </a:prstGeom>
        </p:spPr>
      </p:pic>
      <p:pic>
        <p:nvPicPr>
          <p:cNvPr id="23" name="Picture 2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3EE61CC-F5F7-E19C-4D1B-9EB2DCC6B7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9" r="55116"/>
          <a:stretch/>
        </p:blipFill>
        <p:spPr>
          <a:xfrm>
            <a:off x="2149926" y="927820"/>
            <a:ext cx="1314450" cy="1101973"/>
          </a:xfrm>
          <a:prstGeom prst="rect">
            <a:avLst/>
          </a:prstGeom>
        </p:spPr>
      </p:pic>
      <p:pic>
        <p:nvPicPr>
          <p:cNvPr id="24" name="Picture 2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777DD4D-EAD1-A1B7-8D89-276B74D5576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5" r="29710"/>
          <a:stretch/>
        </p:blipFill>
        <p:spPr>
          <a:xfrm>
            <a:off x="5515792" y="1036372"/>
            <a:ext cx="1314450" cy="1101973"/>
          </a:xfrm>
          <a:prstGeom prst="rect">
            <a:avLst/>
          </a:prstGeom>
        </p:spPr>
      </p:pic>
      <p:pic>
        <p:nvPicPr>
          <p:cNvPr id="29" name="Picture 2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88C79FF-BF91-7C10-2E8A-BBB08ED3B8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7" r="3438"/>
          <a:stretch/>
        </p:blipFill>
        <p:spPr>
          <a:xfrm>
            <a:off x="6941676" y="1011784"/>
            <a:ext cx="1314450" cy="1101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8BFC7-657D-67B3-7EEB-E16DB59B59B7}"/>
              </a:ext>
            </a:extLst>
          </p:cNvPr>
          <p:cNvSpPr txBox="1">
            <a:spLocks/>
          </p:cNvSpPr>
          <p:nvPr/>
        </p:nvSpPr>
        <p:spPr>
          <a:xfrm>
            <a:off x="246355" y="613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>
                <a:solidFill>
                  <a:schemeClr val="bg1"/>
                </a:solidFill>
                <a:latin typeface="Litterbox ICG" panose="000004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3500" kern="0" dirty="0">
                <a:solidFill>
                  <a:prstClr val="white"/>
                </a:solidFill>
                <a:cs typeface="Calibri" charset="0"/>
              </a:rPr>
              <a:t>A BETTER-FOR-YOU BRAND</a:t>
            </a:r>
            <a:br>
              <a:rPr lang="en-US" sz="3500" kern="0" dirty="0">
                <a:solidFill>
                  <a:prstClr val="white"/>
                </a:solidFill>
                <a:cs typeface="Calibri" charset="0"/>
              </a:rPr>
            </a:br>
            <a:r>
              <a:rPr lang="en-US" sz="2500" kern="0" dirty="0">
                <a:solidFill>
                  <a:prstClr val="white"/>
                </a:solidFill>
                <a:cs typeface="Calibri" charset="0"/>
              </a:rPr>
              <a:t>Built For The Mainstream Consumer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4084D6-946B-2534-7191-74C49A5E15C4}"/>
              </a:ext>
            </a:extLst>
          </p:cNvPr>
          <p:cNvGrpSpPr/>
          <p:nvPr/>
        </p:nvGrpSpPr>
        <p:grpSpPr>
          <a:xfrm>
            <a:off x="5757599" y="2213509"/>
            <a:ext cx="3302850" cy="1241719"/>
            <a:chOff x="6241075" y="3138351"/>
            <a:chExt cx="2773152" cy="962820"/>
          </a:xfrm>
        </p:grpSpPr>
        <p:pic>
          <p:nvPicPr>
            <p:cNvPr id="4" name="Picture 3" descr="Application, calendar&#10;&#10;Description automatically generated">
              <a:extLst>
                <a:ext uri="{FF2B5EF4-FFF2-40B4-BE49-F238E27FC236}">
                  <a16:creationId xmlns:a16="http://schemas.microsoft.com/office/drawing/2014/main" id="{239CDA06-72E3-F854-9898-D9E234E74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5" r="75877"/>
            <a:stretch/>
          </p:blipFill>
          <p:spPr>
            <a:xfrm>
              <a:off x="6241075" y="3138351"/>
              <a:ext cx="767485" cy="938328"/>
            </a:xfrm>
            <a:prstGeom prst="rect">
              <a:avLst/>
            </a:prstGeom>
          </p:spPr>
        </p:pic>
        <p:pic>
          <p:nvPicPr>
            <p:cNvPr id="5" name="Picture 4" descr="Application, calendar&#10;&#10;Description automatically generated">
              <a:extLst>
                <a:ext uri="{FF2B5EF4-FFF2-40B4-BE49-F238E27FC236}">
                  <a16:creationId xmlns:a16="http://schemas.microsoft.com/office/drawing/2014/main" id="{ED215F05-8B5F-B941-F591-A499F829F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2" r="59126"/>
            <a:stretch/>
          </p:blipFill>
          <p:spPr>
            <a:xfrm>
              <a:off x="6990052" y="3154428"/>
              <a:ext cx="662092" cy="938328"/>
            </a:xfrm>
            <a:prstGeom prst="rect">
              <a:avLst/>
            </a:prstGeom>
          </p:spPr>
        </p:pic>
        <p:pic>
          <p:nvPicPr>
            <p:cNvPr id="6" name="Picture 5" descr="Application, calendar&#10;&#10;Description automatically generated">
              <a:extLst>
                <a:ext uri="{FF2B5EF4-FFF2-40B4-BE49-F238E27FC236}">
                  <a16:creationId xmlns:a16="http://schemas.microsoft.com/office/drawing/2014/main" id="{3C1C70D9-60CB-878B-5A34-4787C2510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5" r="42593"/>
            <a:stretch/>
          </p:blipFill>
          <p:spPr>
            <a:xfrm>
              <a:off x="7627652" y="3162843"/>
              <a:ext cx="662092" cy="938328"/>
            </a:xfrm>
            <a:prstGeom prst="rect">
              <a:avLst/>
            </a:prstGeom>
          </p:spPr>
        </p:pic>
        <p:pic>
          <p:nvPicPr>
            <p:cNvPr id="7" name="Picture 6" descr="Application, calendar&#10;&#10;Description automatically generated">
              <a:extLst>
                <a:ext uri="{FF2B5EF4-FFF2-40B4-BE49-F238E27FC236}">
                  <a16:creationId xmlns:a16="http://schemas.microsoft.com/office/drawing/2014/main" id="{A731BB37-DDC3-E532-CD08-7300A4CE4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22" r="24568"/>
            <a:stretch/>
          </p:blipFill>
          <p:spPr>
            <a:xfrm>
              <a:off x="8263071" y="3162843"/>
              <a:ext cx="751156" cy="938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07722-9258-6102-EA38-526ABAA37A8B}"/>
              </a:ext>
            </a:extLst>
          </p:cNvPr>
          <p:cNvSpPr txBox="1"/>
          <p:nvPr/>
        </p:nvSpPr>
        <p:spPr>
          <a:xfrm>
            <a:off x="234964" y="1675893"/>
            <a:ext cx="2459815" cy="157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F4A80"/>
                </a:solidFill>
                <a:latin typeface="LitterboxICG" pitchFamily="2" charset="0"/>
              </a:rPr>
              <a:t>Juniors 5-count boxes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F4A80"/>
                </a:solidFill>
                <a:latin typeface="LitterboxICG" pitchFamily="2" charset="0"/>
              </a:rPr>
              <a:t>Great for lunchboxes, the office and snacking on-the-go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F4A80"/>
                </a:solidFill>
                <a:latin typeface="LitterboxICG" pitchFamily="2" charset="0"/>
              </a:rPr>
              <a:t>100-110 calories  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F4A80"/>
                </a:solidFill>
                <a:latin typeface="LitterboxICG" pitchFamily="2" charset="0"/>
              </a:rPr>
              <a:t>SRP: $4.99-$5.99</a:t>
            </a:r>
          </a:p>
          <a:p>
            <a:pPr algn="ctr"/>
            <a:endParaRPr lang="en-US" dirty="0">
              <a:solidFill>
                <a:srgbClr val="0F4A8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193C4-3FA7-F85D-9EB3-4A1B50A1DFD2}"/>
              </a:ext>
            </a:extLst>
          </p:cNvPr>
          <p:cNvSpPr txBox="1"/>
          <p:nvPr/>
        </p:nvSpPr>
        <p:spPr>
          <a:xfrm>
            <a:off x="6397744" y="1545087"/>
            <a:ext cx="2459815" cy="157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F4A80"/>
                </a:solidFill>
                <a:latin typeface="LitterboxICG" pitchFamily="2" charset="0"/>
              </a:rPr>
              <a:t>Big Box of Bites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F4A80"/>
                </a:solidFill>
                <a:latin typeface="LitterboxICG" pitchFamily="2" charset="0"/>
              </a:rPr>
              <a:t>Great for lunchboxes, the office and snacking on-the-go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F4A80"/>
                </a:solidFill>
                <a:latin typeface="LitterboxICG" pitchFamily="2" charset="0"/>
              </a:rPr>
              <a:t>100-110 calories  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F4A80"/>
                </a:solidFill>
                <a:latin typeface="LitterboxICG" pitchFamily="2" charset="0"/>
              </a:rPr>
              <a:t>SRP: $5.99 </a:t>
            </a:r>
          </a:p>
          <a:p>
            <a:pPr algn="ctr"/>
            <a:endParaRPr lang="en-US" dirty="0">
              <a:solidFill>
                <a:srgbClr val="0F4A8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1BEE1-6BE2-A791-0CA9-F6833ABBE227}"/>
              </a:ext>
            </a:extLst>
          </p:cNvPr>
          <p:cNvSpPr txBox="1"/>
          <p:nvPr/>
        </p:nvSpPr>
        <p:spPr>
          <a:xfrm>
            <a:off x="3294769" y="1626608"/>
            <a:ext cx="254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F4A80"/>
                </a:solidFill>
                <a:latin typeface="LitterboxICG" pitchFamily="2" charset="0"/>
              </a:rPr>
              <a:t>1 POUNDER OF BITES</a:t>
            </a:r>
          </a:p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0F4A80"/>
                </a:solidFill>
                <a:latin typeface="LitterboxICG" pitchFamily="2" charset="0"/>
              </a:rPr>
              <a:t>Great value for holiday – limited edition flavors</a:t>
            </a:r>
          </a:p>
          <a:p>
            <a:pPr algn="ctr">
              <a:spcAft>
                <a:spcPts val="600"/>
              </a:spcAft>
            </a:pPr>
            <a:r>
              <a:rPr lang="en-US" sz="1400" b="1" dirty="0" err="1">
                <a:solidFill>
                  <a:srgbClr val="0F4A80"/>
                </a:solidFill>
                <a:latin typeface="LitterboxICG" pitchFamily="2" charset="0"/>
              </a:rPr>
              <a:t>Srp</a:t>
            </a:r>
            <a:r>
              <a:rPr lang="en-US" sz="1400" b="1" dirty="0">
                <a:solidFill>
                  <a:srgbClr val="0F4A80"/>
                </a:solidFill>
                <a:latin typeface="LitterboxICG" pitchFamily="2" charset="0"/>
              </a:rPr>
              <a:t>: $12.99</a:t>
            </a:r>
            <a:endParaRPr lang="en-US" sz="1200" b="1" dirty="0">
              <a:solidFill>
                <a:srgbClr val="0F4A80"/>
              </a:solidFill>
              <a:latin typeface="LitterboxICG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A632C7-1739-A2E8-4B75-828D9A77B766}"/>
              </a:ext>
            </a:extLst>
          </p:cNvPr>
          <p:cNvCxnSpPr/>
          <p:nvPr/>
        </p:nvCxnSpPr>
        <p:spPr>
          <a:xfrm>
            <a:off x="6169836" y="1661467"/>
            <a:ext cx="0" cy="2522765"/>
          </a:xfrm>
          <a:prstGeom prst="line">
            <a:avLst/>
          </a:prstGeom>
          <a:ln>
            <a:solidFill>
              <a:srgbClr val="E72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1FC8DB-A133-1878-CCB0-9AC2FEED939F}"/>
              </a:ext>
            </a:extLst>
          </p:cNvPr>
          <p:cNvCxnSpPr/>
          <p:nvPr/>
        </p:nvCxnSpPr>
        <p:spPr>
          <a:xfrm>
            <a:off x="2964060" y="1661467"/>
            <a:ext cx="0" cy="2522765"/>
          </a:xfrm>
          <a:prstGeom prst="line">
            <a:avLst/>
          </a:prstGeom>
          <a:ln>
            <a:solidFill>
              <a:srgbClr val="E72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79036-225E-ADE3-2B86-C0ADF25FC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9" y="3017643"/>
            <a:ext cx="2538280" cy="929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54AE6A-C040-C815-AA7B-58084344904E}"/>
              </a:ext>
            </a:extLst>
          </p:cNvPr>
          <p:cNvSpPr txBox="1"/>
          <p:nvPr/>
        </p:nvSpPr>
        <p:spPr>
          <a:xfrm>
            <a:off x="537762" y="1226498"/>
            <a:ext cx="1918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F4A80"/>
                </a:solidFill>
              </a:rPr>
              <a:t>Lunchbox Ready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EA6D02-0166-FE63-F991-8EF75625C8CC}"/>
              </a:ext>
            </a:extLst>
          </p:cNvPr>
          <p:cNvSpPr txBox="1"/>
          <p:nvPr/>
        </p:nvSpPr>
        <p:spPr>
          <a:xfrm>
            <a:off x="6938647" y="122649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F4A80"/>
                </a:solidFill>
              </a:rPr>
              <a:t>Pantry Pack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20F72-8CB7-316A-97DB-E94B90AA73C6}"/>
              </a:ext>
            </a:extLst>
          </p:cNvPr>
          <p:cNvSpPr txBox="1"/>
          <p:nvPr/>
        </p:nvSpPr>
        <p:spPr>
          <a:xfrm>
            <a:off x="3489954" y="1258298"/>
            <a:ext cx="215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F4A80"/>
                </a:solidFill>
              </a:rPr>
              <a:t>Snack Time Solved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2890C-041F-A1D8-E085-3BD5A1C9A0E4}"/>
              </a:ext>
            </a:extLst>
          </p:cNvPr>
          <p:cNvSpPr txBox="1">
            <a:spLocks/>
          </p:cNvSpPr>
          <p:nvPr/>
        </p:nvSpPr>
        <p:spPr>
          <a:xfrm>
            <a:off x="246355" y="613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>
                <a:solidFill>
                  <a:schemeClr val="bg1"/>
                </a:solidFill>
                <a:latin typeface="Litterbox ICG" panose="000004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3500" kern="0" dirty="0">
                <a:solidFill>
                  <a:prstClr val="white"/>
                </a:solidFill>
                <a:cs typeface="Calibri" charset="0"/>
              </a:rPr>
              <a:t>NEW OFFERINGS</a:t>
            </a:r>
            <a:endParaRPr lang="en-US" sz="2500" kern="0" dirty="0">
              <a:solidFill>
                <a:prstClr val="white"/>
              </a:solidFill>
              <a:cs typeface="Calibri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3A4BAB0-8376-426A-8C54-DCE149230BF7}"/>
              </a:ext>
            </a:extLst>
          </p:cNvPr>
          <p:cNvGrpSpPr/>
          <p:nvPr/>
        </p:nvGrpSpPr>
        <p:grpSpPr>
          <a:xfrm>
            <a:off x="6241075" y="3017643"/>
            <a:ext cx="2773152" cy="962820"/>
            <a:chOff x="6241075" y="3138351"/>
            <a:chExt cx="2773152" cy="962820"/>
          </a:xfrm>
        </p:grpSpPr>
        <p:pic>
          <p:nvPicPr>
            <p:cNvPr id="13" name="Picture 12" descr="Application, calendar&#10;&#10;Description automatically generated">
              <a:extLst>
                <a:ext uri="{FF2B5EF4-FFF2-40B4-BE49-F238E27FC236}">
                  <a16:creationId xmlns:a16="http://schemas.microsoft.com/office/drawing/2014/main" id="{1DD0F9B9-F37E-CA14-EE7B-9A89ABE67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5" r="75877"/>
            <a:stretch/>
          </p:blipFill>
          <p:spPr>
            <a:xfrm>
              <a:off x="6241075" y="3138351"/>
              <a:ext cx="767485" cy="938328"/>
            </a:xfrm>
            <a:prstGeom prst="rect">
              <a:avLst/>
            </a:prstGeom>
          </p:spPr>
        </p:pic>
        <p:pic>
          <p:nvPicPr>
            <p:cNvPr id="6" name="Picture 5" descr="Application, calendar&#10;&#10;Description automatically generated">
              <a:extLst>
                <a:ext uri="{FF2B5EF4-FFF2-40B4-BE49-F238E27FC236}">
                  <a16:creationId xmlns:a16="http://schemas.microsoft.com/office/drawing/2014/main" id="{E47C8919-9CFA-301D-F438-08F6DE106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2" r="59126"/>
            <a:stretch/>
          </p:blipFill>
          <p:spPr>
            <a:xfrm>
              <a:off x="6990052" y="3154428"/>
              <a:ext cx="662092" cy="938328"/>
            </a:xfrm>
            <a:prstGeom prst="rect">
              <a:avLst/>
            </a:prstGeom>
          </p:spPr>
        </p:pic>
        <p:pic>
          <p:nvPicPr>
            <p:cNvPr id="8" name="Picture 7" descr="Application, calendar&#10;&#10;Description automatically generated">
              <a:extLst>
                <a:ext uri="{FF2B5EF4-FFF2-40B4-BE49-F238E27FC236}">
                  <a16:creationId xmlns:a16="http://schemas.microsoft.com/office/drawing/2014/main" id="{631AD3EB-6F8F-CD96-ECAA-50AFB54F5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95" r="42593"/>
            <a:stretch/>
          </p:blipFill>
          <p:spPr>
            <a:xfrm>
              <a:off x="7627652" y="3162843"/>
              <a:ext cx="662092" cy="938328"/>
            </a:xfrm>
            <a:prstGeom prst="rect">
              <a:avLst/>
            </a:prstGeom>
          </p:spPr>
        </p:pic>
        <p:pic>
          <p:nvPicPr>
            <p:cNvPr id="18" name="Picture 17" descr="Application, calendar&#10;&#10;Description automatically generated">
              <a:extLst>
                <a:ext uri="{FF2B5EF4-FFF2-40B4-BE49-F238E27FC236}">
                  <a16:creationId xmlns:a16="http://schemas.microsoft.com/office/drawing/2014/main" id="{31062AB0-F0B8-E510-3AF2-59C8EE65E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22" r="24568"/>
            <a:stretch/>
          </p:blipFill>
          <p:spPr>
            <a:xfrm>
              <a:off x="8263071" y="3162843"/>
              <a:ext cx="751156" cy="93832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25EAC9B-13E4-41D1-0756-1E930A22B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5" y="4468186"/>
            <a:ext cx="1717408" cy="208638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AC4890B-F4A4-8DD7-6ACA-46643579A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97" y="4152054"/>
            <a:ext cx="515609" cy="2286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91615E94-33DC-9378-7F3D-2AF72F3311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0" y="4108094"/>
            <a:ext cx="665019" cy="228600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2E648854-1724-ADCE-56ED-763C90181B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74" y="4103984"/>
            <a:ext cx="364187" cy="281435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D617310D-B6A1-F652-EAB2-34C201E4CF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84" y="4277502"/>
            <a:ext cx="900671" cy="399321"/>
          </a:xfrm>
          <a:prstGeom prst="rect">
            <a:avLst/>
          </a:prstGeom>
        </p:spPr>
      </p:pic>
      <p:pic>
        <p:nvPicPr>
          <p:cNvPr id="38" name="Picture 37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F81E370A-3F27-199A-CF54-F940CD05F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" y="4710866"/>
            <a:ext cx="1021265" cy="209838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7D4C5D2B-C5BE-466A-B03E-84E904C750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29" y="4222394"/>
            <a:ext cx="660654" cy="476707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BBB95943-E2A1-4509-8B64-21BA7BC2C3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15" y="4690174"/>
            <a:ext cx="1384126" cy="228600"/>
          </a:xfrm>
          <a:prstGeom prst="rect">
            <a:avLst/>
          </a:prstGeom>
        </p:spPr>
      </p:pic>
      <p:pic>
        <p:nvPicPr>
          <p:cNvPr id="46" name="Picture 45" descr="Logo, calendar&#10;&#10;Description automatically generated">
            <a:extLst>
              <a:ext uri="{FF2B5EF4-FFF2-40B4-BE49-F238E27FC236}">
                <a16:creationId xmlns:a16="http://schemas.microsoft.com/office/drawing/2014/main" id="{6839319D-BC24-03D9-E7B3-342D67DE46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36" y="3980463"/>
            <a:ext cx="977708" cy="730403"/>
          </a:xfrm>
          <a:prstGeom prst="rect">
            <a:avLst/>
          </a:prstGeom>
        </p:spPr>
      </p:pic>
      <p:pic>
        <p:nvPicPr>
          <p:cNvPr id="1026" name="Picture 2" descr="Organic Planet Pharmacy">
            <a:extLst>
              <a:ext uri="{FF2B5EF4-FFF2-40B4-BE49-F238E27FC236}">
                <a16:creationId xmlns:a16="http://schemas.microsoft.com/office/drawing/2014/main" id="{0B833C08-C241-0325-D203-B9035204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77" y="4296092"/>
            <a:ext cx="1115061" cy="22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5679E18A-1604-381C-4648-1BE08F8ECA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76" y="4205039"/>
            <a:ext cx="654558" cy="505827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77B8639-61CF-33A9-6FD5-47ADD6599F59}"/>
              </a:ext>
            </a:extLst>
          </p:cNvPr>
          <p:cNvSpPr/>
          <p:nvPr/>
        </p:nvSpPr>
        <p:spPr>
          <a:xfrm>
            <a:off x="6204986" y="1155782"/>
            <a:ext cx="838721" cy="729893"/>
          </a:xfrm>
          <a:prstGeom prst="irregularSeal1">
            <a:avLst/>
          </a:prstGeom>
          <a:solidFill>
            <a:srgbClr val="E721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F6A4156-25B0-6D42-E085-81339C9029B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551" y="1289496"/>
            <a:ext cx="597096" cy="4078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5124C4-B222-1EC7-CDDA-723E6B3F1D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9954" y="2723119"/>
            <a:ext cx="1199366" cy="11994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5FF593-A3C4-70A6-2934-94F6B8CC07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5669" y="2723119"/>
            <a:ext cx="1199367" cy="1204998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73414D42-E94D-F723-671D-C291A57BAEE9}"/>
              </a:ext>
            </a:extLst>
          </p:cNvPr>
          <p:cNvSpPr/>
          <p:nvPr/>
        </p:nvSpPr>
        <p:spPr>
          <a:xfrm>
            <a:off x="5669172" y="3382834"/>
            <a:ext cx="339909" cy="338679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7ABDF01-2C2A-E32C-A659-ED397E64F4B2}"/>
              </a:ext>
            </a:extLst>
          </p:cNvPr>
          <p:cNvSpPr/>
          <p:nvPr/>
        </p:nvSpPr>
        <p:spPr>
          <a:xfrm>
            <a:off x="4320838" y="3267053"/>
            <a:ext cx="361076" cy="333840"/>
          </a:xfrm>
          <a:prstGeom prst="ellipse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6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726472-A18F-15DE-2B98-89804EFB2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19867"/>
              </p:ext>
            </p:extLst>
          </p:nvPr>
        </p:nvGraphicFramePr>
        <p:xfrm>
          <a:off x="268614" y="1154176"/>
          <a:ext cx="8646785" cy="3739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761">
                  <a:extLst>
                    <a:ext uri="{9D8B030D-6E8A-4147-A177-3AD203B41FA5}">
                      <a16:colId xmlns:a16="http://schemas.microsoft.com/office/drawing/2014/main" val="392087790"/>
                    </a:ext>
                  </a:extLst>
                </a:gridCol>
                <a:gridCol w="1108659">
                  <a:extLst>
                    <a:ext uri="{9D8B030D-6E8A-4147-A177-3AD203B41FA5}">
                      <a16:colId xmlns:a16="http://schemas.microsoft.com/office/drawing/2014/main" val="423355577"/>
                    </a:ext>
                  </a:extLst>
                </a:gridCol>
                <a:gridCol w="1177949">
                  <a:extLst>
                    <a:ext uri="{9D8B030D-6E8A-4147-A177-3AD203B41FA5}">
                      <a16:colId xmlns:a16="http://schemas.microsoft.com/office/drawing/2014/main" val="1178905545"/>
                    </a:ext>
                  </a:extLst>
                </a:gridCol>
                <a:gridCol w="1178487">
                  <a:extLst>
                    <a:ext uri="{9D8B030D-6E8A-4147-A177-3AD203B41FA5}">
                      <a16:colId xmlns:a16="http://schemas.microsoft.com/office/drawing/2014/main" val="4180390953"/>
                    </a:ext>
                  </a:extLst>
                </a:gridCol>
                <a:gridCol w="1108120">
                  <a:extLst>
                    <a:ext uri="{9D8B030D-6E8A-4147-A177-3AD203B41FA5}">
                      <a16:colId xmlns:a16="http://schemas.microsoft.com/office/drawing/2014/main" val="4165889178"/>
                    </a:ext>
                  </a:extLst>
                </a:gridCol>
                <a:gridCol w="1108659">
                  <a:extLst>
                    <a:ext uri="{9D8B030D-6E8A-4147-A177-3AD203B41FA5}">
                      <a16:colId xmlns:a16="http://schemas.microsoft.com/office/drawing/2014/main" val="3399188740"/>
                    </a:ext>
                  </a:extLst>
                </a:gridCol>
                <a:gridCol w="900785">
                  <a:extLst>
                    <a:ext uri="{9D8B030D-6E8A-4147-A177-3AD203B41FA5}">
                      <a16:colId xmlns:a16="http://schemas.microsoft.com/office/drawing/2014/main" val="1311921195"/>
                    </a:ext>
                  </a:extLst>
                </a:gridCol>
                <a:gridCol w="1039365">
                  <a:extLst>
                    <a:ext uri="{9D8B030D-6E8A-4147-A177-3AD203B41FA5}">
                      <a16:colId xmlns:a16="http://schemas.microsoft.com/office/drawing/2014/main" val="636953623"/>
                    </a:ext>
                  </a:extLst>
                </a:gridCol>
              </a:tblGrid>
              <a:tr h="13560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Litterbox ICG" pitchFamily="2" charset="0"/>
                        </a:rPr>
                        <a:t>        </a:t>
                      </a:r>
                      <a:endParaRPr lang="en-US" sz="900" b="1" dirty="0">
                        <a:effectLst/>
                        <a:latin typeface="Litterbox ICG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84" marR="45384" marT="0" marB="0"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Rule Breaker</a:t>
                      </a:r>
                      <a:endParaRPr lang="en-US" sz="9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Enjoy Life</a:t>
                      </a:r>
                      <a:endParaRPr lang="en-US" sz="9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Pamela’s</a:t>
                      </a:r>
                      <a:endParaRPr lang="en-US" sz="9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Home Free</a:t>
                      </a:r>
                      <a:endParaRPr lang="en-US" sz="9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 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Simple Mills</a:t>
                      </a:r>
                      <a:endParaRPr lang="en-US" sz="9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Partake</a:t>
                      </a:r>
                      <a:endParaRPr lang="en-US" sz="8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Nature’s  Bakery</a:t>
                      </a:r>
                    </a:p>
                  </a:txBody>
                  <a:tcPr marL="45384" marR="45384" marT="0" marB="0">
                    <a:solidFill>
                      <a:srgbClr val="FFCC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794192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Added </a:t>
                      </a:r>
                      <a:b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</a:b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Sugar grams*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E72177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</a:t>
                      </a:r>
                      <a:endParaRPr lang="en-US" sz="1600" b="0" i="0" dirty="0">
                        <a:solidFill>
                          <a:srgbClr val="E72177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13.5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23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13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12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16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595651"/>
                  </a:ext>
                </a:extLst>
              </a:tr>
              <a:tr h="4240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Main Sweetener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E72177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Dates</a:t>
                      </a:r>
                      <a:endParaRPr lang="en-US" sz="1100" b="0" i="0" dirty="0">
                        <a:solidFill>
                          <a:srgbClr val="E72177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Brown Sugar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Sugar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Sugar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Coconut Sugar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Sugar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Cane Sugar Syrup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994363"/>
                  </a:ext>
                </a:extLst>
              </a:tr>
              <a:tr h="4742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Total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Sugar grams*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E72177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11</a:t>
                      </a:r>
                      <a:endParaRPr lang="en-US" sz="1600" b="0" i="0" dirty="0">
                        <a:solidFill>
                          <a:srgbClr val="E72177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23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23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19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15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14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19</a:t>
                      </a: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174189"/>
                  </a:ext>
                </a:extLst>
              </a:tr>
              <a:tr h="573025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First</a:t>
                      </a:r>
                      <a:b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</a:b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Ingredient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solidFill>
                            <a:srgbClr val="E72177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Chickpeas</a:t>
                      </a:r>
                      <a:endParaRPr lang="en-US" sz="1300" b="0" i="0" dirty="0">
                        <a:solidFill>
                          <a:srgbClr val="E72177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Flour Blend </a:t>
                      </a:r>
                      <a:r>
                        <a:rPr lang="en-US" sz="8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(Brown Rice, Sorghum, Buckwheat)</a:t>
                      </a:r>
                      <a:endParaRPr lang="en-US" sz="9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Organic cane sugar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GF Whole Oat Flour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Almonds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Flour Blend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Whole wheat Flour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865417"/>
                  </a:ext>
                </a:extLst>
              </a:tr>
              <a:tr h="4840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Nut-free and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school safe</a:t>
                      </a:r>
                      <a:endParaRPr lang="en-US" sz="11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rgbClr val="FFC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rgbClr val="E72177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X</a:t>
                      </a:r>
                      <a:endParaRPr lang="en-US" sz="32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X</a:t>
                      </a:r>
                      <a:endParaRPr lang="en-US" sz="32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dirty="0">
                          <a:solidFill>
                            <a:srgbClr val="0070C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X</a:t>
                      </a:r>
                      <a:endParaRPr lang="en-US" sz="3200" b="0" i="0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384" marR="453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9011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ECFCDDE-D724-C162-79AA-941E922DE868}"/>
              </a:ext>
            </a:extLst>
          </p:cNvPr>
          <p:cNvSpPr txBox="1"/>
          <p:nvPr/>
        </p:nvSpPr>
        <p:spPr>
          <a:xfrm>
            <a:off x="7745616" y="4914890"/>
            <a:ext cx="1370741" cy="23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54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Per 54 gram serving</a:t>
            </a:r>
          </a:p>
        </p:txBody>
      </p:sp>
      <p:pic>
        <p:nvPicPr>
          <p:cNvPr id="4" name="Picture 3" descr="A picture containing food, clock&#10;&#10;Description automatically generated">
            <a:extLst>
              <a:ext uri="{FF2B5EF4-FFF2-40B4-BE49-F238E27FC236}">
                <a16:creationId xmlns:a16="http://schemas.microsoft.com/office/drawing/2014/main" id="{5A16FD2D-ABD6-4D06-7425-2052A5CD0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169" y="1771548"/>
            <a:ext cx="685709" cy="685709"/>
          </a:xfrm>
          <a:prstGeom prst="rect">
            <a:avLst/>
          </a:prstGeom>
        </p:spPr>
      </p:pic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70140F56-E13D-9061-6ACC-44AF0413F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675" y="1423181"/>
            <a:ext cx="989524" cy="989524"/>
          </a:xfrm>
          <a:prstGeom prst="rect">
            <a:avLst/>
          </a:prstGeom>
        </p:spPr>
      </p:pic>
      <p:pic>
        <p:nvPicPr>
          <p:cNvPr id="6" name="Picture 5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0209AAB9-6F9D-68EC-C311-88FC84D66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461" y="1353337"/>
            <a:ext cx="1097526" cy="1097526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334EF180-362B-5299-8ACA-6305E9DB4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964" y="1392691"/>
            <a:ext cx="1017746" cy="1017746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11C7275A-77BD-9310-0BD0-717E63CB9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521" y="1363939"/>
            <a:ext cx="1097526" cy="10975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C29532-0E19-9E6A-9942-27957F5ABB51}"/>
                  </a:ext>
                </a:extLst>
              </p14:cNvPr>
              <p14:cNvContentPartPr/>
              <p14:nvPr/>
            </p14:nvContentPartPr>
            <p14:xfrm>
              <a:off x="1380515" y="2495770"/>
              <a:ext cx="238" cy="23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C29532-0E19-9E6A-9942-27957F5ABB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4565" y="2489820"/>
                <a:ext cx="11900" cy="1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305B0C9-E2EA-3617-C263-0C2087601BB6}"/>
                  </a:ext>
                </a:extLst>
              </p14:cNvPr>
              <p14:cNvContentPartPr/>
              <p14:nvPr/>
            </p14:nvContentPartPr>
            <p14:xfrm>
              <a:off x="7774512" y="2461226"/>
              <a:ext cx="238" cy="238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305B0C9-E2EA-3617-C263-0C2087601B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8562" y="2455276"/>
                <a:ext cx="11900" cy="119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9E287E-EA51-4170-67EE-E2352DE82F5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87" y="4557653"/>
            <a:ext cx="254357" cy="23845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0EE5CF1-7F5D-C742-B34F-49FC734301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57" y="4551565"/>
            <a:ext cx="259655" cy="24375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483D255-83BB-9F0B-738D-EF87D18ECE1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699" y="4553191"/>
            <a:ext cx="259655" cy="243758"/>
          </a:xfrm>
          <a:prstGeom prst="rect">
            <a:avLst/>
          </a:prstGeom>
        </p:spPr>
      </p:pic>
      <p:sp>
        <p:nvSpPr>
          <p:cNvPr id="14" name="object 58">
            <a:extLst>
              <a:ext uri="{FF2B5EF4-FFF2-40B4-BE49-F238E27FC236}">
                <a16:creationId xmlns:a16="http://schemas.microsoft.com/office/drawing/2014/main" id="{92926416-81B3-554D-69BB-B15E8E7940F4}"/>
              </a:ext>
            </a:extLst>
          </p:cNvPr>
          <p:cNvSpPr/>
          <p:nvPr/>
        </p:nvSpPr>
        <p:spPr>
          <a:xfrm rot="5400000">
            <a:off x="-592032" y="3004598"/>
            <a:ext cx="3791454" cy="41745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1E56A908-78E5-1F52-8988-3D504291D808}"/>
              </a:ext>
            </a:extLst>
          </p:cNvPr>
          <p:cNvSpPr/>
          <p:nvPr/>
        </p:nvSpPr>
        <p:spPr>
          <a:xfrm rot="5400000">
            <a:off x="547118" y="2996649"/>
            <a:ext cx="3717675" cy="41745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CB070F45-B071-D8C7-A8E7-D94B066FC98C}"/>
              </a:ext>
            </a:extLst>
          </p:cNvPr>
          <p:cNvSpPr/>
          <p:nvPr/>
        </p:nvSpPr>
        <p:spPr>
          <a:xfrm rot="5400000">
            <a:off x="1709969" y="2981487"/>
            <a:ext cx="3717675" cy="41744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83C6271F-7042-7C8F-2B16-F0BC233847CA}"/>
              </a:ext>
            </a:extLst>
          </p:cNvPr>
          <p:cNvSpPr/>
          <p:nvPr/>
        </p:nvSpPr>
        <p:spPr>
          <a:xfrm rot="5400000">
            <a:off x="2904604" y="2981487"/>
            <a:ext cx="3717675" cy="41744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4DF42D01-A146-9C1B-D468-98B8020A955C}"/>
              </a:ext>
            </a:extLst>
          </p:cNvPr>
          <p:cNvSpPr/>
          <p:nvPr/>
        </p:nvSpPr>
        <p:spPr>
          <a:xfrm rot="5400000">
            <a:off x="3993002" y="3012303"/>
            <a:ext cx="3717675" cy="41744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DBF4536D-353D-3611-097E-C212E573C95D}"/>
              </a:ext>
            </a:extLst>
          </p:cNvPr>
          <p:cNvSpPr/>
          <p:nvPr/>
        </p:nvSpPr>
        <p:spPr>
          <a:xfrm rot="5400000">
            <a:off x="6013546" y="2974484"/>
            <a:ext cx="3717675" cy="41744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ADC4A4C4-7051-EB13-75D5-C6B1D8479097}"/>
              </a:ext>
            </a:extLst>
          </p:cNvPr>
          <p:cNvSpPr/>
          <p:nvPr/>
        </p:nvSpPr>
        <p:spPr>
          <a:xfrm rot="5400000">
            <a:off x="5097582" y="3014954"/>
            <a:ext cx="3717675" cy="41744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58">
            <a:extLst>
              <a:ext uri="{FF2B5EF4-FFF2-40B4-BE49-F238E27FC236}">
                <a16:creationId xmlns:a16="http://schemas.microsoft.com/office/drawing/2014/main" id="{5EF2806F-A2C1-E35B-4D58-05532CEE4C66}"/>
              </a:ext>
            </a:extLst>
          </p:cNvPr>
          <p:cNvSpPr/>
          <p:nvPr/>
        </p:nvSpPr>
        <p:spPr>
          <a:xfrm rot="5400000">
            <a:off x="7012403" y="3001272"/>
            <a:ext cx="3775052" cy="64324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58">
            <a:extLst>
              <a:ext uri="{FF2B5EF4-FFF2-40B4-BE49-F238E27FC236}">
                <a16:creationId xmlns:a16="http://schemas.microsoft.com/office/drawing/2014/main" id="{B9460AE0-359E-A45A-9400-8BB41A931D62}"/>
              </a:ext>
            </a:extLst>
          </p:cNvPr>
          <p:cNvSpPr/>
          <p:nvPr/>
        </p:nvSpPr>
        <p:spPr>
          <a:xfrm rot="5400000">
            <a:off x="-1626244" y="2989829"/>
            <a:ext cx="3791454" cy="57734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33AEAAB-D8F8-23B3-7518-6E3358C114F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955" y="1399672"/>
            <a:ext cx="548325" cy="1021878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DAFFF85F-7A39-3598-9D1E-BE43082BF1B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574" y="4561102"/>
            <a:ext cx="259655" cy="243758"/>
          </a:xfrm>
          <a:prstGeom prst="rect">
            <a:avLst/>
          </a:prstGeom>
        </p:spPr>
      </p:pic>
      <p:sp>
        <p:nvSpPr>
          <p:cNvPr id="25" name="object 58">
            <a:extLst>
              <a:ext uri="{FF2B5EF4-FFF2-40B4-BE49-F238E27FC236}">
                <a16:creationId xmlns:a16="http://schemas.microsoft.com/office/drawing/2014/main" id="{1F9BBB4D-846D-6618-76AE-D353DD2CEDFC}"/>
              </a:ext>
            </a:extLst>
          </p:cNvPr>
          <p:cNvSpPr/>
          <p:nvPr/>
        </p:nvSpPr>
        <p:spPr>
          <a:xfrm>
            <a:off x="279890" y="2915168"/>
            <a:ext cx="8635508" cy="32284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58">
            <a:extLst>
              <a:ext uri="{FF2B5EF4-FFF2-40B4-BE49-F238E27FC236}">
                <a16:creationId xmlns:a16="http://schemas.microsoft.com/office/drawing/2014/main" id="{E1E8E4BF-F775-FBA9-9722-8041359B4552}"/>
              </a:ext>
            </a:extLst>
          </p:cNvPr>
          <p:cNvSpPr/>
          <p:nvPr/>
        </p:nvSpPr>
        <p:spPr>
          <a:xfrm>
            <a:off x="279890" y="3816519"/>
            <a:ext cx="8635508" cy="32284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58">
            <a:extLst>
              <a:ext uri="{FF2B5EF4-FFF2-40B4-BE49-F238E27FC236}">
                <a16:creationId xmlns:a16="http://schemas.microsoft.com/office/drawing/2014/main" id="{74FDF5EC-F6EF-B2D4-B39D-35E73B75B3AF}"/>
              </a:ext>
            </a:extLst>
          </p:cNvPr>
          <p:cNvSpPr/>
          <p:nvPr/>
        </p:nvSpPr>
        <p:spPr>
          <a:xfrm>
            <a:off x="240615" y="4874528"/>
            <a:ext cx="8674783" cy="60446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58">
            <a:extLst>
              <a:ext uri="{FF2B5EF4-FFF2-40B4-BE49-F238E27FC236}">
                <a16:creationId xmlns:a16="http://schemas.microsoft.com/office/drawing/2014/main" id="{0E74F9D8-3FD8-DAC8-D93E-D8066F8F0F14}"/>
              </a:ext>
            </a:extLst>
          </p:cNvPr>
          <p:cNvSpPr/>
          <p:nvPr/>
        </p:nvSpPr>
        <p:spPr>
          <a:xfrm>
            <a:off x="250946" y="1122969"/>
            <a:ext cx="8635508" cy="62834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58">
            <a:extLst>
              <a:ext uri="{FF2B5EF4-FFF2-40B4-BE49-F238E27FC236}">
                <a16:creationId xmlns:a16="http://schemas.microsoft.com/office/drawing/2014/main" id="{C06C315D-8CA1-991E-DF86-65BAEB614E32}"/>
              </a:ext>
            </a:extLst>
          </p:cNvPr>
          <p:cNvSpPr/>
          <p:nvPr/>
        </p:nvSpPr>
        <p:spPr>
          <a:xfrm>
            <a:off x="279890" y="3339127"/>
            <a:ext cx="8635508" cy="32284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58">
            <a:extLst>
              <a:ext uri="{FF2B5EF4-FFF2-40B4-BE49-F238E27FC236}">
                <a16:creationId xmlns:a16="http://schemas.microsoft.com/office/drawing/2014/main" id="{175F1340-BB72-33B7-D769-AE9625A15956}"/>
              </a:ext>
            </a:extLst>
          </p:cNvPr>
          <p:cNvSpPr/>
          <p:nvPr/>
        </p:nvSpPr>
        <p:spPr>
          <a:xfrm>
            <a:off x="279890" y="4397432"/>
            <a:ext cx="8635508" cy="32284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4966ED-29A1-8E83-0286-C1B0B1F23D1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7013">
            <a:off x="1389068" y="1413469"/>
            <a:ext cx="928152" cy="928152"/>
          </a:xfrm>
          <a:prstGeom prst="rect">
            <a:avLst/>
          </a:prstGeom>
          <a:effectLst>
            <a:outerShdw blurRad="165100" dist="76200" dir="5400000" sx="97000" sy="97000" algn="ctr" rotWithShape="0">
              <a:schemeClr val="tx1">
                <a:alpha val="55000"/>
              </a:schemeClr>
            </a:outerShdw>
          </a:effectLst>
        </p:spPr>
      </p:pic>
      <p:sp>
        <p:nvSpPr>
          <p:cNvPr id="32" name="object 58">
            <a:extLst>
              <a:ext uri="{FF2B5EF4-FFF2-40B4-BE49-F238E27FC236}">
                <a16:creationId xmlns:a16="http://schemas.microsoft.com/office/drawing/2014/main" id="{DD7BD50E-E122-6A91-A09A-9C99705C2E65}"/>
              </a:ext>
            </a:extLst>
          </p:cNvPr>
          <p:cNvSpPr/>
          <p:nvPr/>
        </p:nvSpPr>
        <p:spPr>
          <a:xfrm>
            <a:off x="250946" y="2481869"/>
            <a:ext cx="8635508" cy="62834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91D8435F-CA80-8571-6392-B9B69E41AB59}"/>
              </a:ext>
            </a:extLst>
          </p:cNvPr>
          <p:cNvSpPr txBox="1">
            <a:spLocks/>
          </p:cNvSpPr>
          <p:nvPr/>
        </p:nvSpPr>
        <p:spPr>
          <a:xfrm>
            <a:off x="150469" y="126569"/>
            <a:ext cx="7886700" cy="994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Litterbox ICG" panose="000004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3500" kern="0" dirty="0">
                <a:solidFill>
                  <a:prstClr val="white"/>
                </a:solidFill>
                <a:cs typeface="Calibri" charset="0"/>
              </a:rPr>
              <a:t>HOW THE OTHER COOKIES CRUMBLE</a:t>
            </a:r>
            <a:br>
              <a:rPr lang="en-US" sz="3500" kern="0" dirty="0">
                <a:solidFill>
                  <a:prstClr val="white"/>
                </a:solidFill>
                <a:cs typeface="Calibri" charset="0"/>
              </a:rPr>
            </a:br>
            <a:r>
              <a:rPr lang="en-US" sz="2500" kern="0" dirty="0">
                <a:solidFill>
                  <a:prstClr val="white"/>
                </a:solidFill>
                <a:cs typeface="Calibri" charset="0"/>
              </a:rPr>
              <a:t>A Look At Our Direct Competitors</a:t>
            </a:r>
          </a:p>
        </p:txBody>
      </p:sp>
    </p:spTree>
    <p:extLst>
      <p:ext uri="{BB962C8B-B14F-4D97-AF65-F5344CB8AC3E}">
        <p14:creationId xmlns:p14="http://schemas.microsoft.com/office/powerpoint/2010/main" val="313098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C15964-AADB-2D43-9A5C-8CC2709807DE}"/>
              </a:ext>
            </a:extLst>
          </p:cNvPr>
          <p:cNvSpPr txBox="1"/>
          <p:nvPr/>
        </p:nvSpPr>
        <p:spPr>
          <a:xfrm>
            <a:off x="9629481" y="1394392"/>
            <a:ext cx="184731" cy="239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54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C7BE90-B087-D60B-6AF3-106154135C2E}"/>
              </a:ext>
            </a:extLst>
          </p:cNvPr>
          <p:cNvSpPr txBox="1">
            <a:spLocks/>
          </p:cNvSpPr>
          <p:nvPr/>
        </p:nvSpPr>
        <p:spPr>
          <a:xfrm>
            <a:off x="182161" y="314347"/>
            <a:ext cx="7886700" cy="994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Litterbox ICG" panose="000004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3500" kern="0" dirty="0">
                <a:solidFill>
                  <a:prstClr val="white"/>
                </a:solidFill>
                <a:cs typeface="Calibri" charset="0"/>
              </a:rPr>
              <a:t>OUR CORE CONSUMERS</a:t>
            </a:r>
            <a:endParaRPr lang="en-US" sz="2500" kern="0" dirty="0">
              <a:solidFill>
                <a:prstClr val="white"/>
              </a:solidFill>
              <a:cs typeface="Calibri" charset="0"/>
            </a:endParaRPr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FD5EAAA-C412-6833-4D05-5E4071416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A43EE9-6A89-6CD8-00ED-252AFBC44338}"/>
              </a:ext>
            </a:extLst>
          </p:cNvPr>
          <p:cNvSpPr txBox="1"/>
          <p:nvPr/>
        </p:nvSpPr>
        <p:spPr>
          <a:xfrm>
            <a:off x="1303421" y="147643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Health- and sugar-conscious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EA319-953E-6219-1853-E55A208BD7DA}"/>
              </a:ext>
            </a:extLst>
          </p:cNvPr>
          <p:cNvSpPr txBox="1"/>
          <p:nvPr/>
        </p:nvSpPr>
        <p:spPr>
          <a:xfrm>
            <a:off x="2449409" y="273102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Allergy-concerned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98755-1998-4F10-0C14-0EB660B85C95}"/>
              </a:ext>
            </a:extLst>
          </p:cNvPr>
          <p:cNvSpPr txBox="1"/>
          <p:nvPr/>
        </p:nvSpPr>
        <p:spPr>
          <a:xfrm>
            <a:off x="1219800" y="4159762"/>
            <a:ext cx="38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Based/Vegetarian/Next Gen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FAFE0-AA88-8240-E7DC-8E9DBB7028DA}"/>
              </a:ext>
            </a:extLst>
          </p:cNvPr>
          <p:cNvSpPr txBox="1"/>
          <p:nvPr/>
        </p:nvSpPr>
        <p:spPr>
          <a:xfrm>
            <a:off x="1303421" y="1755012"/>
            <a:ext cx="5024132" cy="68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 consumption increased 25% during the pandemic.</a:t>
            </a:r>
            <a:r>
              <a:rPr lang="en-US" sz="1200" baseline="3000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same time, 42% of consumers want to reduce sugar intake.</a:t>
            </a:r>
            <a:r>
              <a:rPr lang="en-US" sz="1400" baseline="3000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dirty="0">
              <a:solidFill>
                <a:srgbClr val="0F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1BC39-8053-801F-C451-BAD0DD0155EB}"/>
              </a:ext>
            </a:extLst>
          </p:cNvPr>
          <p:cNvSpPr txBox="1"/>
          <p:nvPr/>
        </p:nvSpPr>
        <p:spPr>
          <a:xfrm>
            <a:off x="2444505" y="3022104"/>
            <a:ext cx="6694589" cy="1052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million Americans have food allergies or buy for someone with food allergies.</a:t>
            </a:r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Nuts are banned at schools.</a:t>
            </a:r>
            <a:endParaRPr lang="en-US" sz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 of those allergy-concerned consumers trust smaller and allergen-friendly brands (68%) more than large brands.</a:t>
            </a:r>
            <a:r>
              <a:rPr lang="en-US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4ADCE-3C7E-1321-DCE6-0E9298BBE9E9}"/>
              </a:ext>
            </a:extLst>
          </p:cNvPr>
          <p:cNvSpPr txBox="1"/>
          <p:nvPr/>
        </p:nvSpPr>
        <p:spPr>
          <a:xfrm>
            <a:off x="1219800" y="4540309"/>
            <a:ext cx="6764871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3000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 adults purchasing brands that meet their needs, different brands from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3000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to explore plant based foods while not being vegan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30000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adults entering this space each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baseline="30000" dirty="0">
              <a:solidFill>
                <a:srgbClr val="0F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aseline="30000" dirty="0">
              <a:solidFill>
                <a:srgbClr val="0F4A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8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222B61-E251-4148-B35F-3AC3C97EFD6B}"/>
              </a:ext>
            </a:extLst>
          </p:cNvPr>
          <p:cNvSpPr txBox="1"/>
          <p:nvPr/>
        </p:nvSpPr>
        <p:spPr>
          <a:xfrm>
            <a:off x="124009" y="1040984"/>
            <a:ext cx="891231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Health- and sugar-conscious</a:t>
            </a:r>
          </a:p>
          <a:p>
            <a:r>
              <a:rPr lang="en-US" sz="1400" b="1" dirty="0">
                <a:solidFill>
                  <a:srgbClr val="E72177"/>
                </a:solidFill>
              </a:rPr>
              <a:t>Better-For-You products have grown double digits YOY (20%+) and expect to continue to grow </a:t>
            </a:r>
            <a:endParaRPr lang="en-US" sz="1400" b="1" dirty="0">
              <a:solidFill>
                <a:srgbClr val="E721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E72177"/>
                </a:solidFill>
              </a:rPr>
              <a:t>11.3% of US population is diagnosed and 23% of US population undiagnosed w diabetes – looking to purchase items lower in sugar</a:t>
            </a:r>
            <a:endParaRPr lang="en-US" sz="1400" b="1" dirty="0">
              <a:solidFill>
                <a:srgbClr val="E721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F4A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Allergy-concerned</a:t>
            </a:r>
          </a:p>
          <a:p>
            <a:r>
              <a:rPr lang="en-US" sz="1400" b="1" dirty="0">
                <a:solidFill>
                  <a:srgbClr val="E72177"/>
                </a:solidFill>
              </a:rPr>
              <a:t>Free From Foods continue to grow at 21%+ rate YOY and expect to continue thru the next several years</a:t>
            </a:r>
          </a:p>
          <a:p>
            <a:r>
              <a:rPr lang="en-US" sz="1400" b="1" dirty="0">
                <a:solidFill>
                  <a:srgbClr val="E72177"/>
                </a:solidFill>
              </a:rPr>
              <a:t>Nuts are banned at most U.S. schools.</a:t>
            </a:r>
          </a:p>
          <a:p>
            <a:endParaRPr lang="en-US" sz="1400" b="1" dirty="0">
              <a:solidFill>
                <a:srgbClr val="E721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F4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Plant-curious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E72177"/>
                </a:solidFill>
              </a:rPr>
              <a:t>In 2020, 57 percent of all U.S. households purchased plant-based foods. The vast majority were not vegan or even vegetarian. Drivers: taste (52%), health (39%), environmental impact (13%), animal welfare (11%).</a:t>
            </a:r>
            <a:r>
              <a:rPr lang="en-US" sz="1400" b="1" baseline="30000" dirty="0">
                <a:solidFill>
                  <a:srgbClr val="E72177"/>
                </a:solidFill>
              </a:rPr>
              <a:t>5</a:t>
            </a:r>
          </a:p>
          <a:p>
            <a:endParaRPr lang="en-US" sz="2800" dirty="0">
              <a:solidFill>
                <a:srgbClr val="E72177"/>
              </a:solidFill>
              <a:latin typeface="Litterbox ICG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15964-AADB-2D43-9A5C-8CC2709807DE}"/>
              </a:ext>
            </a:extLst>
          </p:cNvPr>
          <p:cNvSpPr txBox="1"/>
          <p:nvPr/>
        </p:nvSpPr>
        <p:spPr>
          <a:xfrm>
            <a:off x="9629481" y="1394392"/>
            <a:ext cx="184731" cy="239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54" dirty="0"/>
          </a:p>
        </p:txBody>
      </p:sp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9BC24DF6-6911-5056-3DF8-045AE30A1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" y="3958167"/>
            <a:ext cx="4572000" cy="1185333"/>
          </a:xfrm>
          <a:prstGeom prst="rect">
            <a:avLst/>
          </a:prstGeom>
        </p:spPr>
      </p:pic>
      <p:pic>
        <p:nvPicPr>
          <p:cNvPr id="7" name="Picture 6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8CA06024-6764-43BB-A877-10CF84D2D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67" y="3954780"/>
            <a:ext cx="4585063" cy="11887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C7BE90-B087-D60B-6AF3-106154135C2E}"/>
              </a:ext>
            </a:extLst>
          </p:cNvPr>
          <p:cNvSpPr txBox="1">
            <a:spLocks/>
          </p:cNvSpPr>
          <p:nvPr/>
        </p:nvSpPr>
        <p:spPr>
          <a:xfrm>
            <a:off x="182161" y="314347"/>
            <a:ext cx="7886700" cy="994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Litterbox ICG" panose="000004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  <a:spcBef>
                <a:spcPts val="0"/>
              </a:spcBef>
              <a:defRPr/>
            </a:pPr>
            <a:r>
              <a:rPr lang="en-US" sz="3500" kern="0" dirty="0">
                <a:solidFill>
                  <a:prstClr val="white"/>
                </a:solidFill>
                <a:cs typeface="Calibri" charset="0"/>
              </a:rPr>
              <a:t>MARKET OPPORTUNITY</a:t>
            </a:r>
            <a:endParaRPr lang="en-US" sz="2500" kern="0" dirty="0">
              <a:solidFill>
                <a:prstClr val="white"/>
              </a:solidFill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89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20379</TotalTime>
  <Words>1532</Words>
  <Application>Microsoft Office PowerPoint</Application>
  <PresentationFormat>On-screen Show (16:9)</PresentationFormat>
  <Paragraphs>213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Calibri</vt:lpstr>
      <vt:lpstr>Litterbox ICG</vt:lpstr>
      <vt:lpstr>LitterboxICG</vt:lpstr>
      <vt:lpstr>Montserrat</vt:lpstr>
      <vt:lpstr>Stanton ICG</vt:lpstr>
      <vt:lpstr>Symbol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Canner</dc:creator>
  <cp:lastModifiedBy>Jeff Canner</cp:lastModifiedBy>
  <cp:revision>456</cp:revision>
  <dcterms:created xsi:type="dcterms:W3CDTF">2018-11-06T19:22:31Z</dcterms:created>
  <dcterms:modified xsi:type="dcterms:W3CDTF">2023-02-08T20:37:01Z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2018-11-06T00:00:00Z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2018-11-06T00:00:00Z</vt:filetime>
  </property>
</Properties>
</file>