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72" r:id="rId2"/>
    <p:sldId id="4325" r:id="rId3"/>
    <p:sldId id="4329" r:id="rId4"/>
    <p:sldId id="4328" r:id="rId5"/>
    <p:sldId id="4330" r:id="rId6"/>
  </p:sldIdLst>
  <p:sldSz cx="12192000" cy="6858000"/>
  <p:notesSz cx="7315200" cy="96012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1880D-7D74-EFED-840B-EA1267A11AA8}" name="Barman, Barbara [IBD]" initials="BB[" userId="S::babarb@firmwide.corp.gs.com::9dcca312-77d3-4377-8a85-4c0bbeb4b7a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ca Zaves" initials="BZ" lastIdx="1" clrIdx="0">
    <p:extLst>
      <p:ext uri="{19B8F6BF-5375-455C-9EA6-DF929625EA0E}">
        <p15:presenceInfo xmlns:p15="http://schemas.microsoft.com/office/powerpoint/2012/main" userId="S::becca@drinkwaterloo.com::232fc782-da0e-4e00-becc-27d2d257f3dc" providerId="AD"/>
      </p:ext>
    </p:extLst>
  </p:cmAuthor>
  <p:cmAuthor id="2" name="Alexander, Curtis C [IBD]" initials="ACC[" lastIdx="1" clrIdx="1">
    <p:extLst>
      <p:ext uri="{19B8F6BF-5375-455C-9EA6-DF929625EA0E}">
        <p15:presenceInfo xmlns:p15="http://schemas.microsoft.com/office/powerpoint/2012/main" userId="S::alexcu@firmwide.corp.gs.com::6f313c9c-995b-4043-a6a0-ca1bdc7eb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75"/>
    <a:srgbClr val="FF9E9E"/>
    <a:srgbClr val="002060"/>
    <a:srgbClr val="97BAFF"/>
    <a:srgbClr val="9EDBFF"/>
    <a:srgbClr val="23C0DE"/>
    <a:srgbClr val="C4D69B"/>
    <a:srgbClr val="CCECFF"/>
    <a:srgbClr val="D6E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0" autoAdjust="0"/>
    <p:restoredTop sz="92887" autoAdjust="0"/>
  </p:normalViewPr>
  <p:slideViewPr>
    <p:cSldViewPr snapToGrid="0" showGuides="1">
      <p:cViewPr varScale="1">
        <p:scale>
          <a:sx n="62" d="100"/>
          <a:sy n="62" d="100"/>
        </p:scale>
        <p:origin x="708" y="48"/>
      </p:cViewPr>
      <p:guideLst>
        <p:guide orient="horz" pos="2208"/>
        <p:guide pos="3864"/>
        <p:guide pos="336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54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2C33C9-6B41-4EED-812F-8F947F3161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9D4AB-C5C0-4FF4-BFBE-BDD6D43A45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49138592-6ED9-428A-B18E-D4D835AE5D3F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A3DE5-C5F4-42FE-992A-790ED39779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67F4D-2F4D-44DF-AE00-A10FA7787B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8B6EA36A-35A4-4524-86C0-A0E84F476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71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9A7D9837-2FE9-448A-96DA-DEEE336018DE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C83FFFEB-D2F0-446F-BF1D-61597858C5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1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FFFEB-D2F0-446F-BF1D-61597858C560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4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FFFEB-D2F0-446F-BF1D-61597858C5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8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FFFEB-D2F0-446F-BF1D-61597858C5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5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FFFEB-D2F0-446F-BF1D-61597858C5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3FFFEB-D2F0-446F-BF1D-61597858C5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5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D5A0101F-8F77-403B-9001-0C9A4397490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C3DB8-1387-4F20-9C8F-DB55E10FE3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203131"/>
            <a:ext cx="10972800" cy="40614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A5B9EA-E028-4436-AFA1-8D058B2EB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862045"/>
            <a:ext cx="6583680" cy="281281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468296-349E-466B-9917-9F2CAD2BF2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26452"/>
            <a:ext cx="9144000" cy="32694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i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2252C4-5610-4079-B04E-A310F0A97390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14C3AC-4793-429B-8D8A-7DA0502DB18E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2B33680-8F55-466C-B10D-C6F4610A7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623548"/>
            <a:ext cx="9144000" cy="326944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483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E9C391E8-745F-44CE-AC7C-24F79125768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542F-0884-4D25-B5D9-2914AAF0F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84" y="1189539"/>
            <a:ext cx="5181600" cy="4992624"/>
          </a:xfrm>
        </p:spPr>
        <p:txBody>
          <a:bodyPr>
            <a:noAutofit/>
          </a:bodyPr>
          <a:lstStyle>
            <a:lvl1pPr marL="0" indent="0">
              <a:buClr>
                <a:srgbClr val="23C0DE"/>
              </a:buClr>
              <a:buNone/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5672A-A540-49E2-9775-16226E5AB483}"/>
              </a:ext>
            </a:extLst>
          </p:cNvPr>
          <p:cNvCxnSpPr>
            <a:cxnSpLocks/>
          </p:cNvCxnSpPr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54BE1E-0ADD-41DE-8129-2672873553C0}"/>
              </a:ext>
            </a:extLst>
          </p:cNvPr>
          <p:cNvCxnSpPr>
            <a:cxnSpLocks/>
          </p:cNvCxnSpPr>
          <p:nvPr userDrawn="1"/>
        </p:nvCxnSpPr>
        <p:spPr>
          <a:xfrm>
            <a:off x="5932342" y="1571322"/>
            <a:ext cx="5193483" cy="0"/>
          </a:xfrm>
          <a:prstGeom prst="line">
            <a:avLst/>
          </a:prstGeom>
          <a:ln w="1270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2EEA091-20D3-4360-9DAE-DDB23A5B51D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32342" y="1651592"/>
            <a:ext cx="5181600" cy="4530571"/>
          </a:xfrm>
        </p:spPr>
        <p:txBody>
          <a:bodyPr>
            <a:noAutofit/>
          </a:bodyPr>
          <a:lstStyle>
            <a:lvl1pPr marL="285750" indent="-28575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>
                <a:solidFill>
                  <a:srgbClr val="002060"/>
                </a:solidFill>
                <a:latin typeface="+mn-lt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8D7475-228D-42EB-8FDD-AF34C13EC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2342" y="1186779"/>
            <a:ext cx="5193483" cy="38454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Key Points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077CC3-EF67-4837-9A25-ECD6CE75AC5A}"/>
              </a:ext>
            </a:extLst>
          </p:cNvPr>
          <p:cNvCxnSpPr>
            <a:cxnSpLocks/>
          </p:cNvCxnSpPr>
          <p:nvPr userDrawn="1"/>
        </p:nvCxnSpPr>
        <p:spPr>
          <a:xfrm>
            <a:off x="5847908" y="1186779"/>
            <a:ext cx="0" cy="50651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Text, logo&#10;&#10;Description automatically generated">
            <a:extLst>
              <a:ext uri="{FF2B5EF4-FFF2-40B4-BE49-F238E27FC236}">
                <a16:creationId xmlns:a16="http://schemas.microsoft.com/office/drawing/2014/main" id="{A3C63B6B-A24F-41B8-8673-4C4979474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B56FF671-38E3-464D-92EE-CD7B31FB9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CE81E2-9B0F-4DCF-9659-E96DEED12D0A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C6D0E8-6AF7-46EF-8DB1-814AF529653E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4D50545F-8D0B-4C74-B631-15F620DD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87481AD4-9594-4CA7-8DDE-259F81F44DB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55D9BB02-FFFA-42F6-9AE2-09C76432646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CF7DE123-54D5-45BC-8FC1-1F7DA07517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4787B00C-3561-4204-842C-B68E39AD53A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2E836972-710B-4552-A6CE-70C935D9E3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	               (1) Footnote 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48C3FA84-0109-4192-A14D-C0C62D4F11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99352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3C898A8C-2ADC-4F9A-A8A6-F25725B983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6BD71CFF-A8F2-4DFA-A781-BB2B5B00F1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C27281-1B9C-4A4D-9130-577DA4AC7EF2}"/>
              </a:ext>
            </a:extLst>
          </p:cNvPr>
          <p:cNvSpPr txBox="1"/>
          <p:nvPr userDrawn="1"/>
        </p:nvSpPr>
        <p:spPr>
          <a:xfrm>
            <a:off x="67712" y="61243"/>
            <a:ext cx="1801601" cy="338554"/>
          </a:xfrm>
          <a:prstGeom prst="rect">
            <a:avLst/>
          </a:prstGeom>
          <a:noFill/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PRIVILEGED AND CONFIDENTIAL</a:t>
            </a:r>
            <a:b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ESTIMATES CONTINUE TO EVOLVE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1340BF-555A-454E-98F4-223531CD9DAC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E2779E-BFE6-49EA-9611-D7E94495225A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26">
            <a:extLst>
              <a:ext uri="{FF2B5EF4-FFF2-40B4-BE49-F238E27FC236}">
                <a16:creationId xmlns:a16="http://schemas.microsoft.com/office/drawing/2014/main" id="{B39CF51E-0ADE-4528-96C0-5A852F7B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6202300E-69EA-4FDD-886A-B6424D85897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B7148D14-2290-48FE-A772-3D86038CBF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66C487CA-7B7A-408F-8A31-BC21AAAB93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31B9B53B-F43B-4819-9D7A-E135EA57EE5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102F341B-A8BF-4CB3-A705-B69C90A338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	               (1) Footnote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C7CAD582-03F1-4B91-ABD0-1B05FDD1F7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416967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23B109CC-F178-4B6E-A03A-37F87EA01B9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B876298A-DC33-4AEB-BDCB-A550BEC669B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67613" y="1497492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hart Placeholder 15">
            <a:extLst>
              <a:ext uri="{FF2B5EF4-FFF2-40B4-BE49-F238E27FC236}">
                <a16:creationId xmlns:a16="http://schemas.microsoft.com/office/drawing/2014/main" id="{2A4EC2C0-D46C-43EA-A077-7EE1C701C9D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392386" y="1519215"/>
            <a:ext cx="2365375" cy="1725612"/>
          </a:xfrm>
        </p:spPr>
        <p:txBody>
          <a:bodyPr/>
          <a:lstStyle>
            <a:lvl1pPr marL="0" indent="0">
              <a:buNone/>
              <a:defRPr b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hart Placeholder 15">
            <a:extLst>
              <a:ext uri="{FF2B5EF4-FFF2-40B4-BE49-F238E27FC236}">
                <a16:creationId xmlns:a16="http://schemas.microsoft.com/office/drawing/2014/main" id="{39A616A4-2018-4560-B9F6-1C6FAEAB0342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096000" y="1501850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hart Placeholder 15">
            <a:extLst>
              <a:ext uri="{FF2B5EF4-FFF2-40B4-BE49-F238E27FC236}">
                <a16:creationId xmlns:a16="http://schemas.microsoft.com/office/drawing/2014/main" id="{10ACD1C4-A155-483D-8005-E02B8270AAA7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863294" y="1497492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15">
            <a:extLst>
              <a:ext uri="{FF2B5EF4-FFF2-40B4-BE49-F238E27FC236}">
                <a16:creationId xmlns:a16="http://schemas.microsoft.com/office/drawing/2014/main" id="{5946177D-F506-4AF4-B298-3D1F13E8A57A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8863294" y="3902221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hart Placeholder 15">
            <a:extLst>
              <a:ext uri="{FF2B5EF4-FFF2-40B4-BE49-F238E27FC236}">
                <a16:creationId xmlns:a16="http://schemas.microsoft.com/office/drawing/2014/main" id="{649BC2D4-B0BB-4373-A81C-455EF38481F5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095999" y="3894569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hart Placeholder 15">
            <a:extLst>
              <a:ext uri="{FF2B5EF4-FFF2-40B4-BE49-F238E27FC236}">
                <a16:creationId xmlns:a16="http://schemas.microsoft.com/office/drawing/2014/main" id="{1E4C94B5-5785-44AA-B314-82BC95D5A829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3392386" y="3894569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Chart Placeholder 15">
            <a:extLst>
              <a:ext uri="{FF2B5EF4-FFF2-40B4-BE49-F238E27FC236}">
                <a16:creationId xmlns:a16="http://schemas.microsoft.com/office/drawing/2014/main" id="{3E471E11-4EB1-4971-B0CB-EA49B2DEEC4D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654341" y="3894569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F21C8C-0750-4B88-AA60-548F801AA84F}"/>
              </a:ext>
            </a:extLst>
          </p:cNvPr>
          <p:cNvCxnSpPr>
            <a:cxnSpLocks/>
          </p:cNvCxnSpPr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EF58FD-B652-44D5-BA27-2449B047EE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613" y="3309582"/>
            <a:ext cx="2365375" cy="237744"/>
          </a:xfrm>
          <a:noFill/>
          <a:ln w="12700">
            <a:solidFill>
              <a:schemeClr val="tx2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30FFDA3-D48F-446B-AF59-AE1DE454F9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92385" y="3310128"/>
            <a:ext cx="2365375" cy="237744"/>
          </a:xfrm>
          <a:solidFill>
            <a:srgbClr val="CCECFF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6182E77-2A23-4244-A714-6B98DC8992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5999" y="3309877"/>
            <a:ext cx="2365375" cy="237744"/>
          </a:xfrm>
          <a:solidFill>
            <a:srgbClr val="FFCCCC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1317F97-DC95-40A1-82A8-8F416DFC8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63293" y="3309877"/>
            <a:ext cx="2365375" cy="237744"/>
          </a:xfrm>
          <a:solidFill>
            <a:srgbClr val="CBC1DA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9F793C69-118A-4EAB-929D-A3B3865B2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341" y="5702151"/>
            <a:ext cx="2365375" cy="237744"/>
          </a:xfrm>
          <a:solidFill>
            <a:srgbClr val="C4D69B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64C8DF0-AB12-4572-9F51-735B72A6DA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92384" y="5702151"/>
            <a:ext cx="2365375" cy="237744"/>
          </a:xfrm>
          <a:solidFill>
            <a:srgbClr val="FEFF99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8026E385-416D-486A-97CD-A35AA7D67B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26535" y="5702151"/>
            <a:ext cx="2365375" cy="237744"/>
          </a:xfrm>
          <a:solidFill>
            <a:srgbClr val="F9CD9A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78B10390-516C-437B-853C-30ED269027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60686" y="5708363"/>
            <a:ext cx="2365375" cy="237744"/>
          </a:xfrm>
          <a:solidFill>
            <a:srgbClr val="75BFB2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5" name="Picture 34" descr="Text, logo&#10;&#10;Description automatically generated">
            <a:extLst>
              <a:ext uri="{FF2B5EF4-FFF2-40B4-BE49-F238E27FC236}">
                <a16:creationId xmlns:a16="http://schemas.microsoft.com/office/drawing/2014/main" id="{BA6901F0-DC7B-40FD-AAFB-A23E08F14F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CCC9D27A-1AFD-46A9-B868-83206E827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797973-5D7E-4199-A86A-5EC1C729800C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7F746C-6EBB-457E-9248-E4FD345EA002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lide Number Placeholder 26">
            <a:extLst>
              <a:ext uri="{FF2B5EF4-FFF2-40B4-BE49-F238E27FC236}">
                <a16:creationId xmlns:a16="http://schemas.microsoft.com/office/drawing/2014/main" id="{45FF9E4D-CD8E-4A29-8C20-5C123D8A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4">
            <a:extLst>
              <a:ext uri="{FF2B5EF4-FFF2-40B4-BE49-F238E27FC236}">
                <a16:creationId xmlns:a16="http://schemas.microsoft.com/office/drawing/2014/main" id="{56FFA381-8992-460D-9E9D-71A1F7CE14F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2" name="Content Placeholder 4">
            <a:extLst>
              <a:ext uri="{FF2B5EF4-FFF2-40B4-BE49-F238E27FC236}">
                <a16:creationId xmlns:a16="http://schemas.microsoft.com/office/drawing/2014/main" id="{8ED42B47-3FD1-4DA2-8FB6-2E5AFEDA3E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3" name="Content Placeholder 4">
            <a:extLst>
              <a:ext uri="{FF2B5EF4-FFF2-40B4-BE49-F238E27FC236}">
                <a16:creationId xmlns:a16="http://schemas.microsoft.com/office/drawing/2014/main" id="{A038D735-114F-4BAE-A4AA-B94A6D749E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4" name="Content Placeholder 4">
            <a:extLst>
              <a:ext uri="{FF2B5EF4-FFF2-40B4-BE49-F238E27FC236}">
                <a16:creationId xmlns:a16="http://schemas.microsoft.com/office/drawing/2014/main" id="{78B34427-1F45-498D-B65D-8F62A30EE1D9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42531AC7-727C-46C2-85DF-A75ED831FF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	               (1) Footnote 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B29F8484-3837-4004-A630-A926372B3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414161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00DEA45A-8210-4C6D-A779-E86E5BF486E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DD13AF-0258-4843-B949-A8AD117B2EAF}"/>
              </a:ext>
            </a:extLst>
          </p:cNvPr>
          <p:cNvCxnSpPr>
            <a:cxnSpLocks/>
          </p:cNvCxnSpPr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C39EF28-DD2A-45A4-949C-5DBEF4478E9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38199" y="1575967"/>
            <a:ext cx="10515600" cy="458845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6866FF2-8B0C-4BA3-8FAA-3BB92C465754}"/>
              </a:ext>
            </a:extLst>
          </p:cNvPr>
          <p:cNvSpPr txBox="1">
            <a:spLocks/>
          </p:cNvSpPr>
          <p:nvPr userDrawn="1"/>
        </p:nvSpPr>
        <p:spPr>
          <a:xfrm>
            <a:off x="3331815" y="1180447"/>
            <a:ext cx="5528369" cy="358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b="0" u="sng" dirty="0">
                <a:latin typeface="+mn-lt"/>
              </a:rPr>
              <a:t>Click to edit Master title style</a:t>
            </a:r>
          </a:p>
        </p:txBody>
      </p: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3BF1FF42-37EE-4788-B4AF-3B5473BB4F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50F5BFC0-65DD-4E5D-BA85-78DA1383F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1A605E-FFB3-4DF6-942D-7BAD0AF72CF0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51B3C8-AE00-461E-900A-9280E04908AB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26">
            <a:extLst>
              <a:ext uri="{FF2B5EF4-FFF2-40B4-BE49-F238E27FC236}">
                <a16:creationId xmlns:a16="http://schemas.microsoft.com/office/drawing/2014/main" id="{115CC706-6C48-41CC-ACE4-9C42CDD6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DF3C2F9F-0F22-48FF-B75E-54567C672D1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46B54552-B853-4070-B3CD-19A193AF1DD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8D864F9A-2504-4271-87A9-9400AC40DD8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ADE9CA16-F63B-4B8A-B633-0AC7415CF7A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509CBC27-5DE6-4A0D-8547-FF1B41BBFC3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	               (1) Footnote 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68540CF-3FEC-498F-B4B0-2EDD7E92B1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304672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D8EF79E5-5976-429C-87B4-1094B804F78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7413-0DEC-4BC3-A930-0A64F3B9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4" y="1190719"/>
            <a:ext cx="10515600" cy="1616142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 b="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 b="0">
                <a:solidFill>
                  <a:srgbClr val="002060"/>
                </a:solidFill>
                <a:latin typeface="+mn-lt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 b="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DD13AF-0258-4843-B949-A8AD117B2EAF}"/>
              </a:ext>
            </a:extLst>
          </p:cNvPr>
          <p:cNvCxnSpPr>
            <a:cxnSpLocks/>
          </p:cNvCxnSpPr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7898D0A-81D8-4826-8C51-7980587A9E68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83187" y="2879979"/>
            <a:ext cx="2503297" cy="16161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06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Table Placeholder 6">
            <a:extLst>
              <a:ext uri="{FF2B5EF4-FFF2-40B4-BE49-F238E27FC236}">
                <a16:creationId xmlns:a16="http://schemas.microsoft.com/office/drawing/2014/main" id="{EE203D60-E540-4E65-8A31-FBD0DB3EB914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610435" y="2869708"/>
            <a:ext cx="2503297" cy="16161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06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Table Placeholder 6">
            <a:extLst>
              <a:ext uri="{FF2B5EF4-FFF2-40B4-BE49-F238E27FC236}">
                <a16:creationId xmlns:a16="http://schemas.microsoft.com/office/drawing/2014/main" id="{EC0919F9-8403-442C-82F5-8190A20FF47D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1105141" y="2869708"/>
            <a:ext cx="2503297" cy="16161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06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Table Placeholder 6">
            <a:extLst>
              <a:ext uri="{FF2B5EF4-FFF2-40B4-BE49-F238E27FC236}">
                <a16:creationId xmlns:a16="http://schemas.microsoft.com/office/drawing/2014/main" id="{42F1C7A8-C5B3-46B6-8669-C0D56518EE3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6036016" y="4560092"/>
            <a:ext cx="5083868" cy="16161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06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Table Placeholder 6">
            <a:extLst>
              <a:ext uri="{FF2B5EF4-FFF2-40B4-BE49-F238E27FC236}">
                <a16:creationId xmlns:a16="http://schemas.microsoft.com/office/drawing/2014/main" id="{7A19D9F8-A5C2-45BE-AE4B-9F9D800E6B8D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604283" y="4560641"/>
            <a:ext cx="5298806" cy="16161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06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25" name="Picture 24" descr="Text, logo&#10;&#10;Description automatically generated">
            <a:extLst>
              <a:ext uri="{FF2B5EF4-FFF2-40B4-BE49-F238E27FC236}">
                <a16:creationId xmlns:a16="http://schemas.microsoft.com/office/drawing/2014/main" id="{2A71A258-5587-4296-A67B-64BEC02131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2DE358AF-1A6E-431E-B220-DF0A23079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D0DC04-C473-445A-8C02-106007393F70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8D38F7-6C57-489F-AF20-E44EBF38B0EE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lide Number Placeholder 26">
            <a:extLst>
              <a:ext uri="{FF2B5EF4-FFF2-40B4-BE49-F238E27FC236}">
                <a16:creationId xmlns:a16="http://schemas.microsoft.com/office/drawing/2014/main" id="{E59C0304-0BF3-419B-BF00-FB7EABE1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Content Placeholder 4">
            <a:extLst>
              <a:ext uri="{FF2B5EF4-FFF2-40B4-BE49-F238E27FC236}">
                <a16:creationId xmlns:a16="http://schemas.microsoft.com/office/drawing/2014/main" id="{C46C8642-6279-496E-8618-4A3F6BE0F9B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2109DE32-3B38-45EB-B47D-6D94AF8182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8" name="Content Placeholder 4">
            <a:extLst>
              <a:ext uri="{FF2B5EF4-FFF2-40B4-BE49-F238E27FC236}">
                <a16:creationId xmlns:a16="http://schemas.microsoft.com/office/drawing/2014/main" id="{317F057D-F140-476F-98D5-F9A25E6D04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9" name="Content Placeholder 4">
            <a:extLst>
              <a:ext uri="{FF2B5EF4-FFF2-40B4-BE49-F238E27FC236}">
                <a16:creationId xmlns:a16="http://schemas.microsoft.com/office/drawing/2014/main" id="{1426FCC5-88BA-497C-B0FA-4A29EAA6BB97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AAB503D1-24C9-49DF-BD5B-D712E47D06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	               (1) Footnote 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230442FC-1127-4047-B125-DCA5FBE21A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3098963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ottle, drinking water, drink, beverage&#10;&#10;Description automatically generated">
            <a:extLst>
              <a:ext uri="{FF2B5EF4-FFF2-40B4-BE49-F238E27FC236}">
                <a16:creationId xmlns:a16="http://schemas.microsoft.com/office/drawing/2014/main" id="{B0C7BDDA-8868-4A15-B0AD-D140DA0BE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5346" b="-25346"/>
          <a:stretch/>
        </p:blipFill>
        <p:spPr>
          <a:xfrm>
            <a:off x="-61875" y="0"/>
            <a:ext cx="12253875" cy="81672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D5CBB2-85C5-405D-B2D2-3286FDE8CA8A}"/>
              </a:ext>
            </a:extLst>
          </p:cNvPr>
          <p:cNvSpPr/>
          <p:nvPr userDrawn="1"/>
        </p:nvSpPr>
        <p:spPr>
          <a:xfrm>
            <a:off x="-61875" y="0"/>
            <a:ext cx="12253875" cy="6858000"/>
          </a:xfrm>
          <a:prstGeom prst="rect">
            <a:avLst/>
          </a:prstGeom>
          <a:solidFill>
            <a:schemeClr val="accent1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78412-1EFF-4767-B91F-B9E00AE63BC1}"/>
              </a:ext>
            </a:extLst>
          </p:cNvPr>
          <p:cNvSpPr/>
          <p:nvPr userDrawn="1"/>
        </p:nvSpPr>
        <p:spPr>
          <a:xfrm>
            <a:off x="-1" y="3803073"/>
            <a:ext cx="12192001" cy="305243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D5A0101F-8F77-403B-9001-0C9A4397490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C3DB8-1387-4F20-9C8F-DB55E10FE3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5273876"/>
            <a:ext cx="10972800" cy="406147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A5B9EA-E028-4436-AFA1-8D058B2EBE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48" y="3146536"/>
            <a:ext cx="4455828" cy="190371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9468296-349E-466B-9917-9F2CAD2BF2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097197"/>
            <a:ext cx="9144000" cy="32694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2B33680-8F55-466C-B10D-C6F4610A7B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694293"/>
            <a:ext cx="9144000" cy="326944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13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23B109CC-F178-4B6E-A03A-37F87EA01B9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B876298A-DC33-4AEB-BDCB-A550BEC669B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67613" y="1497492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Chart Placeholder 15">
            <a:extLst>
              <a:ext uri="{FF2B5EF4-FFF2-40B4-BE49-F238E27FC236}">
                <a16:creationId xmlns:a16="http://schemas.microsoft.com/office/drawing/2014/main" id="{2A4EC2C0-D46C-43EA-A077-7EE1C701C9D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392386" y="1519215"/>
            <a:ext cx="2365375" cy="1725612"/>
          </a:xfrm>
        </p:spPr>
        <p:txBody>
          <a:bodyPr/>
          <a:lstStyle>
            <a:lvl1pPr marL="0" indent="0">
              <a:buNone/>
              <a:defRPr b="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hart Placeholder 15">
            <a:extLst>
              <a:ext uri="{FF2B5EF4-FFF2-40B4-BE49-F238E27FC236}">
                <a16:creationId xmlns:a16="http://schemas.microsoft.com/office/drawing/2014/main" id="{39A616A4-2018-4560-B9F6-1C6FAEAB0342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096000" y="1501850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hart Placeholder 15">
            <a:extLst>
              <a:ext uri="{FF2B5EF4-FFF2-40B4-BE49-F238E27FC236}">
                <a16:creationId xmlns:a16="http://schemas.microsoft.com/office/drawing/2014/main" id="{10ACD1C4-A155-483D-8005-E02B8270AAA7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863294" y="1497492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15">
            <a:extLst>
              <a:ext uri="{FF2B5EF4-FFF2-40B4-BE49-F238E27FC236}">
                <a16:creationId xmlns:a16="http://schemas.microsoft.com/office/drawing/2014/main" id="{5946177D-F506-4AF4-B298-3D1F13E8A57A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8863294" y="3902221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Chart Placeholder 15">
            <a:extLst>
              <a:ext uri="{FF2B5EF4-FFF2-40B4-BE49-F238E27FC236}">
                <a16:creationId xmlns:a16="http://schemas.microsoft.com/office/drawing/2014/main" id="{649BC2D4-B0BB-4373-A81C-455EF38481F5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095999" y="3894569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Chart Placeholder 15">
            <a:extLst>
              <a:ext uri="{FF2B5EF4-FFF2-40B4-BE49-F238E27FC236}">
                <a16:creationId xmlns:a16="http://schemas.microsoft.com/office/drawing/2014/main" id="{1E4C94B5-5785-44AA-B314-82BC95D5A829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3392386" y="3894569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Chart Placeholder 15">
            <a:extLst>
              <a:ext uri="{FF2B5EF4-FFF2-40B4-BE49-F238E27FC236}">
                <a16:creationId xmlns:a16="http://schemas.microsoft.com/office/drawing/2014/main" id="{3E471E11-4EB1-4971-B0CB-EA49B2DEEC4D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654341" y="3894569"/>
            <a:ext cx="2365375" cy="1725612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F21C8C-0750-4B88-AA60-548F801AA84F}"/>
              </a:ext>
            </a:extLst>
          </p:cNvPr>
          <p:cNvCxnSpPr>
            <a:cxnSpLocks/>
          </p:cNvCxnSpPr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EF58FD-B652-44D5-BA27-2449B047EE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613" y="3309582"/>
            <a:ext cx="2365375" cy="237744"/>
          </a:xfrm>
          <a:noFill/>
          <a:ln w="12700">
            <a:solidFill>
              <a:schemeClr val="tx2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30FFDA3-D48F-446B-AF59-AE1DE454F9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92385" y="3310128"/>
            <a:ext cx="2365375" cy="237744"/>
          </a:xfrm>
          <a:solidFill>
            <a:srgbClr val="CCECFF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6182E77-2A23-4244-A714-6B98DC8992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5999" y="3309877"/>
            <a:ext cx="2365375" cy="237744"/>
          </a:xfrm>
          <a:solidFill>
            <a:srgbClr val="FFCCCC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B1317F97-DC95-40A1-82A8-8F416DFC8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63293" y="3309877"/>
            <a:ext cx="2365375" cy="237744"/>
          </a:xfrm>
          <a:solidFill>
            <a:srgbClr val="CBC1DA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9F793C69-118A-4EAB-929D-A3B3865B2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341" y="5702151"/>
            <a:ext cx="2365375" cy="237744"/>
          </a:xfrm>
          <a:solidFill>
            <a:srgbClr val="C4D69B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64C8DF0-AB12-4572-9F51-735B72A6DA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92384" y="5702151"/>
            <a:ext cx="2365375" cy="237744"/>
          </a:xfrm>
          <a:solidFill>
            <a:srgbClr val="FEFF99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8026E385-416D-486A-97CD-A35AA7D67B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26535" y="5702151"/>
            <a:ext cx="2365375" cy="237744"/>
          </a:xfrm>
          <a:solidFill>
            <a:srgbClr val="F9CD9A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78B10390-516C-437B-853C-30ED269027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60686" y="5708363"/>
            <a:ext cx="2365375" cy="237744"/>
          </a:xfrm>
          <a:solidFill>
            <a:srgbClr val="75BFB2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5" name="Picture 34" descr="Text, logo&#10;&#10;Description automatically generated">
            <a:extLst>
              <a:ext uri="{FF2B5EF4-FFF2-40B4-BE49-F238E27FC236}">
                <a16:creationId xmlns:a16="http://schemas.microsoft.com/office/drawing/2014/main" id="{BA6901F0-DC7B-40FD-AAFB-A23E08F14F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CCC9D27A-1AFD-46A9-B868-83206E827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797973-5D7E-4199-A86A-5EC1C729800C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7F746C-6EBB-457E-9248-E4FD345EA002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Slide Number Placeholder 26">
            <a:extLst>
              <a:ext uri="{FF2B5EF4-FFF2-40B4-BE49-F238E27FC236}">
                <a16:creationId xmlns:a16="http://schemas.microsoft.com/office/drawing/2014/main" id="{45FF9E4D-CD8E-4A29-8C20-5C123D8A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42531AC7-727C-46C2-85DF-A75ED831FF9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	               (1) Footnote </a:t>
            </a:r>
          </a:p>
        </p:txBody>
      </p:sp>
    </p:spTree>
    <p:extLst>
      <p:ext uri="{BB962C8B-B14F-4D97-AF65-F5344CB8AC3E}">
        <p14:creationId xmlns:p14="http://schemas.microsoft.com/office/powerpoint/2010/main" val="119099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 not remove" hidden="1">
            <a:extLst>
              <a:ext uri="{FF2B5EF4-FFF2-40B4-BE49-F238E27FC236}">
                <a16:creationId xmlns:a16="http://schemas.microsoft.com/office/drawing/2014/main" id="{328555CA-FE91-4929-B058-E9C043C86AC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Waterloo Grape Can">
            <a:extLst>
              <a:ext uri="{FF2B5EF4-FFF2-40B4-BE49-F238E27FC236}">
                <a16:creationId xmlns:a16="http://schemas.microsoft.com/office/drawing/2014/main" id="{731982DB-864D-4A85-8019-C1302DD24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5" y="881146"/>
            <a:ext cx="2742821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FF064-6835-42F4-BDA8-687EA172A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4116" y="5128625"/>
            <a:ext cx="8003769" cy="45720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5FD748-8CF7-43C0-8DE2-A85E91C85C5D}"/>
              </a:ext>
            </a:extLst>
          </p:cNvPr>
          <p:cNvSpPr/>
          <p:nvPr userDrawn="1"/>
        </p:nvSpPr>
        <p:spPr>
          <a:xfrm>
            <a:off x="0" y="6393877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1F1748-1930-4E8D-9164-451CC93CE3F6}"/>
              </a:ext>
            </a:extLst>
          </p:cNvPr>
          <p:cNvSpPr/>
          <p:nvPr userDrawn="1"/>
        </p:nvSpPr>
        <p:spPr>
          <a:xfrm>
            <a:off x="0" y="6632944"/>
            <a:ext cx="12192000" cy="2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CF73EC43-905F-428C-B18F-623BAD2D35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4116" y="5596292"/>
            <a:ext cx="80010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Slide Number Placeholder 26">
            <a:extLst>
              <a:ext uri="{FF2B5EF4-FFF2-40B4-BE49-F238E27FC236}">
                <a16:creationId xmlns:a16="http://schemas.microsoft.com/office/drawing/2014/main" id="{A197161A-EB67-487D-9D6C-79842108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4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FB705694-8F2B-4A8C-B5FF-2D8469CCF9B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FF064-6835-42F4-BDA8-687EA172A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4116" y="5128627"/>
            <a:ext cx="8003769" cy="45720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5FD748-8CF7-43C0-8DE2-A85E91C85C5D}"/>
              </a:ext>
            </a:extLst>
          </p:cNvPr>
          <p:cNvSpPr/>
          <p:nvPr userDrawn="1"/>
        </p:nvSpPr>
        <p:spPr>
          <a:xfrm>
            <a:off x="0" y="6393877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1F1748-1930-4E8D-9164-451CC93CE3F6}"/>
              </a:ext>
            </a:extLst>
          </p:cNvPr>
          <p:cNvSpPr/>
          <p:nvPr userDrawn="1"/>
        </p:nvSpPr>
        <p:spPr>
          <a:xfrm>
            <a:off x="0" y="6632944"/>
            <a:ext cx="12192000" cy="239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CF73EC43-905F-428C-B18F-623BAD2D35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4116" y="5596294"/>
            <a:ext cx="80010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Slide Number Placeholder 26">
            <a:extLst>
              <a:ext uri="{FF2B5EF4-FFF2-40B4-BE49-F238E27FC236}">
                <a16:creationId xmlns:a16="http://schemas.microsoft.com/office/drawing/2014/main" id="{A197161A-EB67-487D-9D6C-79842108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DBB16B-46A4-4336-83DC-4B1CEA4C8D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3016" y="883195"/>
            <a:ext cx="27432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0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23C0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 not remove" hidden="1">
            <a:extLst>
              <a:ext uri="{FF2B5EF4-FFF2-40B4-BE49-F238E27FC236}">
                <a16:creationId xmlns:a16="http://schemas.microsoft.com/office/drawing/2014/main" id="{28E9C2AD-A140-47C3-A5C4-F939BA54CDC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D675C-EC2C-49B2-97F2-636D27890817}"/>
              </a:ext>
            </a:extLst>
          </p:cNvPr>
          <p:cNvSpPr/>
          <p:nvPr userDrawn="1"/>
        </p:nvSpPr>
        <p:spPr>
          <a:xfrm>
            <a:off x="0" y="6402190"/>
            <a:ext cx="12192000" cy="23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CE0EAC-2495-4780-88EA-020A97E170B8}"/>
              </a:ext>
            </a:extLst>
          </p:cNvPr>
          <p:cNvSpPr/>
          <p:nvPr userDrawn="1"/>
        </p:nvSpPr>
        <p:spPr>
          <a:xfrm>
            <a:off x="0" y="6633309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9B23E1-4ECF-4D50-A1E6-4857C7A47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873618"/>
            <a:ext cx="2743200" cy="420624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2BD8866-A391-4796-9F05-1E9AC04A1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4116" y="5111999"/>
            <a:ext cx="8003769" cy="45720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F9CEB1D-A69B-482E-A606-6ECBB2B57D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4116" y="5579666"/>
            <a:ext cx="80010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6" name="Slide Number Placeholder 26">
            <a:extLst>
              <a:ext uri="{FF2B5EF4-FFF2-40B4-BE49-F238E27FC236}">
                <a16:creationId xmlns:a16="http://schemas.microsoft.com/office/drawing/2014/main" id="{9ED40422-C345-4857-9EB9-D527EC31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rgbClr val="23C0DE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E6000A5D-9CA6-46D0-8F4C-2AA8C8F68A6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062754-C581-4F10-981C-8996FB9AA43A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DDF2D4-8062-4CBA-99B1-38D2066BC4FA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979459-0FCA-4D48-8F29-A020E9102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4116" y="5112002"/>
            <a:ext cx="8003769" cy="457200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Transition Slide Title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4748557-B2E4-483D-AD39-3063BB98BE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4116" y="5579669"/>
            <a:ext cx="80010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i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0" name="Slide Number Placeholder 26">
            <a:extLst>
              <a:ext uri="{FF2B5EF4-FFF2-40B4-BE49-F238E27FC236}">
                <a16:creationId xmlns:a16="http://schemas.microsoft.com/office/drawing/2014/main" id="{DC5AA49F-D57C-4330-8CA0-F91469EB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47D71D-00B3-4C95-A1A8-0934941E9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871150"/>
            <a:ext cx="27432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BB11D864-50F0-4D33-9037-40F0BAE7A13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4A2D21-886C-484F-A590-9950F4ED5FB0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A18581-6FC5-41D2-9196-F8CCAF999FC9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26">
            <a:extLst>
              <a:ext uri="{FF2B5EF4-FFF2-40B4-BE49-F238E27FC236}">
                <a16:creationId xmlns:a16="http://schemas.microsoft.com/office/drawing/2014/main" id="{35CF2719-2B84-483D-8789-687A8DE0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DD13AF-0258-4843-B949-A8AD117B2EAF}"/>
              </a:ext>
            </a:extLst>
          </p:cNvPr>
          <p:cNvCxnSpPr>
            <a:cxnSpLocks/>
          </p:cNvCxnSpPr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D6556CF-7C4A-4E32-A074-0A829105C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84" y="1599626"/>
            <a:ext cx="5181600" cy="4582538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15FC501-1C62-46A5-BD54-8DF252A7A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8284" y="1598644"/>
            <a:ext cx="5181600" cy="1945651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6A0FE882-B317-425C-8F58-561ADD221B5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938284" y="4026306"/>
            <a:ext cx="5181600" cy="2104059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6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A8595DC-C9D4-4C9C-B319-BCBD4F910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760" y="1197809"/>
            <a:ext cx="5184648" cy="338969"/>
          </a:xfrm>
          <a:solidFill>
            <a:srgbClr val="00206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EF07C4A-A79D-40A9-A92B-4988885225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Executive Summary</a:t>
            </a:r>
          </a:p>
        </p:txBody>
      </p: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06D1C237-34D6-45EC-9818-38457D3F3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09DC204-1196-4259-86A6-86FC203329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5236" y="1196829"/>
            <a:ext cx="5184648" cy="338969"/>
          </a:xfrm>
          <a:solidFill>
            <a:srgbClr val="00206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F768614-CBD2-4570-859D-F6681549C0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5236" y="3624490"/>
            <a:ext cx="5184648" cy="338969"/>
          </a:xfrm>
          <a:solidFill>
            <a:srgbClr val="00206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46B98D34-1AA2-4AB2-ACFB-7C5B3135F03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53D239AA-D6FD-49A7-8FB5-BED44BDDEFB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0132D88B-3193-4D53-B445-4DF1B5C7708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00945309-F92B-442B-A6BA-D5EA6509658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6AEC004C-D85A-4F79-A1C5-91F87B045F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	               (1) Footnote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763F34B8-AB0E-4D05-B1FA-785287C43D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99220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DA4DF932-1522-409A-B131-BA5C75E2320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77413-0DEC-4BC3-A930-0A64F3B9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4" y="1196506"/>
            <a:ext cx="10515600" cy="4996516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 b="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400" b="0">
                <a:solidFill>
                  <a:srgbClr val="002060"/>
                </a:solidFill>
                <a:latin typeface="+mn-lt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8" name="Picture 17" descr="Text, logo&#10;&#10;Description automatically generated">
            <a:extLst>
              <a:ext uri="{FF2B5EF4-FFF2-40B4-BE49-F238E27FC236}">
                <a16:creationId xmlns:a16="http://schemas.microsoft.com/office/drawing/2014/main" id="{1D6022C0-AB0E-4AF2-8A1B-1C0A1C3FE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378DE01-74DD-4A54-ABF6-8433A917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FF7DA5-5D3F-4B91-B8B5-76A8077C8B25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262C8F-A874-40C6-B60F-F368B530F458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26">
            <a:extLst>
              <a:ext uri="{FF2B5EF4-FFF2-40B4-BE49-F238E27FC236}">
                <a16:creationId xmlns:a16="http://schemas.microsoft.com/office/drawing/2014/main" id="{58DFA1AA-AD4E-4946-A350-D1699D4C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B8A560A7-039E-4CE0-BF68-4EA32150C1E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C2EA6178-E1B4-41C7-BE24-6B4CF650F7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2F408D4D-262C-489D-9A33-85C250EFC2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202F3D58-0324-45EC-8FC7-892E5348A67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3DF09DC9-E997-48C8-9062-CECE6D9F63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	               (1) Footnote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946BDCAE-08E8-4D9A-B96B-344541DB0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2486901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pos="7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3D756292-CDE5-480B-8008-15A034D9DE5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5672A-A540-49E2-9775-16226E5AB483}"/>
              </a:ext>
            </a:extLst>
          </p:cNvPr>
          <p:cNvCxnSpPr>
            <a:cxnSpLocks/>
          </p:cNvCxnSpPr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B4E11AD-6D03-43AE-BA6E-1F101C64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4" y="1196506"/>
            <a:ext cx="5310379" cy="4996516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 b="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 b="0"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 b="0"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82C360C-2A69-4C8A-A7B5-D8FB8B14D91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980253" y="1190719"/>
            <a:ext cx="5310379" cy="4996516"/>
          </a:xfrm>
        </p:spPr>
        <p:txBody>
          <a:bodyPr>
            <a:noAutofit/>
          </a:bodyPr>
          <a:lstStyle>
            <a:lvl1pPr>
              <a:buClr>
                <a:srgbClr val="23C0DE"/>
              </a:buClr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 b="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 b="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 b="0"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 b="0"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4" name="Picture 23" descr="Text, logo&#10;&#10;Description automatically generated">
            <a:extLst>
              <a:ext uri="{FF2B5EF4-FFF2-40B4-BE49-F238E27FC236}">
                <a16:creationId xmlns:a16="http://schemas.microsoft.com/office/drawing/2014/main" id="{C7DED29E-05DB-4772-AEF0-58BB3D8F99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5987F5F2-A10B-4FE1-8840-A3522CF41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AF34C6-BC91-4DAF-A90B-1F7A532C09DA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79F430-A05F-46D4-82D3-82A05A43CEE9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lide Number Placeholder 26">
            <a:extLst>
              <a:ext uri="{FF2B5EF4-FFF2-40B4-BE49-F238E27FC236}">
                <a16:creationId xmlns:a16="http://schemas.microsoft.com/office/drawing/2014/main" id="{0F340231-6006-49E4-A29C-3DE28C41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BBEFCF3E-6C3A-4937-802D-B3F8FF87CF2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8D24307F-D513-4A6F-A41F-A61E33C9DA7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B408C99B-A956-46E4-A45B-9DF760FB0B0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CB6590D0-2C3D-43F7-A60F-659578924EE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895B00AB-3ED7-4FF1-9C52-4A8F5B04CA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	               (1) Footnote 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857CC5CC-3E76-470B-BD51-D4F33B31F4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314742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54A252B9-6B7C-450F-BC21-24015C846FD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542F-0884-4D25-B5D9-2914AAF0F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0052" y="1189539"/>
            <a:ext cx="5181600" cy="4992624"/>
          </a:xfrm>
        </p:spPr>
        <p:txBody>
          <a:bodyPr>
            <a:noAutofit/>
          </a:bodyPr>
          <a:lstStyle>
            <a:lvl1pPr marL="0" indent="0">
              <a:buClr>
                <a:srgbClr val="23C0DE"/>
              </a:buClr>
              <a:buNone/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45672A-A540-49E2-9775-16226E5AB483}"/>
              </a:ext>
            </a:extLst>
          </p:cNvPr>
          <p:cNvCxnSpPr>
            <a:cxnSpLocks/>
          </p:cNvCxnSpPr>
          <p:nvPr userDrawn="1"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54BE1E-0ADD-41DE-8129-2672873553C0}"/>
              </a:ext>
            </a:extLst>
          </p:cNvPr>
          <p:cNvCxnSpPr>
            <a:cxnSpLocks/>
          </p:cNvCxnSpPr>
          <p:nvPr userDrawn="1"/>
        </p:nvCxnSpPr>
        <p:spPr>
          <a:xfrm>
            <a:off x="604284" y="1574082"/>
            <a:ext cx="5193483" cy="0"/>
          </a:xfrm>
          <a:prstGeom prst="line">
            <a:avLst/>
          </a:prstGeom>
          <a:ln w="1270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2EEA091-20D3-4360-9DAE-DDB23A5B51D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4284" y="1654352"/>
            <a:ext cx="5181600" cy="4530571"/>
          </a:xfrm>
        </p:spPr>
        <p:txBody>
          <a:bodyPr>
            <a:noAutofit/>
          </a:bodyPr>
          <a:lstStyle>
            <a:lvl1pPr marL="285750" indent="-28575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+mn-lt"/>
              </a:defRPr>
            </a:lvl1pPr>
            <a:lvl2pPr marL="6858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600">
                <a:solidFill>
                  <a:srgbClr val="002060"/>
                </a:solidFill>
                <a:latin typeface="+mn-lt"/>
              </a:defRPr>
            </a:lvl2pPr>
            <a:lvl3pPr marL="11430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  <a:latin typeface="+mn-lt"/>
              </a:defRPr>
            </a:lvl3pPr>
            <a:lvl4pPr marL="1600200" indent="-228600">
              <a:buClr>
                <a:srgbClr val="23C0DE"/>
              </a:buClr>
              <a:buFont typeface="Century Gothic" panose="020B0502020202020204" pitchFamily="34" charset="0"/>
              <a:buChar char="–"/>
              <a:defRPr sz="1800">
                <a:solidFill>
                  <a:srgbClr val="002060"/>
                </a:solidFill>
                <a:latin typeface="+mn-lt"/>
              </a:defRPr>
            </a:lvl4pPr>
            <a:lvl5pPr marL="2057400" indent="-228600">
              <a:buClr>
                <a:srgbClr val="23C0DE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8D7475-228D-42EB-8FDD-AF34C13EC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84" y="1195326"/>
            <a:ext cx="5193483" cy="384543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Key Points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02FF6F-1970-4250-801C-A869E330C8D1}"/>
              </a:ext>
            </a:extLst>
          </p:cNvPr>
          <p:cNvCxnSpPr>
            <a:cxnSpLocks/>
          </p:cNvCxnSpPr>
          <p:nvPr userDrawn="1"/>
        </p:nvCxnSpPr>
        <p:spPr>
          <a:xfrm>
            <a:off x="5847908" y="1186779"/>
            <a:ext cx="0" cy="50651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Text, logo&#10;&#10;Description automatically generated">
            <a:extLst>
              <a:ext uri="{FF2B5EF4-FFF2-40B4-BE49-F238E27FC236}">
                <a16:creationId xmlns:a16="http://schemas.microsoft.com/office/drawing/2014/main" id="{E2DA1BC6-D883-497D-B4DE-B495370D9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40" y="161158"/>
            <a:ext cx="1735376" cy="741423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CBB301B1-3268-403E-B402-CD0E6C052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284" y="510784"/>
            <a:ext cx="10515600" cy="54397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36CEC8-B974-486C-8BB7-B6233C917025}"/>
              </a:ext>
            </a:extLst>
          </p:cNvPr>
          <p:cNvSpPr/>
          <p:nvPr userDrawn="1"/>
        </p:nvSpPr>
        <p:spPr>
          <a:xfrm>
            <a:off x="0" y="6386424"/>
            <a:ext cx="12192000" cy="239432"/>
          </a:xfrm>
          <a:prstGeom prst="rect">
            <a:avLst/>
          </a:prstGeom>
          <a:solidFill>
            <a:srgbClr val="23C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FF1CBA-63CB-479B-AFCF-09AA9492B5F2}"/>
              </a:ext>
            </a:extLst>
          </p:cNvPr>
          <p:cNvSpPr/>
          <p:nvPr userDrawn="1"/>
        </p:nvSpPr>
        <p:spPr>
          <a:xfrm>
            <a:off x="0" y="6625856"/>
            <a:ext cx="12192000" cy="239432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8AF176D7-7FD8-478C-82F2-8838EA83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fld id="{F74372DD-44C2-4F23-98B5-03BEC27DCB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E50CC1E3-40FE-4D9A-AD94-616EF000583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39640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id="{BB8A8A62-ED12-4261-8236-443741F5506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227849" y="6428594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3236F3CD-92C7-47B2-9564-CC059A9E7A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8446" y="6427834"/>
            <a:ext cx="1029403" cy="152344"/>
          </a:xfrm>
          <a:prstGeom prst="chevron">
            <a:avLst/>
          </a:prstGeom>
          <a:solidFill>
            <a:srgbClr val="005677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6EAFFE0F-9999-47C7-89B9-7F08EC1D394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69043" y="6434033"/>
            <a:ext cx="1029403" cy="152344"/>
          </a:xfrm>
          <a:prstGeom prst="chevron">
            <a:avLst/>
          </a:prstGeom>
          <a:solidFill>
            <a:srgbClr val="005375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8ACFA3EF-1CEF-4699-9910-82DF58F0E4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6618005"/>
            <a:ext cx="12191948" cy="232574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	               (1) Footnote 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7AA9F02B-F513-4904-B90D-72AB72B3F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618005"/>
            <a:ext cx="1363287" cy="239432"/>
          </a:xfrm>
          <a:solidFill>
            <a:srgbClr val="FF0000"/>
          </a:solidFill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Pre-Read Only</a:t>
            </a:r>
          </a:p>
        </p:txBody>
      </p:sp>
    </p:spTree>
    <p:extLst>
      <p:ext uri="{BB962C8B-B14F-4D97-AF65-F5344CB8AC3E}">
        <p14:creationId xmlns:p14="http://schemas.microsoft.com/office/powerpoint/2010/main" val="25539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0EE2AF72-908F-4003-B61C-234D36A24F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719344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63919-F021-4EFA-8919-BC1A5361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0E66A-4000-4298-A813-3E510A0F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11051-28F0-4FE2-8F8E-1019D897E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B9A6E-1A5C-4E65-AFB5-A700B9C8A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18200-5400-45C7-9190-ADC56CBF0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72DD-44C2-4F23-98B5-03BEC27DCB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202A8-6FE0-44CB-B1E5-C6924D8A42C9}"/>
              </a:ext>
            </a:extLst>
          </p:cNvPr>
          <p:cNvSpPr txBox="1"/>
          <p:nvPr userDrawn="1"/>
        </p:nvSpPr>
        <p:spPr>
          <a:xfrm>
            <a:off x="-935313" y="155221"/>
            <a:ext cx="685157" cy="822960"/>
          </a:xfrm>
          <a:prstGeom prst="rect">
            <a:avLst/>
          </a:prstGeom>
          <a:solidFill>
            <a:srgbClr val="005375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R:0</a:t>
            </a:r>
          </a:p>
          <a:p>
            <a:r>
              <a:rPr lang="en-US" sz="1400" dirty="0">
                <a:solidFill>
                  <a:schemeClr val="bg1"/>
                </a:solidFill>
              </a:rPr>
              <a:t>B:83</a:t>
            </a:r>
          </a:p>
          <a:p>
            <a:r>
              <a:rPr lang="en-US" sz="1400" dirty="0">
                <a:solidFill>
                  <a:schemeClr val="bg1"/>
                </a:solidFill>
              </a:rPr>
              <a:t>G:117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4C2F6-24A6-44B6-B7ED-A2DDB34BBA69}"/>
              </a:ext>
            </a:extLst>
          </p:cNvPr>
          <p:cNvSpPr txBox="1"/>
          <p:nvPr userDrawn="1"/>
        </p:nvSpPr>
        <p:spPr>
          <a:xfrm>
            <a:off x="-935313" y="5588949"/>
            <a:ext cx="685157" cy="822960"/>
          </a:xfrm>
          <a:prstGeom prst="rect">
            <a:avLst/>
          </a:prstGeom>
          <a:solidFill>
            <a:srgbClr val="C4D69B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400" dirty="0"/>
              <a:t>R: 196</a:t>
            </a:r>
          </a:p>
          <a:p>
            <a:r>
              <a:rPr lang="en-US" sz="1400" dirty="0"/>
              <a:t>B: 214</a:t>
            </a:r>
          </a:p>
          <a:p>
            <a:r>
              <a:rPr lang="en-US" sz="1400" dirty="0"/>
              <a:t>G: 155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EF5E9-F718-4342-89C0-1404F3E0A45F}"/>
              </a:ext>
            </a:extLst>
          </p:cNvPr>
          <p:cNvSpPr txBox="1"/>
          <p:nvPr userDrawn="1"/>
        </p:nvSpPr>
        <p:spPr>
          <a:xfrm>
            <a:off x="-935313" y="2328713"/>
            <a:ext cx="685157" cy="822960"/>
          </a:xfrm>
          <a:prstGeom prst="rect">
            <a:avLst/>
          </a:prstGeom>
          <a:solidFill>
            <a:srgbClr val="23C0DE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R: 35</a:t>
            </a:r>
          </a:p>
          <a:p>
            <a:r>
              <a:rPr lang="en-US" sz="1400" dirty="0">
                <a:solidFill>
                  <a:schemeClr val="bg1"/>
                </a:solidFill>
              </a:rPr>
              <a:t>B: 192</a:t>
            </a:r>
          </a:p>
          <a:p>
            <a:r>
              <a:rPr lang="en-US" sz="1400" dirty="0">
                <a:solidFill>
                  <a:schemeClr val="bg1"/>
                </a:solidFill>
              </a:rPr>
              <a:t>G: 222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31551-009F-433F-8899-202ED1204BBA}"/>
              </a:ext>
            </a:extLst>
          </p:cNvPr>
          <p:cNvSpPr txBox="1"/>
          <p:nvPr userDrawn="1"/>
        </p:nvSpPr>
        <p:spPr>
          <a:xfrm>
            <a:off x="-935313" y="1241967"/>
            <a:ext cx="685157" cy="82296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R: 0</a:t>
            </a:r>
          </a:p>
          <a:p>
            <a:r>
              <a:rPr lang="en-US" sz="1400" dirty="0">
                <a:solidFill>
                  <a:schemeClr val="bg1"/>
                </a:solidFill>
              </a:rPr>
              <a:t>B: 32</a:t>
            </a:r>
          </a:p>
          <a:p>
            <a:r>
              <a:rPr lang="en-US" sz="1400" dirty="0">
                <a:solidFill>
                  <a:schemeClr val="bg1"/>
                </a:solidFill>
              </a:rPr>
              <a:t>G: 96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287F1-035D-494E-8C1E-A9604DEA1721}"/>
              </a:ext>
            </a:extLst>
          </p:cNvPr>
          <p:cNvSpPr txBox="1"/>
          <p:nvPr userDrawn="1"/>
        </p:nvSpPr>
        <p:spPr>
          <a:xfrm>
            <a:off x="-935313" y="4502205"/>
            <a:ext cx="685157" cy="822960"/>
          </a:xfrm>
          <a:prstGeom prst="rect">
            <a:avLst/>
          </a:prstGeom>
          <a:solidFill>
            <a:srgbClr val="FFCCCC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400" dirty="0"/>
              <a:t>R: 255</a:t>
            </a:r>
          </a:p>
          <a:p>
            <a:r>
              <a:rPr lang="en-US" sz="1400" dirty="0"/>
              <a:t>B: 204</a:t>
            </a:r>
          </a:p>
          <a:p>
            <a:r>
              <a:rPr lang="en-US" sz="1400" dirty="0"/>
              <a:t>G: 204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B91DA-306D-40DD-8B71-3D66257F98EA}"/>
              </a:ext>
            </a:extLst>
          </p:cNvPr>
          <p:cNvSpPr txBox="1"/>
          <p:nvPr userDrawn="1"/>
        </p:nvSpPr>
        <p:spPr>
          <a:xfrm>
            <a:off x="-935313" y="3415459"/>
            <a:ext cx="685157" cy="822960"/>
          </a:xfrm>
          <a:prstGeom prst="rect">
            <a:avLst/>
          </a:prstGeom>
          <a:solidFill>
            <a:srgbClr val="CCECFF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400" dirty="0"/>
              <a:t>R: 204</a:t>
            </a:r>
          </a:p>
          <a:p>
            <a:r>
              <a:rPr lang="en-US" sz="1400" dirty="0"/>
              <a:t>B: 236</a:t>
            </a:r>
          </a:p>
          <a:p>
            <a:r>
              <a:rPr lang="en-US" sz="1400" dirty="0"/>
              <a:t>G: 255</a:t>
            </a:r>
          </a:p>
        </p:txBody>
      </p:sp>
      <p:sp>
        <p:nvSpPr>
          <p:cNvPr id="13" name="GS Doctop Placeholder" hidden="1">
            <a:extLst>
              <a:ext uri="{FF2B5EF4-FFF2-40B4-BE49-F238E27FC236}">
                <a16:creationId xmlns:a16="http://schemas.microsoft.com/office/drawing/2014/main" id="{7C961AED-B270-45D6-857A-4DAC373B1C68}"/>
              </a:ext>
            </a:extLst>
          </p:cNvPr>
          <p:cNvSpPr txBox="1"/>
          <p:nvPr userDrawn="1"/>
        </p:nvSpPr>
        <p:spPr>
          <a:xfrm>
            <a:off x="546100" y="0"/>
            <a:ext cx="56515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US" sz="800" b="0">
                <a:latin typeface="Arial" panose="020B0604020202020204" pitchFamily="34" charset="0"/>
              </a:rPr>
              <a:t>ibdroot\projects\IBD-NY\wireman2022\693327_1\02. Presentation\52. Nielsen Slides (Apr-23)\Presentation\Project Splash_Nielsen Slides (04.2023)_v03.pptx</a:t>
            </a:r>
            <a:endParaRPr lang="en-US" sz="8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6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88" r:id="rId3"/>
    <p:sldLayoutId id="2147483671" r:id="rId4"/>
    <p:sldLayoutId id="2147483687" r:id="rId5"/>
    <p:sldLayoutId id="2147483683" r:id="rId6"/>
    <p:sldLayoutId id="2147483650" r:id="rId7"/>
    <p:sldLayoutId id="2147483663" r:id="rId8"/>
    <p:sldLayoutId id="2147483678" r:id="rId9"/>
    <p:sldLayoutId id="2147483676" r:id="rId10"/>
    <p:sldLayoutId id="2147483666" r:id="rId11"/>
    <p:sldLayoutId id="2147483684" r:id="rId12"/>
    <p:sldLayoutId id="2147483685" r:id="rId13"/>
    <p:sldLayoutId id="2147483686" r:id="rId14"/>
    <p:sldLayoutId id="2147483689" r:id="rId15"/>
    <p:sldLayoutId id="214748369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8.emf"/><Relationship Id="rId11" Type="http://schemas.openxmlformats.org/officeDocument/2006/relationships/image" Target="../media/image13.jpeg"/><Relationship Id="rId5" Type="http://schemas.openxmlformats.org/officeDocument/2006/relationships/image" Target="../media/image1.e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e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6.emf"/><Relationship Id="rId11" Type="http://schemas.openxmlformats.org/officeDocument/2006/relationships/image" Target="../media/image13.jpeg"/><Relationship Id="rId5" Type="http://schemas.openxmlformats.org/officeDocument/2006/relationships/image" Target="../media/image1.e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Relationship Id="rId6" Type="http://schemas.openxmlformats.org/officeDocument/2006/relationships/image" Target="../media/image19.emf"/><Relationship Id="rId11" Type="http://schemas.openxmlformats.org/officeDocument/2006/relationships/image" Target="../media/image30.emf"/><Relationship Id="rId5" Type="http://schemas.openxmlformats.org/officeDocument/2006/relationships/image" Target="../media/image18.emf"/><Relationship Id="rId10" Type="http://schemas.openxmlformats.org/officeDocument/2006/relationships/image" Target="../media/image29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118DC85-76EC-41EC-9973-618AAB7B1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Performance Update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F9CA30-1CCC-475B-A22C-5BA13AEFC3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Nielsen Data for Period Ending 03/25/23</a:t>
            </a:r>
          </a:p>
        </p:txBody>
      </p:sp>
    </p:spTree>
    <p:extLst>
      <p:ext uri="{BB962C8B-B14F-4D97-AF65-F5344CB8AC3E}">
        <p14:creationId xmlns:p14="http://schemas.microsoft.com/office/powerpoint/2010/main" val="304297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C4DBCF3-D6FC-484D-8DB7-61349AC431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9784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C4DBCF3-D6FC-484D-8DB7-61349AC43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Type:GsPicture;Id:d93362ac-e4fd-48ad-b4d2-7b1104657443;FilePath:\\firmwide.corp.gs.com\ibdroot\projects\IBD-NY\wireman2022\693327_1\02. Presentation\52. Nielsen Slides (Apr-23)\Excel Backup\NiselsensSlides (Apr-23)_02.xlsx;SheetName:Datasheet;User:FIRMWIDE\holbar;Date:04-Apr-2023 15:59;">
            <a:extLst>
              <a:ext uri="{FF2B5EF4-FFF2-40B4-BE49-F238E27FC236}">
                <a16:creationId xmlns:a16="http://schemas.microsoft.com/office/drawing/2014/main" id="{73D56320-F154-ABC0-7C55-88AFB117C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" y="1371600"/>
            <a:ext cx="4914900" cy="4780788"/>
          </a:xfrm>
          <a:prstGeom prst="rect">
            <a:avLst/>
          </a:prstGeom>
        </p:spPr>
      </p:pic>
      <p:pic>
        <p:nvPicPr>
          <p:cNvPr id="4" name="Picture 3" descr="Type:GsPicture;Id:b86acfd4-2077-4a81-bd31-ebbf79c21285;FilePath:\\firmwide.corp.gs.com\ibdroot\projects\IBD-NY\wireman2022\693327_1\02. Presentation\52. Nielsen Slides (Apr-23)\Excel Backup\NiselsensSlides (Apr-23)_02.xlsx;SheetName:Datasheet;User:FIRMWIDE\holbar;Date:04-Apr-2023 15:58;">
            <a:extLst>
              <a:ext uri="{FF2B5EF4-FFF2-40B4-BE49-F238E27FC236}">
                <a16:creationId xmlns:a16="http://schemas.microsoft.com/office/drawing/2014/main" id="{704A209D-BA73-C170-8EA8-A30C565812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200" y="1365766"/>
            <a:ext cx="4914900" cy="4780788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7B8B306-3D83-4321-A31D-27B0DDDCEAAA}"/>
              </a:ext>
            </a:extLst>
          </p:cNvPr>
          <p:cNvSpPr/>
          <p:nvPr/>
        </p:nvSpPr>
        <p:spPr>
          <a:xfrm>
            <a:off x="813927" y="5356854"/>
            <a:ext cx="4586748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5938F5-B852-4441-800E-68E0C1D8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66" y="457128"/>
            <a:ext cx="9952325" cy="543970"/>
          </a:xfrm>
        </p:spPr>
        <p:txBody>
          <a:bodyPr vert="horz"/>
          <a:lstStyle/>
          <a:p>
            <a:r>
              <a:rPr lang="en-US" sz="2400" dirty="0"/>
              <a:t>Waterloo Continues to Deliver Category Leading Growth and Velocity Through Latest Nielsen Reporting Period Ending 03/25/23 (Latest 13 Weeks)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FDB935F-09DC-4264-8476-15192F654E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" y="6417911"/>
            <a:ext cx="12191948" cy="232574"/>
          </a:xfr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118872" indent="-118872"/>
            <a:r>
              <a:rPr lang="en-US" sz="800" i="1" dirty="0"/>
              <a:t>Source: Nielsen RMS Data, Total US xAOC, Period Ending 03/25/23</a:t>
            </a:r>
          </a:p>
          <a:p>
            <a:pPr marL="118872" indent="-118872"/>
            <a:r>
              <a:rPr lang="en-US" sz="800" i="1" dirty="0"/>
              <a:t>Note: Velocity represents $ / $MM ACV / Item. </a:t>
            </a:r>
            <a:r>
              <a:rPr lang="en-US" sz="800" i="1" dirty="0" err="1"/>
              <a:t>Bubly</a:t>
            </a:r>
            <a:r>
              <a:rPr lang="en-US" sz="800" i="1" dirty="0"/>
              <a:t> data uses </a:t>
            </a:r>
            <a:r>
              <a:rPr lang="en-US" sz="800" i="1" dirty="0" err="1"/>
              <a:t>Bubly</a:t>
            </a:r>
            <a:r>
              <a:rPr lang="en-US" sz="800" i="1" dirty="0"/>
              <a:t> Core.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A83D256-3814-4D0E-A1A4-D7D39A52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/>
          <a:p>
            <a:fld id="{F74372DD-44C2-4F23-98B5-03BEC27DCB78}" type="slidenum">
              <a:rPr lang="en-US" b="0" smtClean="0"/>
              <a:pPr/>
              <a:t>1</a:t>
            </a:fld>
            <a:endParaRPr lang="en-US" b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5813D4-B0E1-4D0B-996D-C7CB159FA980}"/>
              </a:ext>
            </a:extLst>
          </p:cNvPr>
          <p:cNvSpPr>
            <a:spLocks/>
          </p:cNvSpPr>
          <p:nvPr/>
        </p:nvSpPr>
        <p:spPr>
          <a:xfrm>
            <a:off x="606480" y="1175726"/>
            <a:ext cx="4870580" cy="3017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$ % Change Year Ago – Latest 13 Weeks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119DFD-BB26-4353-AF03-193EA94E755B}"/>
              </a:ext>
            </a:extLst>
          </p:cNvPr>
          <p:cNvSpPr>
            <a:spLocks/>
          </p:cNvSpPr>
          <p:nvPr/>
        </p:nvSpPr>
        <p:spPr>
          <a:xfrm>
            <a:off x="5898868" y="1175726"/>
            <a:ext cx="4870580" cy="3017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Velocity % Change Year Ago – Latest 13 Weeks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5B22B3-C1E4-4678-B392-29231BB5EFF5}"/>
              </a:ext>
            </a:extLst>
          </p:cNvPr>
          <p:cNvSpPr/>
          <p:nvPr/>
        </p:nvSpPr>
        <p:spPr>
          <a:xfrm>
            <a:off x="696736" y="5941723"/>
            <a:ext cx="4586748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0D1CEB-F712-4B53-B1CC-694208BB8442}"/>
              </a:ext>
            </a:extLst>
          </p:cNvPr>
          <p:cNvSpPr/>
          <p:nvPr/>
        </p:nvSpPr>
        <p:spPr>
          <a:xfrm>
            <a:off x="6076017" y="5250885"/>
            <a:ext cx="4586748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Text, whiteboard&#10;&#10;Description automatically generated">
            <a:extLst>
              <a:ext uri="{FF2B5EF4-FFF2-40B4-BE49-F238E27FC236}">
                <a16:creationId xmlns:a16="http://schemas.microsoft.com/office/drawing/2014/main" id="{F43BC006-EBAF-437D-AD27-2156E2A39F1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3527" y="5422319"/>
            <a:ext cx="364261" cy="596173"/>
          </a:xfrm>
          <a:prstGeom prst="rect">
            <a:avLst/>
          </a:prstGeom>
        </p:spPr>
      </p:pic>
      <p:pic>
        <p:nvPicPr>
          <p:cNvPr id="59" name="Picture 4" descr="LaCroix, Sparkling Water Tangerine">
            <a:extLst>
              <a:ext uri="{FF2B5EF4-FFF2-40B4-BE49-F238E27FC236}">
                <a16:creationId xmlns:a16="http://schemas.microsoft.com/office/drawing/2014/main" id="{12F9685C-2373-4A83-91C4-A93CAE5D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46" y="5407061"/>
            <a:ext cx="642638" cy="6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Amazon.com: BUBLY SPARKLING WATER Grapefruit, 12 Fl Oz, Pack of 18 :  Grocery &amp; Gourmet Food">
            <a:extLst>
              <a:ext uri="{FF2B5EF4-FFF2-40B4-BE49-F238E27FC236}">
                <a16:creationId xmlns:a16="http://schemas.microsoft.com/office/drawing/2014/main" id="{8A5E0042-989C-46B0-9A5B-FDEDC1A0B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9646" r="23344"/>
          <a:stretch/>
        </p:blipFill>
        <p:spPr bwMode="auto">
          <a:xfrm>
            <a:off x="8612365" y="5443486"/>
            <a:ext cx="340193" cy="5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Amazon.com : Polar Seltzer Water Original, 12 fl oz cans, 24 pack :  Everything Else">
            <a:extLst>
              <a:ext uri="{FF2B5EF4-FFF2-40B4-BE49-F238E27FC236}">
                <a16:creationId xmlns:a16="http://schemas.microsoft.com/office/drawing/2014/main" id="{2F5F5D02-1E06-4C0B-8BBD-8BBC0F01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54" y="5425557"/>
            <a:ext cx="593827" cy="5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AHA Blueberry + Pomegranate Review • The Bubbleverse">
            <a:extLst>
              <a:ext uri="{FF2B5EF4-FFF2-40B4-BE49-F238E27FC236}">
                <a16:creationId xmlns:a16="http://schemas.microsoft.com/office/drawing/2014/main" id="{A262D897-4AEA-45F1-95B0-19967CBB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21" y="5447732"/>
            <a:ext cx="568684" cy="5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AHA Blueberry + Pomegranate Review • The Bubbleverse">
            <a:extLst>
              <a:ext uri="{FF2B5EF4-FFF2-40B4-BE49-F238E27FC236}">
                <a16:creationId xmlns:a16="http://schemas.microsoft.com/office/drawing/2014/main" id="{98287C9B-1F4C-4226-A326-C6793234D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7" y="5448368"/>
            <a:ext cx="568684" cy="5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Amazon.com : Polar Seltzer Water Original, 12 fl oz cans, 24 pack :  Everything Else">
            <a:extLst>
              <a:ext uri="{FF2B5EF4-FFF2-40B4-BE49-F238E27FC236}">
                <a16:creationId xmlns:a16="http://schemas.microsoft.com/office/drawing/2014/main" id="{F386F06F-DAD9-43D9-8475-EF4CB3F3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56" y="5443486"/>
            <a:ext cx="593827" cy="5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Amazon.com: BUBLY SPARKLING WATER Grapefruit, 12 Fl Oz, Pack of 18 :  Grocery &amp; Gourmet Food">
            <a:extLst>
              <a:ext uri="{FF2B5EF4-FFF2-40B4-BE49-F238E27FC236}">
                <a16:creationId xmlns:a16="http://schemas.microsoft.com/office/drawing/2014/main" id="{572CEDEF-F6E9-4D32-9BF7-0E7B417C4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9646" r="23344"/>
          <a:stretch/>
        </p:blipFill>
        <p:spPr bwMode="auto">
          <a:xfrm>
            <a:off x="2463038" y="5448368"/>
            <a:ext cx="340193" cy="5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Text, whiteboard&#10;&#10;Description automatically generated">
            <a:extLst>
              <a:ext uri="{FF2B5EF4-FFF2-40B4-BE49-F238E27FC236}">
                <a16:creationId xmlns:a16="http://schemas.microsoft.com/office/drawing/2014/main" id="{793659DD-6DFA-4041-A9E7-A334B2900E4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806" y="5434624"/>
            <a:ext cx="364261" cy="596173"/>
          </a:xfrm>
          <a:prstGeom prst="rect">
            <a:avLst/>
          </a:prstGeom>
        </p:spPr>
      </p:pic>
      <p:pic>
        <p:nvPicPr>
          <p:cNvPr id="69" name="Picture 4" descr="LaCroix, Sparkling Water Tangerine">
            <a:extLst>
              <a:ext uri="{FF2B5EF4-FFF2-40B4-BE49-F238E27FC236}">
                <a16:creationId xmlns:a16="http://schemas.microsoft.com/office/drawing/2014/main" id="{6535EBDE-04BC-46D1-8DBF-F8D4186B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73" y="5411391"/>
            <a:ext cx="642638" cy="6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Spindrift Raspberry Lime Sparkling Water – Made with Real Fruit">
            <a:extLst>
              <a:ext uri="{FF2B5EF4-FFF2-40B4-BE49-F238E27FC236}">
                <a16:creationId xmlns:a16="http://schemas.microsoft.com/office/drawing/2014/main" id="{9C142D47-90C4-4B33-AF3B-030A22BB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869" y="5446965"/>
            <a:ext cx="310380" cy="5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Spindrift Raspberry Lime Sparkling Water – Made with Real Fruit">
            <a:extLst>
              <a:ext uri="{FF2B5EF4-FFF2-40B4-BE49-F238E27FC236}">
                <a16:creationId xmlns:a16="http://schemas.microsoft.com/office/drawing/2014/main" id="{1A862E10-90C7-4EFA-B0F4-04ADD7E4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58" y="5454291"/>
            <a:ext cx="310380" cy="5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95E819-473E-49B4-8B7E-BAC79F1CA366}"/>
              </a:ext>
            </a:extLst>
          </p:cNvPr>
          <p:cNvSpPr/>
          <p:nvPr/>
        </p:nvSpPr>
        <p:spPr>
          <a:xfrm>
            <a:off x="832839" y="1786427"/>
            <a:ext cx="2188713" cy="6426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Category Growth: 6.0%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BF4A9E-E755-4862-9D74-BC584AC0E75E}"/>
              </a:ext>
            </a:extLst>
          </p:cNvPr>
          <p:cNvSpPr/>
          <p:nvPr/>
        </p:nvSpPr>
        <p:spPr>
          <a:xfrm>
            <a:off x="6113739" y="1786427"/>
            <a:ext cx="2188713" cy="6426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Category Growth: 1.4%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97486D-8993-4840-916E-085890C96F80}"/>
              </a:ext>
            </a:extLst>
          </p:cNvPr>
          <p:cNvCxnSpPr>
            <a:cxnSpLocks/>
          </p:cNvCxnSpPr>
          <p:nvPr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A5ED861-D1AD-405E-994D-0CD8EE3B79C3}"/>
              </a:ext>
            </a:extLst>
          </p:cNvPr>
          <p:cNvSpPr/>
          <p:nvPr/>
        </p:nvSpPr>
        <p:spPr>
          <a:xfrm>
            <a:off x="6893838" y="6101552"/>
            <a:ext cx="670854" cy="232574"/>
          </a:xfrm>
          <a:prstGeom prst="ellipse">
            <a:avLst/>
          </a:prstGeom>
          <a:solidFill>
            <a:srgbClr val="C4D69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$48.6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D30A399-2B63-4277-887D-CA2386AFEB36}"/>
              </a:ext>
            </a:extLst>
          </p:cNvPr>
          <p:cNvSpPr/>
          <p:nvPr/>
        </p:nvSpPr>
        <p:spPr>
          <a:xfrm>
            <a:off x="6117240" y="6101552"/>
            <a:ext cx="670854" cy="232574"/>
          </a:xfrm>
          <a:prstGeom prst="ellipse">
            <a:avLst/>
          </a:prstGeom>
          <a:solidFill>
            <a:srgbClr val="FF9E9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$32.3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AB6995D-7E0E-4837-9586-32E64C4D636F}"/>
              </a:ext>
            </a:extLst>
          </p:cNvPr>
          <p:cNvSpPr/>
          <p:nvPr/>
        </p:nvSpPr>
        <p:spPr>
          <a:xfrm>
            <a:off x="7670436" y="6101552"/>
            <a:ext cx="670854" cy="232574"/>
          </a:xfrm>
          <a:prstGeom prst="ellipse">
            <a:avLst/>
          </a:prstGeom>
          <a:solidFill>
            <a:srgbClr val="9EDB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$20.3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26D529-3EF0-4274-93CC-C8E90C66C520}"/>
              </a:ext>
            </a:extLst>
          </p:cNvPr>
          <p:cNvSpPr/>
          <p:nvPr/>
        </p:nvSpPr>
        <p:spPr>
          <a:xfrm>
            <a:off x="8447034" y="6101552"/>
            <a:ext cx="670854" cy="23257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$34.8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F62EF87-ED82-4649-9732-92FA4B1F3295}"/>
              </a:ext>
            </a:extLst>
          </p:cNvPr>
          <p:cNvSpPr/>
          <p:nvPr/>
        </p:nvSpPr>
        <p:spPr>
          <a:xfrm>
            <a:off x="10000230" y="6101552"/>
            <a:ext cx="670854" cy="232574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$44.5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723D36D-F6F3-4412-87FF-B80EC56D4685}"/>
              </a:ext>
            </a:extLst>
          </p:cNvPr>
          <p:cNvSpPr/>
          <p:nvPr/>
        </p:nvSpPr>
        <p:spPr>
          <a:xfrm>
            <a:off x="9223632" y="6101552"/>
            <a:ext cx="670854" cy="232574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$47.9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ADA63F-87C0-4CCA-98B9-5426FB053FCC}"/>
              </a:ext>
            </a:extLst>
          </p:cNvPr>
          <p:cNvSpPr txBox="1"/>
          <p:nvPr/>
        </p:nvSpPr>
        <p:spPr>
          <a:xfrm>
            <a:off x="5331569" y="6059777"/>
            <a:ext cx="866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$ velocity -    Latest 13 Weeks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227F425-44E1-41CC-A366-54E747BF0CDF}"/>
              </a:ext>
            </a:extLst>
          </p:cNvPr>
          <p:cNvSpPr/>
          <p:nvPr/>
        </p:nvSpPr>
        <p:spPr>
          <a:xfrm>
            <a:off x="4565673" y="1515707"/>
            <a:ext cx="844527" cy="4522709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0227F58-1550-477D-98DB-B03BCD429E91}"/>
              </a:ext>
            </a:extLst>
          </p:cNvPr>
          <p:cNvSpPr/>
          <p:nvPr/>
        </p:nvSpPr>
        <p:spPr>
          <a:xfrm>
            <a:off x="9898175" y="1515707"/>
            <a:ext cx="842012" cy="4522709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C4DBCF3-D6FC-484D-8DB7-61349AC431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25311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C4DBCF3-D6FC-484D-8DB7-61349AC43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Type:GsPicture;Id:b86acfd4-2077-4a81-bd31-ebbf79c21285;FilePath:\\firmwide.corp.gs.com\ibdroot\projects\IBD-NY\wireman2022\693327_1\02. Presentation\52. Nielsen Slides (Apr-23)\Excel Backup\NiselsensSlides (Apr-23)_02.xlsx;SheetName:Datasheet;User:FIRMWIDE\holbar;Date:04-Apr-2023 16:42;">
            <a:extLst>
              <a:ext uri="{FF2B5EF4-FFF2-40B4-BE49-F238E27FC236}">
                <a16:creationId xmlns:a16="http://schemas.microsoft.com/office/drawing/2014/main" id="{B796E104-19D3-A4C0-F409-7B1976385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200" y="1524000"/>
            <a:ext cx="4914900" cy="4780788"/>
          </a:xfrm>
          <a:prstGeom prst="rect">
            <a:avLst/>
          </a:prstGeom>
        </p:spPr>
      </p:pic>
      <p:pic>
        <p:nvPicPr>
          <p:cNvPr id="8" name="Picture 7" descr="Type:GsPicture;Id:d93362ac-e4fd-48ad-b4d2-7b1104657443;FilePath:\\firmwide.corp.gs.com\ibdroot\projects\IBD-NY\wireman2022\693327_1\02. Presentation\52. Nielsen Slides (Apr-23)\Excel Backup\NiselsensSlides (Apr-23)_02.xlsx;SheetName:Datasheet;User:FIRMWIDE\holbar;Date:04-Apr-2023 16:25;">
            <a:extLst>
              <a:ext uri="{FF2B5EF4-FFF2-40B4-BE49-F238E27FC236}">
                <a16:creationId xmlns:a16="http://schemas.microsoft.com/office/drawing/2014/main" id="{4EF10057-2FF3-5545-B996-DA6D39E91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" y="1079500"/>
            <a:ext cx="4916424" cy="47807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5938F5-B852-4441-800E-68E0C1D8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66" y="457128"/>
            <a:ext cx="9952325" cy="543970"/>
          </a:xfrm>
        </p:spPr>
        <p:txBody>
          <a:bodyPr vert="horz"/>
          <a:lstStyle/>
          <a:p>
            <a:r>
              <a:rPr lang="en-US" sz="2400" dirty="0"/>
              <a:t>Waterloo Continues to Deliver Category Leading TDP Growth Through</a:t>
            </a:r>
            <a:br>
              <a:rPr lang="en-US" sz="2400" dirty="0"/>
            </a:br>
            <a:r>
              <a:rPr lang="en-US" sz="2400" dirty="0"/>
              <a:t>Latest Nielsen Reporting Period Ending 03/25/23 (Latest 13 Weeks)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FDB935F-09DC-4264-8476-15192F654E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6420453"/>
            <a:ext cx="12191948" cy="232574"/>
          </a:xfr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118872" indent="-118872"/>
            <a:r>
              <a:rPr lang="en-US" sz="800" i="1" dirty="0"/>
              <a:t>Source: Nielsen RMS Data, Total US xAOC, Period Ending 03/25/23</a:t>
            </a:r>
          </a:p>
          <a:p>
            <a:pPr marL="118872" indent="-118872"/>
            <a:r>
              <a:rPr lang="en-US" sz="800" i="1" dirty="0"/>
              <a:t>Note: </a:t>
            </a:r>
            <a:r>
              <a:rPr lang="en-US" sz="800" i="1" dirty="0" err="1"/>
              <a:t>Bubly</a:t>
            </a:r>
            <a:r>
              <a:rPr lang="en-US" sz="800" i="1" dirty="0"/>
              <a:t> data uses </a:t>
            </a:r>
            <a:r>
              <a:rPr lang="en-US" sz="800" i="1" dirty="0" err="1"/>
              <a:t>Bubly</a:t>
            </a:r>
            <a:r>
              <a:rPr lang="en-US" sz="800" i="1" dirty="0"/>
              <a:t> Core.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A83D256-3814-4D0E-A1A4-D7D39A52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2880" y="6306951"/>
            <a:ext cx="345203" cy="365125"/>
          </a:xfrm>
        </p:spPr>
        <p:txBody>
          <a:bodyPr/>
          <a:lstStyle/>
          <a:p>
            <a:fld id="{F74372DD-44C2-4F23-98B5-03BEC27DCB78}" type="slidenum">
              <a:rPr lang="en-US" b="0" smtClean="0"/>
              <a:pPr/>
              <a:t>2</a:t>
            </a:fld>
            <a:endParaRPr lang="en-US" b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5813D4-B0E1-4D0B-996D-C7CB159FA980}"/>
              </a:ext>
            </a:extLst>
          </p:cNvPr>
          <p:cNvSpPr>
            <a:spLocks/>
          </p:cNvSpPr>
          <p:nvPr/>
        </p:nvSpPr>
        <p:spPr>
          <a:xfrm>
            <a:off x="606480" y="1175726"/>
            <a:ext cx="4870580" cy="3017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TDP % Change Year Ago – Latest 13 Weeks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119DFD-BB26-4353-AF03-193EA94E755B}"/>
              </a:ext>
            </a:extLst>
          </p:cNvPr>
          <p:cNvSpPr>
            <a:spLocks/>
          </p:cNvSpPr>
          <p:nvPr/>
        </p:nvSpPr>
        <p:spPr>
          <a:xfrm>
            <a:off x="5898868" y="1175726"/>
            <a:ext cx="4870580" cy="3017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ACV % Pt Change Year Ago – Latest 13 Weeks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5B22B3-C1E4-4678-B392-29231BB5EFF5}"/>
              </a:ext>
            </a:extLst>
          </p:cNvPr>
          <p:cNvSpPr/>
          <p:nvPr/>
        </p:nvSpPr>
        <p:spPr>
          <a:xfrm>
            <a:off x="734036" y="5396564"/>
            <a:ext cx="4586748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0D1CEB-F712-4B53-B1CC-694208BB8442}"/>
              </a:ext>
            </a:extLst>
          </p:cNvPr>
          <p:cNvSpPr/>
          <p:nvPr/>
        </p:nvSpPr>
        <p:spPr>
          <a:xfrm>
            <a:off x="6040784" y="5345035"/>
            <a:ext cx="4586748" cy="301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Text, whiteboard&#10;&#10;Description automatically generated">
            <a:extLst>
              <a:ext uri="{FF2B5EF4-FFF2-40B4-BE49-F238E27FC236}">
                <a16:creationId xmlns:a16="http://schemas.microsoft.com/office/drawing/2014/main" id="{F43BC006-EBAF-437D-AD27-2156E2A39F1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0676" y="5435581"/>
            <a:ext cx="364261" cy="596173"/>
          </a:xfrm>
          <a:prstGeom prst="rect">
            <a:avLst/>
          </a:prstGeom>
        </p:spPr>
      </p:pic>
      <p:pic>
        <p:nvPicPr>
          <p:cNvPr id="59" name="Picture 4" descr="LaCroix, Sparkling Water Tangerine">
            <a:extLst>
              <a:ext uri="{FF2B5EF4-FFF2-40B4-BE49-F238E27FC236}">
                <a16:creationId xmlns:a16="http://schemas.microsoft.com/office/drawing/2014/main" id="{12F9685C-2373-4A83-91C4-A93CAE5D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24" y="5393401"/>
            <a:ext cx="642638" cy="6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Amazon.com: BUBLY SPARKLING WATER Grapefruit, 12 Fl Oz, Pack of 18 :  Grocery &amp; Gourmet Food">
            <a:extLst>
              <a:ext uri="{FF2B5EF4-FFF2-40B4-BE49-F238E27FC236}">
                <a16:creationId xmlns:a16="http://schemas.microsoft.com/office/drawing/2014/main" id="{8A5E0042-989C-46B0-9A5B-FDEDC1A0B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9646" r="23344"/>
          <a:stretch/>
        </p:blipFill>
        <p:spPr bwMode="auto">
          <a:xfrm>
            <a:off x="7782084" y="5436709"/>
            <a:ext cx="340193" cy="5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Amazon.com : Polar Seltzer Water Original, 12 fl oz cans, 24 pack :  Everything Else">
            <a:extLst>
              <a:ext uri="{FF2B5EF4-FFF2-40B4-BE49-F238E27FC236}">
                <a16:creationId xmlns:a16="http://schemas.microsoft.com/office/drawing/2014/main" id="{2F5F5D02-1E06-4C0B-8BBD-8BBC0F01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600" y="5427048"/>
            <a:ext cx="593827" cy="5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AHA Blueberry + Pomegranate Review • The Bubbleverse">
            <a:extLst>
              <a:ext uri="{FF2B5EF4-FFF2-40B4-BE49-F238E27FC236}">
                <a16:creationId xmlns:a16="http://schemas.microsoft.com/office/drawing/2014/main" id="{A262D897-4AEA-45F1-95B0-19967CBB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54" y="5426093"/>
            <a:ext cx="568684" cy="5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AHA Blueberry + Pomegranate Review • The Bubbleverse">
            <a:extLst>
              <a:ext uri="{FF2B5EF4-FFF2-40B4-BE49-F238E27FC236}">
                <a16:creationId xmlns:a16="http://schemas.microsoft.com/office/drawing/2014/main" id="{98287C9B-1F4C-4226-A326-C6793234D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73" y="5426093"/>
            <a:ext cx="568684" cy="5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Amazon.com : Polar Seltzer Water Original, 12 fl oz cans, 24 pack :  Everything Else">
            <a:extLst>
              <a:ext uri="{FF2B5EF4-FFF2-40B4-BE49-F238E27FC236}">
                <a16:creationId xmlns:a16="http://schemas.microsoft.com/office/drawing/2014/main" id="{F386F06F-DAD9-43D9-8475-EF4CB3F3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13" y="5413522"/>
            <a:ext cx="593827" cy="5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Amazon.com: BUBLY SPARKLING WATER Grapefruit, 12 Fl Oz, Pack of 18 :  Grocery &amp; Gourmet Food">
            <a:extLst>
              <a:ext uri="{FF2B5EF4-FFF2-40B4-BE49-F238E27FC236}">
                <a16:creationId xmlns:a16="http://schemas.microsoft.com/office/drawing/2014/main" id="{572CEDEF-F6E9-4D32-9BF7-0E7B417C4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9646" r="23344"/>
          <a:stretch/>
        </p:blipFill>
        <p:spPr bwMode="auto">
          <a:xfrm>
            <a:off x="2494293" y="5429894"/>
            <a:ext cx="340193" cy="5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Text, whiteboard&#10;&#10;Description automatically generated">
            <a:extLst>
              <a:ext uri="{FF2B5EF4-FFF2-40B4-BE49-F238E27FC236}">
                <a16:creationId xmlns:a16="http://schemas.microsoft.com/office/drawing/2014/main" id="{793659DD-6DFA-4041-A9E7-A334B2900E4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6672" y="5412349"/>
            <a:ext cx="364261" cy="596173"/>
          </a:xfrm>
          <a:prstGeom prst="rect">
            <a:avLst/>
          </a:prstGeom>
        </p:spPr>
      </p:pic>
      <p:pic>
        <p:nvPicPr>
          <p:cNvPr id="69" name="Picture 4" descr="LaCroix, Sparkling Water Tangerine">
            <a:extLst>
              <a:ext uri="{FF2B5EF4-FFF2-40B4-BE49-F238E27FC236}">
                <a16:creationId xmlns:a16="http://schemas.microsoft.com/office/drawing/2014/main" id="{6535EBDE-04BC-46D1-8DBF-F8D4186B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33" y="5389116"/>
            <a:ext cx="642638" cy="6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FE52341-B706-4248-AF0A-6609327B5087}"/>
              </a:ext>
            </a:extLst>
          </p:cNvPr>
          <p:cNvSpPr/>
          <p:nvPr/>
        </p:nvSpPr>
        <p:spPr>
          <a:xfrm>
            <a:off x="4551406" y="1515707"/>
            <a:ext cx="866813" cy="4538663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10" descr="Spindrift Raspberry Lime Sparkling Water – Made with Real Fruit">
            <a:extLst>
              <a:ext uri="{FF2B5EF4-FFF2-40B4-BE49-F238E27FC236}">
                <a16:creationId xmlns:a16="http://schemas.microsoft.com/office/drawing/2014/main" id="{9C142D47-90C4-4B33-AF3B-030A22BB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73" y="5425242"/>
            <a:ext cx="310380" cy="5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Spindrift Raspberry Lime Sparkling Water – Made with Real Fruit">
            <a:extLst>
              <a:ext uri="{FF2B5EF4-FFF2-40B4-BE49-F238E27FC236}">
                <a16:creationId xmlns:a16="http://schemas.microsoft.com/office/drawing/2014/main" id="{1A862E10-90C7-4EFA-B0F4-04ADD7E4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73" y="5432016"/>
            <a:ext cx="310380" cy="55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195E819-473E-49B4-8B7E-BAC79F1CA366}"/>
              </a:ext>
            </a:extLst>
          </p:cNvPr>
          <p:cNvSpPr/>
          <p:nvPr/>
        </p:nvSpPr>
        <p:spPr>
          <a:xfrm>
            <a:off x="832839" y="1786427"/>
            <a:ext cx="2188713" cy="6426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Category Growth: 3.3%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97486D-8993-4840-916E-085890C96F80}"/>
              </a:ext>
            </a:extLst>
          </p:cNvPr>
          <p:cNvCxnSpPr>
            <a:cxnSpLocks/>
          </p:cNvCxnSpPr>
          <p:nvPr/>
        </p:nvCxnSpPr>
        <p:spPr>
          <a:xfrm>
            <a:off x="524540" y="1117600"/>
            <a:ext cx="9314923" cy="0"/>
          </a:xfrm>
          <a:prstGeom prst="line">
            <a:avLst/>
          </a:prstGeom>
          <a:ln w="19050">
            <a:solidFill>
              <a:srgbClr val="23C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BE5F89F-D587-4296-B482-C26A16224823}"/>
              </a:ext>
            </a:extLst>
          </p:cNvPr>
          <p:cNvSpPr/>
          <p:nvPr/>
        </p:nvSpPr>
        <p:spPr>
          <a:xfrm>
            <a:off x="772688" y="6108961"/>
            <a:ext cx="670854" cy="232574"/>
          </a:xfrm>
          <a:prstGeom prst="ellipse">
            <a:avLst/>
          </a:prstGeom>
          <a:solidFill>
            <a:srgbClr val="9EDB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ysClr val="windowText" lastClr="000000"/>
                </a:solidFill>
              </a:rPr>
              <a:t>311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2F159EC-0A0B-41E4-BF99-5781A0F51DE9}"/>
              </a:ext>
            </a:extLst>
          </p:cNvPr>
          <p:cNvSpPr/>
          <p:nvPr/>
        </p:nvSpPr>
        <p:spPr>
          <a:xfrm>
            <a:off x="1550825" y="6108961"/>
            <a:ext cx="670854" cy="232574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874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03823FE-AB2E-4B8F-AD82-9C7FAB32B78B}"/>
              </a:ext>
            </a:extLst>
          </p:cNvPr>
          <p:cNvSpPr/>
          <p:nvPr/>
        </p:nvSpPr>
        <p:spPr>
          <a:xfrm>
            <a:off x="2328962" y="6108961"/>
            <a:ext cx="670854" cy="232574"/>
          </a:xfrm>
          <a:prstGeom prst="ellipse">
            <a:avLst/>
          </a:prstGeom>
          <a:solidFill>
            <a:srgbClr val="0053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695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AE7F311-AF3A-4F92-A712-7C2D48913B8D}"/>
              </a:ext>
            </a:extLst>
          </p:cNvPr>
          <p:cNvSpPr/>
          <p:nvPr/>
        </p:nvSpPr>
        <p:spPr>
          <a:xfrm>
            <a:off x="3107099" y="6108961"/>
            <a:ext cx="670854" cy="232574"/>
          </a:xfrm>
          <a:prstGeom prst="ellipse">
            <a:avLst/>
          </a:prstGeom>
          <a:solidFill>
            <a:srgbClr val="FF9E9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686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F71C0D-C847-4577-BCDD-32B58D94ACA5}"/>
              </a:ext>
            </a:extLst>
          </p:cNvPr>
          <p:cNvSpPr/>
          <p:nvPr/>
        </p:nvSpPr>
        <p:spPr>
          <a:xfrm>
            <a:off x="3885236" y="6108961"/>
            <a:ext cx="670854" cy="232574"/>
          </a:xfrm>
          <a:prstGeom prst="ellipse">
            <a:avLst/>
          </a:prstGeom>
          <a:solidFill>
            <a:srgbClr val="23C0D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</a:rPr>
              <a:t>275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9D2DCF0-B168-4811-9EAF-0E6CD2E73A66}"/>
              </a:ext>
            </a:extLst>
          </p:cNvPr>
          <p:cNvSpPr/>
          <p:nvPr/>
        </p:nvSpPr>
        <p:spPr>
          <a:xfrm>
            <a:off x="4663375" y="6108961"/>
            <a:ext cx="670854" cy="232574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244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176AF3-C67D-4E01-8C25-75CC5E440DC3}"/>
              </a:ext>
            </a:extLst>
          </p:cNvPr>
          <p:cNvSpPr txBox="1"/>
          <p:nvPr/>
        </p:nvSpPr>
        <p:spPr>
          <a:xfrm>
            <a:off x="-21481" y="6059777"/>
            <a:ext cx="866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TDPs  -       Latest 13 Weeks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24B121-3B1A-425C-9689-FD7F646BD580}"/>
              </a:ext>
            </a:extLst>
          </p:cNvPr>
          <p:cNvSpPr/>
          <p:nvPr/>
        </p:nvSpPr>
        <p:spPr>
          <a:xfrm>
            <a:off x="9103566" y="1515707"/>
            <a:ext cx="842012" cy="4550167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4807D3-BDBA-4BFE-B42D-2876986D3990}"/>
              </a:ext>
            </a:extLst>
          </p:cNvPr>
          <p:cNvSpPr/>
          <p:nvPr/>
        </p:nvSpPr>
        <p:spPr>
          <a:xfrm>
            <a:off x="6113739" y="1786427"/>
            <a:ext cx="2188713" cy="6426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accent1"/>
                </a:solidFill>
              </a:rPr>
              <a:t>Category Growth: (0.3%)</a:t>
            </a:r>
            <a:endParaRPr lang="en-US" sz="1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>
            <a:extLst>
              <a:ext uri="{FF2B5EF4-FFF2-40B4-BE49-F238E27FC236}">
                <a16:creationId xmlns:a16="http://schemas.microsoft.com/office/drawing/2014/main" id="{672418BD-A278-4BB9-9A4B-BC3367D61D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1367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7" name="Object 26" hidden="1">
                        <a:extLst>
                          <a:ext uri="{FF2B5EF4-FFF2-40B4-BE49-F238E27FC236}">
                            <a16:creationId xmlns:a16="http://schemas.microsoft.com/office/drawing/2014/main" id="{672418BD-A278-4BB9-9A4B-BC3367D61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0C434-BAF8-4B88-9D4E-5D1550CF8D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4340" y="3366732"/>
            <a:ext cx="2377440" cy="237744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97BAFF"/>
                </a:solidFill>
                <a:latin typeface="+mn-lt"/>
              </a:rPr>
              <a:t>$4.4B L52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CF3A2D-A750-4B0D-AD9C-A9E1C6C17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99313" y="3366732"/>
            <a:ext cx="2377440" cy="237744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$127.8M L52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5CB48E-A8A0-4304-ACBE-7A2F2BA024E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44286" y="3366732"/>
            <a:ext cx="2377440" cy="237744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$580.4M L52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F421AF-9EDA-4F4D-ADFC-81C7B77DE9D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89260" y="3366732"/>
            <a:ext cx="2377440" cy="237744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$310.9M L52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4F01EE-84E5-4AD5-BBEB-34587C6A85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033435" y="5835501"/>
            <a:ext cx="2377440" cy="237744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accent5">
                    <a:lumMod val="90000"/>
                  </a:schemeClr>
                </a:solidFill>
                <a:latin typeface="+mn-lt"/>
              </a:rPr>
              <a:t>$296.2M L52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3F6FDC-8C35-4714-9EF9-D87A6AA7469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78408" y="5835501"/>
            <a:ext cx="2377440" cy="237744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rgbClr val="23C0DE"/>
                </a:solidFill>
                <a:latin typeface="+mn-lt"/>
              </a:rPr>
              <a:t>$170.4M L52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CF5245-C364-4BAB-A707-A23401FF2D6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23381" y="5835501"/>
            <a:ext cx="2377440" cy="237744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rgbClr val="9EDBFF"/>
                </a:solidFill>
                <a:latin typeface="+mn-lt"/>
              </a:rPr>
              <a:t>$107.4M L52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F76E3BE-ADEC-45B2-8D1F-4CEAB7D3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4" y="510784"/>
            <a:ext cx="9553176" cy="543970"/>
          </a:xfrm>
        </p:spPr>
        <p:txBody>
          <a:bodyPr vert="horz"/>
          <a:lstStyle/>
          <a:p>
            <a:r>
              <a:rPr lang="en-US" sz="2700" dirty="0"/>
              <a:t>$ Sales % Chg. vs YA, Latest Nielsen Reporting Period Ending 03/25/23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46DB1B5-628F-462A-965E-84B76636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72DD-44C2-4F23-98B5-03BEC27DCB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08E3154-262A-45DC-AB47-14C1140A25C7}"/>
              </a:ext>
            </a:extLst>
          </p:cNvPr>
          <p:cNvSpPr txBox="1">
            <a:spLocks/>
          </p:cNvSpPr>
          <p:nvPr/>
        </p:nvSpPr>
        <p:spPr>
          <a:xfrm>
            <a:off x="654340" y="1338653"/>
            <a:ext cx="2377440" cy="27432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TTL Category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8BD7E77E-7287-45A0-BBD3-2A5483F6DAB5}"/>
              </a:ext>
            </a:extLst>
          </p:cNvPr>
          <p:cNvSpPr txBox="1">
            <a:spLocks/>
          </p:cNvSpPr>
          <p:nvPr/>
        </p:nvSpPr>
        <p:spPr>
          <a:xfrm>
            <a:off x="3399313" y="1338653"/>
            <a:ext cx="2377440" cy="274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Waterloo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725578E-1EDF-498D-9868-5473D17F6BA8}"/>
              </a:ext>
            </a:extLst>
          </p:cNvPr>
          <p:cNvSpPr txBox="1">
            <a:spLocks/>
          </p:cNvSpPr>
          <p:nvPr/>
        </p:nvSpPr>
        <p:spPr>
          <a:xfrm>
            <a:off x="6144286" y="1338653"/>
            <a:ext cx="2377440" cy="2743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La Croix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AAFFD73-AE9F-4D3A-982C-6D8DF7F56D00}"/>
              </a:ext>
            </a:extLst>
          </p:cNvPr>
          <p:cNvSpPr txBox="1">
            <a:spLocks/>
          </p:cNvSpPr>
          <p:nvPr/>
        </p:nvSpPr>
        <p:spPr>
          <a:xfrm>
            <a:off x="8889260" y="1338653"/>
            <a:ext cx="237744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>
                <a:solidFill>
                  <a:schemeClr val="bg1"/>
                </a:solidFill>
                <a:latin typeface="+mn-lt"/>
              </a:rPr>
              <a:t>Bubly</a:t>
            </a:r>
            <a:endParaRPr lang="en-US" sz="1500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09CDE192-F335-4620-9FD8-F2646B492D01}"/>
              </a:ext>
            </a:extLst>
          </p:cNvPr>
          <p:cNvSpPr txBox="1">
            <a:spLocks/>
          </p:cNvSpPr>
          <p:nvPr/>
        </p:nvSpPr>
        <p:spPr>
          <a:xfrm>
            <a:off x="2033435" y="3806345"/>
            <a:ext cx="2377440" cy="27432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Polar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4A93445-38F7-4599-9576-B461BA4F5C97}"/>
              </a:ext>
            </a:extLst>
          </p:cNvPr>
          <p:cNvSpPr txBox="1">
            <a:spLocks/>
          </p:cNvSpPr>
          <p:nvPr/>
        </p:nvSpPr>
        <p:spPr>
          <a:xfrm>
            <a:off x="4778408" y="3806345"/>
            <a:ext cx="2377440" cy="274320"/>
          </a:xfrm>
          <a:prstGeom prst="rect">
            <a:avLst/>
          </a:prstGeom>
          <a:solidFill>
            <a:srgbClr val="23C0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Spindrift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40E6000-0EC0-47D2-A84A-3ADCEC52E3AC}"/>
              </a:ext>
            </a:extLst>
          </p:cNvPr>
          <p:cNvSpPr txBox="1">
            <a:spLocks/>
          </p:cNvSpPr>
          <p:nvPr/>
        </p:nvSpPr>
        <p:spPr>
          <a:xfrm>
            <a:off x="7523381" y="3806345"/>
            <a:ext cx="2377440" cy="274320"/>
          </a:xfrm>
          <a:prstGeom prst="rect">
            <a:avLst/>
          </a:prstGeom>
          <a:solidFill>
            <a:srgbClr val="9EDB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AHA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BFBFD3C2-6A10-48E1-9566-7FEE76864BF2}"/>
              </a:ext>
            </a:extLst>
          </p:cNvPr>
          <p:cNvSpPr txBox="1">
            <a:spLocks/>
          </p:cNvSpPr>
          <p:nvPr/>
        </p:nvSpPr>
        <p:spPr>
          <a:xfrm>
            <a:off x="0" y="6415911"/>
            <a:ext cx="10828662" cy="1967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i="1" dirty="0"/>
              <a:t>Source: Nielsen RMS Data, Total US xAOC, Period Ending 03/25/23</a:t>
            </a:r>
          </a:p>
          <a:p>
            <a:r>
              <a:rPr lang="en-US" sz="800" i="1" dirty="0"/>
              <a:t>Note: </a:t>
            </a:r>
            <a:r>
              <a:rPr lang="en-US" sz="800" i="1" dirty="0" err="1"/>
              <a:t>Bubly</a:t>
            </a:r>
            <a:r>
              <a:rPr lang="en-US" sz="800" i="1" dirty="0"/>
              <a:t> data uses </a:t>
            </a:r>
            <a:r>
              <a:rPr lang="en-US" sz="800" i="1" dirty="0" err="1"/>
              <a:t>Bubly</a:t>
            </a:r>
            <a:r>
              <a:rPr lang="en-US" sz="800" i="1" dirty="0"/>
              <a:t> Core.</a:t>
            </a:r>
          </a:p>
        </p:txBody>
      </p:sp>
      <p:pic>
        <p:nvPicPr>
          <p:cNvPr id="5" name="Picture 4" descr="Type:GsPicture;Id:6b084745-4ad5-4e36-8594-ec5e1b044928;FilePath:\\firmwide.corp.gs.com\ibdroot\projects\IBD-NY\wireman2022\693327_1\02. Presentation\26. Nieslen Slides (Sep-22)\Excel\$ Sales Backup+02.xlsx;SheetName:Spindrift 1;User:FIRMWIDE\holbar;Date:20-Sep-2022 22:41;">
            <a:extLst>
              <a:ext uri="{FF2B5EF4-FFF2-40B4-BE49-F238E27FC236}">
                <a16:creationId xmlns:a16="http://schemas.microsoft.com/office/drawing/2014/main" id="{8E7C1CD9-AAC7-44A9-9D12-F76378C98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420" y="-1921651"/>
            <a:ext cx="2305812" cy="1668780"/>
          </a:xfrm>
          <a:prstGeom prst="rect">
            <a:avLst/>
          </a:prstGeom>
        </p:spPr>
      </p:pic>
      <p:pic>
        <p:nvPicPr>
          <p:cNvPr id="2" name="Picture 1" descr="Type:GsPicture;Id:6cc3de10-e07b-45d2-90b0-96c1e0d19a52;FilePath:\\firmwide.corp.gs.com\ibdroot\projects\IBD-NY\wireman2022\693327_1\02. Presentation\52. Nielsen Slides (Apr-23)\Excel Backup\$ Sales Backup+02_Apr.xlsx;SheetName:TTL Category 1;User:FIRMWIDE\holbar;Date:04-Apr-2023 16:06;">
            <a:extLst>
              <a:ext uri="{FF2B5EF4-FFF2-40B4-BE49-F238E27FC236}">
                <a16:creationId xmlns:a16="http://schemas.microsoft.com/office/drawing/2014/main" id="{6A008C73-3197-8853-D586-B3DE5AB25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1574800"/>
            <a:ext cx="2382012" cy="1734312"/>
          </a:xfrm>
          <a:prstGeom prst="rect">
            <a:avLst/>
          </a:prstGeom>
        </p:spPr>
      </p:pic>
      <p:pic>
        <p:nvPicPr>
          <p:cNvPr id="3" name="Picture 2" descr="Type:GsPicture;Id:9ab45c64-ebc5-453c-9d92-db2e010199bf;FilePath:\\firmwide.corp.gs.com\ibdroot\projects\IBD-NY\wireman2022\693327_1\02. Presentation\52. Nielsen Slides (Apr-23)\Excel Backup\$ Sales Backup+02_Apr.xlsx;SheetName:Waterloo 1;User:FIRMWIDE\holbar;Date:04-Apr-2023 16:08;">
            <a:extLst>
              <a:ext uri="{FF2B5EF4-FFF2-40B4-BE49-F238E27FC236}">
                <a16:creationId xmlns:a16="http://schemas.microsoft.com/office/drawing/2014/main" id="{BC59DF72-7414-9177-C825-EBEF502CD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0900" y="1638300"/>
            <a:ext cx="2354580" cy="1668780"/>
          </a:xfrm>
          <a:prstGeom prst="rect">
            <a:avLst/>
          </a:prstGeom>
        </p:spPr>
      </p:pic>
      <p:pic>
        <p:nvPicPr>
          <p:cNvPr id="6" name="Picture 5" descr="Type:GsPicture;Id:7d1daad6-7192-4484-a86e-39ed93cc74c1;FilePath:\\firmwide.corp.gs.com\ibdroot\projects\IBD-NY\wireman2022\693327_1\02. Presentation\52. Nielsen Slides (Apr-23)\Excel Backup\$ Sales Backup+02_Apr.xlsx;SheetName:La Croix 1;User:FIRMWIDE\holbar;Date:04-Apr-2023 16:08;">
            <a:extLst>
              <a:ext uri="{FF2B5EF4-FFF2-40B4-BE49-F238E27FC236}">
                <a16:creationId xmlns:a16="http://schemas.microsoft.com/office/drawing/2014/main" id="{30D64125-AB3E-8837-6820-417734340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4100" y="1663700"/>
            <a:ext cx="2334768" cy="1658112"/>
          </a:xfrm>
          <a:prstGeom prst="rect">
            <a:avLst/>
          </a:prstGeom>
        </p:spPr>
      </p:pic>
      <p:pic>
        <p:nvPicPr>
          <p:cNvPr id="7" name="Picture 6" descr="Type:GsPicture;Id:212371c7-6c56-4bc6-9239-46019dc546f4;FilePath:\\firmwide.corp.gs.com\ibdroot\projects\IBD-NY\wireman2022\693327_1\02. Presentation\52. Nielsen Slides (Apr-23)\Excel Backup\$ Sales Backup+02_Apr.xlsx;SheetName:Bubly 1;User:FIRMWIDE\holbar;Date:04-Apr-2023 16:08;">
            <a:extLst>
              <a:ext uri="{FF2B5EF4-FFF2-40B4-BE49-F238E27FC236}">
                <a16:creationId xmlns:a16="http://schemas.microsoft.com/office/drawing/2014/main" id="{74DA50BB-2523-6245-27CF-F2D31F0EB7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0000" y="1651000"/>
            <a:ext cx="2334768" cy="1658112"/>
          </a:xfrm>
          <a:prstGeom prst="rect">
            <a:avLst/>
          </a:prstGeom>
        </p:spPr>
      </p:pic>
      <p:pic>
        <p:nvPicPr>
          <p:cNvPr id="20" name="Picture 19" descr="Type:GsPicture;Id:ea381919-b43e-4623-9251-66e9a2f83949;FilePath:\\firmwide.corp.gs.com\ibdroot\projects\IBD-NY\wireman2022\693327_1\02. Presentation\52. Nielsen Slides (Apr-23)\Excel Backup\$ Sales Backup+02_Apr.xlsx;SheetName:Polar 1;User:FIRMWIDE\holbar;Date:04-Apr-2023 16:08;">
            <a:extLst>
              <a:ext uri="{FF2B5EF4-FFF2-40B4-BE49-F238E27FC236}">
                <a16:creationId xmlns:a16="http://schemas.microsoft.com/office/drawing/2014/main" id="{495F5630-2CDD-37D2-CFC7-7200360169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9300" y="4051300"/>
            <a:ext cx="2316480" cy="1706880"/>
          </a:xfrm>
          <a:prstGeom prst="rect">
            <a:avLst/>
          </a:prstGeom>
        </p:spPr>
      </p:pic>
      <p:pic>
        <p:nvPicPr>
          <p:cNvPr id="21" name="Picture 20" descr="Type:GsPicture;Id:6b084745-4ad5-4e36-8594-ec5e1b044928;FilePath:\\firmwide.corp.gs.com\ibdroot\projects\IBD-NY\wireman2022\693327_1\02. Presentation\52. Nielsen Slides (Apr-23)\Excel Backup\$ Sales Backup+02_Apr.xlsx;SheetName:Spindrift 1;User:FIRMWIDE\holbar;Date:04-Apr-2023 16:08;">
            <a:extLst>
              <a:ext uri="{FF2B5EF4-FFF2-40B4-BE49-F238E27FC236}">
                <a16:creationId xmlns:a16="http://schemas.microsoft.com/office/drawing/2014/main" id="{20011E7B-2B61-B876-59AD-A348EEE8E0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3300" y="4076700"/>
            <a:ext cx="2305812" cy="1668780"/>
          </a:xfrm>
          <a:prstGeom prst="rect">
            <a:avLst/>
          </a:prstGeom>
        </p:spPr>
      </p:pic>
      <p:pic>
        <p:nvPicPr>
          <p:cNvPr id="22" name="Picture 21" descr="Type:GsPicture;Id:0c783ec5-f76c-4d92-9b38-d2772cf8f206;FilePath:\\firmwide.corp.gs.com\ibdroot\projects\IBD-NY\wireman2022\693327_1\02. Presentation\52. Nielsen Slides (Apr-23)\Excel Backup\$ Sales Backup+02_Apr.xlsx;SheetName:AHA 1;User:FIRMWIDE\holbar;Date:04-Apr-2023 16:09;">
            <a:extLst>
              <a:ext uri="{FF2B5EF4-FFF2-40B4-BE49-F238E27FC236}">
                <a16:creationId xmlns:a16="http://schemas.microsoft.com/office/drawing/2014/main" id="{FCC0EC62-365B-B509-4A3A-7C1A79957F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3800" y="4051300"/>
            <a:ext cx="2316480" cy="16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9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>
            <a:extLst>
              <a:ext uri="{FF2B5EF4-FFF2-40B4-BE49-F238E27FC236}">
                <a16:creationId xmlns:a16="http://schemas.microsoft.com/office/drawing/2014/main" id="{672418BD-A278-4BB9-9A4B-BC3367D61D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6171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27" name="Object 26" hidden="1">
                        <a:extLst>
                          <a:ext uri="{FF2B5EF4-FFF2-40B4-BE49-F238E27FC236}">
                            <a16:creationId xmlns:a16="http://schemas.microsoft.com/office/drawing/2014/main" id="{672418BD-A278-4BB9-9A4B-BC3367D61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7">
            <a:extLst>
              <a:ext uri="{FF2B5EF4-FFF2-40B4-BE49-F238E27FC236}">
                <a16:creationId xmlns:a16="http://schemas.microsoft.com/office/drawing/2014/main" id="{DF76E3BE-ADEC-45B2-8D1F-4CEAB7D3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4" y="510784"/>
            <a:ext cx="9697464" cy="543970"/>
          </a:xfrm>
        </p:spPr>
        <p:txBody>
          <a:bodyPr vert="horz"/>
          <a:lstStyle/>
          <a:p>
            <a:r>
              <a:rPr lang="en-US" sz="2700" dirty="0"/>
              <a:t>Waterloo vs. Category Across Key Nielsen Metrics (L13 &amp; L4)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46DB1B5-628F-462A-965E-84B76636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72DD-44C2-4F23-98B5-03BEC27DCB7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08E3154-262A-45DC-AB47-14C1140A25C7}"/>
              </a:ext>
            </a:extLst>
          </p:cNvPr>
          <p:cNvSpPr txBox="1">
            <a:spLocks/>
          </p:cNvSpPr>
          <p:nvPr/>
        </p:nvSpPr>
        <p:spPr>
          <a:xfrm>
            <a:off x="661471" y="1552963"/>
            <a:ext cx="3107326" cy="27432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$ Sales % Change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8BD7E77E-7287-45A0-BBD3-2A5483F6DAB5}"/>
              </a:ext>
            </a:extLst>
          </p:cNvPr>
          <p:cNvSpPr txBox="1">
            <a:spLocks/>
          </p:cNvSpPr>
          <p:nvPr/>
        </p:nvSpPr>
        <p:spPr>
          <a:xfrm>
            <a:off x="4407971" y="1552963"/>
            <a:ext cx="31073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Unit Sales % Change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AAFFD73-AE9F-4D3A-982C-6D8DF7F56D00}"/>
              </a:ext>
            </a:extLst>
          </p:cNvPr>
          <p:cNvSpPr txBox="1">
            <a:spLocks/>
          </p:cNvSpPr>
          <p:nvPr/>
        </p:nvSpPr>
        <p:spPr>
          <a:xfrm>
            <a:off x="8166354" y="1552963"/>
            <a:ext cx="310896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$ Velocity % Change</a:t>
            </a:r>
            <a:endParaRPr lang="en-US" sz="1500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09CDE192-F335-4620-9FD8-F2646B492D01}"/>
              </a:ext>
            </a:extLst>
          </p:cNvPr>
          <p:cNvSpPr txBox="1">
            <a:spLocks/>
          </p:cNvSpPr>
          <p:nvPr/>
        </p:nvSpPr>
        <p:spPr>
          <a:xfrm>
            <a:off x="660654" y="3848340"/>
            <a:ext cx="3108960" cy="274320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TDP % Change 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4A93445-38F7-4599-9576-B461BA4F5C97}"/>
              </a:ext>
            </a:extLst>
          </p:cNvPr>
          <p:cNvSpPr txBox="1">
            <a:spLocks/>
          </p:cNvSpPr>
          <p:nvPr/>
        </p:nvSpPr>
        <p:spPr>
          <a:xfrm>
            <a:off x="4407154" y="3848340"/>
            <a:ext cx="310896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ACV % Pt. Change 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40E6000-0EC0-47D2-A84A-3ADCEC52E3AC}"/>
              </a:ext>
            </a:extLst>
          </p:cNvPr>
          <p:cNvSpPr txBox="1">
            <a:spLocks/>
          </p:cNvSpPr>
          <p:nvPr/>
        </p:nvSpPr>
        <p:spPr>
          <a:xfrm>
            <a:off x="8166354" y="3848340"/>
            <a:ext cx="310896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</a:rPr>
              <a:t>$ Share Pt. Change</a:t>
            </a:r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id="{BFBFD3C2-6A10-48E1-9566-7FEE76864BF2}"/>
              </a:ext>
            </a:extLst>
          </p:cNvPr>
          <p:cNvSpPr txBox="1">
            <a:spLocks/>
          </p:cNvSpPr>
          <p:nvPr/>
        </p:nvSpPr>
        <p:spPr>
          <a:xfrm>
            <a:off x="0" y="6415911"/>
            <a:ext cx="10828662" cy="1967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i="1" dirty="0"/>
              <a:t>Source: Nielsen RMS Data, Total US xAOC, Period Ending 03/25/23</a:t>
            </a:r>
          </a:p>
          <a:p>
            <a:r>
              <a:rPr lang="en-US" sz="800" i="1" dirty="0"/>
              <a:t>Note: Velocity represents $ / $MM ACV / Item. </a:t>
            </a:r>
          </a:p>
        </p:txBody>
      </p:sp>
      <p:pic>
        <p:nvPicPr>
          <p:cNvPr id="5" name="Picture 4" descr="Type:GsPicture;Id:6b084745-4ad5-4e36-8594-ec5e1b044928;FilePath:\\firmwide.corp.gs.com\ibdroot\projects\IBD-NY\wireman2022\693327_1\02. Presentation\26. Nieslen Slides (Sep-22)\Excel\$ Sales Backup+02.xlsx;SheetName:Spindrift 1;User:FIRMWIDE\holbar;Date:20-Sep-2022 22:41;">
            <a:extLst>
              <a:ext uri="{FF2B5EF4-FFF2-40B4-BE49-F238E27FC236}">
                <a16:creationId xmlns:a16="http://schemas.microsoft.com/office/drawing/2014/main" id="{8E7C1CD9-AAC7-44A9-9D12-F76378C98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420" y="-1921651"/>
            <a:ext cx="2305812" cy="16687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D1539E-75FF-42C8-9F9F-5F1651C71134}"/>
              </a:ext>
            </a:extLst>
          </p:cNvPr>
          <p:cNvSpPr txBox="1"/>
          <p:nvPr/>
        </p:nvSpPr>
        <p:spPr>
          <a:xfrm>
            <a:off x="1132949" y="6115262"/>
            <a:ext cx="866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= Category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63D2F-B794-4816-A6CF-E08C512C1DE6}"/>
              </a:ext>
            </a:extLst>
          </p:cNvPr>
          <p:cNvSpPr txBox="1"/>
          <p:nvPr/>
        </p:nvSpPr>
        <p:spPr>
          <a:xfrm>
            <a:off x="2347048" y="6115262"/>
            <a:ext cx="866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= Waterloo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195CB3-EDA1-4D7F-B271-D050814CC01D}"/>
              </a:ext>
            </a:extLst>
          </p:cNvPr>
          <p:cNvSpPr/>
          <p:nvPr/>
        </p:nvSpPr>
        <p:spPr>
          <a:xfrm>
            <a:off x="1977653" y="6143530"/>
            <a:ext cx="365760" cy="1896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205299-851B-4582-8753-B2371CF5E055}"/>
              </a:ext>
            </a:extLst>
          </p:cNvPr>
          <p:cNvSpPr/>
          <p:nvPr/>
        </p:nvSpPr>
        <p:spPr>
          <a:xfrm>
            <a:off x="760522" y="6143530"/>
            <a:ext cx="365760" cy="189684"/>
          </a:xfrm>
          <a:prstGeom prst="rect">
            <a:avLst/>
          </a:prstGeom>
          <a:solidFill>
            <a:srgbClr val="97B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4AA0A2-664C-48BC-A887-B86D4A5FDC77}"/>
              </a:ext>
            </a:extLst>
          </p:cNvPr>
          <p:cNvSpPr/>
          <p:nvPr/>
        </p:nvSpPr>
        <p:spPr>
          <a:xfrm>
            <a:off x="654340" y="1183184"/>
            <a:ext cx="10602940" cy="28051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accent1"/>
                </a:solidFill>
              </a:rPr>
              <a:t>Waterloo’s growth is dominant vs. the category across all metrics, and remains the fastest growing brand in the competitive set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9E5E56-DE7E-4C35-B7E9-861B9E2C3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16" y="3164815"/>
            <a:ext cx="530069" cy="2264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430148-6151-4AAA-8F05-5E4924DB3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52" y="3164815"/>
            <a:ext cx="530069" cy="2264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78E4FC5-6571-4A51-9CA2-745B594950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96" y="3164815"/>
            <a:ext cx="530069" cy="2264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D2A3E2C-E3BE-43F1-951D-5FB7260EF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52" y="3162555"/>
            <a:ext cx="530069" cy="2264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877FEB5-0220-48D5-A62E-4B687E8FE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601" y="3161566"/>
            <a:ext cx="530069" cy="2264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B5ACF59-F0E2-4991-9470-C99BB9057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57" y="3161566"/>
            <a:ext cx="530069" cy="2264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EC31A5A-E1A8-4B32-BCB7-837FF8F23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16" y="5504058"/>
            <a:ext cx="530069" cy="2264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00CBDF3-8427-4D31-B52E-DC41CD4AA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40" y="5493187"/>
            <a:ext cx="530069" cy="2264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A3529D5-5641-467F-94B3-9188AA1BDA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2" y="5493187"/>
            <a:ext cx="530069" cy="2264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D195236-9B06-416E-99AD-B38A03908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98" y="5490927"/>
            <a:ext cx="530069" cy="2264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AA23167-2202-4A67-B5A3-6F816E3DB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18" y="5489938"/>
            <a:ext cx="530069" cy="2264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725DD14-DB8D-4854-9BB6-1AFE6BED8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43" y="5489938"/>
            <a:ext cx="530069" cy="226467"/>
          </a:xfrm>
          <a:prstGeom prst="rect">
            <a:avLst/>
          </a:prstGeom>
        </p:spPr>
      </p:pic>
      <p:pic>
        <p:nvPicPr>
          <p:cNvPr id="17" name="Picture 16" descr="Type:GsPicture;Id:6cc3de10-e07b-45d2-90b0-96c1e0d19a52;FilePath:\\firmwide.corp.gs.com\ibdroot\projects\IBD-NY\wireman2022\693327_1\02. Presentation\52. Nielsen Slides (Apr-23)\Excel Backup\Waterloo vs. Category v02_Apr.xlsx;SheetName:$ Sales % Chg.;User:FIRMWIDE\holbar;Date:04-Apr-2023 16:17;">
            <a:extLst>
              <a:ext uri="{FF2B5EF4-FFF2-40B4-BE49-F238E27FC236}">
                <a16:creationId xmlns:a16="http://schemas.microsoft.com/office/drawing/2014/main" id="{047FE585-645B-3CD5-E29E-5D2102F38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" y="1752600"/>
            <a:ext cx="3134868" cy="2068068"/>
          </a:xfrm>
          <a:prstGeom prst="rect">
            <a:avLst/>
          </a:prstGeom>
        </p:spPr>
      </p:pic>
      <p:pic>
        <p:nvPicPr>
          <p:cNvPr id="45" name="Picture 44" descr="Type:GsPicture;Id:7d1daad6-7192-4484-a86e-39ed93cc74c1;FilePath:\\firmwide.corp.gs.com\ibdroot\projects\IBD-NY\wireman2022\693327_1\02. Presentation\52. Nielsen Slides (Apr-23)\Excel Backup\Waterloo vs. Category v02_Apr.xlsx;SheetName:$ Velocity % Chg.;User:FIRMWIDE\holbar;Date:04-Apr-2023 16:17;">
            <a:extLst>
              <a:ext uri="{FF2B5EF4-FFF2-40B4-BE49-F238E27FC236}">
                <a16:creationId xmlns:a16="http://schemas.microsoft.com/office/drawing/2014/main" id="{433E6B6A-923C-6CA5-64E1-9059E824B6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3400" y="1727200"/>
            <a:ext cx="3134868" cy="2068068"/>
          </a:xfrm>
          <a:prstGeom prst="rect">
            <a:avLst/>
          </a:prstGeom>
        </p:spPr>
      </p:pic>
      <p:pic>
        <p:nvPicPr>
          <p:cNvPr id="46" name="Picture 45" descr="Type:GsPicture;Id:212371c7-6c56-4bc6-9239-46019dc546f4;FilePath:\\firmwide.corp.gs.com\ibdroot\projects\IBD-NY\wireman2022\693327_1\02. Presentation\52. Nielsen Slides (Apr-23)\Excel Backup\Waterloo vs. Category v02_Apr.xlsx;SheetName:TDP % Chg.;User:FIRMWIDE\holbar;Date:04-Apr-2023 16:18;">
            <a:extLst>
              <a:ext uri="{FF2B5EF4-FFF2-40B4-BE49-F238E27FC236}">
                <a16:creationId xmlns:a16="http://schemas.microsoft.com/office/drawing/2014/main" id="{14C308DD-B2D5-E2AC-6577-FD23E691F7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" y="4102100"/>
            <a:ext cx="3122676" cy="2060448"/>
          </a:xfrm>
          <a:prstGeom prst="rect">
            <a:avLst/>
          </a:prstGeom>
        </p:spPr>
      </p:pic>
      <p:pic>
        <p:nvPicPr>
          <p:cNvPr id="47" name="Picture 46" descr="Type:GsPicture;Id:0c783ec5-f76c-4d92-9b38-d2772cf8f206;FilePath:\\firmwide.corp.gs.com\ibdroot\projects\IBD-NY\wireman2022\693327_1\02. Presentation\52. Nielsen Slides (Apr-23)\Excel Backup\Waterloo vs. Category v02_Apr.xlsx;SheetName:ACV % Pt. Chg.;User:FIRMWIDE\holbar;Date:04-Apr-2023 16:18;">
            <a:extLst>
              <a:ext uri="{FF2B5EF4-FFF2-40B4-BE49-F238E27FC236}">
                <a16:creationId xmlns:a16="http://schemas.microsoft.com/office/drawing/2014/main" id="{49D03C8E-F2F9-4C1F-D61C-C58FEA690E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4200" y="4152900"/>
            <a:ext cx="3131820" cy="2060448"/>
          </a:xfrm>
          <a:prstGeom prst="rect">
            <a:avLst/>
          </a:prstGeom>
        </p:spPr>
      </p:pic>
      <p:pic>
        <p:nvPicPr>
          <p:cNvPr id="3" name="Picture 2" descr="Type:GsPicture;Id:ea381919-b43e-4623-9251-66e9a2f83949;FilePath:\\firmwide.corp.gs.com\ibdroot\projects\IBD-NY\wireman2022\693327_1\02. Presentation\52. Nielsen Slides (Apr-23)\Excel Backup\Waterloo vs. Category v02_Apr.xlsx;SheetName:$ Share Pt. Chg.;User:FIRMWIDE\holbar;Date:04-Apr-2023 16:44;">
            <a:extLst>
              <a:ext uri="{FF2B5EF4-FFF2-40B4-BE49-F238E27FC236}">
                <a16:creationId xmlns:a16="http://schemas.microsoft.com/office/drawing/2014/main" id="{F32A09E8-E2FD-19E6-BAFC-86AEF8D922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3400" y="4152900"/>
            <a:ext cx="3133344" cy="2066544"/>
          </a:xfrm>
          <a:prstGeom prst="rect">
            <a:avLst/>
          </a:prstGeom>
        </p:spPr>
      </p:pic>
      <p:pic>
        <p:nvPicPr>
          <p:cNvPr id="4" name="Picture 3" descr="Type:GsPicture;Id:9ab45c64-ebc5-453c-9d92-db2e010199bf;FilePath:\\firmwide.corp.gs.com\ibdroot\projects\IBD-NY\wireman2022\693327_1\02. Presentation\52. Nielsen Slides (Apr-23)\Excel Backup\Waterloo vs. Category v02_Apr.xlsx;SheetName:Unit Sales % Chg.;User:FIRMWIDE\holbar;Date:04-Apr-2023 16:44;">
            <a:extLst>
              <a:ext uri="{FF2B5EF4-FFF2-40B4-BE49-F238E27FC236}">
                <a16:creationId xmlns:a16="http://schemas.microsoft.com/office/drawing/2014/main" id="{F715A0A7-F41F-7A8A-F4E5-05F559422F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4200" y="1625600"/>
            <a:ext cx="3134868" cy="21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41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Custom 86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75"/>
      </a:accent1>
      <a:accent2>
        <a:srgbClr val="002060"/>
      </a:accent2>
      <a:accent3>
        <a:srgbClr val="23C0DE"/>
      </a:accent3>
      <a:accent4>
        <a:srgbClr val="CCECFF"/>
      </a:accent4>
      <a:accent5>
        <a:srgbClr val="FFCCCC"/>
      </a:accent5>
      <a:accent6>
        <a:srgbClr val="C4D69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18862</TotalTime>
  <Words>352</Words>
  <Application>Microsoft Office PowerPoint</Application>
  <PresentationFormat>Widescreen</PresentationFormat>
  <Paragraphs>68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think-cell Slide</vt:lpstr>
      <vt:lpstr>PowerPoint Presentation</vt:lpstr>
      <vt:lpstr>Waterloo Continues to Deliver Category Leading Growth and Velocity Through Latest Nielsen Reporting Period Ending 03/25/23 (Latest 13 Weeks)</vt:lpstr>
      <vt:lpstr>Waterloo Continues to Deliver Category Leading TDP Growth Through Latest Nielsen Reporting Period Ending 03/25/23 (Latest 13 Weeks)</vt:lpstr>
      <vt:lpstr>$ Sales % Chg. vs YA, Latest Nielsen Reporting Period Ending 03/25/23</vt:lpstr>
      <vt:lpstr>Waterloo vs. Category Across Key Nielsen Metrics (L13 &amp; L4)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KJM</dc:creator>
  <cp:lastModifiedBy>Kathy Maurella</cp:lastModifiedBy>
  <cp:revision>1419</cp:revision>
  <cp:lastPrinted>2021-09-29T15:51:58Z</cp:lastPrinted>
  <dcterms:created xsi:type="dcterms:W3CDTF">2021-09-21T20:15:56Z</dcterms:created>
  <dcterms:modified xsi:type="dcterms:W3CDTF">2023-04-17T23:43:40Z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f744e9af-ca9b-462a-a437-82abaf6546a1</vt:lpwstr>
  </property>
  <property fmtid="{D5CDD505-2E9C-101B-9397-08002B2CF9AE}" pid="3" name="Project">
    <vt:lpwstr>ibdroot</vt:lpwstr>
  </property>
  <property fmtid="{D5CDD505-2E9C-101B-9397-08002B2CF9AE}" pid="4" name="Classification">
    <vt:lpwstr>I</vt:lpwstr>
  </property>
  <property fmtid="{D5CDD505-2E9C-101B-9397-08002B2CF9AE}" pid="5" name="DocTopsCleaned">
    <vt:lpwstr>True</vt:lpwstr>
  </property>
  <property fmtid="{D5CDD505-2E9C-101B-9397-08002B2CF9AE}" pid="6" name="ShowHideDoctop">
    <vt:lpwstr>False</vt:lpwstr>
  </property>
</Properties>
</file>