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27" r:id="rId2"/>
    <p:sldId id="325" r:id="rId3"/>
    <p:sldId id="317" r:id="rId4"/>
    <p:sldId id="328" r:id="rId5"/>
    <p:sldId id="329" r:id="rId6"/>
    <p:sldId id="33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F69"/>
    <a:srgbClr val="ACCD31"/>
    <a:srgbClr val="79BC44"/>
    <a:srgbClr val="88A859"/>
    <a:srgbClr val="A12B3F"/>
    <a:srgbClr val="FDCF08"/>
    <a:srgbClr val="EDC501"/>
    <a:srgbClr val="1C056A"/>
    <a:srgbClr val="FB779A"/>
    <a:srgbClr val="FF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n Kramer" userId="a7fcf490-d1fc-43bb-a578-39c1dd9d60ca" providerId="ADAL" clId="{B604EA97-7A8C-4BCC-A5F9-CEF4481F65C1}"/>
    <pc:docChg chg="modSld">
      <pc:chgData name="Zen Kramer" userId="a7fcf490-d1fc-43bb-a578-39c1dd9d60ca" providerId="ADAL" clId="{B604EA97-7A8C-4BCC-A5F9-CEF4481F65C1}" dt="2022-10-14T00:34:13.761" v="98" actId="20577"/>
      <pc:docMkLst>
        <pc:docMk/>
      </pc:docMkLst>
      <pc:sldChg chg="modSp mod">
        <pc:chgData name="Zen Kramer" userId="a7fcf490-d1fc-43bb-a578-39c1dd9d60ca" providerId="ADAL" clId="{B604EA97-7A8C-4BCC-A5F9-CEF4481F65C1}" dt="2022-10-14T00:34:13.761" v="98" actId="20577"/>
        <pc:sldMkLst>
          <pc:docMk/>
          <pc:sldMk cId="595233872" sldId="317"/>
        </pc:sldMkLst>
        <pc:spChg chg="mod">
          <ac:chgData name="Zen Kramer" userId="a7fcf490-d1fc-43bb-a578-39c1dd9d60ca" providerId="ADAL" clId="{B604EA97-7A8C-4BCC-A5F9-CEF4481F65C1}" dt="2022-10-14T00:34:13.761" v="98" actId="20577"/>
          <ac:spMkLst>
            <pc:docMk/>
            <pc:sldMk cId="595233872" sldId="317"/>
            <ac:spMk id="7" creationId="{D02AAE60-54D2-4448-8DC1-4FD61DAFF684}"/>
          </ac:spMkLst>
        </pc:spChg>
      </pc:sldChg>
      <pc:sldChg chg="modSp mod">
        <pc:chgData name="Zen Kramer" userId="a7fcf490-d1fc-43bb-a578-39c1dd9d60ca" providerId="ADAL" clId="{B604EA97-7A8C-4BCC-A5F9-CEF4481F65C1}" dt="2022-10-14T00:33:03.497" v="17" actId="20577"/>
        <pc:sldMkLst>
          <pc:docMk/>
          <pc:sldMk cId="1773732598" sldId="325"/>
        </pc:sldMkLst>
        <pc:spChg chg="mod">
          <ac:chgData name="Zen Kramer" userId="a7fcf490-d1fc-43bb-a578-39c1dd9d60ca" providerId="ADAL" clId="{B604EA97-7A8C-4BCC-A5F9-CEF4481F65C1}" dt="2022-10-14T00:33:03.497" v="17" actId="20577"/>
          <ac:spMkLst>
            <pc:docMk/>
            <pc:sldMk cId="1773732598" sldId="325"/>
            <ac:spMk id="5" creationId="{C349C01A-ACB4-9324-DA96-20FF0DCFFB8D}"/>
          </ac:spMkLst>
        </pc:spChg>
      </pc:sldChg>
      <pc:sldChg chg="modSp mod">
        <pc:chgData name="Zen Kramer" userId="a7fcf490-d1fc-43bb-a578-39c1dd9d60ca" providerId="ADAL" clId="{B604EA97-7A8C-4BCC-A5F9-CEF4481F65C1}" dt="2022-10-14T00:32:56.812" v="8" actId="20577"/>
        <pc:sldMkLst>
          <pc:docMk/>
          <pc:sldMk cId="1249609622" sldId="327"/>
        </pc:sldMkLst>
        <pc:spChg chg="mod">
          <ac:chgData name="Zen Kramer" userId="a7fcf490-d1fc-43bb-a578-39c1dd9d60ca" providerId="ADAL" clId="{B604EA97-7A8C-4BCC-A5F9-CEF4481F65C1}" dt="2022-10-14T00:32:56.812" v="8" actId="20577"/>
          <ac:spMkLst>
            <pc:docMk/>
            <pc:sldMk cId="1249609622" sldId="327"/>
            <ac:spMk id="4" creationId="{E6DF3EA3-61C8-BCC0-C856-D00D841A9B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FB928-FF4E-4492-AA89-FEB46D29AB38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8619C-816F-486C-A119-47F83F2BA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6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6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2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7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0919C-97AF-4552-B3D9-5492A568D0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80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2024A4D7-E1E6-4115-AA67-869A8DD705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73735" y="4635277"/>
            <a:ext cx="1257300" cy="823913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Insert single can UPC image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5B9511-C9EA-416C-AE7C-FB8102FCDD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458451" y="2851156"/>
            <a:ext cx="1257300" cy="823913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Insert package UPC image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90FCEE6-603D-49F3-B168-507B305DB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8615" y="2133600"/>
            <a:ext cx="6330139" cy="3727450"/>
          </a:xfrm>
        </p:spPr>
        <p:txBody>
          <a:bodyPr/>
          <a:lstStyle>
            <a:lvl1pPr marL="48895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US" sz="1200" b="1"/>
              <a:t>example</a:t>
            </a:r>
          </a:p>
          <a:p>
            <a:r>
              <a:rPr lang="en-US" sz="1200" b="1"/>
              <a:t>Waterloo Pineapple brings trending flavor to the Sparkling Water aisle</a:t>
            </a:r>
          </a:p>
          <a:p>
            <a:pPr lvl="1"/>
            <a:r>
              <a:rPr lang="en-US" sz="1050"/>
              <a:t>According to Nielsen, Pineapple flavor sparkling waters are gaining popularity and are up +180% vs YA</a:t>
            </a:r>
            <a:r>
              <a:rPr lang="en-US" sz="1050" baseline="30000"/>
              <a:t>1</a:t>
            </a:r>
          </a:p>
          <a:p>
            <a:pPr lvl="1"/>
            <a:r>
              <a:rPr lang="en-US" sz="1050"/>
              <a:t>Pineapple sparkling water product launches are up 143% since 2017</a:t>
            </a:r>
            <a:r>
              <a:rPr lang="en-US" sz="1050" baseline="30000"/>
              <a:t>2</a:t>
            </a:r>
            <a:endParaRPr lang="en-US" sz="1050"/>
          </a:p>
          <a:p>
            <a:pPr marL="488950" indent="-342900">
              <a:spcBef>
                <a:spcPts val="0"/>
              </a:spcBef>
            </a:pPr>
            <a:endParaRPr lang="en-US" sz="1050"/>
          </a:p>
          <a:p>
            <a:pPr marL="488950" indent="-342900">
              <a:spcBef>
                <a:spcPts val="0"/>
              </a:spcBef>
            </a:pPr>
            <a:r>
              <a:rPr lang="en-US" sz="1200" b="1"/>
              <a:t>Waterloo Pineapple aligns with our target consumers’ enjoyment of discovery and living a healthy lifestyle; The Waterloo target consumer strongly agrees to:</a:t>
            </a:r>
          </a:p>
          <a:p>
            <a:pPr marL="709613" lvl="1">
              <a:lnSpc>
                <a:spcPct val="110000"/>
              </a:lnSpc>
              <a:spcBef>
                <a:spcPts val="0"/>
              </a:spcBef>
            </a:pPr>
            <a:r>
              <a:rPr lang="en-US" sz="1050" i="1"/>
              <a:t>‘I like to try out new food products’, 38% |index 164</a:t>
            </a:r>
            <a:r>
              <a:rPr lang="en-US" sz="1050" i="1" baseline="30000"/>
              <a:t>3</a:t>
            </a:r>
          </a:p>
          <a:p>
            <a:pPr lvl="1" fontAlgn="ctr">
              <a:spcBef>
                <a:spcPts val="0"/>
              </a:spcBef>
            </a:pPr>
            <a:r>
              <a:rPr lang="en-US" sz="1050" i="1"/>
              <a:t>‘I always try to eat healthy and maintain a balanced diet’, 41% |index 140</a:t>
            </a:r>
            <a:r>
              <a:rPr lang="en-US" sz="1050" i="1" baseline="30000"/>
              <a:t>3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8F17EB0-88C7-4AAD-A92D-66A4447D3B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8379" y="2149481"/>
            <a:ext cx="3727343" cy="1920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pack image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9C2710F-437B-424D-A884-E7318128C5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616" y="1114425"/>
            <a:ext cx="11613333" cy="922338"/>
          </a:xfrm>
        </p:spPr>
        <p:txBody>
          <a:bodyPr/>
          <a:lstStyle>
            <a:lvl1pPr marL="0" indent="0" algn="ctr">
              <a:buNone/>
              <a:defRPr sz="2100" b="1"/>
            </a:lvl1pPr>
            <a:lvl2pPr marL="342900" indent="0" algn="ctr">
              <a:buNone/>
              <a:defRPr b="1"/>
            </a:lvl2pPr>
            <a:lvl3pPr marL="685800" indent="0" algn="ctr">
              <a:buNone/>
              <a:defRPr b="1"/>
            </a:lvl3pPr>
            <a:lvl4pPr marL="1028700" indent="0" algn="ctr">
              <a:buNone/>
              <a:defRPr b="1"/>
            </a:lvl4pPr>
            <a:lvl5pPr marL="1371600" indent="0" algn="ctr">
              <a:buNone/>
              <a:defRPr b="1"/>
            </a:lvl5pPr>
          </a:lstStyle>
          <a:p>
            <a:pPr lvl="0"/>
            <a:r>
              <a:rPr lang="en-US"/>
              <a:t>Enter one sentence descriptor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BCDB81-9972-412A-930C-07FAC7001E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616" y="234956"/>
            <a:ext cx="9600384" cy="722357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r>
              <a:rPr lang="en-US"/>
              <a:t>INTRODUCING WATERLOO PINEAPPLE!</a:t>
            </a:r>
            <a:br>
              <a:rPr lang="en-US"/>
            </a:br>
            <a:r>
              <a:rPr lang="en-US"/>
              <a:t>12-PK AVAILABLE NOW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C6A3FE3-FF20-44B2-B8F2-516A17DF0C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47151" y="4086230"/>
            <a:ext cx="1155700" cy="1920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can image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8BC624F-7150-43D2-8875-6AD1731DEE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57988" y="2365487"/>
            <a:ext cx="1273641" cy="438097"/>
          </a:xfrm>
        </p:spPr>
        <p:txBody>
          <a:bodyPr>
            <a:noAutofit/>
          </a:bodyPr>
          <a:lstStyle>
            <a:lvl1pPr marL="0" indent="0" algn="ctr">
              <a:buNone/>
              <a:defRPr sz="825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Flavor</a:t>
            </a:r>
          </a:p>
          <a:p>
            <a:pPr lvl="0"/>
            <a:r>
              <a:rPr lang="en-US" err="1"/>
              <a:t>xpk</a:t>
            </a:r>
            <a:r>
              <a:rPr lang="en-US"/>
              <a:t> UPC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65106156-8059-412E-A6FE-D90FA95CB1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73738" y="4144868"/>
            <a:ext cx="1273641" cy="438097"/>
          </a:xfrm>
        </p:spPr>
        <p:txBody>
          <a:bodyPr>
            <a:noAutofit/>
          </a:bodyPr>
          <a:lstStyle>
            <a:lvl1pPr marL="0" indent="0" algn="ctr">
              <a:buNone/>
              <a:defRPr sz="825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Flavor</a:t>
            </a:r>
          </a:p>
          <a:p>
            <a:pPr lvl="0"/>
            <a:r>
              <a:rPr lang="en-US"/>
              <a:t>12oz UPC</a:t>
            </a:r>
          </a:p>
        </p:txBody>
      </p:sp>
    </p:spTree>
    <p:extLst>
      <p:ext uri="{BB962C8B-B14F-4D97-AF65-F5344CB8AC3E}">
        <p14:creationId xmlns:p14="http://schemas.microsoft.com/office/powerpoint/2010/main" val="294039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2024A4D7-E1E6-4115-AA67-869A8DD705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473735" y="4635277"/>
            <a:ext cx="1257300" cy="823913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Insert single can UPC image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5B9511-C9EA-416C-AE7C-FB8102FCDD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458451" y="2851156"/>
            <a:ext cx="1257300" cy="823913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Insert package UPC image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90FCEE6-603D-49F3-B168-507B305DB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8615" y="2133600"/>
            <a:ext cx="6330139" cy="3727450"/>
          </a:xfrm>
        </p:spPr>
        <p:txBody>
          <a:bodyPr/>
          <a:lstStyle>
            <a:lvl1pPr marL="48895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US" sz="1200" b="1"/>
              <a:t>example</a:t>
            </a:r>
          </a:p>
          <a:p>
            <a:r>
              <a:rPr lang="en-US" sz="1200" b="1"/>
              <a:t>Waterloo Pineapple brings trending flavor to the Sparkling Water aisle</a:t>
            </a:r>
          </a:p>
          <a:p>
            <a:pPr lvl="1"/>
            <a:r>
              <a:rPr lang="en-US" sz="1050"/>
              <a:t>According to Nielsen, Pineapple flavor sparkling waters are gaining popularity and are up +180% vs YA</a:t>
            </a:r>
            <a:r>
              <a:rPr lang="en-US" sz="1050" baseline="30000"/>
              <a:t>1</a:t>
            </a:r>
          </a:p>
          <a:p>
            <a:pPr lvl="1"/>
            <a:r>
              <a:rPr lang="en-US" sz="1050"/>
              <a:t>Pineapple sparkling water product launches are up 143% since 2017</a:t>
            </a:r>
            <a:r>
              <a:rPr lang="en-US" sz="1050" baseline="30000"/>
              <a:t>2</a:t>
            </a:r>
            <a:endParaRPr lang="en-US" sz="1050"/>
          </a:p>
          <a:p>
            <a:pPr marL="488950" indent="-342900">
              <a:spcBef>
                <a:spcPts val="0"/>
              </a:spcBef>
            </a:pPr>
            <a:endParaRPr lang="en-US" sz="1050"/>
          </a:p>
          <a:p>
            <a:pPr marL="488950" indent="-342900">
              <a:spcBef>
                <a:spcPts val="0"/>
              </a:spcBef>
            </a:pPr>
            <a:r>
              <a:rPr lang="en-US" sz="1200" b="1"/>
              <a:t>Waterloo Pineapple aligns with our target consumers’ enjoyment of discovery and living a healthy lifestyle; The Waterloo target consumer strongly agrees to:</a:t>
            </a:r>
          </a:p>
          <a:p>
            <a:pPr marL="709613" lvl="1">
              <a:lnSpc>
                <a:spcPct val="110000"/>
              </a:lnSpc>
              <a:spcBef>
                <a:spcPts val="0"/>
              </a:spcBef>
            </a:pPr>
            <a:r>
              <a:rPr lang="en-US" sz="1050" i="1"/>
              <a:t>‘I like to try out new food products’, 38% |index 164</a:t>
            </a:r>
            <a:r>
              <a:rPr lang="en-US" sz="1050" i="1" baseline="30000"/>
              <a:t>3</a:t>
            </a:r>
          </a:p>
          <a:p>
            <a:pPr lvl="1" fontAlgn="ctr">
              <a:spcBef>
                <a:spcPts val="0"/>
              </a:spcBef>
            </a:pPr>
            <a:r>
              <a:rPr lang="en-US" sz="1050" i="1"/>
              <a:t>‘I always try to eat healthy and maintain a balanced diet’, 41% |index 140</a:t>
            </a:r>
            <a:r>
              <a:rPr lang="en-US" sz="1050" i="1" baseline="30000"/>
              <a:t>3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8F17EB0-88C7-4AAD-A92D-66A4447D3B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8379" y="2149481"/>
            <a:ext cx="3727343" cy="1920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pack image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9C2710F-437B-424D-A884-E7318128C5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616" y="1114425"/>
            <a:ext cx="11613333" cy="922338"/>
          </a:xfrm>
        </p:spPr>
        <p:txBody>
          <a:bodyPr/>
          <a:lstStyle>
            <a:lvl1pPr marL="0" indent="0" algn="ctr">
              <a:buNone/>
              <a:defRPr sz="2100" b="1"/>
            </a:lvl1pPr>
            <a:lvl2pPr marL="342900" indent="0" algn="ctr">
              <a:buNone/>
              <a:defRPr b="1"/>
            </a:lvl2pPr>
            <a:lvl3pPr marL="685800" indent="0" algn="ctr">
              <a:buNone/>
              <a:defRPr b="1"/>
            </a:lvl3pPr>
            <a:lvl4pPr marL="1028700" indent="0" algn="ctr">
              <a:buNone/>
              <a:defRPr b="1"/>
            </a:lvl4pPr>
            <a:lvl5pPr marL="1371600" indent="0" algn="ctr">
              <a:buNone/>
              <a:defRPr b="1"/>
            </a:lvl5pPr>
          </a:lstStyle>
          <a:p>
            <a:pPr lvl="0"/>
            <a:r>
              <a:rPr lang="en-US"/>
              <a:t>Enter one sentence descriptor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BCDB81-9972-412A-930C-07FAC7001E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616" y="234956"/>
            <a:ext cx="9600384" cy="722357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r>
              <a:rPr lang="en-US"/>
              <a:t>INTRODUCING WATERLOO PINEAPPLE!</a:t>
            </a:r>
            <a:br>
              <a:rPr lang="en-US"/>
            </a:br>
            <a:r>
              <a:rPr lang="en-US"/>
              <a:t>12-PK AVAILABLE NOW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C6A3FE3-FF20-44B2-B8F2-516A17DF0C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47151" y="4086230"/>
            <a:ext cx="1155700" cy="1920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can image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8BC624F-7150-43D2-8875-6AD1731DEE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57988" y="2365487"/>
            <a:ext cx="1273641" cy="438097"/>
          </a:xfrm>
        </p:spPr>
        <p:txBody>
          <a:bodyPr>
            <a:noAutofit/>
          </a:bodyPr>
          <a:lstStyle>
            <a:lvl1pPr marL="0" indent="0" algn="ctr">
              <a:buNone/>
              <a:defRPr sz="825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Flavor</a:t>
            </a:r>
          </a:p>
          <a:p>
            <a:pPr lvl="0"/>
            <a:r>
              <a:rPr lang="en-US" err="1"/>
              <a:t>xpk</a:t>
            </a:r>
            <a:r>
              <a:rPr lang="en-US"/>
              <a:t> UPC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65106156-8059-412E-A6FE-D90FA95CB1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73738" y="4144868"/>
            <a:ext cx="1273641" cy="438097"/>
          </a:xfrm>
        </p:spPr>
        <p:txBody>
          <a:bodyPr>
            <a:noAutofit/>
          </a:bodyPr>
          <a:lstStyle>
            <a:lvl1pPr marL="0" indent="0" algn="ctr">
              <a:buNone/>
              <a:defRPr sz="825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Flavor</a:t>
            </a:r>
          </a:p>
          <a:p>
            <a:pPr lvl="0"/>
            <a:r>
              <a:rPr lang="en-US"/>
              <a:t>12oz UPC</a:t>
            </a: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A68D8AEA-958D-4ADB-AD70-D0369940D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026" y="234956"/>
            <a:ext cx="1568830" cy="6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36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6287" y="61658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AF682545-9DCA-45E9-9D6B-3569EC7B91B3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58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5103" y="61658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6A3164-002B-2D49-B59D-48FD0302E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>
          <a:solidFill>
            <a:srgbClr val="063A59"/>
          </a:solidFill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15C0DE"/>
        </a:buClr>
        <a:buSzPct val="115000"/>
        <a:buFont typeface="Arial"/>
        <a:buChar char="•"/>
        <a:defRPr sz="1500" b="0" i="0" kern="1200">
          <a:solidFill>
            <a:srgbClr val="595959"/>
          </a:solidFill>
          <a:latin typeface="Century Gothic" panose="020B0502020202020204" pitchFamily="34" charset="0"/>
          <a:ea typeface="+mn-ea"/>
          <a:cs typeface="Calibri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15C0DE"/>
        </a:buClr>
        <a:buFont typeface="Arial"/>
        <a:buChar char="–"/>
        <a:defRPr sz="1350" b="0" i="0" kern="1200">
          <a:solidFill>
            <a:srgbClr val="595959"/>
          </a:solidFill>
          <a:latin typeface="Century Gothic" panose="020B0502020202020204" pitchFamily="34" charset="0"/>
          <a:ea typeface="+mn-ea"/>
          <a:cs typeface="Calibri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15C0DE"/>
        </a:buClr>
        <a:buFont typeface="Arial"/>
        <a:buChar char="•"/>
        <a:defRPr sz="1200" b="0" i="0" kern="1200">
          <a:solidFill>
            <a:srgbClr val="595959"/>
          </a:solidFill>
          <a:latin typeface="Century Gothic" panose="020B0502020202020204" pitchFamily="34" charset="0"/>
          <a:ea typeface="+mn-ea"/>
          <a:cs typeface="Calibri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15C0DE"/>
        </a:buClr>
        <a:buFont typeface="Arial"/>
        <a:buChar char="–"/>
        <a:defRPr sz="1050" b="0" i="0" kern="1200">
          <a:solidFill>
            <a:srgbClr val="595959"/>
          </a:solidFill>
          <a:latin typeface="Century Gothic" panose="020B0502020202020204" pitchFamily="34" charset="0"/>
          <a:ea typeface="+mn-ea"/>
          <a:cs typeface="Calibri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15C0DE"/>
        </a:buClr>
        <a:buFont typeface="Arial"/>
        <a:buChar char="»"/>
        <a:defRPr sz="1050" b="0" i="0" kern="1200">
          <a:solidFill>
            <a:srgbClr val="595959"/>
          </a:solidFill>
          <a:latin typeface="Century Gothic" panose="020B0502020202020204" pitchFamily="34" charset="0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9.pn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9.pn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A4EFE0C-D343-4DBE-CF85-8F11FEAA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15" y="4526819"/>
            <a:ext cx="1095238" cy="73333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F1FA9C0-7C70-1B93-5D44-D5A76B347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38" y="4526820"/>
            <a:ext cx="1095238" cy="73333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9B4-89D6-5B1E-DBB0-2F22957D6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05" y="4526821"/>
            <a:ext cx="1095238" cy="733333"/>
          </a:xfrm>
          <a:prstGeom prst="rect">
            <a:avLst/>
          </a:prstGeom>
        </p:spPr>
      </p:pic>
      <p:pic>
        <p:nvPicPr>
          <p:cNvPr id="26" name="Picture 2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5FE13576-FA54-B972-A7BB-D1DDE244C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21" y="2759082"/>
            <a:ext cx="748303" cy="1225296"/>
          </a:xfrm>
          <a:prstGeom prst="rect">
            <a:avLst/>
          </a:prstGeom>
        </p:spPr>
      </p:pic>
      <p:pic>
        <p:nvPicPr>
          <p:cNvPr id="18" name="Picture 17" descr="Text, calendar&#10;&#10;Description automatically generated">
            <a:extLst>
              <a:ext uri="{FF2B5EF4-FFF2-40B4-BE49-F238E27FC236}">
                <a16:creationId xmlns:a16="http://schemas.microsoft.com/office/drawing/2014/main" id="{9933D217-6D10-D68F-50BD-C465CB8AB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50" y="1991718"/>
            <a:ext cx="2779048" cy="2779048"/>
          </a:xfrm>
          <a:prstGeom prst="rect">
            <a:avLst/>
          </a:prstGeom>
        </p:spPr>
      </p:pic>
      <p:pic>
        <p:nvPicPr>
          <p:cNvPr id="28" name="Picture 27" descr="Calendar&#10;&#10;Description automatically generated">
            <a:extLst>
              <a:ext uri="{FF2B5EF4-FFF2-40B4-BE49-F238E27FC236}">
                <a16:creationId xmlns:a16="http://schemas.microsoft.com/office/drawing/2014/main" id="{ECE6C0C9-E210-A1FB-6E0A-EEEFE32FC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14" y="2504090"/>
            <a:ext cx="1929384" cy="192938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5677"/>
                </a:solidFill>
                <a:ea typeface="Segoe UI Black" panose="020B0A02040204020203" pitchFamily="34" charset="0"/>
              </a:rPr>
              <a:t>New in 2023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>
                <a:solidFill>
                  <a:srgbClr val="339933"/>
                </a:solidFill>
                <a:ea typeface="Segoe UI Black" panose="020B0A02040204020203" pitchFamily="34" charset="0"/>
              </a:rPr>
              <a:t>GINGER CITRUS TWIST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51905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Perfectly balanced and soothing. A classic combination of earthy ginger and zesty citrus notes. </a:t>
            </a:r>
            <a:endParaRPr lang="en-US" sz="1800" i="1" dirty="0">
              <a:solidFill>
                <a:srgbClr val="005677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D9C973-285F-4CF5-A5B9-76492948B42D}"/>
              </a:ext>
            </a:extLst>
          </p:cNvPr>
          <p:cNvSpPr txBox="1">
            <a:spLocks/>
          </p:cNvSpPr>
          <p:nvPr/>
        </p:nvSpPr>
        <p:spPr>
          <a:xfrm>
            <a:off x="1524006" y="5849376"/>
            <a:ext cx="8929721" cy="5191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SzPct val="115000"/>
              <a:buFont typeface="Arial"/>
              <a:buChar char="•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115000"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1. MarketView Research Waterloo Sparkling Water Flavor TURF Study. N=1,309. March 2021; 2. Mintel Still &amp; Sparkling Water- US- March; 3.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Sawtoothgroup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research – focus groups, 5/21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4ECEE68-3019-461D-991F-1917EC1C8C2C}"/>
              </a:ext>
            </a:extLst>
          </p:cNvPr>
          <p:cNvGrpSpPr/>
          <p:nvPr/>
        </p:nvGrpSpPr>
        <p:grpSpPr>
          <a:xfrm>
            <a:off x="1" y="5930144"/>
            <a:ext cx="12192197" cy="955628"/>
            <a:chOff x="69368" y="5501327"/>
            <a:chExt cx="12192197" cy="95562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7483F20-1C74-4B74-A569-0A4A5CF6B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053" b="2407"/>
            <a:stretch/>
          </p:blipFill>
          <p:spPr>
            <a:xfrm>
              <a:off x="69368" y="5501327"/>
              <a:ext cx="12192197" cy="9039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FC7C27-7D1E-4253-AAE6-FF226FC07FEC}"/>
                </a:ext>
              </a:extLst>
            </p:cNvPr>
            <p:cNvSpPr txBox="1"/>
            <p:nvPr/>
          </p:nvSpPr>
          <p:spPr>
            <a:xfrm>
              <a:off x="144110" y="6287678"/>
              <a:ext cx="1202990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Source:  1. 2022 Waterloo TURF Analysis; </a:t>
              </a:r>
              <a:r>
                <a:rPr lang="en-US" sz="500" kern="0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2. Nielsen AOD W/E 3.26.22 3. Mintel Still &amp; Sparkling Water 2022 Report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F9A41582-CD49-4049-B884-4F3130B2B1DB}"/>
              </a:ext>
            </a:extLst>
          </p:cNvPr>
          <p:cNvSpPr txBox="1">
            <a:spLocks/>
          </p:cNvSpPr>
          <p:nvPr/>
        </p:nvSpPr>
        <p:spPr>
          <a:xfrm>
            <a:off x="8409276" y="4048870"/>
            <a:ext cx="1604176" cy="3903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Ginger Citrus Twist</a:t>
            </a:r>
          </a:p>
          <a:p>
            <a:r>
              <a:rPr lang="en-US" sz="1000" dirty="0"/>
              <a:t>12pk UPC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D7053EB-7ABA-4323-B620-A24B677B7280}"/>
              </a:ext>
            </a:extLst>
          </p:cNvPr>
          <p:cNvSpPr txBox="1">
            <a:spLocks/>
          </p:cNvSpPr>
          <p:nvPr/>
        </p:nvSpPr>
        <p:spPr>
          <a:xfrm>
            <a:off x="10422469" y="4071060"/>
            <a:ext cx="1637200" cy="381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Ginger Citrus Twist </a:t>
            </a:r>
          </a:p>
          <a:p>
            <a:r>
              <a:rPr lang="en-US" sz="1000"/>
              <a:t>12oz Can UPC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007800" y="4082164"/>
            <a:ext cx="1604668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Ginger Citrus Twist</a:t>
            </a:r>
          </a:p>
          <a:p>
            <a:r>
              <a:rPr lang="en-US" sz="1000"/>
              <a:t>8pk UPC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3F14E-08B5-4569-ADAF-F8CD82D0855C}"/>
              </a:ext>
            </a:extLst>
          </p:cNvPr>
          <p:cNvGrpSpPr/>
          <p:nvPr/>
        </p:nvGrpSpPr>
        <p:grpSpPr>
          <a:xfrm>
            <a:off x="718545" y="2300090"/>
            <a:ext cx="4624891" cy="3324536"/>
            <a:chOff x="255171" y="2300090"/>
            <a:chExt cx="4624891" cy="33245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3D41B1-9308-467E-8CA2-07B8649BCE23}"/>
                </a:ext>
              </a:extLst>
            </p:cNvPr>
            <p:cNvSpPr/>
            <p:nvPr/>
          </p:nvSpPr>
          <p:spPr>
            <a:xfrm>
              <a:off x="3125880" y="3952606"/>
              <a:ext cx="1754182" cy="1672020"/>
            </a:xfrm>
            <a:prstGeom prst="ellipse">
              <a:avLst/>
            </a:prstGeom>
            <a:solidFill>
              <a:srgbClr val="14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71CE1E-10CF-4AC9-84BB-0B56DF180B16}"/>
                </a:ext>
              </a:extLst>
            </p:cNvPr>
            <p:cNvGrpSpPr/>
            <p:nvPr/>
          </p:nvGrpSpPr>
          <p:grpSpPr>
            <a:xfrm>
              <a:off x="255171" y="2300090"/>
              <a:ext cx="1852594" cy="1852598"/>
              <a:chOff x="250419" y="2209674"/>
              <a:chExt cx="2396804" cy="239680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C100BA8-D362-4188-A5F5-9B566A22804E}"/>
                  </a:ext>
                </a:extLst>
              </p:cNvPr>
              <p:cNvSpPr/>
              <p:nvPr/>
            </p:nvSpPr>
            <p:spPr>
              <a:xfrm>
                <a:off x="250419" y="2209674"/>
                <a:ext cx="2396804" cy="2396803"/>
              </a:xfrm>
              <a:prstGeom prst="ellipse">
                <a:avLst/>
              </a:prstGeom>
              <a:solidFill>
                <a:srgbClr val="FAF2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Text Placeholder 3">
                <a:extLst>
                  <a:ext uri="{FF2B5EF4-FFF2-40B4-BE49-F238E27FC236}">
                    <a16:creationId xmlns:a16="http://schemas.microsoft.com/office/drawing/2014/main" id="{651307DC-AE23-4B08-A663-332A4A84ED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466" y="2415774"/>
                <a:ext cx="1980855" cy="20200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488950" indent="-342900" algn="l" defTabSz="342900" rtl="0" eaLnBrk="1" latinLnBrk="0" hangingPunct="1">
                  <a:spcBef>
                    <a:spcPts val="0"/>
                  </a:spcBef>
                  <a:buClr>
                    <a:srgbClr val="15C0DE"/>
                  </a:buClr>
                  <a:buSzPct val="115000"/>
                  <a:buFont typeface="Arial" panose="020B0604020202020204" pitchFamily="34" charset="0"/>
                  <a:buChar char="•"/>
                  <a:defRPr sz="15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3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•"/>
                  <a:defRPr sz="12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»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Ginger is a 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top emerging flavor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in sparkling water category</a:t>
                </a:r>
                <a:r>
                  <a:rPr lang="en-US" sz="1600" baseline="30000">
                    <a:solidFill>
                      <a:srgbClr val="002060"/>
                    </a:solidFill>
                    <a:latin typeface="Century Gothic" panose="020B0502020202020204" pitchFamily="34" charset="0"/>
                    <a:cs typeface="Helvetica" panose="020B0604020202020204" pitchFamily="34" charset="0"/>
                  </a:rPr>
                  <a:t>3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D3F1A1F-25EB-49A4-94E0-9A43FADA5A25}"/>
              </a:ext>
            </a:extLst>
          </p:cNvPr>
          <p:cNvSpPr txBox="1">
            <a:spLocks/>
          </p:cNvSpPr>
          <p:nvPr/>
        </p:nvSpPr>
        <p:spPr>
          <a:xfrm>
            <a:off x="3738425" y="4162845"/>
            <a:ext cx="1533578" cy="1566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Strong reach &amp; uniqueness </a:t>
            </a:r>
            <a:r>
              <a:rPr lang="en-US" sz="13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with </a:t>
            </a: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110%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 index amongst Life Tasters vs overall panel for interest</a:t>
            </a:r>
            <a:r>
              <a:rPr kumimoji="0" lang="en-US" sz="1300" b="0" i="0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14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2E19B07B-413D-231B-6566-98C4521E6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24" y="2807346"/>
            <a:ext cx="1619463" cy="2651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F3EA3-61C8-BCC0-C856-D00D841A9B1E}"/>
              </a:ext>
            </a:extLst>
          </p:cNvPr>
          <p:cNvSpPr txBox="1"/>
          <p:nvPr/>
        </p:nvSpPr>
        <p:spPr>
          <a:xfrm>
            <a:off x="5940252" y="933814"/>
            <a:ext cx="3136281" cy="52538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1st Ship Availability: 12/15/22*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73A35-497F-9C44-2381-BB9D1BBFFEE0}"/>
              </a:ext>
            </a:extLst>
          </p:cNvPr>
          <p:cNvSpPr txBox="1"/>
          <p:nvPr/>
        </p:nvSpPr>
        <p:spPr>
          <a:xfrm>
            <a:off x="5559478" y="5501348"/>
            <a:ext cx="7127582" cy="40751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*1</a:t>
            </a:r>
            <a:r>
              <a:rPr kumimoji="0" lang="en-US" sz="9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ship availability is contingent on volume commitment submission date with timing subject to deferred shipping.</a:t>
            </a:r>
            <a:endParaRPr kumimoji="0" lang="en-US" sz="135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60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D155C33-04BB-292B-D6F3-2D167ECE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92" y="4526821"/>
            <a:ext cx="1095238" cy="73333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2E38B091-8686-6C09-1481-9A932DA7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15" y="4526821"/>
            <a:ext cx="1095238" cy="733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1D9921-CBDA-4B50-1501-58C7ECA4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41" y="4540589"/>
            <a:ext cx="1095238" cy="733333"/>
          </a:xfrm>
          <a:prstGeom prst="rect">
            <a:avLst/>
          </a:prstGeom>
        </p:spPr>
      </p:pic>
      <p:pic>
        <p:nvPicPr>
          <p:cNvPr id="20" name="Picture 19" descr="A picture containing text, cup, coffee, orange&#10;&#10;Description automatically generated">
            <a:extLst>
              <a:ext uri="{FF2B5EF4-FFF2-40B4-BE49-F238E27FC236}">
                <a16:creationId xmlns:a16="http://schemas.microsoft.com/office/drawing/2014/main" id="{80C593D8-0CE8-CF6E-4C33-BF109B5D9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28" y="2759082"/>
            <a:ext cx="748303" cy="1225296"/>
          </a:xfrm>
          <a:prstGeom prst="rect">
            <a:avLst/>
          </a:prstGeom>
        </p:spPr>
      </p:pic>
      <p:pic>
        <p:nvPicPr>
          <p:cNvPr id="32" name="Picture 31" descr="Text, calendar&#10;&#10;Description automatically generated">
            <a:extLst>
              <a:ext uri="{FF2B5EF4-FFF2-40B4-BE49-F238E27FC236}">
                <a16:creationId xmlns:a16="http://schemas.microsoft.com/office/drawing/2014/main" id="{FBF2D662-D210-DCD8-9C67-E112CDD9F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06" y="2502675"/>
            <a:ext cx="1926733" cy="1926733"/>
          </a:xfrm>
          <a:prstGeom prst="rect">
            <a:avLst/>
          </a:prstGeom>
        </p:spPr>
      </p:pic>
      <p:pic>
        <p:nvPicPr>
          <p:cNvPr id="13" name="Picture 12" descr="Text, calendar&#10;&#10;Description automatically generated">
            <a:extLst>
              <a:ext uri="{FF2B5EF4-FFF2-40B4-BE49-F238E27FC236}">
                <a16:creationId xmlns:a16="http://schemas.microsoft.com/office/drawing/2014/main" id="{EB0960B5-9172-E26E-5F45-29BC18418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50" y="2032468"/>
            <a:ext cx="2744896" cy="274489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5677"/>
                </a:solidFill>
                <a:ea typeface="Segoe UI Black" panose="020B0A02040204020203" pitchFamily="34" charset="0"/>
              </a:rPr>
              <a:t>New in 2023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8D00"/>
                </a:solidFill>
                <a:ea typeface="Segoe UI Black" panose="020B0A02040204020203" pitchFamily="34" charset="0"/>
              </a:rPr>
              <a:t>ORANGE VANILLA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51905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Refreshingly smooth. Juicy orange notes meet vanilla cream in this playful, nostalgic combination.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D9C973-285F-4CF5-A5B9-76492948B42D}"/>
              </a:ext>
            </a:extLst>
          </p:cNvPr>
          <p:cNvSpPr txBox="1">
            <a:spLocks/>
          </p:cNvSpPr>
          <p:nvPr/>
        </p:nvSpPr>
        <p:spPr>
          <a:xfrm>
            <a:off x="1524006" y="5849376"/>
            <a:ext cx="8929721" cy="5191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SzPct val="115000"/>
              <a:buFont typeface="Arial"/>
              <a:buChar char="•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115000"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1. MarketView Research Waterloo Sparkling Water Flavor TURF Study. N=1,309. March 2021; 2. Mintel Still &amp; Sparkling Water- US- March; 3.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Sawtoothgroup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research – focus groups, 5/21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483F20-1C74-4B74-A569-0A4A5CF6BD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053" b="2407"/>
          <a:stretch/>
        </p:blipFill>
        <p:spPr>
          <a:xfrm>
            <a:off x="1" y="5930144"/>
            <a:ext cx="12192197" cy="903908"/>
          </a:xfrm>
          <a:prstGeom prst="rect">
            <a:avLst/>
          </a:prstGeom>
        </p:spPr>
      </p:pic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F9A41582-CD49-4049-B884-4F3130B2B1DB}"/>
              </a:ext>
            </a:extLst>
          </p:cNvPr>
          <p:cNvSpPr txBox="1">
            <a:spLocks/>
          </p:cNvSpPr>
          <p:nvPr/>
        </p:nvSpPr>
        <p:spPr>
          <a:xfrm>
            <a:off x="8669019" y="4048870"/>
            <a:ext cx="1084690" cy="3903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Orange Vanilla 12pk UPC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D7053EB-7ABA-4323-B620-A24B677B7280}"/>
              </a:ext>
            </a:extLst>
          </p:cNvPr>
          <p:cNvSpPr txBox="1">
            <a:spLocks/>
          </p:cNvSpPr>
          <p:nvPr/>
        </p:nvSpPr>
        <p:spPr>
          <a:xfrm>
            <a:off x="10687559" y="4071060"/>
            <a:ext cx="1107020" cy="381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Orange Vanilla 12oz Can UPC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267623" y="4082164"/>
            <a:ext cx="108502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Orange Vanilla</a:t>
            </a:r>
          </a:p>
          <a:p>
            <a:r>
              <a:rPr lang="en-US" sz="1000"/>
              <a:t>8pk UPC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3F14E-08B5-4569-ADAF-F8CD82D0855C}"/>
              </a:ext>
            </a:extLst>
          </p:cNvPr>
          <p:cNvGrpSpPr/>
          <p:nvPr/>
        </p:nvGrpSpPr>
        <p:grpSpPr>
          <a:xfrm>
            <a:off x="718545" y="2300090"/>
            <a:ext cx="4644555" cy="3324536"/>
            <a:chOff x="255171" y="2300090"/>
            <a:chExt cx="4644555" cy="33245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3D41B1-9308-467E-8CA2-07B8649BCE23}"/>
                </a:ext>
              </a:extLst>
            </p:cNvPr>
            <p:cNvSpPr/>
            <p:nvPr/>
          </p:nvSpPr>
          <p:spPr>
            <a:xfrm>
              <a:off x="3145544" y="3952606"/>
              <a:ext cx="1754182" cy="1672020"/>
            </a:xfrm>
            <a:prstGeom prst="ellipse">
              <a:avLst/>
            </a:prstGeom>
            <a:solidFill>
              <a:srgbClr val="FF91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71CE1E-10CF-4AC9-84BB-0B56DF180B16}"/>
                </a:ext>
              </a:extLst>
            </p:cNvPr>
            <p:cNvGrpSpPr/>
            <p:nvPr/>
          </p:nvGrpSpPr>
          <p:grpSpPr>
            <a:xfrm>
              <a:off x="255171" y="2300090"/>
              <a:ext cx="1852594" cy="1852598"/>
              <a:chOff x="250419" y="2209674"/>
              <a:chExt cx="2396804" cy="239680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C100BA8-D362-4188-A5F5-9B566A22804E}"/>
                  </a:ext>
                </a:extLst>
              </p:cNvPr>
              <p:cNvSpPr/>
              <p:nvPr/>
            </p:nvSpPr>
            <p:spPr>
              <a:xfrm>
                <a:off x="250419" y="2209674"/>
                <a:ext cx="2396804" cy="2396803"/>
              </a:xfrm>
              <a:prstGeom prst="ellipse">
                <a:avLst/>
              </a:prstGeom>
              <a:solidFill>
                <a:srgbClr val="FFE3C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Text Placeholder 3">
                <a:extLst>
                  <a:ext uri="{FF2B5EF4-FFF2-40B4-BE49-F238E27FC236}">
                    <a16:creationId xmlns:a16="http://schemas.microsoft.com/office/drawing/2014/main" id="{651307DC-AE23-4B08-A663-332A4A84ED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273" y="2560651"/>
                <a:ext cx="2133685" cy="19210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488950" indent="-342900" algn="l" defTabSz="342900" rtl="0" eaLnBrk="1" latinLnBrk="0" hangingPunct="1">
                  <a:spcBef>
                    <a:spcPts val="0"/>
                  </a:spcBef>
                  <a:buClr>
                    <a:srgbClr val="15C0DE"/>
                  </a:buClr>
                  <a:buSzPct val="115000"/>
                  <a:buFont typeface="Arial" panose="020B0604020202020204" pitchFamily="34" charset="0"/>
                  <a:buChar char="•"/>
                  <a:defRPr sz="15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3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•"/>
                  <a:defRPr sz="12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»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Highest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 uniqueness score of all flavors tested</a:t>
                </a:r>
                <a:r>
                  <a:rPr kumimoji="0" 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Helvetica" panose="020B0604020202020204" pitchFamily="34" charset="0"/>
                  </a:rPr>
                  <a:t> </a:t>
                </a:r>
              </a:p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5C0DE"/>
                  </a:buClr>
                  <a:buSzPct val="115000"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D3F1A1F-25EB-49A4-94E0-9A43FADA5A25}"/>
              </a:ext>
            </a:extLst>
          </p:cNvPr>
          <p:cNvSpPr txBox="1">
            <a:spLocks/>
          </p:cNvSpPr>
          <p:nvPr/>
        </p:nvSpPr>
        <p:spPr>
          <a:xfrm>
            <a:off x="3776502" y="4199343"/>
            <a:ext cx="1501085" cy="138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Orange Vanilla flavored sparkling water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growing +19%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 panose="020B0604020202020204" pitchFamily="34" charset="0"/>
              </a:rPr>
              <a:t>vs PY in latest 52W</a:t>
            </a:r>
            <a:r>
              <a:rPr lang="en-US" sz="1400" baseline="30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FF91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picture containing text, cup, coffee, orange&#10;&#10;Description automatically generated">
            <a:extLst>
              <a:ext uri="{FF2B5EF4-FFF2-40B4-BE49-F238E27FC236}">
                <a16:creationId xmlns:a16="http://schemas.microsoft.com/office/drawing/2014/main" id="{EC06C595-1C11-E4F0-22FB-5668BFFB5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68" y="2812651"/>
            <a:ext cx="1619463" cy="2651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CA201-5A5C-91BF-0E13-10DB6D6C5CDA}"/>
              </a:ext>
            </a:extLst>
          </p:cNvPr>
          <p:cNvSpPr txBox="1"/>
          <p:nvPr/>
        </p:nvSpPr>
        <p:spPr>
          <a:xfrm>
            <a:off x="74743" y="6716495"/>
            <a:ext cx="120299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Source:  1. 2022 Waterloo TURF Analysis; </a:t>
            </a:r>
            <a:r>
              <a:rPr lang="en-US" sz="5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2. Nielsen AOD W/E 3.26.22 3. Mintel Still &amp; Sparkling Water 2022 Report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9C01A-ACB4-9324-DA96-20FF0DCFFB8D}"/>
              </a:ext>
            </a:extLst>
          </p:cNvPr>
          <p:cNvSpPr txBox="1"/>
          <p:nvPr/>
        </p:nvSpPr>
        <p:spPr>
          <a:xfrm>
            <a:off x="5940252" y="933814"/>
            <a:ext cx="3136281" cy="52538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1st Ship Availability: 12/15/22*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1FA731-7E8B-47E1-1145-CB7EA3B61A45}"/>
              </a:ext>
            </a:extLst>
          </p:cNvPr>
          <p:cNvSpPr txBox="1"/>
          <p:nvPr/>
        </p:nvSpPr>
        <p:spPr>
          <a:xfrm>
            <a:off x="5559478" y="5501348"/>
            <a:ext cx="7127582" cy="40751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*1</a:t>
            </a:r>
            <a:r>
              <a:rPr kumimoji="0" lang="en-US" sz="9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ship availability is contingent on volume commitment submission date with timing subject to deferred shipping.</a:t>
            </a:r>
            <a:endParaRPr kumimoji="0" lang="en-US" sz="135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CD0F69"/>
                </a:solidFill>
                <a:ea typeface="Segoe UI Black" panose="020B0A02040204020203" pitchFamily="34" charset="0"/>
              </a:rPr>
              <a:t>New Summer 2023 LTO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CD0F69"/>
                </a:solidFill>
                <a:ea typeface="Segoe UI Black" panose="020B0A02040204020203" pitchFamily="34" charset="0"/>
              </a:rPr>
              <a:t>TROPICAL FRUIT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51905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Uniquely bright and tropical. A nostalgic blend of smooth guava layered with pineapple and citrus notes.</a:t>
            </a:r>
            <a:endParaRPr lang="en-US" sz="14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D9C973-285F-4CF5-A5B9-76492948B42D}"/>
              </a:ext>
            </a:extLst>
          </p:cNvPr>
          <p:cNvSpPr txBox="1">
            <a:spLocks/>
          </p:cNvSpPr>
          <p:nvPr/>
        </p:nvSpPr>
        <p:spPr>
          <a:xfrm>
            <a:off x="1524006" y="5849376"/>
            <a:ext cx="8929721" cy="5191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SzPct val="115000"/>
              <a:buFont typeface="Arial"/>
              <a:buChar char="•"/>
              <a:defRPr sz="20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8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0D0C3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115000"/>
              <a:buFont typeface="Arial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1. MarketView Research Waterloo Sparkling Water Flavor TURF Study. N=1,309. March 2021; 2. Mintel Still &amp; Sparkling Water- US- March; 3.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Sawtoothgroup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research – focus groups, 5/21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41956A-B0BC-405D-B918-2BAE0080AC0E}"/>
              </a:ext>
            </a:extLst>
          </p:cNvPr>
          <p:cNvSpPr txBox="1"/>
          <p:nvPr/>
        </p:nvSpPr>
        <p:spPr>
          <a:xfrm>
            <a:off x="5559478" y="5501348"/>
            <a:ext cx="7127582" cy="407512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*1</a:t>
            </a:r>
            <a:r>
              <a:rPr kumimoji="0" lang="en-US" sz="9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ship availability is contingent on volume commitment submission date with timing subject to deferred shipping.</a:t>
            </a:r>
            <a:endParaRPr kumimoji="0" lang="en-US" sz="1350" b="0" i="1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483F20-1C74-4B74-A569-0A4A5CF6B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3" b="2407"/>
          <a:stretch/>
        </p:blipFill>
        <p:spPr>
          <a:xfrm>
            <a:off x="1" y="5930144"/>
            <a:ext cx="12192197" cy="903908"/>
          </a:xfrm>
          <a:prstGeom prst="rect">
            <a:avLst/>
          </a:prstGeom>
        </p:spPr>
      </p:pic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F9A41582-CD49-4049-B884-4F3130B2B1DB}"/>
              </a:ext>
            </a:extLst>
          </p:cNvPr>
          <p:cNvSpPr txBox="1">
            <a:spLocks/>
          </p:cNvSpPr>
          <p:nvPr/>
        </p:nvSpPr>
        <p:spPr>
          <a:xfrm>
            <a:off x="8669019" y="4048870"/>
            <a:ext cx="1084690" cy="3903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Tropical Fruit</a:t>
            </a:r>
          </a:p>
          <a:p>
            <a:r>
              <a:rPr lang="en-US" sz="1000" dirty="0"/>
              <a:t>12pk UPC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D7053EB-7ABA-4323-B620-A24B677B7280}"/>
              </a:ext>
            </a:extLst>
          </p:cNvPr>
          <p:cNvSpPr txBox="1">
            <a:spLocks/>
          </p:cNvSpPr>
          <p:nvPr/>
        </p:nvSpPr>
        <p:spPr>
          <a:xfrm>
            <a:off x="10687559" y="4071060"/>
            <a:ext cx="1107020" cy="381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Tropical Fruit</a:t>
            </a:r>
          </a:p>
          <a:p>
            <a:r>
              <a:rPr lang="en-US" sz="1000"/>
              <a:t>12oz Can UPC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267623" y="4082164"/>
            <a:ext cx="108502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Tropical Fruit</a:t>
            </a:r>
          </a:p>
          <a:p>
            <a:r>
              <a:rPr lang="en-US" sz="1000"/>
              <a:t>8pk UPC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67D91-A3CA-6B74-F238-E06E920CDE78}"/>
              </a:ext>
            </a:extLst>
          </p:cNvPr>
          <p:cNvGrpSpPr/>
          <p:nvPr/>
        </p:nvGrpSpPr>
        <p:grpSpPr>
          <a:xfrm>
            <a:off x="598305" y="2300090"/>
            <a:ext cx="4745131" cy="3324536"/>
            <a:chOff x="626298" y="2300090"/>
            <a:chExt cx="4745131" cy="33245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C3F14E-08B5-4569-ADAF-F8CD82D0855C}"/>
                </a:ext>
              </a:extLst>
            </p:cNvPr>
            <p:cNvGrpSpPr/>
            <p:nvPr/>
          </p:nvGrpSpPr>
          <p:grpSpPr>
            <a:xfrm>
              <a:off x="626298" y="2300090"/>
              <a:ext cx="4745131" cy="3324536"/>
              <a:chOff x="134931" y="2300090"/>
              <a:chExt cx="4745131" cy="332453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03D41B1-9308-467E-8CA2-07B8649BCE23}"/>
                  </a:ext>
                </a:extLst>
              </p:cNvPr>
              <p:cNvSpPr/>
              <p:nvPr/>
            </p:nvSpPr>
            <p:spPr>
              <a:xfrm>
                <a:off x="3125880" y="3952606"/>
                <a:ext cx="1754182" cy="1672020"/>
              </a:xfrm>
              <a:prstGeom prst="ellipse">
                <a:avLst/>
              </a:prstGeom>
              <a:solidFill>
                <a:srgbClr val="F7A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971CE1E-10CF-4AC9-84BB-0B56DF180B16}"/>
                  </a:ext>
                </a:extLst>
              </p:cNvPr>
              <p:cNvGrpSpPr/>
              <p:nvPr/>
            </p:nvGrpSpPr>
            <p:grpSpPr>
              <a:xfrm>
                <a:off x="134931" y="2300090"/>
                <a:ext cx="1908820" cy="1852598"/>
                <a:chOff x="94859" y="2209674"/>
                <a:chExt cx="2469548" cy="2396803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C100BA8-D362-4188-A5F5-9B566A22804E}"/>
                    </a:ext>
                  </a:extLst>
                </p:cNvPr>
                <p:cNvSpPr/>
                <p:nvPr/>
              </p:nvSpPr>
              <p:spPr>
                <a:xfrm>
                  <a:off x="167610" y="2209674"/>
                  <a:ext cx="2396797" cy="2396803"/>
                </a:xfrm>
                <a:prstGeom prst="ellipse">
                  <a:avLst/>
                </a:prstGeom>
                <a:solidFill>
                  <a:srgbClr val="CD0F6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 Placeholder 3">
                  <a:extLst>
                    <a:ext uri="{FF2B5EF4-FFF2-40B4-BE49-F238E27FC236}">
                      <a16:creationId xmlns:a16="http://schemas.microsoft.com/office/drawing/2014/main" id="{651307DC-AE23-4B08-A663-332A4A84ED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859" y="2560651"/>
                  <a:ext cx="2377286" cy="192106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488950" indent="-342900" algn="l" defTabSz="342900" rtl="0" eaLnBrk="1" latinLnBrk="0" hangingPunct="1">
                    <a:spcBef>
                      <a:spcPts val="0"/>
                    </a:spcBef>
                    <a:buClr>
                      <a:srgbClr val="15C0DE"/>
                    </a:buClr>
                    <a:buSzPct val="115000"/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rgbClr val="595959"/>
                      </a:solidFill>
                      <a:latin typeface="Century Gothic" panose="020B0502020202020204" pitchFamily="34" charset="0"/>
                      <a:ea typeface="+mn-ea"/>
                      <a:cs typeface="Calibri"/>
                    </a:defRPr>
                  </a:lvl1pPr>
                  <a:lvl2pPr marL="557213" indent="-214313" algn="l" defTabSz="342900" rtl="0" eaLnBrk="1" latinLnBrk="0" hangingPunct="1">
                    <a:spcBef>
                      <a:spcPct val="20000"/>
                    </a:spcBef>
                    <a:buClr>
                      <a:srgbClr val="15C0DE"/>
                    </a:buClr>
                    <a:buFont typeface="Arial"/>
                    <a:buChar char="–"/>
                    <a:defRPr sz="1350" b="0" i="0" kern="1200">
                      <a:solidFill>
                        <a:srgbClr val="595959"/>
                      </a:solidFill>
                      <a:latin typeface="Century Gothic" panose="020B0502020202020204" pitchFamily="34" charset="0"/>
                      <a:ea typeface="+mn-ea"/>
                      <a:cs typeface="Calibri"/>
                    </a:defRPr>
                  </a:lvl2pPr>
                  <a:lvl3pPr marL="857250" indent="-171450" algn="l" defTabSz="342900" rtl="0" eaLnBrk="1" latinLnBrk="0" hangingPunct="1">
                    <a:spcBef>
                      <a:spcPct val="20000"/>
                    </a:spcBef>
                    <a:buClr>
                      <a:srgbClr val="15C0DE"/>
                    </a:buClr>
                    <a:buFont typeface="Arial"/>
                    <a:buChar char="•"/>
                    <a:defRPr sz="1200" b="0" i="0" kern="1200">
                      <a:solidFill>
                        <a:srgbClr val="595959"/>
                      </a:solidFill>
                      <a:latin typeface="Century Gothic" panose="020B0502020202020204" pitchFamily="34" charset="0"/>
                      <a:ea typeface="+mn-ea"/>
                      <a:cs typeface="Calibri"/>
                    </a:defRPr>
                  </a:lvl3pPr>
                  <a:lvl4pPr marL="1200150" indent="-171450" algn="l" defTabSz="342900" rtl="0" eaLnBrk="1" latinLnBrk="0" hangingPunct="1">
                    <a:spcBef>
                      <a:spcPct val="20000"/>
                    </a:spcBef>
                    <a:buClr>
                      <a:srgbClr val="15C0DE"/>
                    </a:buClr>
                    <a:buFont typeface="Arial"/>
                    <a:buChar char="–"/>
                    <a:defRPr sz="1050" b="0" i="0" kern="1200">
                      <a:solidFill>
                        <a:srgbClr val="595959"/>
                      </a:solidFill>
                      <a:latin typeface="Century Gothic" panose="020B0502020202020204" pitchFamily="34" charset="0"/>
                      <a:ea typeface="+mn-ea"/>
                      <a:cs typeface="Calibri"/>
                    </a:defRPr>
                  </a:lvl4pPr>
                  <a:lvl5pPr marL="1543050" indent="-171450" algn="l" defTabSz="342900" rtl="0" eaLnBrk="1" latinLnBrk="0" hangingPunct="1">
                    <a:spcBef>
                      <a:spcPct val="20000"/>
                    </a:spcBef>
                    <a:buClr>
                      <a:srgbClr val="15C0DE"/>
                    </a:buClr>
                    <a:buFont typeface="Arial"/>
                    <a:buChar char="»"/>
                    <a:defRPr sz="1050" b="0" i="0" kern="1200">
                      <a:solidFill>
                        <a:srgbClr val="595959"/>
                      </a:solidFill>
                      <a:latin typeface="Century Gothic" panose="020B0502020202020204" pitchFamily="34" charset="0"/>
                      <a:ea typeface="+mn-ea"/>
                      <a:cs typeface="Calibri"/>
                    </a:defRPr>
                  </a:lvl5pPr>
                  <a:lvl6pPr marL="1885950" indent="-171450" algn="l" defTabSz="3429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3429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3429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3429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4605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5C0DE"/>
                    </a:buClr>
                    <a:buSzPct val="115000"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</a:rPr>
                    <a:t>Top overall </a:t>
                  </a:r>
                  <a:r>
                    <a:rPr kumimoji="0" lang="en-US" sz="18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</a:rPr>
                    <a:t>ranked new flavor in 2022 TURF study</a:t>
                  </a:r>
                  <a:r>
                    <a:rPr kumimoji="0" lang="en-US" sz="180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</a:rPr>
                    <a:t>1</a:t>
                  </a:r>
                  <a:r>
                    <a:rPr kumimoji="0" lang="en-US" sz="18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Calibri"/>
                    </a:rPr>
                    <a:t> </a:t>
                  </a:r>
                </a:p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15C0DE"/>
                    </a:buClr>
                    <a:buSzPct val="115000"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Calibri"/>
                  </a:endParaRPr>
                </a:p>
              </p:txBody>
            </p:sp>
          </p:grpSp>
        </p:grpSp>
        <p:sp>
          <p:nvSpPr>
            <p:cNvPr id="61" name="Text Placeholder 3">
              <a:extLst>
                <a:ext uri="{FF2B5EF4-FFF2-40B4-BE49-F238E27FC236}">
                  <a16:creationId xmlns:a16="http://schemas.microsoft.com/office/drawing/2014/main" id="{6D3F1A1F-25EB-49A4-94E0-9A43FADA5A25}"/>
                </a:ext>
              </a:extLst>
            </p:cNvPr>
            <p:cNvSpPr txBox="1">
              <a:spLocks/>
            </p:cNvSpPr>
            <p:nvPr/>
          </p:nvSpPr>
          <p:spPr>
            <a:xfrm>
              <a:off x="3622805" y="4209175"/>
              <a:ext cx="1671800" cy="13882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88950" indent="-342900" algn="l" defTabSz="342900" rtl="0" eaLnBrk="1" latinLnBrk="0" hangingPunct="1">
                <a:spcBef>
                  <a:spcPts val="0"/>
                </a:spcBef>
                <a:buClr>
                  <a:srgbClr val="15C0DE"/>
                </a:buClr>
                <a:buSzPct val="115000"/>
                <a:buFont typeface="Arial" panose="020B0604020202020204" pitchFamily="34" charset="0"/>
                <a:buChar char="•"/>
                <a:defRPr sz="1500" b="0" i="0" kern="1200">
                  <a:solidFill>
                    <a:srgbClr val="595959"/>
                  </a:solidFill>
                  <a:latin typeface="Century Gothic" panose="020B0502020202020204" pitchFamily="34" charset="0"/>
                  <a:ea typeface="+mn-ea"/>
                  <a:cs typeface="Calibri"/>
                </a:defRPr>
              </a:lvl1pPr>
              <a:lvl2pPr marL="557213" indent="-214313" algn="l" defTabSz="342900" rtl="0" eaLnBrk="1" latinLnBrk="0" hangingPunct="1">
                <a:spcBef>
                  <a:spcPct val="20000"/>
                </a:spcBef>
                <a:buClr>
                  <a:srgbClr val="15C0DE"/>
                </a:buClr>
                <a:buFont typeface="Arial"/>
                <a:buChar char="–"/>
                <a:defRPr sz="1350" b="0" i="0" kern="1200">
                  <a:solidFill>
                    <a:srgbClr val="595959"/>
                  </a:solidFill>
                  <a:latin typeface="Century Gothic" panose="020B0502020202020204" pitchFamily="34" charset="0"/>
                  <a:ea typeface="+mn-ea"/>
                  <a:cs typeface="Calibri"/>
                </a:defRPr>
              </a:lvl2pPr>
              <a:lvl3pPr marL="857250" indent="-171450" algn="l" defTabSz="342900" rtl="0" eaLnBrk="1" latinLnBrk="0" hangingPunct="1">
                <a:spcBef>
                  <a:spcPct val="20000"/>
                </a:spcBef>
                <a:buClr>
                  <a:srgbClr val="15C0DE"/>
                </a:buClr>
                <a:buFont typeface="Arial"/>
                <a:buChar char="•"/>
                <a:defRPr sz="1200" b="0" i="0" kern="1200">
                  <a:solidFill>
                    <a:srgbClr val="595959"/>
                  </a:solidFill>
                  <a:latin typeface="Century Gothic" panose="020B0502020202020204" pitchFamily="34" charset="0"/>
                  <a:ea typeface="+mn-ea"/>
                  <a:cs typeface="Calibri"/>
                </a:defRPr>
              </a:lvl3pPr>
              <a:lvl4pPr marL="1200150" indent="-171450" algn="l" defTabSz="342900" rtl="0" eaLnBrk="1" latinLnBrk="0" hangingPunct="1">
                <a:spcBef>
                  <a:spcPct val="20000"/>
                </a:spcBef>
                <a:buClr>
                  <a:srgbClr val="15C0DE"/>
                </a:buClr>
                <a:buFont typeface="Arial"/>
                <a:buChar char="–"/>
                <a:defRPr sz="1050" b="0" i="0" kern="1200">
                  <a:solidFill>
                    <a:srgbClr val="595959"/>
                  </a:solidFill>
                  <a:latin typeface="Century Gothic" panose="020B0502020202020204" pitchFamily="34" charset="0"/>
                  <a:ea typeface="+mn-ea"/>
                  <a:cs typeface="Calibri"/>
                </a:defRPr>
              </a:lvl4pPr>
              <a:lvl5pPr marL="1543050" indent="-171450" algn="l" defTabSz="342900" rtl="0" eaLnBrk="1" latinLnBrk="0" hangingPunct="1">
                <a:spcBef>
                  <a:spcPct val="20000"/>
                </a:spcBef>
                <a:buClr>
                  <a:srgbClr val="15C0DE"/>
                </a:buClr>
                <a:buFont typeface="Arial"/>
                <a:buChar char="»"/>
                <a:defRPr sz="1050" b="0" i="0" kern="1200">
                  <a:solidFill>
                    <a:srgbClr val="595959"/>
                  </a:solidFill>
                  <a:latin typeface="Century Gothic" panose="020B0502020202020204" pitchFamily="34" charset="0"/>
                  <a:ea typeface="+mn-ea"/>
                  <a:cs typeface="Calibri"/>
                </a:defRPr>
              </a:lvl5pPr>
              <a:lvl6pPr marL="18859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605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C0DE"/>
                </a:buClr>
                <a:buSzPct val="115000"/>
                <a:buFont typeface="Arial" panose="020B0604020202020204" pitchFamily="34" charset="0"/>
                <a:buNone/>
                <a:tabLst/>
                <a:defRPr/>
              </a:pPr>
              <a:r>
                <a:rPr lang="en-US" sz="1250">
                  <a:solidFill>
                    <a:prstClr val="white"/>
                  </a:solidFill>
                </a:rPr>
                <a:t>Tied with </a:t>
              </a:r>
              <a:r>
                <a:rPr lang="en-US" sz="1250" b="1">
                  <a:solidFill>
                    <a:prstClr val="white"/>
                  </a:solidFill>
                </a:rPr>
                <a:t>Cherry Limeade </a:t>
              </a:r>
              <a:r>
                <a:rPr lang="en-US" sz="1250">
                  <a:solidFill>
                    <a:prstClr val="white"/>
                  </a:solidFill>
                </a:rPr>
                <a:t>and </a:t>
              </a:r>
              <a:r>
                <a:rPr lang="en-US" sz="1250" b="1">
                  <a:solidFill>
                    <a:prstClr val="white"/>
                  </a:solidFill>
                </a:rPr>
                <a:t>Blackberry Lemonade </a:t>
              </a:r>
              <a:r>
                <a:rPr lang="en-US" sz="1250">
                  <a:solidFill>
                    <a:prstClr val="white"/>
                  </a:solidFill>
                </a:rPr>
                <a:t>in both interest and reach</a:t>
              </a:r>
              <a:r>
                <a:rPr lang="en-US" sz="1250" baseline="30000">
                  <a:solidFill>
                    <a:prstClr val="white"/>
                  </a:solidFill>
                </a:rPr>
                <a:t>1</a:t>
              </a:r>
              <a:endParaRPr kumimoji="0" lang="en-US" sz="1250" b="1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CD0F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ext&#10;&#10;Description automatically generated">
            <a:extLst>
              <a:ext uri="{FF2B5EF4-FFF2-40B4-BE49-F238E27FC236}">
                <a16:creationId xmlns:a16="http://schemas.microsoft.com/office/drawing/2014/main" id="{0DD3BC00-C17B-04AA-7648-8BA4A259D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59" y="4534754"/>
            <a:ext cx="1095238" cy="733333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997EEC7A-59B5-990B-372A-396DD76A4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38" y="4517447"/>
            <a:ext cx="1095238" cy="73333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FCEB26-DE02-36CA-FE48-A9E7222E6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45" y="4532480"/>
            <a:ext cx="1095238" cy="733333"/>
          </a:xfrm>
          <a:prstGeom prst="rect">
            <a:avLst/>
          </a:prstGeom>
        </p:spPr>
      </p:pic>
      <p:pic>
        <p:nvPicPr>
          <p:cNvPr id="6" name="Picture 5" descr="Text, calendar&#10;&#10;Description automatically generated">
            <a:extLst>
              <a:ext uri="{FF2B5EF4-FFF2-40B4-BE49-F238E27FC236}">
                <a16:creationId xmlns:a16="http://schemas.microsoft.com/office/drawing/2014/main" id="{0F44381E-D1C6-7A21-EC8E-AA7D9528D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0" y="2782906"/>
            <a:ext cx="1682739" cy="2755369"/>
          </a:xfrm>
          <a:prstGeom prst="rect">
            <a:avLst/>
          </a:prstGeom>
        </p:spPr>
      </p:pic>
      <p:pic>
        <p:nvPicPr>
          <p:cNvPr id="9" name="Picture 8" descr="Text, calendar&#10;&#10;Description automatically generated">
            <a:extLst>
              <a:ext uri="{FF2B5EF4-FFF2-40B4-BE49-F238E27FC236}">
                <a16:creationId xmlns:a16="http://schemas.microsoft.com/office/drawing/2014/main" id="{D5B4E975-9BAD-0D34-3D94-3FDDEE5541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75" y="2737691"/>
            <a:ext cx="782720" cy="12816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7CF26D18-2946-728F-56D0-14ED46D99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89" y="2474645"/>
            <a:ext cx="1946024" cy="1946024"/>
          </a:xfrm>
          <a:prstGeom prst="rect">
            <a:avLst/>
          </a:prstGeom>
        </p:spPr>
      </p:pic>
      <p:pic>
        <p:nvPicPr>
          <p:cNvPr id="18" name="Picture 17" descr="Text, calendar&#10;&#10;Description automatically generated">
            <a:extLst>
              <a:ext uri="{FF2B5EF4-FFF2-40B4-BE49-F238E27FC236}">
                <a16:creationId xmlns:a16="http://schemas.microsoft.com/office/drawing/2014/main" id="{00EA519E-28B0-F9EC-5F19-73D13E901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8" b="27901"/>
          <a:stretch/>
        </p:blipFill>
        <p:spPr>
          <a:xfrm>
            <a:off x="7812700" y="2748279"/>
            <a:ext cx="2753427" cy="1229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20341D-A50B-A7AE-7BE3-DDF32CB92649}"/>
              </a:ext>
            </a:extLst>
          </p:cNvPr>
          <p:cNvSpPr txBox="1"/>
          <p:nvPr/>
        </p:nvSpPr>
        <p:spPr>
          <a:xfrm>
            <a:off x="74743" y="6716495"/>
            <a:ext cx="120299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Source:  1. 2022 Waterloo TURF Analysis; </a:t>
            </a:r>
            <a:r>
              <a:rPr lang="en-US" sz="5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2. Nielsen AOD W/E 3.26.22 3. Mintel Still &amp; Sparkling Water 2022 Report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3BA8B-3884-539B-8CA2-49DD5DB8FF81}"/>
              </a:ext>
            </a:extLst>
          </p:cNvPr>
          <p:cNvSpPr txBox="1"/>
          <p:nvPr/>
        </p:nvSpPr>
        <p:spPr>
          <a:xfrm>
            <a:off x="5940252" y="933814"/>
            <a:ext cx="3258612" cy="52538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595959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Calibri"/>
              </a:rPr>
              <a:t>Volume commitment available through 1/20/23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highlight>
                <a:srgbClr val="FFFF00"/>
              </a:highlight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FF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1st Ship Availability: 4/17/23*</a:t>
            </a:r>
          </a:p>
        </p:txBody>
      </p:sp>
    </p:spTree>
    <p:extLst>
      <p:ext uri="{BB962C8B-B14F-4D97-AF65-F5344CB8AC3E}">
        <p14:creationId xmlns:p14="http://schemas.microsoft.com/office/powerpoint/2010/main" val="59523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5677"/>
                </a:solidFill>
                <a:ea typeface="Segoe UI Black" panose="020B0A02040204020203" pitchFamily="34" charset="0"/>
              </a:rPr>
              <a:t>Now Available Everyday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79BC44"/>
                </a:solidFill>
                <a:ea typeface="Segoe UI Black" panose="020B0A02040204020203" pitchFamily="34" charset="0"/>
              </a:rPr>
              <a:t>Pineapple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48493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The perfect tropical balance of tangy, tart and sweet. With a distinct upfront Pineapple aroma and authentic flavor that leaves you craving more.</a:t>
            </a: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483F20-1C74-4B74-A569-0A4A5CF6B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3" b="2407"/>
          <a:stretch/>
        </p:blipFill>
        <p:spPr>
          <a:xfrm>
            <a:off x="1" y="5930144"/>
            <a:ext cx="12192197" cy="903908"/>
          </a:xfrm>
          <a:prstGeom prst="rect">
            <a:avLst/>
          </a:prstGeom>
        </p:spPr>
      </p:pic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F9A41582-CD49-4049-B884-4F3130B2B1DB}"/>
              </a:ext>
            </a:extLst>
          </p:cNvPr>
          <p:cNvSpPr txBox="1">
            <a:spLocks/>
          </p:cNvSpPr>
          <p:nvPr/>
        </p:nvSpPr>
        <p:spPr>
          <a:xfrm>
            <a:off x="8563721" y="4048870"/>
            <a:ext cx="1295286" cy="3903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Pineapple</a:t>
            </a:r>
          </a:p>
          <a:p>
            <a:r>
              <a:rPr lang="en-US" sz="1000" dirty="0"/>
              <a:t>12pk UPC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D7053EB-7ABA-4323-B620-A24B677B7280}"/>
              </a:ext>
            </a:extLst>
          </p:cNvPr>
          <p:cNvSpPr txBox="1">
            <a:spLocks/>
          </p:cNvSpPr>
          <p:nvPr/>
        </p:nvSpPr>
        <p:spPr>
          <a:xfrm>
            <a:off x="10580093" y="4071060"/>
            <a:ext cx="1321952" cy="381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Pineapple</a:t>
            </a:r>
          </a:p>
          <a:p>
            <a:r>
              <a:rPr lang="en-US" sz="1000" dirty="0"/>
              <a:t>12oz Can UPC</a:t>
            </a:r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173332" y="4082164"/>
            <a:ext cx="1273604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Pineapple</a:t>
            </a:r>
          </a:p>
          <a:p>
            <a:r>
              <a:rPr lang="en-US" sz="1000" dirty="0"/>
              <a:t>8pk UPC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3F14E-08B5-4569-ADAF-F8CD82D0855C}"/>
              </a:ext>
            </a:extLst>
          </p:cNvPr>
          <p:cNvGrpSpPr/>
          <p:nvPr/>
        </p:nvGrpSpPr>
        <p:grpSpPr>
          <a:xfrm>
            <a:off x="660900" y="2262916"/>
            <a:ext cx="4737128" cy="3361710"/>
            <a:chOff x="197526" y="2262916"/>
            <a:chExt cx="4737128" cy="336171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3D41B1-9308-467E-8CA2-07B8649BCE23}"/>
                </a:ext>
              </a:extLst>
            </p:cNvPr>
            <p:cNvSpPr/>
            <p:nvPr/>
          </p:nvSpPr>
          <p:spPr>
            <a:xfrm>
              <a:off x="3180472" y="3952606"/>
              <a:ext cx="1754182" cy="1672020"/>
            </a:xfrm>
            <a:prstGeom prst="ellipse">
              <a:avLst/>
            </a:prstGeom>
            <a:solidFill>
              <a:srgbClr val="79BC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71CE1E-10CF-4AC9-84BB-0B56DF180B16}"/>
                </a:ext>
              </a:extLst>
            </p:cNvPr>
            <p:cNvGrpSpPr/>
            <p:nvPr/>
          </p:nvGrpSpPr>
          <p:grpSpPr>
            <a:xfrm>
              <a:off x="197526" y="2262916"/>
              <a:ext cx="1926940" cy="1926948"/>
              <a:chOff x="175839" y="2161580"/>
              <a:chExt cx="2492992" cy="2492993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C100BA8-D362-4188-A5F5-9B566A22804E}"/>
                  </a:ext>
                </a:extLst>
              </p:cNvPr>
              <p:cNvSpPr/>
              <p:nvPr/>
            </p:nvSpPr>
            <p:spPr>
              <a:xfrm>
                <a:off x="175839" y="2161580"/>
                <a:ext cx="2492992" cy="2492993"/>
              </a:xfrm>
              <a:prstGeom prst="ellipse">
                <a:avLst/>
              </a:prstGeom>
              <a:solidFill>
                <a:srgbClr val="FDCF0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Text Placeholder 3">
                <a:extLst>
                  <a:ext uri="{FF2B5EF4-FFF2-40B4-BE49-F238E27FC236}">
                    <a16:creationId xmlns:a16="http://schemas.microsoft.com/office/drawing/2014/main" id="{651307DC-AE23-4B08-A663-332A4A84ED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0214" y="2346607"/>
                <a:ext cx="2377293" cy="20328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488950" indent="-342900" algn="l" defTabSz="342900" rtl="0" eaLnBrk="1" latinLnBrk="0" hangingPunct="1">
                  <a:spcBef>
                    <a:spcPts val="0"/>
                  </a:spcBef>
                  <a:buClr>
                    <a:srgbClr val="15C0DE"/>
                  </a:buClr>
                  <a:buSzPct val="115000"/>
                  <a:buFont typeface="Arial" panose="020B0604020202020204" pitchFamily="34" charset="0"/>
                  <a:buChar char="•"/>
                  <a:defRPr sz="15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3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•"/>
                  <a:defRPr sz="120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–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15C0DE"/>
                  </a:buClr>
                  <a:buFont typeface="Arial"/>
                  <a:buChar char="»"/>
                  <a:defRPr sz="1050" b="0" i="0" kern="1200">
                    <a:solidFill>
                      <a:srgbClr val="595959"/>
                    </a:solidFill>
                    <a:latin typeface="Century Gothic" panose="020B0502020202020204" pitchFamily="34" charset="0"/>
                    <a:ea typeface="+mn-ea"/>
                    <a:cs typeface="Calibri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TOP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b="1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PERFORMER </a:t>
                </a:r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Amongst all flavors in 2022 TURF Analysis across </a:t>
                </a:r>
                <a:r>
                  <a:rPr lang="en-US" sz="1400" b="1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reach</a:t>
                </a:r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 and </a:t>
                </a:r>
                <a:r>
                  <a:rPr lang="en-US" sz="1400" b="1" dirty="0">
                    <a:solidFill>
                      <a:schemeClr val="bg1">
                        <a:lumMod val="95000"/>
                      </a:schemeClr>
                    </a:solidFill>
                    <a:cs typeface="Helvetica" panose="020B0604020202020204" pitchFamily="34" charset="0"/>
                  </a:rPr>
                  <a:t>fit with brand</a:t>
                </a:r>
                <a:r>
                  <a:rPr kumimoji="0" lang="en-US" sz="14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Calibri"/>
                  </a:rPr>
                  <a:t>1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Helvetica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D3F1A1F-25EB-49A4-94E0-9A43FADA5A25}"/>
              </a:ext>
            </a:extLst>
          </p:cNvPr>
          <p:cNvSpPr txBox="1">
            <a:spLocks/>
          </p:cNvSpPr>
          <p:nvPr/>
        </p:nvSpPr>
        <p:spPr>
          <a:xfrm>
            <a:off x="3659236" y="4496539"/>
            <a:ext cx="1671800" cy="99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 algn="ctr">
              <a:buNone/>
              <a:defRPr/>
            </a:pPr>
            <a:r>
              <a:rPr lang="en-US" sz="1350" dirty="0">
                <a:solidFill>
                  <a:prstClr val="white"/>
                </a:solidFill>
              </a:rPr>
              <a:t>In </a:t>
            </a:r>
            <a:r>
              <a:rPr lang="en-US" sz="1350" b="1" dirty="0">
                <a:solidFill>
                  <a:prstClr val="white"/>
                </a:solidFill>
              </a:rPr>
              <a:t>total $ sales </a:t>
            </a:r>
            <a:r>
              <a:rPr lang="en-US" sz="1350" dirty="0">
                <a:solidFill>
                  <a:prstClr val="white"/>
                </a:solidFill>
              </a:rPr>
              <a:t>at </a:t>
            </a:r>
            <a:r>
              <a:rPr lang="en-US" sz="1350" b="1" dirty="0">
                <a:solidFill>
                  <a:prstClr val="white"/>
                </a:solidFill>
              </a:rPr>
              <a:t>Retailer A </a:t>
            </a:r>
            <a:r>
              <a:rPr lang="en-US" sz="1350" dirty="0">
                <a:solidFill>
                  <a:prstClr val="white"/>
                </a:solidFill>
              </a:rPr>
              <a:t>over latest 13 weeks vs YA</a:t>
            </a:r>
            <a:r>
              <a:rPr lang="en-US" sz="1350" baseline="30000" dirty="0">
                <a:solidFill>
                  <a:prstClr val="white"/>
                </a:solidFill>
              </a:rPr>
              <a:t>2</a:t>
            </a:r>
            <a:endParaRPr kumimoji="0" lang="en-US" sz="1350" b="1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FDCF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up, drink&#10;&#10;Description automatically generated">
            <a:extLst>
              <a:ext uri="{FF2B5EF4-FFF2-40B4-BE49-F238E27FC236}">
                <a16:creationId xmlns:a16="http://schemas.microsoft.com/office/drawing/2014/main" id="{A66EB054-A571-39C5-3E7A-57F53CC7E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17" y="2779687"/>
            <a:ext cx="1656959" cy="2713102"/>
          </a:xfrm>
          <a:prstGeom prst="rect">
            <a:avLst/>
          </a:prstGeom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88A3F43E-A3C3-34BE-3F85-793E65BD0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99" y="2884526"/>
            <a:ext cx="1754182" cy="1211503"/>
          </a:xfrm>
          <a:prstGeom prst="rect">
            <a:avLst/>
          </a:prstGeom>
        </p:spPr>
      </p:pic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7049BD4-B7FE-C078-FF30-F33732982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55" y="2679638"/>
            <a:ext cx="2559707" cy="1445731"/>
          </a:xfrm>
          <a:prstGeom prst="rect">
            <a:avLst/>
          </a:prstGeom>
        </p:spPr>
      </p:pic>
      <p:pic>
        <p:nvPicPr>
          <p:cNvPr id="33" name="Picture 32" descr="A picture containing text, cup, drink&#10;&#10;Description automatically generated">
            <a:extLst>
              <a:ext uri="{FF2B5EF4-FFF2-40B4-BE49-F238E27FC236}">
                <a16:creationId xmlns:a16="http://schemas.microsoft.com/office/drawing/2014/main" id="{4A104901-39C9-B4DB-54E5-51CF1B4C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36" y="2811726"/>
            <a:ext cx="775888" cy="1270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65D4D-3783-CF21-4368-41FBAF8CC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295" y="4563749"/>
            <a:ext cx="1167115" cy="781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CE5D4B-698B-B077-6DC0-7C38A32AF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231" y="4563749"/>
            <a:ext cx="1167116" cy="781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4B9E62-F8C7-EB92-CDCE-7EDC41D506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1943" y="4557955"/>
            <a:ext cx="1167115" cy="781460"/>
          </a:xfrm>
          <a:prstGeom prst="rect">
            <a:avLst/>
          </a:prstGeom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9640C45-D27E-DAC0-F168-795AD387A70D}"/>
              </a:ext>
            </a:extLst>
          </p:cNvPr>
          <p:cNvSpPr txBox="1">
            <a:spLocks/>
          </p:cNvSpPr>
          <p:nvPr/>
        </p:nvSpPr>
        <p:spPr>
          <a:xfrm>
            <a:off x="3884768" y="3936908"/>
            <a:ext cx="1012142" cy="721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</a:rPr>
              <a:t>#2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CA286F-02EF-FD28-2BF7-3C1DC575548F}"/>
              </a:ext>
            </a:extLst>
          </p:cNvPr>
          <p:cNvSpPr txBox="1"/>
          <p:nvPr/>
        </p:nvSpPr>
        <p:spPr>
          <a:xfrm>
            <a:off x="74743" y="6716495"/>
            <a:ext cx="120299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Source:  1. 2022 Waterloo TURF Analysis; </a:t>
            </a:r>
            <a:r>
              <a:rPr lang="en-US" sz="5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2. Nielsen AOD W/E 3.26.22 3. Mintel Still &amp; Sparkling Water 2022 Report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67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5677"/>
                </a:solidFill>
                <a:ea typeface="Segoe UI Black" panose="020B0A02040204020203" pitchFamily="34" charset="0"/>
              </a:rPr>
              <a:t>Now Available Everyday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1C056A"/>
                </a:solidFill>
                <a:ea typeface="Segoe UI Black" panose="020B0A02040204020203" pitchFamily="34" charset="0"/>
              </a:rPr>
              <a:t>Blackberry Lemonade 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48493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A dynamic twist on classic country lemonade. With complex, ripe and juicy blackberry notes layered into what you’d expect from a fresh lemonade stand.</a:t>
            </a: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483F20-1C74-4B74-A569-0A4A5CF6B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3" b="2407"/>
          <a:stretch/>
        </p:blipFill>
        <p:spPr>
          <a:xfrm>
            <a:off x="1" y="5930144"/>
            <a:ext cx="12192197" cy="903908"/>
          </a:xfrm>
          <a:prstGeom prst="rect">
            <a:avLst/>
          </a:prstGeom>
        </p:spPr>
      </p:pic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096099" y="4086399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Blackberry Lemonade </a:t>
            </a:r>
          </a:p>
          <a:p>
            <a:r>
              <a:rPr lang="en-US" sz="1000" dirty="0"/>
              <a:t>8pk UPC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3F14E-08B5-4569-ADAF-F8CD82D0855C}"/>
              </a:ext>
            </a:extLst>
          </p:cNvPr>
          <p:cNvGrpSpPr/>
          <p:nvPr/>
        </p:nvGrpSpPr>
        <p:grpSpPr>
          <a:xfrm>
            <a:off x="775167" y="2356712"/>
            <a:ext cx="4568269" cy="3267914"/>
            <a:chOff x="311793" y="2356712"/>
            <a:chExt cx="4568269" cy="326791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3D41B1-9308-467E-8CA2-07B8649BCE23}"/>
                </a:ext>
              </a:extLst>
            </p:cNvPr>
            <p:cNvSpPr/>
            <p:nvPr/>
          </p:nvSpPr>
          <p:spPr>
            <a:xfrm>
              <a:off x="3125880" y="3952606"/>
              <a:ext cx="1754182" cy="1672020"/>
            </a:xfrm>
            <a:prstGeom prst="ellipse">
              <a:avLst/>
            </a:prstGeom>
            <a:solidFill>
              <a:srgbClr val="FDCF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100BA8-D362-4188-A5F5-9B566A22804E}"/>
                </a:ext>
              </a:extLst>
            </p:cNvPr>
            <p:cNvSpPr/>
            <p:nvPr/>
          </p:nvSpPr>
          <p:spPr>
            <a:xfrm>
              <a:off x="311793" y="2356712"/>
              <a:ext cx="1739348" cy="1739356"/>
            </a:xfrm>
            <a:prstGeom prst="ellipse">
              <a:avLst/>
            </a:prstGeom>
            <a:solidFill>
              <a:srgbClr val="1C05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D3F1A1F-25EB-49A4-94E0-9A43FADA5A25}"/>
              </a:ext>
            </a:extLst>
          </p:cNvPr>
          <p:cNvSpPr txBox="1">
            <a:spLocks/>
          </p:cNvSpPr>
          <p:nvPr/>
        </p:nvSpPr>
        <p:spPr>
          <a:xfrm>
            <a:off x="3604644" y="4160015"/>
            <a:ext cx="1671800" cy="138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en-US" sz="125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1C05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C056A"/>
              </a:highlight>
            </a:endParaRPr>
          </a:p>
        </p:txBody>
      </p:sp>
      <p:pic>
        <p:nvPicPr>
          <p:cNvPr id="8" name="Picture 7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B6D8228D-B27D-1EAF-B529-9676E16B0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6" y="2856010"/>
            <a:ext cx="2684983" cy="2684983"/>
          </a:xfrm>
          <a:prstGeom prst="rect">
            <a:avLst/>
          </a:prstGeom>
        </p:spPr>
      </p:pic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D993046-087C-31FA-307A-CAD3CAA020BA}"/>
              </a:ext>
            </a:extLst>
          </p:cNvPr>
          <p:cNvSpPr txBox="1">
            <a:spLocks/>
          </p:cNvSpPr>
          <p:nvPr/>
        </p:nvSpPr>
        <p:spPr>
          <a:xfrm>
            <a:off x="8451503" y="4085371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Blackberry Lemonade </a:t>
            </a:r>
          </a:p>
          <a:p>
            <a:r>
              <a:rPr lang="en-US" sz="1000" dirty="0"/>
              <a:t>12pk UPC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23232C1-443A-3D0A-FBA1-9C9A669221E4}"/>
              </a:ext>
            </a:extLst>
          </p:cNvPr>
          <p:cNvSpPr txBox="1">
            <a:spLocks/>
          </p:cNvSpPr>
          <p:nvPr/>
        </p:nvSpPr>
        <p:spPr>
          <a:xfrm>
            <a:off x="10474264" y="4072327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Blackberry Lemonade </a:t>
            </a:r>
          </a:p>
          <a:p>
            <a:r>
              <a:rPr lang="en-US" sz="1000" dirty="0"/>
              <a:t>12oz Can UPC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7B5FFA4-ABE2-A9C4-9863-487DF7E88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19" y="2486553"/>
            <a:ext cx="1884893" cy="1884893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58980CA-2F45-5D77-E0B5-E4B8CBE9B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30" y="2126026"/>
            <a:ext cx="2381624" cy="2381624"/>
          </a:xfrm>
          <a:prstGeom prst="rect">
            <a:avLst/>
          </a:prstGeom>
        </p:spPr>
      </p:pic>
      <p:pic>
        <p:nvPicPr>
          <p:cNvPr id="34" name="Picture 33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0574C1BA-DFF1-0F7A-F5F6-6A52AA63F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68" y="2779640"/>
            <a:ext cx="1187585" cy="118758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A93FAA6-FA17-7031-BA1C-1677767DF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30" y="4618809"/>
            <a:ext cx="1142223" cy="764793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D4B81AD3-6953-16EF-534E-40036EDBDD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37" y="4594265"/>
            <a:ext cx="1214154" cy="812955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C723E12-47B2-E47B-EB3A-8B64B593E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52" y="4625633"/>
            <a:ext cx="1167307" cy="781588"/>
          </a:xfrm>
          <a:prstGeom prst="rect">
            <a:avLst/>
          </a:prstGeom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C0E0936-C272-D6A9-2104-213248D6CE52}"/>
              </a:ext>
            </a:extLst>
          </p:cNvPr>
          <p:cNvSpPr txBox="1">
            <a:spLocks/>
          </p:cNvSpPr>
          <p:nvPr/>
        </p:nvSpPr>
        <p:spPr>
          <a:xfrm>
            <a:off x="641445" y="2913353"/>
            <a:ext cx="1873070" cy="955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1300" dirty="0">
                <a:solidFill>
                  <a:prstClr val="white"/>
                </a:solidFill>
              </a:rPr>
              <a:t>In absolute </a:t>
            </a:r>
            <a:r>
              <a:rPr lang="en-US" sz="1300" b="1" dirty="0">
                <a:solidFill>
                  <a:prstClr val="white"/>
                </a:solidFill>
              </a:rPr>
              <a:t>$ velocity </a:t>
            </a:r>
            <a:r>
              <a:rPr lang="en-US" sz="1300" dirty="0">
                <a:solidFill>
                  <a:prstClr val="white"/>
                </a:solidFill>
              </a:rPr>
              <a:t>at </a:t>
            </a:r>
            <a:r>
              <a:rPr lang="en-US" sz="1300" b="1" dirty="0">
                <a:solidFill>
                  <a:prstClr val="white"/>
                </a:solidFill>
              </a:rPr>
              <a:t>Retailer B </a:t>
            </a:r>
            <a:r>
              <a:rPr lang="en-US" sz="1300" dirty="0">
                <a:solidFill>
                  <a:prstClr val="white"/>
                </a:solidFill>
              </a:rPr>
              <a:t>since launch in March ‘22</a:t>
            </a:r>
            <a:r>
              <a:rPr lang="en-US" sz="1200" baseline="30000" dirty="0">
                <a:solidFill>
                  <a:prstClr val="white"/>
                </a:solidFill>
              </a:rPr>
              <a:t>2</a:t>
            </a:r>
            <a:endParaRPr kumimoji="0" lang="en-US" sz="13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D51BE8C7-8439-AA67-7E64-95CEE30FCC8E}"/>
              </a:ext>
            </a:extLst>
          </p:cNvPr>
          <p:cNvSpPr txBox="1">
            <a:spLocks/>
          </p:cNvSpPr>
          <p:nvPr/>
        </p:nvSpPr>
        <p:spPr>
          <a:xfrm>
            <a:off x="1007523" y="2367370"/>
            <a:ext cx="1012142" cy="721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</a:rPr>
              <a:t>#2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47E9510-A1CC-CF55-2826-2C8387CC302A}"/>
              </a:ext>
            </a:extLst>
          </p:cNvPr>
          <p:cNvSpPr txBox="1">
            <a:spLocks/>
          </p:cNvSpPr>
          <p:nvPr/>
        </p:nvSpPr>
        <p:spPr>
          <a:xfrm>
            <a:off x="3872572" y="4005729"/>
            <a:ext cx="1121307" cy="6385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</a:rPr>
              <a:t>2</a:t>
            </a:r>
            <a:r>
              <a:rPr lang="en-US" sz="3600" b="1" baseline="30000" dirty="0">
                <a:solidFill>
                  <a:prstClr val="white"/>
                </a:solidFill>
              </a:rPr>
              <a:t>nd</a:t>
            </a:r>
            <a:endParaRPr kumimoji="0" lang="en-US" sz="3600" b="1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69DC11D-A502-D88F-9C2A-B33117DE347B}"/>
              </a:ext>
            </a:extLst>
          </p:cNvPr>
          <p:cNvSpPr txBox="1">
            <a:spLocks/>
          </p:cNvSpPr>
          <p:nvPr/>
        </p:nvSpPr>
        <p:spPr>
          <a:xfrm>
            <a:off x="3584172" y="4458752"/>
            <a:ext cx="1738792" cy="955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indent="0" algn="ctr">
              <a:buNone/>
              <a:defRPr/>
            </a:pPr>
            <a:r>
              <a:rPr lang="en-US" sz="1200" dirty="0">
                <a:solidFill>
                  <a:prstClr val="white"/>
                </a:solidFill>
              </a:rPr>
              <a:t>Overall flavor in latest TURF ‘22 Analysis with strong </a:t>
            </a:r>
            <a:r>
              <a:rPr lang="en-US" sz="1200" b="1" dirty="0">
                <a:solidFill>
                  <a:prstClr val="white"/>
                </a:solidFill>
              </a:rPr>
              <a:t>reach</a:t>
            </a:r>
            <a:r>
              <a:rPr lang="en-US" sz="1200" dirty="0">
                <a:solidFill>
                  <a:prstClr val="white"/>
                </a:solidFill>
              </a:rPr>
              <a:t> and </a:t>
            </a:r>
            <a:r>
              <a:rPr lang="en-US" sz="1200" b="1" dirty="0">
                <a:solidFill>
                  <a:prstClr val="white"/>
                </a:solidFill>
              </a:rPr>
              <a:t>uniqueness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 panose="020B0604020202020204" pitchFamily="34" charset="0"/>
            </a:endParaRPr>
          </a:p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</a:rPr>
              <a:t> </a:t>
            </a:r>
            <a:endParaRPr kumimoji="0" lang="en-US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AABA9B-9597-C497-88E0-D8FAE0B9461F}"/>
              </a:ext>
            </a:extLst>
          </p:cNvPr>
          <p:cNvSpPr txBox="1"/>
          <p:nvPr/>
        </p:nvSpPr>
        <p:spPr>
          <a:xfrm>
            <a:off x="74743" y="6716495"/>
            <a:ext cx="120299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Source:  1. 2022 Waterloo TURF Analysis; </a:t>
            </a:r>
            <a:r>
              <a:rPr lang="en-US" sz="5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2. Nielsen AOD W/E 3.26.22 3. Mintel Still &amp; Sparkling Water 2022 Report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58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2AAE60-54D2-4448-8DC1-4FD61DAFF6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396" y="666011"/>
            <a:ext cx="6087053" cy="10849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5677"/>
                </a:solidFill>
                <a:ea typeface="Segoe UI Black" panose="020B0A02040204020203" pitchFamily="34" charset="0"/>
              </a:rPr>
              <a:t>Now Available Everyday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A12B3F"/>
                </a:solidFill>
                <a:ea typeface="Segoe UI Black" panose="020B0A02040204020203" pitchFamily="34" charset="0"/>
              </a:rPr>
              <a:t>Cherry Limeade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161E5F3-AD6E-4F61-9E28-F3A6AB38B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813" y="1484938"/>
            <a:ext cx="10740375" cy="617935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l"/>
            <a:r>
              <a:rPr lang="en-US" sz="1800" i="1" dirty="0">
                <a:solidFill>
                  <a:srgbClr val="005677"/>
                </a:solidFill>
                <a:latin typeface="Century Gothic"/>
              </a:rPr>
              <a:t>The perfect mash-up of lime citrus and bright red cherries. A nostalgic combination that transports you back to a carefree, hot summer day – all year long.</a:t>
            </a:r>
          </a:p>
        </p:txBody>
      </p:sp>
      <p:pic>
        <p:nvPicPr>
          <p:cNvPr id="39" name="Picture 38" descr="Text, logo&#10;&#10;Description automatically generated">
            <a:extLst>
              <a:ext uri="{FF2B5EF4-FFF2-40B4-BE49-F238E27FC236}">
                <a16:creationId xmlns:a16="http://schemas.microsoft.com/office/drawing/2014/main" id="{6912C306-FF3B-4CFB-83A6-4C2767FA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15" y="761150"/>
            <a:ext cx="1568830" cy="6413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483F20-1C74-4B74-A569-0A4A5CF6B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3" b="2407"/>
          <a:stretch/>
        </p:blipFill>
        <p:spPr>
          <a:xfrm>
            <a:off x="1" y="5930144"/>
            <a:ext cx="12192197" cy="903908"/>
          </a:xfrm>
          <a:prstGeom prst="rect">
            <a:avLst/>
          </a:prstGeom>
        </p:spPr>
      </p:pic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9ED24B47-6E9C-429B-BBBD-FCB7333B2743}"/>
              </a:ext>
            </a:extLst>
          </p:cNvPr>
          <p:cNvSpPr txBox="1">
            <a:spLocks/>
          </p:cNvSpPr>
          <p:nvPr/>
        </p:nvSpPr>
        <p:spPr>
          <a:xfrm>
            <a:off x="6096099" y="4086399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Cherry Limeade</a:t>
            </a:r>
          </a:p>
          <a:p>
            <a:r>
              <a:rPr lang="en-US" sz="1000" dirty="0"/>
              <a:t>8pk UPC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C3F14E-08B5-4569-ADAF-F8CD82D0855C}"/>
              </a:ext>
            </a:extLst>
          </p:cNvPr>
          <p:cNvGrpSpPr/>
          <p:nvPr/>
        </p:nvGrpSpPr>
        <p:grpSpPr>
          <a:xfrm>
            <a:off x="718545" y="2300090"/>
            <a:ext cx="4624891" cy="3324536"/>
            <a:chOff x="255171" y="2300090"/>
            <a:chExt cx="4624891" cy="33245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3D41B1-9308-467E-8CA2-07B8649BCE23}"/>
                </a:ext>
              </a:extLst>
            </p:cNvPr>
            <p:cNvSpPr/>
            <p:nvPr/>
          </p:nvSpPr>
          <p:spPr>
            <a:xfrm>
              <a:off x="3125880" y="3952606"/>
              <a:ext cx="1754182" cy="1672020"/>
            </a:xfrm>
            <a:prstGeom prst="ellipse">
              <a:avLst/>
            </a:prstGeom>
            <a:solidFill>
              <a:srgbClr val="AC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100BA8-D362-4188-A5F5-9B566A22804E}"/>
                </a:ext>
              </a:extLst>
            </p:cNvPr>
            <p:cNvSpPr/>
            <p:nvPr/>
          </p:nvSpPr>
          <p:spPr>
            <a:xfrm>
              <a:off x="255171" y="2300090"/>
              <a:ext cx="1852592" cy="1852599"/>
            </a:xfrm>
            <a:prstGeom prst="ellipse">
              <a:avLst/>
            </a:prstGeom>
            <a:solidFill>
              <a:srgbClr val="A12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6D3F1A1F-25EB-49A4-94E0-9A43FADA5A25}"/>
              </a:ext>
            </a:extLst>
          </p:cNvPr>
          <p:cNvSpPr txBox="1">
            <a:spLocks/>
          </p:cNvSpPr>
          <p:nvPr/>
        </p:nvSpPr>
        <p:spPr>
          <a:xfrm>
            <a:off x="3667969" y="4509675"/>
            <a:ext cx="1565162" cy="1008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1150" dirty="0">
                <a:solidFill>
                  <a:prstClr val="white"/>
                </a:solidFill>
              </a:rPr>
              <a:t>Flavor in </a:t>
            </a:r>
            <a:r>
              <a:rPr lang="en-US" sz="1150" b="1" dirty="0">
                <a:solidFill>
                  <a:prstClr val="white"/>
                </a:solidFill>
              </a:rPr>
              <a:t>absolute $ velocity</a:t>
            </a:r>
            <a:r>
              <a:rPr lang="en-US" sz="1150" dirty="0">
                <a:solidFill>
                  <a:prstClr val="white"/>
                </a:solidFill>
              </a:rPr>
              <a:t> across </a:t>
            </a:r>
            <a:r>
              <a:rPr lang="en-US" sz="1150" b="1" dirty="0">
                <a:solidFill>
                  <a:prstClr val="white"/>
                </a:solidFill>
              </a:rPr>
              <a:t>all channels </a:t>
            </a:r>
            <a:r>
              <a:rPr lang="en-US" sz="1150" dirty="0">
                <a:solidFill>
                  <a:prstClr val="white"/>
                </a:solidFill>
              </a:rPr>
              <a:t>since launch in March ’22</a:t>
            </a:r>
            <a:r>
              <a:rPr lang="en-US" sz="1100" baseline="30000" dirty="0">
                <a:solidFill>
                  <a:prstClr val="white"/>
                </a:solidFill>
              </a:rPr>
              <a:t>2</a:t>
            </a:r>
            <a:r>
              <a:rPr lang="en-US" sz="1150" dirty="0">
                <a:solidFill>
                  <a:prstClr val="white"/>
                </a:solidFill>
              </a:rPr>
              <a:t>  </a:t>
            </a:r>
            <a:endParaRPr kumimoji="0" lang="en-US" sz="115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1B9B-F453-8F6D-ECA5-ED232DDB675D}"/>
              </a:ext>
            </a:extLst>
          </p:cNvPr>
          <p:cNvSpPr/>
          <p:nvPr/>
        </p:nvSpPr>
        <p:spPr>
          <a:xfrm>
            <a:off x="0" y="120658"/>
            <a:ext cx="12192000" cy="492988"/>
          </a:xfrm>
          <a:prstGeom prst="rect">
            <a:avLst/>
          </a:prstGeom>
          <a:solidFill>
            <a:srgbClr val="A12B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1C056A"/>
              </a:highlight>
            </a:endParaRP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D993046-087C-31FA-307A-CAD3CAA020BA}"/>
              </a:ext>
            </a:extLst>
          </p:cNvPr>
          <p:cNvSpPr txBox="1">
            <a:spLocks/>
          </p:cNvSpPr>
          <p:nvPr/>
        </p:nvSpPr>
        <p:spPr>
          <a:xfrm>
            <a:off x="8451503" y="4085371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Cherry Limeade</a:t>
            </a:r>
          </a:p>
          <a:p>
            <a:r>
              <a:rPr lang="en-US" sz="1000" dirty="0"/>
              <a:t>12pk UPC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23232C1-443A-3D0A-FBA1-9C9A669221E4}"/>
              </a:ext>
            </a:extLst>
          </p:cNvPr>
          <p:cNvSpPr txBox="1">
            <a:spLocks/>
          </p:cNvSpPr>
          <p:nvPr/>
        </p:nvSpPr>
        <p:spPr>
          <a:xfrm>
            <a:off x="10474264" y="4072327"/>
            <a:ext cx="1522472" cy="3685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15C0DE"/>
              </a:buClr>
              <a:buSzPct val="115000"/>
              <a:buFont typeface="Arial"/>
              <a:buNone/>
              <a:defRPr sz="1100" b="1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None/>
              <a:defRPr sz="18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6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4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Cherry Limeade</a:t>
            </a:r>
          </a:p>
          <a:p>
            <a:r>
              <a:rPr lang="en-US" sz="1000" dirty="0"/>
              <a:t>12oz Can UPC</a:t>
            </a:r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51A1851-B79E-0755-DE72-D583F7EEC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74" y="2881456"/>
            <a:ext cx="2661315" cy="2661315"/>
          </a:xfrm>
          <a:prstGeom prst="rect">
            <a:avLst/>
          </a:prstGeom>
        </p:spPr>
      </p:pic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209525C1-0D40-D015-1022-8490F7BD8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4" y="2646239"/>
            <a:ext cx="1623427" cy="1623427"/>
          </a:xfrm>
          <a:prstGeom prst="rect">
            <a:avLst/>
          </a:prstGeom>
        </p:spPr>
      </p:pic>
      <p:pic>
        <p:nvPicPr>
          <p:cNvPr id="14" name="Picture 13" descr="Calendar&#10;&#10;Description automatically generated">
            <a:extLst>
              <a:ext uri="{FF2B5EF4-FFF2-40B4-BE49-F238E27FC236}">
                <a16:creationId xmlns:a16="http://schemas.microsoft.com/office/drawing/2014/main" id="{24AB21D4-111B-4544-A05A-3DCBCBC43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78" y="2154449"/>
            <a:ext cx="2385348" cy="2385348"/>
          </a:xfrm>
          <a:prstGeom prst="rect">
            <a:avLst/>
          </a:prstGeom>
        </p:spPr>
      </p:pic>
      <p:pic>
        <p:nvPicPr>
          <p:cNvPr id="32" name="Picture 3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1DE47FA-706F-92A8-C412-2000D5F98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546" y="2775903"/>
            <a:ext cx="1176703" cy="117670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F0C5D48-7EE8-1DC0-52A4-D43E026C8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546" y="4650820"/>
            <a:ext cx="1127641" cy="75502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B4CD721-F7E2-A6ED-1E78-8B8D63F0E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81" y="4620565"/>
            <a:ext cx="1174984" cy="78672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9D7EF26-8E87-3155-7697-B7FECD93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14" y="4636864"/>
            <a:ext cx="1174984" cy="786728"/>
          </a:xfrm>
          <a:prstGeom prst="rect">
            <a:avLst/>
          </a:prstGeom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96E7B2F-804E-0F6B-C054-BFC2D6CE343C}"/>
              </a:ext>
            </a:extLst>
          </p:cNvPr>
          <p:cNvSpPr txBox="1">
            <a:spLocks/>
          </p:cNvSpPr>
          <p:nvPr/>
        </p:nvSpPr>
        <p:spPr>
          <a:xfrm>
            <a:off x="919001" y="2328412"/>
            <a:ext cx="1294329" cy="804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3</a:t>
            </a:r>
            <a:r>
              <a:rPr kumimoji="0" lang="en-US" sz="4000" b="1" u="non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rd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BAFA581-392D-7A52-59F4-437F3A8EB82B}"/>
              </a:ext>
            </a:extLst>
          </p:cNvPr>
          <p:cNvSpPr txBox="1">
            <a:spLocks/>
          </p:cNvSpPr>
          <p:nvPr/>
        </p:nvSpPr>
        <p:spPr>
          <a:xfrm>
            <a:off x="723959" y="2879644"/>
            <a:ext cx="1738792" cy="955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1250" dirty="0">
                <a:solidFill>
                  <a:prstClr val="white"/>
                </a:solidFill>
              </a:rPr>
              <a:t>Overall flavor in latest TURF ‘22 Analysis with strong </a:t>
            </a:r>
            <a:r>
              <a:rPr lang="en-US" sz="1250" b="1" dirty="0">
                <a:solidFill>
                  <a:prstClr val="white"/>
                </a:solidFill>
              </a:rPr>
              <a:t>reach</a:t>
            </a:r>
            <a:r>
              <a:rPr lang="en-US" sz="1250" dirty="0">
                <a:solidFill>
                  <a:prstClr val="white"/>
                </a:solidFill>
              </a:rPr>
              <a:t> and </a:t>
            </a:r>
            <a:r>
              <a:rPr lang="en-US" sz="1250" b="1" dirty="0">
                <a:solidFill>
                  <a:prstClr val="white"/>
                </a:solidFill>
              </a:rPr>
              <a:t>fit with brand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1</a:t>
            </a:r>
            <a:r>
              <a:rPr lang="en-US" sz="1250" dirty="0">
                <a:solidFill>
                  <a:prstClr val="white"/>
                </a:solidFill>
              </a:rPr>
              <a:t> </a:t>
            </a:r>
            <a:endParaRPr kumimoji="0" lang="en-US" sz="125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2B3452C-5242-7AE6-A956-BDB611E991B3}"/>
              </a:ext>
            </a:extLst>
          </p:cNvPr>
          <p:cNvSpPr txBox="1">
            <a:spLocks/>
          </p:cNvSpPr>
          <p:nvPr/>
        </p:nvSpPr>
        <p:spPr>
          <a:xfrm>
            <a:off x="3711282" y="3942837"/>
            <a:ext cx="1294329" cy="804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8950" indent="-342900" algn="l" defTabSz="342900" rtl="0" eaLnBrk="1" latinLnBrk="0" hangingPunct="1">
              <a:spcBef>
                <a:spcPts val="0"/>
              </a:spcBef>
              <a:buClr>
                <a:srgbClr val="15C0DE"/>
              </a:buClr>
              <a:buSzPct val="115000"/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3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•"/>
              <a:defRPr sz="120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–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15C0DE"/>
              </a:buClr>
              <a:buFont typeface="Arial"/>
              <a:buChar char="»"/>
              <a:defRPr sz="1050" b="0" i="0" kern="1200">
                <a:solidFill>
                  <a:srgbClr val="595959"/>
                </a:solidFill>
                <a:latin typeface="Century Gothic" panose="020B0502020202020204" pitchFamily="34" charset="0"/>
                <a:ea typeface="+mn-ea"/>
                <a:cs typeface="Calibri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C0DE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</a:rPr>
              <a:t>#4</a:t>
            </a:r>
            <a:endParaRPr kumimoji="0" lang="en-US" sz="4000" b="1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1E481-EF2E-4E8B-C313-2D5D1E711568}"/>
              </a:ext>
            </a:extLst>
          </p:cNvPr>
          <p:cNvSpPr txBox="1"/>
          <p:nvPr/>
        </p:nvSpPr>
        <p:spPr>
          <a:xfrm>
            <a:off x="74743" y="6716495"/>
            <a:ext cx="1202990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Source:  1. 2022 Waterloo TURF Analysis; </a:t>
            </a:r>
            <a:r>
              <a:rPr lang="en-US" sz="500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2. Nielsen AOD W/E 3.26.22 3. Mintel Still &amp; Sparkling Water 2022 Report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6849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3CCFF"/>
      </a:lt2>
      <a:accent1>
        <a:srgbClr val="002060"/>
      </a:accent1>
      <a:accent2>
        <a:srgbClr val="005677"/>
      </a:accent2>
      <a:accent3>
        <a:srgbClr val="9BBB59"/>
      </a:accent3>
      <a:accent4>
        <a:srgbClr val="8064A2"/>
      </a:accent4>
      <a:accent5>
        <a:srgbClr val="4BACC6"/>
      </a:accent5>
      <a:accent6>
        <a:srgbClr val="AADCD5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2800" cap="all" dirty="0" smtClean="0">
            <a:latin typeface="Cambria" panose="02040503050406030204" pitchFamily="18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752</Words>
  <Application>Microsoft Office PowerPoint</Application>
  <PresentationFormat>Widescreen</PresentationFormat>
  <Paragraphs>93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Century Gothic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Zen Kramer</dc:creator>
  <cp:lastModifiedBy>Zen Kramer</cp:lastModifiedBy>
  <cp:revision>7</cp:revision>
  <dcterms:created xsi:type="dcterms:W3CDTF">2022-04-18T19:16:38Z</dcterms:created>
  <dcterms:modified xsi:type="dcterms:W3CDTF">2022-10-14T00:34:18Z</dcterms:modified>
</cp:coreProperties>
</file>