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</p:sldMasterIdLst>
  <p:notesMasterIdLst>
    <p:notesMasterId r:id="rId20"/>
  </p:notesMasterIdLst>
  <p:sldIdLst>
    <p:sldId id="258" r:id="rId4"/>
    <p:sldId id="261" r:id="rId5"/>
    <p:sldId id="4122" r:id="rId6"/>
    <p:sldId id="4301" r:id="rId7"/>
    <p:sldId id="4302" r:id="rId8"/>
    <p:sldId id="1657" r:id="rId9"/>
    <p:sldId id="4321" r:id="rId10"/>
    <p:sldId id="4260" r:id="rId11"/>
    <p:sldId id="4304" r:id="rId12"/>
    <p:sldId id="4121" r:id="rId13"/>
    <p:sldId id="4203" r:id="rId14"/>
    <p:sldId id="4322" r:id="rId15"/>
    <p:sldId id="3994" r:id="rId16"/>
    <p:sldId id="1425" r:id="rId17"/>
    <p:sldId id="3981" r:id="rId18"/>
    <p:sldId id="4002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063A59"/>
    <a:srgbClr val="005677"/>
    <a:srgbClr val="CC1632"/>
    <a:srgbClr val="880A4C"/>
    <a:srgbClr val="FEC43A"/>
    <a:srgbClr val="8D8DBD"/>
    <a:srgbClr val="15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L52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%;\(#,##0%\);&quot;–&quot;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AHA</c:v>
                </c:pt>
                <c:pt idx="1">
                  <c:v>Bubly </c:v>
                </c:pt>
                <c:pt idx="2">
                  <c:v>La Croix</c:v>
                </c:pt>
                <c:pt idx="3">
                  <c:v>Polar</c:v>
                </c:pt>
                <c:pt idx="4">
                  <c:v>Spindrift</c:v>
                </c:pt>
                <c:pt idx="5">
                  <c:v>Waterloo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-0.08</c:v>
                </c:pt>
                <c:pt idx="1">
                  <c:v>0.129</c:v>
                </c:pt>
                <c:pt idx="2">
                  <c:v>7.1999999999999995E-2</c:v>
                </c:pt>
                <c:pt idx="3">
                  <c:v>0.182</c:v>
                </c:pt>
                <c:pt idx="4">
                  <c:v>0.31900000000000001</c:v>
                </c:pt>
                <c:pt idx="5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5-4CD9-88B5-E26E8E6796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%;\(#,##0%\);&quot;–&quot;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AHA</c:v>
                </c:pt>
                <c:pt idx="1">
                  <c:v>Bubly </c:v>
                </c:pt>
                <c:pt idx="2">
                  <c:v>La Croix</c:v>
                </c:pt>
                <c:pt idx="3">
                  <c:v>Polar</c:v>
                </c:pt>
                <c:pt idx="4">
                  <c:v>Spindrift</c:v>
                </c:pt>
                <c:pt idx="5">
                  <c:v>Waterloo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2.5000000000000001E-2</c:v>
                </c:pt>
                <c:pt idx="1">
                  <c:v>0.152</c:v>
                </c:pt>
                <c:pt idx="2">
                  <c:v>0.04</c:v>
                </c:pt>
                <c:pt idx="3">
                  <c:v>0.20599999999999999</c:v>
                </c:pt>
                <c:pt idx="4">
                  <c:v>0.25600000000000001</c:v>
                </c:pt>
                <c:pt idx="5">
                  <c:v>0.371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5-4CD9-88B5-E26E8E679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16927"/>
        <c:axId val="125126911"/>
      </c:barChart>
      <c:catAx>
        <c:axId val="125116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5126911"/>
        <c:crosses val="autoZero"/>
        <c:auto val="1"/>
        <c:lblAlgn val="ctr"/>
        <c:lblOffset val="100"/>
        <c:noMultiLvlLbl val="0"/>
      </c:catAx>
      <c:valAx>
        <c:axId val="125126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11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624346705335025"/>
          <c:y val="0.85786479315755715"/>
          <c:w val="0.16751288456736813"/>
          <c:h val="9.0809952574012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00206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45178275101"/>
          <c:y val="6.0604970488573003E-2"/>
          <c:w val="0.76148161565619776"/>
          <c:h val="0.87879005902285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15577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under $25k</c:v>
                </c:pt>
                <c:pt idx="1">
                  <c:v>$25-$49k</c:v>
                </c:pt>
                <c:pt idx="2">
                  <c:v>$50-$74k</c:v>
                </c:pt>
                <c:pt idx="3">
                  <c:v>$75-$99k</c:v>
                </c:pt>
                <c:pt idx="4">
                  <c:v>$100-$149k</c:v>
                </c:pt>
                <c:pt idx="5">
                  <c:v>$150-$249k</c:v>
                </c:pt>
                <c:pt idx="6">
                  <c:v>$250-$499k</c:v>
                </c:pt>
                <c:pt idx="7">
                  <c:v>$500k+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8.6121586033802738E-2</c:v>
                </c:pt>
                <c:pt idx="1">
                  <c:v>0.13339620160257887</c:v>
                </c:pt>
                <c:pt idx="2">
                  <c:v>0.14518838563051667</c:v>
                </c:pt>
                <c:pt idx="3">
                  <c:v>0.1261739188100138</c:v>
                </c:pt>
                <c:pt idx="4">
                  <c:v>0.22572893285421569</c:v>
                </c:pt>
                <c:pt idx="5">
                  <c:v>0.15740678505233838</c:v>
                </c:pt>
                <c:pt idx="6">
                  <c:v>0.11703816268794447</c:v>
                </c:pt>
                <c:pt idx="7">
                  <c:v>8.9460273285893628E-3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8-404A-894E-CA7DDFE9A1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108210992"/>
        <c:axId val="-1107429648"/>
      </c:barChart>
      <c:catAx>
        <c:axId val="-1108210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1107429648"/>
        <c:crosses val="autoZero"/>
        <c:auto val="1"/>
        <c:lblAlgn val="ctr"/>
        <c:lblOffset val="100"/>
        <c:noMultiLvlLbl val="0"/>
      </c:catAx>
      <c:valAx>
        <c:axId val="-11074296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-110821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0" i="0">
          <a:latin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31232611976468E-2"/>
          <c:y val="5.7096988041920718E-2"/>
          <c:w val="0.9493375347760471"/>
          <c:h val="0.6712782940711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L52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%;\(#,##0%\);&quot;–&quot;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AHA</c:v>
                </c:pt>
                <c:pt idx="1">
                  <c:v>Bubly </c:v>
                </c:pt>
                <c:pt idx="2">
                  <c:v>La Croix</c:v>
                </c:pt>
                <c:pt idx="3">
                  <c:v>Polar</c:v>
                </c:pt>
                <c:pt idx="4">
                  <c:v>Spindrift</c:v>
                </c:pt>
                <c:pt idx="5">
                  <c:v>Waterloo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3.7999999999999999E-2</c:v>
                </c:pt>
                <c:pt idx="1">
                  <c:v>-4.4999999999999998E-2</c:v>
                </c:pt>
                <c:pt idx="2">
                  <c:v>2.3E-2</c:v>
                </c:pt>
                <c:pt idx="3">
                  <c:v>-9.6000000000000002E-2</c:v>
                </c:pt>
                <c:pt idx="4">
                  <c:v>0.19</c:v>
                </c:pt>
                <c:pt idx="5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8-4D6D-8D42-1B8EBC486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028393283614549E-3"/>
                  <c:y val="4.08711439192660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8-4D6D-8D42-1B8EBC486875}"/>
                </c:ext>
              </c:extLst>
            </c:dLbl>
            <c:numFmt formatCode="#,##0%;\(#,##0%\);&quot;–&quot;;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AHA</c:v>
                </c:pt>
                <c:pt idx="1">
                  <c:v>Bubly </c:v>
                </c:pt>
                <c:pt idx="2">
                  <c:v>La Croix</c:v>
                </c:pt>
                <c:pt idx="3">
                  <c:v>Polar</c:v>
                </c:pt>
                <c:pt idx="4">
                  <c:v>Spindrift</c:v>
                </c:pt>
                <c:pt idx="5">
                  <c:v>Waterloo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0.128</c:v>
                </c:pt>
                <c:pt idx="1">
                  <c:v>-0.01</c:v>
                </c:pt>
                <c:pt idx="2">
                  <c:v>3.9E-2</c:v>
                </c:pt>
                <c:pt idx="3">
                  <c:v>-7.3999999999999996E-2</c:v>
                </c:pt>
                <c:pt idx="4">
                  <c:v>8.1000000000000003E-2</c:v>
                </c:pt>
                <c:pt idx="5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8-4D6D-8D42-1B8EBC486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16927"/>
        <c:axId val="125126911"/>
      </c:barChart>
      <c:catAx>
        <c:axId val="125116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5126911"/>
        <c:crosses val="autoZero"/>
        <c:auto val="1"/>
        <c:lblAlgn val="ctr"/>
        <c:lblOffset val="100"/>
        <c:noMultiLvlLbl val="0"/>
      </c:catAx>
      <c:valAx>
        <c:axId val="125126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11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94062772498874"/>
          <c:y val="0.84906123069553707"/>
          <c:w val="0.16751288456736813"/>
          <c:h val="9.0809952574012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002060"/>
      </a:solidFill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Market</a:t>
            </a:r>
            <a:r>
              <a:rPr lang="en-US" baseline="0" dirty="0"/>
              <a:t> Share by Quarter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Share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Sheet1!$A$2:$A$15</c:f>
              <c:strCache>
                <c:ptCount val="14"/>
                <c:pt idx="0">
                  <c:v>Q1 '19</c:v>
                </c:pt>
                <c:pt idx="1">
                  <c:v>Q2 '19</c:v>
                </c:pt>
                <c:pt idx="2">
                  <c:v>Q3 '19</c:v>
                </c:pt>
                <c:pt idx="3">
                  <c:v>Q4 '19</c:v>
                </c:pt>
                <c:pt idx="4">
                  <c:v>Q1 '20</c:v>
                </c:pt>
                <c:pt idx="5">
                  <c:v>Q2 '20</c:v>
                </c:pt>
                <c:pt idx="6">
                  <c:v>Q3 '20</c:v>
                </c:pt>
                <c:pt idx="7">
                  <c:v>Q4 '20</c:v>
                </c:pt>
                <c:pt idx="8">
                  <c:v>Q1 '21</c:v>
                </c:pt>
                <c:pt idx="9">
                  <c:v>Q2 '21</c:v>
                </c:pt>
                <c:pt idx="10">
                  <c:v>Q3 '21</c:v>
                </c:pt>
                <c:pt idx="11">
                  <c:v>Q4 '21</c:v>
                </c:pt>
                <c:pt idx="12">
                  <c:v>Q1 '22</c:v>
                </c:pt>
                <c:pt idx="13">
                  <c:v>Q2 '22</c:v>
                </c:pt>
              </c:strCache>
            </c:strRef>
          </c:cat>
          <c:val>
            <c:numRef>
              <c:f>Sheet1!$B$2:$B$15</c:f>
              <c:numCache>
                <c:formatCode>#,##0.0</c:formatCode>
                <c:ptCount val="14"/>
                <c:pt idx="0">
                  <c:v>0.88100000000000001</c:v>
                </c:pt>
                <c:pt idx="1">
                  <c:v>1.077</c:v>
                </c:pt>
                <c:pt idx="2">
                  <c:v>1.397</c:v>
                </c:pt>
                <c:pt idx="3">
                  <c:v>1.286</c:v>
                </c:pt>
                <c:pt idx="4">
                  <c:v>1.6439999999999999</c:v>
                </c:pt>
                <c:pt idx="5">
                  <c:v>1.6140000000000001</c:v>
                </c:pt>
                <c:pt idx="6">
                  <c:v>1.998</c:v>
                </c:pt>
                <c:pt idx="7">
                  <c:v>1.766</c:v>
                </c:pt>
                <c:pt idx="8">
                  <c:v>1.9039999999999999</c:v>
                </c:pt>
                <c:pt idx="9">
                  <c:v>1.9259999999999999</c:v>
                </c:pt>
                <c:pt idx="10">
                  <c:v>2.0710000000000002</c:v>
                </c:pt>
                <c:pt idx="11">
                  <c:v>2.008</c:v>
                </c:pt>
                <c:pt idx="12">
                  <c:v>2.2269999999999999</c:v>
                </c:pt>
                <c:pt idx="13">
                  <c:v>2.544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F9-4BF3-8FE4-814529A21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144640"/>
        <c:axId val="762137568"/>
      </c:lineChart>
      <c:catAx>
        <c:axId val="7621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37568"/>
        <c:crosses val="autoZero"/>
        <c:auto val="1"/>
        <c:lblAlgn val="ctr"/>
        <c:lblOffset val="100"/>
        <c:noMultiLvlLbl val="0"/>
      </c:catAx>
      <c:valAx>
        <c:axId val="76213756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Waterloo %ACV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US xAOC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H1 '19</c:v>
                </c:pt>
                <c:pt idx="1">
                  <c:v>H2 '19</c:v>
                </c:pt>
                <c:pt idx="2">
                  <c:v>H1 '20</c:v>
                </c:pt>
                <c:pt idx="3">
                  <c:v>H2 '20</c:v>
                </c:pt>
                <c:pt idx="4">
                  <c:v>H1 '21</c:v>
                </c:pt>
                <c:pt idx="5">
                  <c:v>H2 '21</c:v>
                </c:pt>
                <c:pt idx="6">
                  <c:v>Q1 '22</c:v>
                </c:pt>
                <c:pt idx="7">
                  <c:v>Q2 '22</c:v>
                </c:pt>
              </c:strCache>
            </c:strRef>
          </c:cat>
          <c:val>
            <c:numRef>
              <c:f>Sheet1!$B$2:$B$9</c:f>
              <c:numCache>
                <c:formatCode>#,##0.0</c:formatCode>
                <c:ptCount val="8"/>
                <c:pt idx="0">
                  <c:v>19.085999999999999</c:v>
                </c:pt>
                <c:pt idx="1">
                  <c:v>30.87</c:v>
                </c:pt>
                <c:pt idx="2">
                  <c:v>36.421999999999997</c:v>
                </c:pt>
                <c:pt idx="3">
                  <c:v>32.380000000000003</c:v>
                </c:pt>
                <c:pt idx="4">
                  <c:v>33.152999999999999</c:v>
                </c:pt>
                <c:pt idx="5">
                  <c:v>34.567</c:v>
                </c:pt>
                <c:pt idx="6" formatCode="General">
                  <c:v>37</c:v>
                </c:pt>
                <c:pt idx="7" formatCode="General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1-4471-8AFC-229C63BBC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US Food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H1 '19</c:v>
                </c:pt>
                <c:pt idx="1">
                  <c:v>H2 '19</c:v>
                </c:pt>
                <c:pt idx="2">
                  <c:v>H1 '20</c:v>
                </c:pt>
                <c:pt idx="3">
                  <c:v>H2 '20</c:v>
                </c:pt>
                <c:pt idx="4">
                  <c:v>H1 '21</c:v>
                </c:pt>
                <c:pt idx="5">
                  <c:v>H2 '21</c:v>
                </c:pt>
                <c:pt idx="6">
                  <c:v>Q1 '22</c:v>
                </c:pt>
                <c:pt idx="7">
                  <c:v>Q2 '22</c:v>
                </c:pt>
              </c:strCache>
            </c:strRef>
          </c:cat>
          <c:val>
            <c:numRef>
              <c:f>Sheet1!$C$2:$C$9</c:f>
              <c:numCache>
                <c:formatCode>#,##0.0</c:formatCode>
                <c:ptCount val="8"/>
                <c:pt idx="0">
                  <c:v>27.417999999999999</c:v>
                </c:pt>
                <c:pt idx="1">
                  <c:v>34.091999999999999</c:v>
                </c:pt>
                <c:pt idx="2">
                  <c:v>37.64</c:v>
                </c:pt>
                <c:pt idx="3">
                  <c:v>45.104999999999997</c:v>
                </c:pt>
                <c:pt idx="4">
                  <c:v>49.756</c:v>
                </c:pt>
                <c:pt idx="5">
                  <c:v>56.954999999999998</c:v>
                </c:pt>
                <c:pt idx="6" formatCode="General">
                  <c:v>58.5</c:v>
                </c:pt>
                <c:pt idx="7" formatCode="General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1-4471-8AFC-229C63BBC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7030064"/>
        <c:axId val="1037034224"/>
      </c:barChart>
      <c:catAx>
        <c:axId val="103703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34224"/>
        <c:crosses val="autoZero"/>
        <c:auto val="1"/>
        <c:lblAlgn val="ctr"/>
        <c:lblOffset val="100"/>
        <c:noMultiLvlLbl val="0"/>
      </c:catAx>
      <c:valAx>
        <c:axId val="1037034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3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TDPs </a:t>
            </a:r>
            <a:r>
              <a:rPr lang="en-US" baseline="0" dirty="0"/>
              <a:t>by Quarter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TDPs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3810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Sheet1!$A$2:$A$15</c:f>
              <c:strCache>
                <c:ptCount val="14"/>
                <c:pt idx="0">
                  <c:v>Q1 '19</c:v>
                </c:pt>
                <c:pt idx="1">
                  <c:v>Q2 '19</c:v>
                </c:pt>
                <c:pt idx="2">
                  <c:v>Q3 '19</c:v>
                </c:pt>
                <c:pt idx="3">
                  <c:v>Q4 '19</c:v>
                </c:pt>
                <c:pt idx="4">
                  <c:v>Q1 '20</c:v>
                </c:pt>
                <c:pt idx="5">
                  <c:v>Q2 '20</c:v>
                </c:pt>
                <c:pt idx="6">
                  <c:v>Q3 '20</c:v>
                </c:pt>
                <c:pt idx="7">
                  <c:v>Q4 '20</c:v>
                </c:pt>
                <c:pt idx="8">
                  <c:v>Q1 '21</c:v>
                </c:pt>
                <c:pt idx="9">
                  <c:v>Q2 '21</c:v>
                </c:pt>
                <c:pt idx="10">
                  <c:v>Q3 '21</c:v>
                </c:pt>
                <c:pt idx="11">
                  <c:v>Q4 '21</c:v>
                </c:pt>
                <c:pt idx="12">
                  <c:v>Q1 '22</c:v>
                </c:pt>
                <c:pt idx="13">
                  <c:v>Q2 '22</c:v>
                </c:pt>
              </c:strCache>
            </c:strRef>
          </c:cat>
          <c:val>
            <c:numRef>
              <c:f>Sheet1!$B$2:$B$15</c:f>
              <c:numCache>
                <c:formatCode>#,##0.0</c:formatCode>
                <c:ptCount val="14"/>
                <c:pt idx="0">
                  <c:v>52.658000000000001</c:v>
                </c:pt>
                <c:pt idx="1">
                  <c:v>96.215000000000003</c:v>
                </c:pt>
                <c:pt idx="2">
                  <c:v>112.955</c:v>
                </c:pt>
                <c:pt idx="3">
                  <c:v>130.36799999999999</c:v>
                </c:pt>
                <c:pt idx="4">
                  <c:v>144.39099999999999</c:v>
                </c:pt>
                <c:pt idx="5">
                  <c:v>130.67500000000001</c:v>
                </c:pt>
                <c:pt idx="6">
                  <c:v>140.91200000000001</c:v>
                </c:pt>
                <c:pt idx="7">
                  <c:v>134.51300000000001</c:v>
                </c:pt>
                <c:pt idx="8">
                  <c:v>141.43899999999999</c:v>
                </c:pt>
                <c:pt idx="9">
                  <c:v>155.98599999999999</c:v>
                </c:pt>
                <c:pt idx="10">
                  <c:v>161.04499999999999</c:v>
                </c:pt>
                <c:pt idx="11">
                  <c:v>159.423</c:v>
                </c:pt>
                <c:pt idx="12" formatCode="General">
                  <c:v>168.8</c:v>
                </c:pt>
                <c:pt idx="13" formatCode="General">
                  <c:v>199.2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9-4739-82C3-DBD98077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2144640"/>
        <c:axId val="762137568"/>
      </c:barChart>
      <c:catAx>
        <c:axId val="7621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37568"/>
        <c:crosses val="autoZero"/>
        <c:auto val="1"/>
        <c:lblAlgn val="ctr"/>
        <c:lblOffset val="100"/>
        <c:noMultiLvlLbl val="0"/>
      </c:catAx>
      <c:valAx>
        <c:axId val="7621375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$ / $MM ACV / Item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624881087885767E-2"/>
          <c:y val="0.21793480239188054"/>
          <c:w val="0.94185546004548482"/>
          <c:h val="0.50715942671639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H1 '19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32.384</c:v>
                </c:pt>
                <c:pt idx="1">
                  <c:v>33.819000000000003</c:v>
                </c:pt>
                <c:pt idx="2">
                  <c:v>48.570999999999998</c:v>
                </c:pt>
                <c:pt idx="3">
                  <c:v>25.923999999999999</c:v>
                </c:pt>
                <c:pt idx="5">
                  <c:v>32.162999999999997</c:v>
                </c:pt>
                <c:pt idx="6">
                  <c:v>26.677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4-4D51-9809-FF95A68240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H2 '19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Sheet1!$B$3:$H$3</c:f>
              <c:numCache>
                <c:formatCode>#,##0.0</c:formatCode>
                <c:ptCount val="7"/>
                <c:pt idx="0">
                  <c:v>32.343000000000004</c:v>
                </c:pt>
                <c:pt idx="1">
                  <c:v>28.466000000000001</c:v>
                </c:pt>
                <c:pt idx="2">
                  <c:v>44.280999999999999</c:v>
                </c:pt>
                <c:pt idx="3">
                  <c:v>26.966999999999999</c:v>
                </c:pt>
                <c:pt idx="5">
                  <c:v>31.617000000000001</c:v>
                </c:pt>
                <c:pt idx="6">
                  <c:v>29.164999999999999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14-4D51-9809-FF95A68240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H1 '20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Sheet1!$B$4:$H$4</c:f>
              <c:numCache>
                <c:formatCode>#,##0.0</c:formatCode>
                <c:ptCount val="7"/>
                <c:pt idx="0">
                  <c:v>36.56</c:v>
                </c:pt>
                <c:pt idx="1">
                  <c:v>35.917000000000002</c:v>
                </c:pt>
                <c:pt idx="2">
                  <c:v>50.942</c:v>
                </c:pt>
                <c:pt idx="3">
                  <c:v>31.981000000000002</c:v>
                </c:pt>
                <c:pt idx="4">
                  <c:v>19.954999999999998</c:v>
                </c:pt>
                <c:pt idx="5">
                  <c:v>36.82</c:v>
                </c:pt>
                <c:pt idx="6">
                  <c:v>34.552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14-4D51-9809-FF95A68240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H2 '20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Sheet1!$B$5:$H$5</c:f>
              <c:numCache>
                <c:formatCode>#,##0.0</c:formatCode>
                <c:ptCount val="7"/>
                <c:pt idx="0">
                  <c:v>38.719000000000001</c:v>
                </c:pt>
                <c:pt idx="1">
                  <c:v>43.598999999999997</c:v>
                </c:pt>
                <c:pt idx="2">
                  <c:v>54.905999999999999</c:v>
                </c:pt>
                <c:pt idx="3">
                  <c:v>38.759</c:v>
                </c:pt>
                <c:pt idx="4">
                  <c:v>21.170999999999999</c:v>
                </c:pt>
                <c:pt idx="5">
                  <c:v>37.030999999999999</c:v>
                </c:pt>
                <c:pt idx="6">
                  <c:v>41.545000000000002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14-4D51-9809-FF95A68240E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H1 '21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Sheet1!$B$6:$H$6</c:f>
              <c:numCache>
                <c:formatCode>#,##0.0</c:formatCode>
                <c:ptCount val="7"/>
                <c:pt idx="0">
                  <c:v>39.067999999999998</c:v>
                </c:pt>
                <c:pt idx="1">
                  <c:v>42.606999999999999</c:v>
                </c:pt>
                <c:pt idx="2">
                  <c:v>52.558</c:v>
                </c:pt>
                <c:pt idx="3">
                  <c:v>36.424999999999997</c:v>
                </c:pt>
                <c:pt idx="4">
                  <c:v>21.61</c:v>
                </c:pt>
                <c:pt idx="5">
                  <c:v>34.325000000000003</c:v>
                </c:pt>
                <c:pt idx="6">
                  <c:v>46.417000000000002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14-4D51-9809-FF95A68240E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H2 '21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Sheet1!$B$7:$H$7</c:f>
              <c:numCache>
                <c:formatCode>#,##0.0</c:formatCode>
                <c:ptCount val="7"/>
                <c:pt idx="0">
                  <c:v>39.378</c:v>
                </c:pt>
                <c:pt idx="1">
                  <c:v>41.843000000000004</c:v>
                </c:pt>
                <c:pt idx="2">
                  <c:v>53.094999999999999</c:v>
                </c:pt>
                <c:pt idx="3">
                  <c:v>34.39</c:v>
                </c:pt>
                <c:pt idx="4">
                  <c:v>20.989000000000001</c:v>
                </c:pt>
                <c:pt idx="5">
                  <c:v>35.374000000000002</c:v>
                </c:pt>
                <c:pt idx="6">
                  <c:v>47.956000000000003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14-4D51-9809-FF95A68240E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Q1 '22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Sheet1!$B$8:$H$8</c:f>
              <c:numCache>
                <c:formatCode>#,##0.0</c:formatCode>
                <c:ptCount val="7"/>
                <c:pt idx="0" formatCode="General">
                  <c:v>38.5</c:v>
                </c:pt>
                <c:pt idx="1">
                  <c:v>41.825000000000003</c:v>
                </c:pt>
                <c:pt idx="2" formatCode="General">
                  <c:v>50.9</c:v>
                </c:pt>
                <c:pt idx="3" formatCode="General">
                  <c:v>35.1</c:v>
                </c:pt>
                <c:pt idx="4" formatCode="General">
                  <c:v>21.1</c:v>
                </c:pt>
                <c:pt idx="5" formatCode="General">
                  <c:v>34.4</c:v>
                </c:pt>
                <c:pt idx="6" formatCode="General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14-4D51-9809-FF95A68240E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Q2 '22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Sparkling Category</c:v>
                </c:pt>
                <c:pt idx="1">
                  <c:v>Waterloo</c:v>
                </c:pt>
                <c:pt idx="2">
                  <c:v>La Croix</c:v>
                </c:pt>
                <c:pt idx="3">
                  <c:v>Bubly</c:v>
                </c:pt>
                <c:pt idx="4">
                  <c:v>Aha</c:v>
                </c:pt>
                <c:pt idx="5">
                  <c:v>Polar</c:v>
                </c:pt>
                <c:pt idx="6">
                  <c:v>Spindrift</c:v>
                </c:pt>
              </c:strCache>
            </c:strRef>
          </c:cat>
          <c:val>
            <c:numRef>
              <c:f>Sheet1!$B$9:$H$9</c:f>
              <c:numCache>
                <c:formatCode>#,##0.0</c:formatCode>
                <c:ptCount val="7"/>
                <c:pt idx="0">
                  <c:v>40.991999999999997</c:v>
                </c:pt>
                <c:pt idx="1">
                  <c:v>45.259</c:v>
                </c:pt>
                <c:pt idx="2">
                  <c:v>52.536999999999999</c:v>
                </c:pt>
                <c:pt idx="3">
                  <c:v>36.292999999999999</c:v>
                </c:pt>
                <c:pt idx="4">
                  <c:v>22.544</c:v>
                </c:pt>
                <c:pt idx="5">
                  <c:v>36.764000000000003</c:v>
                </c:pt>
                <c:pt idx="6">
                  <c:v>53.457999999999998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9-4036-9FFE-A94B46EF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030064"/>
        <c:axId val="1037034224"/>
      </c:barChart>
      <c:catAx>
        <c:axId val="103703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34224"/>
        <c:crosses val="autoZero"/>
        <c:auto val="1"/>
        <c:lblAlgn val="ctr"/>
        <c:lblOffset val="100"/>
        <c:noMultiLvlLbl val="0"/>
      </c:catAx>
      <c:valAx>
        <c:axId val="1037034224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03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'Rolling Period (3)'!$B$23:$C$23</c:f>
              <c:strCache>
                <c:ptCount val="2"/>
                <c:pt idx="0">
                  <c:v>269240</c:v>
                </c:pt>
                <c:pt idx="1">
                  <c:v>BLK CH SPRK WTR 12Z 8CT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'Rolling Period (3)'!$D$21:$M$22</c:f>
              <c:multiLvlStrCache>
                <c:ptCount val="10"/>
                <c:lvl>
                  <c:pt idx="0">
                    <c:v>TY $$$</c:v>
                  </c:pt>
                  <c:pt idx="1">
                    <c:v>LY $$$</c:v>
                  </c:pt>
                  <c:pt idx="2">
                    <c:v>TY $$$</c:v>
                  </c:pt>
                  <c:pt idx="3">
                    <c:v>LY $$$</c:v>
                  </c:pt>
                  <c:pt idx="4">
                    <c:v>TY $$$</c:v>
                  </c:pt>
                  <c:pt idx="5">
                    <c:v>LY $$$</c:v>
                  </c:pt>
                  <c:pt idx="6">
                    <c:v>TY $$$</c:v>
                  </c:pt>
                  <c:pt idx="7">
                    <c:v>LY $$$</c:v>
                  </c:pt>
                  <c:pt idx="8">
                    <c:v>TY $$$</c:v>
                  </c:pt>
                  <c:pt idx="9">
                    <c:v>LY $$$</c:v>
                  </c:pt>
                </c:lvl>
                <c:lvl>
                  <c:pt idx="0">
                    <c:v>4 Weeks</c:v>
                  </c:pt>
                  <c:pt idx="2">
                    <c:v>8 Weeks</c:v>
                  </c:pt>
                  <c:pt idx="4">
                    <c:v>13 Weeks</c:v>
                  </c:pt>
                  <c:pt idx="6">
                    <c:v>26 Weeks</c:v>
                  </c:pt>
                  <c:pt idx="8">
                    <c:v>52 Weeks</c:v>
                  </c:pt>
                </c:lvl>
              </c:multiLvlStrCache>
            </c:multiLvlStrRef>
          </c:cat>
          <c:val>
            <c:numRef>
              <c:f>'Rolling Period (3)'!$D$23:$M$23</c:f>
              <c:numCache>
                <c:formatCode>"$"#,##0</c:formatCode>
                <c:ptCount val="10"/>
                <c:pt idx="0">
                  <c:v>35994.239999999998</c:v>
                </c:pt>
                <c:pt idx="1">
                  <c:v>11422.67</c:v>
                </c:pt>
                <c:pt idx="2">
                  <c:v>67168.679999999993</c:v>
                </c:pt>
                <c:pt idx="3">
                  <c:v>20947.439999999999</c:v>
                </c:pt>
                <c:pt idx="4">
                  <c:v>111786.209999999</c:v>
                </c:pt>
                <c:pt idx="5">
                  <c:v>34958.8299999999</c:v>
                </c:pt>
                <c:pt idx="6">
                  <c:v>160429.18</c:v>
                </c:pt>
                <c:pt idx="7">
                  <c:v>41495.06</c:v>
                </c:pt>
                <c:pt idx="8">
                  <c:v>227055.7</c:v>
                </c:pt>
                <c:pt idx="9">
                  <c:v>41495.06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0-4FD1-B0FC-14DD5A44E038}"/>
            </c:ext>
          </c:extLst>
        </c:ser>
        <c:ser>
          <c:idx val="1"/>
          <c:order val="1"/>
          <c:tx>
            <c:strRef>
              <c:f>'Rolling Period (3)'!$B$24:$C$24</c:f>
              <c:strCache>
                <c:ptCount val="2"/>
                <c:pt idx="0">
                  <c:v>274738</c:v>
                </c:pt>
                <c:pt idx="1">
                  <c:v>LEMON LIME 12OZ 8CT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'Rolling Period (3)'!$D$21:$M$22</c:f>
              <c:multiLvlStrCache>
                <c:ptCount val="10"/>
                <c:lvl>
                  <c:pt idx="0">
                    <c:v>TY $$$</c:v>
                  </c:pt>
                  <c:pt idx="1">
                    <c:v>LY $$$</c:v>
                  </c:pt>
                  <c:pt idx="2">
                    <c:v>TY $$$</c:v>
                  </c:pt>
                  <c:pt idx="3">
                    <c:v>LY $$$</c:v>
                  </c:pt>
                  <c:pt idx="4">
                    <c:v>TY $$$</c:v>
                  </c:pt>
                  <c:pt idx="5">
                    <c:v>LY $$$</c:v>
                  </c:pt>
                  <c:pt idx="6">
                    <c:v>TY $$$</c:v>
                  </c:pt>
                  <c:pt idx="7">
                    <c:v>LY $$$</c:v>
                  </c:pt>
                  <c:pt idx="8">
                    <c:v>TY $$$</c:v>
                  </c:pt>
                  <c:pt idx="9">
                    <c:v>LY $$$</c:v>
                  </c:pt>
                </c:lvl>
                <c:lvl>
                  <c:pt idx="0">
                    <c:v>4 Weeks</c:v>
                  </c:pt>
                  <c:pt idx="2">
                    <c:v>8 Weeks</c:v>
                  </c:pt>
                  <c:pt idx="4">
                    <c:v>13 Weeks</c:v>
                  </c:pt>
                  <c:pt idx="6">
                    <c:v>26 Weeks</c:v>
                  </c:pt>
                  <c:pt idx="8">
                    <c:v>52 Weeks</c:v>
                  </c:pt>
                </c:lvl>
              </c:multiLvlStrCache>
            </c:multiLvlStrRef>
          </c:cat>
          <c:val>
            <c:numRef>
              <c:f>'Rolling Period (3)'!$D$24:$M$24</c:f>
              <c:numCache>
                <c:formatCode>"$"#,##0</c:formatCode>
                <c:ptCount val="10"/>
                <c:pt idx="0">
                  <c:v>41127.96</c:v>
                </c:pt>
                <c:pt idx="1">
                  <c:v>5283.68</c:v>
                </c:pt>
                <c:pt idx="2">
                  <c:v>77085.279999999999</c:v>
                </c:pt>
                <c:pt idx="3">
                  <c:v>9545.7099999999991</c:v>
                </c:pt>
                <c:pt idx="4">
                  <c:v>124341.17</c:v>
                </c:pt>
                <c:pt idx="5">
                  <c:v>16281.32</c:v>
                </c:pt>
                <c:pt idx="6">
                  <c:v>159697.65999999901</c:v>
                </c:pt>
                <c:pt idx="7">
                  <c:v>18736.7399999999</c:v>
                </c:pt>
                <c:pt idx="8">
                  <c:v>190405.12</c:v>
                </c:pt>
                <c:pt idx="9">
                  <c:v>18736.7399999999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B0-4FD1-B0FC-14DD5A44E038}"/>
            </c:ext>
          </c:extLst>
        </c:ser>
        <c:ser>
          <c:idx val="2"/>
          <c:order val="2"/>
          <c:tx>
            <c:strRef>
              <c:f>'Rolling Period (3)'!$B$25:$C$25</c:f>
              <c:strCache>
                <c:ptCount val="2"/>
                <c:pt idx="0">
                  <c:v>213994</c:v>
                </c:pt>
                <c:pt idx="1">
                  <c:v>PINEAPPLE 355ML 8CT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'Rolling Period (3)'!$D$21:$M$22</c:f>
              <c:multiLvlStrCache>
                <c:ptCount val="10"/>
                <c:lvl>
                  <c:pt idx="0">
                    <c:v>TY $$$</c:v>
                  </c:pt>
                  <c:pt idx="1">
                    <c:v>LY $$$</c:v>
                  </c:pt>
                  <c:pt idx="2">
                    <c:v>TY $$$</c:v>
                  </c:pt>
                  <c:pt idx="3">
                    <c:v>LY $$$</c:v>
                  </c:pt>
                  <c:pt idx="4">
                    <c:v>TY $$$</c:v>
                  </c:pt>
                  <c:pt idx="5">
                    <c:v>LY $$$</c:v>
                  </c:pt>
                  <c:pt idx="6">
                    <c:v>TY $$$</c:v>
                  </c:pt>
                  <c:pt idx="7">
                    <c:v>LY $$$</c:v>
                  </c:pt>
                  <c:pt idx="8">
                    <c:v>TY $$$</c:v>
                  </c:pt>
                  <c:pt idx="9">
                    <c:v>LY $$$</c:v>
                  </c:pt>
                </c:lvl>
                <c:lvl>
                  <c:pt idx="0">
                    <c:v>4 Weeks</c:v>
                  </c:pt>
                  <c:pt idx="2">
                    <c:v>8 Weeks</c:v>
                  </c:pt>
                  <c:pt idx="4">
                    <c:v>13 Weeks</c:v>
                  </c:pt>
                  <c:pt idx="6">
                    <c:v>26 Weeks</c:v>
                  </c:pt>
                  <c:pt idx="8">
                    <c:v>52 Weeks</c:v>
                  </c:pt>
                </c:lvl>
              </c:multiLvlStrCache>
            </c:multiLvlStrRef>
          </c:cat>
          <c:val>
            <c:numRef>
              <c:f>'Rolling Period (3)'!$D$25:$M$25</c:f>
              <c:numCache>
                <c:formatCode>"$"#,##0</c:formatCode>
                <c:ptCount val="10"/>
                <c:pt idx="0">
                  <c:v>28768.19</c:v>
                </c:pt>
                <c:pt idx="1">
                  <c:v>0</c:v>
                </c:pt>
                <c:pt idx="2">
                  <c:v>55762.09</c:v>
                </c:pt>
                <c:pt idx="3">
                  <c:v>0</c:v>
                </c:pt>
                <c:pt idx="4">
                  <c:v>91720.92</c:v>
                </c:pt>
                <c:pt idx="5">
                  <c:v>0</c:v>
                </c:pt>
                <c:pt idx="6">
                  <c:v>112338.499999999</c:v>
                </c:pt>
                <c:pt idx="7">
                  <c:v>0</c:v>
                </c:pt>
                <c:pt idx="8">
                  <c:v>112338.499999999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B0-4FD1-B0FC-14DD5A44E038}"/>
            </c:ext>
          </c:extLst>
        </c:ser>
        <c:ser>
          <c:idx val="3"/>
          <c:order val="3"/>
          <c:tx>
            <c:strRef>
              <c:f>'Rolling Period (3)'!$B$26:$C$26</c:f>
              <c:strCache>
                <c:ptCount val="2"/>
                <c:pt idx="0">
                  <c:v>269239</c:v>
                </c:pt>
                <c:pt idx="1">
                  <c:v>GRPE SPRKLN WTR 12Z 8CT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'Rolling Period (3)'!$D$21:$M$22</c:f>
              <c:multiLvlStrCache>
                <c:ptCount val="10"/>
                <c:lvl>
                  <c:pt idx="0">
                    <c:v>TY $$$</c:v>
                  </c:pt>
                  <c:pt idx="1">
                    <c:v>LY $$$</c:v>
                  </c:pt>
                  <c:pt idx="2">
                    <c:v>TY $$$</c:v>
                  </c:pt>
                  <c:pt idx="3">
                    <c:v>LY $$$</c:v>
                  </c:pt>
                  <c:pt idx="4">
                    <c:v>TY $$$</c:v>
                  </c:pt>
                  <c:pt idx="5">
                    <c:v>LY $$$</c:v>
                  </c:pt>
                  <c:pt idx="6">
                    <c:v>TY $$$</c:v>
                  </c:pt>
                  <c:pt idx="7">
                    <c:v>LY $$$</c:v>
                  </c:pt>
                  <c:pt idx="8">
                    <c:v>TY $$$</c:v>
                  </c:pt>
                  <c:pt idx="9">
                    <c:v>LY $$$</c:v>
                  </c:pt>
                </c:lvl>
                <c:lvl>
                  <c:pt idx="0">
                    <c:v>4 Weeks</c:v>
                  </c:pt>
                  <c:pt idx="2">
                    <c:v>8 Weeks</c:v>
                  </c:pt>
                  <c:pt idx="4">
                    <c:v>13 Weeks</c:v>
                  </c:pt>
                  <c:pt idx="6">
                    <c:v>26 Weeks</c:v>
                  </c:pt>
                  <c:pt idx="8">
                    <c:v>52 Weeks</c:v>
                  </c:pt>
                </c:lvl>
              </c:multiLvlStrCache>
            </c:multiLvlStrRef>
          </c:cat>
          <c:val>
            <c:numRef>
              <c:f>'Rolling Period (3)'!$D$26:$M$26</c:f>
              <c:numCache>
                <c:formatCode>"$"#,##0</c:formatCode>
                <c:ptCount val="10"/>
                <c:pt idx="0">
                  <c:v>6193.3799999999901</c:v>
                </c:pt>
                <c:pt idx="1">
                  <c:v>3390.87</c:v>
                </c:pt>
                <c:pt idx="2">
                  <c:v>11667.21</c:v>
                </c:pt>
                <c:pt idx="3">
                  <c:v>6366.59</c:v>
                </c:pt>
                <c:pt idx="4">
                  <c:v>18341.939999999999</c:v>
                </c:pt>
                <c:pt idx="5">
                  <c:v>11238.91</c:v>
                </c:pt>
                <c:pt idx="6">
                  <c:v>29247.82</c:v>
                </c:pt>
                <c:pt idx="7">
                  <c:v>13523.26</c:v>
                </c:pt>
                <c:pt idx="8">
                  <c:v>49722.639999999898</c:v>
                </c:pt>
                <c:pt idx="9">
                  <c:v>13523.26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B0-4FD1-B0FC-14DD5A44E038}"/>
            </c:ext>
          </c:extLst>
        </c:ser>
        <c:ser>
          <c:idx val="4"/>
          <c:order val="4"/>
          <c:tx>
            <c:strRef>
              <c:f>'Rolling Period (3)'!$B$27:$C$27</c:f>
              <c:strCache>
                <c:ptCount val="2"/>
                <c:pt idx="0">
                  <c:v>269236</c:v>
                </c:pt>
                <c:pt idx="1">
                  <c:v>WTRMLN SPRK WTR 12Z 8CT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'Rolling Period (3)'!$D$21:$M$22</c:f>
              <c:multiLvlStrCache>
                <c:ptCount val="10"/>
                <c:lvl>
                  <c:pt idx="0">
                    <c:v>TY $$$</c:v>
                  </c:pt>
                  <c:pt idx="1">
                    <c:v>LY $$$</c:v>
                  </c:pt>
                  <c:pt idx="2">
                    <c:v>TY $$$</c:v>
                  </c:pt>
                  <c:pt idx="3">
                    <c:v>LY $$$</c:v>
                  </c:pt>
                  <c:pt idx="4">
                    <c:v>TY $$$</c:v>
                  </c:pt>
                  <c:pt idx="5">
                    <c:v>LY $$$</c:v>
                  </c:pt>
                  <c:pt idx="6">
                    <c:v>TY $$$</c:v>
                  </c:pt>
                  <c:pt idx="7">
                    <c:v>LY $$$</c:v>
                  </c:pt>
                  <c:pt idx="8">
                    <c:v>TY $$$</c:v>
                  </c:pt>
                  <c:pt idx="9">
                    <c:v>LY $$$</c:v>
                  </c:pt>
                </c:lvl>
                <c:lvl>
                  <c:pt idx="0">
                    <c:v>4 Weeks</c:v>
                  </c:pt>
                  <c:pt idx="2">
                    <c:v>8 Weeks</c:v>
                  </c:pt>
                  <c:pt idx="4">
                    <c:v>13 Weeks</c:v>
                  </c:pt>
                  <c:pt idx="6">
                    <c:v>26 Weeks</c:v>
                  </c:pt>
                  <c:pt idx="8">
                    <c:v>52 Weeks</c:v>
                  </c:pt>
                </c:lvl>
              </c:multiLvlStrCache>
            </c:multiLvlStrRef>
          </c:cat>
          <c:val>
            <c:numRef>
              <c:f>'Rolling Period (3)'!$D$27:$M$27</c:f>
              <c:numCache>
                <c:formatCode>"$"#,##0</c:formatCode>
                <c:ptCount val="10"/>
                <c:pt idx="0">
                  <c:v>22.91</c:v>
                </c:pt>
                <c:pt idx="1">
                  <c:v>11372.9</c:v>
                </c:pt>
                <c:pt idx="2">
                  <c:v>47.8</c:v>
                </c:pt>
                <c:pt idx="3">
                  <c:v>20998.42</c:v>
                </c:pt>
                <c:pt idx="4">
                  <c:v>132.91999999999999</c:v>
                </c:pt>
                <c:pt idx="5">
                  <c:v>34744.129999999997</c:v>
                </c:pt>
                <c:pt idx="6">
                  <c:v>14829.59</c:v>
                </c:pt>
                <c:pt idx="7">
                  <c:v>41501.54</c:v>
                </c:pt>
                <c:pt idx="8">
                  <c:v>78751.08</c:v>
                </c:pt>
                <c:pt idx="9">
                  <c:v>41501.54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0-4FD1-B0FC-14DD5A44E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9782864"/>
        <c:axId val="1049783280"/>
      </c:barChart>
      <c:catAx>
        <c:axId val="104978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783280"/>
        <c:crosses val="autoZero"/>
        <c:auto val="1"/>
        <c:lblAlgn val="ctr"/>
        <c:lblOffset val="100"/>
        <c:noMultiLvlLbl val="0"/>
      </c:catAx>
      <c:valAx>
        <c:axId val="104978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7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'WATERLOO SPARKLING W (2)'!$C$21:$E$21</c:f>
              <c:strCache>
                <c:ptCount val="3"/>
                <c:pt idx="0">
                  <c:v>274738</c:v>
                </c:pt>
                <c:pt idx="1">
                  <c:v>LEMON LIME 12OZ 8CT</c:v>
                </c:pt>
                <c:pt idx="2">
                  <c:v>TY UNITS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'WATERLOO SPARKLING W (2)'!$F$20:$Y$20</c:f>
              <c:strCache>
                <c:ptCount val="20"/>
                <c:pt idx="0">
                  <c:v>03/05/2022</c:v>
                </c:pt>
                <c:pt idx="1">
                  <c:v>03/12/2022</c:v>
                </c:pt>
                <c:pt idx="2">
                  <c:v>03/19/2022</c:v>
                </c:pt>
                <c:pt idx="3">
                  <c:v>03/26/2022</c:v>
                </c:pt>
                <c:pt idx="4">
                  <c:v>04/02/2022</c:v>
                </c:pt>
                <c:pt idx="5">
                  <c:v>04/09/2022</c:v>
                </c:pt>
                <c:pt idx="6">
                  <c:v>04/16/2022</c:v>
                </c:pt>
                <c:pt idx="7">
                  <c:v>04/23/2022</c:v>
                </c:pt>
                <c:pt idx="8">
                  <c:v>04/30/2022</c:v>
                </c:pt>
                <c:pt idx="9">
                  <c:v>05/07/2022</c:v>
                </c:pt>
                <c:pt idx="10">
                  <c:v>05/14/2022</c:v>
                </c:pt>
                <c:pt idx="11">
                  <c:v>05/21/2022</c:v>
                </c:pt>
                <c:pt idx="12">
                  <c:v>05/28/2022</c:v>
                </c:pt>
                <c:pt idx="13">
                  <c:v>06/04/2022</c:v>
                </c:pt>
                <c:pt idx="14">
                  <c:v>06/11/2022</c:v>
                </c:pt>
                <c:pt idx="15">
                  <c:v>06/18/2022</c:v>
                </c:pt>
                <c:pt idx="16">
                  <c:v>06/25/2022</c:v>
                </c:pt>
                <c:pt idx="17">
                  <c:v>07/02/2022</c:v>
                </c:pt>
                <c:pt idx="18">
                  <c:v>07/09/2022</c:v>
                </c:pt>
                <c:pt idx="19">
                  <c:v>07/16/2022</c:v>
                </c:pt>
              </c:strCache>
            </c:strRef>
          </c:cat>
          <c:val>
            <c:numRef>
              <c:f>'WATERLOO SPARKLING W (2)'!$F$21:$Y$21</c:f>
              <c:numCache>
                <c:formatCode>#,##0\ ;[Red]\(#,##0\)</c:formatCode>
                <c:ptCount val="20"/>
                <c:pt idx="0">
                  <c:v>312</c:v>
                </c:pt>
                <c:pt idx="1">
                  <c:v>290</c:v>
                </c:pt>
                <c:pt idx="2">
                  <c:v>561</c:v>
                </c:pt>
                <c:pt idx="3">
                  <c:v>1050</c:v>
                </c:pt>
                <c:pt idx="4">
                  <c:v>1330</c:v>
                </c:pt>
                <c:pt idx="5">
                  <c:v>1400</c:v>
                </c:pt>
                <c:pt idx="6">
                  <c:v>1587</c:v>
                </c:pt>
                <c:pt idx="7">
                  <c:v>1593</c:v>
                </c:pt>
                <c:pt idx="8">
                  <c:v>1664</c:v>
                </c:pt>
                <c:pt idx="9">
                  <c:v>2878</c:v>
                </c:pt>
                <c:pt idx="10">
                  <c:v>2918</c:v>
                </c:pt>
                <c:pt idx="11">
                  <c:v>3031</c:v>
                </c:pt>
                <c:pt idx="12">
                  <c:v>2951</c:v>
                </c:pt>
                <c:pt idx="13">
                  <c:v>1731</c:v>
                </c:pt>
                <c:pt idx="14">
                  <c:v>1880</c:v>
                </c:pt>
                <c:pt idx="15">
                  <c:v>2198</c:v>
                </c:pt>
                <c:pt idx="16">
                  <c:v>2160</c:v>
                </c:pt>
                <c:pt idx="17">
                  <c:v>2772</c:v>
                </c:pt>
                <c:pt idx="18">
                  <c:v>2664</c:v>
                </c:pt>
                <c:pt idx="19">
                  <c:v>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0-4E63-ACA6-A801D226B1C4}"/>
            </c:ext>
          </c:extLst>
        </c:ser>
        <c:ser>
          <c:idx val="1"/>
          <c:order val="1"/>
          <c:tx>
            <c:strRef>
              <c:f>'WATERLOO SPARKLING W (2)'!$C$22:$E$22</c:f>
              <c:strCache>
                <c:ptCount val="3"/>
                <c:pt idx="0">
                  <c:v>269240</c:v>
                </c:pt>
                <c:pt idx="1">
                  <c:v>BLK CH SPRK WTR 12Z 8CT</c:v>
                </c:pt>
                <c:pt idx="2">
                  <c:v>TY UNITS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'WATERLOO SPARKLING W (2)'!$F$20:$Y$20</c:f>
              <c:strCache>
                <c:ptCount val="20"/>
                <c:pt idx="0">
                  <c:v>03/05/2022</c:v>
                </c:pt>
                <c:pt idx="1">
                  <c:v>03/12/2022</c:v>
                </c:pt>
                <c:pt idx="2">
                  <c:v>03/19/2022</c:v>
                </c:pt>
                <c:pt idx="3">
                  <c:v>03/26/2022</c:v>
                </c:pt>
                <c:pt idx="4">
                  <c:v>04/02/2022</c:v>
                </c:pt>
                <c:pt idx="5">
                  <c:v>04/09/2022</c:v>
                </c:pt>
                <c:pt idx="6">
                  <c:v>04/16/2022</c:v>
                </c:pt>
                <c:pt idx="7">
                  <c:v>04/23/2022</c:v>
                </c:pt>
                <c:pt idx="8">
                  <c:v>04/30/2022</c:v>
                </c:pt>
                <c:pt idx="9">
                  <c:v>05/07/2022</c:v>
                </c:pt>
                <c:pt idx="10">
                  <c:v>05/14/2022</c:v>
                </c:pt>
                <c:pt idx="11">
                  <c:v>05/21/2022</c:v>
                </c:pt>
                <c:pt idx="12">
                  <c:v>05/28/2022</c:v>
                </c:pt>
                <c:pt idx="13">
                  <c:v>06/04/2022</c:v>
                </c:pt>
                <c:pt idx="14">
                  <c:v>06/11/2022</c:v>
                </c:pt>
                <c:pt idx="15">
                  <c:v>06/18/2022</c:v>
                </c:pt>
                <c:pt idx="16">
                  <c:v>06/25/2022</c:v>
                </c:pt>
                <c:pt idx="17">
                  <c:v>07/02/2022</c:v>
                </c:pt>
                <c:pt idx="18">
                  <c:v>07/09/2022</c:v>
                </c:pt>
                <c:pt idx="19">
                  <c:v>07/16/2022</c:v>
                </c:pt>
              </c:strCache>
            </c:strRef>
          </c:cat>
          <c:val>
            <c:numRef>
              <c:f>'WATERLOO SPARKLING W (2)'!$F$22:$Y$22</c:f>
              <c:numCache>
                <c:formatCode>#,##0\ ;[Red]\(#,##0\)</c:formatCode>
                <c:ptCount val="20"/>
                <c:pt idx="0">
                  <c:v>668</c:v>
                </c:pt>
                <c:pt idx="1">
                  <c:v>681</c:v>
                </c:pt>
                <c:pt idx="2">
                  <c:v>771</c:v>
                </c:pt>
                <c:pt idx="3">
                  <c:v>1121</c:v>
                </c:pt>
                <c:pt idx="4">
                  <c:v>1346</c:v>
                </c:pt>
                <c:pt idx="5">
                  <c:v>1418</c:v>
                </c:pt>
                <c:pt idx="6">
                  <c:v>1591</c:v>
                </c:pt>
                <c:pt idx="7">
                  <c:v>1614</c:v>
                </c:pt>
                <c:pt idx="8">
                  <c:v>1658</c:v>
                </c:pt>
                <c:pt idx="9">
                  <c:v>2667</c:v>
                </c:pt>
                <c:pt idx="10">
                  <c:v>2680</c:v>
                </c:pt>
                <c:pt idx="11">
                  <c:v>2767</c:v>
                </c:pt>
                <c:pt idx="12">
                  <c:v>2623</c:v>
                </c:pt>
                <c:pt idx="13">
                  <c:v>1479</c:v>
                </c:pt>
                <c:pt idx="14">
                  <c:v>1657</c:v>
                </c:pt>
                <c:pt idx="15">
                  <c:v>1863</c:v>
                </c:pt>
                <c:pt idx="16">
                  <c:v>1833</c:v>
                </c:pt>
                <c:pt idx="17">
                  <c:v>2559</c:v>
                </c:pt>
                <c:pt idx="18">
                  <c:v>2296</c:v>
                </c:pt>
                <c:pt idx="19">
                  <c:v>2367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00-4E63-ACA6-A801D226B1C4}"/>
            </c:ext>
          </c:extLst>
        </c:ser>
        <c:ser>
          <c:idx val="2"/>
          <c:order val="2"/>
          <c:tx>
            <c:strRef>
              <c:f>'WATERLOO SPARKLING W (2)'!$C$23:$E$23</c:f>
              <c:strCache>
                <c:ptCount val="3"/>
                <c:pt idx="0">
                  <c:v>213994</c:v>
                </c:pt>
                <c:pt idx="1">
                  <c:v>PINEAPPLE 355ML 8CT</c:v>
                </c:pt>
                <c:pt idx="2">
                  <c:v>TY UNITS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'WATERLOO SPARKLING W (2)'!$F$20:$Y$20</c:f>
              <c:strCache>
                <c:ptCount val="20"/>
                <c:pt idx="0">
                  <c:v>03/05/2022</c:v>
                </c:pt>
                <c:pt idx="1">
                  <c:v>03/12/2022</c:v>
                </c:pt>
                <c:pt idx="2">
                  <c:v>03/19/2022</c:v>
                </c:pt>
                <c:pt idx="3">
                  <c:v>03/26/2022</c:v>
                </c:pt>
                <c:pt idx="4">
                  <c:v>04/02/2022</c:v>
                </c:pt>
                <c:pt idx="5">
                  <c:v>04/09/2022</c:v>
                </c:pt>
                <c:pt idx="6">
                  <c:v>04/16/2022</c:v>
                </c:pt>
                <c:pt idx="7">
                  <c:v>04/23/2022</c:v>
                </c:pt>
                <c:pt idx="8">
                  <c:v>04/30/2022</c:v>
                </c:pt>
                <c:pt idx="9">
                  <c:v>05/07/2022</c:v>
                </c:pt>
                <c:pt idx="10">
                  <c:v>05/14/2022</c:v>
                </c:pt>
                <c:pt idx="11">
                  <c:v>05/21/2022</c:v>
                </c:pt>
                <c:pt idx="12">
                  <c:v>05/28/2022</c:v>
                </c:pt>
                <c:pt idx="13">
                  <c:v>06/04/2022</c:v>
                </c:pt>
                <c:pt idx="14">
                  <c:v>06/11/2022</c:v>
                </c:pt>
                <c:pt idx="15">
                  <c:v>06/18/2022</c:v>
                </c:pt>
                <c:pt idx="16">
                  <c:v>06/25/2022</c:v>
                </c:pt>
                <c:pt idx="17">
                  <c:v>07/02/2022</c:v>
                </c:pt>
                <c:pt idx="18">
                  <c:v>07/09/2022</c:v>
                </c:pt>
                <c:pt idx="19">
                  <c:v>07/16/2022</c:v>
                </c:pt>
              </c:strCache>
            </c:strRef>
          </c:cat>
          <c:val>
            <c:numRef>
              <c:f>'WATERLOO SPARKLING W (2)'!$F$23:$Y$23</c:f>
              <c:numCache>
                <c:formatCode>#,##0\ ;[Red]\(#,##0\)</c:formatCode>
                <c:ptCount val="20"/>
                <c:pt idx="0">
                  <c:v>0</c:v>
                </c:pt>
                <c:pt idx="1">
                  <c:v>17</c:v>
                </c:pt>
                <c:pt idx="2">
                  <c:v>295</c:v>
                </c:pt>
                <c:pt idx="3">
                  <c:v>842</c:v>
                </c:pt>
                <c:pt idx="4">
                  <c:v>1085</c:v>
                </c:pt>
                <c:pt idx="5">
                  <c:v>1234</c:v>
                </c:pt>
                <c:pt idx="6">
                  <c:v>1399</c:v>
                </c:pt>
                <c:pt idx="7">
                  <c:v>1387</c:v>
                </c:pt>
                <c:pt idx="8">
                  <c:v>1475</c:v>
                </c:pt>
                <c:pt idx="9">
                  <c:v>1843</c:v>
                </c:pt>
                <c:pt idx="10">
                  <c:v>1938</c:v>
                </c:pt>
                <c:pt idx="11">
                  <c:v>1848</c:v>
                </c:pt>
                <c:pt idx="12">
                  <c:v>1884</c:v>
                </c:pt>
                <c:pt idx="13">
                  <c:v>1454</c:v>
                </c:pt>
                <c:pt idx="14">
                  <c:v>1399</c:v>
                </c:pt>
                <c:pt idx="15">
                  <c:v>1610</c:v>
                </c:pt>
                <c:pt idx="16">
                  <c:v>1477</c:v>
                </c:pt>
                <c:pt idx="17">
                  <c:v>2050</c:v>
                </c:pt>
                <c:pt idx="18">
                  <c:v>1952</c:v>
                </c:pt>
                <c:pt idx="19">
                  <c:v>1844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0-4E63-ACA6-A801D226B1C4}"/>
            </c:ext>
          </c:extLst>
        </c:ser>
        <c:ser>
          <c:idx val="3"/>
          <c:order val="3"/>
          <c:tx>
            <c:strRef>
              <c:f>'WATERLOO SPARKLING W (2)'!$C$24:$E$24</c:f>
              <c:strCache>
                <c:ptCount val="3"/>
                <c:pt idx="0">
                  <c:v>269239</c:v>
                </c:pt>
                <c:pt idx="1">
                  <c:v>GRPE SPRKLN WTR 12Z 8CT</c:v>
                </c:pt>
                <c:pt idx="2">
                  <c:v>TY UNITS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'WATERLOO SPARKLING W (2)'!$F$20:$Y$20</c:f>
              <c:strCache>
                <c:ptCount val="20"/>
                <c:pt idx="0">
                  <c:v>03/05/2022</c:v>
                </c:pt>
                <c:pt idx="1">
                  <c:v>03/12/2022</c:v>
                </c:pt>
                <c:pt idx="2">
                  <c:v>03/19/2022</c:v>
                </c:pt>
                <c:pt idx="3">
                  <c:v>03/26/2022</c:v>
                </c:pt>
                <c:pt idx="4">
                  <c:v>04/02/2022</c:v>
                </c:pt>
                <c:pt idx="5">
                  <c:v>04/09/2022</c:v>
                </c:pt>
                <c:pt idx="6">
                  <c:v>04/16/2022</c:v>
                </c:pt>
                <c:pt idx="7">
                  <c:v>04/23/2022</c:v>
                </c:pt>
                <c:pt idx="8">
                  <c:v>04/30/2022</c:v>
                </c:pt>
                <c:pt idx="9">
                  <c:v>05/07/2022</c:v>
                </c:pt>
                <c:pt idx="10">
                  <c:v>05/14/2022</c:v>
                </c:pt>
                <c:pt idx="11">
                  <c:v>05/21/2022</c:v>
                </c:pt>
                <c:pt idx="12">
                  <c:v>05/28/2022</c:v>
                </c:pt>
                <c:pt idx="13">
                  <c:v>06/04/2022</c:v>
                </c:pt>
                <c:pt idx="14">
                  <c:v>06/11/2022</c:v>
                </c:pt>
                <c:pt idx="15">
                  <c:v>06/18/2022</c:v>
                </c:pt>
                <c:pt idx="16">
                  <c:v>06/25/2022</c:v>
                </c:pt>
                <c:pt idx="17">
                  <c:v>07/02/2022</c:v>
                </c:pt>
                <c:pt idx="18">
                  <c:v>07/09/2022</c:v>
                </c:pt>
                <c:pt idx="19">
                  <c:v>07/16/2022</c:v>
                </c:pt>
              </c:strCache>
            </c:strRef>
          </c:cat>
          <c:val>
            <c:numRef>
              <c:f>'WATERLOO SPARKLING W (2)'!$F$24:$Y$24</c:f>
              <c:numCache>
                <c:formatCode>#,##0\ ;[Red]\(#,##0\)</c:formatCode>
                <c:ptCount val="20"/>
                <c:pt idx="0">
                  <c:v>177</c:v>
                </c:pt>
                <c:pt idx="1">
                  <c:v>223</c:v>
                </c:pt>
                <c:pt idx="2">
                  <c:v>229</c:v>
                </c:pt>
                <c:pt idx="3">
                  <c:v>251</c:v>
                </c:pt>
                <c:pt idx="4">
                  <c:v>220</c:v>
                </c:pt>
                <c:pt idx="5">
                  <c:v>166</c:v>
                </c:pt>
                <c:pt idx="6">
                  <c:v>154</c:v>
                </c:pt>
                <c:pt idx="7">
                  <c:v>203</c:v>
                </c:pt>
                <c:pt idx="8">
                  <c:v>302</c:v>
                </c:pt>
                <c:pt idx="9">
                  <c:v>380</c:v>
                </c:pt>
                <c:pt idx="10">
                  <c:v>403</c:v>
                </c:pt>
                <c:pt idx="11">
                  <c:v>368</c:v>
                </c:pt>
                <c:pt idx="12">
                  <c:v>411</c:v>
                </c:pt>
                <c:pt idx="13">
                  <c:v>283</c:v>
                </c:pt>
                <c:pt idx="14">
                  <c:v>302</c:v>
                </c:pt>
                <c:pt idx="15">
                  <c:v>325</c:v>
                </c:pt>
                <c:pt idx="16">
                  <c:v>347</c:v>
                </c:pt>
                <c:pt idx="17">
                  <c:v>449</c:v>
                </c:pt>
                <c:pt idx="18">
                  <c:v>366</c:v>
                </c:pt>
                <c:pt idx="19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00-4E63-ACA6-A801D226B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17122768"/>
        <c:axId val="1117125680"/>
      </c:barChart>
      <c:lineChart>
        <c:grouping val="standard"/>
        <c:varyColors val="0"/>
        <c:ser>
          <c:idx val="4"/>
          <c:order val="4"/>
          <c:tx>
            <c:strRef>
              <c:f>'WATERLOO SPARKLING W (2)'!$C$25:$E$25</c:f>
              <c:strCache>
                <c:ptCount val="3"/>
                <c:pt idx="0">
                  <c:v>269239</c:v>
                </c:pt>
                <c:pt idx="1">
                  <c:v>TY RETAIL</c:v>
                </c:pt>
                <c:pt idx="2">
                  <c:v>AVG RETAIL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'WATERLOO SPARKLING W (2)'!$F$20:$Y$20</c:f>
              <c:strCache>
                <c:ptCount val="20"/>
                <c:pt idx="0">
                  <c:v>03/05/2022</c:v>
                </c:pt>
                <c:pt idx="1">
                  <c:v>03/12/2022</c:v>
                </c:pt>
                <c:pt idx="2">
                  <c:v>03/19/2022</c:v>
                </c:pt>
                <c:pt idx="3">
                  <c:v>03/26/2022</c:v>
                </c:pt>
                <c:pt idx="4">
                  <c:v>04/02/2022</c:v>
                </c:pt>
                <c:pt idx="5">
                  <c:v>04/09/2022</c:v>
                </c:pt>
                <c:pt idx="6">
                  <c:v>04/16/2022</c:v>
                </c:pt>
                <c:pt idx="7">
                  <c:v>04/23/2022</c:v>
                </c:pt>
                <c:pt idx="8">
                  <c:v>04/30/2022</c:v>
                </c:pt>
                <c:pt idx="9">
                  <c:v>05/07/2022</c:v>
                </c:pt>
                <c:pt idx="10">
                  <c:v>05/14/2022</c:v>
                </c:pt>
                <c:pt idx="11">
                  <c:v>05/21/2022</c:v>
                </c:pt>
                <c:pt idx="12">
                  <c:v>05/28/2022</c:v>
                </c:pt>
                <c:pt idx="13">
                  <c:v>06/04/2022</c:v>
                </c:pt>
                <c:pt idx="14">
                  <c:v>06/11/2022</c:v>
                </c:pt>
                <c:pt idx="15">
                  <c:v>06/18/2022</c:v>
                </c:pt>
                <c:pt idx="16">
                  <c:v>06/25/2022</c:v>
                </c:pt>
                <c:pt idx="17">
                  <c:v>07/02/2022</c:v>
                </c:pt>
                <c:pt idx="18">
                  <c:v>07/09/2022</c:v>
                </c:pt>
                <c:pt idx="19">
                  <c:v>07/16/2022</c:v>
                </c:pt>
              </c:strCache>
            </c:strRef>
          </c:cat>
          <c:val>
            <c:numRef>
              <c:f>'WATERLOO SPARKLING W (2)'!$F$25:$Y$25</c:f>
              <c:numCache>
                <c:formatCode>\$#,##0.00_);[Red]\(\$#,##0.00\)</c:formatCode>
                <c:ptCount val="20"/>
                <c:pt idx="0">
                  <c:v>4.24922515789802</c:v>
                </c:pt>
                <c:pt idx="1">
                  <c:v>4.1949952934452632</c:v>
                </c:pt>
                <c:pt idx="2">
                  <c:v>4.1709459374679643</c:v>
                </c:pt>
                <c:pt idx="3">
                  <c:v>4.2362503943144354</c:v>
                </c:pt>
                <c:pt idx="4">
                  <c:v>4.2617068915709506</c:v>
                </c:pt>
                <c:pt idx="5">
                  <c:v>4.24655525066055</c:v>
                </c:pt>
                <c:pt idx="6">
                  <c:v>4.2623927171203952</c:v>
                </c:pt>
                <c:pt idx="7">
                  <c:v>4.2596599056924473</c:v>
                </c:pt>
                <c:pt idx="8">
                  <c:v>4.2625258525781495</c:v>
                </c:pt>
                <c:pt idx="9">
                  <c:v>3.9255420407874824</c:v>
                </c:pt>
                <c:pt idx="10">
                  <c:v>3.9195104952568927</c:v>
                </c:pt>
                <c:pt idx="11">
                  <c:v>3.940018288154115</c:v>
                </c:pt>
                <c:pt idx="12">
                  <c:v>3.9325633050023225</c:v>
                </c:pt>
                <c:pt idx="13">
                  <c:v>4.2452745849809901</c:v>
                </c:pt>
                <c:pt idx="14">
                  <c:v>4.2469789323584397</c:v>
                </c:pt>
                <c:pt idx="15">
                  <c:v>4.2708940027158127</c:v>
                </c:pt>
                <c:pt idx="16">
                  <c:v>4.2730445949463247</c:v>
                </c:pt>
                <c:pt idx="17">
                  <c:v>3.8918541852061326</c:v>
                </c:pt>
                <c:pt idx="18">
                  <c:v>3.8686046409004975</c:v>
                </c:pt>
                <c:pt idx="19">
                  <c:v>3.8700100946848024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F00-4E63-ACA6-A801D226B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119856"/>
        <c:axId val="1117122352"/>
      </c:lineChart>
      <c:catAx>
        <c:axId val="11171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25680"/>
        <c:crosses val="autoZero"/>
        <c:auto val="1"/>
        <c:lblAlgn val="ctr"/>
        <c:lblOffset val="100"/>
        <c:noMultiLvlLbl val="0"/>
      </c:catAx>
      <c:valAx>
        <c:axId val="111712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22768"/>
        <c:crosses val="autoZero"/>
        <c:crossBetween val="between"/>
      </c:valAx>
      <c:valAx>
        <c:axId val="1117122352"/>
        <c:scaling>
          <c:orientation val="minMax"/>
        </c:scaling>
        <c:delete val="0"/>
        <c:axPos val="r"/>
        <c:numFmt formatCode="\$#,##0.00_);[Red]\(\$#,##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119856"/>
        <c:crosses val="max"/>
        <c:crossBetween val="between"/>
      </c:valAx>
      <c:catAx>
        <c:axId val="111711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7122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68284913920297E-2"/>
          <c:y val="0.19311838823931241"/>
          <c:w val="0.94866343017215937"/>
          <c:h val="0.69986144837621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155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10-45FC-8224-63950E862B6D}"/>
              </c:ext>
            </c:extLst>
          </c:dPt>
          <c:dPt>
            <c:idx val="1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10-45FC-8224-63950E862B6D}"/>
              </c:ext>
            </c:extLst>
          </c:dPt>
          <c:dPt>
            <c:idx val="2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10-45FC-8224-63950E862B6D}"/>
              </c:ext>
            </c:extLst>
          </c:dPt>
          <c:dPt>
            <c:idx val="3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10-45FC-8224-63950E862B6D}"/>
              </c:ext>
            </c:extLst>
          </c:dPt>
          <c:dPt>
            <c:idx val="4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10-45FC-8224-63950E862B6D}"/>
              </c:ext>
            </c:extLst>
          </c:dPt>
          <c:dPt>
            <c:idx val="5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10-45FC-8224-63950E862B6D}"/>
              </c:ext>
            </c:extLst>
          </c:dPt>
          <c:dPt>
            <c:idx val="6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10-45FC-8224-63950E862B6D}"/>
              </c:ext>
            </c:extLst>
          </c:dPt>
          <c:dPt>
            <c:idx val="7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210-45FC-8224-63950E862B6D}"/>
              </c:ext>
            </c:extLst>
          </c:dPt>
          <c:dPt>
            <c:idx val="8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210-45FC-8224-63950E862B6D}"/>
              </c:ext>
            </c:extLst>
          </c:dPt>
          <c:dPt>
            <c:idx val="9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210-45FC-8224-63950E862B6D}"/>
              </c:ext>
            </c:extLst>
          </c:dPt>
          <c:dPt>
            <c:idx val="10"/>
            <c:invertIfNegative val="0"/>
            <c:bubble3D val="0"/>
            <c:spPr>
              <a:solidFill>
                <a:srgbClr val="0155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210-45FC-8224-63950E862B6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18 - 21</c:v>
                </c:pt>
                <c:pt idx="1">
                  <c:v>22 - 24</c:v>
                </c:pt>
                <c:pt idx="2">
                  <c:v>25 - 29</c:v>
                </c:pt>
                <c:pt idx="3">
                  <c:v>30 - 34</c:v>
                </c:pt>
                <c:pt idx="4">
                  <c:v>35 - 39</c:v>
                </c:pt>
                <c:pt idx="5">
                  <c:v>40 - 44</c:v>
                </c:pt>
                <c:pt idx="6">
                  <c:v>45 - 49</c:v>
                </c:pt>
                <c:pt idx="7">
                  <c:v>50 - 54</c:v>
                </c:pt>
                <c:pt idx="8">
                  <c:v>55 - 59</c:v>
                </c:pt>
                <c:pt idx="9">
                  <c:v>60 - 64</c:v>
                </c:pt>
                <c:pt idx="10">
                  <c:v>65+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6.2138652633329995E-2</c:v>
                </c:pt>
                <c:pt idx="1">
                  <c:v>6.4734834903354077E-2</c:v>
                </c:pt>
                <c:pt idx="2">
                  <c:v>9.8708877576596826E-2</c:v>
                </c:pt>
                <c:pt idx="3">
                  <c:v>0.11887700336408931</c:v>
                </c:pt>
                <c:pt idx="4">
                  <c:v>0.10065741926129408</c:v>
                </c:pt>
                <c:pt idx="5">
                  <c:v>7.8276390342264898E-2</c:v>
                </c:pt>
                <c:pt idx="6">
                  <c:v>6.2674344238617674E-2</c:v>
                </c:pt>
                <c:pt idx="7">
                  <c:v>9.2800758915173906E-2</c:v>
                </c:pt>
                <c:pt idx="8">
                  <c:v>7.6808689758579102E-2</c:v>
                </c:pt>
                <c:pt idx="9">
                  <c:v>8.2835051720203973E-2</c:v>
                </c:pt>
                <c:pt idx="10">
                  <c:v>0.16148797728649608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210-45FC-8224-63950E862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36713664"/>
        <c:axId val="-1436784512"/>
      </c:barChart>
      <c:catAx>
        <c:axId val="-14367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-1436784512"/>
        <c:crosses val="autoZero"/>
        <c:auto val="1"/>
        <c:lblAlgn val="ctr"/>
        <c:lblOffset val="100"/>
        <c:noMultiLvlLbl val="0"/>
      </c:catAx>
      <c:valAx>
        <c:axId val="-143678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-1436713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accent3"/>
          </a:solidFill>
          <a:latin typeface="Helvetica Light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2C75F772-37A3-45B4-82CD-6B1B4797F82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326B8FAB-E792-43AE-BE2C-5381298D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748793" y="4702400"/>
            <a:ext cx="5990336" cy="3847418"/>
          </a:xfrm>
          <a:prstGeom prst="rect">
            <a:avLst/>
          </a:prstGeom>
        </p:spPr>
        <p:txBody>
          <a:bodyPr spcFirstLastPara="1" wrap="square" lIns="97566" tIns="48770" rIns="97566" bIns="48770" anchor="t" anchorCtr="0">
            <a:noAutofit/>
          </a:bodyPr>
          <a:lstStyle/>
          <a:p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222375"/>
            <a:ext cx="5859462" cy="3295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e4f82b711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e4f82b711_6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36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825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7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FFFEB-D2F0-446F-BF1D-61597858C56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87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0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C38CA-E650-4605-A1BB-4B39752CA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3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FFFEB-D2F0-446F-BF1D-61597858C56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2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5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FFFEB-D2F0-446F-BF1D-61597858C56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4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C38CA-E650-4605-A1BB-4B39752CAA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5003"/>
            <a:ext cx="10972800" cy="4942898"/>
          </a:xfrm>
        </p:spPr>
        <p:txBody>
          <a:bodyPr/>
          <a:lstStyle>
            <a:lvl1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1pPr>
            <a:lvl2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2pPr>
            <a:lvl3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3pPr>
            <a:lvl4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4pPr>
            <a:lvl5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C971C1E7-9BD2-4B1D-8409-F4863650A0C7}" type="datetime1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B6A3164-002B-2D49-B59D-48FD0302EB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285127"/>
            <a:ext cx="9100060" cy="736501"/>
          </a:xfrm>
        </p:spPr>
        <p:txBody>
          <a:bodyPr anchor="b" anchorCtr="0"/>
          <a:lstStyle>
            <a:lvl1pPr>
              <a:defRPr sz="2800" b="1" i="0" cap="all" baseline="0">
                <a:solidFill>
                  <a:schemeClr val="bg2">
                    <a:lumMod val="50000"/>
                  </a:schemeClr>
                </a:solidFill>
                <a:latin typeface="Halis R S Black" panose="02000505000000020004" pitchFamily="50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F1035-1E26-4514-B9B0-7E1D8FC52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573902" y="3242138"/>
            <a:ext cx="9100060" cy="1865076"/>
          </a:xfrm>
        </p:spPr>
        <p:txBody>
          <a:bodyPr anchor="t" anchorCtr="0"/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1A61-FB6A-44E7-A959-2575D6672C77}" type="datetime1">
              <a:rPr lang="en-US" smtClean="0"/>
              <a:t>8/10/2022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F06A7-CA2B-4009-A991-808E3AF4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857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A4DF932-1522-409A-B131-BA5C75E2320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413-0DEC-4BC3-A930-0A64F3B9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6506"/>
            <a:ext cx="10515600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400" b="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D13AF-0258-4843-B949-A8AD117B2EA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ext, logo&#10;&#10;Description automatically generated">
            <a:extLst>
              <a:ext uri="{FF2B5EF4-FFF2-40B4-BE49-F238E27FC236}">
                <a16:creationId xmlns:a16="http://schemas.microsoft.com/office/drawing/2014/main" id="{1D6022C0-AB0E-4AF2-8A1B-1C0A1C3FE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378DE01-74DD-4A54-ABF6-8433A917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A8881-9C39-4A45-B465-5586DE10FB4D}"/>
              </a:ext>
            </a:extLst>
          </p:cNvPr>
          <p:cNvSpPr txBox="1"/>
          <p:nvPr userDrawn="1"/>
        </p:nvSpPr>
        <p:spPr>
          <a:xfrm>
            <a:off x="67712" y="61243"/>
            <a:ext cx="3056488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FF7DA5-5D3F-4B91-B8B5-76A8077C8B25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62C8F-A874-40C6-B60F-F368B530F458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6">
            <a:extLst>
              <a:ext uri="{FF2B5EF4-FFF2-40B4-BE49-F238E27FC236}">
                <a16:creationId xmlns:a16="http://schemas.microsoft.com/office/drawing/2014/main" id="{58DFA1AA-AD4E-4946-A350-D1699D4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B8A560A7-039E-4CE0-BF68-4EA32150C1E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2EA6178-E1B4-41C7-BE24-6B4CF650F7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2F408D4D-262C-489D-9A33-85C250EFC2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202F3D58-0324-45EC-8FC7-892E5348A67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3DF09DC9-E997-48C8-9062-CECE6D9F63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946BDCAE-08E8-4D9A-B96B-344541DB0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90329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3D756292-CDE5-480B-8008-15A034D9DE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5672A-A540-49E2-9775-16226E5AB483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B4E11AD-6D03-43AE-BA6E-1F101C64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6506"/>
            <a:ext cx="5310379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2C360C-2A69-4C8A-A7B5-D8FB8B14D9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80253" y="1190719"/>
            <a:ext cx="5310379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4" name="Picture 23" descr="Text, logo&#10;&#10;Description automatically generated">
            <a:extLst>
              <a:ext uri="{FF2B5EF4-FFF2-40B4-BE49-F238E27FC236}">
                <a16:creationId xmlns:a16="http://schemas.microsoft.com/office/drawing/2014/main" id="{C7DED29E-05DB-4772-AEF0-58BB3D8F99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987F5F2-A10B-4FE1-8840-A3522CF41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14040-3227-4B0B-8194-DE63C57DA5FB}"/>
              </a:ext>
            </a:extLst>
          </p:cNvPr>
          <p:cNvSpPr txBox="1"/>
          <p:nvPr userDrawn="1"/>
        </p:nvSpPr>
        <p:spPr>
          <a:xfrm>
            <a:off x="67712" y="61243"/>
            <a:ext cx="3037438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AF34C6-BC91-4DAF-A90B-1F7A532C09DA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79F430-A05F-46D4-82D3-82A05A43CEE9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6">
            <a:extLst>
              <a:ext uri="{FF2B5EF4-FFF2-40B4-BE49-F238E27FC236}">
                <a16:creationId xmlns:a16="http://schemas.microsoft.com/office/drawing/2014/main" id="{0F340231-6006-49E4-A29C-3DE28C41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BBEFCF3E-6C3A-4937-802D-B3F8FF87CF2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8D24307F-D513-4A6F-A41F-A61E33C9DA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B408C99B-A956-46E4-A45B-9DF760FB0B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CB6590D0-2C3D-43F7-A60F-659578924EE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895B00AB-3ED7-4FF1-9C52-4A8F5B04C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	               (1) Footnote 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857CC5CC-3E76-470B-BD51-D4F33B31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36767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5003"/>
            <a:ext cx="10972800" cy="4942898"/>
          </a:xfrm>
        </p:spPr>
        <p:txBody>
          <a:bodyPr/>
          <a:lstStyle>
            <a:lvl1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1pPr>
            <a:lvl2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2pPr>
            <a:lvl3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3pPr>
            <a:lvl4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4pPr>
            <a:lvl5pPr>
              <a:buClr>
                <a:srgbClr val="15C0DE"/>
              </a:buCl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C971C1E7-9BD2-4B1D-8409-F4863650A0C7}" type="datetime1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B6A3164-002B-2D49-B59D-48FD0302EB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285127"/>
            <a:ext cx="9100060" cy="736501"/>
          </a:xfrm>
        </p:spPr>
        <p:txBody>
          <a:bodyPr anchor="b" anchorCtr="0"/>
          <a:lstStyle>
            <a:lvl1pPr>
              <a:defRPr sz="2800" b="1" i="0" cap="all" baseline="0">
                <a:solidFill>
                  <a:schemeClr val="bg2">
                    <a:lumMod val="50000"/>
                  </a:schemeClr>
                </a:solidFill>
                <a:latin typeface="Halis R S Black" panose="02000505000000020004" pitchFamily="50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F1035-1E26-4514-B9B0-7E1D8FC52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5004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5004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CE4E-C3BD-48C2-B70C-EB4DEDCC40A4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3164-002B-2D49-B59D-48FD0302EB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285127"/>
            <a:ext cx="9100060" cy="736501"/>
          </a:xfrm>
        </p:spPr>
        <p:txBody>
          <a:bodyPr anchor="b" anchorCtr="0"/>
          <a:lstStyle>
            <a:lvl1pPr>
              <a:defRPr sz="2800" cap="all" baseline="0">
                <a:solidFill>
                  <a:schemeClr val="bg2">
                    <a:lumMod val="50000"/>
                  </a:schemeClr>
                </a:solidFill>
                <a:latin typeface="Halis R S Black" panose="02000505000000020004" pitchFamily="50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1BD10-303A-4449-83CC-E5331F9ED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539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9181" y="1159892"/>
            <a:ext cx="50241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4619" y="1145235"/>
            <a:ext cx="5080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US" smtClean="0"/>
              <a:pPr marL="38100">
                <a:spcBef>
                  <a:spcPts val="105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A4DF932-1522-409A-B131-BA5C75E2320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413-0DEC-4BC3-A930-0A64F3B9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6506"/>
            <a:ext cx="10515600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400" b="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D13AF-0258-4843-B949-A8AD117B2EAF}"/>
              </a:ext>
            </a:extLst>
          </p:cNvPr>
          <p:cNvCxnSpPr/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0378DE01-74DD-4A54-ABF6-8433A917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FF7DA5-5D3F-4B91-B8B5-76A8077C8B25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62C8F-A874-40C6-B60F-F368B530F458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6">
            <a:extLst>
              <a:ext uri="{FF2B5EF4-FFF2-40B4-BE49-F238E27FC236}">
                <a16:creationId xmlns:a16="http://schemas.microsoft.com/office/drawing/2014/main" id="{58DFA1AA-AD4E-4946-A350-D1699D4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B8A560A7-039E-4CE0-BF68-4EA32150C1E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2EA6178-E1B4-41C7-BE24-6B4CF650F7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2F408D4D-262C-489D-9A33-85C250EFC2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202F3D58-0324-45EC-8FC7-892E5348A67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3DF09DC9-E997-48C8-9062-CECE6D9F63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	               (1) Footnote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946BDCAE-08E8-4D9A-B96B-344541DB0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7385603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5004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5004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CE4E-C3BD-48C2-B70C-EB4DEDCC40A4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3164-002B-2D49-B59D-48FD0302EB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285127"/>
            <a:ext cx="9100060" cy="736501"/>
          </a:xfrm>
        </p:spPr>
        <p:txBody>
          <a:bodyPr anchor="b" anchorCtr="0"/>
          <a:lstStyle>
            <a:lvl1pPr>
              <a:defRPr sz="2800" cap="all" baseline="0">
                <a:solidFill>
                  <a:schemeClr val="bg2">
                    <a:lumMod val="50000"/>
                  </a:schemeClr>
                </a:solidFill>
                <a:latin typeface="Halis R S Black" panose="02000505000000020004" pitchFamily="50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1BD10-303A-4449-83CC-E5331F9ED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73901" y="3242138"/>
            <a:ext cx="9100060" cy="1865076"/>
          </a:xfrm>
        </p:spPr>
        <p:txBody>
          <a:bodyPr anchor="t" anchorCtr="0"/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F58A-3816-4B05-976C-076F78BEEBC8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3164-002B-2D49-B59D-48FD0302EB0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05DDB6-AE80-4A45-9F03-2784C1E27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539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9181" y="1159892"/>
            <a:ext cx="50241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4619" y="1145235"/>
            <a:ext cx="5080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entury Gothic"/>
                <a:cs typeface="Century Gothic"/>
              </a:defRPr>
            </a:lvl1pPr>
          </a:lstStyle>
          <a:p>
            <a:pPr marL="38100">
              <a:spcBef>
                <a:spcPts val="105"/>
              </a:spcBef>
            </a:pPr>
            <a:fld id="{81D60167-4931-47E6-BA6A-407CBD079E47}" type="slidenum">
              <a:rPr lang="en-US" smtClean="0"/>
              <a:pPr marL="38100">
                <a:spcBef>
                  <a:spcPts val="105"/>
                </a:spcBef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482039" y="6263236"/>
            <a:ext cx="43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5" name="Google Shape;85;p19"/>
          <p:cNvCxnSpPr/>
          <p:nvPr/>
        </p:nvCxnSpPr>
        <p:spPr>
          <a:xfrm>
            <a:off x="11448585" y="6263236"/>
            <a:ext cx="0" cy="36520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2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>
            <a:spLocks noGrp="1"/>
          </p:cNvSpPr>
          <p:nvPr>
            <p:ph type="ctrTitle"/>
          </p:nvPr>
        </p:nvSpPr>
        <p:spPr>
          <a:xfrm>
            <a:off x="1524000" y="1158081"/>
            <a:ext cx="9144000" cy="4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venir"/>
              <a:buNone/>
              <a:defRPr sz="4000" b="1" i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07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3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197600" y="1115004"/>
            <a:ext cx="5384800" cy="493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609600" y="1115004"/>
            <a:ext cx="5384800" cy="493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46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186287" y="61658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165600" y="61658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9185103" y="61658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2390" y="205569"/>
            <a:ext cx="2076958" cy="898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6"/>
          <p:cNvCxnSpPr/>
          <p:nvPr/>
        </p:nvCxnSpPr>
        <p:spPr>
          <a:xfrm>
            <a:off x="609600" y="957307"/>
            <a:ext cx="9322789" cy="0"/>
          </a:xfrm>
          <a:prstGeom prst="straightConnector1">
            <a:avLst/>
          </a:prstGeom>
          <a:noFill/>
          <a:ln w="19050" cap="flat" cmpd="sng">
            <a:solidFill>
              <a:srgbClr val="15C0D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09601" y="285127"/>
            <a:ext cx="9100060" cy="73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A59"/>
              </a:buClr>
              <a:buSzPts val="2800"/>
              <a:buFont typeface="Century Gothic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3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541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0099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6586-9FC6-419F-A4AE-90A13750DFAE}" type="datetime1">
              <a:rPr lang="en-US" smtClean="0"/>
              <a:t>8/10/2022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A5D9-CF52-4455-8832-AFD6C5D512B6}"/>
              </a:ext>
            </a:extLst>
          </p:cNvPr>
          <p:cNvSpPr txBox="1"/>
          <p:nvPr userDrawn="1"/>
        </p:nvSpPr>
        <p:spPr>
          <a:xfrm>
            <a:off x="67712" y="61243"/>
            <a:ext cx="1801601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</p:spTree>
    <p:extLst>
      <p:ext uri="{BB962C8B-B14F-4D97-AF65-F5344CB8AC3E}">
        <p14:creationId xmlns:p14="http://schemas.microsoft.com/office/powerpoint/2010/main" val="4327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5003"/>
            <a:ext cx="10972800" cy="4942898"/>
          </a:xfrm>
        </p:spPr>
        <p:txBody>
          <a:bodyPr/>
          <a:lstStyle>
            <a:lvl1pPr>
              <a:buClr>
                <a:srgbClr val="15C0DE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15C0DE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5C0DE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15C0DE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15C0DE"/>
              </a:buCl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E066095F-36CB-4F6A-8DED-9B231621C42A}" type="datetime1">
              <a:rPr lang="en-US" smtClean="0"/>
              <a:t>8/10/2022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85129"/>
            <a:ext cx="9100060" cy="736501"/>
          </a:xfrm>
        </p:spPr>
        <p:txBody>
          <a:bodyPr anchor="b" anchorCtr="0"/>
          <a:lstStyle>
            <a:lvl1pPr>
              <a:defRPr sz="3200" b="1" i="0" cap="none" baseline="0">
                <a:solidFill>
                  <a:srgbClr val="063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7BE5D-5416-46B2-876F-1D745D4BE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857" y="205569"/>
            <a:ext cx="1574800" cy="680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83399-F306-4872-A8F2-5AA2B8C4C5C9}"/>
              </a:ext>
            </a:extLst>
          </p:cNvPr>
          <p:cNvSpPr txBox="1"/>
          <p:nvPr userDrawn="1"/>
        </p:nvSpPr>
        <p:spPr>
          <a:xfrm>
            <a:off x="67712" y="61243"/>
            <a:ext cx="1801601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BE2F05C-FC8F-44F0-9303-0B08FD00799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D754709-BDA3-4AC1-A128-395ED9B3B83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AE711F7-9461-416E-8A17-13C40B4FDF5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1238757-BA73-4611-B7AB-65DC81AF3B9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7A8BBB4-C498-4547-82BA-4C9FC201D8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244038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5006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5006"/>
            <a:ext cx="5384800" cy="4930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85E0-FFBA-4A82-8630-4D0C40EEF450}" type="datetime1">
              <a:rPr lang="en-US" smtClean="0"/>
              <a:t>8/10/2022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0" y="957307"/>
            <a:ext cx="9322789" cy="0"/>
          </a:xfrm>
          <a:prstGeom prst="line">
            <a:avLst/>
          </a:prstGeom>
          <a:ln w="19050" cmpd="sng">
            <a:solidFill>
              <a:srgbClr val="15C0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285129"/>
            <a:ext cx="9100060" cy="736501"/>
          </a:xfrm>
        </p:spPr>
        <p:txBody>
          <a:bodyPr anchor="b" anchorCtr="0"/>
          <a:lstStyle>
            <a:lvl1pPr>
              <a:defRPr sz="32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AB6CD-F065-41F5-967B-2D4C7EDAF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857" y="205569"/>
            <a:ext cx="1574800" cy="680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E1423-7585-4F01-A4FC-4448DD2F349A}"/>
              </a:ext>
            </a:extLst>
          </p:cNvPr>
          <p:cNvSpPr txBox="1"/>
          <p:nvPr userDrawn="1"/>
        </p:nvSpPr>
        <p:spPr>
          <a:xfrm>
            <a:off x="67712" y="61243"/>
            <a:ext cx="1801601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B8B5AC8-E1A8-40A2-8DC9-F27F547A2F1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85761E6-B508-4DDE-B62F-0A6D5D22B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CB6A6-458D-4679-B1E9-07303C13A3B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3D101FE-299A-4594-A06A-4D4C2B0531E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9875142-89D3-470A-B60F-65525B0380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231450952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6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287" y="61658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F682545-9DCA-45E9-9D6B-3569EC7B91B3}" type="datetime1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58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103" y="61658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B6A3164-002B-2D49-B59D-48FD0302EB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9F1889-5DB6-4526-96DE-BF6FF048894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8" r:id="rId4"/>
    <p:sldLayoutId id="2147483669" r:id="rId5"/>
    <p:sldLayoutId id="214748367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2">
              <a:lumMod val="50000"/>
            </a:schemeClr>
          </a:solidFill>
          <a:latin typeface="Halis R S Black" panose="02000505000000020004" pitchFamily="50" charset="0"/>
          <a:ea typeface="+mj-ea"/>
          <a:cs typeface="Halis R S Black" panose="02000505000000020004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5C0DE"/>
        </a:buClr>
        <a:buSzPct val="115000"/>
        <a:buFont typeface="Arial"/>
        <a:buChar char="•"/>
        <a:defRPr sz="20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8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•"/>
        <a:defRPr sz="16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4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»"/>
        <a:defRPr sz="14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36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287" y="61658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81F0859-9075-484E-9F1C-33E433A5CD2D}" type="datetime1">
              <a:rPr lang="en-US" smtClean="0"/>
              <a:t>8/10/2022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F0D67-C01B-4BE9-8F26-9802F5E3EDAE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5EC73-8EB3-4F8F-A786-BFD4EDD9B5AF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63A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5C0DE"/>
        </a:buClr>
        <a:buSzPct val="115000"/>
        <a:buFont typeface="Arial"/>
        <a:buChar char="•"/>
        <a:defRPr sz="2000" b="0" i="0" kern="1200">
          <a:solidFill>
            <a:srgbClr val="59595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800" b="0" i="0" kern="1200">
          <a:solidFill>
            <a:srgbClr val="59595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•"/>
        <a:defRPr sz="1600" b="0" i="0" kern="1200">
          <a:solidFill>
            <a:srgbClr val="59595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400" b="0" i="0" kern="1200">
          <a:solidFill>
            <a:srgbClr val="59595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»"/>
        <a:defRPr sz="1400" b="0" i="0" kern="1200">
          <a:solidFill>
            <a:srgbClr val="59595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6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287" y="61658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F682545-9DCA-45E9-9D6B-3569EC7B91B3}" type="datetime1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58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103" y="61658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B6A3164-002B-2D49-B59D-48FD0302EB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9F1889-5DB6-4526-96DE-BF6FF04889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775" y="205569"/>
            <a:ext cx="1574800" cy="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7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2">
              <a:lumMod val="50000"/>
            </a:schemeClr>
          </a:solidFill>
          <a:latin typeface="Halis R S Black" panose="02000505000000020004" pitchFamily="50" charset="0"/>
          <a:ea typeface="+mj-ea"/>
          <a:cs typeface="Halis R S Black" panose="02000505000000020004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5C0DE"/>
        </a:buClr>
        <a:buSzPct val="115000"/>
        <a:buFont typeface="Arial"/>
        <a:buChar char="•"/>
        <a:defRPr sz="20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8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•"/>
        <a:defRPr sz="16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–"/>
        <a:defRPr sz="14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5C0DE"/>
        </a:buClr>
        <a:buFont typeface="Arial"/>
        <a:buChar char="»"/>
        <a:defRPr sz="1400" b="0" i="0" kern="1200">
          <a:solidFill>
            <a:srgbClr val="595959"/>
          </a:solidFill>
          <a:latin typeface="Century Gothic" panose="020B0502020202020204" pitchFamily="34" charset="0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20.e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tiff"/><Relationship Id="rId7" Type="http://schemas.openxmlformats.org/officeDocument/2006/relationships/image" Target="../media/image70.png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chart" Target="../charts/chart10.xml"/><Relationship Id="rId4" Type="http://schemas.openxmlformats.org/officeDocument/2006/relationships/image" Target="../media/image67.png"/><Relationship Id="rId9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1.png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emf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20.emf"/><Relationship Id="rId10" Type="http://schemas.openxmlformats.org/officeDocument/2006/relationships/image" Target="../media/image3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40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062B0D-37D2-4147-9FD8-0EC99D663A23}"/>
              </a:ext>
            </a:extLst>
          </p:cNvPr>
          <p:cNvSpPr txBox="1">
            <a:spLocks/>
          </p:cNvSpPr>
          <p:nvPr/>
        </p:nvSpPr>
        <p:spPr>
          <a:xfrm>
            <a:off x="1918682" y="5119331"/>
            <a:ext cx="8354636" cy="68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A59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6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ea typeface="Cambria"/>
              </a:rPr>
              <a:t>Waterloo Sparkling Water Overview</a:t>
            </a:r>
          </a:p>
          <a:p>
            <a:r>
              <a:rPr lang="en-US" sz="2000" dirty="0">
                <a:ea typeface="Cambria"/>
              </a:rPr>
              <a:t>July 2022</a:t>
            </a:r>
            <a:endParaRPr lang="en-US" sz="2000" dirty="0"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42ABE-416B-4A4A-BC61-D5314FB00E85}"/>
              </a:ext>
            </a:extLst>
          </p:cNvPr>
          <p:cNvSpPr txBox="1"/>
          <p:nvPr/>
        </p:nvSpPr>
        <p:spPr>
          <a:xfrm>
            <a:off x="5184183" y="1491712"/>
            <a:ext cx="5257800" cy="3111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800" cap="all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A28851A-1BED-4A5E-B233-25E577566E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750" y="1379067"/>
            <a:ext cx="7545936" cy="3223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63595-7A07-4D9F-BD79-8EF6E39C2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DD95-97C1-6840-A729-0E84D93913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3C367-370A-41CB-B509-87C7B00667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>
              <a:buClr>
                <a:srgbClr val="063A59"/>
              </a:buClr>
              <a:buSzPts val="2800"/>
              <a:buFont typeface="Century Gothic"/>
            </a:pPr>
            <a:r>
              <a:rPr lang="en-US" dirty="0">
                <a:solidFill>
                  <a:srgbClr val="005677"/>
                </a:solidFill>
                <a:latin typeface="Century Gothic" panose="020B0502020202020204" pitchFamily="34" charset="0"/>
              </a:rPr>
              <a:t>STRONG Innovation CALENDAR for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CBC0E-3FB9-45AA-9862-8C8DA41A10C5}"/>
              </a:ext>
            </a:extLst>
          </p:cNvPr>
          <p:cNvSpPr txBox="1"/>
          <p:nvPr/>
        </p:nvSpPr>
        <p:spPr>
          <a:xfrm>
            <a:off x="-17439" y="6660591"/>
            <a:ext cx="6595704" cy="1974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Marketview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Research, 3/22 - Flavor TURF research;  Nielsen AOD Market Scan w/e 3.26.22; Mintel Still and Sparkling Water, US - 2022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27FEFA7-2E30-4F73-991D-F6264BC0F475}"/>
              </a:ext>
            </a:extLst>
          </p:cNvPr>
          <p:cNvSpPr txBox="1">
            <a:spLocks/>
          </p:cNvSpPr>
          <p:nvPr/>
        </p:nvSpPr>
        <p:spPr>
          <a:xfrm>
            <a:off x="3280413" y="1070220"/>
            <a:ext cx="7689367" cy="18429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Summer Berry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Now offered as a core SKU given consistently strong consumer insights, messages and sales (Currently core item at HEB, Amazon, and Walmart.com).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Top performing flavor in both TURF analysis and absolute velocity on shelf during summer ‘21 and ‘22.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Blackberry Lemonade/Cherry Limeade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Both flavors within top 3 in absolute velocity at Retailer A since launching in March ‘22.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Tied for highest interest and reach amongst all flavors in latest TURF ‘22 study.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E09BD-D1AA-4BA3-97F3-77856F31DE06}"/>
              </a:ext>
            </a:extLst>
          </p:cNvPr>
          <p:cNvSpPr txBox="1"/>
          <p:nvPr/>
        </p:nvSpPr>
        <p:spPr>
          <a:xfrm>
            <a:off x="9988990" y="6482706"/>
            <a:ext cx="218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Confidential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5B8F658-346C-47A5-AEDA-9DE6B371C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169" y="3472380"/>
            <a:ext cx="793578" cy="1299403"/>
          </a:xfrm>
          <a:prstGeom prst="rect">
            <a:avLst/>
          </a:prstGeom>
        </p:spPr>
      </p:pic>
      <p:pic>
        <p:nvPicPr>
          <p:cNvPr id="11" name="Picture 10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EEFCC552-9556-4308-AF9A-1207665E9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17" y="1606254"/>
            <a:ext cx="786049" cy="1287076"/>
          </a:xfrm>
          <a:prstGeom prst="rect">
            <a:avLst/>
          </a:prstGeom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6E1C3CC-501D-474D-B6B9-6BEBB56FE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98" y="1619212"/>
            <a:ext cx="1280597" cy="1280597"/>
          </a:xfrm>
          <a:prstGeom prst="rect">
            <a:avLst/>
          </a:prstGeom>
        </p:spPr>
      </p:pic>
      <p:pic>
        <p:nvPicPr>
          <p:cNvPr id="19" name="Picture 18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FDA697D1-BF69-46E0-A3C4-186B7F1AFB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485" y="1612733"/>
            <a:ext cx="1287076" cy="1287076"/>
          </a:xfrm>
          <a:prstGeom prst="rect">
            <a:avLst/>
          </a:prstGeom>
        </p:spPr>
      </p:pic>
      <p:pic>
        <p:nvPicPr>
          <p:cNvPr id="21" name="Picture 20" descr="A picture containing text, bottle, cup&#10;&#10;Description automatically generated">
            <a:extLst>
              <a:ext uri="{FF2B5EF4-FFF2-40B4-BE49-F238E27FC236}">
                <a16:creationId xmlns:a16="http://schemas.microsoft.com/office/drawing/2014/main" id="{DFD67203-CCB6-4946-8E6B-C903ECC675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36" y="5275200"/>
            <a:ext cx="777290" cy="1272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1B26C9-01AB-4676-94E6-C75090F114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26" y="5263556"/>
            <a:ext cx="777290" cy="12727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CD3E9E-3ED4-4A60-8C83-90944F93FE2C}"/>
              </a:ext>
            </a:extLst>
          </p:cNvPr>
          <p:cNvGrpSpPr/>
          <p:nvPr/>
        </p:nvGrpSpPr>
        <p:grpSpPr>
          <a:xfrm>
            <a:off x="490275" y="1117637"/>
            <a:ext cx="2432344" cy="401364"/>
            <a:chOff x="609601" y="1184325"/>
            <a:chExt cx="2654913" cy="46790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A106BD-E0C3-449B-A9FB-7CEB3FC45B4A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solidFill>
              <a:srgbClr val="005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A81B8-CB32-4473-B52F-D18908B3B63C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Core/everyday </a:t>
              </a:r>
              <a:r>
                <a:rPr kumimoji="0" lang="en-US" sz="1200" b="1" i="0" u="none" strike="noStrike" kern="1200" cap="all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skus</a:t>
              </a:r>
              <a:endPara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DA13EC-54AC-4D68-84BF-7B0B37B4FE9B}"/>
              </a:ext>
            </a:extLst>
          </p:cNvPr>
          <p:cNvCxnSpPr>
            <a:cxnSpLocks/>
          </p:cNvCxnSpPr>
          <p:nvPr/>
        </p:nvCxnSpPr>
        <p:spPr>
          <a:xfrm flipV="1">
            <a:off x="372066" y="2998849"/>
            <a:ext cx="11571890" cy="15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6B5AE0-D3E3-4220-A2BB-CE468457DEA6}"/>
              </a:ext>
            </a:extLst>
          </p:cNvPr>
          <p:cNvCxnSpPr>
            <a:cxnSpLocks/>
          </p:cNvCxnSpPr>
          <p:nvPr/>
        </p:nvCxnSpPr>
        <p:spPr>
          <a:xfrm flipV="1">
            <a:off x="372066" y="4765474"/>
            <a:ext cx="11571890" cy="15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8A28B72-6DEC-44C4-B048-ADF4850A83A5}"/>
              </a:ext>
            </a:extLst>
          </p:cNvPr>
          <p:cNvSpPr txBox="1">
            <a:spLocks/>
          </p:cNvSpPr>
          <p:nvPr/>
        </p:nvSpPr>
        <p:spPr>
          <a:xfrm>
            <a:off x="3280413" y="3127862"/>
            <a:ext cx="7689367" cy="15712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Passion Fruit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One of the top performing flavors in latest TURF ‘22 study with strong purchase interest, reach, and fit with brand among sparkling water category users.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Over indexes with target consumer for purchase interest vs total sparkling water consumers.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According to recent Nielsen scan, Passion Fruit sparkling water flavored products are growing +9% vs YA in the latest 52 weeks.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E5C69-E1D3-4470-B00D-61D944354ED7}"/>
              </a:ext>
            </a:extLst>
          </p:cNvPr>
          <p:cNvGrpSpPr/>
          <p:nvPr/>
        </p:nvGrpSpPr>
        <p:grpSpPr>
          <a:xfrm>
            <a:off x="510341" y="3081077"/>
            <a:ext cx="2432344" cy="360691"/>
            <a:chOff x="609601" y="1184325"/>
            <a:chExt cx="2654913" cy="467901"/>
          </a:xfrm>
          <a:solidFill>
            <a:srgbClr val="FFC000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EC3D586-F05A-4AF3-95BF-B1DCA6FDD864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3A8DB7-ACF0-4129-BE05-55A3B1CA076B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Summer </a:t>
              </a:r>
              <a:r>
                <a:rPr kumimoji="0" lang="en-US" sz="1200" b="1" i="0" u="none" strike="noStrike" kern="1200" cap="all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lto</a:t>
              </a:r>
              <a:endPara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96900D-4D00-497C-8038-F0C93D5997A3}"/>
              </a:ext>
            </a:extLst>
          </p:cNvPr>
          <p:cNvGrpSpPr/>
          <p:nvPr/>
        </p:nvGrpSpPr>
        <p:grpSpPr>
          <a:xfrm>
            <a:off x="532092" y="4855122"/>
            <a:ext cx="2432344" cy="360691"/>
            <a:chOff x="609601" y="1184325"/>
            <a:chExt cx="2654913" cy="467901"/>
          </a:xfrm>
          <a:solidFill>
            <a:srgbClr val="7E0000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8632968-0013-43B8-AD9C-25E345D02B48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113909-81B1-4D39-AF57-44A22AB4C658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Fall/winter </a:t>
              </a:r>
              <a:r>
                <a:rPr kumimoji="0" lang="en-US" sz="1200" b="1" i="0" u="none" strike="noStrike" kern="1200" cap="all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lto</a:t>
              </a:r>
              <a:endParaRPr kumimoji="0" lang="en-US" sz="12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D01E96A0-770A-486E-BD30-7E9B8B623F38}"/>
              </a:ext>
            </a:extLst>
          </p:cNvPr>
          <p:cNvSpPr txBox="1">
            <a:spLocks/>
          </p:cNvSpPr>
          <p:nvPr/>
        </p:nvSpPr>
        <p:spPr>
          <a:xfrm>
            <a:off x="3361502" y="4860073"/>
            <a:ext cx="7689367" cy="16289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Cranberry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(Relaunch)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2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nd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 highest absolute velocity amongst all flavors in Q4 ‘21 at select retailers.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Spiced Apple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Ranked highly for uniqueness in latest TURF ‘22 flavor study.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Spice/fruit flavor combinations considered an emerging, trending category according to Mintel 2022 Sparkling Water report.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391EBA-648F-437A-9D35-E1CB56CB6074}"/>
              </a:ext>
            </a:extLst>
          </p:cNvPr>
          <p:cNvSpPr txBox="1"/>
          <p:nvPr/>
        </p:nvSpPr>
        <p:spPr>
          <a:xfrm>
            <a:off x="67712" y="61243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522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0" y="605650"/>
            <a:ext cx="9314923" cy="543970"/>
          </a:xfrm>
        </p:spPr>
        <p:txBody>
          <a:bodyPr vert="horz"/>
          <a:lstStyle/>
          <a:p>
            <a:r>
              <a:rPr lang="en-US" sz="2800" dirty="0"/>
              <a:t>Our New Product Pipeline Will Continue To Deliver</a:t>
            </a:r>
            <a:br>
              <a:rPr lang="en-US" sz="2800" dirty="0"/>
            </a:br>
            <a:r>
              <a:rPr lang="en-US" sz="2800" dirty="0"/>
              <a:t>Category-Leading Innovation…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DDEEB1-7319-4084-B16C-30C94D528FA2}"/>
              </a:ext>
            </a:extLst>
          </p:cNvPr>
          <p:cNvCxnSpPr/>
          <p:nvPr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Slide Number Placeholder 3">
            <a:extLst>
              <a:ext uri="{FF2B5EF4-FFF2-40B4-BE49-F238E27FC236}">
                <a16:creationId xmlns:a16="http://schemas.microsoft.com/office/drawing/2014/main" id="{99B61B7E-D0E6-4B40-A581-C4BD45B8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372DD-44C2-4F23-98B5-03BEC27DCB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9804776-025F-4B60-A5C9-CFFD2AB056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" y="6410537"/>
            <a:ext cx="12191948" cy="232574"/>
          </a:xfrm>
        </p:spPr>
        <p:txBody>
          <a:bodyPr/>
          <a:lstStyle/>
          <a:p>
            <a:r>
              <a:rPr lang="en-US" sz="800" i="1" baseline="30000"/>
              <a:t>1</a:t>
            </a:r>
            <a:r>
              <a:rPr lang="en-US" sz="800" i="1"/>
              <a:t>Marketview Research Mar ‘22- Flavor TURF research.  </a:t>
            </a:r>
            <a:r>
              <a:rPr lang="en-US" sz="800" i="1" baseline="30000"/>
              <a:t>2</a:t>
            </a:r>
            <a:r>
              <a:rPr lang="en-US" sz="800" i="1"/>
              <a:t>Nielsen AOD L52W xAOC Sparking Water Category (minimum 5% ACV + $5MM $ volume);  Market Scan w/e 5.21.22; </a:t>
            </a:r>
            <a:r>
              <a:rPr lang="en-US" sz="800" i="1" baseline="30000"/>
              <a:t>3</a:t>
            </a:r>
            <a:r>
              <a:rPr lang="en-US" sz="800" i="1"/>
              <a:t>Mintel Still and Sparkling Water, US – 2022. </a:t>
            </a:r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435F7461-4A97-42FC-AB43-97D887CD3108}"/>
              </a:ext>
            </a:extLst>
          </p:cNvPr>
          <p:cNvSpPr txBox="1"/>
          <p:nvPr/>
        </p:nvSpPr>
        <p:spPr>
          <a:xfrm>
            <a:off x="6674490" y="1993735"/>
            <a:ext cx="4861183" cy="931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Tropical Fruit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Top ranked new flavor in 2022 TURF study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Ginger Citrus Twist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Strong reach and uniqueness with 110% index amongst Life Tasters vs overall panel for interest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E35EDA-65E8-4379-94D0-AC326B92CF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85" y="5200227"/>
            <a:ext cx="640080" cy="1048089"/>
          </a:xfrm>
          <a:prstGeom prst="rect">
            <a:avLst/>
          </a:prstGeom>
        </p:spPr>
      </p:pic>
      <p:sp>
        <p:nvSpPr>
          <p:cNvPr id="53" name="Rectangle: Rounded Corners 72">
            <a:extLst>
              <a:ext uri="{FF2B5EF4-FFF2-40B4-BE49-F238E27FC236}">
                <a16:creationId xmlns:a16="http://schemas.microsoft.com/office/drawing/2014/main" id="{C682100B-547B-4767-A5C1-D4021D4DBAC2}"/>
              </a:ext>
            </a:extLst>
          </p:cNvPr>
          <p:cNvSpPr/>
          <p:nvPr/>
        </p:nvSpPr>
        <p:spPr>
          <a:xfrm>
            <a:off x="4624363" y="1635269"/>
            <a:ext cx="1934794" cy="29472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Everyday Items</a:t>
            </a: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25D68527-D2CB-4491-B777-0BABDC460AD5}"/>
              </a:ext>
            </a:extLst>
          </p:cNvPr>
          <p:cNvSpPr txBox="1"/>
          <p:nvPr/>
        </p:nvSpPr>
        <p:spPr>
          <a:xfrm>
            <a:off x="6674490" y="3262690"/>
            <a:ext cx="4815745" cy="15543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Orange Vanilla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3rd ranked new flavor in 2022 study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Orange Vanilla flavored sparkling water growing +19% vs PY in latest 52W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Cucumber Jalapeno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Strong uniqueness score vs the set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111% index in interest amongst target consumer vs overall sample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7" name="Rectangle: Rounded Corners 76">
            <a:extLst>
              <a:ext uri="{FF2B5EF4-FFF2-40B4-BE49-F238E27FC236}">
                <a16:creationId xmlns:a16="http://schemas.microsoft.com/office/drawing/2014/main" id="{D72A3943-6D61-44B9-B2EC-6A7B77068F5B}"/>
              </a:ext>
            </a:extLst>
          </p:cNvPr>
          <p:cNvSpPr/>
          <p:nvPr/>
        </p:nvSpPr>
        <p:spPr>
          <a:xfrm>
            <a:off x="4624363" y="3202709"/>
            <a:ext cx="1934794" cy="2980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Summer LTO</a:t>
            </a:r>
          </a:p>
        </p:txBody>
      </p:sp>
      <p:sp>
        <p:nvSpPr>
          <p:cNvPr id="59" name="Rectangle: Rounded Corners 83">
            <a:extLst>
              <a:ext uri="{FF2B5EF4-FFF2-40B4-BE49-F238E27FC236}">
                <a16:creationId xmlns:a16="http://schemas.microsoft.com/office/drawing/2014/main" id="{E85A297E-9B65-48E9-8EF3-6F210E1D24A6}"/>
              </a:ext>
            </a:extLst>
          </p:cNvPr>
          <p:cNvSpPr/>
          <p:nvPr/>
        </p:nvSpPr>
        <p:spPr>
          <a:xfrm>
            <a:off x="4624363" y="4773518"/>
            <a:ext cx="1934794" cy="298092"/>
          </a:xfrm>
          <a:prstGeom prst="rect">
            <a:avLst/>
          </a:prstGeom>
          <a:solidFill>
            <a:srgbClr val="7E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 / Winter LTO</a:t>
            </a:r>
          </a:p>
        </p:txBody>
      </p: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2188437D-915C-4011-BDCB-3250F1D9311B}"/>
              </a:ext>
            </a:extLst>
          </p:cNvPr>
          <p:cNvSpPr txBox="1"/>
          <p:nvPr/>
        </p:nvSpPr>
        <p:spPr>
          <a:xfrm>
            <a:off x="6674490" y="5090810"/>
            <a:ext cx="4815745" cy="1149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Spiced Apple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Ranked highly for uniqueness; Strong Fall ‘22 buy-in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Spice/fruit flavor combinations considered an emerging, trending category to Mintel ‘22 Sparkling Water report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Pomegranate Plum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2nd overall ranked new flavor in 2022 study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E8FE7-C82C-4A50-B35F-19A10433CF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741" y="2015421"/>
            <a:ext cx="655769" cy="1073662"/>
          </a:xfrm>
          <a:prstGeom prst="rect">
            <a:avLst/>
          </a:prstGeom>
        </p:spPr>
      </p:pic>
      <p:pic>
        <p:nvPicPr>
          <p:cNvPr id="63" name="Picture 62" descr="Logo&#10;&#10;Description automatically generated with low confidence">
            <a:extLst>
              <a:ext uri="{FF2B5EF4-FFF2-40B4-BE49-F238E27FC236}">
                <a16:creationId xmlns:a16="http://schemas.microsoft.com/office/drawing/2014/main" id="{7D347779-B662-4359-8B81-EAFE26EB61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85" y="3629251"/>
            <a:ext cx="640080" cy="10669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0A937CE-8A58-4297-917D-22E8EA05AD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452" y="3638593"/>
            <a:ext cx="600654" cy="1048288"/>
          </a:xfrm>
          <a:prstGeom prst="rect">
            <a:avLst/>
          </a:prstGeom>
        </p:spPr>
      </p:pic>
      <p:pic>
        <p:nvPicPr>
          <p:cNvPr id="65" name="Picture 1">
            <a:extLst>
              <a:ext uri="{FF2B5EF4-FFF2-40B4-BE49-F238E27FC236}">
                <a16:creationId xmlns:a16="http://schemas.microsoft.com/office/drawing/2014/main" id="{718314E1-A4DE-47C9-AD7B-BCFC0FB9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2087" y="2010285"/>
            <a:ext cx="661384" cy="10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15CF80C-B3BB-4850-BEA2-56D3EA2337D0}"/>
              </a:ext>
            </a:extLst>
          </p:cNvPr>
          <p:cNvSpPr/>
          <p:nvPr/>
        </p:nvSpPr>
        <p:spPr>
          <a:xfrm>
            <a:off x="4624363" y="1198424"/>
            <a:ext cx="6911310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Flavor Innovation Pipeline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A00B3CE-9471-406D-A29D-6485B6742DC5}"/>
              </a:ext>
            </a:extLst>
          </p:cNvPr>
          <p:cNvCxnSpPr/>
          <p:nvPr/>
        </p:nvCxnSpPr>
        <p:spPr>
          <a:xfrm>
            <a:off x="6674490" y="3125794"/>
            <a:ext cx="4864608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48D8F6-7555-401E-84E0-C0F3BCAEB247}"/>
              </a:ext>
            </a:extLst>
          </p:cNvPr>
          <p:cNvCxnSpPr/>
          <p:nvPr/>
        </p:nvCxnSpPr>
        <p:spPr>
          <a:xfrm>
            <a:off x="6674490" y="4953912"/>
            <a:ext cx="4864608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BB9FE95-A9CC-425A-AE92-C7A9EE0086D6}"/>
              </a:ext>
            </a:extLst>
          </p:cNvPr>
          <p:cNvSpPr/>
          <p:nvPr/>
        </p:nvSpPr>
        <p:spPr>
          <a:xfrm>
            <a:off x="524540" y="1198424"/>
            <a:ext cx="3666459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Innovation Consumer Quotes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D647C0-1063-46A6-BA03-11ED54256C54}"/>
              </a:ext>
            </a:extLst>
          </p:cNvPr>
          <p:cNvSpPr/>
          <p:nvPr/>
        </p:nvSpPr>
        <p:spPr>
          <a:xfrm>
            <a:off x="524540" y="1635269"/>
            <a:ext cx="3666035" cy="454210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59051C-51D1-48B4-8019-7BF2CB8B079A}"/>
              </a:ext>
            </a:extLst>
          </p:cNvPr>
          <p:cNvSpPr/>
          <p:nvPr/>
        </p:nvSpPr>
        <p:spPr>
          <a:xfrm>
            <a:off x="999653" y="1835165"/>
            <a:ext cx="3005750" cy="683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love your Cherry Limeade and always recommend…As someone who’s been a </a:t>
            </a: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loyal customer for years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 just want to say you’re doing great work! </a:t>
            </a: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53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6F40AF3-450E-46D7-AE1B-6C338D7D2E53}"/>
              </a:ext>
            </a:extLst>
          </p:cNvPr>
          <p:cNvSpPr/>
          <p:nvPr/>
        </p:nvSpPr>
        <p:spPr>
          <a:xfrm>
            <a:off x="653480" y="1730629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D45754-DDBD-43EB-8025-7FD911C3C73E}"/>
              </a:ext>
            </a:extLst>
          </p:cNvPr>
          <p:cNvSpPr/>
          <p:nvPr/>
        </p:nvSpPr>
        <p:spPr>
          <a:xfrm>
            <a:off x="999654" y="2807070"/>
            <a:ext cx="2428234" cy="19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Blackberry Lemonade will </a:t>
            </a: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in my full rotation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53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FA3040C-94EC-475A-8F04-808B4A1AF45B}"/>
              </a:ext>
            </a:extLst>
          </p:cNvPr>
          <p:cNvSpPr/>
          <p:nvPr/>
        </p:nvSpPr>
        <p:spPr>
          <a:xfrm>
            <a:off x="653480" y="2683232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219A5AD-7B5E-47F0-9808-2220263D4391}"/>
              </a:ext>
            </a:extLst>
          </p:cNvPr>
          <p:cNvSpPr/>
          <p:nvPr/>
        </p:nvSpPr>
        <p:spPr>
          <a:xfrm>
            <a:off x="999653" y="3293314"/>
            <a:ext cx="3005750" cy="512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flavor that I have tried has been phenomenal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I was super stoked when you introduced Blackberry Lemonade and Cherry Limeade</a:t>
            </a: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53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77A56D-94CE-4C77-AEFA-2E0744F6AF9E}"/>
              </a:ext>
            </a:extLst>
          </p:cNvPr>
          <p:cNvSpPr/>
          <p:nvPr/>
        </p:nvSpPr>
        <p:spPr>
          <a:xfrm>
            <a:off x="653480" y="3188376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D019CC-B227-4E4D-ADE9-101B98D2AFCE}"/>
              </a:ext>
            </a:extLst>
          </p:cNvPr>
          <p:cNvSpPr/>
          <p:nvPr/>
        </p:nvSpPr>
        <p:spPr>
          <a:xfrm>
            <a:off x="999653" y="4094653"/>
            <a:ext cx="3005750" cy="318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OMG Passion Fruit, yes please!! I need it! </a:t>
            </a: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family is obsessed with all your different flavors</a:t>
            </a:r>
            <a:endParaRPr kumimoji="0" lang="es-ES_tradnl" sz="1100" b="1" i="0" u="none" strike="noStrike" kern="1200" cap="none" spc="0" normalizeH="0" baseline="0" noProof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40DFE15-6176-4572-8E2C-AA2DEA816B8C}"/>
              </a:ext>
            </a:extLst>
          </p:cNvPr>
          <p:cNvSpPr/>
          <p:nvPr/>
        </p:nvSpPr>
        <p:spPr>
          <a:xfrm>
            <a:off x="653480" y="3975278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DE6B40-6EC0-4607-AF66-000F9CD397C4}"/>
              </a:ext>
            </a:extLst>
          </p:cNvPr>
          <p:cNvSpPr/>
          <p:nvPr/>
        </p:nvSpPr>
        <p:spPr>
          <a:xfrm>
            <a:off x="999653" y="4701600"/>
            <a:ext cx="3005750" cy="512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recently switched to your water, after being a loyal Polar Seltzer drinker. Passion Fruit! </a:t>
            </a: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best flavors of all flavors in the history of flavors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53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F5C979-23CC-4B44-9BCE-5A7154090D7B}"/>
              </a:ext>
            </a:extLst>
          </p:cNvPr>
          <p:cNvSpPr/>
          <p:nvPr/>
        </p:nvSpPr>
        <p:spPr>
          <a:xfrm>
            <a:off x="653480" y="4583414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5B2F04F-20EB-4FEE-8606-3BDC73775207}"/>
              </a:ext>
            </a:extLst>
          </p:cNvPr>
          <p:cNvSpPr/>
          <p:nvPr/>
        </p:nvSpPr>
        <p:spPr>
          <a:xfrm>
            <a:off x="999653" y="5502938"/>
            <a:ext cx="3005750" cy="318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3B40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love of God, </a:t>
            </a:r>
            <a:r>
              <a:rPr kumimoji="0" lang="en-GB" sz="1100" b="1" i="1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keep (Cherry Limeade) all year round</a:t>
            </a:r>
            <a:endParaRPr kumimoji="0" lang="es-ES_tradnl" sz="1100" b="1" i="0" u="none" strike="noStrike" kern="1200" cap="none" spc="0" normalizeH="0" baseline="0" noProof="0">
              <a:ln>
                <a:noFill/>
              </a:ln>
              <a:solidFill>
                <a:srgbClr val="0056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16FCA72-F628-48EC-B828-5E99372BF823}"/>
              </a:ext>
            </a:extLst>
          </p:cNvPr>
          <p:cNvSpPr/>
          <p:nvPr/>
        </p:nvSpPr>
        <p:spPr>
          <a:xfrm>
            <a:off x="653480" y="5407197"/>
            <a:ext cx="40489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0056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EA8B501-B28C-41B8-8EC2-C23B5BAA24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653" y="2401553"/>
            <a:ext cx="207015" cy="3738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4CC4C12-4B73-4B4A-A9C7-7AF54F25A4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072" y="5732383"/>
            <a:ext cx="207015" cy="37380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0DAE38D-FF18-4CE0-909F-6C1F09C572E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1927" y="2880880"/>
            <a:ext cx="210358" cy="37490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0BBCEB-772D-4120-AA9B-5AB3893647D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7106" y="3696008"/>
            <a:ext cx="210358" cy="37490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ED4BB21-822E-48B8-BB75-351128FBF0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7824" y="3696557"/>
            <a:ext cx="207015" cy="3738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885B140-F68C-436F-A5AE-D74EDC9F2AB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4594" y="4303166"/>
            <a:ext cx="213938" cy="37490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865B4B3-8D12-48E0-B913-45189347CF3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3949" y="5079230"/>
            <a:ext cx="213938" cy="374904"/>
          </a:xfrm>
          <a:prstGeom prst="rect">
            <a:avLst/>
          </a:prstGeom>
        </p:spPr>
      </p:pic>
      <p:pic>
        <p:nvPicPr>
          <p:cNvPr id="343253" name="x_Picture 15">
            <a:extLst>
              <a:ext uri="{FF2B5EF4-FFF2-40B4-BE49-F238E27FC236}">
                <a16:creationId xmlns:a16="http://schemas.microsoft.com/office/drawing/2014/main" id="{27BEFC8A-FCA6-4B96-BE3E-0BB2641A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25397" y="5208143"/>
            <a:ext cx="574765" cy="10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BBE8076-9E61-26C9-3EF7-472041546BC2}"/>
              </a:ext>
            </a:extLst>
          </p:cNvPr>
          <p:cNvSpPr txBox="1"/>
          <p:nvPr/>
        </p:nvSpPr>
        <p:spPr>
          <a:xfrm>
            <a:off x="24906" y="38985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27805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63595-7A07-4D9F-BD79-8EF6E39C2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DD95-97C1-6840-A729-0E84D93913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3C367-370A-41CB-B509-87C7B00667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>
              <a:buClr>
                <a:srgbClr val="063A59"/>
              </a:buClr>
              <a:buSzPts val="2800"/>
              <a:buFont typeface="Century Gothic"/>
            </a:pPr>
            <a:r>
              <a:rPr lang="en-US" dirty="0">
                <a:solidFill>
                  <a:srgbClr val="005677"/>
                </a:solidFill>
                <a:latin typeface="Century Gothic" panose="020B0502020202020204" pitchFamily="34" charset="0"/>
              </a:rPr>
              <a:t>Waterloo recommendation for 2023 </a:t>
            </a:r>
            <a:r>
              <a:rPr lang="en-US" dirty="0" err="1">
                <a:solidFill>
                  <a:srgbClr val="005677"/>
                </a:solidFill>
                <a:latin typeface="Century Gothic" panose="020B0502020202020204" pitchFamily="34" charset="0"/>
              </a:rPr>
              <a:t>POg</a:t>
            </a:r>
            <a:endParaRPr lang="en-US" dirty="0">
              <a:solidFill>
                <a:srgbClr val="0056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CBC0E-3FB9-45AA-9862-8C8DA41A10C5}"/>
              </a:ext>
            </a:extLst>
          </p:cNvPr>
          <p:cNvSpPr txBox="1"/>
          <p:nvPr/>
        </p:nvSpPr>
        <p:spPr>
          <a:xfrm>
            <a:off x="-17439" y="6660591"/>
            <a:ext cx="6595704" cy="1974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Marketview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Research, 3/22 - Flavor TURF research;  Nielsen AOD Market Scan w/e 3.26.22; Mintel Still and Sparkling Water, US - 2022 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27FEFA7-2E30-4F73-991D-F6264BC0F475}"/>
              </a:ext>
            </a:extLst>
          </p:cNvPr>
          <p:cNvSpPr txBox="1">
            <a:spLocks/>
          </p:cNvSpPr>
          <p:nvPr/>
        </p:nvSpPr>
        <p:spPr>
          <a:xfrm>
            <a:off x="3280413" y="1070220"/>
            <a:ext cx="7689367" cy="18429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Lemon-Lime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#1 Waterloo item at Walgreens and a top item for Waterloo nationally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Velocity has been accelerating and is approaching .7 units/store/week on promo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Black Cherry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#2 Waterloo item at Walgreens and a top item for Waterloo nationally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Velocity accelerating and over .5 unit/store/week in most recent week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E09BD-D1AA-4BA3-97F3-77856F31DE06}"/>
              </a:ext>
            </a:extLst>
          </p:cNvPr>
          <p:cNvSpPr txBox="1"/>
          <p:nvPr/>
        </p:nvSpPr>
        <p:spPr>
          <a:xfrm>
            <a:off x="9988990" y="6482706"/>
            <a:ext cx="218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Confidential</a:t>
            </a:r>
          </a:p>
        </p:txBody>
      </p: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6E1C3CC-501D-474D-B6B9-6BEBB56FE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03" y="3500537"/>
            <a:ext cx="1280597" cy="1280597"/>
          </a:xfrm>
          <a:prstGeom prst="rect">
            <a:avLst/>
          </a:prstGeom>
        </p:spPr>
      </p:pic>
      <p:pic>
        <p:nvPicPr>
          <p:cNvPr id="19" name="Picture 18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FDA697D1-BF69-46E0-A3C4-186B7F1AFB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16" y="3493649"/>
            <a:ext cx="1287076" cy="12870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CD3E9E-3ED4-4A60-8C83-90944F93FE2C}"/>
              </a:ext>
            </a:extLst>
          </p:cNvPr>
          <p:cNvGrpSpPr/>
          <p:nvPr/>
        </p:nvGrpSpPr>
        <p:grpSpPr>
          <a:xfrm>
            <a:off x="490275" y="1117637"/>
            <a:ext cx="2432344" cy="401364"/>
            <a:chOff x="609601" y="1184325"/>
            <a:chExt cx="2654913" cy="46790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A106BD-E0C3-449B-A9FB-7CEB3FC45B4A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solidFill>
              <a:srgbClr val="005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A81B8-CB32-4473-B52F-D18908B3B63C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Expand Top 2 </a:t>
              </a:r>
              <a:r>
                <a:rPr kumimoji="0" lang="en-US" sz="1200" b="1" i="0" u="none" strike="noStrike" kern="120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skus</a:t>
              </a:r>
              <a:r>
                <a:rPr kumimoji="0" lang="en-US" sz="1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 to 6,000+ stores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DA13EC-54AC-4D68-84BF-7B0B37B4FE9B}"/>
              </a:ext>
            </a:extLst>
          </p:cNvPr>
          <p:cNvCxnSpPr>
            <a:cxnSpLocks/>
          </p:cNvCxnSpPr>
          <p:nvPr/>
        </p:nvCxnSpPr>
        <p:spPr>
          <a:xfrm flipV="1">
            <a:off x="372066" y="2998849"/>
            <a:ext cx="11571890" cy="15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6B5AE0-D3E3-4220-A2BB-CE468457DEA6}"/>
              </a:ext>
            </a:extLst>
          </p:cNvPr>
          <p:cNvCxnSpPr>
            <a:cxnSpLocks/>
          </p:cNvCxnSpPr>
          <p:nvPr/>
        </p:nvCxnSpPr>
        <p:spPr>
          <a:xfrm flipV="1">
            <a:off x="372066" y="4765474"/>
            <a:ext cx="11571890" cy="15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8A28B72-6DEC-44C4-B048-ADF4850A83A5}"/>
              </a:ext>
            </a:extLst>
          </p:cNvPr>
          <p:cNvSpPr txBox="1">
            <a:spLocks/>
          </p:cNvSpPr>
          <p:nvPr/>
        </p:nvSpPr>
        <p:spPr>
          <a:xfrm>
            <a:off x="3280413" y="3127862"/>
            <a:ext cx="7689367" cy="15712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Blackberry Lemonade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One of our two newest flavors and is now Waterloo’s #1 seller at numerous major retailers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300" dirty="0">
                <a:solidFill>
                  <a:srgbClr val="063A5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#1, or #2 at our largest customer depending on the week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63A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Cherry Limeade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63A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300" dirty="0">
                <a:solidFill>
                  <a:srgbClr val="063A5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Our other newest flavor and also #1, or #2 at numerous major retailers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63A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Both of these flavors have quickly surpassed the velocity of most of our legacy flavors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E5C69-E1D3-4470-B00D-61D944354ED7}"/>
              </a:ext>
            </a:extLst>
          </p:cNvPr>
          <p:cNvGrpSpPr/>
          <p:nvPr/>
        </p:nvGrpSpPr>
        <p:grpSpPr>
          <a:xfrm>
            <a:off x="510341" y="3081077"/>
            <a:ext cx="2432344" cy="360691"/>
            <a:chOff x="609601" y="1184325"/>
            <a:chExt cx="2654913" cy="467901"/>
          </a:xfrm>
          <a:solidFill>
            <a:srgbClr val="C00000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EC3D586-F05A-4AF3-95BF-B1DCA6FDD864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3A8DB7-ACF0-4129-BE05-55A3B1CA076B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Add 2 Newest SKU’s to 6,000+ Stores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96900D-4D00-497C-8038-F0C93D5997A3}"/>
              </a:ext>
            </a:extLst>
          </p:cNvPr>
          <p:cNvGrpSpPr/>
          <p:nvPr/>
        </p:nvGrpSpPr>
        <p:grpSpPr>
          <a:xfrm>
            <a:off x="532092" y="4855122"/>
            <a:ext cx="2432344" cy="360691"/>
            <a:chOff x="609601" y="1184325"/>
            <a:chExt cx="2654913" cy="467901"/>
          </a:xfrm>
          <a:solidFill>
            <a:srgbClr val="FFFF99"/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8632968-0013-43B8-AD9C-25E345D02B48}"/>
                </a:ext>
              </a:extLst>
            </p:cNvPr>
            <p:cNvSpPr/>
            <p:nvPr/>
          </p:nvSpPr>
          <p:spPr>
            <a:xfrm>
              <a:off x="609601" y="1184325"/>
              <a:ext cx="2654913" cy="46790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113909-81B1-4D39-AF57-44A22AB4C658}"/>
                </a:ext>
              </a:extLst>
            </p:cNvPr>
            <p:cNvSpPr txBox="1"/>
            <p:nvPr/>
          </p:nvSpPr>
          <p:spPr>
            <a:xfrm>
              <a:off x="633342" y="1215855"/>
              <a:ext cx="2614356" cy="39222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Calibri" panose="020F0502020204030204" pitchFamily="34" charset="0"/>
                </a:rPr>
                <a:t>Maintain Pineapple in 4,000+ Stores</a:t>
              </a:r>
            </a:p>
          </p:txBody>
        </p:sp>
      </p:grp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D01E96A0-770A-486E-BD30-7E9B8B623F38}"/>
              </a:ext>
            </a:extLst>
          </p:cNvPr>
          <p:cNvSpPr txBox="1">
            <a:spLocks/>
          </p:cNvSpPr>
          <p:nvPr/>
        </p:nvSpPr>
        <p:spPr>
          <a:xfrm>
            <a:off x="3361502" y="4860073"/>
            <a:ext cx="7689367" cy="16289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Pineapple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63A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Solid #3 item at Walgreens and strong national performer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Would be the #5 ranked item in the recommended assortment, but still moving about .4 units/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stor</a:t>
            </a:r>
            <a:r>
              <a:rPr lang="en-US" sz="1300" dirty="0">
                <a:solidFill>
                  <a:srgbClr val="063A5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e week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Helvetica" panose="020B0604020202020204" pitchFamily="34" charset="0"/>
              </a:rPr>
              <a:t>We could consider a swap into one of our brand new flavor</a:t>
            </a:r>
            <a:r>
              <a:rPr lang="en-US" sz="1300" dirty="0">
                <a:solidFill>
                  <a:srgbClr val="063A59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 for 2023 like Orange Vanilla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63A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391EBA-648F-437A-9D35-E1CB56CB6074}"/>
              </a:ext>
            </a:extLst>
          </p:cNvPr>
          <p:cNvSpPr txBox="1"/>
          <p:nvPr/>
        </p:nvSpPr>
        <p:spPr>
          <a:xfrm>
            <a:off x="67712" y="61243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970C6-1C2A-C36D-09F0-11BA724F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140" y="1585391"/>
            <a:ext cx="812525" cy="1329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F3085-FE1C-546D-DFD3-EC119975B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48" y="1573420"/>
            <a:ext cx="814413" cy="1336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0BE48-B5AD-3E22-C70E-B5C27F5B7E2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015" y="5284580"/>
            <a:ext cx="761545" cy="12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63E3-1E9C-40C9-AFED-C747B50C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3A59"/>
                </a:solidFill>
              </a:rPr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BA9CB-FD63-4116-AA99-BBBAF431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3164-002B-2D49-B59D-48FD0302EB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4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99899-AD9C-4AB5-A8AB-90CA9170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60" y="207484"/>
            <a:ext cx="7264398" cy="736501"/>
          </a:xfr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>
              <a:buClr>
                <a:srgbClr val="063A59"/>
              </a:buClr>
              <a:buSzPts val="2800"/>
              <a:buFont typeface="Century Gothic"/>
            </a:pPr>
            <a:r>
              <a:rPr lang="en-US" sz="2400" dirty="0">
                <a:solidFill>
                  <a:srgbClr val="005677"/>
                </a:solidFill>
                <a:latin typeface="Century Gothic" panose="020B0502020202020204" pitchFamily="34" charset="0"/>
              </a:rPr>
              <a:t>Waterloo Delivers on product integrity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B5FF2-6F09-49F5-B44C-4D0F9C827576}"/>
              </a:ext>
            </a:extLst>
          </p:cNvPr>
          <p:cNvSpPr/>
          <p:nvPr/>
        </p:nvSpPr>
        <p:spPr>
          <a:xfrm>
            <a:off x="6141236" y="3435333"/>
            <a:ext cx="18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endParaRPr lang="en-US" sz="27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1E2295D-D816-450B-8DED-C109F119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103" y="6165851"/>
            <a:ext cx="2844800" cy="365125"/>
          </a:xfrm>
        </p:spPr>
        <p:txBody>
          <a:bodyPr/>
          <a:lstStyle/>
          <a:p>
            <a:fld id="{7B6A3164-002B-2D49-B59D-48FD0302EB02}" type="slidenum">
              <a:rPr lang="en-US" smtClean="0"/>
              <a:t>14</a:t>
            </a:fld>
            <a:endParaRPr lang="en-US"/>
          </a:p>
        </p:txBody>
      </p:sp>
      <p:pic>
        <p:nvPicPr>
          <p:cNvPr id="36" name="Picture 3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182BCE-8045-4EA1-B18C-7CFCE4EA4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959" y="1555610"/>
            <a:ext cx="7925300" cy="4459346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DA9366BB-F434-4C81-B7A9-B2FBEBAD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86" y="4200318"/>
            <a:ext cx="4021607" cy="2729223"/>
          </a:xfrm>
        </p:spPr>
        <p:txBody>
          <a:bodyPr>
            <a:normAutofit/>
          </a:bodyPr>
          <a:lstStyle/>
          <a:p>
            <a:r>
              <a:rPr lang="en-US" sz="1400"/>
              <a:t>Fruit-inspired flavor and aroma</a:t>
            </a:r>
          </a:p>
          <a:p>
            <a:r>
              <a:rPr lang="en-US" sz="1400"/>
              <a:t>Zero calories, zero sugars, zero sodium</a:t>
            </a:r>
          </a:p>
          <a:p>
            <a:r>
              <a:rPr lang="en-US" sz="1400"/>
              <a:t>No added sweeteners </a:t>
            </a:r>
          </a:p>
          <a:p>
            <a:r>
              <a:rPr lang="en-US" sz="1400"/>
              <a:t>Lively amount of carbonation</a:t>
            </a:r>
          </a:p>
          <a:p>
            <a:r>
              <a:rPr lang="en-US" sz="1400"/>
              <a:t>Non-GMO Project Verified flavors</a:t>
            </a:r>
          </a:p>
          <a:p>
            <a:r>
              <a:rPr lang="en-US" sz="1400"/>
              <a:t>Whole30 Approved</a:t>
            </a:r>
          </a:p>
          <a:p>
            <a:r>
              <a:rPr lang="en-US" sz="1400"/>
              <a:t>Produced in aluminum cans made with BPA-free liners</a:t>
            </a:r>
          </a:p>
          <a:p>
            <a:endParaRPr lang="en-US"/>
          </a:p>
        </p:txBody>
      </p:sp>
      <p:pic>
        <p:nvPicPr>
          <p:cNvPr id="40" name="Picture 39" descr="A picture containing person, drink&#10;&#10;Description automatically generated">
            <a:extLst>
              <a:ext uri="{FF2B5EF4-FFF2-40B4-BE49-F238E27FC236}">
                <a16:creationId xmlns:a16="http://schemas.microsoft.com/office/drawing/2014/main" id="{C3F03512-7D2F-4DA8-A75D-DAC16217FA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84" y="1157801"/>
            <a:ext cx="3411692" cy="3042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08EF1-8159-4693-B47D-EF919472A66F}"/>
              </a:ext>
            </a:extLst>
          </p:cNvPr>
          <p:cNvSpPr txBox="1"/>
          <p:nvPr/>
        </p:nvSpPr>
        <p:spPr>
          <a:xfrm>
            <a:off x="9988990" y="6482706"/>
            <a:ext cx="218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Confidential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5FCA3-BD55-4576-B8CA-2EEDE0909E84}"/>
              </a:ext>
            </a:extLst>
          </p:cNvPr>
          <p:cNvSpPr txBox="1"/>
          <p:nvPr/>
        </p:nvSpPr>
        <p:spPr>
          <a:xfrm>
            <a:off x="67712" y="61243"/>
            <a:ext cx="1929530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2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68A63E1-113E-4D7C-ABF2-61F12B24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955958"/>
            <a:ext cx="11372726" cy="14258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</a:pPr>
            <a:r>
              <a:rPr lang="en-US" sz="6000"/>
              <a:t>They are relatively evenly distributed through out the US vs. the Sparkling Water/Health-Conscious Consumer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</a:pPr>
            <a:r>
              <a:rPr lang="en-US" sz="6000"/>
              <a:t>Demographically, they span across ages (with Millennials the largest group and over-indexing), over-index on Household Income, college education, and never married</a:t>
            </a:r>
            <a:endParaRPr lang="en-US" sz="60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</a:pPr>
            <a:r>
              <a:rPr lang="en-US" sz="6000"/>
              <a:t>Additionally, ~19M are already Sparkling Water Consumers, with the remaining Health-Conscious consumers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</a:pPr>
            <a:endParaRPr lang="en-US" sz="6000"/>
          </a:p>
          <a:p>
            <a:pPr>
              <a:buFont typeface="Arial" panose="020B0604020202020204" pitchFamily="34" charset="0"/>
              <a:buChar char="•"/>
            </a:pPr>
            <a:endParaRPr lang="en-US" sz="257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F06B073-A820-B142-A25E-CE026CB03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sym typeface="Century Gothic"/>
              </a:rPr>
              <a:pPr marL="0" marR="0" lvl="0" indent="0" algn="r" defTabSz="489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sym typeface="Century Gothic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2EAA66A-29C3-4373-A91D-611E9958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38" y="284983"/>
            <a:ext cx="9100060" cy="736501"/>
          </a:xfr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US" sz="2400" kern="1200" cap="all">
                <a:solidFill>
                  <a:srgbClr val="005677"/>
                </a:solidFill>
                <a:latin typeface="Century Gothic" panose="020B0502020202020204" pitchFamily="34" charset="0"/>
                <a:ea typeface="+mj-ea"/>
              </a:rPr>
              <a:t>Life Tasters have an appealing demographic profile, that appears to align with Key Retailers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85483-0E2D-4636-83F4-E8A91DCA6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26" y="2175197"/>
            <a:ext cx="4196570" cy="26088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BBFEDA-7F15-4788-B67C-C4053C6D7ED8}"/>
              </a:ext>
            </a:extLst>
          </p:cNvPr>
          <p:cNvSpPr/>
          <p:nvPr/>
        </p:nvSpPr>
        <p:spPr>
          <a:xfrm>
            <a:off x="4493440" y="2750602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Northeast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18% | </a:t>
            </a: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94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B1FD0-7543-4478-B532-4C01827088A9}"/>
              </a:ext>
            </a:extLst>
          </p:cNvPr>
          <p:cNvSpPr/>
          <p:nvPr/>
        </p:nvSpPr>
        <p:spPr>
          <a:xfrm>
            <a:off x="1284913" y="3098065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WEST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27% | </a:t>
            </a: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107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12376-0D41-4685-B57F-89F9AC74B4C0}"/>
              </a:ext>
            </a:extLst>
          </p:cNvPr>
          <p:cNvSpPr/>
          <p:nvPr/>
        </p:nvSpPr>
        <p:spPr>
          <a:xfrm>
            <a:off x="3490161" y="2990343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Midwest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21% | </a:t>
            </a: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104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4F358-9645-4E2E-8B6B-79595EF153D9}"/>
              </a:ext>
            </a:extLst>
          </p:cNvPr>
          <p:cNvGrpSpPr/>
          <p:nvPr/>
        </p:nvGrpSpPr>
        <p:grpSpPr>
          <a:xfrm>
            <a:off x="6574812" y="5200395"/>
            <a:ext cx="2636396" cy="1396251"/>
            <a:chOff x="201400" y="1223054"/>
            <a:chExt cx="3698545" cy="225411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8C2A9D-CF15-4931-ACF1-9188D7804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400" y="3477171"/>
              <a:ext cx="3698545" cy="0"/>
            </a:xfrm>
            <a:prstGeom prst="line">
              <a:avLst/>
            </a:prstGeom>
            <a:ln w="3175" cmpd="sng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57AA66-20AC-416A-9686-EE43964D2A9E}"/>
                </a:ext>
              </a:extLst>
            </p:cNvPr>
            <p:cNvSpPr txBox="1"/>
            <p:nvPr/>
          </p:nvSpPr>
          <p:spPr>
            <a:xfrm>
              <a:off x="2741377" y="2212848"/>
              <a:ext cx="1042143" cy="49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43%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A8D366-ECB6-4551-8D97-193B3355AFF9}"/>
                </a:ext>
              </a:extLst>
            </p:cNvPr>
            <p:cNvSpPr txBox="1"/>
            <p:nvPr/>
          </p:nvSpPr>
          <p:spPr>
            <a:xfrm>
              <a:off x="2890046" y="2952918"/>
              <a:ext cx="694861" cy="447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[119]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97C83F4-B1AC-4EB8-9974-BDEBBADD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3137" y="1298144"/>
              <a:ext cx="924719" cy="924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6359E6A-C90D-4DBB-B622-F50AEBC5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5949" y="1255896"/>
              <a:ext cx="557132" cy="10028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220998-1BEA-4733-9E84-C706253AF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5001" y="1223054"/>
              <a:ext cx="529275" cy="100283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E3A1A5-D5C2-4F77-9DF5-8DB8D48BBFD9}"/>
                </a:ext>
              </a:extLst>
            </p:cNvPr>
            <p:cNvSpPr txBox="1"/>
            <p:nvPr/>
          </p:nvSpPr>
          <p:spPr>
            <a:xfrm>
              <a:off x="269926" y="2614363"/>
              <a:ext cx="1091903" cy="49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 Neue " charset="0"/>
                  <a:ea typeface="Helvetica Neue " charset="0"/>
                  <a:cs typeface="Helvetica Neue " charset="0"/>
                  <a:sym typeface="Arial"/>
                </a:rPr>
                <a:t>female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587FEA-E55E-4A13-BA8E-C4340BF17EEF}"/>
                </a:ext>
              </a:extLst>
            </p:cNvPr>
            <p:cNvSpPr txBox="1"/>
            <p:nvPr/>
          </p:nvSpPr>
          <p:spPr>
            <a:xfrm>
              <a:off x="259477" y="2212848"/>
              <a:ext cx="1042143" cy="49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55%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9DF37E-084D-449B-9730-8DA6E58D5002}"/>
                </a:ext>
              </a:extLst>
            </p:cNvPr>
            <p:cNvSpPr txBox="1"/>
            <p:nvPr/>
          </p:nvSpPr>
          <p:spPr>
            <a:xfrm>
              <a:off x="1641258" y="2614363"/>
              <a:ext cx="818830" cy="49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 Neue " charset="0"/>
                  <a:ea typeface="Helvetica Neue " charset="0"/>
                  <a:cs typeface="Helvetica Neue " charset="0"/>
                  <a:sym typeface="Arial"/>
                </a:rPr>
                <a:t>male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B5AE1C-B5FB-407A-A46A-580AF4D4F170}"/>
                </a:ext>
              </a:extLst>
            </p:cNvPr>
            <p:cNvSpPr txBox="1"/>
            <p:nvPr/>
          </p:nvSpPr>
          <p:spPr>
            <a:xfrm>
              <a:off x="1477634" y="2212848"/>
              <a:ext cx="1042143" cy="49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45%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59B5C6-C4C7-4687-BD7F-A7D3C0EDD391}"/>
                </a:ext>
              </a:extLst>
            </p:cNvPr>
            <p:cNvSpPr txBox="1"/>
            <p:nvPr/>
          </p:nvSpPr>
          <p:spPr>
            <a:xfrm>
              <a:off x="1659508" y="2902458"/>
              <a:ext cx="710271" cy="447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[101]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A8B6C6-0ABA-4F57-82EB-017B49C44E60}"/>
                </a:ext>
              </a:extLst>
            </p:cNvPr>
            <p:cNvSpPr txBox="1"/>
            <p:nvPr/>
          </p:nvSpPr>
          <p:spPr>
            <a:xfrm>
              <a:off x="385115" y="2930857"/>
              <a:ext cx="710271" cy="447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[100]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" charset="0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D12AD1-C1BC-4076-8A39-66EE25664986}"/>
              </a:ext>
            </a:extLst>
          </p:cNvPr>
          <p:cNvGrpSpPr/>
          <p:nvPr/>
        </p:nvGrpSpPr>
        <p:grpSpPr>
          <a:xfrm>
            <a:off x="9109836" y="5171033"/>
            <a:ext cx="2969160" cy="1446999"/>
            <a:chOff x="116074" y="3610223"/>
            <a:chExt cx="3815187" cy="20745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5EEC3E-5158-456C-A17F-AE4A2FA82F9C}"/>
                </a:ext>
              </a:extLst>
            </p:cNvPr>
            <p:cNvSpPr txBox="1"/>
            <p:nvPr/>
          </p:nvSpPr>
          <p:spPr>
            <a:xfrm>
              <a:off x="1250959" y="4791548"/>
              <a:ext cx="1707951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never married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0A609-BC20-415F-90E2-9BEA0030806E}"/>
                </a:ext>
              </a:extLst>
            </p:cNvPr>
            <p:cNvSpPr txBox="1"/>
            <p:nvPr/>
          </p:nvSpPr>
          <p:spPr>
            <a:xfrm>
              <a:off x="1478903" y="4492463"/>
              <a:ext cx="1285870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31%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4BDF8E1-1B96-4711-820D-6D5D3964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58" y="3650829"/>
              <a:ext cx="854404" cy="85440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A0B10C8-C092-415C-BA73-DA581EFF093B}"/>
                </a:ext>
              </a:extLst>
            </p:cNvPr>
            <p:cNvSpPr txBox="1"/>
            <p:nvPr/>
          </p:nvSpPr>
          <p:spPr>
            <a:xfrm>
              <a:off x="186478" y="4816760"/>
              <a:ext cx="1152658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married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E40BF46-F086-477F-B8B9-B5850FE80DF4}"/>
                </a:ext>
              </a:extLst>
            </p:cNvPr>
            <p:cNvSpPr txBox="1"/>
            <p:nvPr/>
          </p:nvSpPr>
          <p:spPr>
            <a:xfrm>
              <a:off x="241735" y="4480536"/>
              <a:ext cx="1042143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60%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1BAEEE-72DF-437D-B72E-BF6494551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74" y="5684784"/>
              <a:ext cx="3698545" cy="0"/>
            </a:xfrm>
            <a:prstGeom prst="line">
              <a:avLst/>
            </a:prstGeom>
            <a:ln w="3175" cmpd="sng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2B89DC-A0DD-42F6-8A8E-775AB4FE7196}"/>
                </a:ext>
              </a:extLst>
            </p:cNvPr>
            <p:cNvSpPr txBox="1"/>
            <p:nvPr/>
          </p:nvSpPr>
          <p:spPr>
            <a:xfrm>
              <a:off x="3000774" y="4840274"/>
              <a:ext cx="818830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 Neue " charset="0"/>
                  <a:ea typeface="Helvetica Neue " charset="0"/>
                  <a:cs typeface="Helvetica Neue " charset="0"/>
                  <a:sym typeface="Arial"/>
                </a:rPr>
                <a:t>kids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2DDCFF-9286-49B7-9792-A8A0D95607F2}"/>
                </a:ext>
              </a:extLst>
            </p:cNvPr>
            <p:cNvSpPr txBox="1"/>
            <p:nvPr/>
          </p:nvSpPr>
          <p:spPr>
            <a:xfrm>
              <a:off x="2889118" y="4497448"/>
              <a:ext cx="1042143" cy="4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15577"/>
                  </a:solidFill>
                  <a:effectLst/>
                  <a:uLnTx/>
                  <a:uFillTx/>
                  <a:latin typeface="Oswald Light"/>
                  <a:ea typeface="+mn-ea"/>
                  <a:cs typeface="Oswald Light"/>
                  <a:sym typeface="Arial"/>
                </a:rPr>
                <a:t>29%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1169475-B5CA-459B-8CB0-14FB5A9B0A17}"/>
                </a:ext>
              </a:extLst>
            </p:cNvPr>
            <p:cNvSpPr txBox="1"/>
            <p:nvPr/>
          </p:nvSpPr>
          <p:spPr>
            <a:xfrm>
              <a:off x="519326" y="5129487"/>
              <a:ext cx="553985" cy="39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38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[96]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AEFC200-FD8A-4440-86F4-74EB0FDB53DE}"/>
                </a:ext>
              </a:extLst>
            </p:cNvPr>
            <p:cNvSpPr txBox="1"/>
            <p:nvPr/>
          </p:nvSpPr>
          <p:spPr>
            <a:xfrm>
              <a:off x="1867777" y="5171247"/>
              <a:ext cx="646344" cy="39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38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[116]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BD3A162-8D8A-4701-8E4D-BDF235657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297" y="3718603"/>
              <a:ext cx="529275" cy="72673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DBC33BF-92A8-4E7A-908B-BF8E07CF3EBE}"/>
                </a:ext>
              </a:extLst>
            </p:cNvPr>
            <p:cNvSpPr txBox="1"/>
            <p:nvPr/>
          </p:nvSpPr>
          <p:spPr>
            <a:xfrm>
              <a:off x="3122238" y="5210390"/>
              <a:ext cx="646344" cy="39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38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[110]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607AA2B-8464-4A61-92D6-484BFB7A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528" y="3610223"/>
              <a:ext cx="1054622" cy="1020816"/>
            </a:xfrm>
            <a:prstGeom prst="rect">
              <a:avLst/>
            </a:prstGeom>
          </p:spPr>
        </p:pic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BDB23D39-C6A3-4210-8716-A9591CDE3F24}"/>
              </a:ext>
            </a:extLst>
          </p:cNvPr>
          <p:cNvSpPr/>
          <p:nvPr/>
        </p:nvSpPr>
        <p:spPr>
          <a:xfrm>
            <a:off x="2867610" y="3865058"/>
            <a:ext cx="943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South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34.4% | </a:t>
            </a:r>
            <a:r>
              <a:rPr kumimoji="0" lang="en-US" sz="1200" b="1" i="0" u="none" strike="noStrike" kern="1200" cap="all" spc="0" normalizeH="0" baseline="0" noProof="0">
                <a:ln>
                  <a:noFill/>
                </a:ln>
                <a:solidFill>
                  <a:srgbClr val="015577"/>
                </a:solidFill>
                <a:effectLst/>
                <a:uLnTx/>
                <a:uFillTx/>
                <a:latin typeface="Oswald Light"/>
                <a:ea typeface="+mn-ea"/>
                <a:cs typeface="Oswald Light"/>
                <a:sym typeface="Arial"/>
              </a:rPr>
              <a:t>96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577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8909D2E-6357-46C7-B2C9-CEDFD6085498}"/>
              </a:ext>
            </a:extLst>
          </p:cNvPr>
          <p:cNvGrpSpPr/>
          <p:nvPr/>
        </p:nvGrpSpPr>
        <p:grpSpPr>
          <a:xfrm>
            <a:off x="6346270" y="1568677"/>
            <a:ext cx="5480862" cy="3274724"/>
            <a:chOff x="6498660" y="1460926"/>
            <a:chExt cx="5442514" cy="366215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3EF6103-92A7-4D2F-B865-32EAEE664BF6}"/>
                </a:ext>
              </a:extLst>
            </p:cNvPr>
            <p:cNvSpPr txBox="1"/>
            <p:nvPr/>
          </p:nvSpPr>
          <p:spPr>
            <a:xfrm>
              <a:off x="7146297" y="4748106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[146]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74747">
                    <a:lumMod val="50000"/>
                  </a:srgbClr>
                </a:solidFill>
                <a:effectLst/>
                <a:uLnTx/>
                <a:uFillTx/>
                <a:latin typeface="Helvetica" charset="0"/>
                <a:cs typeface="Arial"/>
                <a:sym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9D39A19-1B97-4A97-BAD3-8F450A798002}"/>
                </a:ext>
              </a:extLst>
            </p:cNvPr>
            <p:cNvSpPr txBox="1"/>
            <p:nvPr/>
          </p:nvSpPr>
          <p:spPr>
            <a:xfrm>
              <a:off x="8571018" y="4748106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00B05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[126]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85569DF-0BCF-4162-B733-31AA3144F1A9}"/>
                </a:ext>
              </a:extLst>
            </p:cNvPr>
            <p:cNvSpPr txBox="1"/>
            <p:nvPr/>
          </p:nvSpPr>
          <p:spPr>
            <a:xfrm>
              <a:off x="8050694" y="4748106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5A33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130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5A335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]</a:t>
              </a:r>
            </a:p>
          </p:txBody>
        </p:sp>
        <p:graphicFrame>
          <p:nvGraphicFramePr>
            <p:cNvPr id="91" name="Chart 90">
              <a:extLst>
                <a:ext uri="{FF2B5EF4-FFF2-40B4-BE49-F238E27FC236}">
                  <a16:creationId xmlns:a16="http://schemas.microsoft.com/office/drawing/2014/main" id="{4B165D86-14C4-42A4-B0F0-43FCF56B87C8}"/>
                </a:ext>
              </a:extLst>
            </p:cNvPr>
            <p:cNvGraphicFramePr/>
            <p:nvPr/>
          </p:nvGraphicFramePr>
          <p:xfrm>
            <a:off x="6498660" y="1460926"/>
            <a:ext cx="5442514" cy="3419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C636FBD-1349-4D24-842F-ACCF897CDA47}"/>
                </a:ext>
              </a:extLst>
            </p:cNvPr>
            <p:cNvSpPr txBox="1"/>
            <p:nvPr/>
          </p:nvSpPr>
          <p:spPr>
            <a:xfrm>
              <a:off x="7593432" y="4748106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[123]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EBE4AD4-BD8F-478C-90E5-E66376CF32B4}"/>
                </a:ext>
              </a:extLst>
            </p:cNvPr>
            <p:cNvSpPr txBox="1"/>
            <p:nvPr/>
          </p:nvSpPr>
          <p:spPr>
            <a:xfrm>
              <a:off x="9012035" y="47481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[95]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2467AA0-651E-4F48-A8E2-D571A3A5039A}"/>
                </a:ext>
              </a:extLst>
            </p:cNvPr>
            <p:cNvSpPr txBox="1"/>
            <p:nvPr/>
          </p:nvSpPr>
          <p:spPr>
            <a:xfrm>
              <a:off x="6640289" y="4748106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[124]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4E84599-2A82-4627-8C51-E032A498E1E5}"/>
                </a:ext>
              </a:extLst>
            </p:cNvPr>
            <p:cNvSpPr txBox="1"/>
            <p:nvPr/>
          </p:nvSpPr>
          <p:spPr>
            <a:xfrm>
              <a:off x="9475415" y="47481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74747">
                      <a:lumMod val="50000"/>
                    </a:srgbClr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[98]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B070E8-651E-4A26-B028-E42EF7C5F382}"/>
                </a:ext>
              </a:extLst>
            </p:cNvPr>
            <p:cNvSpPr txBox="1"/>
            <p:nvPr/>
          </p:nvSpPr>
          <p:spPr>
            <a:xfrm>
              <a:off x="9946787" y="47481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[94]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07A97B5-BB0E-4F9C-86DF-F6360E161812}"/>
                </a:ext>
              </a:extLst>
            </p:cNvPr>
            <p:cNvSpPr txBox="1"/>
            <p:nvPr/>
          </p:nvSpPr>
          <p:spPr>
            <a:xfrm>
              <a:off x="10432263" y="47481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Arial"/>
                </a:rPr>
                <a:t>[85]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A9271B5-A3C3-4C83-AB40-25CB19781DE4}"/>
                </a:ext>
              </a:extLst>
            </p:cNvPr>
            <p:cNvSpPr txBox="1"/>
            <p:nvPr/>
          </p:nvSpPr>
          <p:spPr>
            <a:xfrm>
              <a:off x="10895046" y="4748106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cs typeface="Helvetica" charset="0"/>
                  <a:sym typeface="Arial"/>
                </a:rPr>
                <a:t>[90]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0506180-3A2B-4A6D-A03A-6C4CF4D48B1F}"/>
                </a:ext>
              </a:extLst>
            </p:cNvPr>
            <p:cNvSpPr txBox="1"/>
            <p:nvPr/>
          </p:nvSpPr>
          <p:spPr>
            <a:xfrm>
              <a:off x="11379446" y="474810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cs typeface="Arial"/>
                  <a:sym typeface="Arial"/>
                </a:rPr>
                <a:t>[71]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74747">
                    <a:lumMod val="50000"/>
                  </a:srgb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133A73B-9BC9-4A5E-B845-F18D9907BD08}"/>
                </a:ext>
              </a:extLst>
            </p:cNvPr>
            <p:cNvSpPr txBox="1"/>
            <p:nvPr/>
          </p:nvSpPr>
          <p:spPr>
            <a:xfrm>
              <a:off x="7129063" y="4892246"/>
              <a:ext cx="6046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2.9M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92350ED-0104-410B-85AD-A41B5B6442DF}"/>
                </a:ext>
              </a:extLst>
            </p:cNvPr>
            <p:cNvSpPr txBox="1"/>
            <p:nvPr/>
          </p:nvSpPr>
          <p:spPr>
            <a:xfrm>
              <a:off x="8566988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00B05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cs typeface="Helvetica" charset="0"/>
                  <a:sym typeface="Arial"/>
                </a:rPr>
                <a:t>4.5M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129AB50-0667-4594-8408-5DC23E10670B}"/>
                </a:ext>
              </a:extLst>
            </p:cNvPr>
            <p:cNvSpPr txBox="1"/>
            <p:nvPr/>
          </p:nvSpPr>
          <p:spPr>
            <a:xfrm>
              <a:off x="8036154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5.3M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3CF6342-721C-4719-9203-01AF0E5728A2}"/>
                </a:ext>
              </a:extLst>
            </p:cNvPr>
            <p:cNvSpPr txBox="1"/>
            <p:nvPr/>
          </p:nvSpPr>
          <p:spPr>
            <a:xfrm>
              <a:off x="7568382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4.4M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44A2948-DA75-47D7-985B-A258D7CF211C}"/>
                </a:ext>
              </a:extLst>
            </p:cNvPr>
            <p:cNvSpPr txBox="1"/>
            <p:nvPr/>
          </p:nvSpPr>
          <p:spPr>
            <a:xfrm>
              <a:off x="9029025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3.5M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653E418-8347-4C5E-8F8B-10BAAA6B7E1F}"/>
                </a:ext>
              </a:extLst>
            </p:cNvPr>
            <p:cNvSpPr txBox="1"/>
            <p:nvPr/>
          </p:nvSpPr>
          <p:spPr>
            <a:xfrm>
              <a:off x="6625749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cs typeface="Helvetica" charset="0"/>
                  <a:sym typeface="Arial"/>
                </a:rPr>
                <a:t>2.8M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6DD8199-54D8-4F66-9EC5-F37E4350112A}"/>
                </a:ext>
              </a:extLst>
            </p:cNvPr>
            <p:cNvSpPr txBox="1"/>
            <p:nvPr/>
          </p:nvSpPr>
          <p:spPr>
            <a:xfrm>
              <a:off x="9513425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cs typeface="Helvetica" charset="0"/>
                  <a:sym typeface="Arial"/>
                </a:rPr>
                <a:t>2.8M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8DB3AF6-D9E5-4A3D-823C-2437924FB001}"/>
                </a:ext>
              </a:extLst>
            </p:cNvPr>
            <p:cNvSpPr txBox="1"/>
            <p:nvPr/>
          </p:nvSpPr>
          <p:spPr>
            <a:xfrm>
              <a:off x="9974287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4.1M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0A53B39-AF6D-4D8F-8CFC-7A5B4B2010FE}"/>
                </a:ext>
              </a:extLst>
            </p:cNvPr>
            <p:cNvSpPr txBox="1"/>
            <p:nvPr/>
          </p:nvSpPr>
          <p:spPr>
            <a:xfrm>
              <a:off x="10428233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3.4M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BD531E0-974B-438D-B61F-AE9577EDFD15}"/>
                </a:ext>
              </a:extLst>
            </p:cNvPr>
            <p:cNvSpPr txBox="1"/>
            <p:nvPr/>
          </p:nvSpPr>
          <p:spPr>
            <a:xfrm>
              <a:off x="10891016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38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cs typeface="Helvetica" charset="0"/>
                  <a:sym typeface="Arial"/>
                </a:rPr>
                <a:t>3.7M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9DC2CE7-6BBC-4439-A6BE-471AC8E04BC2}"/>
                </a:ext>
              </a:extLst>
            </p:cNvPr>
            <p:cNvSpPr txBox="1"/>
            <p:nvPr/>
          </p:nvSpPr>
          <p:spPr>
            <a:xfrm>
              <a:off x="11396436" y="4892246"/>
              <a:ext cx="439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CFCFC">
                      <a:lumMod val="10000"/>
                    </a:srgbClr>
                  </a:solidFill>
                  <a:effectLst/>
                  <a:uLnTx/>
                  <a:uFillTx/>
                  <a:latin typeface="Helvetica Light" panose="020B0403020202020204" pitchFamily="34" charset="0"/>
                  <a:ea typeface="Helvetica" charset="0"/>
                  <a:cs typeface="Helvetica" charset="0"/>
                  <a:sym typeface="Arial"/>
                </a:rPr>
                <a:t>7.2M</a:t>
              </a:r>
            </a:p>
          </p:txBody>
        </p:sp>
      </p:grp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B149356E-4129-4056-A5FA-0CC958E6B6EF}"/>
              </a:ext>
            </a:extLst>
          </p:cNvPr>
          <p:cNvGraphicFramePr/>
          <p:nvPr/>
        </p:nvGraphicFramePr>
        <p:xfrm>
          <a:off x="-161717" y="4611304"/>
          <a:ext cx="5879680" cy="206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D580167C-B248-43F1-B2F3-1B9BC085B567}"/>
              </a:ext>
            </a:extLst>
          </p:cNvPr>
          <p:cNvSpPr txBox="1"/>
          <p:nvPr/>
        </p:nvSpPr>
        <p:spPr>
          <a:xfrm>
            <a:off x="3839274" y="6103889"/>
            <a:ext cx="530417" cy="206112"/>
          </a:xfrm>
          <a:prstGeom prst="rect">
            <a:avLst/>
          </a:prstGeom>
        </p:spPr>
        <p:txBody>
          <a:bodyPr wrap="square" rtlCol="0" anchor="ctr"/>
          <a:lstStyle>
            <a:defPPr>
              <a:defRPr lang="en-US"/>
            </a:defPPr>
            <a:lvl1pPr indent="0" algn="ctr">
              <a:defRPr sz="105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charset="0"/>
                <a:sym typeface="Arial"/>
              </a:rPr>
              <a:t>[83]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68B28E-0CAF-4742-BFC4-A1FBD0FA9B8C}"/>
              </a:ext>
            </a:extLst>
          </p:cNvPr>
          <p:cNvSpPr txBox="1"/>
          <p:nvPr/>
        </p:nvSpPr>
        <p:spPr>
          <a:xfrm>
            <a:off x="4074716" y="5885819"/>
            <a:ext cx="530417" cy="17575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Light" charset="0"/>
                <a:ea typeface="+mn-ea"/>
                <a:cs typeface="+mn-cs"/>
                <a:sym typeface="Arial"/>
              </a:rPr>
              <a:t>[95]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B58D027-77CF-4037-999C-6DF3AF1260F0}"/>
              </a:ext>
            </a:extLst>
          </p:cNvPr>
          <p:cNvSpPr txBox="1"/>
          <p:nvPr/>
        </p:nvSpPr>
        <p:spPr>
          <a:xfrm>
            <a:off x="3734052" y="5643104"/>
            <a:ext cx="530417" cy="206112"/>
          </a:xfrm>
          <a:prstGeom prst="rect">
            <a:avLst/>
          </a:prstGeom>
        </p:spPr>
        <p:txBody>
          <a:bodyPr wrap="square" rtlCol="0" anchor="ctr"/>
          <a:lstStyle>
            <a:defPPr>
              <a:defRPr lang="en-US"/>
            </a:defPPr>
            <a:lvl1pPr indent="0" algn="ctr">
              <a:defRPr sz="1050">
                <a:latin typeface="Helvetica Light" charset="0"/>
                <a:ea typeface="Helvetica Light" charset="0"/>
                <a:cs typeface="Helvetica Light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74747">
                    <a:lumMod val="50000"/>
                  </a:srgbClr>
                </a:solidFill>
                <a:effectLst/>
                <a:uLnTx/>
                <a:uFillTx/>
                <a:latin typeface="Helvetica Light" charset="0"/>
                <a:sym typeface="Arial"/>
              </a:rPr>
              <a:t>[102]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5D7F305-767B-4624-A18B-5032F761ABB3}"/>
              </a:ext>
            </a:extLst>
          </p:cNvPr>
          <p:cNvSpPr txBox="1"/>
          <p:nvPr/>
        </p:nvSpPr>
        <p:spPr>
          <a:xfrm>
            <a:off x="4276995" y="5188116"/>
            <a:ext cx="530357" cy="24137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Arial"/>
              </a:rPr>
              <a:t>[102]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4B7EAD0-59E5-45CB-8166-C67000FDAD65}"/>
              </a:ext>
            </a:extLst>
          </p:cNvPr>
          <p:cNvSpPr txBox="1"/>
          <p:nvPr/>
        </p:nvSpPr>
        <p:spPr>
          <a:xfrm>
            <a:off x="5518385" y="5401731"/>
            <a:ext cx="530357" cy="24137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Light" charset="0"/>
                <a:ea typeface="+mn-ea"/>
                <a:cs typeface="+mn-cs"/>
                <a:sym typeface="Arial"/>
              </a:rPr>
              <a:t>[113]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A3C8BE5-B1B3-4AB2-9A3F-08ADDABDE9CD}"/>
              </a:ext>
            </a:extLst>
          </p:cNvPr>
          <p:cNvSpPr txBox="1"/>
          <p:nvPr/>
        </p:nvSpPr>
        <p:spPr>
          <a:xfrm>
            <a:off x="2869752" y="6307538"/>
            <a:ext cx="530357" cy="241373"/>
          </a:xfrm>
          <a:prstGeom prst="rect">
            <a:avLst/>
          </a:prstGeom>
        </p:spPr>
        <p:txBody>
          <a:bodyPr wrap="square" rtlCol="0" anchor="ctr"/>
          <a:lstStyle>
            <a:defPPr>
              <a:defRPr lang="en-US"/>
            </a:defPPr>
            <a:lvl1pPr indent="0" algn="ctr">
              <a:defRPr sz="1050">
                <a:solidFill>
                  <a:srgbClr val="FF0000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 charset="0"/>
                <a:sym typeface="Arial"/>
              </a:rPr>
              <a:t>[78]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4FA38E5-79A0-4126-89C6-1EC39B212B51}"/>
              </a:ext>
            </a:extLst>
          </p:cNvPr>
          <p:cNvSpPr txBox="1"/>
          <p:nvPr/>
        </p:nvSpPr>
        <p:spPr>
          <a:xfrm>
            <a:off x="1550977" y="4739690"/>
            <a:ext cx="530417" cy="20611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Arial"/>
              </a:rPr>
              <a:t>[113]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61EB76C-5F80-4018-B6FF-02EC1E8805F0}"/>
              </a:ext>
            </a:extLst>
          </p:cNvPr>
          <p:cNvSpPr txBox="1"/>
          <p:nvPr/>
        </p:nvSpPr>
        <p:spPr>
          <a:xfrm>
            <a:off x="3523665" y="4947696"/>
            <a:ext cx="530417" cy="206113"/>
          </a:xfrm>
          <a:prstGeom prst="rect">
            <a:avLst/>
          </a:prstGeom>
        </p:spPr>
        <p:txBody>
          <a:bodyPr wrap="square" rtlCol="0" anchor="ctr"/>
          <a:lstStyle>
            <a:defPPr>
              <a:defRPr lang="en-US"/>
            </a:defPPr>
            <a:lvl1pPr indent="0" algn="ctr">
              <a:defRPr sz="1050">
                <a:solidFill>
                  <a:srgbClr val="00B050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Light" charset="0"/>
                <a:sym typeface="Arial"/>
              </a:rPr>
              <a:t>[130]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69D1176-348B-466D-82B3-401F8D308EC0}"/>
              </a:ext>
            </a:extLst>
          </p:cNvPr>
          <p:cNvSpPr/>
          <p:nvPr/>
        </p:nvSpPr>
        <p:spPr>
          <a:xfrm>
            <a:off x="4628940" y="5877855"/>
            <a:ext cx="1081588" cy="604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Median HHI:  $103K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Aver HHI:  $132K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1D6DC8-D8FB-4534-9144-CA660815B3F7}"/>
              </a:ext>
            </a:extLst>
          </p:cNvPr>
          <p:cNvSpPr txBox="1"/>
          <p:nvPr/>
        </p:nvSpPr>
        <p:spPr>
          <a:xfrm>
            <a:off x="9988990" y="6482706"/>
            <a:ext cx="218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Confidential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E5F6B3-31BF-48A2-A75E-FB38F09531F2}"/>
              </a:ext>
            </a:extLst>
          </p:cNvPr>
          <p:cNvSpPr txBox="1"/>
          <p:nvPr/>
        </p:nvSpPr>
        <p:spPr>
          <a:xfrm>
            <a:off x="41812" y="6525143"/>
            <a:ext cx="8332054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57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[ SOURCE ] SIMMONS – Summer 2020 NHCS ADULT STUDY 12-MONTH;  Index against Sparkling Water and Health Conscious Consumers (N=167M)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5452D5-E57C-4F86-9CB8-BBB88A422182}"/>
              </a:ext>
            </a:extLst>
          </p:cNvPr>
          <p:cNvSpPr/>
          <p:nvPr/>
        </p:nvSpPr>
        <p:spPr>
          <a:xfrm>
            <a:off x="7442724" y="4345119"/>
            <a:ext cx="1939553" cy="5301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7E1B72-0F95-4C8C-AC06-8C0AA2BE82C8}"/>
              </a:ext>
            </a:extLst>
          </p:cNvPr>
          <p:cNvSpPr txBox="1"/>
          <p:nvPr/>
        </p:nvSpPr>
        <p:spPr>
          <a:xfrm>
            <a:off x="8179292" y="6060103"/>
            <a:ext cx="108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474747"/>
                </a:solidFill>
                <a:latin typeface="Helvetica" charset="0"/>
                <a:ea typeface="Helvetica" charset="0"/>
                <a:cs typeface="Helvetica" charset="0"/>
                <a:sym typeface="Arial"/>
              </a:rPr>
              <a:t>education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F4B82E-40AB-4090-A4F6-C6D2FA9B9E91}"/>
              </a:ext>
            </a:extLst>
          </p:cNvPr>
          <p:cNvSpPr txBox="1"/>
          <p:nvPr/>
        </p:nvSpPr>
        <p:spPr>
          <a:xfrm>
            <a:off x="67712" y="61243"/>
            <a:ext cx="1929530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3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6B073-A820-B142-A25E-CE026CB03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+mn-cs"/>
              </a:rPr>
              <a:pPr marL="0" marR="0" lvl="0" indent="0" algn="r" defTabSz="489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2EAA66A-29C3-4373-A91D-611E9958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70" y="270634"/>
            <a:ext cx="9834758" cy="736501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>
                <a:solidFill>
                  <a:srgbClr val="005677"/>
                </a:solidFill>
                <a:latin typeface="Century Gothic" panose="020B0502020202020204" pitchFamily="34" charset="0"/>
              </a:rPr>
              <a:t>Waterloo’s Consumer Is Unique to the category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DD1DC-BB33-4241-9472-F716DDDF6F8B}"/>
              </a:ext>
            </a:extLst>
          </p:cNvPr>
          <p:cNvSpPr txBox="1"/>
          <p:nvPr/>
        </p:nvSpPr>
        <p:spPr>
          <a:xfrm>
            <a:off x="1" y="6511463"/>
            <a:ext cx="8332054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7" b="0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Helvetica Light" panose="020B0403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[ SOURCE ] SIMMONS – Summer 2020 NHCS ADULT STUDY 12-MONTH;  Index against Sparkling Water and Health Conscious Consumers (N=167M)</a:t>
            </a:r>
          </a:p>
        </p:txBody>
      </p:sp>
      <p:pic>
        <p:nvPicPr>
          <p:cNvPr id="8" name="Picture 7" descr="A group of people walking o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9706B371-089B-4031-82D7-F2F304AA3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10" y="2472453"/>
            <a:ext cx="2824344" cy="3579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416D0E-2230-4350-89CE-87E18179874A}"/>
              </a:ext>
            </a:extLst>
          </p:cNvPr>
          <p:cNvSpPr/>
          <p:nvPr/>
        </p:nvSpPr>
        <p:spPr>
          <a:xfrm>
            <a:off x="972740" y="1532096"/>
            <a:ext cx="2755884" cy="98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Meet the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Life Tasters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swald Light"/>
                <a:ea typeface="+mn-ea"/>
                <a:cs typeface="+mn-cs"/>
              </a:rPr>
              <a:t>(Waterloo’s New Target Consumer)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7480BB-F95A-4530-B0E1-C7CC54BBBC40}"/>
              </a:ext>
            </a:extLst>
          </p:cNvPr>
          <p:cNvSpPr/>
          <p:nvPr/>
        </p:nvSpPr>
        <p:spPr>
          <a:xfrm>
            <a:off x="382719" y="6245368"/>
            <a:ext cx="11426562" cy="2969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C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131524-B8C7-4EFB-BAE4-C81417A318E4}"/>
              </a:ext>
            </a:extLst>
          </p:cNvPr>
          <p:cNvSpPr txBox="1"/>
          <p:nvPr/>
        </p:nvSpPr>
        <p:spPr>
          <a:xfrm>
            <a:off x="524070" y="6245368"/>
            <a:ext cx="11919284" cy="260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*Life Tasters were indexed vs. Sparkling Water and/or Health-Conscious Consumers in the U.S. (~167M), to highlight uniqueness to the Life Taster vs. Overall Category Consumers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A6A4558-23A7-47E2-B3E8-60982823AED7}"/>
              </a:ext>
            </a:extLst>
          </p:cNvPr>
          <p:cNvSpPr txBox="1">
            <a:spLocks/>
          </p:cNvSpPr>
          <p:nvPr/>
        </p:nvSpPr>
        <p:spPr>
          <a:xfrm>
            <a:off x="656766" y="946205"/>
            <a:ext cx="10817111" cy="85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5C0DE"/>
              </a:buClr>
              <a:buSzPct val="115000"/>
              <a:buFont typeface="Arial"/>
              <a:buChar char="•"/>
              <a:defRPr sz="2000" b="0" i="0" kern="120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5C0DE"/>
              </a:buClr>
              <a:buFont typeface="Arial"/>
              <a:buChar char="–"/>
              <a:defRPr sz="1800" b="0" i="0" kern="120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5C0DE"/>
              </a:buClr>
              <a:buFont typeface="Arial"/>
              <a:buChar char="•"/>
              <a:defRPr sz="1600" b="0" i="0" kern="120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5C0DE"/>
              </a:buClr>
              <a:buFont typeface="Arial"/>
              <a:buChar char="–"/>
              <a:defRPr sz="1400" b="0" i="0" kern="120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5C0DE"/>
              </a:buClr>
              <a:buFont typeface="Arial"/>
              <a:buChar char="»"/>
              <a:defRPr sz="1400" b="0" i="0" kern="1200">
                <a:solidFill>
                  <a:srgbClr val="595959"/>
                </a:solidFill>
                <a:latin typeface="Century Gothic" panose="020B0502020202020204" pitchFamily="34" charset="0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C0DE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/>
              </a:rPr>
              <a:t>Life Tasters </a:t>
            </a:r>
            <a:r>
              <a:rPr lang="en-US" sz="1400" dirty="0"/>
              <a:t>over-index among category users* on discovery, being health conscious, focused on quality and more environmentally savvy, with stronger spending power bringing uniqueness to the category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C0DE"/>
              </a:buClr>
              <a:buSzPct val="115000"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CE4D9-A2F3-4723-A297-99DDC2864C76}"/>
              </a:ext>
            </a:extLst>
          </p:cNvPr>
          <p:cNvSpPr txBox="1"/>
          <p:nvPr/>
        </p:nvSpPr>
        <p:spPr>
          <a:xfrm>
            <a:off x="9988990" y="6482706"/>
            <a:ext cx="218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Confidential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0E469C-BA32-4703-8A45-5189620D1346}"/>
              </a:ext>
            </a:extLst>
          </p:cNvPr>
          <p:cNvSpPr/>
          <p:nvPr/>
        </p:nvSpPr>
        <p:spPr>
          <a:xfrm>
            <a:off x="4264642" y="1440715"/>
            <a:ext cx="7270592" cy="3657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Life Tasters –Demographics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DC517F8-4562-49EC-AA5B-9E30BED2FA67}"/>
              </a:ext>
            </a:extLst>
          </p:cNvPr>
          <p:cNvSpPr txBox="1">
            <a:spLocks/>
          </p:cNvSpPr>
          <p:nvPr/>
        </p:nvSpPr>
        <p:spPr>
          <a:xfrm>
            <a:off x="10030715" y="1796801"/>
            <a:ext cx="1462472" cy="10114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tIns="0" rIns="0" bIns="0" numCol="1" anchor="ctr">
            <a:normAutofit/>
          </a:bodyPr>
          <a:lstStyle>
            <a:lvl1pPr marL="222194" indent="-222194" algn="l" defTabSz="8875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582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9371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2645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6589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0478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343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7767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1458" indent="-222194" algn="l" defTabSz="887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Average HHI of $134K</a:t>
            </a: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8499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Index* of 113 on total Base</a:t>
            </a:r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5067FBB3-A805-4727-AB81-0CD9B0E328D6}"/>
              </a:ext>
            </a:extLst>
          </p:cNvPr>
          <p:cNvGraphicFramePr>
            <a:graphicFrameLocks/>
          </p:cNvGraphicFramePr>
          <p:nvPr/>
        </p:nvGraphicFramePr>
        <p:xfrm>
          <a:off x="4298871" y="2878436"/>
          <a:ext cx="7210179" cy="33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6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LIFE TASTERS AGREE A LOT</a:t>
                      </a:r>
                      <a:endParaRPr lang="en-US" sz="1200" b="0">
                        <a:latin typeface="Oswald Book" charset="0"/>
                        <a:ea typeface="Oswald Book" charset="0"/>
                        <a:cs typeface="Oswald Book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/>
                        <a:t>% of Life Tasters Agree</a:t>
                      </a:r>
                      <a:endParaRPr lang="en-US" sz="1200" b="0">
                        <a:latin typeface="Oswald Book" charset="0"/>
                        <a:ea typeface="Oswald Book" charset="0"/>
                        <a:cs typeface="Oswald Book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/>
                        <a:t>INDEX</a:t>
                      </a:r>
                      <a:endParaRPr lang="en-US" sz="1200" b="0">
                        <a:latin typeface="Oswald Book" charset="0"/>
                        <a:ea typeface="Oswald Book" charset="0"/>
                        <a:cs typeface="Oswald Book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like to try out new food products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38%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164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like to try new recipes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45%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146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actively seek information about nutrition and healthy diet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32%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157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3522874395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always try to eat healthy and maintain a balanced diet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41%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140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2714862513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make sure I exercise regularly 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34%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138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3364071272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usually look for the freshest ingredients when I cook 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44%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134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619337633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It is worth paying extra for quality goods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34%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3583209881"/>
                  </a:ext>
                </a:extLst>
              </a:tr>
              <a:tr h="42967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It is important to me that others see me as being environmentally conscious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33%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153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2928904242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People are often surprised by the things I know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37%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168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471675808"/>
                  </a:ext>
                </a:extLst>
              </a:tr>
              <a:tr h="255965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I like to share my knowledge with others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47%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rgbClr val="002060"/>
                          </a:solidFill>
                        </a:rPr>
                        <a:t>170</a:t>
                      </a:r>
                      <a:endParaRPr lang="en-US" sz="1200" b="0" i="0">
                        <a:solidFill>
                          <a:srgbClr val="00206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marL="86599" marR="86599" marT="43300" marB="43300" anchor="ctr"/>
                </a:tc>
                <a:extLst>
                  <a:ext uri="{0D108BD9-81ED-4DB2-BD59-A6C34878D82A}">
                    <a16:rowId xmlns:a16="http://schemas.microsoft.com/office/drawing/2014/main" val="275319056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AEC271C-8825-4C37-A79F-88E0459E833F}"/>
              </a:ext>
            </a:extLst>
          </p:cNvPr>
          <p:cNvSpPr txBox="1"/>
          <p:nvPr/>
        </p:nvSpPr>
        <p:spPr>
          <a:xfrm>
            <a:off x="4264641" y="1814802"/>
            <a:ext cx="2785125" cy="946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marL="8255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Approx. 44M Adults in the US</a:t>
            </a:r>
          </a:p>
          <a:p>
            <a:pPr marL="404813" marR="0" lvl="0" indent="-115888" algn="l" defTabSz="2317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~50% already in the category</a:t>
            </a:r>
          </a:p>
          <a:p>
            <a:pPr marL="404813" marR="0" lvl="0" indent="-115888" algn="l" defTabSz="2317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4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~50% health conscious – not in the category yet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C27978-CA04-4486-9031-24700854932B}"/>
              </a:ext>
            </a:extLst>
          </p:cNvPr>
          <p:cNvSpPr txBox="1"/>
          <p:nvPr/>
        </p:nvSpPr>
        <p:spPr>
          <a:xfrm>
            <a:off x="8434168" y="1803516"/>
            <a:ext cx="1529663" cy="996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Age:   30-39 </a:t>
            </a:r>
          </a:p>
          <a:p>
            <a:pPr marL="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(Largest segment)</a:t>
            </a: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8499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Index* 128 on total base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EE5662-90A6-473E-A502-68CE655A0ACF}"/>
              </a:ext>
            </a:extLst>
          </p:cNvPr>
          <p:cNvSpPr txBox="1"/>
          <p:nvPr/>
        </p:nvSpPr>
        <p:spPr>
          <a:xfrm>
            <a:off x="7142575" y="1796801"/>
            <a:ext cx="1188720" cy="996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College Degree+</a:t>
            </a: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8499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8499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Index* of 119 on total base</a:t>
            </a:r>
          </a:p>
          <a:p>
            <a:pPr marL="82550" marR="0" lvl="0" indent="0" algn="ctr" defTabSz="8875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8499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63F52-A068-402B-85D2-CDF12DB07AE5}"/>
              </a:ext>
            </a:extLst>
          </p:cNvPr>
          <p:cNvSpPr txBox="1"/>
          <p:nvPr/>
        </p:nvSpPr>
        <p:spPr>
          <a:xfrm>
            <a:off x="67712" y="61243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760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70AEE04-EEEC-4924-A28B-37ADA313B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864" y="3634009"/>
            <a:ext cx="1649000" cy="3197412"/>
          </a:xfrm>
          <a:prstGeom prst="rect">
            <a:avLst/>
          </a:prstGeom>
        </p:spPr>
      </p:pic>
      <p:pic>
        <p:nvPicPr>
          <p:cNvPr id="26" name="Picture 25" descr="A group of people sitting on the grass&#10;&#10;Description automatically generated with medium confidence">
            <a:extLst>
              <a:ext uri="{FF2B5EF4-FFF2-40B4-BE49-F238E27FC236}">
                <a16:creationId xmlns:a16="http://schemas.microsoft.com/office/drawing/2014/main" id="{7ED23C8F-F804-42E2-A3EC-891C7C9363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880" y="3593416"/>
            <a:ext cx="3631448" cy="3250377"/>
          </a:xfrm>
          <a:prstGeom prst="rect">
            <a:avLst/>
          </a:prstGeom>
        </p:spPr>
      </p:pic>
      <p:pic>
        <p:nvPicPr>
          <p:cNvPr id="1026" name="Picture 2" descr="WE SIP DIFFERENT">
            <a:extLst>
              <a:ext uri="{FF2B5EF4-FFF2-40B4-BE49-F238E27FC236}">
                <a16:creationId xmlns:a16="http://schemas.microsoft.com/office/drawing/2014/main" id="{4AFA5DC6-AE72-4296-8391-F1A9C7A7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87" y="3459624"/>
            <a:ext cx="3446921" cy="33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F7FF1920-E166-463D-B657-3BFE58BF3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905" y="4057"/>
            <a:ext cx="3164909" cy="3554462"/>
          </a:xfrm>
          <a:prstGeom prst="rect">
            <a:avLst/>
          </a:prstGeom>
        </p:spPr>
      </p:pic>
      <p:pic>
        <p:nvPicPr>
          <p:cNvPr id="22" name="Picture 21" descr="A picture containing orange, plastic&#10;&#10;Description automatically generated">
            <a:extLst>
              <a:ext uri="{FF2B5EF4-FFF2-40B4-BE49-F238E27FC236}">
                <a16:creationId xmlns:a16="http://schemas.microsoft.com/office/drawing/2014/main" id="{9116C6CA-51D3-4948-999A-459FC68CED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3"/>
          <a:stretch/>
        </p:blipFill>
        <p:spPr>
          <a:xfrm rot="16200000">
            <a:off x="3027856" y="375228"/>
            <a:ext cx="3585120" cy="2834660"/>
          </a:xfrm>
          <a:prstGeom prst="rect">
            <a:avLst/>
          </a:prstGeom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66F91A9-253E-4A25-8F5F-20F2231D2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9" y="47450"/>
            <a:ext cx="3468925" cy="3468925"/>
          </a:xfrm>
          <a:prstGeom prst="rect">
            <a:avLst/>
          </a:prstGeom>
        </p:spPr>
      </p:pic>
      <p:pic>
        <p:nvPicPr>
          <p:cNvPr id="12" name="Picture 11" descr="A picture containing tree, outdoor, grass, person&#10;&#10;Description automatically generated">
            <a:extLst>
              <a:ext uri="{FF2B5EF4-FFF2-40B4-BE49-F238E27FC236}">
                <a16:creationId xmlns:a16="http://schemas.microsoft.com/office/drawing/2014/main" id="{76815177-9EA2-4EAD-8599-5C5767CA45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09882"/>
            <a:ext cx="3688045" cy="3340694"/>
          </a:xfrm>
          <a:prstGeom prst="rect">
            <a:avLst/>
          </a:prstGeom>
        </p:spPr>
      </p:pic>
      <p:pic>
        <p:nvPicPr>
          <p:cNvPr id="20" name="Picture 19" descr="Two wo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AD7C193D-0109-4853-8480-D7EFF30468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3367" y="-22745"/>
            <a:ext cx="3631448" cy="3665648"/>
          </a:xfrm>
          <a:prstGeom prst="rect">
            <a:avLst/>
          </a:prstGeom>
        </p:spPr>
      </p:pic>
      <p:sp>
        <p:nvSpPr>
          <p:cNvPr id="259" name="Google Shape;259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>
                <a:latin typeface="Avenir"/>
                <a:ea typeface="Avenir"/>
                <a:cs typeface="Avenir"/>
                <a:sym typeface="Avenir"/>
              </a:rPr>
              <a:pPr/>
              <a:t>2</a:t>
            </a:fld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" name="Google Shape;684;p85">
            <a:extLst>
              <a:ext uri="{FF2B5EF4-FFF2-40B4-BE49-F238E27FC236}">
                <a16:creationId xmlns:a16="http://schemas.microsoft.com/office/drawing/2014/main" id="{BD7D140E-D1E4-E047-B77C-F82C4A1269C9}"/>
              </a:ext>
            </a:extLst>
          </p:cNvPr>
          <p:cNvSpPr/>
          <p:nvPr/>
        </p:nvSpPr>
        <p:spPr>
          <a:xfrm rot="10800000">
            <a:off x="-22807" y="-3"/>
            <a:ext cx="12339670" cy="6843795"/>
          </a:xfrm>
          <a:prstGeom prst="rect">
            <a:avLst/>
          </a:prstGeom>
          <a:gradFill>
            <a:gsLst>
              <a:gs pos="0">
                <a:srgbClr val="000000">
                  <a:alpha val="70000"/>
                </a:srgbClr>
              </a:gs>
              <a:gs pos="99000">
                <a:srgbClr val="520A76">
                  <a:alpha val="71764"/>
                </a:srgbClr>
              </a:gs>
              <a:gs pos="100000">
                <a:srgbClr val="520A76">
                  <a:alpha val="59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1675724" y="2279685"/>
            <a:ext cx="9445109" cy="434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We are the sparkling water that goes all in on living life at full flavor.</a:t>
            </a:r>
          </a:p>
          <a:p>
            <a:pPr algn="ctr"/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We’re for telling it like it is, with an unapologetically single-minded focus of making it better than you thought it could be.   </a:t>
            </a:r>
          </a:p>
          <a:p>
            <a:pPr algn="ctr"/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Our commitment to doing things our way, is focused on living better, doing better, and tasting better.   We are for elevating everyone and everything around us. </a:t>
            </a:r>
          </a:p>
          <a:p>
            <a:pPr algn="ctr"/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We </a:t>
            </a:r>
            <a:r>
              <a:rPr lang="en-US" sz="4800">
                <a:solidFill>
                  <a:schemeClr val="bg1"/>
                </a:solidFill>
                <a:latin typeface="Avenir Book" panose="02000503020000020003" pitchFamily="2" charset="0"/>
              </a:rPr>
              <a:t>WATER DOWN NOTHING,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venir Book" panose="02000503020000020003" pitchFamily="2" charset="0"/>
              </a:rPr>
              <a:t>that’s how we sip different </a:t>
            </a:r>
          </a:p>
          <a:p>
            <a:pPr algn="ctr"/>
            <a:endParaRPr lang="en-US" sz="200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</a:p>
        </p:txBody>
      </p:sp>
      <p:pic>
        <p:nvPicPr>
          <p:cNvPr id="257" name="Google Shape;257;p47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241" y="571050"/>
            <a:ext cx="4000570" cy="1221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7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22A5C1-7479-45A1-B4CB-EAFDACFB2E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909" y="4759228"/>
            <a:ext cx="6404596" cy="17186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16D53C-F3D1-474D-BE06-7C0CBCC81E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7" y="1336437"/>
            <a:ext cx="2298368" cy="4537165"/>
          </a:xfrm>
          <a:prstGeom prst="rect">
            <a:avLst/>
          </a:prstGeom>
        </p:spPr>
      </p:pic>
      <p:sp>
        <p:nvSpPr>
          <p:cNvPr id="55" name="Google Shape;55;p2"/>
          <p:cNvSpPr txBox="1">
            <a:spLocks noGrp="1"/>
          </p:cNvSpPr>
          <p:nvPr>
            <p:ph type="sldNum" idx="12"/>
          </p:nvPr>
        </p:nvSpPr>
        <p:spPr>
          <a:xfrm>
            <a:off x="9068686" y="60706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609601" y="268349"/>
            <a:ext cx="9100060" cy="73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dirty="0"/>
            </a:br>
            <a:r>
              <a:rPr lang="en-US" dirty="0">
                <a:solidFill>
                  <a:srgbClr val="005677"/>
                </a:solidFill>
              </a:rPr>
              <a:t>New 			                       Campaign Launching Q2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31FEC-5DC6-4AFB-902C-47495C62CA2A}"/>
              </a:ext>
            </a:extLst>
          </p:cNvPr>
          <p:cNvSpPr txBox="1"/>
          <p:nvPr/>
        </p:nvSpPr>
        <p:spPr>
          <a:xfrm>
            <a:off x="67712" y="61243"/>
            <a:ext cx="1929530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E2B74E-90B6-47C5-810A-F770BC8D36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39" y="171704"/>
            <a:ext cx="2495985" cy="736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1D4AC4-5E94-4651-92BE-4615159C31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703" y="2029499"/>
            <a:ext cx="2769486" cy="23158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1A0A8-176E-485A-A819-AF551CC84F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1113136"/>
            <a:ext cx="6327207" cy="35370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5440EF1-89FA-43E7-B01E-F1883A736F81}"/>
              </a:ext>
            </a:extLst>
          </p:cNvPr>
          <p:cNvSpPr txBox="1"/>
          <p:nvPr/>
        </p:nvSpPr>
        <p:spPr>
          <a:xfrm>
            <a:off x="510718" y="4662583"/>
            <a:ext cx="29421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^ Billboard example</a:t>
            </a:r>
          </a:p>
          <a:p>
            <a:endParaRPr lang="en-US" sz="1000" i="1" dirty="0"/>
          </a:p>
          <a:p>
            <a:pPr algn="r"/>
            <a:r>
              <a:rPr lang="en-US" sz="1000" i="1" dirty="0"/>
              <a:t>Banner examples (final slide of animated ads) &gt;</a:t>
            </a:r>
          </a:p>
        </p:txBody>
      </p:sp>
    </p:spTree>
    <p:extLst>
      <p:ext uri="{BB962C8B-B14F-4D97-AF65-F5344CB8AC3E}">
        <p14:creationId xmlns:p14="http://schemas.microsoft.com/office/powerpoint/2010/main" val="21578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7BB70A3-11BC-4CAC-98F0-274B87623BF2}"/>
              </a:ext>
            </a:extLst>
          </p:cNvPr>
          <p:cNvSpPr/>
          <p:nvPr/>
        </p:nvSpPr>
        <p:spPr>
          <a:xfrm>
            <a:off x="4805360" y="1523320"/>
            <a:ext cx="6338888" cy="1277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EFDF2-445C-4E3D-8E91-185443BF2430}"/>
              </a:ext>
            </a:extLst>
          </p:cNvPr>
          <p:cNvSpPr/>
          <p:nvPr/>
        </p:nvSpPr>
        <p:spPr>
          <a:xfrm>
            <a:off x="4805360" y="3237972"/>
            <a:ext cx="6338888" cy="1277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0B68C2-12D5-446F-B485-FEF3AD11F186}"/>
              </a:ext>
            </a:extLst>
          </p:cNvPr>
          <p:cNvSpPr/>
          <p:nvPr/>
        </p:nvSpPr>
        <p:spPr>
          <a:xfrm>
            <a:off x="4805360" y="4953762"/>
            <a:ext cx="6338888" cy="1277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69" y="561918"/>
            <a:ext cx="10121936" cy="543970"/>
          </a:xfrm>
        </p:spPr>
        <p:txBody>
          <a:bodyPr vert="horz"/>
          <a:lstStyle/>
          <a:p>
            <a:r>
              <a:rPr lang="en-US" sz="2800" dirty="0"/>
              <a:t>Our 2022 Marketing Plan has a Multi-Tier Approach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862B71-E6DF-49CA-947E-EF77AFB619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" y="6410537"/>
            <a:ext cx="12191948" cy="232574"/>
          </a:xfrm>
        </p:spPr>
        <p:txBody>
          <a:bodyPr/>
          <a:lstStyle/>
          <a:p>
            <a:endParaRPr lang="en-US" sz="800" b="1" i="1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91A2143D-114D-462B-90E0-6292222A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4372DD-44C2-4F23-98B5-03BEC27DCB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C7D8BB-6C9F-4C35-AF90-89B999AFFEFF}"/>
              </a:ext>
            </a:extLst>
          </p:cNvPr>
          <p:cNvSpPr/>
          <p:nvPr/>
        </p:nvSpPr>
        <p:spPr>
          <a:xfrm>
            <a:off x="4805360" y="1205538"/>
            <a:ext cx="6338888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Paid Social Media, Programmatic Display, Billboards, Etc.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9741D7-B854-4843-938B-4E54AB80B677}"/>
              </a:ext>
            </a:extLst>
          </p:cNvPr>
          <p:cNvSpPr/>
          <p:nvPr/>
        </p:nvSpPr>
        <p:spPr>
          <a:xfrm>
            <a:off x="4805360" y="2904412"/>
            <a:ext cx="6338888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Shopper Marketing Ads / Sponsors Ads, Events, Cans In Hands, Shipper, Innovation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BFC943-3908-4A72-AF13-E39DDD14C955}"/>
              </a:ext>
            </a:extLst>
          </p:cNvPr>
          <p:cNvSpPr/>
          <p:nvPr/>
        </p:nvSpPr>
        <p:spPr>
          <a:xfrm>
            <a:off x="4805360" y="4603287"/>
            <a:ext cx="6338888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Media, Email, Recipe Development, Innovation</a:t>
            </a:r>
          </a:p>
        </p:txBody>
      </p:sp>
      <p:pic>
        <p:nvPicPr>
          <p:cNvPr id="20" name="Google Shape;86;p15" descr="Image result for facebook icon transparent">
            <a:extLst>
              <a:ext uri="{FF2B5EF4-FFF2-40B4-BE49-F238E27FC236}">
                <a16:creationId xmlns:a16="http://schemas.microsoft.com/office/drawing/2014/main" id="{DB6DB2B5-C08C-6215-6BF7-04E19A3FE0AF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555" y="1705799"/>
            <a:ext cx="477509" cy="5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87;p15" descr="Image result for instagram icon transparent">
            <a:extLst>
              <a:ext uri="{FF2B5EF4-FFF2-40B4-BE49-F238E27FC236}">
                <a16:creationId xmlns:a16="http://schemas.microsoft.com/office/drawing/2014/main" id="{176D910A-7E09-E968-FBD0-E426A00AA028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359" y="2150766"/>
            <a:ext cx="715210" cy="65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CF28015-7197-BFD6-B423-A296D26B32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405" y="1640775"/>
            <a:ext cx="1084154" cy="410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57C16-40D5-EA2D-9CE5-B133272D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1141" y="1622300"/>
            <a:ext cx="3783107" cy="9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CF1004-194E-ABEA-768D-71FC9C64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186" y="2191963"/>
            <a:ext cx="1084154" cy="5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4DFCF6-90F4-78DF-2AAA-EA19F799186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3824" y="3387581"/>
            <a:ext cx="755703" cy="10435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81C019-D730-BA56-B927-5FDBCBE1561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7230" y="3396307"/>
            <a:ext cx="1172695" cy="1024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55BFEC-B7B4-17E8-88DF-D3CFDC5681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3486" y="3428071"/>
            <a:ext cx="842636" cy="961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B62FAD-0182-C481-5368-3721CB6B12F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17" y="5088912"/>
            <a:ext cx="568838" cy="10299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B51509-1FD0-858D-0223-6589CBBA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"/>
          <a:stretch>
            <a:fillRect/>
          </a:stretch>
        </p:blipFill>
        <p:spPr bwMode="auto">
          <a:xfrm>
            <a:off x="9954666" y="5071105"/>
            <a:ext cx="579983" cy="10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4661B3-4010-3177-FC9C-3C1EB4496C4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4781" y="5116998"/>
            <a:ext cx="2922160" cy="973759"/>
          </a:xfrm>
          <a:prstGeom prst="rect">
            <a:avLst/>
          </a:prstGeom>
        </p:spPr>
      </p:pic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8C81ED24-0A93-4794-B1D5-E5DDBF0B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69" y="1246676"/>
            <a:ext cx="4000682" cy="4440236"/>
          </a:xfrm>
        </p:spPr>
        <p:txBody>
          <a:bodyPr vert="horz" lIns="0" tIns="45720" rIns="0" bIns="45720" rtlCol="0" anchor="t">
            <a:noAutofit/>
          </a:bodyPr>
          <a:lstStyle/>
          <a:p>
            <a:pPr marL="446087" indent="-28575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Generate brand awareness among life tasters within core DMAs</a:t>
            </a:r>
            <a:endParaRPr lang="en-US" b="1" dirty="0"/>
          </a:p>
          <a:p>
            <a:pPr marL="446087" indent="-28575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Increase buyer count by being present across multiple touch points for life tasters</a:t>
            </a:r>
            <a:endParaRPr lang="en-US" b="1" dirty="0"/>
          </a:p>
          <a:p>
            <a:pPr marL="446087" indent="-285750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Continue to build loyalty among the loo lovers through ongoing engagement and usage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8E6D5-26FC-46CD-FEB3-1AD12C704436}"/>
              </a:ext>
            </a:extLst>
          </p:cNvPr>
          <p:cNvSpPr txBox="1"/>
          <p:nvPr/>
        </p:nvSpPr>
        <p:spPr>
          <a:xfrm>
            <a:off x="24906" y="38985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B3D2D96-1B6D-5D2B-C59F-A4F937AB4D8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579" y="3418123"/>
            <a:ext cx="1515214" cy="10130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1743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24FBD649-8BF8-0C4A-8EC0-C65AC9C8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403" y="61658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A3164-002B-2D49-B59D-48FD0302E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DE1ADF5F-D353-43FD-A857-FD3E7317651D}"/>
              </a:ext>
            </a:extLst>
          </p:cNvPr>
          <p:cNvSpPr txBox="1">
            <a:spLocks/>
          </p:cNvSpPr>
          <p:nvPr/>
        </p:nvSpPr>
        <p:spPr>
          <a:xfrm>
            <a:off x="470383" y="3544514"/>
            <a:ext cx="5513832" cy="4572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Absolute # of Buyers % Change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L52 &amp; L26 vs. LY (Ending 3/26/22)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F5684DE3-EF0B-4310-B01A-B15C5BB3ADF6}"/>
              </a:ext>
            </a:extLst>
          </p:cNvPr>
          <p:cNvSpPr txBox="1">
            <a:spLocks/>
          </p:cNvSpPr>
          <p:nvPr/>
        </p:nvSpPr>
        <p:spPr>
          <a:xfrm>
            <a:off x="6316057" y="3544514"/>
            <a:ext cx="5513832" cy="4572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Loyalty ($ Share of Requirements) % Change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L52 &amp; L26 (Ending 3/26/22)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594BFB1-8E9C-4D38-A912-298A502361DF}"/>
              </a:ext>
            </a:extLst>
          </p:cNvPr>
          <p:cNvGraphicFramePr/>
          <p:nvPr/>
        </p:nvGraphicFramePr>
        <p:xfrm>
          <a:off x="470383" y="4174334"/>
          <a:ext cx="5514931" cy="225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911E7DC-7CE1-45E6-BCF9-94A92FCB5C2D}"/>
              </a:ext>
            </a:extLst>
          </p:cNvPr>
          <p:cNvGraphicFramePr/>
          <p:nvPr/>
        </p:nvGraphicFramePr>
        <p:xfrm>
          <a:off x="6316057" y="4133605"/>
          <a:ext cx="5514931" cy="224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80E8BE6B-E012-41E3-AE76-7AF842DF49FF}"/>
              </a:ext>
            </a:extLst>
          </p:cNvPr>
          <p:cNvSpPr/>
          <p:nvPr/>
        </p:nvSpPr>
        <p:spPr>
          <a:xfrm>
            <a:off x="470383" y="1476555"/>
            <a:ext cx="1834478" cy="1901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Growing Aided Awareness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+65%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43%  in March 22 vs. </a:t>
            </a:r>
            <a:b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26% in October 20 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6073A9-60B4-4799-A17B-EE6000B78F18}"/>
              </a:ext>
            </a:extLst>
          </p:cNvPr>
          <p:cNvSpPr/>
          <p:nvPr/>
        </p:nvSpPr>
        <p:spPr>
          <a:xfrm>
            <a:off x="2674543" y="1476555"/>
            <a:ext cx="2611184" cy="19019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Rapidly Increasing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Customer Base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Fastest Growing in the comp set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+22%, Latest 52 Wks.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+37%, Latest 26 Wks.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change in # of buyers of Waterloo</a:t>
            </a: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5AEAFF-EC94-4F27-8E9D-7D0BA9460BCC}"/>
              </a:ext>
            </a:extLst>
          </p:cNvPr>
          <p:cNvSpPr/>
          <p:nvPr/>
        </p:nvSpPr>
        <p:spPr>
          <a:xfrm>
            <a:off x="5655409" y="1476555"/>
            <a:ext cx="2611184" cy="19019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 Repeat &amp; Loyalty: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Fastest growing in the comp set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+21%, Latest 52 Wks.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+14%, Latest 26 Wks.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 Share of Requirements vs YA</a:t>
            </a: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3C0E95-22DE-460B-AE32-4FE39197787C}"/>
              </a:ext>
            </a:extLst>
          </p:cNvPr>
          <p:cNvSpPr/>
          <p:nvPr/>
        </p:nvSpPr>
        <p:spPr>
          <a:xfrm>
            <a:off x="8855850" y="1476555"/>
            <a:ext cx="2964549" cy="18978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Explosive Growth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Waterloo Growth Significantly Out-Pacing the 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7x Category Growth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YTD ’22 (thru H1)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(Nielsen xAOC $ Sales Waterloo &amp; Category</a:t>
            </a: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969ECD-B11F-4B7A-9A92-D477E9DFEA11}"/>
              </a:ext>
            </a:extLst>
          </p:cNvPr>
          <p:cNvSpPr txBox="1"/>
          <p:nvPr/>
        </p:nvSpPr>
        <p:spPr>
          <a:xfrm>
            <a:off x="-65941" y="6526295"/>
            <a:ext cx="11891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8984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i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Source; Marketingview Research Study, March ‘22 (National N –1,000) vs. Hanover Research Study Oct ‘20 (National = 408); 2. Nielsen HH PanelData -Total US Latest 52  W/E 3/26/22 and Latest 26 WE 3/26/22; 3, Nielsen, $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Sales Growth xAOC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L26 ending 6/18/22 </a:t>
            </a:r>
          </a:p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C1C612-0FE0-4880-997E-79BD70781EAA}"/>
              </a:ext>
            </a:extLst>
          </p:cNvPr>
          <p:cNvSpPr/>
          <p:nvPr/>
        </p:nvSpPr>
        <p:spPr>
          <a:xfrm>
            <a:off x="4961918" y="4189639"/>
            <a:ext cx="884672" cy="1983806"/>
          </a:xfrm>
          <a:prstGeom prst="rect">
            <a:avLst/>
          </a:prstGeom>
          <a:noFill/>
          <a:ln w="19050">
            <a:solidFill>
              <a:srgbClr val="15C0D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68AEA-4504-4792-857E-AA9E5B2AD583}"/>
              </a:ext>
            </a:extLst>
          </p:cNvPr>
          <p:cNvSpPr/>
          <p:nvPr/>
        </p:nvSpPr>
        <p:spPr>
          <a:xfrm>
            <a:off x="10810312" y="4138269"/>
            <a:ext cx="884672" cy="1983806"/>
          </a:xfrm>
          <a:prstGeom prst="rect">
            <a:avLst/>
          </a:prstGeom>
          <a:noFill/>
          <a:ln w="19050">
            <a:solidFill>
              <a:srgbClr val="15C0D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5733CC20-FAC5-48CE-8709-0B389B34ACF1}"/>
              </a:ext>
            </a:extLst>
          </p:cNvPr>
          <p:cNvSpPr txBox="1">
            <a:spLocks/>
          </p:cNvSpPr>
          <p:nvPr/>
        </p:nvSpPr>
        <p:spPr>
          <a:xfrm>
            <a:off x="470383" y="1060221"/>
            <a:ext cx="11359506" cy="3200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Customer Acquisition Progression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FEB25-B188-4616-B3F0-6059A883799E}"/>
              </a:ext>
            </a:extLst>
          </p:cNvPr>
          <p:cNvSpPr txBox="1"/>
          <p:nvPr/>
        </p:nvSpPr>
        <p:spPr>
          <a:xfrm>
            <a:off x="2304992" y="2237363"/>
            <a:ext cx="301457" cy="2743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318EE4-01FB-422E-A803-77378FBE01A4}"/>
              </a:ext>
            </a:extLst>
          </p:cNvPr>
          <p:cNvSpPr txBox="1"/>
          <p:nvPr/>
        </p:nvSpPr>
        <p:spPr>
          <a:xfrm>
            <a:off x="5285263" y="2237363"/>
            <a:ext cx="301457" cy="2743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5B060-D35F-40E2-A537-73B631218B02}"/>
              </a:ext>
            </a:extLst>
          </p:cNvPr>
          <p:cNvSpPr txBox="1"/>
          <p:nvPr/>
        </p:nvSpPr>
        <p:spPr>
          <a:xfrm>
            <a:off x="8352313" y="2237363"/>
            <a:ext cx="301457" cy="2743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49275-7759-4E69-A8BA-139821803769}"/>
              </a:ext>
            </a:extLst>
          </p:cNvPr>
          <p:cNvSpPr txBox="1"/>
          <p:nvPr/>
        </p:nvSpPr>
        <p:spPr>
          <a:xfrm>
            <a:off x="24906" y="38985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67FE1B2-DD84-2ADF-7D5B-5E9BD8A4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74" y="500086"/>
            <a:ext cx="10512691" cy="471411"/>
          </a:xfrm>
        </p:spPr>
        <p:txBody>
          <a:bodyPr vert="horz"/>
          <a:lstStyle/>
          <a:p>
            <a:r>
              <a:rPr lang="en-US" sz="2700" cap="none" dirty="0">
                <a:solidFill>
                  <a:srgbClr val="002060"/>
                </a:solidFill>
                <a:latin typeface="+mj-lt"/>
              </a:rPr>
              <a:t>Strong Results Across Awareness, Buyers, Loyalty and Sales</a:t>
            </a:r>
          </a:p>
        </p:txBody>
      </p:sp>
    </p:spTree>
    <p:extLst>
      <p:ext uri="{BB962C8B-B14F-4D97-AF65-F5344CB8AC3E}">
        <p14:creationId xmlns:p14="http://schemas.microsoft.com/office/powerpoint/2010/main" val="299084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527BA2-43EE-4969-836B-72C7D3C8ADF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4C7C8-B2BB-43E6-B44F-443A49AF5B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944EB8-A4A2-453D-8739-7B8A39BC78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7BE23A-8EB7-417C-8826-24724970108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6E0B9B-F68D-4BEF-B795-8D58BAAF4B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DEBB8CF-4BC2-E11E-9EBF-D3CF088C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85129"/>
            <a:ext cx="9100060" cy="736501"/>
          </a:xfrm>
        </p:spPr>
        <p:txBody>
          <a:bodyPr/>
          <a:lstStyle/>
          <a:p>
            <a:r>
              <a:rPr lang="en-US" cap="none" dirty="0"/>
              <a:t>$ Share growth driven by ACV, TDPs, and Velocity!</a:t>
            </a:r>
            <a:endParaRPr lang="en-US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38CF957F-8817-8302-3590-D1ABD8BD3C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3414" y="1064017"/>
          <a:ext cx="5501228" cy="255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EC34DD0A-95CE-9B11-CB24-D28237D0A162}"/>
              </a:ext>
            </a:extLst>
          </p:cNvPr>
          <p:cNvGraphicFramePr>
            <a:graphicFrameLocks/>
          </p:cNvGraphicFramePr>
          <p:nvPr/>
        </p:nvGraphicFramePr>
        <p:xfrm>
          <a:off x="5939624" y="1057721"/>
          <a:ext cx="6138962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9E02DB4B-779D-C822-D1BB-C3D48E43F97A}"/>
              </a:ext>
            </a:extLst>
          </p:cNvPr>
          <p:cNvGraphicFramePr>
            <a:graphicFrameLocks/>
          </p:cNvGraphicFramePr>
          <p:nvPr/>
        </p:nvGraphicFramePr>
        <p:xfrm>
          <a:off x="91499" y="3664101"/>
          <a:ext cx="5501228" cy="279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D0CA84CA-09CA-D2B9-53BF-6B1DE5C54AEE}"/>
              </a:ext>
            </a:extLst>
          </p:cNvPr>
          <p:cNvGraphicFramePr>
            <a:graphicFrameLocks/>
          </p:cNvGraphicFramePr>
          <p:nvPr/>
        </p:nvGraphicFramePr>
        <p:xfrm>
          <a:off x="5939624" y="3664101"/>
          <a:ext cx="6138962" cy="273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4F0B3C5-F668-F82C-A5E3-9FF40F5DABB4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25" y="6697663"/>
            <a:ext cx="5784850" cy="1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4" y="510784"/>
            <a:ext cx="9833257" cy="543970"/>
          </a:xfrm>
        </p:spPr>
        <p:txBody>
          <a:bodyPr vert="horz"/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latin typeface="Calibri" panose="020F0502020204030204"/>
                <a:ea typeface="+mn-ea"/>
                <a:cs typeface="+mn-cs"/>
              </a:rPr>
              <a:t>Waterloo Continues Strong Period Over Period Growth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1800" dirty="0">
                <a:latin typeface="Calibri" panose="020F0502020204030204"/>
                <a:ea typeface="+mn-ea"/>
                <a:cs typeface="+mn-cs"/>
              </a:rPr>
              <a:t>(Waterloo $ Sales xAOC)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FDB935F-09DC-4264-8476-15192F654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" y="6410537"/>
            <a:ext cx="12191948" cy="232574"/>
          </a:xfr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800" i="1"/>
              <a:t>Source: Nielsen RMS Data, Total US xAOC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A83D256-3814-4D0E-A1A4-D7D39A5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/>
          <a:p>
            <a:fld id="{F74372DD-44C2-4F23-98B5-03BEC27DCB78}" type="slidenum">
              <a:rPr lang="en-US" b="0" smtClean="0"/>
              <a:t>7</a:t>
            </a:fld>
            <a:endParaRPr lang="en-US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99F3A6-FA29-42C4-A358-C2D9CB25A158}"/>
              </a:ext>
            </a:extLst>
          </p:cNvPr>
          <p:cNvSpPr/>
          <p:nvPr/>
        </p:nvSpPr>
        <p:spPr>
          <a:xfrm>
            <a:off x="662822" y="3700494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47C4C5-D306-4A20-8D5D-C742401E64BA}"/>
              </a:ext>
            </a:extLst>
          </p:cNvPr>
          <p:cNvSpPr/>
          <p:nvPr/>
        </p:nvSpPr>
        <p:spPr>
          <a:xfrm>
            <a:off x="8127243" y="1225886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E5FA67-258C-4B66-B0BF-8A1240EBF62A}"/>
              </a:ext>
            </a:extLst>
          </p:cNvPr>
          <p:cNvSpPr/>
          <p:nvPr/>
        </p:nvSpPr>
        <p:spPr>
          <a:xfrm>
            <a:off x="662822" y="1225886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813D4-B0E1-4D0B-996D-C7CB159FA980}"/>
              </a:ext>
            </a:extLst>
          </p:cNvPr>
          <p:cNvSpPr/>
          <p:nvPr/>
        </p:nvSpPr>
        <p:spPr>
          <a:xfrm>
            <a:off x="4395033" y="1225886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8B4C0F-E3F7-4C6F-9958-0F44FBB0C9C8}"/>
              </a:ext>
            </a:extLst>
          </p:cNvPr>
          <p:cNvSpPr/>
          <p:nvPr/>
        </p:nvSpPr>
        <p:spPr>
          <a:xfrm>
            <a:off x="4395033" y="3700494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D32E8A-426D-4039-9FB7-E4D8771BFB33}"/>
              </a:ext>
            </a:extLst>
          </p:cNvPr>
          <p:cNvSpPr/>
          <p:nvPr/>
        </p:nvSpPr>
        <p:spPr>
          <a:xfrm>
            <a:off x="8127243" y="3700494"/>
            <a:ext cx="3154680" cy="3390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7B52D-BF9E-4D69-9C48-88CA2B5157F7}"/>
              </a:ext>
            </a:extLst>
          </p:cNvPr>
          <p:cNvSpPr txBox="1"/>
          <p:nvPr/>
        </p:nvSpPr>
        <p:spPr>
          <a:xfrm>
            <a:off x="586269" y="1556431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E7D655-C0C2-4639-B56F-D3C143A854B1}"/>
              </a:ext>
            </a:extLst>
          </p:cNvPr>
          <p:cNvSpPr txBox="1"/>
          <p:nvPr/>
        </p:nvSpPr>
        <p:spPr>
          <a:xfrm>
            <a:off x="586269" y="4043713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59DFA7-2CBD-4061-BF0F-8FC15BCE769A}"/>
              </a:ext>
            </a:extLst>
          </p:cNvPr>
          <p:cNvSpPr txBox="1"/>
          <p:nvPr/>
        </p:nvSpPr>
        <p:spPr>
          <a:xfrm>
            <a:off x="4347427" y="1556431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432625-A945-4258-BA11-14DF7A84DE8C}"/>
              </a:ext>
            </a:extLst>
          </p:cNvPr>
          <p:cNvSpPr txBox="1"/>
          <p:nvPr/>
        </p:nvSpPr>
        <p:spPr>
          <a:xfrm>
            <a:off x="4347427" y="4043713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BCD9D6-A925-4E41-9805-D5AE586E231A}"/>
              </a:ext>
            </a:extLst>
          </p:cNvPr>
          <p:cNvSpPr txBox="1"/>
          <p:nvPr/>
        </p:nvSpPr>
        <p:spPr>
          <a:xfrm>
            <a:off x="8078893" y="1556431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222F2B-638C-428A-8C60-D0DAC5F77218}"/>
              </a:ext>
            </a:extLst>
          </p:cNvPr>
          <p:cNvSpPr txBox="1"/>
          <p:nvPr/>
        </p:nvSpPr>
        <p:spPr>
          <a:xfrm>
            <a:off x="8078893" y="4043713"/>
            <a:ext cx="75570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i="1"/>
              <a:t>($ in millions)</a:t>
            </a:r>
          </a:p>
        </p:txBody>
      </p:sp>
      <p:pic>
        <p:nvPicPr>
          <p:cNvPr id="4" name="Picture 3" descr="Type:GsPicture;Id:f5e9c3af-b6fd-4f4c-9de9-5162ca839a33;FilePath:\\firmwide.corp.gs.com\ibdroot\projects\IBD-NY\wireman2022\693327_1\10. Other\Misc\01 CoreNielsenSlides_v08.xlsx;SheetName:P1;User:FIRMWIDE\holbar;Date:18-Jul-2022 15:13;">
            <a:extLst>
              <a:ext uri="{FF2B5EF4-FFF2-40B4-BE49-F238E27FC236}">
                <a16:creationId xmlns:a16="http://schemas.microsoft.com/office/drawing/2014/main" id="{AC3259F8-71F7-4DEE-AA2A-6F1B43908A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549400"/>
            <a:ext cx="3172968" cy="1973580"/>
          </a:xfrm>
          <a:prstGeom prst="rect">
            <a:avLst/>
          </a:prstGeom>
        </p:spPr>
      </p:pic>
      <p:pic>
        <p:nvPicPr>
          <p:cNvPr id="5" name="Picture 4" descr="Type:GsPicture;Id:c44966c2-2da6-4844-aaaa-dde0dedc8461;FilePath:\\firmwide.corp.gs.com\ibdroot\projects\IBD-NY\wireman2022\693327_1\10. Other\Misc\01 CoreNielsenSlides_v08.xlsx;SheetName:P2;User:FIRMWIDE\holbar;Date:18-Jul-2022 15:14;">
            <a:extLst>
              <a:ext uri="{FF2B5EF4-FFF2-40B4-BE49-F238E27FC236}">
                <a16:creationId xmlns:a16="http://schemas.microsoft.com/office/drawing/2014/main" id="{99999F86-A446-40D1-84FF-D94DC9E785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00" y="1549400"/>
            <a:ext cx="3172968" cy="1973580"/>
          </a:xfrm>
          <a:prstGeom prst="rect">
            <a:avLst/>
          </a:prstGeom>
        </p:spPr>
      </p:pic>
      <p:pic>
        <p:nvPicPr>
          <p:cNvPr id="7" name="Picture 6" descr="Type:GsPicture;Id:e3e1a9d2-e055-42e6-9ea5-164c61827425;FilePath:\\firmwide.corp.gs.com\ibdroot\projects\IBD-NY\wireman2022\693327_1\10. Other\Misc\01 CoreNielsenSlides_v08.xlsx;SheetName:P3;User:FIRMWIDE\holbar;Date:18-Jul-2022 15:14;">
            <a:extLst>
              <a:ext uri="{FF2B5EF4-FFF2-40B4-BE49-F238E27FC236}">
                <a16:creationId xmlns:a16="http://schemas.microsoft.com/office/drawing/2014/main" id="{EFD7271F-AA7E-48F1-A34A-3D2A725AE45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650" y="1549400"/>
            <a:ext cx="3172968" cy="1973580"/>
          </a:xfrm>
          <a:prstGeom prst="rect">
            <a:avLst/>
          </a:prstGeom>
        </p:spPr>
      </p:pic>
      <p:pic>
        <p:nvPicPr>
          <p:cNvPr id="8" name="Picture 7" descr="Type:GsPicture;Id:582e15e0-10cc-4b6d-b308-4ce34390455d;FilePath:\\firmwide.corp.gs.com\ibdroot\projects\IBD-NY\wireman2022\693327_1\10. Other\Misc\01 CoreNielsenSlides_v08.xlsx;SheetName:P4;User:FIRMWIDE\holbar;Date:18-Jul-2022 15:14;">
            <a:extLst>
              <a:ext uri="{FF2B5EF4-FFF2-40B4-BE49-F238E27FC236}">
                <a16:creationId xmlns:a16="http://schemas.microsoft.com/office/drawing/2014/main" id="{FE693546-D4E3-413B-AEAD-5DA3184D18D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4076700"/>
            <a:ext cx="3172968" cy="1973580"/>
          </a:xfrm>
          <a:prstGeom prst="rect">
            <a:avLst/>
          </a:prstGeom>
        </p:spPr>
      </p:pic>
      <p:pic>
        <p:nvPicPr>
          <p:cNvPr id="9" name="Picture 8" descr="Type:GsPicture;Id:daaf3969-945f-4d3a-9ac9-460f97befc9e;FilePath:\\firmwide.corp.gs.com\ibdroot\projects\IBD-NY\wireman2022\693327_1\10. Other\Misc\01 CoreNielsenSlides_v08.xlsx;SheetName:P5;User:FIRMWIDE\holbar;Date:18-Jul-2022 15:15;">
            <a:extLst>
              <a:ext uri="{FF2B5EF4-FFF2-40B4-BE49-F238E27FC236}">
                <a16:creationId xmlns:a16="http://schemas.microsoft.com/office/drawing/2014/main" id="{D84719F6-C531-408C-9E3C-AAF8B37B468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00" y="4064000"/>
            <a:ext cx="3172968" cy="1973580"/>
          </a:xfrm>
          <a:prstGeom prst="rect">
            <a:avLst/>
          </a:prstGeom>
        </p:spPr>
      </p:pic>
      <p:pic>
        <p:nvPicPr>
          <p:cNvPr id="10" name="Picture 9" descr="Type:GsPicture;Id:78571c38-5adc-4bbf-8891-2fc3d743c06b;FilePath:\\firmwide.corp.gs.com\ibdroot\projects\IBD-NY\wireman2022\693327_1\10. Other\Misc\01 CoreNielsenSlides_v08.xlsx;SheetName:P6;User:FIRMWIDE\holbar;Date:18-Jul-2022 15:15;">
            <a:extLst>
              <a:ext uri="{FF2B5EF4-FFF2-40B4-BE49-F238E27FC236}">
                <a16:creationId xmlns:a16="http://schemas.microsoft.com/office/drawing/2014/main" id="{B17299AC-8B84-4C86-8F0A-8899F196A04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650" y="4076700"/>
            <a:ext cx="3172968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1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Type:GsPicture;Id:39a15484-8bc2-49e2-8aab-ab6562178c57;FilePath:\\firmwide.corp.gs.com\ibdroot\projects\IBD-NY\wireman2022\693327_1\02. Presentation\10. MP\02. Excel\Backup Data\Charts_3YP by Channel and Other_v1.xlsx;SheetName:2023 Marketing Spend;User:FIRMWIDE\alexcu;Date:29-Jun-2022 22:04;">
            <a:extLst>
              <a:ext uri="{FF2B5EF4-FFF2-40B4-BE49-F238E27FC236}">
                <a16:creationId xmlns:a16="http://schemas.microsoft.com/office/drawing/2014/main" id="{C915E35F-0D41-4F91-8328-03CB84EFBF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09" y="1918069"/>
            <a:ext cx="5728716" cy="4187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7" y="561247"/>
            <a:ext cx="10515600" cy="543970"/>
          </a:xfrm>
        </p:spPr>
        <p:txBody>
          <a:bodyPr vert="horz"/>
          <a:lstStyle/>
          <a:p>
            <a:r>
              <a:rPr lang="en-US" sz="2800" dirty="0"/>
              <a:t>The 2023 Marketing Plan Will Take Spend to New Levels!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CC89D-EC7F-A697-C530-3AE71841674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8363-A1ED-6607-6331-1A9A0B1FC8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5A4B1-6C45-2570-2D09-3836E5A14E4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4CE402-2F54-07E2-628C-910550A5527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43A330-AD2E-D9CE-E810-69D80F605C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4ED42B10-7B48-4C0C-8C5A-A524D516CD52}"/>
              </a:ext>
            </a:extLst>
          </p:cNvPr>
          <p:cNvSpPr txBox="1"/>
          <p:nvPr/>
        </p:nvSpPr>
        <p:spPr>
          <a:xfrm>
            <a:off x="11612880" y="6306951"/>
            <a:ext cx="345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372DD-44C2-4F23-98B5-03BEC27DCB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A62C66D-EF52-4B70-89A5-DE84299F53E4}"/>
              </a:ext>
            </a:extLst>
          </p:cNvPr>
          <p:cNvSpPr txBox="1"/>
          <p:nvPr/>
        </p:nvSpPr>
        <p:spPr>
          <a:xfrm>
            <a:off x="1" y="6431085"/>
            <a:ext cx="12191948" cy="2325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Company information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52C69-D332-4E9D-88CE-68C614AA166E}"/>
              </a:ext>
            </a:extLst>
          </p:cNvPr>
          <p:cNvSpPr/>
          <p:nvPr/>
        </p:nvSpPr>
        <p:spPr>
          <a:xfrm>
            <a:off x="569419" y="1514507"/>
            <a:ext cx="6858000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2023E Initial Marketing Spend % Break Down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0BE8CA-4010-4BAE-9259-62B7AC0AE625}"/>
              </a:ext>
            </a:extLst>
          </p:cNvPr>
          <p:cNvSpPr/>
          <p:nvPr/>
        </p:nvSpPr>
        <p:spPr>
          <a:xfrm>
            <a:off x="7676658" y="1514507"/>
            <a:ext cx="3949943" cy="36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 Campaigns to Evolve With Celebrity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7AEF8C1-78B0-4590-B507-35C7C743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525" y="2157233"/>
            <a:ext cx="3950208" cy="1356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F40B33D5-8882-4249-8FEB-4CE28BACD8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525" y="3836488"/>
            <a:ext cx="1341274" cy="2011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B996F7-40DE-4947-A74C-4EB34200BCF2}"/>
              </a:ext>
            </a:extLst>
          </p:cNvPr>
          <p:cNvSpPr/>
          <p:nvPr/>
        </p:nvSpPr>
        <p:spPr>
          <a:xfrm>
            <a:off x="3096371" y="3519586"/>
            <a:ext cx="1760220" cy="1024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~$35M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Spend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948736-B0CB-4B51-9524-47EAA0217BF3}"/>
              </a:ext>
            </a:extLst>
          </p:cNvPr>
          <p:cNvSpPr/>
          <p:nvPr/>
        </p:nvSpPr>
        <p:spPr>
          <a:xfrm>
            <a:off x="547481" y="5837321"/>
            <a:ext cx="6858000" cy="4440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Majority of the spend is allocated towards Awareness driving tactics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4D0F15-79C5-A79B-8AB4-C5F216BDCED4}"/>
              </a:ext>
            </a:extLst>
          </p:cNvPr>
          <p:cNvSpPr txBox="1"/>
          <p:nvPr/>
        </p:nvSpPr>
        <p:spPr>
          <a:xfrm>
            <a:off x="24906" y="38985"/>
            <a:ext cx="2305374" cy="21544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F29D6B-12AE-F84D-544D-5CCC2A3AB9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955" y="4003545"/>
            <a:ext cx="2528640" cy="16906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B4E6C7-6AAB-1AA0-44E8-BCB2857E6393}"/>
              </a:ext>
            </a:extLst>
          </p:cNvPr>
          <p:cNvSpPr/>
          <p:nvPr/>
        </p:nvSpPr>
        <p:spPr>
          <a:xfrm>
            <a:off x="4856591" y="2352675"/>
            <a:ext cx="572659" cy="112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F3D80F-4A3D-091F-3F77-378CEDE34926}"/>
              </a:ext>
            </a:extLst>
          </p:cNvPr>
          <p:cNvSpPr/>
          <p:nvPr/>
        </p:nvSpPr>
        <p:spPr>
          <a:xfrm>
            <a:off x="5823067" y="3663498"/>
            <a:ext cx="572659" cy="112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8E2A9F-C22E-4178-65F1-A9FC856EDC62}"/>
              </a:ext>
            </a:extLst>
          </p:cNvPr>
          <p:cNvSpPr/>
          <p:nvPr/>
        </p:nvSpPr>
        <p:spPr>
          <a:xfrm>
            <a:off x="5355989" y="5461493"/>
            <a:ext cx="572659" cy="112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CBBFFB-86A4-0CC9-CA54-BA3220B19E52}"/>
              </a:ext>
            </a:extLst>
          </p:cNvPr>
          <p:cNvSpPr/>
          <p:nvPr/>
        </p:nvSpPr>
        <p:spPr>
          <a:xfrm>
            <a:off x="1541891" y="5231241"/>
            <a:ext cx="572659" cy="112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53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E103-D09A-497B-88A0-275BD6C0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825" y="-58343"/>
            <a:ext cx="11637203" cy="104844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63A59"/>
                </a:solidFill>
              </a:rPr>
              <a:t> PERFORMANCE $658,273 for last 52 weeks through 7/16/22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73CAD-180E-4FA9-A8AC-6519A9DD1683}"/>
              </a:ext>
            </a:extLst>
          </p:cNvPr>
          <p:cNvSpPr txBox="1"/>
          <p:nvPr/>
        </p:nvSpPr>
        <p:spPr>
          <a:xfrm>
            <a:off x="2490756" y="1043287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SALES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64486-9E3F-4282-8598-077FD38ADE22}"/>
              </a:ext>
            </a:extLst>
          </p:cNvPr>
          <p:cNvSpPr txBox="1"/>
          <p:nvPr/>
        </p:nvSpPr>
        <p:spPr>
          <a:xfrm>
            <a:off x="0" y="6493328"/>
            <a:ext cx="175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RSI through  7/16/22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EC99E-F802-43F4-A0FC-11D27D6A44B8}"/>
              </a:ext>
            </a:extLst>
          </p:cNvPr>
          <p:cNvSpPr txBox="1"/>
          <p:nvPr/>
        </p:nvSpPr>
        <p:spPr>
          <a:xfrm>
            <a:off x="417622" y="5591984"/>
            <a:ext cx="594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Reset-Three flavors with distribution increased to over 4k stores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Swap Pineapple for Watermelon-New flavor has scanned in 90.5% of subscribed stores. Overall, 4 flavors, with increased distribution have scanned in 95.1% of subscribed stores in last 18 weeks.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6660F0-F15F-6B17-D366-70E9E4F2CE5B}"/>
              </a:ext>
            </a:extLst>
          </p:cNvPr>
          <p:cNvSpPr txBox="1"/>
          <p:nvPr/>
        </p:nvSpPr>
        <p:spPr>
          <a:xfrm>
            <a:off x="6359761" y="5410997"/>
            <a:ext cx="5799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promotion generated 67.7% lift in unit sales vs previous 5 weeks.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unit sales post promotion showing 14.5% lift vs pre-promotion rate of sale.  Average 5,500 total units per week.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promo 36.0% lift on increased base units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3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Watermelon sales at reduced retail removed from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19302-18F9-F30A-3453-F63011F8CAD1}"/>
              </a:ext>
            </a:extLst>
          </p:cNvPr>
          <p:cNvSpPr txBox="1"/>
          <p:nvPr/>
        </p:nvSpPr>
        <p:spPr>
          <a:xfrm>
            <a:off x="7281435" y="969581"/>
            <a:ext cx="37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BY WEEK FOR PROMO IMPACT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2302AF82-74BC-4F47-9E9D-C812FB6712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8790833"/>
              </p:ext>
            </p:extLst>
          </p:nvPr>
        </p:nvGraphicFramePr>
        <p:xfrm>
          <a:off x="334435" y="1602363"/>
          <a:ext cx="5548482" cy="409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8F143D-85F5-4E11-8B60-09A9FDB147A1}"/>
              </a:ext>
            </a:extLst>
          </p:cNvPr>
          <p:cNvSpPr txBox="1"/>
          <p:nvPr/>
        </p:nvSpPr>
        <p:spPr>
          <a:xfrm>
            <a:off x="980456" y="3413754"/>
            <a:ext cx="819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$112.1k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+256.2%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4CC74-9C8E-49DC-B39E-CD36F22EFCDC}"/>
              </a:ext>
            </a:extLst>
          </p:cNvPr>
          <p:cNvSpPr txBox="1"/>
          <p:nvPr/>
        </p:nvSpPr>
        <p:spPr>
          <a:xfrm>
            <a:off x="2057846" y="3055782"/>
            <a:ext cx="77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$211.7k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+266%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0841A-7065-4C91-AD5D-BFAAA669A3F0}"/>
              </a:ext>
            </a:extLst>
          </p:cNvPr>
          <p:cNvSpPr txBox="1"/>
          <p:nvPr/>
        </p:nvSpPr>
        <p:spPr>
          <a:xfrm>
            <a:off x="3048500" y="2541634"/>
            <a:ext cx="819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$346.3k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+256.2%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38459-33B9-40AE-919F-40246142570F}"/>
              </a:ext>
            </a:extLst>
          </p:cNvPr>
          <p:cNvSpPr txBox="1"/>
          <p:nvPr/>
        </p:nvSpPr>
        <p:spPr>
          <a:xfrm>
            <a:off x="3913679" y="2032083"/>
            <a:ext cx="819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$476.5k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+313.5%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DA00-52F5-4B57-8B16-4F588EAB741A}"/>
              </a:ext>
            </a:extLst>
          </p:cNvPr>
          <p:cNvSpPr txBox="1"/>
          <p:nvPr/>
        </p:nvSpPr>
        <p:spPr>
          <a:xfrm>
            <a:off x="4742471" y="1396063"/>
            <a:ext cx="819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$658.3k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+471.1%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B99A454E-6125-D28D-93C5-0E42CC3940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362837"/>
              </p:ext>
            </p:extLst>
          </p:nvPr>
        </p:nvGraphicFramePr>
        <p:xfrm>
          <a:off x="6359761" y="1218403"/>
          <a:ext cx="5548482" cy="41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7E66A7-D185-314F-2B6B-1EE67216D0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97" y="87673"/>
            <a:ext cx="2152073" cy="5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78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3CCFF"/>
      </a:lt2>
      <a:accent1>
        <a:srgbClr val="002060"/>
      </a:accent1>
      <a:accent2>
        <a:srgbClr val="005677"/>
      </a:accent2>
      <a:accent3>
        <a:srgbClr val="9BBB59"/>
      </a:accent3>
      <a:accent4>
        <a:srgbClr val="8064A2"/>
      </a:accent4>
      <a:accent5>
        <a:srgbClr val="4BACC6"/>
      </a:accent5>
      <a:accent6>
        <a:srgbClr val="AADCD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2800" cap="all" dirty="0" smtClean="0">
            <a:latin typeface="Cambria" panose="02040503050406030204" pitchFamily="18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3CCFF"/>
      </a:lt2>
      <a:accent1>
        <a:srgbClr val="002060"/>
      </a:accent1>
      <a:accent2>
        <a:srgbClr val="005677"/>
      </a:accent2>
      <a:accent3>
        <a:srgbClr val="9BBB59"/>
      </a:accent3>
      <a:accent4>
        <a:srgbClr val="8064A2"/>
      </a:accent4>
      <a:accent5>
        <a:srgbClr val="4BACC6"/>
      </a:accent5>
      <a:accent6>
        <a:srgbClr val="AADCD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2800" cap="all" dirty="0" smtClean="0">
            <a:latin typeface="Cambria" panose="02040503050406030204" pitchFamily="18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Wide.potx" id="{C2E2E316-28B3-4052-8AC9-76BB0F816C26}" vid="{C1E72617-EE6C-45D8-8A44-8C2E61BE1DAC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3CCFF"/>
      </a:lt2>
      <a:accent1>
        <a:srgbClr val="002060"/>
      </a:accent1>
      <a:accent2>
        <a:srgbClr val="005677"/>
      </a:accent2>
      <a:accent3>
        <a:srgbClr val="9BBB59"/>
      </a:accent3>
      <a:accent4>
        <a:srgbClr val="8064A2"/>
      </a:accent4>
      <a:accent5>
        <a:srgbClr val="4BACC6"/>
      </a:accent5>
      <a:accent6>
        <a:srgbClr val="AADCD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2800" cap="all" dirty="0" smtClean="0">
            <a:latin typeface="Cambria" panose="02040503050406030204" pitchFamily="18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2108</Words>
  <Application>Microsoft Office PowerPoint</Application>
  <PresentationFormat>Widescreen</PresentationFormat>
  <Paragraphs>336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Avenir</vt:lpstr>
      <vt:lpstr>Avenir Book</vt:lpstr>
      <vt:lpstr>Calibri</vt:lpstr>
      <vt:lpstr>Cambria</vt:lpstr>
      <vt:lpstr>Century Gothic</vt:lpstr>
      <vt:lpstr>Halis R S Black</vt:lpstr>
      <vt:lpstr>Helvetica</vt:lpstr>
      <vt:lpstr>Helvetica Light</vt:lpstr>
      <vt:lpstr>Helvetica Neue</vt:lpstr>
      <vt:lpstr>Helvetica Neue </vt:lpstr>
      <vt:lpstr>Oswald Book</vt:lpstr>
      <vt:lpstr>Oswald Light</vt:lpstr>
      <vt:lpstr>Wingdings</vt:lpstr>
      <vt:lpstr>1_Office Theme</vt:lpstr>
      <vt:lpstr>2_Office Theme</vt:lpstr>
      <vt:lpstr>3_Office Theme</vt:lpstr>
      <vt:lpstr>think-cell Slide</vt:lpstr>
      <vt:lpstr>PowerPoint Presentation</vt:lpstr>
      <vt:lpstr>PowerPoint Presentation</vt:lpstr>
      <vt:lpstr> New                           Campaign Launching Q2</vt:lpstr>
      <vt:lpstr>Our 2022 Marketing Plan has a Multi-Tier Approach</vt:lpstr>
      <vt:lpstr>Strong Results Across Awareness, Buyers, Loyalty and Sales</vt:lpstr>
      <vt:lpstr>$ Share growth driven by ACV, TDPs, and Velocity!</vt:lpstr>
      <vt:lpstr>Waterloo Continues Strong Period Over Period Growth  (Waterloo $ Sales xAOC)</vt:lpstr>
      <vt:lpstr>The 2023 Marketing Plan Will Take Spend to New Levels!</vt:lpstr>
      <vt:lpstr> PERFORMANCE $658,273 for last 52 weeks through 7/16/22</vt:lpstr>
      <vt:lpstr>STRONG Innovation CALENDAR for 2022</vt:lpstr>
      <vt:lpstr>Our New Product Pipeline Will Continue To Deliver Category-Leading Innovation…</vt:lpstr>
      <vt:lpstr>Waterloo recommendation for 2023 POg</vt:lpstr>
      <vt:lpstr>Appendix</vt:lpstr>
      <vt:lpstr>Waterloo Delivers on product integrity </vt:lpstr>
      <vt:lpstr>Life Tasters have an appealing demographic profile, that appears to align with Key Retailers</vt:lpstr>
      <vt:lpstr>Waterloo’s Consumer Is Unique to the category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Waterloo:  #3 brand in remaining market</dc:title>
  <dc:creator>KJM</dc:creator>
  <cp:lastModifiedBy>Nate Bernstein</cp:lastModifiedBy>
  <cp:revision>13</cp:revision>
  <cp:lastPrinted>2021-02-04T23:13:25Z</cp:lastPrinted>
  <dcterms:created xsi:type="dcterms:W3CDTF">2020-10-19T22:30:45Z</dcterms:created>
  <dcterms:modified xsi:type="dcterms:W3CDTF">2022-08-10T23:35:14Z</dcterms:modified>
</cp:coreProperties>
</file>