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1" r:id="rId1"/>
  </p:sldMasterIdLst>
  <p:notesMasterIdLst>
    <p:notesMasterId r:id="rId46"/>
  </p:notesMasterIdLst>
  <p:sldIdLst>
    <p:sldId id="477" r:id="rId2"/>
    <p:sldId id="10356" r:id="rId3"/>
    <p:sldId id="10367" r:id="rId4"/>
    <p:sldId id="259" r:id="rId5"/>
    <p:sldId id="10332" r:id="rId6"/>
    <p:sldId id="10351" r:id="rId7"/>
    <p:sldId id="10358" r:id="rId8"/>
    <p:sldId id="10366" r:id="rId9"/>
    <p:sldId id="10380" r:id="rId10"/>
    <p:sldId id="10359" r:id="rId11"/>
    <p:sldId id="519" r:id="rId12"/>
    <p:sldId id="1022" r:id="rId13"/>
    <p:sldId id="1023" r:id="rId14"/>
    <p:sldId id="498" r:id="rId15"/>
    <p:sldId id="510" r:id="rId16"/>
    <p:sldId id="481" r:id="rId17"/>
    <p:sldId id="482" r:id="rId18"/>
    <p:sldId id="10333" r:id="rId19"/>
    <p:sldId id="1024" r:id="rId20"/>
    <p:sldId id="1027" r:id="rId21"/>
    <p:sldId id="1026" r:id="rId22"/>
    <p:sldId id="10368" r:id="rId23"/>
    <p:sldId id="10324" r:id="rId24"/>
    <p:sldId id="10325" r:id="rId25"/>
    <p:sldId id="10369" r:id="rId26"/>
    <p:sldId id="10327" r:id="rId27"/>
    <p:sldId id="10328" r:id="rId28"/>
    <p:sldId id="10326" r:id="rId29"/>
    <p:sldId id="10329" r:id="rId30"/>
    <p:sldId id="10354" r:id="rId31"/>
    <p:sldId id="10355" r:id="rId32"/>
    <p:sldId id="10370" r:id="rId33"/>
    <p:sldId id="10334" r:id="rId34"/>
    <p:sldId id="10335" r:id="rId35"/>
    <p:sldId id="10353" r:id="rId36"/>
    <p:sldId id="10336" r:id="rId37"/>
    <p:sldId id="10337" r:id="rId38"/>
    <p:sldId id="10338" r:id="rId39"/>
    <p:sldId id="10339" r:id="rId40"/>
    <p:sldId id="10340" r:id="rId41"/>
    <p:sldId id="10352" r:id="rId42"/>
    <p:sldId id="10330" r:id="rId43"/>
    <p:sldId id="10317" r:id="rId44"/>
    <p:sldId id="1025" r:id="rId4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336" userDrawn="1">
          <p15:clr>
            <a:srgbClr val="A4A3A4"/>
          </p15:clr>
        </p15:guide>
        <p15:guide id="3" orient="horz" pos="4320" userDrawn="1">
          <p15:clr>
            <a:srgbClr val="A4A3A4"/>
          </p15:clr>
        </p15:guide>
        <p15:guide id="4" pos="1440" userDrawn="1">
          <p15:clr>
            <a:srgbClr val="A4A3A4"/>
          </p15:clr>
        </p15:guide>
        <p15:guide id="5" pos="3840" userDrawn="1">
          <p15:clr>
            <a:srgbClr val="A4A3A4"/>
          </p15:clr>
        </p15:guide>
        <p15:guide id="6" orient="horz" pos="10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ay Thomas" initials="LT" lastIdx="2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60C"/>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53" autoAdjust="0"/>
    <p:restoredTop sz="94761"/>
  </p:normalViewPr>
  <p:slideViewPr>
    <p:cSldViewPr snapToGrid="0" snapToObjects="1">
      <p:cViewPr varScale="1">
        <p:scale>
          <a:sx n="111" d="100"/>
          <a:sy n="111" d="100"/>
        </p:scale>
        <p:origin x="616" y="200"/>
      </p:cViewPr>
      <p:guideLst>
        <p:guide orient="horz" pos="744"/>
        <p:guide pos="336"/>
        <p:guide orient="horz" pos="4320"/>
        <p:guide pos="1440"/>
        <p:guide pos="3840"/>
        <p:guide orient="horz" pos="10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2" d="100"/>
          <a:sy n="82" d="100"/>
        </p:scale>
        <p:origin x="240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60A-124D-8FFB-127BA61DA2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0A-124D-8FFB-127BA61DA2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B60A-124D-8FFB-127BA61DA2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B60A-124D-8FFB-127BA61DA24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6-B60A-124D-8FFB-127BA61DA24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431-4249-B4E1-A74FBF51D14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431-4249-B4E1-A74FBF51D14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431-4249-B4E1-A74FBF51D14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431-4249-B4E1-A74FBF51D14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431-4249-B4E1-A74FBF51D14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431-4249-B4E1-A74FBF51D14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431-4249-B4E1-A74FBF51D14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A-7525-D04E-A8D5-90574317F59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9-7525-D04E-A8D5-90574317F591}"/>
              </c:ext>
            </c:extLst>
          </c:dPt>
          <c:dLbls>
            <c:dLbl>
              <c:idx val="0"/>
              <c:layout>
                <c:manualLayout>
                  <c:x val="-0.22916575192096597"/>
                  <c:y val="7.474439746897161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B60A-124D-8FFB-127BA61DA242}"/>
                </c:ext>
              </c:extLst>
            </c:dLbl>
            <c:dLbl>
              <c:idx val="1"/>
              <c:layout>
                <c:manualLayout>
                  <c:x val="-0.12078773242960343"/>
                  <c:y val="-0.1710507399698117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B60A-124D-8FFB-127BA61DA242}"/>
                </c:ext>
              </c:extLst>
            </c:dLbl>
            <c:dLbl>
              <c:idx val="2"/>
              <c:layout>
                <c:manualLayout>
                  <c:x val="9.7078193972358687E-2"/>
                  <c:y val="-0.1605217667001865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B60A-124D-8FFB-127BA61DA242}"/>
                </c:ext>
              </c:extLst>
            </c:dLbl>
            <c:dLbl>
              <c:idx val="3"/>
              <c:layout>
                <c:manualLayout>
                  <c:x val="0.15446421394142254"/>
                  <c:y val="-7.84508440913604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B60A-124D-8FFB-127BA61DA242}"/>
                </c:ext>
              </c:extLst>
            </c:dLbl>
            <c:dLbl>
              <c:idx val="4"/>
              <c:layout>
                <c:manualLayout>
                  <c:x val="0.16261092450570483"/>
                  <c:y val="9.7481539278940748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B60A-124D-8FFB-127BA61DA242}"/>
                </c:ext>
              </c:extLst>
            </c:dLbl>
            <c:dLbl>
              <c:idx val="5"/>
              <c:layout>
                <c:manualLayout>
                  <c:x val="0.14929547757554104"/>
                  <c:y val="6.618195951144446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3431-4249-B4E1-A74FBF51D14D}"/>
                </c:ext>
              </c:extLst>
            </c:dLbl>
            <c:dLbl>
              <c:idx val="6"/>
              <c:layout>
                <c:manualLayout>
                  <c:x val="-2.8136857481179289E-2"/>
                  <c:y val="6.345102956132937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3431-4249-B4E1-A74FBF51D14D}"/>
                </c:ext>
              </c:extLst>
            </c:dLbl>
            <c:dLbl>
              <c:idx val="7"/>
              <c:layout>
                <c:manualLayout>
                  <c:x val="-0.12584228634690445"/>
                  <c:y val="6.776002289862061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3431-4249-B4E1-A74FBF51D14D}"/>
                </c:ext>
              </c:extLst>
            </c:dLbl>
            <c:dLbl>
              <c:idx val="8"/>
              <c:layout>
                <c:manualLayout>
                  <c:x val="-9.4151460147127469E-2"/>
                  <c:y val="4.943632815967469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8759604829857299"/>
                      <c:h val="5.4492184147872533E-2"/>
                    </c:manualLayout>
                  </c15:layout>
                </c:ext>
                <c:ext xmlns:c16="http://schemas.microsoft.com/office/drawing/2014/chart" uri="{C3380CC4-5D6E-409C-BE32-E72D297353CC}">
                  <c16:uniqueId val="{00000011-3431-4249-B4E1-A74FBF51D14D}"/>
                </c:ext>
              </c:extLst>
            </c:dLbl>
            <c:dLbl>
              <c:idx val="9"/>
              <c:layout>
                <c:manualLayout>
                  <c:x val="-0.11815085912971429"/>
                  <c:y val="1.6689159898550694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710207125944185"/>
                      <c:h val="6.2109371179295575E-2"/>
                    </c:manualLayout>
                  </c15:layout>
                </c:ext>
                <c:ext xmlns:c16="http://schemas.microsoft.com/office/drawing/2014/chart" uri="{C3380CC4-5D6E-409C-BE32-E72D297353CC}">
                  <c16:uniqueId val="{00000013-3431-4249-B4E1-A74FBF51D14D}"/>
                </c:ext>
              </c:extLst>
            </c:dLbl>
            <c:dLbl>
              <c:idx val="10"/>
              <c:layout>
                <c:manualLayout>
                  <c:x val="-7.3480875566424173E-2"/>
                  <c:y val="2.012819758069650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3431-4249-B4E1-A74FBF51D14D}"/>
                </c:ext>
              </c:extLst>
            </c:dLbl>
            <c:dLbl>
              <c:idx val="11"/>
              <c:layout>
                <c:manualLayout>
                  <c:x val="0"/>
                  <c:y val="-3.2738679088417872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509330406147091"/>
                      <c:h val="7.5585932850274803E-2"/>
                    </c:manualLayout>
                  </c15:layout>
                </c:ext>
                <c:ext xmlns:c16="http://schemas.microsoft.com/office/drawing/2014/chart" uri="{C3380CC4-5D6E-409C-BE32-E72D297353CC}">
                  <c16:uniqueId val="{00000017-3431-4249-B4E1-A74FBF51D14D}"/>
                </c:ext>
              </c:extLst>
            </c:dLbl>
            <c:dLbl>
              <c:idx val="12"/>
              <c:layout>
                <c:manualLayout>
                  <c:x val="8.7727879748946885E-2"/>
                  <c:y val="-1.7199802091547609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A-7525-D04E-A8D5-90574317F591}"/>
                </c:ext>
              </c:extLst>
            </c:dLbl>
            <c:dLbl>
              <c:idx val="13"/>
              <c:layout>
                <c:manualLayout>
                  <c:x val="0.19718705614389517"/>
                  <c:y val="3.398437290942588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885839736553238"/>
                      <c:h val="7.5585932850274803E-2"/>
                    </c:manualLayout>
                  </c15:layout>
                </c:ext>
                <c:ext xmlns:c16="http://schemas.microsoft.com/office/drawing/2014/chart" uri="{C3380CC4-5D6E-409C-BE32-E72D297353CC}">
                  <c16:uniqueId val="{00000019-7525-D04E-A8D5-90574317F59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Tessemaes: $16.3</c:v>
                </c:pt>
                <c:pt idx="1">
                  <c:v>Annies Homegrown: $5.6</c:v>
                </c:pt>
                <c:pt idx="2">
                  <c:v>Briannas: $5.1</c:v>
                </c:pt>
                <c:pt idx="3">
                  <c:v>Bragg: $4.5</c:v>
                </c:pt>
                <c:pt idx="4">
                  <c:v>Organic Girl: $2.2</c:v>
                </c:pt>
                <c:pt idx="5">
                  <c:v>Organicville: $2.2</c:v>
                </c:pt>
                <c:pt idx="6">
                  <c:v>Newmans Own Org: $1.8</c:v>
                </c:pt>
                <c:pt idx="7">
                  <c:v>Drews Org: $1.2</c:v>
                </c:pt>
                <c:pt idx="8">
                  <c:v>Hidden Valley Org: $0.9</c:v>
                </c:pt>
                <c:pt idx="9">
                  <c:v>La Tourangelle: $0.8</c:v>
                </c:pt>
                <c:pt idx="10">
                  <c:v>All Other: $0.8</c:v>
                </c:pt>
                <c:pt idx="11">
                  <c:v>Litehouse Organic: $0.6</c:v>
                </c:pt>
                <c:pt idx="12">
                  <c:v>Mother Raw: $0.5</c:v>
                </c:pt>
                <c:pt idx="13">
                  <c:v>Salad Girl: $0.4</c:v>
                </c:pt>
              </c:strCache>
            </c:strRef>
          </c:cat>
          <c:val>
            <c:numRef>
              <c:f>Sheet1!$B$2:$B$15</c:f>
              <c:numCache>
                <c:formatCode>0.0%</c:formatCode>
                <c:ptCount val="14"/>
                <c:pt idx="0">
                  <c:v>0.38</c:v>
                </c:pt>
                <c:pt idx="1">
                  <c:v>0.13100000000000001</c:v>
                </c:pt>
                <c:pt idx="2">
                  <c:v>0.11899999999999999</c:v>
                </c:pt>
                <c:pt idx="3">
                  <c:v>0.105</c:v>
                </c:pt>
                <c:pt idx="4">
                  <c:v>5.0999999999999997E-2</c:v>
                </c:pt>
                <c:pt idx="5">
                  <c:v>5.0999999999999997E-2</c:v>
                </c:pt>
                <c:pt idx="6">
                  <c:v>4.2000000000000003E-2</c:v>
                </c:pt>
                <c:pt idx="7">
                  <c:v>2.8000000000000001E-2</c:v>
                </c:pt>
                <c:pt idx="8">
                  <c:v>2.1000000000000001E-2</c:v>
                </c:pt>
                <c:pt idx="9">
                  <c:v>1.9E-2</c:v>
                </c:pt>
                <c:pt idx="10">
                  <c:v>1.9E-2</c:v>
                </c:pt>
                <c:pt idx="11">
                  <c:v>1.4E-2</c:v>
                </c:pt>
                <c:pt idx="12">
                  <c:v>1.2E-2</c:v>
                </c:pt>
                <c:pt idx="13">
                  <c:v>8.9999999999999993E-3</c:v>
                </c:pt>
              </c:numCache>
            </c:numRef>
          </c:val>
          <c:extLst>
            <c:ext xmlns:c16="http://schemas.microsoft.com/office/drawing/2014/chart" uri="{C3380CC4-5D6E-409C-BE32-E72D297353CC}">
              <c16:uniqueId val="{00000000-B60A-124D-8FFB-127BA61DA24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23-6848-901A-ED9FAFAE3E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23-6848-901A-ED9FAFAE3E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23-6848-901A-ED9FAFAE3E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23-6848-901A-ED9FAFAE3E6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A23-6848-901A-ED9FAFAE3E6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A23-6848-901A-ED9FAFAE3E6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A23-6848-901A-ED9FAFAE3E6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A23-6848-901A-ED9FAFAE3E6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A23-6848-901A-ED9FAFAE3E6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A23-6848-901A-ED9FAFAE3E6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A23-6848-901A-ED9FAFAE3E6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A23-6848-901A-ED9FAFAE3E6D}"/>
              </c:ext>
            </c:extLst>
          </c:dPt>
          <c:dLbls>
            <c:dLbl>
              <c:idx val="0"/>
              <c:layout>
                <c:manualLayout>
                  <c:x val="-0.23772777167947309"/>
                  <c:y val="-4.585186725812824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A23-6848-901A-ED9FAFAE3E6D}"/>
                </c:ext>
              </c:extLst>
            </c:dLbl>
            <c:dLbl>
              <c:idx val="1"/>
              <c:layout>
                <c:manualLayout>
                  <c:x val="0.176483210197768"/>
                  <c:y val="-0.1225342118235050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A23-6848-901A-ED9FAFAE3E6D}"/>
                </c:ext>
              </c:extLst>
            </c:dLbl>
            <c:dLbl>
              <c:idx val="2"/>
              <c:layout>
                <c:manualLayout>
                  <c:x val="0.17685905622869075"/>
                  <c:y val="1.102712724892134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A23-6848-901A-ED9FAFAE3E6D}"/>
                </c:ext>
              </c:extLst>
            </c:dLbl>
            <c:dLbl>
              <c:idx val="3"/>
              <c:layout>
                <c:manualLayout>
                  <c:x val="-2.5406293239893685E-2"/>
                  <c:y val="3.71084112347209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EA23-6848-901A-ED9FAFAE3E6D}"/>
                </c:ext>
              </c:extLst>
            </c:dLbl>
            <c:dLbl>
              <c:idx val="4"/>
              <c:layout>
                <c:manualLayout>
                  <c:x val="-6.0698333018668858E-2"/>
                  <c:y val="6.521017446591946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EA23-6848-901A-ED9FAFAE3E6D}"/>
                </c:ext>
              </c:extLst>
            </c:dLbl>
            <c:dLbl>
              <c:idx val="5"/>
              <c:layout>
                <c:manualLayout>
                  <c:x val="-7.8984485190409029E-2"/>
                  <c:y val="3.5312601646253369E-2"/>
                </c:manualLayout>
              </c:layout>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lumMod val="75000"/>
                          <a:lumOff val="25000"/>
                        </a:schemeClr>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330042313117067"/>
                      <c:h val="7.2888666254127432E-2"/>
                    </c:manualLayout>
                  </c15:layout>
                </c:ext>
                <c:ext xmlns:c16="http://schemas.microsoft.com/office/drawing/2014/chart" uri="{C3380CC4-5D6E-409C-BE32-E72D297353CC}">
                  <c16:uniqueId val="{0000000B-EA23-6848-901A-ED9FAFAE3E6D}"/>
                </c:ext>
              </c:extLst>
            </c:dLbl>
            <c:dLbl>
              <c:idx val="6"/>
              <c:layout>
                <c:manualLayout>
                  <c:x val="-6.7700987306064886E-2"/>
                  <c:y val="1.5739257321045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836389280677009"/>
                      <c:h val="0.10810453871398676"/>
                    </c:manualLayout>
                  </c15:layout>
                </c:ext>
                <c:ext xmlns:c16="http://schemas.microsoft.com/office/drawing/2014/chart" uri="{C3380CC4-5D6E-409C-BE32-E72D297353CC}">
                  <c16:uniqueId val="{0000000D-EA23-6848-901A-ED9FAFAE3E6D}"/>
                </c:ext>
              </c:extLst>
            </c:dLbl>
            <c:dLbl>
              <c:idx val="7"/>
              <c:layout>
                <c:manualLayout>
                  <c:x val="7.0521484651511063E-3"/>
                  <c:y val="2.080993024406965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6275957042746245"/>
                      <c:h val="8.1078404035490062E-2"/>
                    </c:manualLayout>
                  </c15:layout>
                </c:ext>
                <c:ext xmlns:c16="http://schemas.microsoft.com/office/drawing/2014/chart" uri="{C3380CC4-5D6E-409C-BE32-E72D297353CC}">
                  <c16:uniqueId val="{0000000F-EA23-6848-901A-ED9FAFAE3E6D}"/>
                </c:ext>
              </c:extLst>
            </c:dLbl>
            <c:dLbl>
              <c:idx val="8"/>
              <c:layout>
                <c:manualLayout>
                  <c:x val="7.4546323302507544E-2"/>
                  <c:y val="-2.3479913733042406E-2"/>
                </c:manualLayout>
              </c:layout>
              <c:spPr>
                <a:noFill/>
                <a:ln>
                  <a:noFill/>
                </a:ln>
                <a:effectLst/>
              </c:spPr>
              <c:txPr>
                <a:bodyPr rot="0" spcFirstLastPara="1" vertOverflow="ellipsis" vert="horz" wrap="square" lIns="38100" tIns="19050" rIns="38100" bIns="19050" anchor="ctr" anchorCtr="1">
                  <a:noAutofit/>
                </a:bodyPr>
                <a:lstStyle/>
                <a:p>
                  <a:pPr>
                    <a:defRPr sz="600" b="0" i="0" u="none" strike="noStrike" kern="1200" baseline="0">
                      <a:solidFill>
                        <a:schemeClr val="tx1"/>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458016862936382"/>
                      <c:h val="5.9785085803947223E-2"/>
                    </c:manualLayout>
                  </c15:layout>
                </c:ext>
                <c:ext xmlns:c16="http://schemas.microsoft.com/office/drawing/2014/chart" uri="{C3380CC4-5D6E-409C-BE32-E72D297353CC}">
                  <c16:uniqueId val="{00000011-EA23-6848-901A-ED9FAFAE3E6D}"/>
                </c:ext>
              </c:extLst>
            </c:dLbl>
            <c:dLbl>
              <c:idx val="9"/>
              <c:layout>
                <c:manualLayout>
                  <c:x val="0.14735598315697263"/>
                  <c:y val="1.556050178458900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796897038081806"/>
                      <c:h val="8.3535325369898855E-2"/>
                    </c:manualLayout>
                  </c15:layout>
                </c:ext>
                <c:ext xmlns:c16="http://schemas.microsoft.com/office/drawing/2014/chart" uri="{C3380CC4-5D6E-409C-BE32-E72D297353CC}">
                  <c16:uniqueId val="{00000013-EA23-6848-901A-ED9FAFAE3E6D}"/>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Tessemaes: $12.7</c:v>
                </c:pt>
                <c:pt idx="1">
                  <c:v>Litehouse: $3</c:v>
                </c:pt>
                <c:pt idx="2">
                  <c:v>Organic Girl: $2.2</c:v>
                </c:pt>
                <c:pt idx="3">
                  <c:v>Follow Your Heart: $1.3</c:v>
                </c:pt>
                <c:pt idx="4">
                  <c:v>Organicville: $0.7</c:v>
                </c:pt>
                <c:pt idx="5">
                  <c:v>Litehouse Organic: $0.6</c:v>
                </c:pt>
                <c:pt idx="6">
                  <c:v>Bolthouse Farms: $0.6</c:v>
                </c:pt>
                <c:pt idx="7">
                  <c:v>Mother Raw: $0.5</c:v>
                </c:pt>
                <c:pt idx="8">
                  <c:v>Salad Girl: $0.4</c:v>
                </c:pt>
                <c:pt idx="9">
                  <c:v>All Other: $0.1</c:v>
                </c:pt>
              </c:strCache>
            </c:strRef>
          </c:cat>
          <c:val>
            <c:numRef>
              <c:f>Sheet1!$B$2:$B$11</c:f>
              <c:numCache>
                <c:formatCode>0.0%</c:formatCode>
                <c:ptCount val="10"/>
                <c:pt idx="0">
                  <c:v>0.57499999999999996</c:v>
                </c:pt>
                <c:pt idx="1">
                  <c:v>0.13600000000000001</c:v>
                </c:pt>
                <c:pt idx="2">
                  <c:v>0.1</c:v>
                </c:pt>
                <c:pt idx="3">
                  <c:v>5.8999999999999997E-2</c:v>
                </c:pt>
                <c:pt idx="4">
                  <c:v>3.2000000000000001E-2</c:v>
                </c:pt>
                <c:pt idx="5">
                  <c:v>2.7E-2</c:v>
                </c:pt>
                <c:pt idx="6">
                  <c:v>2.7E-2</c:v>
                </c:pt>
                <c:pt idx="7">
                  <c:v>2.3E-2</c:v>
                </c:pt>
                <c:pt idx="8">
                  <c:v>1.7999999999999999E-2</c:v>
                </c:pt>
                <c:pt idx="9">
                  <c:v>5.0000000000000001E-3</c:v>
                </c:pt>
              </c:numCache>
            </c:numRef>
          </c:val>
          <c:extLst>
            <c:ext xmlns:c16="http://schemas.microsoft.com/office/drawing/2014/chart" uri="{C3380CC4-5D6E-409C-BE32-E72D297353CC}">
              <c16:uniqueId val="{00000018-EA23-6848-901A-ED9FAFAE3E6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4F-8143-A0F2-7718519348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4F-8143-A0F2-7718519348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4F-8143-A0F2-7718519348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4F-8143-A0F2-77185193489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B4F-8143-A0F2-77185193489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B4F-8143-A0F2-77185193489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B4F-8143-A0F2-77185193489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B4F-8143-A0F2-77185193489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B4F-8143-A0F2-77185193489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B4F-8143-A0F2-77185193489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B4F-8143-A0F2-77185193489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B4F-8143-A0F2-771851934899}"/>
              </c:ext>
            </c:extLst>
          </c:dPt>
          <c:dLbls>
            <c:dLbl>
              <c:idx val="0"/>
              <c:layout>
                <c:manualLayout>
                  <c:x val="-0.14093504455961214"/>
                  <c:y val="0.1850227661754372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B4F-8143-A0F2-771851934899}"/>
                </c:ext>
              </c:extLst>
            </c:dLbl>
            <c:dLbl>
              <c:idx val="1"/>
              <c:layout>
                <c:manualLayout>
                  <c:x val="-0.16722071475418268"/>
                  <c:y val="-3.129123886582877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B4F-8143-A0F2-771851934899}"/>
                </c:ext>
              </c:extLst>
            </c:dLbl>
            <c:dLbl>
              <c:idx val="2"/>
              <c:layout>
                <c:manualLayout>
                  <c:x val="-8.4416602724301959E-2"/>
                  <c:y val="-0.1583536335600150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B4F-8143-A0F2-771851934899}"/>
                </c:ext>
              </c:extLst>
            </c:dLbl>
            <c:dLbl>
              <c:idx val="3"/>
              <c:layout>
                <c:manualLayout>
                  <c:x val="0.11166998166747394"/>
                  <c:y val="-0.15559930293097096"/>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B4F-8143-A0F2-771851934899}"/>
                </c:ext>
              </c:extLst>
            </c:dLbl>
            <c:dLbl>
              <c:idx val="4"/>
              <c:layout>
                <c:manualLayout>
                  <c:x val="0.16042353421952449"/>
                  <c:y val="-5.3360964340730149E-2"/>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bg1"/>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3B4F-8143-A0F2-771851934899}"/>
                </c:ext>
              </c:extLst>
            </c:dLbl>
            <c:dLbl>
              <c:idx val="6"/>
              <c:layout>
                <c:manualLayout>
                  <c:x val="-5.1319195283554025E-2"/>
                  <c:y val="5.6083825749251186E-2"/>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B4F-8143-A0F2-771851934899}"/>
                </c:ext>
              </c:extLst>
            </c:dLbl>
            <c:dLbl>
              <c:idx val="7"/>
              <c:layout>
                <c:manualLayout>
                  <c:x val="-0.10888062996446377"/>
                  <c:y val="4.936669483419847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7522976384905889"/>
                      <c:h val="8.1078383121767308E-2"/>
                    </c:manualLayout>
                  </c15:layout>
                </c:ext>
                <c:ext xmlns:c16="http://schemas.microsoft.com/office/drawing/2014/chart" uri="{C3380CC4-5D6E-409C-BE32-E72D297353CC}">
                  <c16:uniqueId val="{0000000F-3B4F-8143-A0F2-771851934899}"/>
                </c:ext>
              </c:extLst>
            </c:dLbl>
            <c:dLbl>
              <c:idx val="8"/>
              <c:layout>
                <c:manualLayout>
                  <c:x val="-0.11477574090982483"/>
                  <c:y val="1.4354091669323494E-2"/>
                </c:manualLayout>
              </c:layout>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B4F-8143-A0F2-771851934899}"/>
                </c:ext>
              </c:extLst>
            </c:dLbl>
            <c:dLbl>
              <c:idx val="10"/>
              <c:layout>
                <c:manualLayout>
                  <c:x val="2.9135124148209113E-2"/>
                  <c:y val="-5.5628295884960913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3B4F-8143-A0F2-77185193489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Sul Sans Medium" panose="020B0703030403020204" pitchFamily="34" charset="77"/>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11"/>
                <c:pt idx="0">
                  <c:v>Annies Homegrown: $5.6</c:v>
                </c:pt>
                <c:pt idx="1">
                  <c:v>Briannas: $5.1</c:v>
                </c:pt>
                <c:pt idx="2">
                  <c:v>Bragg: $4.5</c:v>
                </c:pt>
                <c:pt idx="3">
                  <c:v>Primal Kitchen: $3.9</c:v>
                </c:pt>
                <c:pt idx="4">
                  <c:v>Tessemaes: $3.6</c:v>
                </c:pt>
                <c:pt idx="5">
                  <c:v>Newmans Own Org: $1.8</c:v>
                </c:pt>
                <c:pt idx="6">
                  <c:v>Organicville: $1.5</c:v>
                </c:pt>
                <c:pt idx="7">
                  <c:v>Drews Org: $1.2</c:v>
                </c:pt>
                <c:pt idx="8">
                  <c:v>Hidden Valley Org: $0.9</c:v>
                </c:pt>
                <c:pt idx="9">
                  <c:v>La Tourangelle: $0.8</c:v>
                </c:pt>
                <c:pt idx="10">
                  <c:v>All Other: $0.7</c:v>
                </c:pt>
              </c:strCache>
            </c:strRef>
          </c:cat>
          <c:val>
            <c:numRef>
              <c:f>Sheet1!$B$2:$B$12</c:f>
              <c:numCache>
                <c:formatCode>0.0%</c:formatCode>
                <c:ptCount val="11"/>
                <c:pt idx="0">
                  <c:v>0.189</c:v>
                </c:pt>
                <c:pt idx="1">
                  <c:v>0.152</c:v>
                </c:pt>
                <c:pt idx="2">
                  <c:v>0.17199999999999999</c:v>
                </c:pt>
                <c:pt idx="3">
                  <c:v>0.13200000000000001</c:v>
                </c:pt>
                <c:pt idx="4">
                  <c:v>0.122</c:v>
                </c:pt>
                <c:pt idx="5">
                  <c:v>6.0999999999999999E-2</c:v>
                </c:pt>
                <c:pt idx="6">
                  <c:v>5.0999999999999997E-2</c:v>
                </c:pt>
                <c:pt idx="7">
                  <c:v>0.03</c:v>
                </c:pt>
                <c:pt idx="8">
                  <c:v>4.1000000000000002E-2</c:v>
                </c:pt>
                <c:pt idx="9">
                  <c:v>2.7E-2</c:v>
                </c:pt>
                <c:pt idx="10">
                  <c:v>2.4E-2</c:v>
                </c:pt>
              </c:numCache>
            </c:numRef>
          </c:val>
          <c:extLst>
            <c:ext xmlns:c16="http://schemas.microsoft.com/office/drawing/2014/chart" uri="{C3380CC4-5D6E-409C-BE32-E72D297353CC}">
              <c16:uniqueId val="{00000018-3B4F-8143-A0F2-7718519348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8DDE31C-1431-7F48-8B0B-D50C9B06CA69}" type="datetimeFigureOut">
              <a:rPr lang="en-US" smtClean="0"/>
              <a:t>7/6/21</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D7068EA-7752-1347-94C0-1BAA57922EBF}" type="slidenum">
              <a:rPr lang="en-US" smtClean="0"/>
              <a:t>‹#›</a:t>
            </a:fld>
            <a:endParaRPr lang="en-US" dirty="0"/>
          </a:p>
        </p:txBody>
      </p:sp>
    </p:spTree>
    <p:extLst>
      <p:ext uri="{BB962C8B-B14F-4D97-AF65-F5344CB8AC3E}">
        <p14:creationId xmlns:p14="http://schemas.microsoft.com/office/powerpoint/2010/main" val="2107534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068EA-7752-1347-94C0-1BAA57922EBF}" type="slidenum">
              <a:rPr lang="en-US" smtClean="0"/>
              <a:t>1</a:t>
            </a:fld>
            <a:endParaRPr lang="en-US" dirty="0"/>
          </a:p>
        </p:txBody>
      </p:sp>
    </p:spTree>
    <p:extLst>
      <p:ext uri="{BB962C8B-B14F-4D97-AF65-F5344CB8AC3E}">
        <p14:creationId xmlns:p14="http://schemas.microsoft.com/office/powerpoint/2010/main" val="480711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DCD35-4087-D446-ADF2-E46C794615C6}" type="slidenum">
              <a:rPr lang="en-US" smtClean="0"/>
              <a:t>37</a:t>
            </a:fld>
            <a:endParaRPr lang="en-US"/>
          </a:p>
        </p:txBody>
      </p:sp>
    </p:spTree>
    <p:extLst>
      <p:ext uri="{BB962C8B-B14F-4D97-AF65-F5344CB8AC3E}">
        <p14:creationId xmlns:p14="http://schemas.microsoft.com/office/powerpoint/2010/main" val="177014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DCD35-4087-D446-ADF2-E46C794615C6}" type="slidenum">
              <a:rPr lang="en-US" smtClean="0"/>
              <a:t>38</a:t>
            </a:fld>
            <a:endParaRPr lang="en-US"/>
          </a:p>
        </p:txBody>
      </p:sp>
    </p:spTree>
    <p:extLst>
      <p:ext uri="{BB962C8B-B14F-4D97-AF65-F5344CB8AC3E}">
        <p14:creationId xmlns:p14="http://schemas.microsoft.com/office/powerpoint/2010/main" val="3923661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DCD35-4087-D446-ADF2-E46C794615C6}" type="slidenum">
              <a:rPr lang="en-US" smtClean="0"/>
              <a:t>39</a:t>
            </a:fld>
            <a:endParaRPr lang="en-US"/>
          </a:p>
        </p:txBody>
      </p:sp>
    </p:spTree>
    <p:extLst>
      <p:ext uri="{BB962C8B-B14F-4D97-AF65-F5344CB8AC3E}">
        <p14:creationId xmlns:p14="http://schemas.microsoft.com/office/powerpoint/2010/main" val="291984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DCD35-4087-D446-ADF2-E46C794615C6}" type="slidenum">
              <a:rPr lang="en-US" smtClean="0"/>
              <a:t>40</a:t>
            </a:fld>
            <a:endParaRPr lang="en-US"/>
          </a:p>
        </p:txBody>
      </p:sp>
    </p:spTree>
    <p:extLst>
      <p:ext uri="{BB962C8B-B14F-4D97-AF65-F5344CB8AC3E}">
        <p14:creationId xmlns:p14="http://schemas.microsoft.com/office/powerpoint/2010/main" val="348177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068EA-7752-1347-94C0-1BAA57922EBF}" type="slidenum">
              <a:rPr lang="en-US" smtClean="0"/>
              <a:t>2</a:t>
            </a:fld>
            <a:endParaRPr lang="en-US" dirty="0"/>
          </a:p>
        </p:txBody>
      </p:sp>
    </p:spTree>
    <p:extLst>
      <p:ext uri="{BB962C8B-B14F-4D97-AF65-F5344CB8AC3E}">
        <p14:creationId xmlns:p14="http://schemas.microsoft.com/office/powerpoint/2010/main" val="48071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068EA-7752-1347-94C0-1BAA57922EBF}" type="slidenum">
              <a:rPr lang="en-US" smtClean="0"/>
              <a:t>3</a:t>
            </a:fld>
            <a:endParaRPr lang="en-US" dirty="0"/>
          </a:p>
        </p:txBody>
      </p:sp>
    </p:spTree>
    <p:extLst>
      <p:ext uri="{BB962C8B-B14F-4D97-AF65-F5344CB8AC3E}">
        <p14:creationId xmlns:p14="http://schemas.microsoft.com/office/powerpoint/2010/main" val="480711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DCD35-4087-D446-ADF2-E46C79461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08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068EA-7752-1347-94C0-1BAA57922EBF}" type="slidenum">
              <a:rPr lang="en-US" smtClean="0"/>
              <a:t>13</a:t>
            </a:fld>
            <a:endParaRPr lang="en-US" dirty="0"/>
          </a:p>
        </p:txBody>
      </p:sp>
    </p:spTree>
    <p:extLst>
      <p:ext uri="{BB962C8B-B14F-4D97-AF65-F5344CB8AC3E}">
        <p14:creationId xmlns:p14="http://schemas.microsoft.com/office/powerpoint/2010/main" val="258445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068EA-7752-1347-94C0-1BAA57922EBF}" type="slidenum">
              <a:rPr lang="en-US" smtClean="0"/>
              <a:t>19</a:t>
            </a:fld>
            <a:endParaRPr lang="en-US" dirty="0"/>
          </a:p>
        </p:txBody>
      </p:sp>
    </p:spTree>
    <p:extLst>
      <p:ext uri="{BB962C8B-B14F-4D97-AF65-F5344CB8AC3E}">
        <p14:creationId xmlns:p14="http://schemas.microsoft.com/office/powerpoint/2010/main" val="242806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068EA-7752-1347-94C0-1BAA57922EBF}" type="slidenum">
              <a:rPr lang="en-US" smtClean="0"/>
              <a:t>21</a:t>
            </a:fld>
            <a:endParaRPr lang="en-US" dirty="0"/>
          </a:p>
        </p:txBody>
      </p:sp>
    </p:spTree>
    <p:extLst>
      <p:ext uri="{BB962C8B-B14F-4D97-AF65-F5344CB8AC3E}">
        <p14:creationId xmlns:p14="http://schemas.microsoft.com/office/powerpoint/2010/main" val="1629718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068EA-7752-1347-94C0-1BAA57922EBF}" type="slidenum">
              <a:rPr lang="en-US" smtClean="0"/>
              <a:t>30</a:t>
            </a:fld>
            <a:endParaRPr lang="en-US" dirty="0"/>
          </a:p>
        </p:txBody>
      </p:sp>
    </p:spTree>
    <p:extLst>
      <p:ext uri="{BB962C8B-B14F-4D97-AF65-F5344CB8AC3E}">
        <p14:creationId xmlns:p14="http://schemas.microsoft.com/office/powerpoint/2010/main" val="170253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DCD35-4087-D446-ADF2-E46C794615C6}" type="slidenum">
              <a:rPr lang="en-US" smtClean="0"/>
              <a:t>36</a:t>
            </a:fld>
            <a:endParaRPr lang="en-US"/>
          </a:p>
        </p:txBody>
      </p:sp>
    </p:spTree>
    <p:extLst>
      <p:ext uri="{BB962C8B-B14F-4D97-AF65-F5344CB8AC3E}">
        <p14:creationId xmlns:p14="http://schemas.microsoft.com/office/powerpoint/2010/main" val="1885896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425EDE82-4B97-0E48-A74F-B1080DA3D8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p:cNvSpPr>
            <a:spLocks noGrp="1"/>
          </p:cNvSpPr>
          <p:nvPr>
            <p:ph type="ctrTitle" hasCustomPrompt="1"/>
          </p:nvPr>
        </p:nvSpPr>
        <p:spPr>
          <a:xfrm>
            <a:off x="1524005" y="1122363"/>
            <a:ext cx="9144000" cy="2387600"/>
          </a:xfrm>
          <a:prstGeom prst="rect">
            <a:avLst/>
          </a:prstGeom>
        </p:spPr>
        <p:txBody>
          <a:bodyPr anchor="b"/>
          <a:lstStyle>
            <a:lvl1pPr algn="ct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5" y="3602037"/>
            <a:ext cx="9144000" cy="1655763"/>
          </a:xfrm>
          <a:prstGeom prst="rect">
            <a:avLst/>
          </a:prstGeom>
        </p:spPr>
        <p:txBody>
          <a:bodyPr/>
          <a:lstStyle>
            <a:lvl1pPr marL="0" indent="0" algn="ctr">
              <a:buNone/>
              <a:defRPr sz="2300" b="0" i="0">
                <a:latin typeface="Arial" panose="020B0604020202020204" pitchFamily="34" charset="0"/>
                <a:cs typeface="Arial" panose="020B0604020202020204" pitchFamily="34" charset="0"/>
              </a:defRPr>
            </a:lvl1pPr>
            <a:lvl2pPr marL="457171" indent="0" algn="ctr">
              <a:buNone/>
              <a:defRPr sz="2000"/>
            </a:lvl2pPr>
            <a:lvl3pPr marL="914341" indent="0" algn="ctr">
              <a:buNone/>
              <a:defRPr sz="1800"/>
            </a:lvl3pPr>
            <a:lvl4pPr marL="1371512" indent="0" algn="ctr">
              <a:buNone/>
              <a:defRPr sz="1600"/>
            </a:lvl4pPr>
            <a:lvl5pPr marL="1828682" indent="0" algn="ctr">
              <a:buNone/>
              <a:defRPr sz="1600"/>
            </a:lvl5pPr>
            <a:lvl6pPr marL="2285854" indent="0" algn="ctr">
              <a:buNone/>
              <a:defRPr sz="1600"/>
            </a:lvl6pPr>
            <a:lvl7pPr marL="2743025" indent="0" algn="ctr">
              <a:buNone/>
              <a:defRPr sz="1600"/>
            </a:lvl7pPr>
            <a:lvl8pPr marL="3200195" indent="0" algn="ctr">
              <a:buNone/>
              <a:defRPr sz="1600"/>
            </a:lvl8pPr>
            <a:lvl9pPr marL="3657366" indent="0" algn="ctr">
              <a:buNone/>
              <a:defRPr sz="1600"/>
            </a:lvl9pPr>
          </a:lstStyle>
          <a:p>
            <a:r>
              <a:rPr lang="en-US" dirty="0"/>
              <a:t>Click to edit Master subtitle style</a:t>
            </a:r>
          </a:p>
        </p:txBody>
      </p:sp>
      <p:sp>
        <p:nvSpPr>
          <p:cNvPr id="8" name="Footer Placeholder 4">
            <a:extLst>
              <a:ext uri="{FF2B5EF4-FFF2-40B4-BE49-F238E27FC236}">
                <a16:creationId xmlns:a16="http://schemas.microsoft.com/office/drawing/2014/main" id="{DCA9D60D-EED8-5241-8D31-680294AD3825}"/>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7" name="Slide Number Placeholder 5">
            <a:extLst>
              <a:ext uri="{FF2B5EF4-FFF2-40B4-BE49-F238E27FC236}">
                <a16:creationId xmlns:a16="http://schemas.microsoft.com/office/drawing/2014/main" id="{693011CE-581C-C04E-BA34-EE6AEA4C829F}"/>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732269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Yin Yan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49DF22D8-597D-984C-BD95-B59AEAB0E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
        <p:nvSpPr>
          <p:cNvPr id="13" name="Footer Placeholder 4">
            <a:extLst>
              <a:ext uri="{FF2B5EF4-FFF2-40B4-BE49-F238E27FC236}">
                <a16:creationId xmlns:a16="http://schemas.microsoft.com/office/drawing/2014/main" id="{7FB2AA9E-FAAE-2841-9A4C-6F53DAA51796}"/>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Tree>
    <p:extLst>
      <p:ext uri="{BB962C8B-B14F-4D97-AF65-F5344CB8AC3E}">
        <p14:creationId xmlns:p14="http://schemas.microsoft.com/office/powerpoint/2010/main" val="373013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Backgroun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977355-A2E5-524B-AB20-C96829FAF912}"/>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6" name="Slide Number Placeholder 5">
            <a:extLst>
              <a:ext uri="{FF2B5EF4-FFF2-40B4-BE49-F238E27FC236}">
                <a16:creationId xmlns:a16="http://schemas.microsoft.com/office/drawing/2014/main" id="{5F5903AB-E30F-5C4B-8C90-861323264680}"/>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19893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515600" cy="4351338"/>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A0A60F3-8248-714F-9430-C6F6CF63F4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Title 1">
            <a:extLst>
              <a:ext uri="{FF2B5EF4-FFF2-40B4-BE49-F238E27FC236}">
                <a16:creationId xmlns:a16="http://schemas.microsoft.com/office/drawing/2014/main" id="{6A27ACFD-E043-BC41-9542-731DCFC5E870}"/>
              </a:ext>
            </a:extLst>
          </p:cNvPr>
          <p:cNvSpPr>
            <a:spLocks noGrp="1"/>
          </p:cNvSpPr>
          <p:nvPr>
            <p:ph type="title"/>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endParaRPr lang="en-US" dirty="0"/>
          </a:p>
        </p:txBody>
      </p:sp>
      <p:sp>
        <p:nvSpPr>
          <p:cNvPr id="10" name="Footer Placeholder 4">
            <a:extLst>
              <a:ext uri="{FF2B5EF4-FFF2-40B4-BE49-F238E27FC236}">
                <a16:creationId xmlns:a16="http://schemas.microsoft.com/office/drawing/2014/main" id="{13EF0070-6320-1642-B298-5700D2392DC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12" name="Slide Number Placeholder 5">
            <a:extLst>
              <a:ext uri="{FF2B5EF4-FFF2-40B4-BE49-F238E27FC236}">
                <a16:creationId xmlns:a16="http://schemas.microsoft.com/office/drawing/2014/main" id="{FFFEB05E-E111-0D45-96A9-BD0BFE1D06E7}"/>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269512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Footer Placeholder 4">
            <a:extLst>
              <a:ext uri="{FF2B5EF4-FFF2-40B4-BE49-F238E27FC236}">
                <a16:creationId xmlns:a16="http://schemas.microsoft.com/office/drawing/2014/main" id="{4A1B09D0-EA54-F446-99CF-AC9AAEAE06F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8277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genda">
    <p:spTree>
      <p:nvGrpSpPr>
        <p:cNvPr id="1" name=""/>
        <p:cNvGrpSpPr/>
        <p:nvPr/>
      </p:nvGrpSpPr>
      <p:grpSpPr>
        <a:xfrm>
          <a:off x="0" y="0"/>
          <a:ext cx="0" cy="0"/>
          <a:chOff x="0" y="0"/>
          <a:chExt cx="0" cy="0"/>
        </a:xfrm>
      </p:grpSpPr>
      <p:pic>
        <p:nvPicPr>
          <p:cNvPr id="9" name="Picture 8" descr="A tray of food on a table&#10;&#10;Description automatically generated">
            <a:extLst>
              <a:ext uri="{FF2B5EF4-FFF2-40B4-BE49-F238E27FC236}">
                <a16:creationId xmlns:a16="http://schemas.microsoft.com/office/drawing/2014/main" id="{6BD59837-F071-8842-A4E5-E20338E34F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29" y="838200"/>
            <a:ext cx="12192000" cy="6019800"/>
          </a:xfrm>
          <a:prstGeom prst="rect">
            <a:avLst/>
          </a:prstGeom>
        </p:spPr>
      </p:pic>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Footer Placeholder 4">
            <a:extLst>
              <a:ext uri="{FF2B5EF4-FFF2-40B4-BE49-F238E27FC236}">
                <a16:creationId xmlns:a16="http://schemas.microsoft.com/office/drawing/2014/main" id="{4A1B09D0-EA54-F446-99CF-AC9AAEAE06F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204155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Cosmic Jerry BKGD">
    <p:spTree>
      <p:nvGrpSpPr>
        <p:cNvPr id="1" name=""/>
        <p:cNvGrpSpPr/>
        <p:nvPr/>
      </p:nvGrpSpPr>
      <p:grpSpPr>
        <a:xfrm>
          <a:off x="0" y="0"/>
          <a:ext cx="0" cy="0"/>
          <a:chOff x="0" y="0"/>
          <a:chExt cx="0" cy="0"/>
        </a:xfrm>
      </p:grpSpPr>
      <p:pic>
        <p:nvPicPr>
          <p:cNvPr id="5" name="Picture 4" descr="A picture containing food, fruit drink&#10;&#10;Description automatically generated">
            <a:extLst>
              <a:ext uri="{FF2B5EF4-FFF2-40B4-BE49-F238E27FC236}">
                <a16:creationId xmlns:a16="http://schemas.microsoft.com/office/drawing/2014/main" id="{259DB7A7-107F-D84E-968D-D22C41C0E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Footer Placeholder 4">
            <a:extLst>
              <a:ext uri="{FF2B5EF4-FFF2-40B4-BE49-F238E27FC236}">
                <a16:creationId xmlns:a16="http://schemas.microsoft.com/office/drawing/2014/main" id="{4A1B09D0-EA54-F446-99CF-AC9AAEAE06F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77008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reamy Ranch BKGD">
    <p:spTree>
      <p:nvGrpSpPr>
        <p:cNvPr id="1" name=""/>
        <p:cNvGrpSpPr/>
        <p:nvPr/>
      </p:nvGrpSpPr>
      <p:grpSpPr>
        <a:xfrm>
          <a:off x="0" y="0"/>
          <a:ext cx="0" cy="0"/>
          <a:chOff x="0" y="0"/>
          <a:chExt cx="0" cy="0"/>
        </a:xfrm>
      </p:grpSpPr>
      <p:pic>
        <p:nvPicPr>
          <p:cNvPr id="4" name="Picture 3" descr="A picture containing food, dish&#10;&#10;Description automatically generated">
            <a:extLst>
              <a:ext uri="{FF2B5EF4-FFF2-40B4-BE49-F238E27FC236}">
                <a16:creationId xmlns:a16="http://schemas.microsoft.com/office/drawing/2014/main" id="{6A074FDE-E540-EE4E-AA1B-19765AF314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Footer Placeholder 4">
            <a:extLst>
              <a:ext uri="{FF2B5EF4-FFF2-40B4-BE49-F238E27FC236}">
                <a16:creationId xmlns:a16="http://schemas.microsoft.com/office/drawing/2014/main" id="{4A1B09D0-EA54-F446-99CF-AC9AAEAE06F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3106905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Lemon Garlic BKG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414A2A-88EB-D541-9526-C9CB96D70D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Footer Placeholder 4">
            <a:extLst>
              <a:ext uri="{FF2B5EF4-FFF2-40B4-BE49-F238E27FC236}">
                <a16:creationId xmlns:a16="http://schemas.microsoft.com/office/drawing/2014/main" id="{4A1B09D0-EA54-F446-99CF-AC9AAEAE06F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178013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Ingredients BKGD">
    <p:spTree>
      <p:nvGrpSpPr>
        <p:cNvPr id="1" name=""/>
        <p:cNvGrpSpPr/>
        <p:nvPr/>
      </p:nvGrpSpPr>
      <p:grpSpPr>
        <a:xfrm>
          <a:off x="0" y="0"/>
          <a:ext cx="0" cy="0"/>
          <a:chOff x="0" y="0"/>
          <a:chExt cx="0" cy="0"/>
        </a:xfrm>
      </p:grpSpPr>
      <p:pic>
        <p:nvPicPr>
          <p:cNvPr id="5" name="Picture 4" descr="A picture containing food, fruit, dish, vegetable&#10;&#10;Description automatically generated">
            <a:extLst>
              <a:ext uri="{FF2B5EF4-FFF2-40B4-BE49-F238E27FC236}">
                <a16:creationId xmlns:a16="http://schemas.microsoft.com/office/drawing/2014/main" id="{468AEA4A-386F-B346-A7C6-0B8F4E6B16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Footer Placeholder 4">
            <a:extLst>
              <a:ext uri="{FF2B5EF4-FFF2-40B4-BE49-F238E27FC236}">
                <a16:creationId xmlns:a16="http://schemas.microsoft.com/office/drawing/2014/main" id="{4A1B09D0-EA54-F446-99CF-AC9AAEAE06F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3666251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Herbs BKGD">
    <p:spTree>
      <p:nvGrpSpPr>
        <p:cNvPr id="1" name=""/>
        <p:cNvGrpSpPr/>
        <p:nvPr/>
      </p:nvGrpSpPr>
      <p:grpSpPr>
        <a:xfrm>
          <a:off x="0" y="0"/>
          <a:ext cx="0" cy="0"/>
          <a:chOff x="0" y="0"/>
          <a:chExt cx="0" cy="0"/>
        </a:xfrm>
      </p:grpSpPr>
      <p:pic>
        <p:nvPicPr>
          <p:cNvPr id="5" name="Picture 4" descr="A picture containing plant, vegetable&#10;&#10;Description automatically generated">
            <a:extLst>
              <a:ext uri="{FF2B5EF4-FFF2-40B4-BE49-F238E27FC236}">
                <a16:creationId xmlns:a16="http://schemas.microsoft.com/office/drawing/2014/main" id="{D57366F9-2994-7B44-B902-292C721C13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p:cNvSpPr>
            <a:spLocks noGrp="1"/>
          </p:cNvSpPr>
          <p:nvPr>
            <p:ph type="title" hasCustomPrompt="1"/>
          </p:nvPr>
        </p:nvSpPr>
        <p:spPr>
          <a:xfrm>
            <a:off x="838201" y="212730"/>
            <a:ext cx="10515600" cy="1325563"/>
          </a:xfrm>
          <a:prstGeom prst="rect">
            <a:avLst/>
          </a:prstGeom>
        </p:spPr>
        <p:txBody>
          <a:bodyPr/>
          <a:lstStyle>
            <a:lvl1pPr>
              <a:defRPr sz="3600" b="1" i="0">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6C738E82-5DE0-8C46-8F52-E75D8E04D2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774" t="19811" r="34600" b="46532"/>
          <a:stretch/>
        </p:blipFill>
        <p:spPr>
          <a:xfrm>
            <a:off x="67693" y="62698"/>
            <a:ext cx="726809" cy="731520"/>
          </a:xfrm>
          <a:prstGeom prst="rect">
            <a:avLst/>
          </a:prstGeom>
        </p:spPr>
      </p:pic>
      <p:sp>
        <p:nvSpPr>
          <p:cNvPr id="7" name="Footer Placeholder 4">
            <a:extLst>
              <a:ext uri="{FF2B5EF4-FFF2-40B4-BE49-F238E27FC236}">
                <a16:creationId xmlns:a16="http://schemas.microsoft.com/office/drawing/2014/main" id="{4A1B09D0-EA54-F446-99CF-AC9AAEAE06F9}"/>
              </a:ext>
            </a:extLst>
          </p:cNvPr>
          <p:cNvSpPr>
            <a:spLocks noGrp="1"/>
          </p:cNvSpPr>
          <p:nvPr>
            <p:ph type="ftr" sz="quarter" idx="11"/>
          </p:nvPr>
        </p:nvSpPr>
        <p:spPr>
          <a:xfrm>
            <a:off x="4038601" y="6502135"/>
            <a:ext cx="4114800" cy="229970"/>
          </a:xfrm>
          <a:prstGeom prst="rect">
            <a:avLst/>
          </a:prstGeom>
        </p:spPr>
        <p:txBody>
          <a:bodyPr/>
          <a:lstStyle>
            <a:lvl1pPr>
              <a:defRPr sz="800">
                <a:latin typeface="Arial" panose="020B0604020202020204" pitchFamily="34" charset="0"/>
                <a:cs typeface="Arial" panose="020B0604020202020204" pitchFamily="34" charset="0"/>
              </a:defRPr>
            </a:lvl1pPr>
          </a:lstStyle>
          <a:p>
            <a:pPr algn="ctr"/>
            <a:r>
              <a:rPr lang="en-US" spc="299">
                <a:ea typeface="Baskerville Old Face" charset="0"/>
              </a:rPr>
              <a:t>CONFIDENTIAL AND PROPRIETARY</a:t>
            </a:r>
            <a:endParaRPr lang="en-US" spc="299" dirty="0">
              <a:ea typeface="Baskerville Old Face" charset="0"/>
            </a:endParaRPr>
          </a:p>
        </p:txBody>
      </p:sp>
      <p:sp>
        <p:nvSpPr>
          <p:cNvPr id="8" name="Slide Number Placeholder 5">
            <a:extLst>
              <a:ext uri="{FF2B5EF4-FFF2-40B4-BE49-F238E27FC236}">
                <a16:creationId xmlns:a16="http://schemas.microsoft.com/office/drawing/2014/main" id="{C95AD8EC-428A-614F-847B-35F6EC3AEB64}"/>
              </a:ext>
            </a:extLst>
          </p:cNvPr>
          <p:cNvSpPr>
            <a:spLocks noGrp="1"/>
          </p:cNvSpPr>
          <p:nvPr>
            <p:ph type="sldNum" sz="quarter" idx="12"/>
          </p:nvPr>
        </p:nvSpPr>
        <p:spPr>
          <a:xfrm>
            <a:off x="9296405" y="6502134"/>
            <a:ext cx="2743200" cy="229971"/>
          </a:xfrm>
          <a:prstGeom prst="rect">
            <a:avLst/>
          </a:prstGeom>
        </p:spPr>
        <p:txBody>
          <a:bodyPr/>
          <a:lstStyle>
            <a:lvl1pPr>
              <a:defRPr sz="800" b="0" i="0">
                <a:solidFill>
                  <a:srgbClr val="333333"/>
                </a:solidFill>
                <a:latin typeface="Arial" panose="020B0604020202020204" pitchFamily="34" charset="0"/>
                <a:cs typeface="Arial" panose="020B0604020202020204" pitchFamily="34" charset="0"/>
              </a:defRPr>
            </a:lvl1pPr>
          </a:lstStyle>
          <a:p>
            <a:pPr algn="r"/>
            <a:fld id="{0096ECDA-9B52-9F45-840E-7B90CDE96DE0}" type="slidenum">
              <a:rPr lang="en-US" smtClean="0"/>
              <a:pPr algn="r"/>
              <a:t>‹#›</a:t>
            </a:fld>
            <a:endParaRPr lang="en-US" dirty="0"/>
          </a:p>
        </p:txBody>
      </p:sp>
    </p:spTree>
    <p:extLst>
      <p:ext uri="{BB962C8B-B14F-4D97-AF65-F5344CB8AC3E}">
        <p14:creationId xmlns:p14="http://schemas.microsoft.com/office/powerpoint/2010/main" val="3161539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EFB65BF4-63C6-2941-A85D-BCAF448C7574}"/>
              </a:ext>
            </a:extLst>
          </p:cNvPr>
          <p:cNvSpPr>
            <a:spLocks noGrp="1"/>
          </p:cNvSpPr>
          <p:nvPr>
            <p:ph type="ftr" sz="quarter" idx="3"/>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
        <p:nvSpPr>
          <p:cNvPr id="4" name="Slide Number Placeholder 5">
            <a:extLst>
              <a:ext uri="{FF2B5EF4-FFF2-40B4-BE49-F238E27FC236}">
                <a16:creationId xmlns:a16="http://schemas.microsoft.com/office/drawing/2014/main" id="{7B5DB79C-F80D-B54B-88B1-63497BD71631}"/>
              </a:ext>
            </a:extLst>
          </p:cNvPr>
          <p:cNvSpPr>
            <a:spLocks noGrp="1"/>
          </p:cNvSpPr>
          <p:nvPr>
            <p:ph type="sldNum" sz="quarter" idx="4"/>
          </p:nvPr>
        </p:nvSpPr>
        <p:spPr>
          <a:xfrm>
            <a:off x="9296405" y="6502134"/>
            <a:ext cx="2743200" cy="229971"/>
          </a:xfrm>
          <a:prstGeom prst="rect">
            <a:avLst/>
          </a:prstGeom>
        </p:spPr>
        <p:txBody>
          <a:bodyPr/>
          <a:lstStyle>
            <a:lvl1pPr>
              <a:defRPr sz="800" b="0" i="0">
                <a:solidFill>
                  <a:srgbClr val="333333"/>
                </a:solidFill>
                <a:latin typeface="Sul Sans Light" panose="020B0403030403020204" pitchFamily="34" charset="77"/>
              </a:defRPr>
            </a:lvl1pPr>
          </a:lstStyle>
          <a:p>
            <a:pPr algn="r"/>
            <a:fld id="{0096ECDA-9B52-9F45-840E-7B90CDE96DE0}" type="slidenum">
              <a:rPr lang="en-US" smtClean="0"/>
              <a:pPr algn="r"/>
              <a:t>‹#›</a:t>
            </a:fld>
            <a:endParaRPr lang="en-US" sz="800" dirty="0"/>
          </a:p>
        </p:txBody>
      </p:sp>
    </p:spTree>
    <p:extLst>
      <p:ext uri="{BB962C8B-B14F-4D97-AF65-F5344CB8AC3E}">
        <p14:creationId xmlns:p14="http://schemas.microsoft.com/office/powerpoint/2010/main" val="2110502353"/>
      </p:ext>
    </p:extLst>
  </p:cSld>
  <p:clrMap bg1="lt1" tx1="dk1" bg2="lt2" tx2="dk2" accent1="accent1" accent2="accent2" accent3="accent3" accent4="accent4" accent5="accent5" accent6="accent6" hlink="hlink" folHlink="folHlink"/>
  <p:sldLayoutIdLst>
    <p:sldLayoutId id="2147483714" r:id="rId1"/>
    <p:sldLayoutId id="2147483703" r:id="rId2"/>
    <p:sldLayoutId id="2147483680" r:id="rId3"/>
    <p:sldLayoutId id="2147483716" r:id="rId4"/>
    <p:sldLayoutId id="2147483709" r:id="rId5"/>
    <p:sldLayoutId id="2147483710" r:id="rId6"/>
    <p:sldLayoutId id="2147483711" r:id="rId7"/>
    <p:sldLayoutId id="2147483712" r:id="rId8"/>
    <p:sldLayoutId id="2147483713" r:id="rId9"/>
    <p:sldLayoutId id="2147483715" r:id="rId10"/>
    <p:sldLayoutId id="2147483681" r:id="rId11"/>
  </p:sldLayoutIdLst>
  <p:hf hdr="0" ftr="0" dt="0"/>
  <p:txStyles>
    <p:titleStyle>
      <a:lvl1pPr algn="l" defTabSz="9143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6" indent="-228586" algn="l" defTabSz="914341" rtl="0" eaLnBrk="1" latinLnBrk="0" hangingPunct="1">
        <a:lnSpc>
          <a:spcPct val="90000"/>
        </a:lnSpc>
        <a:spcBef>
          <a:spcPts val="1000"/>
        </a:spcBef>
        <a:buFont typeface="Arial"/>
        <a:buChar char="•"/>
        <a:defRPr sz="2900" kern="1200">
          <a:solidFill>
            <a:schemeClr val="tx1"/>
          </a:solidFill>
          <a:latin typeface="+mn-lt"/>
          <a:ea typeface="+mn-ea"/>
          <a:cs typeface="+mn-cs"/>
        </a:defRPr>
      </a:lvl1pPr>
      <a:lvl2pPr marL="685756" indent="-228586" algn="l" defTabSz="914341" rtl="0" eaLnBrk="1" latinLnBrk="0" hangingPunct="1">
        <a:lnSpc>
          <a:spcPct val="90000"/>
        </a:lnSpc>
        <a:spcBef>
          <a:spcPts val="500"/>
        </a:spcBef>
        <a:buFont typeface="Arial"/>
        <a:buChar char="•"/>
        <a:defRPr sz="2300" kern="1200">
          <a:solidFill>
            <a:schemeClr val="tx1"/>
          </a:solidFill>
          <a:latin typeface="+mn-lt"/>
          <a:ea typeface="+mn-ea"/>
          <a:cs typeface="+mn-cs"/>
        </a:defRPr>
      </a:lvl2pPr>
      <a:lvl3pPr marL="1142927" indent="-228586" algn="l" defTabSz="914341"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98"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68"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39"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09"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81"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52"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2" algn="l" defTabSz="914341" rtl="0" eaLnBrk="1" latinLnBrk="0" hangingPunct="1">
        <a:defRPr sz="1800" kern="1200">
          <a:solidFill>
            <a:schemeClr val="tx1"/>
          </a:solidFill>
          <a:latin typeface="+mn-lt"/>
          <a:ea typeface="+mn-ea"/>
          <a:cs typeface="+mn-cs"/>
        </a:defRPr>
      </a:lvl4pPr>
      <a:lvl5pPr marL="1828682" algn="l" defTabSz="914341" rtl="0" eaLnBrk="1" latinLnBrk="0" hangingPunct="1">
        <a:defRPr sz="1800" kern="1200">
          <a:solidFill>
            <a:schemeClr val="tx1"/>
          </a:solidFill>
          <a:latin typeface="+mn-lt"/>
          <a:ea typeface="+mn-ea"/>
          <a:cs typeface="+mn-cs"/>
        </a:defRPr>
      </a:lvl5pPr>
      <a:lvl6pPr marL="2285854" algn="l" defTabSz="914341" rtl="0" eaLnBrk="1" latinLnBrk="0" hangingPunct="1">
        <a:defRPr sz="1800" kern="1200">
          <a:solidFill>
            <a:schemeClr val="tx1"/>
          </a:solidFill>
          <a:latin typeface="+mn-lt"/>
          <a:ea typeface="+mn-ea"/>
          <a:cs typeface="+mn-cs"/>
        </a:defRPr>
      </a:lvl6pPr>
      <a:lvl7pPr marL="2743025" algn="l" defTabSz="914341" rtl="0" eaLnBrk="1" latinLnBrk="0" hangingPunct="1">
        <a:defRPr sz="1800" kern="1200">
          <a:solidFill>
            <a:schemeClr val="tx1"/>
          </a:solidFill>
          <a:latin typeface="+mn-lt"/>
          <a:ea typeface="+mn-ea"/>
          <a:cs typeface="+mn-cs"/>
        </a:defRPr>
      </a:lvl7pPr>
      <a:lvl8pPr marL="3200195" algn="l" defTabSz="914341" rtl="0" eaLnBrk="1" latinLnBrk="0" hangingPunct="1">
        <a:defRPr sz="1800" kern="1200">
          <a:solidFill>
            <a:schemeClr val="tx1"/>
          </a:solidFill>
          <a:latin typeface="+mn-lt"/>
          <a:ea typeface="+mn-ea"/>
          <a:cs typeface="+mn-cs"/>
        </a:defRPr>
      </a:lvl8pPr>
      <a:lvl9pPr marL="3657366" algn="l" defTabSz="9143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image" Target="../media/image36.jpeg"/><Relationship Id="rId20"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3.xml"/><Relationship Id="rId4" Type="http://schemas.openxmlformats.org/officeDocument/2006/relationships/image" Target="../media/image5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image" Target="../media/image59.png"/><Relationship Id="rId1" Type="http://schemas.openxmlformats.org/officeDocument/2006/relationships/slideLayout" Target="../slideLayouts/slideLayout9.xml"/><Relationship Id="rId6" Type="http://schemas.openxmlformats.org/officeDocument/2006/relationships/image" Target="../media/image63.pn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9" Type="http://schemas.openxmlformats.org/officeDocument/2006/relationships/image" Target="../media/image103.png"/><Relationship Id="rId21" Type="http://schemas.openxmlformats.org/officeDocument/2006/relationships/image" Target="../media/image85.png"/><Relationship Id="rId34" Type="http://schemas.openxmlformats.org/officeDocument/2006/relationships/image" Target="../media/image98.png"/><Relationship Id="rId42" Type="http://schemas.openxmlformats.org/officeDocument/2006/relationships/image" Target="../media/image106.jpeg"/><Relationship Id="rId7" Type="http://schemas.openxmlformats.org/officeDocument/2006/relationships/image" Target="../media/image68.jpeg"/><Relationship Id="rId2" Type="http://schemas.openxmlformats.org/officeDocument/2006/relationships/image" Target="../media/image70.png"/><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3.png"/><Relationship Id="rId41"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6.pn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image" Target="../media/image63.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36" Type="http://schemas.openxmlformats.org/officeDocument/2006/relationships/image" Target="../media/image100.png"/><Relationship Id="rId10" Type="http://schemas.openxmlformats.org/officeDocument/2006/relationships/image" Target="../media/image75.png"/><Relationship Id="rId19" Type="http://schemas.openxmlformats.org/officeDocument/2006/relationships/image" Target="../media/image83.jpeg"/><Relationship Id="rId31" Type="http://schemas.openxmlformats.org/officeDocument/2006/relationships/image" Target="../media/image95.png"/><Relationship Id="rId4" Type="http://schemas.openxmlformats.org/officeDocument/2006/relationships/image" Target="../media/image72.png"/><Relationship Id="rId9" Type="http://schemas.openxmlformats.org/officeDocument/2006/relationships/image" Target="../media/image74.jpeg"/><Relationship Id="rId14" Type="http://schemas.openxmlformats.org/officeDocument/2006/relationships/image" Target="../media/image78.png"/><Relationship Id="rId22" Type="http://schemas.openxmlformats.org/officeDocument/2006/relationships/image" Target="../media/image86.jpe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9.png"/><Relationship Id="rId43" Type="http://schemas.openxmlformats.org/officeDocument/2006/relationships/image" Target="../media/image107.png"/><Relationship Id="rId8" Type="http://schemas.openxmlformats.org/officeDocument/2006/relationships/image" Target="../media/image39.png"/><Relationship Id="rId3" Type="http://schemas.openxmlformats.org/officeDocument/2006/relationships/image" Target="../media/image71.png"/><Relationship Id="rId12" Type="http://schemas.openxmlformats.org/officeDocument/2006/relationships/image" Target="../media/image40.pn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38" Type="http://schemas.openxmlformats.org/officeDocument/2006/relationships/image" Target="../media/image102.png"/></Relationships>
</file>

<file path=ppt/slides/_rels/slide1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1.jpeg"/><Relationship Id="rId26" Type="http://schemas.openxmlformats.org/officeDocument/2006/relationships/image" Target="../media/image124.png"/><Relationship Id="rId3" Type="http://schemas.openxmlformats.org/officeDocument/2006/relationships/image" Target="../media/image108.png"/><Relationship Id="rId21" Type="http://schemas.openxmlformats.org/officeDocument/2006/relationships/image" Target="../media/image89.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85.png"/><Relationship Id="rId25" Type="http://schemas.openxmlformats.org/officeDocument/2006/relationships/image" Target="../media/image123.png"/><Relationship Id="rId2" Type="http://schemas.openxmlformats.org/officeDocument/2006/relationships/notesSlide" Target="../notesSlides/notesSlide6.xml"/><Relationship Id="rId16" Type="http://schemas.openxmlformats.org/officeDocument/2006/relationships/image" Target="../media/image120.png"/><Relationship Id="rId20" Type="http://schemas.openxmlformats.org/officeDocument/2006/relationships/image" Target="../media/image88.png"/><Relationship Id="rId29"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115.png"/><Relationship Id="rId24" Type="http://schemas.openxmlformats.org/officeDocument/2006/relationships/image" Target="../media/image122.png"/><Relationship Id="rId5" Type="http://schemas.openxmlformats.org/officeDocument/2006/relationships/image" Target="../media/image110.png"/><Relationship Id="rId15" Type="http://schemas.openxmlformats.org/officeDocument/2006/relationships/image" Target="../media/image119.jpeg"/><Relationship Id="rId23" Type="http://schemas.openxmlformats.org/officeDocument/2006/relationships/image" Target="../media/image91.png"/><Relationship Id="rId28" Type="http://schemas.openxmlformats.org/officeDocument/2006/relationships/image" Target="../media/image126.png"/><Relationship Id="rId10" Type="http://schemas.openxmlformats.org/officeDocument/2006/relationships/image" Target="../media/image114.png"/><Relationship Id="rId19" Type="http://schemas.openxmlformats.org/officeDocument/2006/relationships/image" Target="../media/image87.png"/><Relationship Id="rId31" Type="http://schemas.openxmlformats.org/officeDocument/2006/relationships/image" Target="../media/image129.png"/><Relationship Id="rId4" Type="http://schemas.openxmlformats.org/officeDocument/2006/relationships/image" Target="../media/image109.png"/><Relationship Id="rId9" Type="http://schemas.openxmlformats.org/officeDocument/2006/relationships/image" Target="../media/image113.png"/><Relationship Id="rId14" Type="http://schemas.openxmlformats.org/officeDocument/2006/relationships/image" Target="../media/image118.jpeg"/><Relationship Id="rId22" Type="http://schemas.openxmlformats.org/officeDocument/2006/relationships/image" Target="../media/image90.png"/><Relationship Id="rId27" Type="http://schemas.openxmlformats.org/officeDocument/2006/relationships/image" Target="../media/image125.png"/><Relationship Id="rId30" Type="http://schemas.openxmlformats.org/officeDocument/2006/relationships/image" Target="../media/image128.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2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chart" Target="../charts/chart1.xml"/><Relationship Id="rId7" Type="http://schemas.openxmlformats.org/officeDocument/2006/relationships/image" Target="../media/image1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3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3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39.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ECFC3E-A47E-F548-B59F-2E73C7D91E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36C98546-9400-E24A-A87E-F68AB4C767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3300" y="1956816"/>
            <a:ext cx="6065399" cy="2944368"/>
          </a:xfrm>
          <a:prstGeom prst="rect">
            <a:avLst/>
          </a:prstGeom>
          <a:effectLst>
            <a:glow rad="76200">
              <a:schemeClr val="tx1">
                <a:alpha val="20000"/>
              </a:schemeClr>
            </a:glow>
          </a:effectLst>
        </p:spPr>
      </p:pic>
    </p:spTree>
    <p:extLst>
      <p:ext uri="{BB962C8B-B14F-4D97-AF65-F5344CB8AC3E}">
        <p14:creationId xmlns:p14="http://schemas.microsoft.com/office/powerpoint/2010/main" val="647493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ottle, items, different, several&#10;&#10;Description automatically generated">
            <a:extLst>
              <a:ext uri="{FF2B5EF4-FFF2-40B4-BE49-F238E27FC236}">
                <a16:creationId xmlns:a16="http://schemas.microsoft.com/office/drawing/2014/main" id="{03EA45A6-4B41-3541-8690-3A880E93C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8850" y="1761788"/>
            <a:ext cx="6640755" cy="2691485"/>
          </a:xfrm>
          <a:prstGeom prst="rect">
            <a:avLst/>
          </a:prstGeom>
        </p:spPr>
      </p:pic>
      <p:sp>
        <p:nvSpPr>
          <p:cNvPr id="7" name="TextBox 5">
            <a:extLst>
              <a:ext uri="{FF2B5EF4-FFF2-40B4-BE49-F238E27FC236}">
                <a16:creationId xmlns:a16="http://schemas.microsoft.com/office/drawing/2014/main" id="{DA41BF91-A40B-B643-9CA3-AF76AA01336B}"/>
              </a:ext>
            </a:extLst>
          </p:cNvPr>
          <p:cNvSpPr txBox="1"/>
          <p:nvPr/>
        </p:nvSpPr>
        <p:spPr>
          <a:xfrm>
            <a:off x="1908948" y="1135074"/>
            <a:ext cx="150297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solidFill>
                  <a:srgbClr val="181818"/>
                </a:solidFill>
                <a:latin typeface="Avenir Heavy"/>
                <a:ea typeface="Avenir Heavy"/>
                <a:cs typeface="Avenir Heavy"/>
                <a:sym typeface="Avenir Heavy"/>
              </a:defRPr>
            </a:pPr>
            <a:r>
              <a:rPr lang="en-US" sz="3600" b="1" dirty="0">
                <a:latin typeface="Sul Sans" panose="020B0703030403020204" pitchFamily="34" charset="77"/>
                <a:cs typeface="Arial"/>
                <a:sym typeface="Arial"/>
              </a:rPr>
              <a:t>FROM</a:t>
            </a:r>
            <a:endParaRPr sz="3600" b="1" dirty="0">
              <a:latin typeface="Sul Sans" panose="020B0703030403020204" pitchFamily="34" charset="77"/>
            </a:endParaRPr>
          </a:p>
        </p:txBody>
      </p:sp>
      <p:sp>
        <p:nvSpPr>
          <p:cNvPr id="8" name="TextBox 6">
            <a:extLst>
              <a:ext uri="{FF2B5EF4-FFF2-40B4-BE49-F238E27FC236}">
                <a16:creationId xmlns:a16="http://schemas.microsoft.com/office/drawing/2014/main" id="{4220388B-DE87-E646-8F53-4CAD72E8304E}"/>
              </a:ext>
            </a:extLst>
          </p:cNvPr>
          <p:cNvSpPr txBox="1"/>
          <p:nvPr/>
        </p:nvSpPr>
        <p:spPr>
          <a:xfrm>
            <a:off x="250062" y="4201710"/>
            <a:ext cx="5651634" cy="116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Family owned </a:t>
            </a:r>
            <a:r>
              <a:rPr lang="en-US" sz="1400" b="1" dirty="0">
                <a:latin typeface="Arial" panose="020B0604020202020204" pitchFamily="34" charset="0"/>
                <a:ea typeface="Helvetica Neue" panose="02000503000000020004" pitchFamily="2" charset="0"/>
                <a:cs typeface="Arial" panose="020B0604020202020204" pitchFamily="34" charset="0"/>
              </a:rPr>
              <a:t>&amp; </a:t>
            </a:r>
            <a:r>
              <a:rPr sz="1400" b="1" dirty="0">
                <a:latin typeface="Arial" panose="020B0604020202020204" pitchFamily="34" charset="0"/>
                <a:ea typeface="Helvetica Neue" panose="02000503000000020004" pitchFamily="2" charset="0"/>
                <a:cs typeface="Arial" panose="020B0604020202020204" pitchFamily="34" charset="0"/>
              </a:rPr>
              <a:t>operated</a:t>
            </a:r>
            <a:r>
              <a:rPr lang="en-US" sz="1400" b="1" dirty="0">
                <a:latin typeface="Arial" panose="020B0604020202020204" pitchFamily="34" charset="0"/>
                <a:ea typeface="Helvetica Neue" panose="02000503000000020004" pitchFamily="2" charset="0"/>
                <a:cs typeface="Arial" panose="020B0604020202020204" pitchFamily="34" charset="0"/>
              </a:rPr>
              <a:t>—</a:t>
            </a:r>
            <a:r>
              <a:rPr sz="1400" b="1" dirty="0">
                <a:latin typeface="Arial" panose="020B0604020202020204" pitchFamily="34" charset="0"/>
                <a:ea typeface="Helvetica Neue" panose="02000503000000020004" pitchFamily="2" charset="0"/>
                <a:cs typeface="Arial" panose="020B0604020202020204" pitchFamily="34" charset="0"/>
              </a:rPr>
              <a:t>inspired by Mom’s recipe</a:t>
            </a:r>
          </a:p>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First organic, clean label dressing on the market</a:t>
            </a:r>
          </a:p>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Distribution in Whole Foods, natural channel and some conventional retailers</a:t>
            </a:r>
          </a:p>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Located in fresh produce</a:t>
            </a:r>
          </a:p>
        </p:txBody>
      </p:sp>
      <p:sp>
        <p:nvSpPr>
          <p:cNvPr id="12" name="TextBox 12">
            <a:extLst>
              <a:ext uri="{FF2B5EF4-FFF2-40B4-BE49-F238E27FC236}">
                <a16:creationId xmlns:a16="http://schemas.microsoft.com/office/drawing/2014/main" id="{31BDF4F5-4D66-C149-9D1F-85FF99DED40E}"/>
              </a:ext>
            </a:extLst>
          </p:cNvPr>
          <p:cNvSpPr txBox="1"/>
          <p:nvPr/>
        </p:nvSpPr>
        <p:spPr>
          <a:xfrm>
            <a:off x="5654056" y="4201710"/>
            <a:ext cx="6112634" cy="2031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1</a:t>
            </a:r>
            <a:r>
              <a:rPr lang="en-US" sz="1400" b="1" dirty="0">
                <a:latin typeface="Arial" panose="020B0604020202020204" pitchFamily="34" charset="0"/>
                <a:ea typeface="Helvetica Neue" panose="02000503000000020004" pitchFamily="2" charset="0"/>
                <a:cs typeface="Arial" panose="020B0604020202020204" pitchFamily="34" charset="0"/>
              </a:rPr>
              <a:t>2+</a:t>
            </a:r>
            <a:r>
              <a:rPr sz="1400" b="1" dirty="0">
                <a:latin typeface="Arial" panose="020B0604020202020204" pitchFamily="34" charset="0"/>
                <a:ea typeface="Helvetica Neue" panose="02000503000000020004" pitchFamily="2" charset="0"/>
                <a:cs typeface="Arial" panose="020B0604020202020204" pitchFamily="34" charset="0"/>
              </a:rPr>
              <a:t> years in business! Remain</a:t>
            </a:r>
            <a:r>
              <a:rPr lang="en-US" sz="1400" b="1" dirty="0">
                <a:latin typeface="Arial" panose="020B0604020202020204" pitchFamily="34" charset="0"/>
                <a:ea typeface="Helvetica Neue" panose="02000503000000020004" pitchFamily="2" charset="0"/>
                <a:cs typeface="Arial" panose="020B0604020202020204" pitchFamily="34" charset="0"/>
              </a:rPr>
              <a:t>s</a:t>
            </a:r>
            <a:r>
              <a:rPr sz="1400" b="1" dirty="0">
                <a:latin typeface="Arial" panose="020B0604020202020204" pitchFamily="34" charset="0"/>
                <a:ea typeface="Helvetica Neue" panose="02000503000000020004" pitchFamily="2" charset="0"/>
                <a:cs typeface="Arial" panose="020B0604020202020204" pitchFamily="34" charset="0"/>
              </a:rPr>
              <a:t> family owned </a:t>
            </a:r>
            <a:r>
              <a:rPr lang="en-US" sz="1400" b="1" dirty="0">
                <a:latin typeface="Arial" panose="020B0604020202020204" pitchFamily="34" charset="0"/>
                <a:ea typeface="Helvetica Neue" panose="02000503000000020004" pitchFamily="2" charset="0"/>
                <a:cs typeface="Arial" panose="020B0604020202020204" pitchFamily="34" charset="0"/>
              </a:rPr>
              <a:t>&amp;</a:t>
            </a:r>
            <a:r>
              <a:rPr sz="1400" b="1" dirty="0">
                <a:latin typeface="Arial" panose="020B0604020202020204" pitchFamily="34" charset="0"/>
                <a:ea typeface="Helvetica Neue" panose="02000503000000020004" pitchFamily="2" charset="0"/>
                <a:cs typeface="Arial" panose="020B0604020202020204" pitchFamily="34" charset="0"/>
              </a:rPr>
              <a:t> operated</a:t>
            </a:r>
          </a:p>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Transition into broad based clean-label food company </a:t>
            </a:r>
          </a:p>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Launching shelf stable dressings, condiments, salad kits, OTG items</a:t>
            </a:r>
            <a:r>
              <a:rPr lang="en-US" sz="1400" b="1" dirty="0">
                <a:latin typeface="Arial" panose="020B0604020202020204" pitchFamily="34" charset="0"/>
                <a:ea typeface="Helvetica Neue" panose="02000503000000020004" pitchFamily="2" charset="0"/>
                <a:cs typeface="Arial" panose="020B0604020202020204" pitchFamily="34" charset="0"/>
              </a:rPr>
              <a:t>, and salty snacks</a:t>
            </a:r>
            <a:endParaRPr sz="1400" b="1" dirty="0">
              <a:latin typeface="Arial" panose="020B0604020202020204" pitchFamily="34" charset="0"/>
              <a:ea typeface="Helvetica Neue" panose="02000503000000020004" pitchFamily="2" charset="0"/>
              <a:cs typeface="Arial" panose="020B0604020202020204" pitchFamily="34" charset="0"/>
            </a:endParaRPr>
          </a:p>
          <a:p>
            <a:pPr marL="285750"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National Distribution:</a:t>
            </a:r>
          </a:p>
          <a:p>
            <a:pPr marL="742950" lvl="2"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Distribution in 10,000 stores, 600 Club Stores and multiple online platforms</a:t>
            </a:r>
          </a:p>
          <a:p>
            <a:pPr marL="742950" lvl="2" indent="-285750">
              <a:buSzPct val="100000"/>
              <a:buFont typeface="Arial"/>
              <a:buChar char="•"/>
              <a:defRPr sz="1200">
                <a:solidFill>
                  <a:srgbClr val="181818"/>
                </a:solidFill>
                <a:latin typeface="Arial"/>
                <a:ea typeface="Arial"/>
                <a:cs typeface="Arial"/>
                <a:sym typeface="Arial"/>
              </a:defRPr>
            </a:pPr>
            <a:r>
              <a:rPr sz="1400" b="1" dirty="0">
                <a:latin typeface="Arial" panose="020B0604020202020204" pitchFamily="34" charset="0"/>
                <a:ea typeface="Helvetica Neue" panose="02000503000000020004" pitchFamily="2" charset="0"/>
                <a:cs typeface="Arial" panose="020B0604020202020204" pitchFamily="34" charset="0"/>
              </a:rPr>
              <a:t>Wal</a:t>
            </a:r>
            <a:r>
              <a:rPr lang="en-US" sz="1400" b="1" dirty="0">
                <a:latin typeface="Arial" panose="020B0604020202020204" pitchFamily="34" charset="0"/>
                <a:ea typeface="Helvetica Neue" panose="02000503000000020004" pitchFamily="2" charset="0"/>
                <a:cs typeface="Arial" panose="020B0604020202020204" pitchFamily="34" charset="0"/>
              </a:rPr>
              <a:t>m</a:t>
            </a:r>
            <a:r>
              <a:rPr sz="1400" b="1" dirty="0">
                <a:latin typeface="Arial" panose="020B0604020202020204" pitchFamily="34" charset="0"/>
                <a:ea typeface="Helvetica Neue" panose="02000503000000020004" pitchFamily="2" charset="0"/>
                <a:cs typeface="Arial" panose="020B0604020202020204" pitchFamily="34" charset="0"/>
              </a:rPr>
              <a:t>art, </a:t>
            </a:r>
            <a:r>
              <a:rPr lang="en-US" sz="1400" b="1" dirty="0">
                <a:latin typeface="Arial" panose="020B0604020202020204" pitchFamily="34" charset="0"/>
                <a:ea typeface="Helvetica Neue" panose="02000503000000020004" pitchFamily="2" charset="0"/>
                <a:cs typeface="Arial" panose="020B0604020202020204" pitchFamily="34" charset="0"/>
              </a:rPr>
              <a:t>Target, </a:t>
            </a:r>
            <a:r>
              <a:rPr sz="1400" b="1" dirty="0">
                <a:latin typeface="Arial" panose="020B0604020202020204" pitchFamily="34" charset="0"/>
                <a:ea typeface="Helvetica Neue" panose="02000503000000020004" pitchFamily="2" charset="0"/>
                <a:cs typeface="Arial" panose="020B0604020202020204" pitchFamily="34" charset="0"/>
              </a:rPr>
              <a:t>Kroger, Whole Foods, Shop Rite, Ahold, Safeway</a:t>
            </a:r>
            <a:r>
              <a:rPr lang="en-US" sz="1400" b="1" dirty="0">
                <a:latin typeface="Arial" panose="020B0604020202020204" pitchFamily="34" charset="0"/>
                <a:ea typeface="Helvetica Neue" panose="02000503000000020004" pitchFamily="2" charset="0"/>
                <a:cs typeface="Arial" panose="020B0604020202020204" pitchFamily="34" charset="0"/>
              </a:rPr>
              <a:t>, </a:t>
            </a:r>
            <a:r>
              <a:rPr sz="1400" b="1" dirty="0">
                <a:latin typeface="Arial" panose="020B0604020202020204" pitchFamily="34" charset="0"/>
                <a:ea typeface="Helvetica Neue" panose="02000503000000020004" pitchFamily="2" charset="0"/>
                <a:cs typeface="Arial" panose="020B0604020202020204" pitchFamily="34" charset="0"/>
              </a:rPr>
              <a:t>HEB, Albertson’s, Raley’s, Sprouts</a:t>
            </a:r>
            <a:r>
              <a:rPr lang="en-US" sz="1400" b="1" dirty="0">
                <a:latin typeface="Arial" panose="020B0604020202020204" pitchFamily="34" charset="0"/>
                <a:ea typeface="Helvetica Neue" panose="02000503000000020004" pitchFamily="2" charset="0"/>
                <a:cs typeface="Arial" panose="020B0604020202020204" pitchFamily="34" charset="0"/>
              </a:rPr>
              <a:t>, and Sam’s Club</a:t>
            </a:r>
            <a:endParaRPr sz="1400" b="1" dirty="0">
              <a:latin typeface="Arial" panose="020B0604020202020204" pitchFamily="34" charset="0"/>
              <a:ea typeface="Helvetica Neue" panose="02000503000000020004" pitchFamily="2" charset="0"/>
              <a:cs typeface="Arial" panose="020B0604020202020204" pitchFamily="34" charset="0"/>
            </a:endParaRPr>
          </a:p>
        </p:txBody>
      </p:sp>
      <p:pic>
        <p:nvPicPr>
          <p:cNvPr id="13" name="Picture 13" descr="Picture 13">
            <a:extLst>
              <a:ext uri="{FF2B5EF4-FFF2-40B4-BE49-F238E27FC236}">
                <a16:creationId xmlns:a16="http://schemas.microsoft.com/office/drawing/2014/main" id="{1C3BF951-2CA9-864A-AE41-A5C625760B9D}"/>
              </a:ext>
            </a:extLst>
          </p:cNvPr>
          <p:cNvPicPr>
            <a:picLocks noChangeAspect="1"/>
          </p:cNvPicPr>
          <p:nvPr/>
        </p:nvPicPr>
        <p:blipFill>
          <a:blip r:embed="rId3"/>
          <a:stretch>
            <a:fillRect/>
          </a:stretch>
        </p:blipFill>
        <p:spPr>
          <a:xfrm>
            <a:off x="2349285" y="1886030"/>
            <a:ext cx="622300" cy="2006600"/>
          </a:xfrm>
          <a:prstGeom prst="rect">
            <a:avLst/>
          </a:prstGeom>
          <a:ln w="12700">
            <a:miter lim="400000"/>
          </a:ln>
          <a:effectLst/>
        </p:spPr>
      </p:pic>
      <p:sp>
        <p:nvSpPr>
          <p:cNvPr id="2" name="Title 1">
            <a:extLst>
              <a:ext uri="{FF2B5EF4-FFF2-40B4-BE49-F238E27FC236}">
                <a16:creationId xmlns:a16="http://schemas.microsoft.com/office/drawing/2014/main" id="{3C9E25B6-C3F6-6341-9C06-8B8F634BA0CF}"/>
              </a:ext>
            </a:extLst>
          </p:cNvPr>
          <p:cNvSpPr>
            <a:spLocks noGrp="1"/>
          </p:cNvSpPr>
          <p:nvPr>
            <p:ph type="title"/>
          </p:nvPr>
        </p:nvSpPr>
        <p:spPr/>
        <p:txBody>
          <a:bodyPr/>
          <a:lstStyle/>
          <a:p>
            <a:r>
              <a:rPr lang="en-US" dirty="0"/>
              <a:t>WHO WE ARE</a:t>
            </a:r>
          </a:p>
        </p:txBody>
      </p:sp>
      <p:sp>
        <p:nvSpPr>
          <p:cNvPr id="15" name="TextBox 5">
            <a:extLst>
              <a:ext uri="{FF2B5EF4-FFF2-40B4-BE49-F238E27FC236}">
                <a16:creationId xmlns:a16="http://schemas.microsoft.com/office/drawing/2014/main" id="{6E41248C-D57A-304D-B4CD-45DBB5E818FA}"/>
              </a:ext>
            </a:extLst>
          </p:cNvPr>
          <p:cNvSpPr txBox="1"/>
          <p:nvPr/>
        </p:nvSpPr>
        <p:spPr>
          <a:xfrm>
            <a:off x="8802629" y="1135074"/>
            <a:ext cx="76719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solidFill>
                  <a:srgbClr val="181818"/>
                </a:solidFill>
                <a:latin typeface="Avenir Heavy"/>
                <a:ea typeface="Avenir Heavy"/>
                <a:cs typeface="Avenir Heavy"/>
                <a:sym typeface="Avenir Heavy"/>
              </a:defRPr>
            </a:pPr>
            <a:r>
              <a:rPr lang="en-US" sz="3600" b="1" dirty="0">
                <a:latin typeface="Sul Sans" panose="020B0703030403020204" pitchFamily="34" charset="77"/>
                <a:cs typeface="Arial"/>
                <a:sym typeface="Arial"/>
              </a:rPr>
              <a:t>TO</a:t>
            </a:r>
            <a:endParaRPr sz="3600" b="1" dirty="0">
              <a:latin typeface="Sul Sans" panose="020B0703030403020204" pitchFamily="34" charset="77"/>
            </a:endParaRPr>
          </a:p>
        </p:txBody>
      </p:sp>
      <p:sp>
        <p:nvSpPr>
          <p:cNvPr id="3" name="Slide Number Placeholder 2">
            <a:extLst>
              <a:ext uri="{FF2B5EF4-FFF2-40B4-BE49-F238E27FC236}">
                <a16:creationId xmlns:a16="http://schemas.microsoft.com/office/drawing/2014/main" id="{B6242D26-2F2D-914F-B45B-A5061152C4D4}"/>
              </a:ext>
            </a:extLst>
          </p:cNvPr>
          <p:cNvSpPr>
            <a:spLocks noGrp="1"/>
          </p:cNvSpPr>
          <p:nvPr>
            <p:ph type="sldNum" sz="quarter" idx="12"/>
          </p:nvPr>
        </p:nvSpPr>
        <p:spPr/>
        <p:txBody>
          <a:bodyPr/>
          <a:lstStyle/>
          <a:p>
            <a:pPr algn="r"/>
            <a:fld id="{0096ECDA-9B52-9F45-840E-7B90CDE96DE0}" type="slidenum">
              <a:rPr lang="en-US" smtClean="0"/>
              <a:pPr algn="r"/>
              <a:t>10</a:t>
            </a:fld>
            <a:endParaRPr lang="en-US" sz="800" dirty="0"/>
          </a:p>
        </p:txBody>
      </p:sp>
      <p:sp>
        <p:nvSpPr>
          <p:cNvPr id="14" name="Footer Placeholder 4">
            <a:extLst>
              <a:ext uri="{FF2B5EF4-FFF2-40B4-BE49-F238E27FC236}">
                <a16:creationId xmlns:a16="http://schemas.microsoft.com/office/drawing/2014/main" id="{CD6905A0-BA63-334F-B4A9-24A7E0664845}"/>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
        <p:nvSpPr>
          <p:cNvPr id="10" name="Oval 9">
            <a:extLst>
              <a:ext uri="{FF2B5EF4-FFF2-40B4-BE49-F238E27FC236}">
                <a16:creationId xmlns:a16="http://schemas.microsoft.com/office/drawing/2014/main" id="{B726A2FF-A6D0-B941-958D-A77670BDC53D}"/>
              </a:ext>
            </a:extLst>
          </p:cNvPr>
          <p:cNvSpPr/>
          <p:nvPr/>
        </p:nvSpPr>
        <p:spPr>
          <a:xfrm rot="540000">
            <a:off x="10198076" y="-188656"/>
            <a:ext cx="1861878" cy="18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DB7A06-436E-C746-BA1B-FCD87B5DBCD5}"/>
              </a:ext>
            </a:extLst>
          </p:cNvPr>
          <p:cNvSpPr/>
          <p:nvPr/>
        </p:nvSpPr>
        <p:spPr>
          <a:xfrm rot="540000">
            <a:off x="10174415" y="717692"/>
            <a:ext cx="1861878" cy="584775"/>
          </a:xfrm>
          <a:prstGeom prst="rect">
            <a:avLst/>
          </a:prstGeom>
        </p:spPr>
        <p:txBody>
          <a:bodyPr wrap="square">
            <a:spAutoFit/>
          </a:bodyPr>
          <a:lstStyle/>
          <a:p>
            <a:pPr algn="ctr">
              <a:defRPr sz="2400">
                <a:solidFill>
                  <a:srgbClr val="181818"/>
                </a:solidFill>
                <a:latin typeface="Avenir Heavy"/>
                <a:ea typeface="Avenir Heavy"/>
                <a:cs typeface="Avenir Heavy"/>
                <a:sym typeface="Avenir Heavy"/>
              </a:defRPr>
            </a:pPr>
            <a:r>
              <a:rPr lang="en-US" sz="1600" b="1" dirty="0">
                <a:latin typeface="Arial" panose="020B0604020202020204" pitchFamily="34" charset="0"/>
                <a:cs typeface="Arial" panose="020B0604020202020204" pitchFamily="34" charset="0"/>
                <a:sym typeface="Avenir Heavy"/>
              </a:rPr>
              <a:t>organic dressing in the country</a:t>
            </a:r>
            <a:endParaRPr lang="en-US" sz="1600"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0AB5638-5798-1F4B-BDD5-97B8C4D1E641}"/>
              </a:ext>
            </a:extLst>
          </p:cNvPr>
          <p:cNvSpPr/>
          <p:nvPr/>
        </p:nvSpPr>
        <p:spPr>
          <a:xfrm rot="540000">
            <a:off x="10737330" y="128850"/>
            <a:ext cx="883575" cy="830997"/>
          </a:xfrm>
          <a:prstGeom prst="rect">
            <a:avLst/>
          </a:prstGeom>
        </p:spPr>
        <p:txBody>
          <a:bodyPr wrap="none">
            <a:spAutoFit/>
          </a:bodyPr>
          <a:lstStyle/>
          <a:p>
            <a:r>
              <a:rPr lang="en-US" sz="4800" b="1" dirty="0">
                <a:latin typeface="Arial" panose="020B0604020202020204" pitchFamily="34" charset="0"/>
                <a:cs typeface="Arial" panose="020B0604020202020204" pitchFamily="34" charset="0"/>
                <a:sym typeface="Avenir Heavy"/>
              </a:rPr>
              <a:t>#1</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228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descr="Text, calendar&#10;&#10;Description automatically generated">
            <a:extLst>
              <a:ext uri="{FF2B5EF4-FFF2-40B4-BE49-F238E27FC236}">
                <a16:creationId xmlns:a16="http://schemas.microsoft.com/office/drawing/2014/main" id="{4782A9E2-3352-FA4F-95F6-CD2ACB1DE9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49540" y="4858085"/>
            <a:ext cx="1050449" cy="1376232"/>
          </a:xfrm>
          <a:prstGeom prst="rect">
            <a:avLst/>
          </a:prstGeom>
        </p:spPr>
      </p:pic>
      <p:sp>
        <p:nvSpPr>
          <p:cNvPr id="57" name="Rectangle 56">
            <a:extLst>
              <a:ext uri="{FF2B5EF4-FFF2-40B4-BE49-F238E27FC236}">
                <a16:creationId xmlns:a16="http://schemas.microsoft.com/office/drawing/2014/main" id="{DED80BAD-8510-8D43-8E61-9DC69CC2EC0D}"/>
              </a:ext>
            </a:extLst>
          </p:cNvPr>
          <p:cNvSpPr/>
          <p:nvPr/>
        </p:nvSpPr>
        <p:spPr>
          <a:xfrm>
            <a:off x="1526723" y="3159053"/>
            <a:ext cx="1512697" cy="6335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0EC6D907-D326-3B46-9351-9EDBBA6447E8}"/>
              </a:ext>
            </a:extLst>
          </p:cNvPr>
          <p:cNvSpPr/>
          <p:nvPr/>
        </p:nvSpPr>
        <p:spPr>
          <a:xfrm>
            <a:off x="2063214" y="2893181"/>
            <a:ext cx="439714" cy="267387"/>
          </a:xfrm>
          <a:prstGeom prs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0A2CBA7E-0FA4-5542-AB0A-93256781A1D8}"/>
              </a:ext>
            </a:extLst>
          </p:cNvPr>
          <p:cNvSpPr/>
          <p:nvPr/>
        </p:nvSpPr>
        <p:spPr>
          <a:xfrm>
            <a:off x="4569654" y="3159053"/>
            <a:ext cx="1512697" cy="633501"/>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iangle 80">
            <a:extLst>
              <a:ext uri="{FF2B5EF4-FFF2-40B4-BE49-F238E27FC236}">
                <a16:creationId xmlns:a16="http://schemas.microsoft.com/office/drawing/2014/main" id="{579F637E-6B81-964F-BC11-4F9CD9073ACF}"/>
              </a:ext>
            </a:extLst>
          </p:cNvPr>
          <p:cNvSpPr/>
          <p:nvPr/>
        </p:nvSpPr>
        <p:spPr>
          <a:xfrm>
            <a:off x="5098360" y="2893181"/>
            <a:ext cx="439714" cy="267387"/>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66343CF-A9B0-4F4A-82E2-9B9E53AA0E1D}"/>
              </a:ext>
            </a:extLst>
          </p:cNvPr>
          <p:cNvSpPr/>
          <p:nvPr/>
        </p:nvSpPr>
        <p:spPr>
          <a:xfrm>
            <a:off x="7612586" y="3159053"/>
            <a:ext cx="1512697" cy="63350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iangle 81">
            <a:extLst>
              <a:ext uri="{FF2B5EF4-FFF2-40B4-BE49-F238E27FC236}">
                <a16:creationId xmlns:a16="http://schemas.microsoft.com/office/drawing/2014/main" id="{B383682E-48B5-054E-A83C-C2957606ADCF}"/>
              </a:ext>
            </a:extLst>
          </p:cNvPr>
          <p:cNvSpPr/>
          <p:nvPr/>
        </p:nvSpPr>
        <p:spPr>
          <a:xfrm>
            <a:off x="8133546" y="2893181"/>
            <a:ext cx="439714" cy="267387"/>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67085B5-65D2-4C4F-8CA1-A16C41D5AF31}"/>
              </a:ext>
            </a:extLst>
          </p:cNvPr>
          <p:cNvSpPr/>
          <p:nvPr/>
        </p:nvSpPr>
        <p:spPr>
          <a:xfrm>
            <a:off x="10665277" y="3159053"/>
            <a:ext cx="1512697" cy="63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iangle 82">
            <a:extLst>
              <a:ext uri="{FF2B5EF4-FFF2-40B4-BE49-F238E27FC236}">
                <a16:creationId xmlns:a16="http://schemas.microsoft.com/office/drawing/2014/main" id="{8F9D6FAC-5516-BD4D-BF1B-3B7BD304C540}"/>
              </a:ext>
            </a:extLst>
          </p:cNvPr>
          <p:cNvSpPr/>
          <p:nvPr/>
        </p:nvSpPr>
        <p:spPr>
          <a:xfrm>
            <a:off x="11214644" y="2893181"/>
            <a:ext cx="439714" cy="26738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95F6447-3CC0-8749-906C-5C51E28E0E02}"/>
              </a:ext>
            </a:extLst>
          </p:cNvPr>
          <p:cNvSpPr/>
          <p:nvPr/>
        </p:nvSpPr>
        <p:spPr>
          <a:xfrm>
            <a:off x="8626" y="3159053"/>
            <a:ext cx="1512697" cy="6335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iangle 83">
            <a:extLst>
              <a:ext uri="{FF2B5EF4-FFF2-40B4-BE49-F238E27FC236}">
                <a16:creationId xmlns:a16="http://schemas.microsoft.com/office/drawing/2014/main" id="{CEB1C71F-49AA-BE4E-80D0-A74316CEB7E3}"/>
              </a:ext>
            </a:extLst>
          </p:cNvPr>
          <p:cNvSpPr/>
          <p:nvPr/>
        </p:nvSpPr>
        <p:spPr>
          <a:xfrm flipV="1">
            <a:off x="492085" y="3793505"/>
            <a:ext cx="439714" cy="26738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9E1446A-D815-954D-9CCB-5CBD431F5A7D}"/>
              </a:ext>
            </a:extLst>
          </p:cNvPr>
          <p:cNvSpPr/>
          <p:nvPr/>
        </p:nvSpPr>
        <p:spPr>
          <a:xfrm>
            <a:off x="3048188" y="3159053"/>
            <a:ext cx="1512697" cy="6335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iangle 84">
            <a:extLst>
              <a:ext uri="{FF2B5EF4-FFF2-40B4-BE49-F238E27FC236}">
                <a16:creationId xmlns:a16="http://schemas.microsoft.com/office/drawing/2014/main" id="{7C7DFF6F-CBC8-E445-B101-BFA733375E4A}"/>
              </a:ext>
            </a:extLst>
          </p:cNvPr>
          <p:cNvSpPr/>
          <p:nvPr/>
        </p:nvSpPr>
        <p:spPr>
          <a:xfrm flipV="1">
            <a:off x="3577124" y="3793505"/>
            <a:ext cx="439714" cy="267387"/>
          </a:xfrm>
          <a:prstGeom prs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BA5A664-E798-2344-A448-10AC34D44F96}"/>
              </a:ext>
            </a:extLst>
          </p:cNvPr>
          <p:cNvSpPr/>
          <p:nvPr/>
        </p:nvSpPr>
        <p:spPr>
          <a:xfrm>
            <a:off x="6091120" y="3159053"/>
            <a:ext cx="1512697" cy="6335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iangle 85">
            <a:extLst>
              <a:ext uri="{FF2B5EF4-FFF2-40B4-BE49-F238E27FC236}">
                <a16:creationId xmlns:a16="http://schemas.microsoft.com/office/drawing/2014/main" id="{C48D32D9-0804-6E41-B2D8-6329798339CD}"/>
              </a:ext>
            </a:extLst>
          </p:cNvPr>
          <p:cNvSpPr/>
          <p:nvPr/>
        </p:nvSpPr>
        <p:spPr>
          <a:xfrm flipV="1">
            <a:off x="6613019" y="3793505"/>
            <a:ext cx="439714" cy="267387"/>
          </a:xfrm>
          <a:prstGeom prst="triangl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8D51DE4F-028D-D043-87CB-E4851860371D}"/>
              </a:ext>
            </a:extLst>
          </p:cNvPr>
          <p:cNvSpPr/>
          <p:nvPr/>
        </p:nvSpPr>
        <p:spPr>
          <a:xfrm>
            <a:off x="9139742" y="3159053"/>
            <a:ext cx="1512697" cy="63350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iangle 86">
            <a:extLst>
              <a:ext uri="{FF2B5EF4-FFF2-40B4-BE49-F238E27FC236}">
                <a16:creationId xmlns:a16="http://schemas.microsoft.com/office/drawing/2014/main" id="{647450C1-4862-5A4E-A77B-4441AEF2BD9C}"/>
              </a:ext>
            </a:extLst>
          </p:cNvPr>
          <p:cNvSpPr/>
          <p:nvPr/>
        </p:nvSpPr>
        <p:spPr>
          <a:xfrm flipV="1">
            <a:off x="9698058" y="3793505"/>
            <a:ext cx="439714" cy="267387"/>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A5C9D4A2-9384-4B40-BEDF-7E4C296904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7292" y="4569902"/>
            <a:ext cx="1259361" cy="1894411"/>
          </a:xfrm>
          <a:prstGeom prst="rect">
            <a:avLst/>
          </a:prstGeom>
        </p:spPr>
      </p:pic>
      <p:sp>
        <p:nvSpPr>
          <p:cNvPr id="11" name="TextBox 10">
            <a:extLst>
              <a:ext uri="{FF2B5EF4-FFF2-40B4-BE49-F238E27FC236}">
                <a16:creationId xmlns:a16="http://schemas.microsoft.com/office/drawing/2014/main" id="{B539A069-4759-46DC-8EB8-D6DA009E4107}"/>
              </a:ext>
            </a:extLst>
          </p:cNvPr>
          <p:cNvSpPr txBox="1"/>
          <p:nvPr/>
        </p:nvSpPr>
        <p:spPr>
          <a:xfrm>
            <a:off x="207330" y="3258559"/>
            <a:ext cx="10464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2009</a:t>
            </a:r>
          </a:p>
        </p:txBody>
      </p:sp>
      <p:sp>
        <p:nvSpPr>
          <p:cNvPr id="27" name="TextBox 26">
            <a:extLst>
              <a:ext uri="{FF2B5EF4-FFF2-40B4-BE49-F238E27FC236}">
                <a16:creationId xmlns:a16="http://schemas.microsoft.com/office/drawing/2014/main" id="{268D8C76-0984-43FC-836C-E3D9812B0B51}"/>
              </a:ext>
            </a:extLst>
          </p:cNvPr>
          <p:cNvSpPr txBox="1"/>
          <p:nvPr/>
        </p:nvSpPr>
        <p:spPr>
          <a:xfrm>
            <a:off x="-25773" y="4137973"/>
            <a:ext cx="15126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One item in local natural food store</a:t>
            </a:r>
            <a:endParaRPr lang="en-US" sz="12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73A15C0-204F-43F7-B8E0-0394F33DBB46}"/>
              </a:ext>
            </a:extLst>
          </p:cNvPr>
          <p:cNvSpPr txBox="1"/>
          <p:nvPr/>
        </p:nvSpPr>
        <p:spPr>
          <a:xfrm>
            <a:off x="1851236" y="3258559"/>
            <a:ext cx="960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2013</a:t>
            </a:r>
          </a:p>
        </p:txBody>
      </p:sp>
      <p:sp>
        <p:nvSpPr>
          <p:cNvPr id="35" name="TextBox 34">
            <a:extLst>
              <a:ext uri="{FF2B5EF4-FFF2-40B4-BE49-F238E27FC236}">
                <a16:creationId xmlns:a16="http://schemas.microsoft.com/office/drawing/2014/main" id="{984F00FD-1334-454E-A0E0-EB495B8B810C}"/>
              </a:ext>
            </a:extLst>
          </p:cNvPr>
          <p:cNvSpPr txBox="1"/>
          <p:nvPr/>
        </p:nvSpPr>
        <p:spPr>
          <a:xfrm>
            <a:off x="1420278" y="2340236"/>
            <a:ext cx="17943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cs typeface="Arial" panose="020B0604020202020204" pitchFamily="34" charset="0"/>
              </a:rPr>
              <a:t>Introduced premium natural condiments</a:t>
            </a:r>
          </a:p>
        </p:txBody>
      </p:sp>
      <p:sp>
        <p:nvSpPr>
          <p:cNvPr id="47" name="TextBox 46">
            <a:extLst>
              <a:ext uri="{FF2B5EF4-FFF2-40B4-BE49-F238E27FC236}">
                <a16:creationId xmlns:a16="http://schemas.microsoft.com/office/drawing/2014/main" id="{731A3651-C665-4B58-82C1-50D78F92A20B}"/>
              </a:ext>
            </a:extLst>
          </p:cNvPr>
          <p:cNvSpPr txBox="1"/>
          <p:nvPr/>
        </p:nvSpPr>
        <p:spPr>
          <a:xfrm>
            <a:off x="3363933" y="3258559"/>
            <a:ext cx="960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2015</a:t>
            </a:r>
          </a:p>
        </p:txBody>
      </p:sp>
      <p:sp>
        <p:nvSpPr>
          <p:cNvPr id="49" name="TextBox 48">
            <a:extLst>
              <a:ext uri="{FF2B5EF4-FFF2-40B4-BE49-F238E27FC236}">
                <a16:creationId xmlns:a16="http://schemas.microsoft.com/office/drawing/2014/main" id="{114B44ED-1A91-4574-9C6B-7C1217652A5F}"/>
              </a:ext>
            </a:extLst>
          </p:cNvPr>
          <p:cNvSpPr txBox="1"/>
          <p:nvPr/>
        </p:nvSpPr>
        <p:spPr>
          <a:xfrm>
            <a:off x="2521275" y="4137973"/>
            <a:ext cx="25665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cs typeface="Arial" panose="020B0604020202020204" pitchFamily="34" charset="0"/>
              </a:rPr>
              <a:t>Expanded from natural to conventional grocery</a:t>
            </a:r>
          </a:p>
        </p:txBody>
      </p:sp>
      <p:sp>
        <p:nvSpPr>
          <p:cNvPr id="55" name="TextBox 54">
            <a:extLst>
              <a:ext uri="{FF2B5EF4-FFF2-40B4-BE49-F238E27FC236}">
                <a16:creationId xmlns:a16="http://schemas.microsoft.com/office/drawing/2014/main" id="{44FF08FD-CE47-4C73-857E-6A23054F0BF5}"/>
              </a:ext>
            </a:extLst>
          </p:cNvPr>
          <p:cNvSpPr txBox="1"/>
          <p:nvPr/>
        </p:nvSpPr>
        <p:spPr>
          <a:xfrm>
            <a:off x="4845798" y="3258559"/>
            <a:ext cx="960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2016</a:t>
            </a:r>
          </a:p>
        </p:txBody>
      </p:sp>
      <p:sp>
        <p:nvSpPr>
          <p:cNvPr id="58" name="TextBox 57">
            <a:extLst>
              <a:ext uri="{FF2B5EF4-FFF2-40B4-BE49-F238E27FC236}">
                <a16:creationId xmlns:a16="http://schemas.microsoft.com/office/drawing/2014/main" id="{79B7CD89-663D-4F94-A122-747F9D7BD7F8}"/>
              </a:ext>
            </a:extLst>
          </p:cNvPr>
          <p:cNvSpPr txBox="1"/>
          <p:nvPr/>
        </p:nvSpPr>
        <p:spPr>
          <a:xfrm>
            <a:off x="4220901" y="2315185"/>
            <a:ext cx="21330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Became certified organic, new creamy recipes</a:t>
            </a:r>
            <a:endParaRPr lang="en-US" sz="12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E5BB82F8-A5ED-40FC-BFE8-4A5CE0634497}"/>
              </a:ext>
            </a:extLst>
          </p:cNvPr>
          <p:cNvSpPr txBox="1"/>
          <p:nvPr/>
        </p:nvSpPr>
        <p:spPr>
          <a:xfrm>
            <a:off x="6367264" y="3258559"/>
            <a:ext cx="960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2017</a:t>
            </a:r>
          </a:p>
        </p:txBody>
      </p:sp>
      <p:sp>
        <p:nvSpPr>
          <p:cNvPr id="70" name="TextBox 69">
            <a:extLst>
              <a:ext uri="{FF2B5EF4-FFF2-40B4-BE49-F238E27FC236}">
                <a16:creationId xmlns:a16="http://schemas.microsoft.com/office/drawing/2014/main" id="{B4C3D472-3619-4F2A-8043-167C01C50E4B}"/>
              </a:ext>
            </a:extLst>
          </p:cNvPr>
          <p:cNvSpPr txBox="1"/>
          <p:nvPr/>
        </p:nvSpPr>
        <p:spPr>
          <a:xfrm>
            <a:off x="5541221" y="4137973"/>
            <a:ext cx="26124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Launched new brand identity, category expansion with salad kits</a:t>
            </a:r>
            <a:endParaRPr lang="en-US" sz="12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251F2D9A-D4F8-443A-A224-F6F6E5085F08}"/>
              </a:ext>
            </a:extLst>
          </p:cNvPr>
          <p:cNvSpPr txBox="1"/>
          <p:nvPr/>
        </p:nvSpPr>
        <p:spPr>
          <a:xfrm>
            <a:off x="7873199" y="3258559"/>
            <a:ext cx="960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2019</a:t>
            </a:r>
          </a:p>
        </p:txBody>
      </p:sp>
      <p:sp>
        <p:nvSpPr>
          <p:cNvPr id="72" name="TextBox 71">
            <a:extLst>
              <a:ext uri="{FF2B5EF4-FFF2-40B4-BE49-F238E27FC236}">
                <a16:creationId xmlns:a16="http://schemas.microsoft.com/office/drawing/2014/main" id="{448EC582-5CA4-4117-A0F5-29ED5C123F81}"/>
              </a:ext>
            </a:extLst>
          </p:cNvPr>
          <p:cNvSpPr txBox="1"/>
          <p:nvPr/>
        </p:nvSpPr>
        <p:spPr>
          <a:xfrm>
            <a:off x="6918998" y="2307553"/>
            <a:ext cx="29157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Launched full line of shelf stable dressings and condiments</a:t>
            </a:r>
            <a:endParaRPr lang="en-US" sz="1200"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1DF17181-1086-7646-BD0F-ACCFF0F297FE}"/>
              </a:ext>
            </a:extLst>
          </p:cNvPr>
          <p:cNvSpPr txBox="1"/>
          <p:nvPr/>
        </p:nvSpPr>
        <p:spPr>
          <a:xfrm>
            <a:off x="8735477" y="4137973"/>
            <a:ext cx="2364876"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Launched fresh food expansion line with Balanced Boxes &amp; Dippers</a:t>
            </a:r>
          </a:p>
        </p:txBody>
      </p:sp>
      <p:sp>
        <p:nvSpPr>
          <p:cNvPr id="74" name="TextBox 73">
            <a:extLst>
              <a:ext uri="{FF2B5EF4-FFF2-40B4-BE49-F238E27FC236}">
                <a16:creationId xmlns:a16="http://schemas.microsoft.com/office/drawing/2014/main" id="{4DA477E0-92F0-434B-AA4A-7DD41E403D67}"/>
              </a:ext>
            </a:extLst>
          </p:cNvPr>
          <p:cNvSpPr txBox="1"/>
          <p:nvPr/>
        </p:nvSpPr>
        <p:spPr>
          <a:xfrm>
            <a:off x="10445807" y="2315184"/>
            <a:ext cx="1815988"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Family Size Salad Kits &amp; Pantry Staples</a:t>
            </a:r>
          </a:p>
        </p:txBody>
      </p:sp>
      <p:sp>
        <p:nvSpPr>
          <p:cNvPr id="2" name="Title 1">
            <a:extLst>
              <a:ext uri="{FF2B5EF4-FFF2-40B4-BE49-F238E27FC236}">
                <a16:creationId xmlns:a16="http://schemas.microsoft.com/office/drawing/2014/main" id="{D554871F-4F11-C24B-B908-B3F859317BE6}"/>
              </a:ext>
            </a:extLst>
          </p:cNvPr>
          <p:cNvSpPr>
            <a:spLocks noGrp="1"/>
          </p:cNvSpPr>
          <p:nvPr>
            <p:ph type="title"/>
          </p:nvPr>
        </p:nvSpPr>
        <p:spPr>
          <a:xfrm>
            <a:off x="838201" y="212730"/>
            <a:ext cx="10515600" cy="555811"/>
          </a:xfrm>
        </p:spPr>
        <p:txBody>
          <a:bodyPr/>
          <a:lstStyle/>
          <a:p>
            <a:r>
              <a:rPr lang="en-US" dirty="0"/>
              <a:t>THE TESSEMAE’S JOURNEY</a:t>
            </a:r>
          </a:p>
        </p:txBody>
      </p:sp>
      <p:sp>
        <p:nvSpPr>
          <p:cNvPr id="88" name="TextBox 87">
            <a:extLst>
              <a:ext uri="{FF2B5EF4-FFF2-40B4-BE49-F238E27FC236}">
                <a16:creationId xmlns:a16="http://schemas.microsoft.com/office/drawing/2014/main" id="{0576432C-68F3-F146-BB51-E80116D4E310}"/>
              </a:ext>
            </a:extLst>
          </p:cNvPr>
          <p:cNvSpPr txBox="1"/>
          <p:nvPr/>
        </p:nvSpPr>
        <p:spPr>
          <a:xfrm>
            <a:off x="9415886" y="3258559"/>
            <a:ext cx="9604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2020</a:t>
            </a:r>
          </a:p>
        </p:txBody>
      </p:sp>
      <p:sp>
        <p:nvSpPr>
          <p:cNvPr id="89" name="TextBox 88">
            <a:extLst>
              <a:ext uri="{FF2B5EF4-FFF2-40B4-BE49-F238E27FC236}">
                <a16:creationId xmlns:a16="http://schemas.microsoft.com/office/drawing/2014/main" id="{AB267615-14FD-6945-AE51-A1F392C65C15}"/>
              </a:ext>
            </a:extLst>
          </p:cNvPr>
          <p:cNvSpPr txBox="1"/>
          <p:nvPr/>
        </p:nvSpPr>
        <p:spPr>
          <a:xfrm>
            <a:off x="10927401" y="3258559"/>
            <a:ext cx="11794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2"/>
                </a:solidFill>
                <a:latin typeface="Arial" panose="020B0604020202020204" pitchFamily="34" charset="0"/>
                <a:cs typeface="Arial" panose="020B0604020202020204" pitchFamily="34" charset="0"/>
              </a:rPr>
              <a:t>2022+</a:t>
            </a:r>
          </a:p>
        </p:txBody>
      </p:sp>
      <p:pic>
        <p:nvPicPr>
          <p:cNvPr id="23" name="Picture 22">
            <a:extLst>
              <a:ext uri="{FF2B5EF4-FFF2-40B4-BE49-F238E27FC236}">
                <a16:creationId xmlns:a16="http://schemas.microsoft.com/office/drawing/2014/main" id="{DDD85A18-4405-2044-B7D7-93FE86F497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82" y="4656776"/>
            <a:ext cx="1344796" cy="1609913"/>
          </a:xfrm>
          <a:prstGeom prst="rect">
            <a:avLst/>
          </a:prstGeom>
        </p:spPr>
      </p:pic>
      <p:grpSp>
        <p:nvGrpSpPr>
          <p:cNvPr id="96" name="Group 95">
            <a:extLst>
              <a:ext uri="{FF2B5EF4-FFF2-40B4-BE49-F238E27FC236}">
                <a16:creationId xmlns:a16="http://schemas.microsoft.com/office/drawing/2014/main" id="{FE5E6976-B86E-4146-A394-54021CFAE422}"/>
              </a:ext>
            </a:extLst>
          </p:cNvPr>
          <p:cNvGrpSpPr/>
          <p:nvPr/>
        </p:nvGrpSpPr>
        <p:grpSpPr>
          <a:xfrm>
            <a:off x="1836358" y="974795"/>
            <a:ext cx="990164" cy="1366734"/>
            <a:chOff x="1671934" y="804497"/>
            <a:chExt cx="990164" cy="1366734"/>
          </a:xfrm>
        </p:grpSpPr>
        <p:pic>
          <p:nvPicPr>
            <p:cNvPr id="91" name="Picture 90">
              <a:extLst>
                <a:ext uri="{FF2B5EF4-FFF2-40B4-BE49-F238E27FC236}">
                  <a16:creationId xmlns:a16="http://schemas.microsoft.com/office/drawing/2014/main" id="{653236FC-305E-CD4A-AA4F-506620FE06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71934" y="804497"/>
              <a:ext cx="469712" cy="1320959"/>
            </a:xfrm>
            <a:prstGeom prst="rect">
              <a:avLst/>
            </a:prstGeom>
          </p:spPr>
        </p:pic>
        <p:pic>
          <p:nvPicPr>
            <p:cNvPr id="93" name="Picture 92">
              <a:extLst>
                <a:ext uri="{FF2B5EF4-FFF2-40B4-BE49-F238E27FC236}">
                  <a16:creationId xmlns:a16="http://schemas.microsoft.com/office/drawing/2014/main" id="{DC1222F6-5894-F447-9187-DC1A61090D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02695" y="817387"/>
              <a:ext cx="459403" cy="1353844"/>
            </a:xfrm>
            <a:prstGeom prst="rect">
              <a:avLst/>
            </a:prstGeom>
          </p:spPr>
        </p:pic>
        <p:pic>
          <p:nvPicPr>
            <p:cNvPr id="95" name="Picture 94" descr="A picture containing text, bottle, indoor&#10;&#10;Description automatically generated">
              <a:extLst>
                <a:ext uri="{FF2B5EF4-FFF2-40B4-BE49-F238E27FC236}">
                  <a16:creationId xmlns:a16="http://schemas.microsoft.com/office/drawing/2014/main" id="{5DC1F140-297C-B942-999F-3E584EBA19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16018" y="815200"/>
              <a:ext cx="449487" cy="1353845"/>
            </a:xfrm>
            <a:prstGeom prst="rect">
              <a:avLst/>
            </a:prstGeom>
          </p:spPr>
        </p:pic>
      </p:grpSp>
      <p:pic>
        <p:nvPicPr>
          <p:cNvPr id="98" name="Picture 97">
            <a:extLst>
              <a:ext uri="{FF2B5EF4-FFF2-40B4-BE49-F238E27FC236}">
                <a16:creationId xmlns:a16="http://schemas.microsoft.com/office/drawing/2014/main" id="{16949F36-BC78-4244-B239-D94EBF61161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43741" y="860429"/>
            <a:ext cx="500257" cy="1413849"/>
          </a:xfrm>
          <a:prstGeom prst="rect">
            <a:avLst/>
          </a:prstGeom>
        </p:spPr>
      </p:pic>
      <p:pic>
        <p:nvPicPr>
          <p:cNvPr id="100" name="Picture 99" descr="A picture containing bottle, indoor&#10;&#10;Description automatically generated">
            <a:extLst>
              <a:ext uri="{FF2B5EF4-FFF2-40B4-BE49-F238E27FC236}">
                <a16:creationId xmlns:a16="http://schemas.microsoft.com/office/drawing/2014/main" id="{DFC56895-6F44-5143-9743-50DC7EEBC71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64504" y="889558"/>
            <a:ext cx="544796" cy="1423175"/>
          </a:xfrm>
          <a:prstGeom prst="rect">
            <a:avLst/>
          </a:prstGeom>
        </p:spPr>
      </p:pic>
      <p:pic>
        <p:nvPicPr>
          <p:cNvPr id="90" name="Picture 89" descr="A picture containing text, outdoor, sign, pole&#10;&#10;Description automatically generated">
            <a:extLst>
              <a:ext uri="{FF2B5EF4-FFF2-40B4-BE49-F238E27FC236}">
                <a16:creationId xmlns:a16="http://schemas.microsoft.com/office/drawing/2014/main" id="{5C4F8EA3-31AA-F14D-B917-DF9A410BFFA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40334" y="1509685"/>
            <a:ext cx="800758" cy="800758"/>
          </a:xfrm>
          <a:prstGeom prst="rect">
            <a:avLst/>
          </a:prstGeom>
        </p:spPr>
      </p:pic>
      <p:pic>
        <p:nvPicPr>
          <p:cNvPr id="102" name="Picture 101" descr="A picture containing electronics, cellphone&#10;&#10;Description automatically generated">
            <a:extLst>
              <a:ext uri="{FF2B5EF4-FFF2-40B4-BE49-F238E27FC236}">
                <a16:creationId xmlns:a16="http://schemas.microsoft.com/office/drawing/2014/main" id="{15F87F18-006A-4241-B92D-76ED3D57534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87534" y="-122900"/>
            <a:ext cx="2132529" cy="2843372"/>
          </a:xfrm>
          <a:prstGeom prst="rect">
            <a:avLst/>
          </a:prstGeom>
        </p:spPr>
      </p:pic>
      <p:pic>
        <p:nvPicPr>
          <p:cNvPr id="110" name="Picture 109" descr="Calendar&#10;&#10;Description automatically generated">
            <a:extLst>
              <a:ext uri="{FF2B5EF4-FFF2-40B4-BE49-F238E27FC236}">
                <a16:creationId xmlns:a16="http://schemas.microsoft.com/office/drawing/2014/main" id="{E5F767A8-5962-064F-B8D9-293DDB048AA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14455" y="4861385"/>
            <a:ext cx="1062703" cy="1386102"/>
          </a:xfrm>
          <a:prstGeom prst="rect">
            <a:avLst/>
          </a:prstGeom>
        </p:spPr>
      </p:pic>
      <p:pic>
        <p:nvPicPr>
          <p:cNvPr id="106" name="Picture 105" descr="Chart, funnel chart&#10;&#10;Description automatically generated">
            <a:extLst>
              <a:ext uri="{FF2B5EF4-FFF2-40B4-BE49-F238E27FC236}">
                <a16:creationId xmlns:a16="http://schemas.microsoft.com/office/drawing/2014/main" id="{CA99F421-EF02-0448-8342-D5CC0590107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12992" y="5622050"/>
            <a:ext cx="902438" cy="902438"/>
          </a:xfrm>
          <a:prstGeom prst="rect">
            <a:avLst/>
          </a:prstGeom>
        </p:spPr>
      </p:pic>
      <p:pic>
        <p:nvPicPr>
          <p:cNvPr id="108" name="Picture 107" descr="A picture containing text, cup&#10;&#10;Description automatically generated">
            <a:extLst>
              <a:ext uri="{FF2B5EF4-FFF2-40B4-BE49-F238E27FC236}">
                <a16:creationId xmlns:a16="http://schemas.microsoft.com/office/drawing/2014/main" id="{2758DA82-A184-514C-9185-860596D301C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77856" y="5629307"/>
            <a:ext cx="875384" cy="875384"/>
          </a:xfrm>
          <a:prstGeom prst="rect">
            <a:avLst/>
          </a:prstGeom>
        </p:spPr>
      </p:pic>
      <p:pic>
        <p:nvPicPr>
          <p:cNvPr id="104" name="Picture 103" descr="Chart, funnel chart&#10;&#10;Description automatically generated">
            <a:extLst>
              <a:ext uri="{FF2B5EF4-FFF2-40B4-BE49-F238E27FC236}">
                <a16:creationId xmlns:a16="http://schemas.microsoft.com/office/drawing/2014/main" id="{96E91057-CB5C-754A-8502-E41FD3C885D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24790" y="5549986"/>
            <a:ext cx="1016768" cy="1016768"/>
          </a:xfrm>
          <a:prstGeom prst="rect">
            <a:avLst/>
          </a:prstGeom>
        </p:spPr>
      </p:pic>
      <p:pic>
        <p:nvPicPr>
          <p:cNvPr id="5" name="Picture 4">
            <a:extLst>
              <a:ext uri="{FF2B5EF4-FFF2-40B4-BE49-F238E27FC236}">
                <a16:creationId xmlns:a16="http://schemas.microsoft.com/office/drawing/2014/main" id="{E3EC430F-5ADD-8141-A5C4-7F224AB717F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73729" y="914845"/>
            <a:ext cx="2001035" cy="1359433"/>
          </a:xfrm>
          <a:prstGeom prst="rect">
            <a:avLst/>
          </a:prstGeom>
        </p:spPr>
      </p:pic>
      <p:pic>
        <p:nvPicPr>
          <p:cNvPr id="10" name="Picture 9">
            <a:extLst>
              <a:ext uri="{FF2B5EF4-FFF2-40B4-BE49-F238E27FC236}">
                <a16:creationId xmlns:a16="http://schemas.microsoft.com/office/drawing/2014/main" id="{8D789A0A-1333-0043-83AB-95E524D39F4A}"/>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034639" y="5021172"/>
            <a:ext cx="452653" cy="1443141"/>
          </a:xfrm>
          <a:prstGeom prst="rect">
            <a:avLst/>
          </a:prstGeom>
        </p:spPr>
      </p:pic>
      <p:pic>
        <p:nvPicPr>
          <p:cNvPr id="7" name="Picture 6" descr="A picture containing text, food, beverage, alcohol&#10;&#10;Description automatically generated">
            <a:extLst>
              <a:ext uri="{FF2B5EF4-FFF2-40B4-BE49-F238E27FC236}">
                <a16:creationId xmlns:a16="http://schemas.microsoft.com/office/drawing/2014/main" id="{E47CA8F1-C009-C647-9288-E737B2A525C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99356" y="4797911"/>
            <a:ext cx="792690" cy="1742295"/>
          </a:xfrm>
          <a:prstGeom prst="rect">
            <a:avLst/>
          </a:prstGeom>
        </p:spPr>
      </p:pic>
      <p:pic>
        <p:nvPicPr>
          <p:cNvPr id="53" name="Picture 52" descr="Logo&#10;&#10;Description automatically generated">
            <a:extLst>
              <a:ext uri="{FF2B5EF4-FFF2-40B4-BE49-F238E27FC236}">
                <a16:creationId xmlns:a16="http://schemas.microsoft.com/office/drawing/2014/main" id="{96382FBE-CA50-B943-A958-9CA55A59554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002531" y="4656776"/>
            <a:ext cx="1556572" cy="389143"/>
          </a:xfrm>
          <a:prstGeom prst="rect">
            <a:avLst/>
          </a:prstGeom>
        </p:spPr>
      </p:pic>
      <p:pic>
        <p:nvPicPr>
          <p:cNvPr id="54" name="Picture 53" descr="Logo&#10;&#10;Description automatically generated">
            <a:extLst>
              <a:ext uri="{FF2B5EF4-FFF2-40B4-BE49-F238E27FC236}">
                <a16:creationId xmlns:a16="http://schemas.microsoft.com/office/drawing/2014/main" id="{E3B3E250-082B-4D44-82CE-34134E911FB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065120" y="5167362"/>
            <a:ext cx="598204" cy="834055"/>
          </a:xfrm>
          <a:prstGeom prst="rect">
            <a:avLst/>
          </a:prstGeom>
        </p:spPr>
      </p:pic>
      <p:sp>
        <p:nvSpPr>
          <p:cNvPr id="4" name="Slide Number Placeholder 3">
            <a:extLst>
              <a:ext uri="{FF2B5EF4-FFF2-40B4-BE49-F238E27FC236}">
                <a16:creationId xmlns:a16="http://schemas.microsoft.com/office/drawing/2014/main" id="{14F99701-75F4-284E-8AEE-A13CABE1A974}"/>
              </a:ext>
            </a:extLst>
          </p:cNvPr>
          <p:cNvSpPr>
            <a:spLocks noGrp="1"/>
          </p:cNvSpPr>
          <p:nvPr>
            <p:ph type="sldNum" sz="quarter" idx="12"/>
          </p:nvPr>
        </p:nvSpPr>
        <p:spPr/>
        <p:txBody>
          <a:bodyPr/>
          <a:lstStyle/>
          <a:p>
            <a:pPr algn="r"/>
            <a:fld id="{0096ECDA-9B52-9F45-840E-7B90CDE96DE0}" type="slidenum">
              <a:rPr lang="en-US" smtClean="0"/>
              <a:pPr algn="r"/>
              <a:t>11</a:t>
            </a:fld>
            <a:endParaRPr lang="en-US" sz="800" dirty="0"/>
          </a:p>
        </p:txBody>
      </p:sp>
      <p:sp>
        <p:nvSpPr>
          <p:cNvPr id="56" name="Footer Placeholder 4">
            <a:extLst>
              <a:ext uri="{FF2B5EF4-FFF2-40B4-BE49-F238E27FC236}">
                <a16:creationId xmlns:a16="http://schemas.microsoft.com/office/drawing/2014/main" id="{E3ECEA3D-67A2-F242-BB7F-9D3DE312A935}"/>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pic>
        <p:nvPicPr>
          <p:cNvPr id="8" name="Picture 7" descr="Logo&#10;&#10;Description automatically generated">
            <a:extLst>
              <a:ext uri="{FF2B5EF4-FFF2-40B4-BE49-F238E27FC236}">
                <a16:creationId xmlns:a16="http://schemas.microsoft.com/office/drawing/2014/main" id="{54255751-F509-F840-9A55-0BFE8AF8EF0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653693" y="5196911"/>
            <a:ext cx="1377698" cy="774955"/>
          </a:xfrm>
          <a:prstGeom prst="rect">
            <a:avLst/>
          </a:prstGeom>
        </p:spPr>
      </p:pic>
    </p:spTree>
    <p:extLst>
      <p:ext uri="{BB962C8B-B14F-4D97-AF65-F5344CB8AC3E}">
        <p14:creationId xmlns:p14="http://schemas.microsoft.com/office/powerpoint/2010/main" val="2681575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DA41BF91-A40B-B643-9CA3-AF76AA01336B}"/>
              </a:ext>
            </a:extLst>
          </p:cNvPr>
          <p:cNvSpPr txBox="1"/>
          <p:nvPr/>
        </p:nvSpPr>
        <p:spPr>
          <a:xfrm>
            <a:off x="1163439" y="1256912"/>
            <a:ext cx="1008865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solidFill>
                  <a:srgbClr val="181818"/>
                </a:solidFill>
                <a:latin typeface="Avenir Heavy"/>
                <a:ea typeface="Avenir Heavy"/>
                <a:cs typeface="Avenir Heavy"/>
                <a:sym typeface="Avenir Heavy"/>
              </a:defRPr>
            </a:pPr>
            <a:r>
              <a:rPr lang="en-US" sz="4000" b="1" dirty="0">
                <a:solidFill>
                  <a:srgbClr val="FF860C"/>
                </a:solidFill>
                <a:latin typeface="Arial" panose="020B0604020202020204" pitchFamily="34" charset="0"/>
                <a:cs typeface="Arial" panose="020B0604020202020204" pitchFamily="34" charset="0"/>
                <a:sym typeface="Arial"/>
              </a:rPr>
              <a:t>ORGANIC </a:t>
            </a:r>
            <a:r>
              <a:rPr lang="en-US" sz="4000" dirty="0">
                <a:latin typeface="Arial" panose="020B0604020202020204" pitchFamily="34" charset="0"/>
                <a:cs typeface="Arial" panose="020B0604020202020204" pitchFamily="34" charset="0"/>
                <a:sym typeface="Arial"/>
              </a:rPr>
              <a:t>|</a:t>
            </a:r>
            <a:r>
              <a:rPr lang="en-US" sz="4000" b="1" dirty="0">
                <a:solidFill>
                  <a:srgbClr val="FF860C"/>
                </a:solidFill>
                <a:latin typeface="Arial" panose="020B0604020202020204" pitchFamily="34" charset="0"/>
                <a:cs typeface="Arial" panose="020B0604020202020204" pitchFamily="34" charset="0"/>
                <a:sym typeface="Arial"/>
              </a:rPr>
              <a:t> CLEAN LABEL </a:t>
            </a:r>
            <a:r>
              <a:rPr lang="en-US" sz="4000" dirty="0">
                <a:latin typeface="Arial" panose="020B0604020202020204" pitchFamily="34" charset="0"/>
                <a:cs typeface="Arial" panose="020B0604020202020204" pitchFamily="34" charset="0"/>
                <a:sym typeface="Arial"/>
              </a:rPr>
              <a:t>|</a:t>
            </a:r>
            <a:r>
              <a:rPr lang="en-US" sz="4000" b="1" dirty="0">
                <a:solidFill>
                  <a:srgbClr val="FF860C"/>
                </a:solidFill>
                <a:latin typeface="Arial" panose="020B0604020202020204" pitchFamily="34" charset="0"/>
                <a:cs typeface="Arial" panose="020B0604020202020204" pitchFamily="34" charset="0"/>
                <a:sym typeface="Arial"/>
              </a:rPr>
              <a:t> DELICIOUS</a:t>
            </a:r>
            <a:endParaRPr sz="4000" b="1" dirty="0">
              <a:solidFill>
                <a:srgbClr val="FF860C"/>
              </a:solidFill>
              <a:latin typeface="Arial" panose="020B0604020202020204" pitchFamily="34" charset="0"/>
              <a:cs typeface="Arial" panose="020B0604020202020204" pitchFamily="34" charset="0"/>
            </a:endParaRPr>
          </a:p>
        </p:txBody>
      </p:sp>
      <p:sp>
        <p:nvSpPr>
          <p:cNvPr id="8" name="TextBox 6">
            <a:extLst>
              <a:ext uri="{FF2B5EF4-FFF2-40B4-BE49-F238E27FC236}">
                <a16:creationId xmlns:a16="http://schemas.microsoft.com/office/drawing/2014/main" id="{4220388B-DE87-E646-8F53-4CAD72E8304E}"/>
              </a:ext>
            </a:extLst>
          </p:cNvPr>
          <p:cNvSpPr txBox="1"/>
          <p:nvPr/>
        </p:nvSpPr>
        <p:spPr>
          <a:xfrm>
            <a:off x="1211010" y="4243885"/>
            <a:ext cx="2224856"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buSzPct val="100000"/>
              <a:defRPr sz="1500">
                <a:solidFill>
                  <a:srgbClr val="181818"/>
                </a:solidFill>
                <a:latin typeface="Arial"/>
                <a:ea typeface="Arial"/>
                <a:cs typeface="Arial"/>
                <a:sym typeface="Arial"/>
              </a:defRPr>
            </a:pPr>
            <a:r>
              <a:rPr lang="en-US" sz="1600" dirty="0">
                <a:latin typeface="Arial" panose="020B0604020202020204" pitchFamily="34" charset="0"/>
                <a:cs typeface="Arial" panose="020B0604020202020204" pitchFamily="34" charset="0"/>
              </a:rPr>
              <a:t>Same </a:t>
            </a:r>
            <a:r>
              <a:rPr lang="en-US" sz="1600" b="1" dirty="0">
                <a:latin typeface="Arial" panose="020B0604020202020204" pitchFamily="34" charset="0"/>
                <a:cs typeface="Arial" panose="020B0604020202020204" pitchFamily="34" charset="0"/>
              </a:rPr>
              <a:t>high-quality ingredients </a:t>
            </a:r>
            <a:r>
              <a:rPr lang="en-US" sz="1600" dirty="0">
                <a:latin typeface="Arial" panose="020B0604020202020204" pitchFamily="34" charset="0"/>
                <a:cs typeface="Arial" panose="020B0604020202020204" pitchFamily="34" charset="0"/>
              </a:rPr>
              <a:t>chef’s use to cook at home</a:t>
            </a:r>
          </a:p>
        </p:txBody>
      </p:sp>
      <p:sp>
        <p:nvSpPr>
          <p:cNvPr id="6" name="TextBox 5">
            <a:extLst>
              <a:ext uri="{FF2B5EF4-FFF2-40B4-BE49-F238E27FC236}">
                <a16:creationId xmlns:a16="http://schemas.microsoft.com/office/drawing/2014/main" id="{99C133E6-D8F4-1142-9EB0-27512E5AD291}"/>
              </a:ext>
            </a:extLst>
          </p:cNvPr>
          <p:cNvSpPr txBox="1"/>
          <p:nvPr/>
        </p:nvSpPr>
        <p:spPr>
          <a:xfrm>
            <a:off x="7055134" y="-630485"/>
            <a:ext cx="1469761" cy="369332"/>
          </a:xfrm>
          <a:prstGeom prst="rect">
            <a:avLst/>
          </a:prstGeom>
          <a:noFill/>
        </p:spPr>
        <p:txBody>
          <a:bodyPr wrap="none" rtlCol="0">
            <a:spAutoFit/>
          </a:bodyPr>
          <a:lstStyle/>
          <a:p>
            <a:r>
              <a:rPr lang="en-US" dirty="0">
                <a:solidFill>
                  <a:srgbClr val="FF0000"/>
                </a:solidFill>
              </a:rPr>
              <a:t>Make prettier</a:t>
            </a:r>
          </a:p>
        </p:txBody>
      </p:sp>
      <p:pic>
        <p:nvPicPr>
          <p:cNvPr id="3" name="Picture 2" descr="A picture containing shape&#10;&#10;Description automatically generated">
            <a:extLst>
              <a:ext uri="{FF2B5EF4-FFF2-40B4-BE49-F238E27FC236}">
                <a16:creationId xmlns:a16="http://schemas.microsoft.com/office/drawing/2014/main" id="{73BDC6F9-4605-6548-AFA8-C859886D9D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61239" y="2242384"/>
            <a:ext cx="1198148" cy="1198148"/>
          </a:xfrm>
          <a:prstGeom prst="rect">
            <a:avLst/>
          </a:prstGeom>
        </p:spPr>
      </p:pic>
      <p:pic>
        <p:nvPicPr>
          <p:cNvPr id="5" name="Picture 4" descr="A picture containing circle&#10;&#10;Description automatically generated">
            <a:extLst>
              <a:ext uri="{FF2B5EF4-FFF2-40B4-BE49-F238E27FC236}">
                <a16:creationId xmlns:a16="http://schemas.microsoft.com/office/drawing/2014/main" id="{1F0C2149-AF5B-9B4F-BB4F-8810A21593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6370" y="2242384"/>
            <a:ext cx="1199569" cy="163383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8E7F0C1B-BFB6-7D43-B21F-BF7A3FAF44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2418" y="2242384"/>
            <a:ext cx="1179356" cy="1179356"/>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A15A1069-6366-C345-A5D1-B3A6737F15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1819" y="2242384"/>
            <a:ext cx="1189251" cy="1626451"/>
          </a:xfrm>
          <a:prstGeom prst="rect">
            <a:avLst/>
          </a:prstGeom>
        </p:spPr>
      </p:pic>
      <p:pic>
        <p:nvPicPr>
          <p:cNvPr id="14" name="Picture 13" descr="A picture containing dark&#10;&#10;Description automatically generated">
            <a:extLst>
              <a:ext uri="{FF2B5EF4-FFF2-40B4-BE49-F238E27FC236}">
                <a16:creationId xmlns:a16="http://schemas.microsoft.com/office/drawing/2014/main" id="{52BC039C-E473-3047-961E-CE32452FAF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9262" y="2242384"/>
            <a:ext cx="1191520" cy="1569080"/>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0050EA2E-E37F-1049-92A6-969142C8B7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88012" y="2242384"/>
            <a:ext cx="1198148" cy="1198148"/>
          </a:xfrm>
          <a:prstGeom prst="rect">
            <a:avLst/>
          </a:prstGeom>
        </p:spPr>
      </p:pic>
      <p:pic>
        <p:nvPicPr>
          <p:cNvPr id="28" name="Picture 27">
            <a:extLst>
              <a:ext uri="{FF2B5EF4-FFF2-40B4-BE49-F238E27FC236}">
                <a16:creationId xmlns:a16="http://schemas.microsoft.com/office/drawing/2014/main" id="{FB21C9BC-615F-FB46-95B6-EDB3E182D6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89191" y="2242384"/>
            <a:ext cx="1179356" cy="1190759"/>
          </a:xfrm>
          <a:prstGeom prst="rect">
            <a:avLst/>
          </a:prstGeom>
        </p:spPr>
      </p:pic>
      <p:pic>
        <p:nvPicPr>
          <p:cNvPr id="30" name="Picture 29" descr="A picture containing text, outdoor, sign, pole&#10;&#10;Description automatically generated">
            <a:extLst>
              <a:ext uri="{FF2B5EF4-FFF2-40B4-BE49-F238E27FC236}">
                <a16:creationId xmlns:a16="http://schemas.microsoft.com/office/drawing/2014/main" id="{6C296DCF-EF21-6D45-8D63-D3128FBF2E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6834" y="2242384"/>
            <a:ext cx="1198147" cy="1198147"/>
          </a:xfrm>
          <a:prstGeom prst="rect">
            <a:avLst/>
          </a:prstGeom>
        </p:spPr>
      </p:pic>
      <p:pic>
        <p:nvPicPr>
          <p:cNvPr id="32" name="Picture 31" descr="A picture containing circle&#10;&#10;Description automatically generated">
            <a:extLst>
              <a:ext uri="{FF2B5EF4-FFF2-40B4-BE49-F238E27FC236}">
                <a16:creationId xmlns:a16="http://schemas.microsoft.com/office/drawing/2014/main" id="{AC9FD69A-70E1-194E-B5D0-00B44E7400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71578" y="2242384"/>
            <a:ext cx="1194653" cy="1633839"/>
          </a:xfrm>
          <a:prstGeom prst="rect">
            <a:avLst/>
          </a:prstGeom>
        </p:spPr>
      </p:pic>
      <p:sp>
        <p:nvSpPr>
          <p:cNvPr id="34" name="Title 33">
            <a:extLst>
              <a:ext uri="{FF2B5EF4-FFF2-40B4-BE49-F238E27FC236}">
                <a16:creationId xmlns:a16="http://schemas.microsoft.com/office/drawing/2014/main" id="{DD3075C1-4D38-354D-A423-24FF0D64FF21}"/>
              </a:ext>
            </a:extLst>
          </p:cNvPr>
          <p:cNvSpPr>
            <a:spLocks noGrp="1"/>
          </p:cNvSpPr>
          <p:nvPr>
            <p:ph type="title"/>
          </p:nvPr>
        </p:nvSpPr>
        <p:spPr/>
        <p:txBody>
          <a:bodyPr/>
          <a:lstStyle/>
          <a:p>
            <a:r>
              <a:rPr lang="en-US" dirty="0"/>
              <a:t>THE TESSEMAE’S TRIFECTA</a:t>
            </a:r>
          </a:p>
        </p:txBody>
      </p:sp>
      <p:sp>
        <p:nvSpPr>
          <p:cNvPr id="35" name="TextBox 6">
            <a:extLst>
              <a:ext uri="{FF2B5EF4-FFF2-40B4-BE49-F238E27FC236}">
                <a16:creationId xmlns:a16="http://schemas.microsoft.com/office/drawing/2014/main" id="{F6CFFD62-0738-7B4A-BDBE-8B6F599C802E}"/>
              </a:ext>
            </a:extLst>
          </p:cNvPr>
          <p:cNvSpPr txBox="1"/>
          <p:nvPr/>
        </p:nvSpPr>
        <p:spPr>
          <a:xfrm>
            <a:off x="4253778" y="4236497"/>
            <a:ext cx="362248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buSzPct val="100000"/>
              <a:defRPr sz="1500">
                <a:solidFill>
                  <a:srgbClr val="181818"/>
                </a:solidFill>
                <a:latin typeface="Arial"/>
                <a:ea typeface="Arial"/>
                <a:cs typeface="Arial"/>
                <a:sym typeface="Arial"/>
              </a:defRPr>
            </a:pPr>
            <a:r>
              <a:rPr lang="en-US" sz="1600" dirty="0" err="1">
                <a:latin typeface="Arial" panose="020B0604020202020204" pitchFamily="34" charset="0"/>
                <a:cs typeface="Arial" panose="020B0604020202020204" pitchFamily="34" charset="0"/>
              </a:rPr>
              <a:t>Tessemae’s</a:t>
            </a:r>
            <a:r>
              <a:rPr lang="en-US" sz="1600" dirty="0">
                <a:latin typeface="Arial" panose="020B0604020202020204" pitchFamily="34" charset="0"/>
                <a:cs typeface="Arial" panose="020B0604020202020204" pitchFamily="34" charset="0"/>
              </a:rPr>
              <a:t> is Gluten Free, Sugar Free, Dairy Free, Keto, Paleo, and Whole30 </a:t>
            </a:r>
            <a:r>
              <a:rPr lang="en-US" sz="1600" b="1" dirty="0">
                <a:latin typeface="Arial" panose="020B0604020202020204" pitchFamily="34" charset="0"/>
                <a:cs typeface="Arial" panose="020B0604020202020204" pitchFamily="34" charset="0"/>
              </a:rPr>
              <a:t>organically</a:t>
            </a:r>
            <a:r>
              <a:rPr lang="en-US" sz="1600" dirty="0">
                <a:latin typeface="Arial" panose="020B0604020202020204" pitchFamily="34" charset="0"/>
                <a:cs typeface="Arial" panose="020B0604020202020204" pitchFamily="34" charset="0"/>
              </a:rPr>
              <a:t>—not by design</a:t>
            </a:r>
          </a:p>
          <a:p>
            <a:pPr algn="ctr">
              <a:buSzPct val="100000"/>
              <a:defRPr sz="1200">
                <a:solidFill>
                  <a:srgbClr val="181818"/>
                </a:solidFill>
                <a:latin typeface="Arial"/>
                <a:ea typeface="Arial"/>
                <a:cs typeface="Arial"/>
                <a:sym typeface="Arial"/>
              </a:defRPr>
            </a:pPr>
            <a:endParaRPr sz="1600" dirty="0">
              <a:latin typeface="Arial" panose="020B0604020202020204" pitchFamily="34" charset="0"/>
              <a:ea typeface="Helvetica Neue" panose="02000503000000020004" pitchFamily="2" charset="0"/>
              <a:cs typeface="Arial" panose="020B0604020202020204" pitchFamily="34" charset="0"/>
            </a:endParaRPr>
          </a:p>
        </p:txBody>
      </p:sp>
      <p:sp>
        <p:nvSpPr>
          <p:cNvPr id="36" name="TextBox 6">
            <a:extLst>
              <a:ext uri="{FF2B5EF4-FFF2-40B4-BE49-F238E27FC236}">
                <a16:creationId xmlns:a16="http://schemas.microsoft.com/office/drawing/2014/main" id="{9B594609-8183-2A4C-861C-331E9F871274}"/>
              </a:ext>
            </a:extLst>
          </p:cNvPr>
          <p:cNvSpPr txBox="1"/>
          <p:nvPr/>
        </p:nvSpPr>
        <p:spPr>
          <a:xfrm>
            <a:off x="8656154" y="4236497"/>
            <a:ext cx="250718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buSzPct val="100000"/>
              <a:defRPr sz="1500">
                <a:solidFill>
                  <a:srgbClr val="181818"/>
                </a:solidFill>
                <a:latin typeface="Arial"/>
                <a:ea typeface="Arial"/>
                <a:cs typeface="Arial"/>
                <a:sym typeface="Arial"/>
              </a:defRPr>
            </a:pPr>
            <a:r>
              <a:rPr lang="en-US" sz="1600" b="1" dirty="0">
                <a:latin typeface="Arial" panose="020B0604020202020204" pitchFamily="34" charset="0"/>
                <a:cs typeface="Arial" panose="020B0604020202020204" pitchFamily="34" charset="0"/>
              </a:rPr>
              <a:t>Taste</a:t>
            </a:r>
            <a:r>
              <a:rPr lang="en-US" sz="1600" dirty="0">
                <a:latin typeface="Arial" panose="020B0604020202020204" pitchFamily="34" charset="0"/>
                <a:cs typeface="Arial" panose="020B0604020202020204" pitchFamily="34" charset="0"/>
              </a:rPr>
              <a:t> is Tessemae’s key driver of R&amp;D—not cost</a:t>
            </a:r>
          </a:p>
        </p:txBody>
      </p:sp>
      <p:sp>
        <p:nvSpPr>
          <p:cNvPr id="2" name="Slide Number Placeholder 1">
            <a:extLst>
              <a:ext uri="{FF2B5EF4-FFF2-40B4-BE49-F238E27FC236}">
                <a16:creationId xmlns:a16="http://schemas.microsoft.com/office/drawing/2014/main" id="{C2F4FA70-4BB8-454F-8DBC-3E24A053C7CD}"/>
              </a:ext>
            </a:extLst>
          </p:cNvPr>
          <p:cNvSpPr>
            <a:spLocks noGrp="1"/>
          </p:cNvSpPr>
          <p:nvPr>
            <p:ph type="sldNum" sz="quarter" idx="12"/>
          </p:nvPr>
        </p:nvSpPr>
        <p:spPr/>
        <p:txBody>
          <a:bodyPr/>
          <a:lstStyle/>
          <a:p>
            <a:pPr algn="r"/>
            <a:fld id="{0096ECDA-9B52-9F45-840E-7B90CDE96DE0}" type="slidenum">
              <a:rPr lang="en-US" smtClean="0"/>
              <a:pPr algn="r"/>
              <a:t>12</a:t>
            </a:fld>
            <a:endParaRPr lang="en-US" sz="800" dirty="0"/>
          </a:p>
        </p:txBody>
      </p:sp>
      <p:sp>
        <p:nvSpPr>
          <p:cNvPr id="18" name="Footer Placeholder 4">
            <a:extLst>
              <a:ext uri="{FF2B5EF4-FFF2-40B4-BE49-F238E27FC236}">
                <a16:creationId xmlns:a16="http://schemas.microsoft.com/office/drawing/2014/main" id="{2196F0E5-CBEC-6C43-8C0B-11455735C54A}"/>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Tree>
    <p:extLst>
      <p:ext uri="{BB962C8B-B14F-4D97-AF65-F5344CB8AC3E}">
        <p14:creationId xmlns:p14="http://schemas.microsoft.com/office/powerpoint/2010/main" val="24835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3F509347-6C19-404D-BDB0-AE73C2CE4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087" y="746071"/>
            <a:ext cx="4194312" cy="5365858"/>
          </a:xfrm>
          <a:prstGeom prst="rect">
            <a:avLst/>
          </a:prstGeom>
        </p:spPr>
      </p:pic>
      <p:sp>
        <p:nvSpPr>
          <p:cNvPr id="4" name="Title 3">
            <a:extLst>
              <a:ext uri="{FF2B5EF4-FFF2-40B4-BE49-F238E27FC236}">
                <a16:creationId xmlns:a16="http://schemas.microsoft.com/office/drawing/2014/main" id="{0E8C22CF-28D0-9E4B-9230-8E726EEEFBD1}"/>
              </a:ext>
            </a:extLst>
          </p:cNvPr>
          <p:cNvSpPr>
            <a:spLocks noGrp="1"/>
          </p:cNvSpPr>
          <p:nvPr>
            <p:ph type="title"/>
          </p:nvPr>
        </p:nvSpPr>
        <p:spPr>
          <a:xfrm>
            <a:off x="838201" y="212730"/>
            <a:ext cx="10515600" cy="707887"/>
          </a:xfrm>
          <a:prstGeom prst="rect">
            <a:avLst/>
          </a:prstGeom>
        </p:spPr>
        <p:txBody>
          <a:bodyPr/>
          <a:lstStyle/>
          <a:p>
            <a:r>
              <a:rPr lang="en-US" b="1" dirty="0">
                <a:latin typeface="Sul Sans" panose="020B0703030403020204" pitchFamily="34" charset="77"/>
              </a:rPr>
              <a:t>TESSEMAE’S VS. THE COMPETITION</a:t>
            </a:r>
          </a:p>
        </p:txBody>
      </p:sp>
      <p:sp>
        <p:nvSpPr>
          <p:cNvPr id="5" name="Rectangle 4">
            <a:extLst>
              <a:ext uri="{FF2B5EF4-FFF2-40B4-BE49-F238E27FC236}">
                <a16:creationId xmlns:a16="http://schemas.microsoft.com/office/drawing/2014/main" id="{58C465BE-D6A0-1543-BDE6-2F1C15E42740}"/>
              </a:ext>
            </a:extLst>
          </p:cNvPr>
          <p:cNvSpPr/>
          <p:nvPr/>
        </p:nvSpPr>
        <p:spPr>
          <a:xfrm>
            <a:off x="1596131" y="5865072"/>
            <a:ext cx="3330989" cy="584775"/>
          </a:xfrm>
          <a:prstGeom prst="rect">
            <a:avLst/>
          </a:prstGeom>
        </p:spPr>
        <p:txBody>
          <a:bodyPr wrap="square">
            <a:spAutoFit/>
          </a:bodyPr>
          <a:lstStyle/>
          <a:p>
            <a:pPr lvl="0" algn="ctr">
              <a:defRPr/>
            </a:pPr>
            <a:r>
              <a:rPr lang="en-US" sz="1600" dirty="0">
                <a:latin typeface="Arial" panose="020B0604020202020204" pitchFamily="34" charset="0"/>
                <a:cs typeface="Arial" panose="020B0604020202020204" pitchFamily="34" charset="0"/>
              </a:rPr>
              <a:t>100% clean label product using only organic ingredients</a:t>
            </a:r>
          </a:p>
        </p:txBody>
      </p:sp>
      <p:sp>
        <p:nvSpPr>
          <p:cNvPr id="7" name="Rectangle 6">
            <a:extLst>
              <a:ext uri="{FF2B5EF4-FFF2-40B4-BE49-F238E27FC236}">
                <a16:creationId xmlns:a16="http://schemas.microsoft.com/office/drawing/2014/main" id="{8BBA69DA-C212-BF4C-8628-3FCFB74C0594}"/>
              </a:ext>
            </a:extLst>
          </p:cNvPr>
          <p:cNvSpPr/>
          <p:nvPr/>
        </p:nvSpPr>
        <p:spPr>
          <a:xfrm>
            <a:off x="6565880" y="5865072"/>
            <a:ext cx="3378630" cy="584775"/>
          </a:xfrm>
          <a:prstGeom prst="rect">
            <a:avLst/>
          </a:prstGeom>
        </p:spPr>
        <p:txBody>
          <a:bodyPr wrap="square">
            <a:spAutoFit/>
          </a:bodyPr>
          <a:lstStyle/>
          <a:p>
            <a:pPr lvl="0" algn="ctr">
              <a:defRPr/>
            </a:pPr>
            <a:r>
              <a:rPr lang="en-US" sz="1600" dirty="0">
                <a:latin typeface="Arial" panose="020B0604020202020204" pitchFamily="34" charset="0"/>
                <a:cs typeface="Arial" panose="020B0604020202020204" pitchFamily="34" charset="0"/>
              </a:rPr>
              <a:t>Competitors use fillers like xanthan gum or maltodextrin</a:t>
            </a:r>
          </a:p>
        </p:txBody>
      </p:sp>
      <p:sp>
        <p:nvSpPr>
          <p:cNvPr id="10" name="Oval 9">
            <a:extLst>
              <a:ext uri="{FF2B5EF4-FFF2-40B4-BE49-F238E27FC236}">
                <a16:creationId xmlns:a16="http://schemas.microsoft.com/office/drawing/2014/main" id="{C6264AD0-CAA1-A746-A72B-3046328B549E}"/>
              </a:ext>
            </a:extLst>
          </p:cNvPr>
          <p:cNvSpPr/>
          <p:nvPr/>
        </p:nvSpPr>
        <p:spPr>
          <a:xfrm>
            <a:off x="6379403" y="3595954"/>
            <a:ext cx="1255363" cy="1255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696029-C218-3644-B4B5-BA4F08F5CF87}"/>
              </a:ext>
            </a:extLst>
          </p:cNvPr>
          <p:cNvSpPr/>
          <p:nvPr/>
        </p:nvSpPr>
        <p:spPr>
          <a:xfrm>
            <a:off x="6371536" y="3889520"/>
            <a:ext cx="1271096" cy="707886"/>
          </a:xfrm>
          <a:prstGeom prst="rect">
            <a:avLst/>
          </a:prstGeom>
        </p:spPr>
        <p:txBody>
          <a:bodyPr wrap="square">
            <a:spAutoFit/>
          </a:bodyPr>
          <a:lstStyle/>
          <a:p>
            <a:pPr lvl="0" algn="ctr">
              <a:defRPr/>
            </a:pPr>
            <a:r>
              <a:rPr lang="en-US" sz="1000" b="1" dirty="0">
                <a:solidFill>
                  <a:schemeClr val="bg1"/>
                </a:solidFill>
                <a:latin typeface="Arial" panose="020B0604020202020204" pitchFamily="34" charset="0"/>
                <a:cs typeface="Arial" panose="020B0604020202020204" pitchFamily="34" charset="0"/>
              </a:rPr>
              <a:t>Xanthan gum can have negative side effects on consumers</a:t>
            </a:r>
          </a:p>
        </p:txBody>
      </p:sp>
      <p:sp>
        <p:nvSpPr>
          <p:cNvPr id="14" name="Oval 13">
            <a:extLst>
              <a:ext uri="{FF2B5EF4-FFF2-40B4-BE49-F238E27FC236}">
                <a16:creationId xmlns:a16="http://schemas.microsoft.com/office/drawing/2014/main" id="{63B3989A-DD0A-EA47-9D5C-566AC60E7574}"/>
              </a:ext>
            </a:extLst>
          </p:cNvPr>
          <p:cNvSpPr/>
          <p:nvPr/>
        </p:nvSpPr>
        <p:spPr>
          <a:xfrm>
            <a:off x="8285608" y="4531988"/>
            <a:ext cx="1255363" cy="12553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DC51FE-061B-F347-9E71-9774253EAA80}"/>
              </a:ext>
            </a:extLst>
          </p:cNvPr>
          <p:cNvSpPr/>
          <p:nvPr/>
        </p:nvSpPr>
        <p:spPr>
          <a:xfrm>
            <a:off x="8289965" y="4805726"/>
            <a:ext cx="1274004" cy="707886"/>
          </a:xfrm>
          <a:prstGeom prst="rect">
            <a:avLst/>
          </a:prstGeom>
        </p:spPr>
        <p:txBody>
          <a:bodyPr wrap="square">
            <a:spAutoFit/>
          </a:bodyPr>
          <a:lstStyle/>
          <a:p>
            <a:pPr lvl="0" algn="ctr">
              <a:defRPr/>
            </a:pPr>
            <a:r>
              <a:rPr lang="en-US" sz="1000" b="1" dirty="0">
                <a:solidFill>
                  <a:schemeClr val="bg1"/>
                </a:solidFill>
                <a:latin typeface="Arial" panose="020B0604020202020204" pitchFamily="34" charset="0"/>
                <a:cs typeface="Arial" panose="020B0604020202020204" pitchFamily="34" charset="0"/>
              </a:rPr>
              <a:t>Dressings can contain between 25-40% xanthan gum by volume</a:t>
            </a:r>
          </a:p>
        </p:txBody>
      </p:sp>
      <p:sp>
        <p:nvSpPr>
          <p:cNvPr id="2" name="Slide Number Placeholder 1">
            <a:extLst>
              <a:ext uri="{FF2B5EF4-FFF2-40B4-BE49-F238E27FC236}">
                <a16:creationId xmlns:a16="http://schemas.microsoft.com/office/drawing/2014/main" id="{C9347FC3-3BA2-9547-B713-BBE6B4E1FBE7}"/>
              </a:ext>
            </a:extLst>
          </p:cNvPr>
          <p:cNvSpPr>
            <a:spLocks noGrp="1"/>
          </p:cNvSpPr>
          <p:nvPr>
            <p:ph type="sldNum" sz="quarter" idx="12"/>
          </p:nvPr>
        </p:nvSpPr>
        <p:spPr/>
        <p:txBody>
          <a:bodyPr/>
          <a:lstStyle/>
          <a:p>
            <a:pPr algn="r"/>
            <a:fld id="{0096ECDA-9B52-9F45-840E-7B90CDE96DE0}" type="slidenum">
              <a:rPr lang="en-US" smtClean="0"/>
              <a:pPr algn="r"/>
              <a:t>13</a:t>
            </a:fld>
            <a:endParaRPr lang="en-US" sz="800" dirty="0"/>
          </a:p>
        </p:txBody>
      </p:sp>
      <p:sp>
        <p:nvSpPr>
          <p:cNvPr id="12" name="Footer Placeholder 4">
            <a:extLst>
              <a:ext uri="{FF2B5EF4-FFF2-40B4-BE49-F238E27FC236}">
                <a16:creationId xmlns:a16="http://schemas.microsoft.com/office/drawing/2014/main" id="{E4ECBB01-F3B0-5844-AED6-23C373EC8503}"/>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pic>
        <p:nvPicPr>
          <p:cNvPr id="13" name="Picture 12" descr="A picture containing bottle&#10;&#10;Description automatically generated">
            <a:extLst>
              <a:ext uri="{FF2B5EF4-FFF2-40B4-BE49-F238E27FC236}">
                <a16:creationId xmlns:a16="http://schemas.microsoft.com/office/drawing/2014/main" id="{6FFB3B27-2BB0-9144-AA51-B49792840A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898" y="527928"/>
            <a:ext cx="5521304" cy="5521304"/>
          </a:xfrm>
          <a:prstGeom prst="rect">
            <a:avLst/>
          </a:prstGeom>
        </p:spPr>
      </p:pic>
    </p:spTree>
    <p:extLst>
      <p:ext uri="{BB962C8B-B14F-4D97-AF65-F5344CB8AC3E}">
        <p14:creationId xmlns:p14="http://schemas.microsoft.com/office/powerpoint/2010/main" val="2958340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5B3965-0C6A-7F49-9A33-56E779E1AD91}"/>
              </a:ext>
            </a:extLst>
          </p:cNvPr>
          <p:cNvSpPr/>
          <p:nvPr/>
        </p:nvSpPr>
        <p:spPr>
          <a:xfrm>
            <a:off x="3262" y="5078037"/>
            <a:ext cx="4064000" cy="6111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AC0E6B-544D-E641-9F71-782F52715C8F}"/>
              </a:ext>
            </a:extLst>
          </p:cNvPr>
          <p:cNvSpPr/>
          <p:nvPr/>
        </p:nvSpPr>
        <p:spPr>
          <a:xfrm>
            <a:off x="4054031" y="5078036"/>
            <a:ext cx="4064000" cy="6111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39E85D8-2A5F-BB45-86DC-51EF0EB49C93}"/>
              </a:ext>
            </a:extLst>
          </p:cNvPr>
          <p:cNvSpPr/>
          <p:nvPr/>
        </p:nvSpPr>
        <p:spPr>
          <a:xfrm>
            <a:off x="8118031" y="5078036"/>
            <a:ext cx="4064000" cy="6111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594402-491E-4885-9979-57621BAF11E1}"/>
              </a:ext>
            </a:extLst>
          </p:cNvPr>
          <p:cNvSpPr/>
          <p:nvPr/>
        </p:nvSpPr>
        <p:spPr>
          <a:xfrm>
            <a:off x="1663667" y="1639876"/>
            <a:ext cx="2214633" cy="3148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00" cap="all" dirty="0">
                <a:solidFill>
                  <a:schemeClr val="tx1"/>
                </a:solidFill>
                <a:latin typeface="Arial" panose="020B0604020202020204" pitchFamily="34" charset="0"/>
                <a:cs typeface="Arial" panose="020B0604020202020204" pitchFamily="34" charset="0"/>
              </a:rPr>
              <a:t>Buttermilk (Cultured Nonfat Milk, Milk, </a:t>
            </a:r>
            <a:r>
              <a:rPr lang="en-US" sz="1000" b="1" cap="all" dirty="0">
                <a:solidFill>
                  <a:srgbClr val="C00000"/>
                </a:solidFill>
                <a:latin typeface="Arial" panose="020B0604020202020204" pitchFamily="34" charset="0"/>
                <a:cs typeface="Arial" panose="020B0604020202020204" pitchFamily="34" charset="0"/>
              </a:rPr>
              <a:t>Sodium Citrate</a:t>
            </a:r>
            <a:r>
              <a:rPr lang="en-US" sz="1000" b="1" cap="all" dirty="0">
                <a:solidFill>
                  <a:schemeClr val="tx1"/>
                </a:solidFill>
                <a:latin typeface="Arial" panose="020B0604020202020204" pitchFamily="34" charset="0"/>
                <a:cs typeface="Arial" panose="020B0604020202020204" pitchFamily="34" charset="0"/>
              </a:rPr>
              <a:t>, </a:t>
            </a:r>
            <a:r>
              <a:rPr lang="en-US" sz="1000" b="1" cap="all" dirty="0">
                <a:solidFill>
                  <a:srgbClr val="C00000"/>
                </a:solidFill>
                <a:latin typeface="Arial" panose="020B0604020202020204" pitchFamily="34" charset="0"/>
                <a:cs typeface="Arial" panose="020B0604020202020204" pitchFamily="34" charset="0"/>
              </a:rPr>
              <a:t>Vitamin A Palmitate</a:t>
            </a:r>
            <a:r>
              <a:rPr lang="en-US" sz="1000" cap="all" dirty="0">
                <a:solidFill>
                  <a:schemeClr val="tx1"/>
                </a:solidFill>
                <a:latin typeface="Arial" panose="020B0604020202020204" pitchFamily="34" charset="0"/>
                <a:cs typeface="Arial" panose="020B0604020202020204" pitchFamily="34" charset="0"/>
              </a:rPr>
              <a:t>), Water, Yogurt (Cultured Pasteurized Grade A Milk, Cream, Nonfat Milk, </a:t>
            </a:r>
            <a:r>
              <a:rPr lang="en-US" sz="1000" b="1" cap="all" dirty="0">
                <a:solidFill>
                  <a:srgbClr val="C00000"/>
                </a:solidFill>
                <a:latin typeface="Arial" panose="020B0604020202020204" pitchFamily="34" charset="0"/>
                <a:cs typeface="Arial" panose="020B0604020202020204" pitchFamily="34" charset="0"/>
              </a:rPr>
              <a:t>Pectin, Carrageenan</a:t>
            </a:r>
            <a:r>
              <a:rPr lang="en-US" sz="1000" b="1" cap="all" dirty="0">
                <a:solidFill>
                  <a:schemeClr val="tx1"/>
                </a:solidFill>
                <a:latin typeface="Arial" panose="020B0604020202020204" pitchFamily="34" charset="0"/>
                <a:cs typeface="Arial" panose="020B0604020202020204" pitchFamily="34" charset="0"/>
              </a:rPr>
              <a:t>), </a:t>
            </a:r>
            <a:r>
              <a:rPr lang="en-US" sz="1000" b="1" cap="all" dirty="0">
                <a:solidFill>
                  <a:srgbClr val="C00000"/>
                </a:solidFill>
                <a:latin typeface="Arial" panose="020B0604020202020204" pitchFamily="34" charset="0"/>
                <a:cs typeface="Arial" panose="020B0604020202020204" pitchFamily="34" charset="0"/>
              </a:rPr>
              <a:t>Soybean Oil</a:t>
            </a:r>
            <a:r>
              <a:rPr lang="en-US" sz="1000" b="1" cap="all" dirty="0">
                <a:solidFill>
                  <a:schemeClr val="tx1"/>
                </a:solidFill>
                <a:latin typeface="Arial" panose="020B0604020202020204" pitchFamily="34" charset="0"/>
                <a:cs typeface="Arial" panose="020B0604020202020204" pitchFamily="34" charset="0"/>
              </a:rPr>
              <a:t>, </a:t>
            </a:r>
            <a:r>
              <a:rPr lang="en-US" sz="1000" b="1" cap="all" dirty="0">
                <a:solidFill>
                  <a:srgbClr val="C00000"/>
                </a:solidFill>
                <a:latin typeface="Arial" panose="020B0604020202020204" pitchFamily="34" charset="0"/>
                <a:cs typeface="Arial" panose="020B0604020202020204" pitchFamily="34" charset="0"/>
              </a:rPr>
              <a:t>Reduced Acid Pineapple Juice Concentrate, Whey Protein Concentrate</a:t>
            </a:r>
            <a:r>
              <a:rPr lang="en-US" sz="1000" cap="all" dirty="0">
                <a:solidFill>
                  <a:schemeClr val="tx1"/>
                </a:solidFill>
                <a:latin typeface="Arial" panose="020B0604020202020204" pitchFamily="34" charset="0"/>
                <a:cs typeface="Arial" panose="020B0604020202020204" pitchFamily="34" charset="0"/>
              </a:rPr>
              <a:t>, Distilled Vinegar, Salt, Egg Yolk, Spice (Parsley, Mustard Seed), </a:t>
            </a:r>
            <a:r>
              <a:rPr lang="en-US" sz="1000" b="1" cap="all" dirty="0">
                <a:solidFill>
                  <a:srgbClr val="C00000"/>
                </a:solidFill>
                <a:latin typeface="Arial" panose="020B0604020202020204" pitchFamily="34" charset="0"/>
                <a:cs typeface="Arial" panose="020B0604020202020204" pitchFamily="34" charset="0"/>
              </a:rPr>
              <a:t>Xanthan Gum, Maltodextrin</a:t>
            </a:r>
            <a:r>
              <a:rPr lang="en-US" sz="1000" cap="all" dirty="0">
                <a:solidFill>
                  <a:srgbClr val="C00000"/>
                </a:solidFill>
                <a:latin typeface="Arial" panose="020B0604020202020204" pitchFamily="34" charset="0"/>
                <a:cs typeface="Arial" panose="020B0604020202020204" pitchFamily="34" charset="0"/>
              </a:rPr>
              <a:t>,</a:t>
            </a:r>
            <a:r>
              <a:rPr lang="en-US" sz="1000" cap="all" dirty="0">
                <a:solidFill>
                  <a:schemeClr val="tx1"/>
                </a:solidFill>
                <a:latin typeface="Arial" panose="020B0604020202020204" pitchFamily="34" charset="0"/>
                <a:cs typeface="Arial" panose="020B0604020202020204" pitchFamily="34" charset="0"/>
              </a:rPr>
              <a:t> Onion Powder, </a:t>
            </a:r>
            <a:r>
              <a:rPr lang="en-US" sz="1000" b="1" cap="all" dirty="0">
                <a:solidFill>
                  <a:srgbClr val="C00000"/>
                </a:solidFill>
                <a:latin typeface="Arial" panose="020B0604020202020204" pitchFamily="34" charset="0"/>
                <a:cs typeface="Arial" panose="020B0604020202020204" pitchFamily="34" charset="0"/>
              </a:rPr>
              <a:t>Yeast Extract</a:t>
            </a:r>
            <a:r>
              <a:rPr lang="en-US" sz="1000" cap="all" dirty="0">
                <a:solidFill>
                  <a:srgbClr val="C00000"/>
                </a:solidFill>
                <a:latin typeface="Arial" panose="020B0604020202020204" pitchFamily="34" charset="0"/>
                <a:cs typeface="Arial" panose="020B0604020202020204" pitchFamily="34" charset="0"/>
              </a:rPr>
              <a:t>, </a:t>
            </a:r>
            <a:r>
              <a:rPr lang="en-US" sz="1000" cap="all" dirty="0">
                <a:solidFill>
                  <a:schemeClr val="tx1"/>
                </a:solidFill>
                <a:latin typeface="Arial" panose="020B0604020202020204" pitchFamily="34" charset="0"/>
                <a:cs typeface="Arial" panose="020B0604020202020204" pitchFamily="34" charset="0"/>
              </a:rPr>
              <a:t>Garlic Powder, </a:t>
            </a:r>
            <a:r>
              <a:rPr lang="en-US" sz="1000" b="1" cap="all" dirty="0">
                <a:solidFill>
                  <a:srgbClr val="C00000"/>
                </a:solidFill>
                <a:latin typeface="Arial" panose="020B0604020202020204" pitchFamily="34" charset="0"/>
                <a:cs typeface="Arial" panose="020B0604020202020204" pitchFamily="34" charset="0"/>
              </a:rPr>
              <a:t>Citric Acid, Natural Flavor, Disodium Inosinate, Disodium Guanylate, Guar Gum, Carrageenan</a:t>
            </a:r>
          </a:p>
        </p:txBody>
      </p:sp>
      <p:sp>
        <p:nvSpPr>
          <p:cNvPr id="9" name="Rectangle 8">
            <a:extLst>
              <a:ext uri="{FF2B5EF4-FFF2-40B4-BE49-F238E27FC236}">
                <a16:creationId xmlns:a16="http://schemas.microsoft.com/office/drawing/2014/main" id="{8B645A8A-B69D-4E78-BE8F-D7F10BC9B966}"/>
              </a:ext>
            </a:extLst>
          </p:cNvPr>
          <p:cNvSpPr/>
          <p:nvPr/>
        </p:nvSpPr>
        <p:spPr>
          <a:xfrm>
            <a:off x="5614995" y="2683748"/>
            <a:ext cx="2214632" cy="2111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00" b="1" dirty="0">
                <a:solidFill>
                  <a:schemeClr val="tx1"/>
                </a:solidFill>
                <a:latin typeface="Arial" panose="020B0604020202020204" pitchFamily="34" charset="0"/>
                <a:cs typeface="Arial" panose="020B0604020202020204" pitchFamily="34" charset="0"/>
              </a:rPr>
              <a:t>ORGANIC SOYBEAN OIL</a:t>
            </a:r>
            <a:r>
              <a:rPr lang="en-US" sz="1000" dirty="0">
                <a:solidFill>
                  <a:schemeClr val="tx1"/>
                </a:solidFill>
                <a:latin typeface="Arial" panose="020B0604020202020204" pitchFamily="34" charset="0"/>
                <a:cs typeface="Arial" panose="020B0604020202020204" pitchFamily="34" charset="0"/>
              </a:rPr>
              <a:t>, ORGANIC BUTTERMILK, WATER, ORGANIC CIDER VINEGAR, ORGANIC EGG YOLK, ORGANIC SUGAR, SALT, ORGANIC DISTILLED VINEGAR, ORGANIC ONION, </a:t>
            </a:r>
            <a:r>
              <a:rPr lang="en-US" sz="1000" b="1" dirty="0">
                <a:solidFill>
                  <a:srgbClr val="C00000"/>
                </a:solidFill>
                <a:latin typeface="Arial" panose="020B0604020202020204" pitchFamily="34" charset="0"/>
                <a:cs typeface="Arial" panose="020B0604020202020204" pitchFamily="34" charset="0"/>
              </a:rPr>
              <a:t>ORGANIC MODIFIED CORN STARCH</a:t>
            </a:r>
            <a:r>
              <a:rPr lang="en-US" sz="1000" dirty="0">
                <a:solidFill>
                  <a:schemeClr val="tx1"/>
                </a:solidFill>
                <a:latin typeface="Arial" panose="020B0604020202020204" pitchFamily="34" charset="0"/>
                <a:cs typeface="Arial" panose="020B0604020202020204" pitchFamily="34" charset="0"/>
              </a:rPr>
              <a:t>, </a:t>
            </a:r>
            <a:r>
              <a:rPr lang="en-US" sz="1000" b="1" dirty="0">
                <a:solidFill>
                  <a:srgbClr val="C00000"/>
                </a:solidFill>
                <a:latin typeface="Arial" panose="020B0604020202020204" pitchFamily="34" charset="0"/>
                <a:cs typeface="Arial" panose="020B0604020202020204" pitchFamily="34" charset="0"/>
              </a:rPr>
              <a:t>MALTODEXTRIN, CULTURED DEXTROSE</a:t>
            </a:r>
            <a:r>
              <a:rPr lang="en-US" sz="1000" dirty="0">
                <a:solidFill>
                  <a:srgbClr val="C00000"/>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 ORGANIC MILK POWDER, ORGANIC SPICE, </a:t>
            </a:r>
            <a:r>
              <a:rPr lang="en-US" sz="1000" b="1" dirty="0">
                <a:solidFill>
                  <a:srgbClr val="C00000"/>
                </a:solidFill>
                <a:latin typeface="Arial" panose="020B0604020202020204" pitchFamily="34" charset="0"/>
                <a:cs typeface="Arial" panose="020B0604020202020204" pitchFamily="34" charset="0"/>
              </a:rPr>
              <a:t>LACTIC ACID</a:t>
            </a:r>
            <a:r>
              <a:rPr lang="en-US" sz="1000" dirty="0">
                <a:solidFill>
                  <a:schemeClr val="tx1"/>
                </a:solidFill>
                <a:latin typeface="Arial" panose="020B0604020202020204" pitchFamily="34" charset="0"/>
                <a:cs typeface="Arial" panose="020B0604020202020204" pitchFamily="34" charset="0"/>
              </a:rPr>
              <a:t>, </a:t>
            </a:r>
            <a:r>
              <a:rPr lang="en-US" sz="1000" b="1" dirty="0">
                <a:solidFill>
                  <a:srgbClr val="C00000"/>
                </a:solidFill>
                <a:latin typeface="Arial" panose="020B0604020202020204" pitchFamily="34" charset="0"/>
                <a:cs typeface="Arial" panose="020B0604020202020204" pitchFamily="34" charset="0"/>
              </a:rPr>
              <a:t>XANTHAN GUM, ORGANIC GUAR GUM, CITRIC ACID, ORGANIC EXTRACT</a:t>
            </a:r>
            <a:r>
              <a:rPr lang="en-US" sz="1000" dirty="0">
                <a:solidFill>
                  <a:schemeClr val="tx1"/>
                </a:solidFill>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E2824D69-9756-4229-8A69-60E2AF802D36}"/>
              </a:ext>
            </a:extLst>
          </p:cNvPr>
          <p:cNvSpPr/>
          <p:nvPr/>
        </p:nvSpPr>
        <p:spPr>
          <a:xfrm>
            <a:off x="9628545" y="2683748"/>
            <a:ext cx="2214632" cy="2111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00" dirty="0">
                <a:solidFill>
                  <a:schemeClr val="tx1"/>
                </a:solidFill>
                <a:latin typeface="Arial" panose="020B0604020202020204" pitchFamily="34" charset="0"/>
                <a:cs typeface="Arial" panose="020B0604020202020204" pitchFamily="34" charset="0"/>
              </a:rPr>
              <a:t>*HIGH OLEIC SUNFLOWER OIL, WATER,*LEMON JUICE, *MUSTARD (*VINEGAR, WATER, *MUSTARD SEEDS,  SALT, * SPICES), *CAGE FREE SALTED EGG YOLKS (*CAGE FREE EGG YOLKS, SALT), * DISTILLED VINEGAR,  SEA SALT, *BLACK PEPPER, *ONION POWDER, *SPICES, *GARLIC POWDER, *WHOLE EGG</a:t>
            </a:r>
          </a:p>
          <a:p>
            <a:r>
              <a:rPr lang="en-US" sz="1000" dirty="0">
                <a:solidFill>
                  <a:schemeClr val="tx1"/>
                </a:solidFill>
                <a:latin typeface="Arial" panose="020B0604020202020204" pitchFamily="34" charset="0"/>
                <a:cs typeface="Arial" panose="020B0604020202020204" pitchFamily="34" charset="0"/>
              </a:rPr>
              <a:t>   </a:t>
            </a:r>
          </a:p>
          <a:p>
            <a:r>
              <a:rPr lang="en-US" sz="1000" dirty="0">
                <a:solidFill>
                  <a:schemeClr val="tx1"/>
                </a:solidFill>
                <a:latin typeface="Arial" panose="020B0604020202020204" pitchFamily="34" charset="0"/>
                <a:cs typeface="Arial" panose="020B0604020202020204" pitchFamily="34" charset="0"/>
              </a:rPr>
              <a:t>*ORGANIC INGREDIENTS</a:t>
            </a:r>
          </a:p>
        </p:txBody>
      </p:sp>
      <p:pic>
        <p:nvPicPr>
          <p:cNvPr id="17" name="Picture 16">
            <a:extLst>
              <a:ext uri="{FF2B5EF4-FFF2-40B4-BE49-F238E27FC236}">
                <a16:creationId xmlns:a16="http://schemas.microsoft.com/office/drawing/2014/main" id="{6E4F42B6-9EBA-4923-A342-552FDA138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67170" y="1922971"/>
            <a:ext cx="992578" cy="2865525"/>
          </a:xfrm>
          <a:prstGeom prst="rect">
            <a:avLst/>
          </a:prstGeom>
        </p:spPr>
      </p:pic>
      <p:pic>
        <p:nvPicPr>
          <p:cNvPr id="18" name="Picture 17">
            <a:extLst>
              <a:ext uri="{FF2B5EF4-FFF2-40B4-BE49-F238E27FC236}">
                <a16:creationId xmlns:a16="http://schemas.microsoft.com/office/drawing/2014/main" id="{DAFC3621-0892-4AEA-B358-78999EFD12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811" y="1879428"/>
            <a:ext cx="1230344" cy="2808061"/>
          </a:xfrm>
          <a:prstGeom prst="rect">
            <a:avLst/>
          </a:prstGeom>
        </p:spPr>
      </p:pic>
      <p:sp>
        <p:nvSpPr>
          <p:cNvPr id="19" name="TextBox 18">
            <a:extLst>
              <a:ext uri="{FF2B5EF4-FFF2-40B4-BE49-F238E27FC236}">
                <a16:creationId xmlns:a16="http://schemas.microsoft.com/office/drawing/2014/main" id="{F76C4B51-3473-4295-B197-1407C50D2E16}"/>
              </a:ext>
            </a:extLst>
          </p:cNvPr>
          <p:cNvSpPr txBox="1"/>
          <p:nvPr/>
        </p:nvSpPr>
        <p:spPr>
          <a:xfrm>
            <a:off x="959430" y="5234026"/>
            <a:ext cx="203132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CONVENTIONAL</a:t>
            </a:r>
          </a:p>
        </p:txBody>
      </p:sp>
      <p:sp>
        <p:nvSpPr>
          <p:cNvPr id="20" name="TextBox 19">
            <a:extLst>
              <a:ext uri="{FF2B5EF4-FFF2-40B4-BE49-F238E27FC236}">
                <a16:creationId xmlns:a16="http://schemas.microsoft.com/office/drawing/2014/main" id="{18A7DCB9-E668-4F51-811A-D68F4BA298E4}"/>
              </a:ext>
            </a:extLst>
          </p:cNvPr>
          <p:cNvSpPr txBox="1"/>
          <p:nvPr/>
        </p:nvSpPr>
        <p:spPr>
          <a:xfrm>
            <a:off x="5432998" y="5234026"/>
            <a:ext cx="127470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ORGANIC</a:t>
            </a:r>
          </a:p>
        </p:txBody>
      </p:sp>
      <p:sp>
        <p:nvSpPr>
          <p:cNvPr id="21" name="TextBox 20">
            <a:extLst>
              <a:ext uri="{FF2B5EF4-FFF2-40B4-BE49-F238E27FC236}">
                <a16:creationId xmlns:a16="http://schemas.microsoft.com/office/drawing/2014/main" id="{2317C0DE-4D72-4D2B-9DC0-62895F86B100}"/>
              </a:ext>
            </a:extLst>
          </p:cNvPr>
          <p:cNvSpPr txBox="1"/>
          <p:nvPr/>
        </p:nvSpPr>
        <p:spPr>
          <a:xfrm>
            <a:off x="9206052" y="5234026"/>
            <a:ext cx="181331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CLEAN LABEL</a:t>
            </a:r>
          </a:p>
        </p:txBody>
      </p:sp>
      <p:sp>
        <p:nvSpPr>
          <p:cNvPr id="2" name="Title 1">
            <a:extLst>
              <a:ext uri="{FF2B5EF4-FFF2-40B4-BE49-F238E27FC236}">
                <a16:creationId xmlns:a16="http://schemas.microsoft.com/office/drawing/2014/main" id="{195CC8C2-A2CD-8D46-B95F-A592EF769C90}"/>
              </a:ext>
            </a:extLst>
          </p:cNvPr>
          <p:cNvSpPr>
            <a:spLocks noGrp="1"/>
          </p:cNvSpPr>
          <p:nvPr>
            <p:ph type="title"/>
          </p:nvPr>
        </p:nvSpPr>
        <p:spPr/>
        <p:txBody>
          <a:bodyPr/>
          <a:lstStyle/>
          <a:p>
            <a:r>
              <a:rPr lang="en-US" dirty="0"/>
              <a:t>INGREDIENT TRANSPARENCY</a:t>
            </a:r>
          </a:p>
        </p:txBody>
      </p:sp>
      <p:pic>
        <p:nvPicPr>
          <p:cNvPr id="4" name="Picture 3" descr="A picture containing food&#10;&#10;Description automatically generated">
            <a:extLst>
              <a:ext uri="{FF2B5EF4-FFF2-40B4-BE49-F238E27FC236}">
                <a16:creationId xmlns:a16="http://schemas.microsoft.com/office/drawing/2014/main" id="{2952ED70-5F05-9A45-95E5-265C50768B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43541" y="1801306"/>
            <a:ext cx="983601" cy="2993571"/>
          </a:xfrm>
          <a:prstGeom prst="rect">
            <a:avLst/>
          </a:prstGeom>
        </p:spPr>
      </p:pic>
      <p:sp>
        <p:nvSpPr>
          <p:cNvPr id="3" name="Slide Number Placeholder 2">
            <a:extLst>
              <a:ext uri="{FF2B5EF4-FFF2-40B4-BE49-F238E27FC236}">
                <a16:creationId xmlns:a16="http://schemas.microsoft.com/office/drawing/2014/main" id="{2CE8CFFA-8A52-1A4E-A7A4-146A112CB140}"/>
              </a:ext>
            </a:extLst>
          </p:cNvPr>
          <p:cNvSpPr>
            <a:spLocks noGrp="1"/>
          </p:cNvSpPr>
          <p:nvPr>
            <p:ph type="sldNum" sz="quarter" idx="12"/>
          </p:nvPr>
        </p:nvSpPr>
        <p:spPr/>
        <p:txBody>
          <a:bodyPr/>
          <a:lstStyle/>
          <a:p>
            <a:pPr algn="r"/>
            <a:fld id="{0096ECDA-9B52-9F45-840E-7B90CDE96DE0}" type="slidenum">
              <a:rPr lang="en-US" smtClean="0"/>
              <a:pPr algn="r"/>
              <a:t>14</a:t>
            </a:fld>
            <a:endParaRPr lang="en-US" sz="800" dirty="0"/>
          </a:p>
        </p:txBody>
      </p:sp>
      <p:sp>
        <p:nvSpPr>
          <p:cNvPr id="16" name="Footer Placeholder 4">
            <a:extLst>
              <a:ext uri="{FF2B5EF4-FFF2-40B4-BE49-F238E27FC236}">
                <a16:creationId xmlns:a16="http://schemas.microsoft.com/office/drawing/2014/main" id="{B92F5D73-1682-FA48-BB09-60939250B8A6}"/>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76333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9D26F79-D64A-4B2F-9D3A-528ECFD0D719}"/>
              </a:ext>
            </a:extLst>
          </p:cNvPr>
          <p:cNvGraphicFramePr>
            <a:graphicFrameLocks noGrp="1"/>
          </p:cNvGraphicFramePr>
          <p:nvPr>
            <p:extLst>
              <p:ext uri="{D42A27DB-BD31-4B8C-83A1-F6EECF244321}">
                <p14:modId xmlns:p14="http://schemas.microsoft.com/office/powerpoint/2010/main" val="85097486"/>
              </p:ext>
            </p:extLst>
          </p:nvPr>
        </p:nvGraphicFramePr>
        <p:xfrm>
          <a:off x="766363" y="1055360"/>
          <a:ext cx="10782155" cy="5421183"/>
        </p:xfrm>
        <a:graphic>
          <a:graphicData uri="http://schemas.openxmlformats.org/drawingml/2006/table">
            <a:tbl>
              <a:tblPr firstRow="1" bandRow="1">
                <a:tableStyleId>{D7AC3CCA-C797-4891-BE02-D94E43425B78}</a:tableStyleId>
              </a:tblPr>
              <a:tblGrid>
                <a:gridCol w="2549403">
                  <a:extLst>
                    <a:ext uri="{9D8B030D-6E8A-4147-A177-3AD203B41FA5}">
                      <a16:colId xmlns:a16="http://schemas.microsoft.com/office/drawing/2014/main" val="1194733065"/>
                    </a:ext>
                  </a:extLst>
                </a:gridCol>
                <a:gridCol w="1029094">
                  <a:extLst>
                    <a:ext uri="{9D8B030D-6E8A-4147-A177-3AD203B41FA5}">
                      <a16:colId xmlns:a16="http://schemas.microsoft.com/office/drawing/2014/main" val="3847778814"/>
                    </a:ext>
                  </a:extLst>
                </a:gridCol>
                <a:gridCol w="1029094">
                  <a:extLst>
                    <a:ext uri="{9D8B030D-6E8A-4147-A177-3AD203B41FA5}">
                      <a16:colId xmlns:a16="http://schemas.microsoft.com/office/drawing/2014/main" val="3979202248"/>
                    </a:ext>
                  </a:extLst>
                </a:gridCol>
                <a:gridCol w="1029094">
                  <a:extLst>
                    <a:ext uri="{9D8B030D-6E8A-4147-A177-3AD203B41FA5}">
                      <a16:colId xmlns:a16="http://schemas.microsoft.com/office/drawing/2014/main" val="1381254232"/>
                    </a:ext>
                  </a:extLst>
                </a:gridCol>
                <a:gridCol w="1029094">
                  <a:extLst>
                    <a:ext uri="{9D8B030D-6E8A-4147-A177-3AD203B41FA5}">
                      <a16:colId xmlns:a16="http://schemas.microsoft.com/office/drawing/2014/main" val="1190731959"/>
                    </a:ext>
                  </a:extLst>
                </a:gridCol>
                <a:gridCol w="1029094">
                  <a:extLst>
                    <a:ext uri="{9D8B030D-6E8A-4147-A177-3AD203B41FA5}">
                      <a16:colId xmlns:a16="http://schemas.microsoft.com/office/drawing/2014/main" val="3152079966"/>
                    </a:ext>
                  </a:extLst>
                </a:gridCol>
                <a:gridCol w="1029094">
                  <a:extLst>
                    <a:ext uri="{9D8B030D-6E8A-4147-A177-3AD203B41FA5}">
                      <a16:colId xmlns:a16="http://schemas.microsoft.com/office/drawing/2014/main" val="4231486259"/>
                    </a:ext>
                  </a:extLst>
                </a:gridCol>
                <a:gridCol w="1029094">
                  <a:extLst>
                    <a:ext uri="{9D8B030D-6E8A-4147-A177-3AD203B41FA5}">
                      <a16:colId xmlns:a16="http://schemas.microsoft.com/office/drawing/2014/main" val="3731069003"/>
                    </a:ext>
                  </a:extLst>
                </a:gridCol>
                <a:gridCol w="1029094">
                  <a:extLst>
                    <a:ext uri="{9D8B030D-6E8A-4147-A177-3AD203B41FA5}">
                      <a16:colId xmlns:a16="http://schemas.microsoft.com/office/drawing/2014/main" val="1083440251"/>
                    </a:ext>
                  </a:extLst>
                </a:gridCol>
              </a:tblGrid>
              <a:tr h="443148">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Taste</a:t>
                      </a:r>
                    </a:p>
                  </a:txBody>
                  <a:tcPr anchor="b">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Organic</a:t>
                      </a:r>
                    </a:p>
                  </a:txBody>
                  <a:tcPr anchor="b">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Clean Label</a:t>
                      </a:r>
                    </a:p>
                  </a:txBody>
                  <a:tcPr anchor="b">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Healthy</a:t>
                      </a:r>
                      <a:br>
                        <a:rPr lang="en-US" sz="1000" b="0" i="0" dirty="0">
                          <a:latin typeface="Arial" panose="020B0604020202020204" pitchFamily="34" charset="0"/>
                          <a:ea typeface="Helvetica Neue Light" panose="02000403000000020004" pitchFamily="2" charset="0"/>
                          <a:cs typeface="Arial" panose="020B0604020202020204" pitchFamily="34" charset="0"/>
                        </a:rPr>
                      </a:br>
                      <a:r>
                        <a:rPr lang="en-US" sz="1000" b="0" i="0" dirty="0">
                          <a:latin typeface="Arial" panose="020B0604020202020204" pitchFamily="34" charset="0"/>
                          <a:ea typeface="Helvetica Neue Light" panose="02000403000000020004" pitchFamily="2" charset="0"/>
                          <a:cs typeface="Arial" panose="020B0604020202020204" pitchFamily="34" charset="0"/>
                        </a:rPr>
                        <a:t>(perceived)</a:t>
                      </a:r>
                    </a:p>
                  </a:txBody>
                  <a:tcPr anchor="b">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Accessible</a:t>
                      </a:r>
                    </a:p>
                  </a:txBody>
                  <a:tcPr anchor="b">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Whole30</a:t>
                      </a:r>
                    </a:p>
                  </a:txBody>
                  <a:tcPr anchor="b">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Keto</a:t>
                      </a:r>
                    </a:p>
                  </a:txBody>
                  <a:tcPr anchor="b">
                    <a:noFill/>
                  </a:tcPr>
                </a:tc>
                <a:tc>
                  <a:txBody>
                    <a:bodyPr/>
                    <a:lstStyle/>
                    <a:p>
                      <a:pPr algn="ctr"/>
                      <a:r>
                        <a:rPr lang="en-US" sz="1000" b="0" i="0" dirty="0">
                          <a:latin typeface="Arial" panose="020B0604020202020204" pitchFamily="34" charset="0"/>
                          <a:ea typeface="Helvetica Neue Light" panose="02000403000000020004" pitchFamily="2" charset="0"/>
                          <a:cs typeface="Arial" panose="020B0604020202020204" pitchFamily="34" charset="0"/>
                        </a:rPr>
                        <a:t>Paleo</a:t>
                      </a:r>
                    </a:p>
                  </a:txBody>
                  <a:tcPr anchor="b">
                    <a:noFill/>
                  </a:tcPr>
                </a:tc>
                <a:extLst>
                  <a:ext uri="{0D108BD9-81ED-4DB2-BD59-A6C34878D82A}">
                    <a16:rowId xmlns:a16="http://schemas.microsoft.com/office/drawing/2014/main" val="1875753238"/>
                  </a:ext>
                </a:extLst>
              </a:tr>
              <a:tr h="331869">
                <a:tc>
                  <a:txBody>
                    <a:bodyPr/>
                    <a:lstStyle/>
                    <a:p>
                      <a:r>
                        <a:rPr lang="en-US" sz="1000" b="1" i="0" dirty="0">
                          <a:latin typeface="Arial" panose="020B0604020202020204" pitchFamily="34" charset="0"/>
                          <a:ea typeface="Helvetica Neue Light" panose="02000403000000020004" pitchFamily="2" charset="0"/>
                          <a:cs typeface="Arial" panose="020B0604020202020204" pitchFamily="34" charset="0"/>
                        </a:rPr>
                        <a:t>Tessemae’s</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6"/>
                    </a:solidFill>
                  </a:tcPr>
                </a:tc>
                <a:extLst>
                  <a:ext uri="{0D108BD9-81ED-4DB2-BD59-A6C34878D82A}">
                    <a16:rowId xmlns:a16="http://schemas.microsoft.com/office/drawing/2014/main" val="2323006053"/>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Annie’s</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4008061451"/>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Bolthouse</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2582326084"/>
                  </a:ext>
                </a:extLst>
              </a:tr>
              <a:tr h="331869">
                <a:tc>
                  <a:txBody>
                    <a:bodyPr/>
                    <a:lstStyle/>
                    <a:p>
                      <a:r>
                        <a:rPr lang="en-US" sz="1000" b="0" i="0" dirty="0" err="1">
                          <a:latin typeface="Arial" panose="020B0604020202020204" pitchFamily="34" charset="0"/>
                          <a:ea typeface="Helvetica Neue Light" panose="02000403000000020004" pitchFamily="2" charset="0"/>
                          <a:cs typeface="Arial" panose="020B0604020202020204" pitchFamily="34" charset="0"/>
                        </a:rPr>
                        <a:t>Briannas</a:t>
                      </a:r>
                      <a:endParaRPr lang="en-US" sz="1000" b="0" i="0" dirty="0">
                        <a:latin typeface="Arial" panose="020B0604020202020204" pitchFamily="34" charset="0"/>
                        <a:ea typeface="Helvetica Neue Light" panose="02000403000000020004" pitchFamily="2" charset="0"/>
                        <a:cs typeface="Arial" panose="020B0604020202020204" pitchFamily="34" charset="0"/>
                      </a:endParaRP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1586136853"/>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Cindy’s Kitchen</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1826333517"/>
                  </a:ext>
                </a:extLst>
              </a:tr>
              <a:tr h="331869">
                <a:tc>
                  <a:txBody>
                    <a:bodyPr/>
                    <a:lstStyle/>
                    <a:p>
                      <a:pPr marL="0" algn="l" defTabSz="914400" rtl="0" eaLnBrk="1" latinLnBrk="0" hangingPunct="1"/>
                      <a:r>
                        <a:rPr lang="en-US" sz="1000" b="0" i="0" kern="1200" dirty="0" err="1">
                          <a:solidFill>
                            <a:schemeClr val="dk1"/>
                          </a:solidFill>
                          <a:latin typeface="Arial" panose="020B0604020202020204" pitchFamily="34" charset="0"/>
                          <a:ea typeface="Helvetica Neue Light" panose="02000403000000020004" pitchFamily="2" charset="0"/>
                          <a:cs typeface="Arial" panose="020B0604020202020204" pitchFamily="34" charset="0"/>
                        </a:rPr>
                        <a:t>Litehouse</a:t>
                      </a:r>
                      <a:endParaRPr lang="en-US" sz="1000" b="0" i="0" kern="1200" dirty="0">
                        <a:solidFill>
                          <a:schemeClr val="dk1"/>
                        </a:solidFill>
                        <a:latin typeface="Arial" panose="020B0604020202020204" pitchFamily="34" charset="0"/>
                        <a:ea typeface="Helvetica Neue Light" panose="02000403000000020004" pitchFamily="2" charset="0"/>
                        <a:cs typeface="Arial" panose="020B0604020202020204" pitchFamily="34" charset="0"/>
                      </a:endParaRP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3152012748"/>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Marie’s</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255739431"/>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Marzetti</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3273204284"/>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OPA by </a:t>
                      </a:r>
                      <a:r>
                        <a:rPr lang="en-US" sz="1000" b="0" i="0" dirty="0" err="1">
                          <a:latin typeface="Arial" panose="020B0604020202020204" pitchFamily="34" charset="0"/>
                          <a:ea typeface="Helvetica Neue Light" panose="02000403000000020004" pitchFamily="2" charset="0"/>
                          <a:cs typeface="Arial" panose="020B0604020202020204" pitchFamily="34" charset="0"/>
                        </a:rPr>
                        <a:t>Litehouse</a:t>
                      </a:r>
                      <a:endParaRPr lang="en-US" sz="1000" b="0" i="0" dirty="0">
                        <a:latin typeface="Arial" panose="020B0604020202020204" pitchFamily="34" charset="0"/>
                        <a:ea typeface="Helvetica Neue Light" panose="02000403000000020004" pitchFamily="2" charset="0"/>
                        <a:cs typeface="Arial" panose="020B0604020202020204" pitchFamily="34" charset="0"/>
                      </a:endParaRPr>
                    </a:p>
                  </a:txBody>
                  <a:tcPr anchor="ct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3819213293"/>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Organic Girl</a:t>
                      </a:r>
                    </a:p>
                  </a:txBody>
                  <a:tcPr anchor="ct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kern="1200" dirty="0">
                        <a:solidFill>
                          <a:schemeClr val="dk1"/>
                        </a:solidFill>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1171108368"/>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Primal Kitchen</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extLst>
                  <a:ext uri="{0D108BD9-81ED-4DB2-BD59-A6C34878D82A}">
                    <a16:rowId xmlns:a16="http://schemas.microsoft.com/office/drawing/2014/main" val="144419989"/>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Sir Kensington</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1132056989"/>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The New Primal</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rgbClr val="FFC000"/>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rgbClr val="FFC000"/>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extLst>
                  <a:ext uri="{0D108BD9-81ED-4DB2-BD59-A6C34878D82A}">
                    <a16:rowId xmlns:a16="http://schemas.microsoft.com/office/drawing/2014/main" val="3726960698"/>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Whole30</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rgbClr val="FFC000"/>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rgbClr val="FFC000"/>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rgbClr val="FFC000"/>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rgbClr val="FFC000"/>
                    </a:solidFill>
                  </a:tcPr>
                </a:tc>
                <a:extLst>
                  <a:ext uri="{0D108BD9-81ED-4DB2-BD59-A6C34878D82A}">
                    <a16:rowId xmlns:a16="http://schemas.microsoft.com/office/drawing/2014/main" val="384194114"/>
                  </a:ext>
                </a:extLst>
              </a:tr>
              <a:tr h="331869">
                <a:tc>
                  <a:txBody>
                    <a:bodyPr/>
                    <a:lstStyle/>
                    <a:p>
                      <a:r>
                        <a:rPr lang="en-US" sz="1000" b="0" i="0" dirty="0">
                          <a:latin typeface="Arial" panose="020B0604020202020204" pitchFamily="34" charset="0"/>
                          <a:ea typeface="Helvetica Neue Light" panose="02000403000000020004" pitchFamily="2" charset="0"/>
                          <a:cs typeface="Arial" panose="020B0604020202020204" pitchFamily="34" charset="0"/>
                        </a:rPr>
                        <a:t>365 Everyday Value</a:t>
                      </a:r>
                    </a:p>
                  </a:txBody>
                  <a:tcPr anchor="ct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solidFill>
                      <a:schemeClr val="accent4"/>
                    </a:solidFill>
                  </a:tcPr>
                </a:tc>
                <a:tc>
                  <a:txBody>
                    <a:bodyPr/>
                    <a:lstStyle/>
                    <a:p>
                      <a:endParaRPr lang="en-US" sz="1200" b="0" i="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tc>
                  <a:txBody>
                    <a:bodyPr/>
                    <a:lstStyle/>
                    <a:p>
                      <a:endParaRPr lang="en-US" sz="1200" b="0" i="0" dirty="0">
                        <a:latin typeface="Arial" panose="020B0604020202020204" pitchFamily="34" charset="0"/>
                        <a:ea typeface="Helvetica Neue Light" panose="02000403000000020004" pitchFamily="2" charset="0"/>
                        <a:cs typeface="Arial" panose="020B0604020202020204" pitchFamily="34" charset="0"/>
                      </a:endParaRPr>
                    </a:p>
                  </a:txBody>
                  <a:tcPr>
                    <a:noFill/>
                  </a:tcPr>
                </a:tc>
                <a:extLst>
                  <a:ext uri="{0D108BD9-81ED-4DB2-BD59-A6C34878D82A}">
                    <a16:rowId xmlns:a16="http://schemas.microsoft.com/office/drawing/2014/main" val="1777846919"/>
                  </a:ext>
                </a:extLst>
              </a:tr>
            </a:tbl>
          </a:graphicData>
        </a:graphic>
      </p:graphicFrame>
      <p:pic>
        <p:nvPicPr>
          <p:cNvPr id="38" name="Picture 37">
            <a:extLst>
              <a:ext uri="{FF2B5EF4-FFF2-40B4-BE49-F238E27FC236}">
                <a16:creationId xmlns:a16="http://schemas.microsoft.com/office/drawing/2014/main" id="{5876BF5B-45CC-47B1-96E5-8EED2AA8AE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368" y="1528234"/>
            <a:ext cx="272737" cy="272737"/>
          </a:xfrm>
          <a:prstGeom prst="rect">
            <a:avLst/>
          </a:prstGeom>
        </p:spPr>
      </p:pic>
      <p:pic>
        <p:nvPicPr>
          <p:cNvPr id="39" name="Picture 38">
            <a:extLst>
              <a:ext uri="{FF2B5EF4-FFF2-40B4-BE49-F238E27FC236}">
                <a16:creationId xmlns:a16="http://schemas.microsoft.com/office/drawing/2014/main" id="{CD85C6CD-C326-44E9-9D3A-C90E347517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9370" y="5192828"/>
            <a:ext cx="142161" cy="245786"/>
          </a:xfrm>
          <a:prstGeom prst="rect">
            <a:avLst/>
          </a:prstGeom>
          <a:noFill/>
        </p:spPr>
      </p:pic>
      <p:pic>
        <p:nvPicPr>
          <p:cNvPr id="40" name="Picture 39">
            <a:extLst>
              <a:ext uri="{FF2B5EF4-FFF2-40B4-BE49-F238E27FC236}">
                <a16:creationId xmlns:a16="http://schemas.microsoft.com/office/drawing/2014/main" id="{3E24A727-AEB2-415C-A496-448FF09561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4901" y="1548059"/>
            <a:ext cx="142161" cy="245786"/>
          </a:xfrm>
          <a:prstGeom prst="rect">
            <a:avLst/>
          </a:prstGeom>
          <a:noFill/>
        </p:spPr>
      </p:pic>
      <p:pic>
        <p:nvPicPr>
          <p:cNvPr id="41" name="Picture 40">
            <a:extLst>
              <a:ext uri="{FF2B5EF4-FFF2-40B4-BE49-F238E27FC236}">
                <a16:creationId xmlns:a16="http://schemas.microsoft.com/office/drawing/2014/main" id="{7ECB0477-0D87-4977-9FA4-77E1102785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613" y="1867810"/>
            <a:ext cx="272737" cy="272737"/>
          </a:xfrm>
          <a:prstGeom prst="rect">
            <a:avLst/>
          </a:prstGeom>
        </p:spPr>
      </p:pic>
      <p:pic>
        <p:nvPicPr>
          <p:cNvPr id="42" name="Picture 41">
            <a:extLst>
              <a:ext uri="{FF2B5EF4-FFF2-40B4-BE49-F238E27FC236}">
                <a16:creationId xmlns:a16="http://schemas.microsoft.com/office/drawing/2014/main" id="{3CEDFB01-0E1F-47D1-97ED-A632E5B03E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613" y="2195030"/>
            <a:ext cx="272737" cy="272737"/>
          </a:xfrm>
          <a:prstGeom prst="rect">
            <a:avLst/>
          </a:prstGeom>
        </p:spPr>
      </p:pic>
      <p:pic>
        <p:nvPicPr>
          <p:cNvPr id="43" name="Picture 42">
            <a:extLst>
              <a:ext uri="{FF2B5EF4-FFF2-40B4-BE49-F238E27FC236}">
                <a16:creationId xmlns:a16="http://schemas.microsoft.com/office/drawing/2014/main" id="{9039AC44-CDB2-4631-9C4A-9EF550EF01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4082" y="2537755"/>
            <a:ext cx="272737" cy="272737"/>
          </a:xfrm>
          <a:prstGeom prst="rect">
            <a:avLst/>
          </a:prstGeom>
        </p:spPr>
      </p:pic>
      <p:pic>
        <p:nvPicPr>
          <p:cNvPr id="44" name="Picture 43">
            <a:extLst>
              <a:ext uri="{FF2B5EF4-FFF2-40B4-BE49-F238E27FC236}">
                <a16:creationId xmlns:a16="http://schemas.microsoft.com/office/drawing/2014/main" id="{EE6EEF0E-9F60-4F39-9F19-4650003F9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613" y="2868823"/>
            <a:ext cx="272737" cy="272737"/>
          </a:xfrm>
          <a:prstGeom prst="rect">
            <a:avLst/>
          </a:prstGeom>
        </p:spPr>
      </p:pic>
      <p:pic>
        <p:nvPicPr>
          <p:cNvPr id="45" name="Picture 44">
            <a:extLst>
              <a:ext uri="{FF2B5EF4-FFF2-40B4-BE49-F238E27FC236}">
                <a16:creationId xmlns:a16="http://schemas.microsoft.com/office/drawing/2014/main" id="{1D60B74E-FC68-47B7-8D7A-E384BFA774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4082" y="4185614"/>
            <a:ext cx="272737" cy="272737"/>
          </a:xfrm>
          <a:prstGeom prst="rect">
            <a:avLst/>
          </a:prstGeom>
        </p:spPr>
      </p:pic>
      <p:pic>
        <p:nvPicPr>
          <p:cNvPr id="47" name="Picture 46">
            <a:extLst>
              <a:ext uri="{FF2B5EF4-FFF2-40B4-BE49-F238E27FC236}">
                <a16:creationId xmlns:a16="http://schemas.microsoft.com/office/drawing/2014/main" id="{963D16DC-4B7A-4725-9ADC-5CE0EA80DD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613" y="4846481"/>
            <a:ext cx="272737" cy="272737"/>
          </a:xfrm>
          <a:prstGeom prst="rect">
            <a:avLst/>
          </a:prstGeom>
        </p:spPr>
      </p:pic>
      <p:pic>
        <p:nvPicPr>
          <p:cNvPr id="48" name="Picture 47">
            <a:extLst>
              <a:ext uri="{FF2B5EF4-FFF2-40B4-BE49-F238E27FC236}">
                <a16:creationId xmlns:a16="http://schemas.microsoft.com/office/drawing/2014/main" id="{2EB6AAB4-04A0-4AF7-943D-CEC0D8DD3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613" y="4520077"/>
            <a:ext cx="272737" cy="272737"/>
          </a:xfrm>
          <a:prstGeom prst="rect">
            <a:avLst/>
          </a:prstGeom>
        </p:spPr>
      </p:pic>
      <p:pic>
        <p:nvPicPr>
          <p:cNvPr id="49" name="Picture 48">
            <a:extLst>
              <a:ext uri="{FF2B5EF4-FFF2-40B4-BE49-F238E27FC236}">
                <a16:creationId xmlns:a16="http://schemas.microsoft.com/office/drawing/2014/main" id="{3D6013E2-5F16-4F9E-8719-EA620066DA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327" y="1544522"/>
            <a:ext cx="306246" cy="306246"/>
          </a:xfrm>
          <a:prstGeom prst="rect">
            <a:avLst/>
          </a:prstGeom>
        </p:spPr>
      </p:pic>
      <p:pic>
        <p:nvPicPr>
          <p:cNvPr id="50" name="Picture 49">
            <a:extLst>
              <a:ext uri="{FF2B5EF4-FFF2-40B4-BE49-F238E27FC236}">
                <a16:creationId xmlns:a16="http://schemas.microsoft.com/office/drawing/2014/main" id="{1F8607AB-90C3-4095-8845-96AE7CEF71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327" y="4522335"/>
            <a:ext cx="306246" cy="306246"/>
          </a:xfrm>
          <a:prstGeom prst="rect">
            <a:avLst/>
          </a:prstGeom>
        </p:spPr>
      </p:pic>
      <p:pic>
        <p:nvPicPr>
          <p:cNvPr id="51" name="Picture 50">
            <a:extLst>
              <a:ext uri="{FF2B5EF4-FFF2-40B4-BE49-F238E27FC236}">
                <a16:creationId xmlns:a16="http://schemas.microsoft.com/office/drawing/2014/main" id="{A621E1DC-BD73-4642-9105-689FDE3601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4082" y="3523229"/>
            <a:ext cx="272737" cy="272737"/>
          </a:xfrm>
          <a:prstGeom prst="rect">
            <a:avLst/>
          </a:prstGeom>
        </p:spPr>
      </p:pic>
      <p:pic>
        <p:nvPicPr>
          <p:cNvPr id="52" name="Picture 51">
            <a:extLst>
              <a:ext uri="{FF2B5EF4-FFF2-40B4-BE49-F238E27FC236}">
                <a16:creationId xmlns:a16="http://schemas.microsoft.com/office/drawing/2014/main" id="{3189F066-59C7-437C-8F37-33C009D842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4082" y="3197097"/>
            <a:ext cx="272737" cy="272737"/>
          </a:xfrm>
          <a:prstGeom prst="rect">
            <a:avLst/>
          </a:prstGeom>
        </p:spPr>
      </p:pic>
      <p:pic>
        <p:nvPicPr>
          <p:cNvPr id="53" name="Picture 52">
            <a:extLst>
              <a:ext uri="{FF2B5EF4-FFF2-40B4-BE49-F238E27FC236}">
                <a16:creationId xmlns:a16="http://schemas.microsoft.com/office/drawing/2014/main" id="{3F30AB98-5E6D-472B-9431-E03B07BDF9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613" y="5510190"/>
            <a:ext cx="272737" cy="272737"/>
          </a:xfrm>
          <a:prstGeom prst="rect">
            <a:avLst/>
          </a:prstGeom>
        </p:spPr>
      </p:pic>
      <p:pic>
        <p:nvPicPr>
          <p:cNvPr id="54" name="Picture 53">
            <a:extLst>
              <a:ext uri="{FF2B5EF4-FFF2-40B4-BE49-F238E27FC236}">
                <a16:creationId xmlns:a16="http://schemas.microsoft.com/office/drawing/2014/main" id="{33A14761-A81E-44B3-B51B-5565048E24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4082" y="3858316"/>
            <a:ext cx="272737" cy="272737"/>
          </a:xfrm>
          <a:prstGeom prst="rect">
            <a:avLst/>
          </a:prstGeom>
        </p:spPr>
      </p:pic>
      <p:pic>
        <p:nvPicPr>
          <p:cNvPr id="55" name="Picture 54">
            <a:extLst>
              <a:ext uri="{FF2B5EF4-FFF2-40B4-BE49-F238E27FC236}">
                <a16:creationId xmlns:a16="http://schemas.microsoft.com/office/drawing/2014/main" id="{197B2292-4C82-4351-AD34-190C69C0A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368" y="6184104"/>
            <a:ext cx="272737" cy="272737"/>
          </a:xfrm>
          <a:prstGeom prst="rect">
            <a:avLst/>
          </a:prstGeom>
        </p:spPr>
      </p:pic>
      <p:pic>
        <p:nvPicPr>
          <p:cNvPr id="56" name="Picture 55">
            <a:extLst>
              <a:ext uri="{FF2B5EF4-FFF2-40B4-BE49-F238E27FC236}">
                <a16:creationId xmlns:a16="http://schemas.microsoft.com/office/drawing/2014/main" id="{4B680065-52C7-41F3-9C95-3587CDBE20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9370" y="4863409"/>
            <a:ext cx="142161" cy="245786"/>
          </a:xfrm>
          <a:prstGeom prst="rect">
            <a:avLst/>
          </a:prstGeom>
          <a:noFill/>
        </p:spPr>
      </p:pic>
      <p:pic>
        <p:nvPicPr>
          <p:cNvPr id="57" name="Picture 56">
            <a:extLst>
              <a:ext uri="{FF2B5EF4-FFF2-40B4-BE49-F238E27FC236}">
                <a16:creationId xmlns:a16="http://schemas.microsoft.com/office/drawing/2014/main" id="{D0E09F7E-7CB6-480D-9E15-BBF4B0528C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9370" y="5525635"/>
            <a:ext cx="142161" cy="245786"/>
          </a:xfrm>
          <a:prstGeom prst="rect">
            <a:avLst/>
          </a:prstGeom>
          <a:noFill/>
        </p:spPr>
      </p:pic>
      <p:pic>
        <p:nvPicPr>
          <p:cNvPr id="58" name="Picture 57">
            <a:extLst>
              <a:ext uri="{FF2B5EF4-FFF2-40B4-BE49-F238E27FC236}">
                <a16:creationId xmlns:a16="http://schemas.microsoft.com/office/drawing/2014/main" id="{71936318-E6FC-4ED6-A330-4B4C06B25C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9370" y="1881285"/>
            <a:ext cx="142161" cy="245786"/>
          </a:xfrm>
          <a:prstGeom prst="rect">
            <a:avLst/>
          </a:prstGeom>
          <a:noFill/>
        </p:spPr>
      </p:pic>
      <p:pic>
        <p:nvPicPr>
          <p:cNvPr id="59" name="Picture 58">
            <a:extLst>
              <a:ext uri="{FF2B5EF4-FFF2-40B4-BE49-F238E27FC236}">
                <a16:creationId xmlns:a16="http://schemas.microsoft.com/office/drawing/2014/main" id="{4F4AE193-BF19-4985-8673-A9C719804A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327" y="2217456"/>
            <a:ext cx="306246" cy="306246"/>
          </a:xfrm>
          <a:prstGeom prst="rect">
            <a:avLst/>
          </a:prstGeom>
        </p:spPr>
      </p:pic>
      <p:pic>
        <p:nvPicPr>
          <p:cNvPr id="60" name="Picture 59">
            <a:extLst>
              <a:ext uri="{FF2B5EF4-FFF2-40B4-BE49-F238E27FC236}">
                <a16:creationId xmlns:a16="http://schemas.microsoft.com/office/drawing/2014/main" id="{F14C66DF-C267-4502-9E84-AD389F766C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9370" y="2882298"/>
            <a:ext cx="142161" cy="245786"/>
          </a:xfrm>
          <a:prstGeom prst="rect">
            <a:avLst/>
          </a:prstGeom>
          <a:noFill/>
        </p:spPr>
      </p:pic>
      <p:pic>
        <p:nvPicPr>
          <p:cNvPr id="61" name="Picture 60">
            <a:extLst>
              <a:ext uri="{FF2B5EF4-FFF2-40B4-BE49-F238E27FC236}">
                <a16:creationId xmlns:a16="http://schemas.microsoft.com/office/drawing/2014/main" id="{5C339820-B1D2-480B-A56E-661188E6E9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4901" y="6198722"/>
            <a:ext cx="142161" cy="245786"/>
          </a:xfrm>
          <a:prstGeom prst="rect">
            <a:avLst/>
          </a:prstGeom>
          <a:noFill/>
        </p:spPr>
      </p:pic>
      <p:pic>
        <p:nvPicPr>
          <p:cNvPr id="62" name="Picture 61">
            <a:extLst>
              <a:ext uri="{FF2B5EF4-FFF2-40B4-BE49-F238E27FC236}">
                <a16:creationId xmlns:a16="http://schemas.microsoft.com/office/drawing/2014/main" id="{522C80D6-BC53-45D2-91BE-3B186DDE70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327" y="6194933"/>
            <a:ext cx="306246" cy="306246"/>
          </a:xfrm>
          <a:prstGeom prst="rect">
            <a:avLst/>
          </a:prstGeom>
        </p:spPr>
      </p:pic>
      <p:sp>
        <p:nvSpPr>
          <p:cNvPr id="78" name="Title 77">
            <a:extLst>
              <a:ext uri="{FF2B5EF4-FFF2-40B4-BE49-F238E27FC236}">
                <a16:creationId xmlns:a16="http://schemas.microsoft.com/office/drawing/2014/main" id="{19A6C055-CD83-4A47-BDE9-1B9891D11A3B}"/>
              </a:ext>
            </a:extLst>
          </p:cNvPr>
          <p:cNvSpPr>
            <a:spLocks noGrp="1"/>
          </p:cNvSpPr>
          <p:nvPr>
            <p:ph type="title"/>
          </p:nvPr>
        </p:nvSpPr>
        <p:spPr/>
        <p:txBody>
          <a:bodyPr/>
          <a:lstStyle/>
          <a:p>
            <a:r>
              <a:rPr lang="en-US" dirty="0"/>
              <a:t>COMPETITIVE OVERVIEW</a:t>
            </a:r>
          </a:p>
        </p:txBody>
      </p:sp>
      <p:sp>
        <p:nvSpPr>
          <p:cNvPr id="2" name="Slide Number Placeholder 1">
            <a:extLst>
              <a:ext uri="{FF2B5EF4-FFF2-40B4-BE49-F238E27FC236}">
                <a16:creationId xmlns:a16="http://schemas.microsoft.com/office/drawing/2014/main" id="{3E76BC33-82DE-0649-BB8C-CB6DF6B46BE5}"/>
              </a:ext>
            </a:extLst>
          </p:cNvPr>
          <p:cNvSpPr>
            <a:spLocks noGrp="1"/>
          </p:cNvSpPr>
          <p:nvPr>
            <p:ph type="sldNum" sz="quarter" idx="12"/>
          </p:nvPr>
        </p:nvSpPr>
        <p:spPr/>
        <p:txBody>
          <a:bodyPr/>
          <a:lstStyle/>
          <a:p>
            <a:pPr algn="r"/>
            <a:fld id="{0096ECDA-9B52-9F45-840E-7B90CDE96DE0}" type="slidenum">
              <a:rPr lang="en-US" smtClean="0"/>
              <a:pPr algn="r"/>
              <a:t>15</a:t>
            </a:fld>
            <a:endParaRPr lang="en-US" sz="800" dirty="0"/>
          </a:p>
        </p:txBody>
      </p:sp>
      <p:sp>
        <p:nvSpPr>
          <p:cNvPr id="30" name="Footer Placeholder 4">
            <a:extLst>
              <a:ext uri="{FF2B5EF4-FFF2-40B4-BE49-F238E27FC236}">
                <a16:creationId xmlns:a16="http://schemas.microsoft.com/office/drawing/2014/main" id="{9D32CF4C-360A-F34C-BF9A-94FC3884A330}"/>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pic>
        <p:nvPicPr>
          <p:cNvPr id="31" name="Picture 30">
            <a:extLst>
              <a:ext uri="{FF2B5EF4-FFF2-40B4-BE49-F238E27FC236}">
                <a16:creationId xmlns:a16="http://schemas.microsoft.com/office/drawing/2014/main" id="{627D1CDE-BC10-EE46-94E4-5694A44645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5806" y="5844394"/>
            <a:ext cx="272737" cy="272737"/>
          </a:xfrm>
          <a:prstGeom prst="rect">
            <a:avLst/>
          </a:prstGeom>
        </p:spPr>
      </p:pic>
      <p:pic>
        <p:nvPicPr>
          <p:cNvPr id="32" name="Picture 31">
            <a:extLst>
              <a:ext uri="{FF2B5EF4-FFF2-40B4-BE49-F238E27FC236}">
                <a16:creationId xmlns:a16="http://schemas.microsoft.com/office/drawing/2014/main" id="{44FE7B9D-FA6A-3845-B6BA-0D2DDFB4D9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9614" y="5186449"/>
            <a:ext cx="272737" cy="272737"/>
          </a:xfrm>
          <a:prstGeom prst="rect">
            <a:avLst/>
          </a:prstGeom>
        </p:spPr>
      </p:pic>
    </p:spTree>
    <p:extLst>
      <p:ext uri="{BB962C8B-B14F-4D97-AF65-F5344CB8AC3E}">
        <p14:creationId xmlns:p14="http://schemas.microsoft.com/office/powerpoint/2010/main" val="119987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41C118C-EC54-224F-BDE7-142FB341F36E}"/>
              </a:ext>
            </a:extLst>
          </p:cNvPr>
          <p:cNvSpPr txBox="1">
            <a:spLocks/>
          </p:cNvSpPr>
          <p:nvPr/>
        </p:nvSpPr>
        <p:spPr>
          <a:xfrm>
            <a:off x="7976561" y="3157935"/>
            <a:ext cx="3234778" cy="782042"/>
          </a:xfrm>
          <a:prstGeom prst="rect">
            <a:avLst/>
          </a:prstGeom>
        </p:spPr>
        <p:txBody>
          <a:bodyPr/>
          <a:lstStyle>
            <a:lvl1pPr marL="228586" indent="-228586" algn="l" defTabSz="914341" rtl="0" eaLnBrk="1" latinLnBrk="0" hangingPunct="1">
              <a:lnSpc>
                <a:spcPct val="90000"/>
              </a:lnSpc>
              <a:spcBef>
                <a:spcPts val="1000"/>
              </a:spcBef>
              <a:buFont typeface="Arial"/>
              <a:buChar char="•"/>
              <a:defRPr sz="2900" kern="1200">
                <a:solidFill>
                  <a:schemeClr val="tx1"/>
                </a:solidFill>
                <a:latin typeface="+mn-lt"/>
                <a:ea typeface="+mn-ea"/>
                <a:cs typeface="+mn-cs"/>
              </a:defRPr>
            </a:lvl1pPr>
            <a:lvl2pPr marL="685756" indent="-228586" algn="l" defTabSz="914341" rtl="0" eaLnBrk="1" latinLnBrk="0" hangingPunct="1">
              <a:lnSpc>
                <a:spcPct val="90000"/>
              </a:lnSpc>
              <a:spcBef>
                <a:spcPts val="500"/>
              </a:spcBef>
              <a:buFont typeface="Arial"/>
              <a:buChar char="•"/>
              <a:defRPr sz="2300" kern="1200">
                <a:solidFill>
                  <a:schemeClr val="tx1"/>
                </a:solidFill>
                <a:latin typeface="+mn-lt"/>
                <a:ea typeface="+mn-ea"/>
                <a:cs typeface="+mn-cs"/>
              </a:defRPr>
            </a:lvl2pPr>
            <a:lvl3pPr marL="1142927" indent="-228586" algn="l" defTabSz="914341"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98"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68"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39"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09"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81"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52"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200" dirty="0">
                <a:latin typeface="Arial" panose="020B0604020202020204" pitchFamily="34" charset="0"/>
                <a:cs typeface="Arial" panose="020B0604020202020204" pitchFamily="34" charset="0"/>
              </a:rPr>
              <a:t>With over 200,000 followers across our social media platforms and 50K through our email, we’re able to have one-on-one conversations with our dedicated consumers on a daily basis.</a:t>
            </a:r>
          </a:p>
        </p:txBody>
      </p:sp>
      <p:sp>
        <p:nvSpPr>
          <p:cNvPr id="2" name="Rectangle 1">
            <a:extLst>
              <a:ext uri="{FF2B5EF4-FFF2-40B4-BE49-F238E27FC236}">
                <a16:creationId xmlns:a16="http://schemas.microsoft.com/office/drawing/2014/main" id="{61245F37-B869-494A-9AA2-181BA7E60AF7}"/>
              </a:ext>
            </a:extLst>
          </p:cNvPr>
          <p:cNvSpPr/>
          <p:nvPr/>
        </p:nvSpPr>
        <p:spPr>
          <a:xfrm>
            <a:off x="294199" y="1184744"/>
            <a:ext cx="1505744" cy="15057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F3EF72-1A1B-C34F-9424-05C85D533D9E}"/>
              </a:ext>
            </a:extLst>
          </p:cNvPr>
          <p:cNvSpPr/>
          <p:nvPr/>
        </p:nvSpPr>
        <p:spPr>
          <a:xfrm>
            <a:off x="294197" y="2876053"/>
            <a:ext cx="1505744" cy="1505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20F127-9978-7D4B-ABF3-5B91067607B0}"/>
              </a:ext>
            </a:extLst>
          </p:cNvPr>
          <p:cNvSpPr/>
          <p:nvPr/>
        </p:nvSpPr>
        <p:spPr>
          <a:xfrm>
            <a:off x="294196" y="4563559"/>
            <a:ext cx="1505744" cy="15057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C46B2F-6A6E-944F-9F57-1D06DE14BC72}"/>
              </a:ext>
            </a:extLst>
          </p:cNvPr>
          <p:cNvSpPr/>
          <p:nvPr/>
        </p:nvSpPr>
        <p:spPr>
          <a:xfrm>
            <a:off x="6272832" y="1184743"/>
            <a:ext cx="1505744" cy="15057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74F95B-0BAC-FA44-AAEC-12E87857DEF4}"/>
              </a:ext>
            </a:extLst>
          </p:cNvPr>
          <p:cNvSpPr/>
          <p:nvPr/>
        </p:nvSpPr>
        <p:spPr>
          <a:xfrm>
            <a:off x="6272832" y="2876053"/>
            <a:ext cx="1505744" cy="150574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5E9A87F-4276-5E44-A50F-356307A65BFD}"/>
              </a:ext>
            </a:extLst>
          </p:cNvPr>
          <p:cNvSpPr/>
          <p:nvPr/>
        </p:nvSpPr>
        <p:spPr>
          <a:xfrm>
            <a:off x="1943938" y="1337450"/>
            <a:ext cx="3832167" cy="120032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Our R&amp;D/Culinary team have deep and broad experience in the industry and have worked for Marriot, Avendra, and Martha Stewart Living. They are the architects behind our #1 organic dressings and have created a best-in-class innovation pipeline for the next 5 years.</a:t>
            </a:r>
          </a:p>
        </p:txBody>
      </p:sp>
      <p:sp>
        <p:nvSpPr>
          <p:cNvPr id="11" name="Rectangle 10">
            <a:extLst>
              <a:ext uri="{FF2B5EF4-FFF2-40B4-BE49-F238E27FC236}">
                <a16:creationId xmlns:a16="http://schemas.microsoft.com/office/drawing/2014/main" id="{D103EAAC-4C9C-0D4B-9A29-D7A3454D9697}"/>
              </a:ext>
            </a:extLst>
          </p:cNvPr>
          <p:cNvSpPr/>
          <p:nvPr/>
        </p:nvSpPr>
        <p:spPr>
          <a:xfrm>
            <a:off x="521923" y="1616352"/>
            <a:ext cx="1050289" cy="523220"/>
          </a:xfrm>
          <a:prstGeom prst="rect">
            <a:avLst/>
          </a:prstGeom>
        </p:spPr>
        <p:txBody>
          <a:bodyPr wrap="none">
            <a:spAutoFit/>
          </a:bodyPr>
          <a:lstStyle/>
          <a:p>
            <a:pPr algn="ctr"/>
            <a:r>
              <a:rPr lang="en-US" sz="1400" b="1" dirty="0">
                <a:solidFill>
                  <a:schemeClr val="bg1"/>
                </a:solidFill>
                <a:latin typeface="Sul Sans Black" panose="020B0703030403020204" pitchFamily="34" charset="77"/>
              </a:rPr>
              <a:t>R&amp;D</a:t>
            </a:r>
            <a:br>
              <a:rPr lang="en-US" sz="1400" b="1" dirty="0">
                <a:solidFill>
                  <a:schemeClr val="bg1"/>
                </a:solidFill>
                <a:latin typeface="Sul Sans Black" panose="020B0703030403020204" pitchFamily="34" charset="77"/>
              </a:rPr>
            </a:br>
            <a:r>
              <a:rPr lang="en-US" sz="1400" b="1" dirty="0">
                <a:solidFill>
                  <a:schemeClr val="bg1"/>
                </a:solidFill>
                <a:latin typeface="Sul Sans Black" panose="020B0703030403020204" pitchFamily="34" charset="77"/>
              </a:rPr>
              <a:t>KITCHEN </a:t>
            </a:r>
          </a:p>
        </p:txBody>
      </p:sp>
      <p:sp>
        <p:nvSpPr>
          <p:cNvPr id="12" name="Rectangle 11">
            <a:extLst>
              <a:ext uri="{FF2B5EF4-FFF2-40B4-BE49-F238E27FC236}">
                <a16:creationId xmlns:a16="http://schemas.microsoft.com/office/drawing/2014/main" id="{B34103A2-1B26-E24E-A779-59C7430F0596}"/>
              </a:ext>
            </a:extLst>
          </p:cNvPr>
          <p:cNvSpPr/>
          <p:nvPr/>
        </p:nvSpPr>
        <p:spPr>
          <a:xfrm>
            <a:off x="460207" y="3511879"/>
            <a:ext cx="1173719" cy="307777"/>
          </a:xfrm>
          <a:prstGeom prst="rect">
            <a:avLst/>
          </a:prstGeom>
        </p:spPr>
        <p:txBody>
          <a:bodyPr wrap="none">
            <a:spAutoFit/>
          </a:bodyPr>
          <a:lstStyle/>
          <a:p>
            <a:pPr algn="ctr"/>
            <a:r>
              <a:rPr lang="en-US" sz="1400" b="1" dirty="0">
                <a:solidFill>
                  <a:schemeClr val="bg1"/>
                </a:solidFill>
                <a:latin typeface="Sul Sans Black" panose="020B0703030403020204" pitchFamily="34" charset="77"/>
              </a:rPr>
              <a:t>SOURCING</a:t>
            </a:r>
          </a:p>
        </p:txBody>
      </p:sp>
      <p:sp>
        <p:nvSpPr>
          <p:cNvPr id="13" name="Rectangle 12">
            <a:extLst>
              <a:ext uri="{FF2B5EF4-FFF2-40B4-BE49-F238E27FC236}">
                <a16:creationId xmlns:a16="http://schemas.microsoft.com/office/drawing/2014/main" id="{A2930622-2F3D-7642-961F-FE4762E0814C}"/>
              </a:ext>
            </a:extLst>
          </p:cNvPr>
          <p:cNvSpPr/>
          <p:nvPr/>
        </p:nvSpPr>
        <p:spPr>
          <a:xfrm>
            <a:off x="1973275" y="3157935"/>
            <a:ext cx="3832167" cy="830997"/>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We currently source over 100+ raw ingredients and components from the best suppliers around the world with one purpose—to provide the best quality products and a remarkable consumer experience.  </a:t>
            </a:r>
          </a:p>
        </p:txBody>
      </p:sp>
      <p:sp>
        <p:nvSpPr>
          <p:cNvPr id="14" name="Rectangle 13">
            <a:extLst>
              <a:ext uri="{FF2B5EF4-FFF2-40B4-BE49-F238E27FC236}">
                <a16:creationId xmlns:a16="http://schemas.microsoft.com/office/drawing/2014/main" id="{68F58DEA-E476-7941-9125-355A04941381}"/>
              </a:ext>
            </a:extLst>
          </p:cNvPr>
          <p:cNvSpPr/>
          <p:nvPr/>
        </p:nvSpPr>
        <p:spPr>
          <a:xfrm>
            <a:off x="260947" y="5226106"/>
            <a:ext cx="1569660" cy="276999"/>
          </a:xfrm>
          <a:prstGeom prst="rect">
            <a:avLst/>
          </a:prstGeom>
        </p:spPr>
        <p:txBody>
          <a:bodyPr wrap="none">
            <a:spAutoFit/>
          </a:bodyPr>
          <a:lstStyle/>
          <a:p>
            <a:r>
              <a:rPr lang="en-US" sz="1200" b="1" dirty="0">
                <a:solidFill>
                  <a:schemeClr val="bg1"/>
                </a:solidFill>
                <a:latin typeface="Sul Sans Black" panose="020B0703030403020204" pitchFamily="34" charset="77"/>
              </a:rPr>
              <a:t>MANUFACTURING</a:t>
            </a:r>
          </a:p>
        </p:txBody>
      </p:sp>
      <p:sp>
        <p:nvSpPr>
          <p:cNvPr id="15" name="Rectangle 14">
            <a:extLst>
              <a:ext uri="{FF2B5EF4-FFF2-40B4-BE49-F238E27FC236}">
                <a16:creationId xmlns:a16="http://schemas.microsoft.com/office/drawing/2014/main" id="{8B19547D-C068-244B-9EB6-15ECD4BA0C04}"/>
              </a:ext>
            </a:extLst>
          </p:cNvPr>
          <p:cNvSpPr/>
          <p:nvPr/>
        </p:nvSpPr>
        <p:spPr>
          <a:xfrm>
            <a:off x="2006524" y="4900932"/>
            <a:ext cx="3769581" cy="830997"/>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We’ve pioneered clean manufacturing in dressings and condiments.  There is no one else in the dressings/condiments categories manufacturing to national scale with a 100% clean label product.</a:t>
            </a:r>
          </a:p>
        </p:txBody>
      </p:sp>
      <p:sp>
        <p:nvSpPr>
          <p:cNvPr id="16" name="Rectangle 15">
            <a:extLst>
              <a:ext uri="{FF2B5EF4-FFF2-40B4-BE49-F238E27FC236}">
                <a16:creationId xmlns:a16="http://schemas.microsoft.com/office/drawing/2014/main" id="{A47179EE-F76E-2E42-B628-07A57683E42A}"/>
              </a:ext>
            </a:extLst>
          </p:cNvPr>
          <p:cNvSpPr/>
          <p:nvPr/>
        </p:nvSpPr>
        <p:spPr>
          <a:xfrm>
            <a:off x="6537429" y="1571997"/>
            <a:ext cx="976549" cy="738664"/>
          </a:xfrm>
          <a:prstGeom prst="rect">
            <a:avLst/>
          </a:prstGeom>
        </p:spPr>
        <p:txBody>
          <a:bodyPr wrap="none">
            <a:spAutoFit/>
          </a:bodyPr>
          <a:lstStyle/>
          <a:p>
            <a:pPr algn="ctr"/>
            <a:r>
              <a:rPr lang="en-US" sz="1400" b="1" dirty="0">
                <a:solidFill>
                  <a:schemeClr val="bg1"/>
                </a:solidFill>
                <a:latin typeface="Sul Sans Black" panose="020B0703030403020204" pitchFamily="34" charset="77"/>
              </a:rPr>
              <a:t>ABILITY</a:t>
            </a:r>
            <a:br>
              <a:rPr lang="en-US" sz="1400" b="1" dirty="0">
                <a:solidFill>
                  <a:schemeClr val="bg1"/>
                </a:solidFill>
                <a:latin typeface="Sul Sans Black" panose="020B0703030403020204" pitchFamily="34" charset="77"/>
              </a:rPr>
            </a:br>
            <a:r>
              <a:rPr lang="en-US" sz="1400" b="1" dirty="0">
                <a:solidFill>
                  <a:schemeClr val="bg1"/>
                </a:solidFill>
                <a:latin typeface="Sul Sans Black" panose="020B0703030403020204" pitchFamily="34" charset="77"/>
              </a:rPr>
              <a:t>TO </a:t>
            </a:r>
            <a:br>
              <a:rPr lang="en-US" sz="1400" b="1" dirty="0">
                <a:solidFill>
                  <a:schemeClr val="bg1"/>
                </a:solidFill>
                <a:latin typeface="Sul Sans Black" panose="020B0703030403020204" pitchFamily="34" charset="77"/>
              </a:rPr>
            </a:br>
            <a:r>
              <a:rPr lang="en-US" sz="1400" b="1" dirty="0">
                <a:solidFill>
                  <a:schemeClr val="bg1"/>
                </a:solidFill>
                <a:latin typeface="Sul Sans Black" panose="020B0703030403020204" pitchFamily="34" charset="77"/>
              </a:rPr>
              <a:t>CREATE </a:t>
            </a:r>
          </a:p>
        </p:txBody>
      </p:sp>
      <p:sp>
        <p:nvSpPr>
          <p:cNvPr id="17" name="Rectangle 16">
            <a:extLst>
              <a:ext uri="{FF2B5EF4-FFF2-40B4-BE49-F238E27FC236}">
                <a16:creationId xmlns:a16="http://schemas.microsoft.com/office/drawing/2014/main" id="{3288E652-ABC7-B444-B551-D37A719E850E}"/>
              </a:ext>
            </a:extLst>
          </p:cNvPr>
          <p:cNvSpPr/>
          <p:nvPr/>
        </p:nvSpPr>
        <p:spPr>
          <a:xfrm>
            <a:off x="7976561" y="1429782"/>
            <a:ext cx="3234175" cy="1015663"/>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We have a seasoned sales and marketing team that understand how to differentiate ourselves in the market and to build long-term programs and partnerships that accelerate our growth plan.</a:t>
            </a:r>
          </a:p>
        </p:txBody>
      </p:sp>
      <p:sp>
        <p:nvSpPr>
          <p:cNvPr id="18" name="Rectangle 17">
            <a:extLst>
              <a:ext uri="{FF2B5EF4-FFF2-40B4-BE49-F238E27FC236}">
                <a16:creationId xmlns:a16="http://schemas.microsoft.com/office/drawing/2014/main" id="{3E0DCF80-78FF-484E-B958-36E125159703}"/>
              </a:ext>
            </a:extLst>
          </p:cNvPr>
          <p:cNvSpPr/>
          <p:nvPr/>
        </p:nvSpPr>
        <p:spPr>
          <a:xfrm>
            <a:off x="6390039" y="3344362"/>
            <a:ext cx="1300356" cy="523220"/>
          </a:xfrm>
          <a:prstGeom prst="rect">
            <a:avLst/>
          </a:prstGeom>
        </p:spPr>
        <p:txBody>
          <a:bodyPr wrap="none">
            <a:spAutoFit/>
          </a:bodyPr>
          <a:lstStyle/>
          <a:p>
            <a:pPr algn="ctr"/>
            <a:r>
              <a:rPr lang="en-US" sz="1400" b="1" dirty="0">
                <a:solidFill>
                  <a:schemeClr val="bg1"/>
                </a:solidFill>
                <a:latin typeface="Sul Sans Black" panose="020B0703030403020204" pitchFamily="34" charset="77"/>
              </a:rPr>
              <a:t>OUR</a:t>
            </a:r>
            <a:br>
              <a:rPr lang="en-US" sz="1400" b="1" dirty="0">
                <a:solidFill>
                  <a:schemeClr val="bg1"/>
                </a:solidFill>
                <a:latin typeface="Sul Sans Black" panose="020B0703030403020204" pitchFamily="34" charset="77"/>
              </a:rPr>
            </a:br>
            <a:r>
              <a:rPr lang="en-US" sz="1400" b="1" dirty="0">
                <a:solidFill>
                  <a:schemeClr val="bg1"/>
                </a:solidFill>
                <a:latin typeface="Sul Sans Black" panose="020B0703030403020204" pitchFamily="34" charset="77"/>
              </a:rPr>
              <a:t>CONSUMER </a:t>
            </a:r>
          </a:p>
        </p:txBody>
      </p:sp>
      <p:sp>
        <p:nvSpPr>
          <p:cNvPr id="3" name="Title 2">
            <a:extLst>
              <a:ext uri="{FF2B5EF4-FFF2-40B4-BE49-F238E27FC236}">
                <a16:creationId xmlns:a16="http://schemas.microsoft.com/office/drawing/2014/main" id="{AD46DFD7-10E7-034C-BBC8-250AE88C13DB}"/>
              </a:ext>
            </a:extLst>
          </p:cNvPr>
          <p:cNvSpPr>
            <a:spLocks noGrp="1"/>
          </p:cNvSpPr>
          <p:nvPr>
            <p:ph type="title"/>
          </p:nvPr>
        </p:nvSpPr>
        <p:spPr/>
        <p:txBody>
          <a:bodyPr/>
          <a:lstStyle/>
          <a:p>
            <a:r>
              <a:rPr lang="en-US" dirty="0"/>
              <a:t>WHY TESSEMAE’S?</a:t>
            </a:r>
          </a:p>
        </p:txBody>
      </p:sp>
      <p:sp>
        <p:nvSpPr>
          <p:cNvPr id="7" name="Slide Number Placeholder 6">
            <a:extLst>
              <a:ext uri="{FF2B5EF4-FFF2-40B4-BE49-F238E27FC236}">
                <a16:creationId xmlns:a16="http://schemas.microsoft.com/office/drawing/2014/main" id="{BC28A4D8-C150-BC4E-848D-DEDDAA31159B}"/>
              </a:ext>
            </a:extLst>
          </p:cNvPr>
          <p:cNvSpPr>
            <a:spLocks noGrp="1"/>
          </p:cNvSpPr>
          <p:nvPr>
            <p:ph type="sldNum" sz="quarter" idx="12"/>
          </p:nvPr>
        </p:nvSpPr>
        <p:spPr/>
        <p:txBody>
          <a:bodyPr/>
          <a:lstStyle/>
          <a:p>
            <a:pPr algn="r"/>
            <a:fld id="{0096ECDA-9B52-9F45-840E-7B90CDE96DE0}" type="slidenum">
              <a:rPr lang="en-US" smtClean="0"/>
              <a:pPr algn="r"/>
              <a:t>16</a:t>
            </a:fld>
            <a:endParaRPr lang="en-US" sz="800" dirty="0"/>
          </a:p>
        </p:txBody>
      </p:sp>
      <p:sp>
        <p:nvSpPr>
          <p:cNvPr id="19" name="Footer Placeholder 4">
            <a:extLst>
              <a:ext uri="{FF2B5EF4-FFF2-40B4-BE49-F238E27FC236}">
                <a16:creationId xmlns:a16="http://schemas.microsoft.com/office/drawing/2014/main" id="{41A4D74E-7888-DB44-BAC0-91448ECE0CB1}"/>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Tree>
    <p:extLst>
      <p:ext uri="{BB962C8B-B14F-4D97-AF65-F5344CB8AC3E}">
        <p14:creationId xmlns:p14="http://schemas.microsoft.com/office/powerpoint/2010/main" val="187243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CE60A4-E32E-6C48-BD08-DE75674E0210}"/>
              </a:ext>
            </a:extLst>
          </p:cNvPr>
          <p:cNvSpPr>
            <a:spLocks noGrp="1"/>
          </p:cNvSpPr>
          <p:nvPr>
            <p:ph type="title"/>
          </p:nvPr>
        </p:nvSpPr>
        <p:spPr/>
        <p:txBody>
          <a:bodyPr/>
          <a:lstStyle/>
          <a:p>
            <a:r>
              <a:rPr lang="en-US" dirty="0"/>
              <a:t>WE DON’T MEAN TO BRAG</a:t>
            </a:r>
          </a:p>
        </p:txBody>
      </p:sp>
      <p:sp>
        <p:nvSpPr>
          <p:cNvPr id="4" name="Content Placeholder 2">
            <a:extLst>
              <a:ext uri="{FF2B5EF4-FFF2-40B4-BE49-F238E27FC236}">
                <a16:creationId xmlns:a16="http://schemas.microsoft.com/office/drawing/2014/main" id="{0BB457EA-EBA1-E043-B95D-2FCF3DF60481}"/>
              </a:ext>
            </a:extLst>
          </p:cNvPr>
          <p:cNvSpPr txBox="1">
            <a:spLocks/>
          </p:cNvSpPr>
          <p:nvPr/>
        </p:nvSpPr>
        <p:spPr>
          <a:xfrm>
            <a:off x="614130" y="1165134"/>
            <a:ext cx="8195395" cy="5051191"/>
          </a:xfrm>
          <a:prstGeom prst="rect">
            <a:avLst/>
          </a:prstGeom>
        </p:spPr>
        <p:txBody>
          <a:bodyPr/>
          <a:lstStyle>
            <a:lvl1pPr marL="228586" indent="-228586" algn="l" defTabSz="914341" rtl="0" eaLnBrk="1" latinLnBrk="0" hangingPunct="1">
              <a:lnSpc>
                <a:spcPct val="90000"/>
              </a:lnSpc>
              <a:spcBef>
                <a:spcPts val="1000"/>
              </a:spcBef>
              <a:buFont typeface="Arial"/>
              <a:buChar char="•"/>
              <a:defRPr sz="2900" kern="1200">
                <a:solidFill>
                  <a:schemeClr val="tx1"/>
                </a:solidFill>
                <a:latin typeface="+mn-lt"/>
                <a:ea typeface="+mn-ea"/>
                <a:cs typeface="+mn-cs"/>
              </a:defRPr>
            </a:lvl1pPr>
            <a:lvl2pPr marL="685756" indent="-228586" algn="l" defTabSz="914341" rtl="0" eaLnBrk="1" latinLnBrk="0" hangingPunct="1">
              <a:lnSpc>
                <a:spcPct val="90000"/>
              </a:lnSpc>
              <a:spcBef>
                <a:spcPts val="500"/>
              </a:spcBef>
              <a:buFont typeface="Arial"/>
              <a:buChar char="•"/>
              <a:defRPr sz="2300" kern="1200">
                <a:solidFill>
                  <a:schemeClr val="tx1"/>
                </a:solidFill>
                <a:latin typeface="+mn-lt"/>
                <a:ea typeface="+mn-ea"/>
                <a:cs typeface="+mn-cs"/>
              </a:defRPr>
            </a:lvl2pPr>
            <a:lvl3pPr marL="1142927" indent="-228586" algn="l" defTabSz="914341"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98"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68"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39"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09"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81"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52" indent="-228586" algn="l" defTabSz="914341"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We are now the </a:t>
            </a:r>
            <a:r>
              <a:rPr lang="en-US" sz="1800" b="1" dirty="0">
                <a:latin typeface="Arial" panose="020B0604020202020204" pitchFamily="34" charset="0"/>
                <a:cs typeface="Arial" panose="020B0604020202020204" pitchFamily="34" charset="0"/>
              </a:rPr>
              <a:t>#1 organic dressing in the category </a:t>
            </a:r>
            <a:r>
              <a:rPr lang="en-US" sz="1800" dirty="0">
                <a:latin typeface="Arial" panose="020B0604020202020204" pitchFamily="34" charset="0"/>
                <a:cs typeface="Arial" panose="020B0604020202020204" pitchFamily="34" charset="0"/>
              </a:rPr>
              <a:t>– larger than the next 5 competitors combined</a:t>
            </a:r>
          </a:p>
          <a:p>
            <a:r>
              <a:rPr lang="en-US" sz="1800" dirty="0">
                <a:latin typeface="Arial" panose="020B0604020202020204" pitchFamily="34" charset="0"/>
                <a:cs typeface="Arial" panose="020B0604020202020204" pitchFamily="34" charset="0"/>
              </a:rPr>
              <a:t>Successfully established </a:t>
            </a:r>
            <a:r>
              <a:rPr lang="en-US" sz="1800" b="1" dirty="0">
                <a:latin typeface="Arial" panose="020B0604020202020204" pitchFamily="34" charset="0"/>
                <a:cs typeface="Arial" panose="020B0604020202020204" pitchFamily="34" charset="0"/>
              </a:rPr>
              <a:t>premium tier dressings/condiments </a:t>
            </a:r>
            <a:r>
              <a:rPr lang="en-US" sz="1800" dirty="0">
                <a:latin typeface="Arial" panose="020B0604020202020204" pitchFamily="34" charset="0"/>
                <a:cs typeface="Arial" panose="020B0604020202020204" pitchFamily="34" charset="0"/>
              </a:rPr>
              <a:t>within conventional and natural grocery channels</a:t>
            </a:r>
          </a:p>
          <a:p>
            <a:r>
              <a:rPr lang="en-US" sz="1800" dirty="0">
                <a:latin typeface="Arial" panose="020B0604020202020204" pitchFamily="34" charset="0"/>
                <a:cs typeface="Arial" panose="020B0604020202020204" pitchFamily="34" charset="0"/>
              </a:rPr>
              <a:t>Tessemae’s continues to </a:t>
            </a:r>
            <a:r>
              <a:rPr lang="en-US" sz="1800" b="1" dirty="0">
                <a:latin typeface="Arial" panose="020B0604020202020204" pitchFamily="34" charset="0"/>
                <a:cs typeface="Arial" panose="020B0604020202020204" pitchFamily="34" charset="0"/>
              </a:rPr>
              <a:t>drive 50-70% of category growth</a:t>
            </a:r>
            <a:r>
              <a:rPr lang="en-US" sz="1800" dirty="0">
                <a:latin typeface="Arial" panose="020B0604020202020204" pitchFamily="34" charset="0"/>
                <a:cs typeface="Arial" panose="020B0604020202020204" pitchFamily="34" charset="0"/>
              </a:rPr>
              <a:t> with Kroger and other key retailers</a:t>
            </a:r>
          </a:p>
          <a:p>
            <a:r>
              <a:rPr lang="en-US" sz="1800" b="1" dirty="0">
                <a:latin typeface="Arial" panose="020B0604020202020204" pitchFamily="34" charset="0"/>
                <a:cs typeface="Arial" panose="020B0604020202020204" pitchFamily="34" charset="0"/>
              </a:rPr>
              <a:t>National</a:t>
            </a:r>
            <a:r>
              <a:rPr lang="en-US" sz="1800" dirty="0">
                <a:latin typeface="Arial" panose="020B0604020202020204" pitchFamily="34" charset="0"/>
                <a:cs typeface="Arial" panose="020B0604020202020204" pitchFamily="34" charset="0"/>
              </a:rPr>
              <a:t> distribution footprint</a:t>
            </a:r>
          </a:p>
          <a:p>
            <a:r>
              <a:rPr lang="en-US" sz="1800" dirty="0">
                <a:latin typeface="Arial" panose="020B0604020202020204" pitchFamily="34" charset="0"/>
                <a:cs typeface="Arial" panose="020B0604020202020204" pitchFamily="34" charset="0"/>
              </a:rPr>
              <a:t>Won </a:t>
            </a:r>
            <a:r>
              <a:rPr lang="en-US" sz="1800" b="1" dirty="0">
                <a:latin typeface="Arial" panose="020B0604020202020204" pitchFamily="34" charset="0"/>
                <a:cs typeface="Arial" panose="020B0604020202020204" pitchFamily="34" charset="0"/>
              </a:rPr>
              <a:t>Nielsen award for best packaging </a:t>
            </a:r>
            <a:r>
              <a:rPr lang="en-US" sz="1800" dirty="0">
                <a:latin typeface="Arial" panose="020B0604020202020204" pitchFamily="34" charset="0"/>
                <a:cs typeface="Arial" panose="020B0604020202020204" pitchFamily="34" charset="0"/>
              </a:rPr>
              <a:t>in 2017</a:t>
            </a:r>
          </a:p>
          <a:p>
            <a:r>
              <a:rPr lang="en-US" sz="1800" b="1" dirty="0">
                <a:latin typeface="Arial" panose="020B0604020202020204" pitchFamily="34" charset="0"/>
                <a:cs typeface="Arial" panose="020B0604020202020204" pitchFamily="34" charset="0"/>
              </a:rPr>
              <a:t>Extended Tessemae’s brand into fresh produce space </a:t>
            </a:r>
            <a:r>
              <a:rPr lang="en-US" sz="1800" dirty="0">
                <a:latin typeface="Arial" panose="020B0604020202020204" pitchFamily="34" charset="0"/>
                <a:cs typeface="Arial" panose="020B0604020202020204" pitchFamily="34" charset="0"/>
              </a:rPr>
              <a:t>with launch at Sam’s Club and Whole Foods </a:t>
            </a:r>
          </a:p>
          <a:p>
            <a:r>
              <a:rPr lang="en-US" sz="1800" dirty="0">
                <a:latin typeface="Arial" panose="020B0604020202020204" pitchFamily="34" charset="0"/>
                <a:cs typeface="Arial" panose="020B0604020202020204" pitchFamily="34" charset="0"/>
              </a:rPr>
              <a:t>Now have </a:t>
            </a:r>
            <a:r>
              <a:rPr lang="en-US" sz="1800" b="1" dirty="0">
                <a:latin typeface="Arial" panose="020B0604020202020204" pitchFamily="34" charset="0"/>
                <a:cs typeface="Arial" panose="020B0604020202020204" pitchFamily="34" charset="0"/>
              </a:rPr>
              <a:t>over 190K+ followers </a:t>
            </a:r>
            <a:r>
              <a:rPr lang="en-US" sz="1800" dirty="0">
                <a:latin typeface="Arial" panose="020B0604020202020204" pitchFamily="34" charset="0"/>
                <a:cs typeface="Arial" panose="020B0604020202020204" pitchFamily="34" charset="0"/>
              </a:rPr>
              <a:t>through social media….all were gained organically</a:t>
            </a:r>
          </a:p>
          <a:p>
            <a:r>
              <a:rPr lang="en-US" sz="1800" dirty="0">
                <a:latin typeface="Arial" panose="020B0604020202020204" pitchFamily="34" charset="0"/>
                <a:cs typeface="Arial" panose="020B0604020202020204" pitchFamily="34" charset="0"/>
              </a:rPr>
              <a:t>Established </a:t>
            </a:r>
            <a:r>
              <a:rPr lang="en-US" sz="1800" b="1" dirty="0">
                <a:latin typeface="Arial" panose="020B0604020202020204" pitchFamily="34" charset="0"/>
                <a:cs typeface="Arial" panose="020B0604020202020204" pitchFamily="34" charset="0"/>
              </a:rPr>
              <a:t>best in class ecommerce platforms </a:t>
            </a:r>
            <a:r>
              <a:rPr lang="en-US" sz="1800" dirty="0">
                <a:latin typeface="Arial" panose="020B0604020202020204" pitchFamily="34" charset="0"/>
                <a:cs typeface="Arial" panose="020B0604020202020204" pitchFamily="34" charset="0"/>
              </a:rPr>
              <a:t>that ships nationally and provides valuable access to loyal consumers</a:t>
            </a:r>
          </a:p>
        </p:txBody>
      </p:sp>
      <p:pic>
        <p:nvPicPr>
          <p:cNvPr id="22" name="Picture 21" descr="Logo&#10;&#10;Description automatically generated">
            <a:extLst>
              <a:ext uri="{FF2B5EF4-FFF2-40B4-BE49-F238E27FC236}">
                <a16:creationId xmlns:a16="http://schemas.microsoft.com/office/drawing/2014/main" id="{D2EBA78B-143B-BA4C-8E3D-D258906F65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1028" y="3488262"/>
            <a:ext cx="549853" cy="549853"/>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F7825EAD-A227-5E49-8A2C-2AD70B5B3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1923" y="4243820"/>
            <a:ext cx="952500" cy="342900"/>
          </a:xfrm>
          <a:prstGeom prst="rect">
            <a:avLst/>
          </a:prstGeom>
        </p:spPr>
      </p:pic>
      <p:pic>
        <p:nvPicPr>
          <p:cNvPr id="26" name="Picture 25" descr="Logo&#10;&#10;Description automatically generated">
            <a:extLst>
              <a:ext uri="{FF2B5EF4-FFF2-40B4-BE49-F238E27FC236}">
                <a16:creationId xmlns:a16="http://schemas.microsoft.com/office/drawing/2014/main" id="{2A32310B-7A27-D54F-8A0D-90F7436486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3494" y="3461586"/>
            <a:ext cx="687510" cy="566381"/>
          </a:xfrm>
          <a:prstGeom prst="rect">
            <a:avLst/>
          </a:prstGeom>
        </p:spPr>
      </p:pic>
      <p:pic>
        <p:nvPicPr>
          <p:cNvPr id="28" name="Picture 27" descr="Logo&#10;&#10;Description automatically generated">
            <a:extLst>
              <a:ext uri="{FF2B5EF4-FFF2-40B4-BE49-F238E27FC236}">
                <a16:creationId xmlns:a16="http://schemas.microsoft.com/office/drawing/2014/main" id="{443F7774-F5DC-944D-9B20-53475DE1E3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7626" y="3609226"/>
            <a:ext cx="1299881" cy="324970"/>
          </a:xfrm>
          <a:prstGeom prst="rect">
            <a:avLst/>
          </a:prstGeom>
        </p:spPr>
      </p:pic>
      <p:pic>
        <p:nvPicPr>
          <p:cNvPr id="30" name="Picture 29" descr="A hand holding a sign&#10;&#10;Description automatically generated">
            <a:extLst>
              <a:ext uri="{FF2B5EF4-FFF2-40B4-BE49-F238E27FC236}">
                <a16:creationId xmlns:a16="http://schemas.microsoft.com/office/drawing/2014/main" id="{2DF849C9-8BF3-8540-90A5-660B526BF5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40700" y="4235590"/>
            <a:ext cx="1030304" cy="343703"/>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8AFA0A11-FEAA-BF45-ABB3-F63BDCB2BC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8665" y="4687987"/>
            <a:ext cx="1030304" cy="579546"/>
          </a:xfrm>
          <a:prstGeom prst="rect">
            <a:avLst/>
          </a:prstGeom>
        </p:spPr>
      </p:pic>
      <p:pic>
        <p:nvPicPr>
          <p:cNvPr id="34" name="Picture 33" descr="A close up of a sign&#10;&#10;Description automatically generated">
            <a:extLst>
              <a:ext uri="{FF2B5EF4-FFF2-40B4-BE49-F238E27FC236}">
                <a16:creationId xmlns:a16="http://schemas.microsoft.com/office/drawing/2014/main" id="{BEB9FFC3-FD91-5A4A-8B4C-AC2C12A0C2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63563" y="4147782"/>
            <a:ext cx="502614" cy="504262"/>
          </a:xfrm>
          <a:prstGeom prst="rect">
            <a:avLst/>
          </a:prstGeom>
        </p:spPr>
      </p:pic>
      <p:pic>
        <p:nvPicPr>
          <p:cNvPr id="36" name="Picture 35" descr="Logo, company name&#10;&#10;Description automatically generated">
            <a:extLst>
              <a:ext uri="{FF2B5EF4-FFF2-40B4-BE49-F238E27FC236}">
                <a16:creationId xmlns:a16="http://schemas.microsoft.com/office/drawing/2014/main" id="{FE6EE326-F0E5-5143-99B4-DFE9D710DFE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40700" y="4789541"/>
            <a:ext cx="1038255" cy="298412"/>
          </a:xfrm>
          <a:prstGeom prst="rect">
            <a:avLst/>
          </a:prstGeom>
        </p:spPr>
      </p:pic>
      <p:pic>
        <p:nvPicPr>
          <p:cNvPr id="38" name="Picture 37" descr="Logo, company name&#10;&#10;Description automatically generated">
            <a:extLst>
              <a:ext uri="{FF2B5EF4-FFF2-40B4-BE49-F238E27FC236}">
                <a16:creationId xmlns:a16="http://schemas.microsoft.com/office/drawing/2014/main" id="{9FABFFEB-DA9F-DA4B-8057-3CDAB1DF64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93308" y="4817175"/>
            <a:ext cx="647700" cy="368300"/>
          </a:xfrm>
          <a:prstGeom prst="rect">
            <a:avLst/>
          </a:prstGeom>
        </p:spPr>
      </p:pic>
      <p:pic>
        <p:nvPicPr>
          <p:cNvPr id="42" name="Picture 41" descr="A picture containing diagram&#10;&#10;Description automatically generated">
            <a:extLst>
              <a:ext uri="{FF2B5EF4-FFF2-40B4-BE49-F238E27FC236}">
                <a16:creationId xmlns:a16="http://schemas.microsoft.com/office/drawing/2014/main" id="{C258A32D-3B29-DC4F-87AE-112D642A2BC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749007" y="5347889"/>
            <a:ext cx="1593748" cy="245937"/>
          </a:xfrm>
          <a:prstGeom prst="rect">
            <a:avLst/>
          </a:prstGeom>
        </p:spPr>
      </p:pic>
      <p:pic>
        <p:nvPicPr>
          <p:cNvPr id="50" name="Picture 49" descr="A close up of a bottle&#10;&#10;Description automatically generated">
            <a:extLst>
              <a:ext uri="{FF2B5EF4-FFF2-40B4-BE49-F238E27FC236}">
                <a16:creationId xmlns:a16="http://schemas.microsoft.com/office/drawing/2014/main" id="{4D76D8CA-4350-DA4A-9522-8F6725DA0B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53713" y="473294"/>
            <a:ext cx="2784337" cy="2784337"/>
          </a:xfrm>
          <a:prstGeom prst="rect">
            <a:avLst/>
          </a:prstGeom>
        </p:spPr>
      </p:pic>
      <p:sp>
        <p:nvSpPr>
          <p:cNvPr id="2" name="Slide Number Placeholder 1">
            <a:extLst>
              <a:ext uri="{FF2B5EF4-FFF2-40B4-BE49-F238E27FC236}">
                <a16:creationId xmlns:a16="http://schemas.microsoft.com/office/drawing/2014/main" id="{74902E43-96A1-234A-B6AF-FB53AA381190}"/>
              </a:ext>
            </a:extLst>
          </p:cNvPr>
          <p:cNvSpPr>
            <a:spLocks noGrp="1"/>
          </p:cNvSpPr>
          <p:nvPr>
            <p:ph type="sldNum" sz="quarter" idx="12"/>
          </p:nvPr>
        </p:nvSpPr>
        <p:spPr/>
        <p:txBody>
          <a:bodyPr/>
          <a:lstStyle/>
          <a:p>
            <a:pPr algn="r"/>
            <a:fld id="{0096ECDA-9B52-9F45-840E-7B90CDE96DE0}" type="slidenum">
              <a:rPr lang="en-US" smtClean="0"/>
              <a:pPr algn="r"/>
              <a:t>17</a:t>
            </a:fld>
            <a:endParaRPr lang="en-US" sz="800" dirty="0"/>
          </a:p>
        </p:txBody>
      </p:sp>
      <p:sp>
        <p:nvSpPr>
          <p:cNvPr id="16" name="Footer Placeholder 4">
            <a:extLst>
              <a:ext uri="{FF2B5EF4-FFF2-40B4-BE49-F238E27FC236}">
                <a16:creationId xmlns:a16="http://schemas.microsoft.com/office/drawing/2014/main" id="{5E75A178-27F3-884E-8D5E-30382EC0B1FE}"/>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Tree>
    <p:extLst>
      <p:ext uri="{BB962C8B-B14F-4D97-AF65-F5344CB8AC3E}">
        <p14:creationId xmlns:p14="http://schemas.microsoft.com/office/powerpoint/2010/main" val="402299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38FA-CD1E-DE4E-94DE-2CC0E9C7F9ED}"/>
              </a:ext>
            </a:extLst>
          </p:cNvPr>
          <p:cNvSpPr>
            <a:spLocks noGrp="1"/>
          </p:cNvSpPr>
          <p:nvPr>
            <p:ph type="title"/>
          </p:nvPr>
        </p:nvSpPr>
        <p:spPr/>
        <p:txBody>
          <a:bodyPr/>
          <a:lstStyle/>
          <a:p>
            <a:r>
              <a:rPr lang="en-US" dirty="0"/>
              <a:t>OUR RETAIL PARTNERS</a:t>
            </a:r>
          </a:p>
        </p:txBody>
      </p:sp>
      <p:sp>
        <p:nvSpPr>
          <p:cNvPr id="3" name="Slide Number Placeholder 2">
            <a:extLst>
              <a:ext uri="{FF2B5EF4-FFF2-40B4-BE49-F238E27FC236}">
                <a16:creationId xmlns:a16="http://schemas.microsoft.com/office/drawing/2014/main" id="{64E3BB9C-3278-1042-8343-8043F4D8E49B}"/>
              </a:ext>
            </a:extLst>
          </p:cNvPr>
          <p:cNvSpPr>
            <a:spLocks noGrp="1"/>
          </p:cNvSpPr>
          <p:nvPr>
            <p:ph type="sldNum" sz="quarter" idx="12"/>
          </p:nvPr>
        </p:nvSpPr>
        <p:spPr/>
        <p:txBody>
          <a:bodyPr/>
          <a:lstStyle/>
          <a:p>
            <a:pPr algn="r"/>
            <a:fld id="{0096ECDA-9B52-9F45-840E-7B90CDE96DE0}" type="slidenum">
              <a:rPr lang="en-US" smtClean="0"/>
              <a:pPr algn="r"/>
              <a:t>18</a:t>
            </a:fld>
            <a:endParaRPr lang="en-US" sz="800" dirty="0"/>
          </a:p>
        </p:txBody>
      </p:sp>
      <p:pic>
        <p:nvPicPr>
          <p:cNvPr id="15" name="Picture 14" descr="Logo&#10;&#10;Description automatically generated">
            <a:extLst>
              <a:ext uri="{FF2B5EF4-FFF2-40B4-BE49-F238E27FC236}">
                <a16:creationId xmlns:a16="http://schemas.microsoft.com/office/drawing/2014/main" id="{567B3536-2A09-594E-BDC7-19CF080F09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2417" y="4912635"/>
            <a:ext cx="1101737" cy="388190"/>
          </a:xfrm>
          <a:prstGeom prst="rect">
            <a:avLst/>
          </a:prstGeom>
        </p:spPr>
      </p:pic>
      <p:pic>
        <p:nvPicPr>
          <p:cNvPr id="17" name="Picture 16" descr="Logo&#10;&#10;Description automatically generated">
            <a:extLst>
              <a:ext uri="{FF2B5EF4-FFF2-40B4-BE49-F238E27FC236}">
                <a16:creationId xmlns:a16="http://schemas.microsoft.com/office/drawing/2014/main" id="{D69FCA7A-4E4B-E64D-9600-3C7E423F1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517" y="1347327"/>
            <a:ext cx="753162" cy="753162"/>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EDD0238F-A69E-604B-991C-B9B09D7B5F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74998" y="3265484"/>
            <a:ext cx="1399003" cy="503641"/>
          </a:xfrm>
          <a:prstGeom prst="rect">
            <a:avLst/>
          </a:prstGeom>
        </p:spPr>
      </p:pic>
      <p:pic>
        <p:nvPicPr>
          <p:cNvPr id="19" name="Picture 18" descr="A hand holding a sign&#10;&#10;Description automatically generated">
            <a:extLst>
              <a:ext uri="{FF2B5EF4-FFF2-40B4-BE49-F238E27FC236}">
                <a16:creationId xmlns:a16="http://schemas.microsoft.com/office/drawing/2014/main" id="{70B6A8BC-ECE0-EB47-A241-258A417AB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2397" y="2465577"/>
            <a:ext cx="1030304" cy="343703"/>
          </a:xfrm>
          <a:prstGeom prst="rect">
            <a:avLst/>
          </a:prstGeom>
        </p:spPr>
      </p:pic>
      <p:pic>
        <p:nvPicPr>
          <p:cNvPr id="20" name="Picture 19" descr="A close up of a sign&#10;&#10;Description automatically generated">
            <a:extLst>
              <a:ext uri="{FF2B5EF4-FFF2-40B4-BE49-F238E27FC236}">
                <a16:creationId xmlns:a16="http://schemas.microsoft.com/office/drawing/2014/main" id="{990BA2C1-4951-9548-B366-912D7B1262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57247" y="3233883"/>
            <a:ext cx="628721" cy="630782"/>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2515E845-4F42-F84A-9763-D0F5ADA8B75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9472" y="4983762"/>
            <a:ext cx="1593748" cy="245937"/>
          </a:xfrm>
          <a:prstGeom prst="rect">
            <a:avLst/>
          </a:prstGeom>
        </p:spPr>
      </p:pic>
      <p:pic>
        <p:nvPicPr>
          <p:cNvPr id="26" name="Picture 25" descr="Logo&#10;&#10;Description automatically generated">
            <a:extLst>
              <a:ext uri="{FF2B5EF4-FFF2-40B4-BE49-F238E27FC236}">
                <a16:creationId xmlns:a16="http://schemas.microsoft.com/office/drawing/2014/main" id="{85AD386A-43C0-7246-A1CD-08AC385737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20026" y="4180369"/>
            <a:ext cx="1556572" cy="38914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B303BE60-3C30-C947-B241-30EEE22658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15557" y="1378660"/>
            <a:ext cx="1226992" cy="690182"/>
          </a:xfrm>
          <a:prstGeom prst="rect">
            <a:avLst/>
          </a:prstGeom>
        </p:spPr>
      </p:pic>
      <p:pic>
        <p:nvPicPr>
          <p:cNvPr id="28" name="Picture 27" descr="Logo, company name&#10;&#10;Description automatically generated">
            <a:extLst>
              <a:ext uri="{FF2B5EF4-FFF2-40B4-BE49-F238E27FC236}">
                <a16:creationId xmlns:a16="http://schemas.microsoft.com/office/drawing/2014/main" id="{D6FE98E2-243E-9B40-A63E-B77EBFEBAF7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60009" y="4180369"/>
            <a:ext cx="1220128" cy="350685"/>
          </a:xfrm>
          <a:prstGeom prst="rect">
            <a:avLst/>
          </a:prstGeom>
        </p:spPr>
      </p:pic>
      <p:pic>
        <p:nvPicPr>
          <p:cNvPr id="29" name="Picture 28" descr="Logo, company name&#10;&#10;Description automatically generated">
            <a:extLst>
              <a:ext uri="{FF2B5EF4-FFF2-40B4-BE49-F238E27FC236}">
                <a16:creationId xmlns:a16="http://schemas.microsoft.com/office/drawing/2014/main" id="{53352F1F-7AA9-A943-80F9-088FE1F06E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85753" y="1419097"/>
            <a:ext cx="936092" cy="532287"/>
          </a:xfrm>
          <a:prstGeom prst="rect">
            <a:avLst/>
          </a:prstGeom>
        </p:spPr>
      </p:pic>
      <p:pic>
        <p:nvPicPr>
          <p:cNvPr id="30" name="Picture 29" descr="Logo&#10;&#10;Description automatically generated">
            <a:extLst>
              <a:ext uri="{FF2B5EF4-FFF2-40B4-BE49-F238E27FC236}">
                <a16:creationId xmlns:a16="http://schemas.microsoft.com/office/drawing/2014/main" id="{5D77857F-9D8D-064C-A878-1F7E8C280B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66515" y="2186702"/>
            <a:ext cx="598204" cy="834055"/>
          </a:xfrm>
          <a:prstGeom prst="rect">
            <a:avLst/>
          </a:prstGeom>
        </p:spPr>
      </p:pic>
      <p:pic>
        <p:nvPicPr>
          <p:cNvPr id="31" name="Picture 30" descr="Logo&#10;&#10;Description automatically generated">
            <a:extLst>
              <a:ext uri="{FF2B5EF4-FFF2-40B4-BE49-F238E27FC236}">
                <a16:creationId xmlns:a16="http://schemas.microsoft.com/office/drawing/2014/main" id="{3E87FDDB-32B7-9E47-8B11-79B31D58F6A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6899" y="2483429"/>
            <a:ext cx="1051536" cy="397879"/>
          </a:xfrm>
          <a:prstGeom prst="rect">
            <a:avLst/>
          </a:prstGeom>
        </p:spPr>
      </p:pic>
      <p:pic>
        <p:nvPicPr>
          <p:cNvPr id="32" name="Picture 31" descr="Logo&#10;&#10;Description automatically generated">
            <a:extLst>
              <a:ext uri="{FF2B5EF4-FFF2-40B4-BE49-F238E27FC236}">
                <a16:creationId xmlns:a16="http://schemas.microsoft.com/office/drawing/2014/main" id="{2979B1B3-0BA6-EE4B-9674-C17ED7A900B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58909" y="2298170"/>
            <a:ext cx="695763" cy="695763"/>
          </a:xfrm>
          <a:prstGeom prst="rect">
            <a:avLst/>
          </a:prstGeom>
        </p:spPr>
      </p:pic>
      <p:pic>
        <p:nvPicPr>
          <p:cNvPr id="33" name="Picture 32" descr="Logo&#10;&#10;Description automatically generated">
            <a:extLst>
              <a:ext uri="{FF2B5EF4-FFF2-40B4-BE49-F238E27FC236}">
                <a16:creationId xmlns:a16="http://schemas.microsoft.com/office/drawing/2014/main" id="{48624CD3-CB25-A447-96B8-F148E4D5BC5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80992" y="1251853"/>
            <a:ext cx="566275" cy="729078"/>
          </a:xfrm>
          <a:prstGeom prst="rect">
            <a:avLst/>
          </a:prstGeom>
        </p:spPr>
      </p:pic>
      <p:pic>
        <p:nvPicPr>
          <p:cNvPr id="34" name="Picture 33" descr="Logo, company name&#10;&#10;Description automatically generated">
            <a:extLst>
              <a:ext uri="{FF2B5EF4-FFF2-40B4-BE49-F238E27FC236}">
                <a16:creationId xmlns:a16="http://schemas.microsoft.com/office/drawing/2014/main" id="{2655ABB9-D62A-F34B-A973-BA0ADFFE743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828457" y="2386819"/>
            <a:ext cx="783385" cy="535313"/>
          </a:xfrm>
          <a:prstGeom prst="rect">
            <a:avLst/>
          </a:prstGeom>
        </p:spPr>
      </p:pic>
      <p:pic>
        <p:nvPicPr>
          <p:cNvPr id="35" name="Picture 34" descr="Logo, company name&#10;&#10;Description automatically generated">
            <a:extLst>
              <a:ext uri="{FF2B5EF4-FFF2-40B4-BE49-F238E27FC236}">
                <a16:creationId xmlns:a16="http://schemas.microsoft.com/office/drawing/2014/main" id="{5335009E-F68D-3345-A0F7-868D96A02B6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512748" y="3870731"/>
            <a:ext cx="936092" cy="776176"/>
          </a:xfrm>
          <a:prstGeom prst="rect">
            <a:avLst/>
          </a:prstGeom>
        </p:spPr>
      </p:pic>
      <p:pic>
        <p:nvPicPr>
          <p:cNvPr id="36" name="Picture 35" descr="A picture containing text, clipart&#10;&#10;Description automatically generated">
            <a:extLst>
              <a:ext uri="{FF2B5EF4-FFF2-40B4-BE49-F238E27FC236}">
                <a16:creationId xmlns:a16="http://schemas.microsoft.com/office/drawing/2014/main" id="{9B0D502E-8F36-4148-BDEF-5912F29A336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261409" y="1593328"/>
            <a:ext cx="1527246" cy="229087"/>
          </a:xfrm>
          <a:prstGeom prst="rect">
            <a:avLst/>
          </a:prstGeom>
        </p:spPr>
      </p:pic>
      <p:pic>
        <p:nvPicPr>
          <p:cNvPr id="37" name="Picture 36" descr="Text&#10;&#10;Description automatically generated">
            <a:extLst>
              <a:ext uri="{FF2B5EF4-FFF2-40B4-BE49-F238E27FC236}">
                <a16:creationId xmlns:a16="http://schemas.microsoft.com/office/drawing/2014/main" id="{DF5A009D-8286-084B-8160-9903F3BA433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374368" y="2472863"/>
            <a:ext cx="1072787" cy="356997"/>
          </a:xfrm>
          <a:prstGeom prst="rect">
            <a:avLst/>
          </a:prstGeom>
        </p:spPr>
      </p:pic>
      <p:pic>
        <p:nvPicPr>
          <p:cNvPr id="38" name="Picture 37" descr="Logo&#10;&#10;Description automatically generated">
            <a:extLst>
              <a:ext uri="{FF2B5EF4-FFF2-40B4-BE49-F238E27FC236}">
                <a16:creationId xmlns:a16="http://schemas.microsoft.com/office/drawing/2014/main" id="{3F9811CB-5B7B-0E48-BCE1-EA1D54F83F3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462862" y="1248151"/>
            <a:ext cx="1226992" cy="800993"/>
          </a:xfrm>
          <a:prstGeom prst="rect">
            <a:avLst/>
          </a:prstGeom>
        </p:spPr>
      </p:pic>
      <p:pic>
        <p:nvPicPr>
          <p:cNvPr id="39" name="Picture 38" descr="Logo&#10;&#10;Description automatically generated">
            <a:extLst>
              <a:ext uri="{FF2B5EF4-FFF2-40B4-BE49-F238E27FC236}">
                <a16:creationId xmlns:a16="http://schemas.microsoft.com/office/drawing/2014/main" id="{F69BDBAB-992E-FD40-AD43-8F3EF2EAC61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893685" y="2360773"/>
            <a:ext cx="956268" cy="561359"/>
          </a:xfrm>
          <a:prstGeom prst="rect">
            <a:avLst/>
          </a:prstGeom>
        </p:spPr>
      </p:pic>
      <p:pic>
        <p:nvPicPr>
          <p:cNvPr id="40" name="Picture 39" descr="Logo, company name&#10;&#10;Description automatically generated">
            <a:extLst>
              <a:ext uri="{FF2B5EF4-FFF2-40B4-BE49-F238E27FC236}">
                <a16:creationId xmlns:a16="http://schemas.microsoft.com/office/drawing/2014/main" id="{C2776012-89AC-B742-9FDE-89ED7C563C6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52499" y="4806447"/>
            <a:ext cx="1154668" cy="692800"/>
          </a:xfrm>
          <a:prstGeom prst="rect">
            <a:avLst/>
          </a:prstGeom>
        </p:spPr>
      </p:pic>
      <p:pic>
        <p:nvPicPr>
          <p:cNvPr id="41" name="Picture 40" descr="Logo&#10;&#10;Description automatically generated">
            <a:extLst>
              <a:ext uri="{FF2B5EF4-FFF2-40B4-BE49-F238E27FC236}">
                <a16:creationId xmlns:a16="http://schemas.microsoft.com/office/drawing/2014/main" id="{73F9D0EE-A3E5-E64F-A3A5-ECB76D3E0639}"/>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107888" y="3372669"/>
            <a:ext cx="1399003" cy="277580"/>
          </a:xfrm>
          <a:prstGeom prst="rect">
            <a:avLst/>
          </a:prstGeom>
        </p:spPr>
      </p:pic>
      <p:pic>
        <p:nvPicPr>
          <p:cNvPr id="42" name="Picture 41" descr="A picture containing text, clipart&#10;&#10;Description automatically generated">
            <a:extLst>
              <a:ext uri="{FF2B5EF4-FFF2-40B4-BE49-F238E27FC236}">
                <a16:creationId xmlns:a16="http://schemas.microsoft.com/office/drawing/2014/main" id="{085FEF1F-913C-FC4F-BEFB-9E88F8EF47AF}"/>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328232" y="3390266"/>
            <a:ext cx="1485195" cy="277580"/>
          </a:xfrm>
          <a:prstGeom prst="rect">
            <a:avLst/>
          </a:prstGeom>
        </p:spPr>
      </p:pic>
      <p:pic>
        <p:nvPicPr>
          <p:cNvPr id="43" name="Picture 42" descr="Logo&#10;&#10;Description automatically generated">
            <a:extLst>
              <a:ext uri="{FF2B5EF4-FFF2-40B4-BE49-F238E27FC236}">
                <a16:creationId xmlns:a16="http://schemas.microsoft.com/office/drawing/2014/main" id="{DCDB8951-F3BF-9142-8C92-5076E32CF2E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574503" y="4105868"/>
            <a:ext cx="1407296" cy="402085"/>
          </a:xfrm>
          <a:prstGeom prst="rect">
            <a:avLst/>
          </a:prstGeom>
        </p:spPr>
      </p:pic>
      <p:pic>
        <p:nvPicPr>
          <p:cNvPr id="44" name="Picture 43" descr="Logo, company name&#10;&#10;Description automatically generated">
            <a:extLst>
              <a:ext uri="{FF2B5EF4-FFF2-40B4-BE49-F238E27FC236}">
                <a16:creationId xmlns:a16="http://schemas.microsoft.com/office/drawing/2014/main" id="{7FFA62C8-929A-F04B-A2F6-76C84007E08F}"/>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947310" y="4912635"/>
            <a:ext cx="968317" cy="317618"/>
          </a:xfrm>
          <a:prstGeom prst="rect">
            <a:avLst/>
          </a:prstGeom>
        </p:spPr>
      </p:pic>
      <p:pic>
        <p:nvPicPr>
          <p:cNvPr id="45" name="Picture 44">
            <a:extLst>
              <a:ext uri="{FF2B5EF4-FFF2-40B4-BE49-F238E27FC236}">
                <a16:creationId xmlns:a16="http://schemas.microsoft.com/office/drawing/2014/main" id="{1A2D3510-035F-A145-A1B8-9D9A2D3E9F1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707880" y="4117129"/>
            <a:ext cx="1332976" cy="309595"/>
          </a:xfrm>
          <a:prstGeom prst="rect">
            <a:avLst/>
          </a:prstGeom>
        </p:spPr>
      </p:pic>
      <p:pic>
        <p:nvPicPr>
          <p:cNvPr id="46" name="Picture 45" descr="Logo&#10;&#10;Description automatically generated">
            <a:extLst>
              <a:ext uri="{FF2B5EF4-FFF2-40B4-BE49-F238E27FC236}">
                <a16:creationId xmlns:a16="http://schemas.microsoft.com/office/drawing/2014/main" id="{161B068B-DEAB-D84B-AE97-488F9D28FFB8}"/>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300405" y="4952419"/>
            <a:ext cx="1311437" cy="340349"/>
          </a:xfrm>
          <a:prstGeom prst="rect">
            <a:avLst/>
          </a:prstGeom>
        </p:spPr>
      </p:pic>
      <p:pic>
        <p:nvPicPr>
          <p:cNvPr id="47" name="Picture 46" descr="Logo&#10;&#10;Description automatically generated">
            <a:extLst>
              <a:ext uri="{FF2B5EF4-FFF2-40B4-BE49-F238E27FC236}">
                <a16:creationId xmlns:a16="http://schemas.microsoft.com/office/drawing/2014/main" id="{4A0BA8F3-01E5-784B-846F-4CB06DFA9909}"/>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198057" y="2283113"/>
            <a:ext cx="842666" cy="694201"/>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03602C4C-50EA-BC45-8B6F-58FC440320F4}"/>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642913" y="2530102"/>
            <a:ext cx="1608007" cy="272662"/>
          </a:xfrm>
          <a:prstGeom prst="rect">
            <a:avLst/>
          </a:prstGeom>
        </p:spPr>
      </p:pic>
      <p:pic>
        <p:nvPicPr>
          <p:cNvPr id="51" name="Picture 50" descr="Logo&#10;&#10;Description automatically generated">
            <a:extLst>
              <a:ext uri="{FF2B5EF4-FFF2-40B4-BE49-F238E27FC236}">
                <a16:creationId xmlns:a16="http://schemas.microsoft.com/office/drawing/2014/main" id="{AA3446AF-39B0-B741-80C3-BAEB351FEFCF}"/>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218048" y="4105868"/>
            <a:ext cx="1261384" cy="463644"/>
          </a:xfrm>
          <a:prstGeom prst="rect">
            <a:avLst/>
          </a:prstGeom>
        </p:spPr>
      </p:pic>
      <p:pic>
        <p:nvPicPr>
          <p:cNvPr id="53" name="Picture 52" descr="Logo, company name&#10;&#10;Description automatically generated">
            <a:extLst>
              <a:ext uri="{FF2B5EF4-FFF2-40B4-BE49-F238E27FC236}">
                <a16:creationId xmlns:a16="http://schemas.microsoft.com/office/drawing/2014/main" id="{6C7D2C12-30F3-FD43-8206-9F344FE751D8}"/>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63813" y="3183617"/>
            <a:ext cx="1154668" cy="641482"/>
          </a:xfrm>
          <a:prstGeom prst="rect">
            <a:avLst/>
          </a:prstGeom>
        </p:spPr>
      </p:pic>
      <p:pic>
        <p:nvPicPr>
          <p:cNvPr id="55" name="Picture 54" descr="Logo&#10;&#10;Description automatically generated">
            <a:extLst>
              <a:ext uri="{FF2B5EF4-FFF2-40B4-BE49-F238E27FC236}">
                <a16:creationId xmlns:a16="http://schemas.microsoft.com/office/drawing/2014/main" id="{AE810825-5D54-824D-94AA-01A062DC7744}"/>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278980" y="1215896"/>
            <a:ext cx="1233722" cy="822481"/>
          </a:xfrm>
          <a:prstGeom prst="rect">
            <a:avLst/>
          </a:prstGeom>
        </p:spPr>
      </p:pic>
      <p:pic>
        <p:nvPicPr>
          <p:cNvPr id="57" name="Picture 56" descr="Logo&#10;&#10;Description automatically generated">
            <a:extLst>
              <a:ext uri="{FF2B5EF4-FFF2-40B4-BE49-F238E27FC236}">
                <a16:creationId xmlns:a16="http://schemas.microsoft.com/office/drawing/2014/main" id="{925E4B97-EE27-DB42-BC89-9E33BB50C8DF}"/>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826754" y="3168996"/>
            <a:ext cx="1118864" cy="641482"/>
          </a:xfrm>
          <a:prstGeom prst="rect">
            <a:avLst/>
          </a:prstGeom>
        </p:spPr>
      </p:pic>
      <p:pic>
        <p:nvPicPr>
          <p:cNvPr id="59" name="Picture 58" descr="A picture containing text, clipart&#10;&#10;Description automatically generated">
            <a:extLst>
              <a:ext uri="{FF2B5EF4-FFF2-40B4-BE49-F238E27FC236}">
                <a16:creationId xmlns:a16="http://schemas.microsoft.com/office/drawing/2014/main" id="{CC62BDA5-E8B2-0446-AC58-1797CB4C1D8D}"/>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617002" y="3261499"/>
            <a:ext cx="1332976" cy="531693"/>
          </a:xfrm>
          <a:prstGeom prst="rect">
            <a:avLst/>
          </a:prstGeom>
        </p:spPr>
      </p:pic>
      <p:pic>
        <p:nvPicPr>
          <p:cNvPr id="61" name="Picture 60" descr="Logo&#10;&#10;Description automatically generated">
            <a:extLst>
              <a:ext uri="{FF2B5EF4-FFF2-40B4-BE49-F238E27FC236}">
                <a16:creationId xmlns:a16="http://schemas.microsoft.com/office/drawing/2014/main" id="{F54BC4C1-E514-F748-8B19-34529CC0E36F}"/>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0300027" y="4137671"/>
            <a:ext cx="1332976" cy="247995"/>
          </a:xfrm>
          <a:prstGeom prst="rect">
            <a:avLst/>
          </a:prstGeom>
        </p:spPr>
      </p:pic>
      <p:pic>
        <p:nvPicPr>
          <p:cNvPr id="63" name="Picture 62" descr="Logo, company name&#10;&#10;Description automatically generated">
            <a:extLst>
              <a:ext uri="{FF2B5EF4-FFF2-40B4-BE49-F238E27FC236}">
                <a16:creationId xmlns:a16="http://schemas.microsoft.com/office/drawing/2014/main" id="{F8521994-F50C-6045-A3A5-CE0075CB839B}"/>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r="29130"/>
          <a:stretch/>
        </p:blipFill>
        <p:spPr>
          <a:xfrm>
            <a:off x="8544039" y="4920187"/>
            <a:ext cx="1532319" cy="396122"/>
          </a:xfrm>
          <a:prstGeom prst="rect">
            <a:avLst/>
          </a:prstGeom>
        </p:spPr>
      </p:pic>
      <p:pic>
        <p:nvPicPr>
          <p:cNvPr id="65" name="Picture 64" descr="Logo&#10;&#10;Description automatically generated">
            <a:extLst>
              <a:ext uri="{FF2B5EF4-FFF2-40B4-BE49-F238E27FC236}">
                <a16:creationId xmlns:a16="http://schemas.microsoft.com/office/drawing/2014/main" id="{FF31785E-939A-1849-92B5-A74229BA42E7}"/>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036976" y="1164901"/>
            <a:ext cx="1108774" cy="1108774"/>
          </a:xfrm>
          <a:prstGeom prst="rect">
            <a:avLst/>
          </a:prstGeom>
        </p:spPr>
      </p:pic>
      <p:pic>
        <p:nvPicPr>
          <p:cNvPr id="67" name="Picture 66" descr="Red text on a white background&#10;&#10;Description automatically generated">
            <a:extLst>
              <a:ext uri="{FF2B5EF4-FFF2-40B4-BE49-F238E27FC236}">
                <a16:creationId xmlns:a16="http://schemas.microsoft.com/office/drawing/2014/main" id="{2769949D-4276-2B4B-874D-65423C82BABC}"/>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054988" y="5552673"/>
            <a:ext cx="2139143" cy="317183"/>
          </a:xfrm>
          <a:prstGeom prst="rect">
            <a:avLst/>
          </a:prstGeom>
        </p:spPr>
      </p:pic>
      <p:sp>
        <p:nvSpPr>
          <p:cNvPr id="68" name="Footer Placeholder 4">
            <a:extLst>
              <a:ext uri="{FF2B5EF4-FFF2-40B4-BE49-F238E27FC236}">
                <a16:creationId xmlns:a16="http://schemas.microsoft.com/office/drawing/2014/main" id="{65E99BCE-C9C6-D748-BBE1-0C481E5854CC}"/>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pic>
        <p:nvPicPr>
          <p:cNvPr id="70" name="Picture 69" descr="Logo&#10;&#10;Description automatically generated">
            <a:extLst>
              <a:ext uri="{FF2B5EF4-FFF2-40B4-BE49-F238E27FC236}">
                <a16:creationId xmlns:a16="http://schemas.microsoft.com/office/drawing/2014/main" id="{2CFC2530-5E84-A74E-A078-8342FEF57A82}"/>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612426" y="5483383"/>
            <a:ext cx="1494036" cy="332008"/>
          </a:xfrm>
          <a:prstGeom prst="rect">
            <a:avLst/>
          </a:prstGeom>
        </p:spPr>
      </p:pic>
      <p:pic>
        <p:nvPicPr>
          <p:cNvPr id="72" name="Picture 71">
            <a:extLst>
              <a:ext uri="{FF2B5EF4-FFF2-40B4-BE49-F238E27FC236}">
                <a16:creationId xmlns:a16="http://schemas.microsoft.com/office/drawing/2014/main" id="{4D6EDB68-ADE3-FD4B-990B-8769C4D4AB15}"/>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073835" y="1438363"/>
            <a:ext cx="1091111" cy="436445"/>
          </a:xfrm>
          <a:prstGeom prst="rect">
            <a:avLst/>
          </a:prstGeom>
        </p:spPr>
      </p:pic>
      <p:pic>
        <p:nvPicPr>
          <p:cNvPr id="74" name="Picture 73" descr="Logo, company name&#10;&#10;Description automatically generated">
            <a:extLst>
              <a:ext uri="{FF2B5EF4-FFF2-40B4-BE49-F238E27FC236}">
                <a16:creationId xmlns:a16="http://schemas.microsoft.com/office/drawing/2014/main" id="{46E9E0E7-49B2-B341-B360-9A05C300B3E4}"/>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a:off x="9164946" y="3304079"/>
            <a:ext cx="1277199" cy="480470"/>
          </a:xfrm>
          <a:prstGeom prst="rect">
            <a:avLst/>
          </a:prstGeom>
        </p:spPr>
      </p:pic>
      <p:pic>
        <p:nvPicPr>
          <p:cNvPr id="48" name="Picture 47" descr="A picture containing text, clipart&#10;&#10;Description automatically generated">
            <a:extLst>
              <a:ext uri="{FF2B5EF4-FFF2-40B4-BE49-F238E27FC236}">
                <a16:creationId xmlns:a16="http://schemas.microsoft.com/office/drawing/2014/main" id="{D427EA79-D708-634D-BE0D-9C64F0DEC7B4}"/>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5479262" y="5511610"/>
            <a:ext cx="1872846" cy="327226"/>
          </a:xfrm>
          <a:prstGeom prst="rect">
            <a:avLst/>
          </a:prstGeom>
        </p:spPr>
      </p:pic>
    </p:spTree>
    <p:extLst>
      <p:ext uri="{BB962C8B-B14F-4D97-AF65-F5344CB8AC3E}">
        <p14:creationId xmlns:p14="http://schemas.microsoft.com/office/powerpoint/2010/main" val="193235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60">
            <a:extLst>
              <a:ext uri="{FF2B5EF4-FFF2-40B4-BE49-F238E27FC236}">
                <a16:creationId xmlns:a16="http://schemas.microsoft.com/office/drawing/2014/main" id="{BBE0CD2F-2F24-0E45-A206-6DEE8E045B8D}"/>
              </a:ext>
            </a:extLst>
          </p:cNvPr>
          <p:cNvSpPr>
            <a:spLocks noGrp="1"/>
          </p:cNvSpPr>
          <p:nvPr>
            <p:ph type="title"/>
          </p:nvPr>
        </p:nvSpPr>
        <p:spPr/>
        <p:txBody>
          <a:bodyPr/>
          <a:lstStyle/>
          <a:p>
            <a:r>
              <a:rPr lang="en-US" dirty="0"/>
              <a:t>EXPANSION &amp; GROWTH </a:t>
            </a:r>
            <a:r>
              <a:rPr lang="en-US" b="0" dirty="0"/>
              <a:t>(AS OF 2021)</a:t>
            </a:r>
          </a:p>
        </p:txBody>
      </p:sp>
      <p:sp>
        <p:nvSpPr>
          <p:cNvPr id="68" name="Rectangle 67">
            <a:extLst>
              <a:ext uri="{FF2B5EF4-FFF2-40B4-BE49-F238E27FC236}">
                <a16:creationId xmlns:a16="http://schemas.microsoft.com/office/drawing/2014/main" id="{CF0A4DB1-3945-D84F-8479-E1F86A1BA719}"/>
              </a:ext>
            </a:extLst>
          </p:cNvPr>
          <p:cNvSpPr/>
          <p:nvPr/>
        </p:nvSpPr>
        <p:spPr>
          <a:xfrm>
            <a:off x="8202438" y="1090758"/>
            <a:ext cx="2990139" cy="5046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B5E1163-C745-A644-A07C-F29644808797}"/>
              </a:ext>
            </a:extLst>
          </p:cNvPr>
          <p:cNvSpPr/>
          <p:nvPr/>
        </p:nvSpPr>
        <p:spPr>
          <a:xfrm>
            <a:off x="8202438" y="1172205"/>
            <a:ext cx="2990139" cy="369332"/>
          </a:xfrm>
          <a:prstGeom prst="rect">
            <a:avLst/>
          </a:prstGeom>
        </p:spPr>
        <p:txBody>
          <a:bodyPr wrap="square">
            <a:spAutoFit/>
          </a:bodyPr>
          <a:lstStyle/>
          <a:p>
            <a:pPr algn="ctr"/>
            <a:r>
              <a:rPr lang="en-US" b="1" dirty="0">
                <a:solidFill>
                  <a:schemeClr val="bg1"/>
                </a:solidFill>
                <a:latin typeface="Sul Sans" panose="020B0703030403020204" pitchFamily="34" charset="77"/>
              </a:rPr>
              <a:t>PENDING</a:t>
            </a:r>
          </a:p>
        </p:txBody>
      </p:sp>
      <p:sp>
        <p:nvSpPr>
          <p:cNvPr id="79" name="Rectangle 78">
            <a:extLst>
              <a:ext uri="{FF2B5EF4-FFF2-40B4-BE49-F238E27FC236}">
                <a16:creationId xmlns:a16="http://schemas.microsoft.com/office/drawing/2014/main" id="{3F65F61F-1F1A-584F-9AD0-CAC160D69CAB}"/>
              </a:ext>
            </a:extLst>
          </p:cNvPr>
          <p:cNvSpPr/>
          <p:nvPr/>
        </p:nvSpPr>
        <p:spPr>
          <a:xfrm>
            <a:off x="642767" y="1090408"/>
            <a:ext cx="7262674" cy="5046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DB344E7-92FA-8740-B231-12AF98904C79}"/>
              </a:ext>
            </a:extLst>
          </p:cNvPr>
          <p:cNvSpPr/>
          <p:nvPr/>
        </p:nvSpPr>
        <p:spPr>
          <a:xfrm>
            <a:off x="642766" y="1155603"/>
            <a:ext cx="7262674" cy="369332"/>
          </a:xfrm>
          <a:prstGeom prst="rect">
            <a:avLst/>
          </a:prstGeom>
        </p:spPr>
        <p:txBody>
          <a:bodyPr wrap="square">
            <a:spAutoFit/>
          </a:bodyPr>
          <a:lstStyle/>
          <a:p>
            <a:pPr algn="ctr"/>
            <a:r>
              <a:rPr lang="en-US" b="1" dirty="0">
                <a:solidFill>
                  <a:schemeClr val="bg1"/>
                </a:solidFill>
                <a:latin typeface="Sul Sans" panose="020B0703030403020204" pitchFamily="34" charset="77"/>
              </a:rPr>
              <a:t>+6,500 NEW STORES</a:t>
            </a:r>
          </a:p>
        </p:txBody>
      </p:sp>
      <p:sp>
        <p:nvSpPr>
          <p:cNvPr id="2" name="Slide Number Placeholder 1">
            <a:extLst>
              <a:ext uri="{FF2B5EF4-FFF2-40B4-BE49-F238E27FC236}">
                <a16:creationId xmlns:a16="http://schemas.microsoft.com/office/drawing/2014/main" id="{DD8182D8-37E6-7049-B4C3-B245EF2254DB}"/>
              </a:ext>
            </a:extLst>
          </p:cNvPr>
          <p:cNvSpPr>
            <a:spLocks noGrp="1"/>
          </p:cNvSpPr>
          <p:nvPr>
            <p:ph type="sldNum" sz="quarter" idx="12"/>
          </p:nvPr>
        </p:nvSpPr>
        <p:spPr/>
        <p:txBody>
          <a:bodyPr/>
          <a:lstStyle/>
          <a:p>
            <a:pPr algn="r"/>
            <a:fld id="{0096ECDA-9B52-9F45-840E-7B90CDE96DE0}" type="slidenum">
              <a:rPr lang="en-US" smtClean="0"/>
              <a:pPr algn="r"/>
              <a:t>19</a:t>
            </a:fld>
            <a:endParaRPr lang="en-US" sz="800" dirty="0"/>
          </a:p>
        </p:txBody>
      </p:sp>
      <p:sp>
        <p:nvSpPr>
          <p:cNvPr id="43" name="Footer Placeholder 4">
            <a:extLst>
              <a:ext uri="{FF2B5EF4-FFF2-40B4-BE49-F238E27FC236}">
                <a16:creationId xmlns:a16="http://schemas.microsoft.com/office/drawing/2014/main" id="{6DD8B9AA-5169-6D4A-888A-E95B5AF1D80F}"/>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pic>
        <p:nvPicPr>
          <p:cNvPr id="47" name="Picture 46" descr="Logo&#10;&#10;Description automatically generated">
            <a:extLst>
              <a:ext uri="{FF2B5EF4-FFF2-40B4-BE49-F238E27FC236}">
                <a16:creationId xmlns:a16="http://schemas.microsoft.com/office/drawing/2014/main" id="{1762D543-F1E8-D146-B173-4BC47435EC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5392" y="3434953"/>
            <a:ext cx="651208" cy="651208"/>
          </a:xfrm>
          <a:prstGeom prst="rect">
            <a:avLst/>
          </a:prstGeom>
        </p:spPr>
      </p:pic>
      <p:pic>
        <p:nvPicPr>
          <p:cNvPr id="49" name="Picture 48" descr="Logo&#10;&#10;Description automatically generated">
            <a:extLst>
              <a:ext uri="{FF2B5EF4-FFF2-40B4-BE49-F238E27FC236}">
                <a16:creationId xmlns:a16="http://schemas.microsoft.com/office/drawing/2014/main" id="{DA3ACBBA-E318-6247-9CC5-1F9E444733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8124" y="4395799"/>
            <a:ext cx="1556572" cy="389143"/>
          </a:xfrm>
          <a:prstGeom prst="rect">
            <a:avLst/>
          </a:prstGeom>
        </p:spPr>
      </p:pic>
      <p:pic>
        <p:nvPicPr>
          <p:cNvPr id="51" name="Picture 50" descr="Logo, company name&#10;&#10;Description automatically generated">
            <a:extLst>
              <a:ext uri="{FF2B5EF4-FFF2-40B4-BE49-F238E27FC236}">
                <a16:creationId xmlns:a16="http://schemas.microsoft.com/office/drawing/2014/main" id="{CC4B44A4-1B4B-3142-8CF2-270A0FC28B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3942" y="4321298"/>
            <a:ext cx="1220128" cy="350685"/>
          </a:xfrm>
          <a:prstGeom prst="rect">
            <a:avLst/>
          </a:prstGeom>
        </p:spPr>
      </p:pic>
      <p:pic>
        <p:nvPicPr>
          <p:cNvPr id="53" name="Picture 52" descr="Logo, company name&#10;&#10;Description automatically generated">
            <a:extLst>
              <a:ext uri="{FF2B5EF4-FFF2-40B4-BE49-F238E27FC236}">
                <a16:creationId xmlns:a16="http://schemas.microsoft.com/office/drawing/2014/main" id="{EA8478A4-BAE9-344E-83EE-3203487701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8282" y="1909443"/>
            <a:ext cx="936092" cy="532287"/>
          </a:xfrm>
          <a:prstGeom prst="rect">
            <a:avLst/>
          </a:prstGeom>
        </p:spPr>
      </p:pic>
      <p:pic>
        <p:nvPicPr>
          <p:cNvPr id="55" name="Picture 54" descr="Logo&#10;&#10;Description automatically generated">
            <a:extLst>
              <a:ext uri="{FF2B5EF4-FFF2-40B4-BE49-F238E27FC236}">
                <a16:creationId xmlns:a16="http://schemas.microsoft.com/office/drawing/2014/main" id="{244795F6-AC96-F644-B30C-9C814C1D7D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24304" y="4173342"/>
            <a:ext cx="598204" cy="834055"/>
          </a:xfrm>
          <a:prstGeom prst="rect">
            <a:avLst/>
          </a:prstGeom>
        </p:spPr>
      </p:pic>
      <p:pic>
        <p:nvPicPr>
          <p:cNvPr id="57" name="Picture 56" descr="Logo&#10;&#10;Description automatically generated">
            <a:extLst>
              <a:ext uri="{FF2B5EF4-FFF2-40B4-BE49-F238E27FC236}">
                <a16:creationId xmlns:a16="http://schemas.microsoft.com/office/drawing/2014/main" id="{B45056EB-E032-C944-A01E-57E3C8754D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76626" y="4395799"/>
            <a:ext cx="1051536" cy="397879"/>
          </a:xfrm>
          <a:prstGeom prst="rect">
            <a:avLst/>
          </a:prstGeom>
        </p:spPr>
      </p:pic>
      <p:pic>
        <p:nvPicPr>
          <p:cNvPr id="59" name="Picture 58" descr="Logo&#10;&#10;Description automatically generated">
            <a:extLst>
              <a:ext uri="{FF2B5EF4-FFF2-40B4-BE49-F238E27FC236}">
                <a16:creationId xmlns:a16="http://schemas.microsoft.com/office/drawing/2014/main" id="{3EC5636E-3A10-B549-8FFE-4B7D83F1F3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7876" y="2698240"/>
            <a:ext cx="695763" cy="695763"/>
          </a:xfrm>
          <a:prstGeom prst="rect">
            <a:avLst/>
          </a:prstGeom>
        </p:spPr>
      </p:pic>
      <p:pic>
        <p:nvPicPr>
          <p:cNvPr id="60" name="Picture 59" descr="Logo&#10;&#10;Description automatically generated">
            <a:extLst>
              <a:ext uri="{FF2B5EF4-FFF2-40B4-BE49-F238E27FC236}">
                <a16:creationId xmlns:a16="http://schemas.microsoft.com/office/drawing/2014/main" id="{1D95A25E-3FFA-5649-88E9-AE7C904A72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4728" y="1783133"/>
            <a:ext cx="566275" cy="729078"/>
          </a:xfrm>
          <a:prstGeom prst="rect">
            <a:avLst/>
          </a:prstGeom>
        </p:spPr>
      </p:pic>
      <p:pic>
        <p:nvPicPr>
          <p:cNvPr id="62" name="Picture 61" descr="Logo, company name&#10;&#10;Description automatically generated">
            <a:extLst>
              <a:ext uri="{FF2B5EF4-FFF2-40B4-BE49-F238E27FC236}">
                <a16:creationId xmlns:a16="http://schemas.microsoft.com/office/drawing/2014/main" id="{C648544F-28E1-5047-BBC7-79F1F2B6BAF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2534" y="2777300"/>
            <a:ext cx="783385" cy="535313"/>
          </a:xfrm>
          <a:prstGeom prst="rect">
            <a:avLst/>
          </a:prstGeom>
        </p:spPr>
      </p:pic>
      <p:pic>
        <p:nvPicPr>
          <p:cNvPr id="67" name="Picture 66" descr="Logo, company name&#10;&#10;Description automatically generated">
            <a:extLst>
              <a:ext uri="{FF2B5EF4-FFF2-40B4-BE49-F238E27FC236}">
                <a16:creationId xmlns:a16="http://schemas.microsoft.com/office/drawing/2014/main" id="{FE7FBC8B-4AF7-8845-BA0F-9ECD1B4725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28162" y="2490233"/>
            <a:ext cx="936092" cy="776176"/>
          </a:xfrm>
          <a:prstGeom prst="rect">
            <a:avLst/>
          </a:prstGeom>
        </p:spPr>
      </p:pic>
      <p:pic>
        <p:nvPicPr>
          <p:cNvPr id="69" name="Picture 68" descr="A picture containing text, clipart&#10;&#10;Description automatically generated">
            <a:extLst>
              <a:ext uri="{FF2B5EF4-FFF2-40B4-BE49-F238E27FC236}">
                <a16:creationId xmlns:a16="http://schemas.microsoft.com/office/drawing/2014/main" id="{612D9F95-F581-F341-B282-55C4EB81557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41332" y="2916176"/>
            <a:ext cx="1641473" cy="246221"/>
          </a:xfrm>
          <a:prstGeom prst="rect">
            <a:avLst/>
          </a:prstGeom>
        </p:spPr>
      </p:pic>
      <p:pic>
        <p:nvPicPr>
          <p:cNvPr id="71" name="Picture 70" descr="Logo, company name&#10;&#10;Description automatically generated">
            <a:extLst>
              <a:ext uri="{FF2B5EF4-FFF2-40B4-BE49-F238E27FC236}">
                <a16:creationId xmlns:a16="http://schemas.microsoft.com/office/drawing/2014/main" id="{C8478C7B-D08B-F241-A7B0-DB5DB78CB57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407006" y="1980277"/>
            <a:ext cx="1568211" cy="382304"/>
          </a:xfrm>
          <a:prstGeom prst="rect">
            <a:avLst/>
          </a:prstGeom>
        </p:spPr>
      </p:pic>
      <p:pic>
        <p:nvPicPr>
          <p:cNvPr id="73" name="Picture 72" descr="Text&#10;&#10;Description automatically generated">
            <a:extLst>
              <a:ext uri="{FF2B5EF4-FFF2-40B4-BE49-F238E27FC236}">
                <a16:creationId xmlns:a16="http://schemas.microsoft.com/office/drawing/2014/main" id="{5601A019-F2F5-9443-9A42-273BB795CED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510018" y="5038384"/>
            <a:ext cx="1072787" cy="356997"/>
          </a:xfrm>
          <a:prstGeom prst="rect">
            <a:avLst/>
          </a:prstGeom>
        </p:spPr>
      </p:pic>
      <p:pic>
        <p:nvPicPr>
          <p:cNvPr id="75" name="Picture 74" descr="Logo&#10;&#10;Description automatically generated">
            <a:extLst>
              <a:ext uri="{FF2B5EF4-FFF2-40B4-BE49-F238E27FC236}">
                <a16:creationId xmlns:a16="http://schemas.microsoft.com/office/drawing/2014/main" id="{D3CBA85A-EAE1-8E45-B263-1F870A7A277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355813" y="1818421"/>
            <a:ext cx="1226992" cy="800993"/>
          </a:xfrm>
          <a:prstGeom prst="rect">
            <a:avLst/>
          </a:prstGeom>
        </p:spPr>
      </p:pic>
      <p:pic>
        <p:nvPicPr>
          <p:cNvPr id="77" name="Picture 76" descr="Logo&#10;&#10;Description automatically generated">
            <a:extLst>
              <a:ext uri="{FF2B5EF4-FFF2-40B4-BE49-F238E27FC236}">
                <a16:creationId xmlns:a16="http://schemas.microsoft.com/office/drawing/2014/main" id="{94C30BE5-416D-6347-BAA6-04C2F8487D0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799418" y="2744090"/>
            <a:ext cx="956268" cy="561359"/>
          </a:xfrm>
          <a:prstGeom prst="rect">
            <a:avLst/>
          </a:prstGeom>
        </p:spPr>
      </p:pic>
      <p:pic>
        <p:nvPicPr>
          <p:cNvPr id="81" name="Picture 80" descr="Logo, company name&#10;&#10;Description automatically generated">
            <a:extLst>
              <a:ext uri="{FF2B5EF4-FFF2-40B4-BE49-F238E27FC236}">
                <a16:creationId xmlns:a16="http://schemas.microsoft.com/office/drawing/2014/main" id="{E71B3E9F-86BF-DF41-A11D-B71BAF4D24A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672464" y="3469152"/>
            <a:ext cx="1154668" cy="692800"/>
          </a:xfrm>
          <a:prstGeom prst="rect">
            <a:avLst/>
          </a:prstGeom>
        </p:spPr>
      </p:pic>
      <p:pic>
        <p:nvPicPr>
          <p:cNvPr id="82" name="Picture 81" descr="Logo&#10;&#10;Description automatically generated">
            <a:extLst>
              <a:ext uri="{FF2B5EF4-FFF2-40B4-BE49-F238E27FC236}">
                <a16:creationId xmlns:a16="http://schemas.microsoft.com/office/drawing/2014/main" id="{6D137F2D-4510-204E-B205-D00C4B52698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581259" y="3689047"/>
            <a:ext cx="1399003" cy="277580"/>
          </a:xfrm>
          <a:prstGeom prst="rect">
            <a:avLst/>
          </a:prstGeom>
        </p:spPr>
      </p:pic>
      <p:pic>
        <p:nvPicPr>
          <p:cNvPr id="83" name="Picture 82" descr="A picture containing text, clipart&#10;&#10;Description automatically generated">
            <a:extLst>
              <a:ext uri="{FF2B5EF4-FFF2-40B4-BE49-F238E27FC236}">
                <a16:creationId xmlns:a16="http://schemas.microsoft.com/office/drawing/2014/main" id="{461FD930-85D7-0A45-8EC4-27275BD7EF5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4728" y="3663237"/>
            <a:ext cx="1485195" cy="277580"/>
          </a:xfrm>
          <a:prstGeom prst="rect">
            <a:avLst/>
          </a:prstGeom>
        </p:spPr>
      </p:pic>
      <p:pic>
        <p:nvPicPr>
          <p:cNvPr id="84" name="Picture 83" descr="Logo&#10;&#10;Description automatically generated">
            <a:extLst>
              <a:ext uri="{FF2B5EF4-FFF2-40B4-BE49-F238E27FC236}">
                <a16:creationId xmlns:a16="http://schemas.microsoft.com/office/drawing/2014/main" id="{B04E6ABD-38F8-5A49-9FB4-DF5C124CF6C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004058" y="4321298"/>
            <a:ext cx="1407296" cy="402085"/>
          </a:xfrm>
          <a:prstGeom prst="rect">
            <a:avLst/>
          </a:prstGeom>
        </p:spPr>
      </p:pic>
      <p:pic>
        <p:nvPicPr>
          <p:cNvPr id="85" name="Picture 84" descr="Logo, company name&#10;&#10;Description automatically generated">
            <a:extLst>
              <a:ext uri="{FF2B5EF4-FFF2-40B4-BE49-F238E27FC236}">
                <a16:creationId xmlns:a16="http://schemas.microsoft.com/office/drawing/2014/main" id="{C05EB954-C3A3-B14F-A3BE-9EAF0A763EF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954761" y="5006665"/>
            <a:ext cx="968317" cy="317618"/>
          </a:xfrm>
          <a:prstGeom prst="rect">
            <a:avLst/>
          </a:prstGeom>
        </p:spPr>
      </p:pic>
      <p:pic>
        <p:nvPicPr>
          <p:cNvPr id="86" name="Picture 85">
            <a:extLst>
              <a:ext uri="{FF2B5EF4-FFF2-40B4-BE49-F238E27FC236}">
                <a16:creationId xmlns:a16="http://schemas.microsoft.com/office/drawing/2014/main" id="{5FF2A850-0D71-8541-9925-7C5E8BA9C63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177643" y="3657032"/>
            <a:ext cx="1332976" cy="309595"/>
          </a:xfrm>
          <a:prstGeom prst="rect">
            <a:avLst/>
          </a:prstGeom>
        </p:spPr>
      </p:pic>
      <p:pic>
        <p:nvPicPr>
          <p:cNvPr id="87" name="Picture 86" descr="Logo&#10;&#10;Description automatically generated">
            <a:extLst>
              <a:ext uri="{FF2B5EF4-FFF2-40B4-BE49-F238E27FC236}">
                <a16:creationId xmlns:a16="http://schemas.microsoft.com/office/drawing/2014/main" id="{9B421D58-1778-BB45-91DB-4DE451E9A366}"/>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70691" y="5028301"/>
            <a:ext cx="1311437" cy="340349"/>
          </a:xfrm>
          <a:prstGeom prst="rect">
            <a:avLst/>
          </a:prstGeom>
        </p:spPr>
      </p:pic>
      <p:sp>
        <p:nvSpPr>
          <p:cNvPr id="88" name="Rectangle 87">
            <a:extLst>
              <a:ext uri="{FF2B5EF4-FFF2-40B4-BE49-F238E27FC236}">
                <a16:creationId xmlns:a16="http://schemas.microsoft.com/office/drawing/2014/main" id="{CE02045E-0F08-D84A-AB87-358589FAAB12}"/>
              </a:ext>
            </a:extLst>
          </p:cNvPr>
          <p:cNvSpPr/>
          <p:nvPr/>
        </p:nvSpPr>
        <p:spPr>
          <a:xfrm>
            <a:off x="1038584" y="3915731"/>
            <a:ext cx="870751" cy="246221"/>
          </a:xfrm>
          <a:prstGeom prst="rect">
            <a:avLst/>
          </a:prstGeom>
        </p:spPr>
        <p:txBody>
          <a:bodyPr wrap="none">
            <a:spAutoFit/>
          </a:bodyPr>
          <a:lstStyle/>
          <a:p>
            <a:pPr algn="ctr">
              <a:buSzPct val="100000"/>
              <a:defRPr sz="1200">
                <a:solidFill>
                  <a:srgbClr val="181818"/>
                </a:solidFill>
                <a:latin typeface="Arial"/>
                <a:ea typeface="Arial"/>
                <a:cs typeface="Arial"/>
                <a:sym typeface="Arial"/>
              </a:defRPr>
            </a:pPr>
            <a:r>
              <a:rPr lang="en-US" sz="1000" dirty="0">
                <a:latin typeface="Arial" panose="020B0604020202020204" pitchFamily="34" charset="0"/>
                <a:cs typeface="Arial" panose="020B0604020202020204" pitchFamily="34" charset="0"/>
              </a:rPr>
              <a:t>East/Seattle</a:t>
            </a:r>
          </a:p>
        </p:txBody>
      </p:sp>
      <p:sp>
        <p:nvSpPr>
          <p:cNvPr id="89" name="Rectangle 88">
            <a:extLst>
              <a:ext uri="{FF2B5EF4-FFF2-40B4-BE49-F238E27FC236}">
                <a16:creationId xmlns:a16="http://schemas.microsoft.com/office/drawing/2014/main" id="{ED1718FE-D868-634B-91AB-F559A9401CE6}"/>
              </a:ext>
            </a:extLst>
          </p:cNvPr>
          <p:cNvSpPr/>
          <p:nvPr/>
        </p:nvSpPr>
        <p:spPr>
          <a:xfrm>
            <a:off x="5753597" y="4093967"/>
            <a:ext cx="894797" cy="246221"/>
          </a:xfrm>
          <a:prstGeom prst="rect">
            <a:avLst/>
          </a:prstGeom>
        </p:spPr>
        <p:txBody>
          <a:bodyPr wrap="none">
            <a:spAutoFit/>
          </a:bodyPr>
          <a:lstStyle/>
          <a:p>
            <a:pPr algn="ctr">
              <a:buSzPct val="100000"/>
              <a:defRPr sz="1200">
                <a:solidFill>
                  <a:srgbClr val="181818"/>
                </a:solidFill>
                <a:latin typeface="Arial"/>
                <a:ea typeface="Arial"/>
                <a:cs typeface="Arial"/>
                <a:sym typeface="Arial"/>
              </a:defRPr>
            </a:pPr>
            <a:r>
              <a:rPr lang="en-US" sz="1000" dirty="0">
                <a:latin typeface="Arial" panose="020B0604020202020204" pitchFamily="34" charset="0"/>
                <a:cs typeface="Arial" panose="020B0604020202020204" pitchFamily="34" charset="0"/>
              </a:rPr>
              <a:t>Shelf Stable</a:t>
            </a:r>
          </a:p>
        </p:txBody>
      </p:sp>
      <p:sp>
        <p:nvSpPr>
          <p:cNvPr id="90" name="Rectangle 89">
            <a:extLst>
              <a:ext uri="{FF2B5EF4-FFF2-40B4-BE49-F238E27FC236}">
                <a16:creationId xmlns:a16="http://schemas.microsoft.com/office/drawing/2014/main" id="{2CB2B8A4-5DC8-D34E-ACBB-334BA6FC8960}"/>
              </a:ext>
            </a:extLst>
          </p:cNvPr>
          <p:cNvSpPr/>
          <p:nvPr/>
        </p:nvSpPr>
        <p:spPr>
          <a:xfrm>
            <a:off x="2468555" y="5398928"/>
            <a:ext cx="1091966" cy="246221"/>
          </a:xfrm>
          <a:prstGeom prst="rect">
            <a:avLst/>
          </a:prstGeom>
        </p:spPr>
        <p:txBody>
          <a:bodyPr wrap="none">
            <a:spAutoFit/>
          </a:bodyPr>
          <a:lstStyle/>
          <a:p>
            <a:pPr algn="ctr">
              <a:buSzPct val="100000"/>
              <a:defRPr sz="1200">
                <a:solidFill>
                  <a:srgbClr val="181818"/>
                </a:solidFill>
                <a:latin typeface="Arial"/>
                <a:ea typeface="Arial"/>
                <a:cs typeface="Arial"/>
                <a:sym typeface="Arial"/>
              </a:defRPr>
            </a:pPr>
            <a:r>
              <a:rPr lang="en-US" sz="1000" dirty="0">
                <a:latin typeface="Arial" panose="020B0604020202020204" pitchFamily="34" charset="0"/>
                <a:cs typeface="Arial" panose="020B0604020202020204" pitchFamily="34" charset="0"/>
              </a:rPr>
              <a:t>Additional Items</a:t>
            </a:r>
          </a:p>
        </p:txBody>
      </p:sp>
      <p:pic>
        <p:nvPicPr>
          <p:cNvPr id="91" name="Picture 90" descr="Logo, company name&#10;&#10;Description automatically generated">
            <a:extLst>
              <a:ext uri="{FF2B5EF4-FFF2-40B4-BE49-F238E27FC236}">
                <a16:creationId xmlns:a16="http://schemas.microsoft.com/office/drawing/2014/main" id="{2E6EE0BF-9CC2-F448-BC88-D710334885B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836364" y="2810961"/>
            <a:ext cx="1796224" cy="349266"/>
          </a:xfrm>
          <a:prstGeom prst="rect">
            <a:avLst/>
          </a:prstGeom>
        </p:spPr>
      </p:pic>
      <p:pic>
        <p:nvPicPr>
          <p:cNvPr id="92" name="Picture 91">
            <a:extLst>
              <a:ext uri="{FF2B5EF4-FFF2-40B4-BE49-F238E27FC236}">
                <a16:creationId xmlns:a16="http://schemas.microsoft.com/office/drawing/2014/main" id="{EC3F12ED-F82E-894B-B3BA-D10124A2E801}"/>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144517" y="1888699"/>
            <a:ext cx="1101610" cy="623512"/>
          </a:xfrm>
          <a:prstGeom prst="rect">
            <a:avLst/>
          </a:prstGeom>
        </p:spPr>
      </p:pic>
      <p:pic>
        <p:nvPicPr>
          <p:cNvPr id="93" name="Picture 92" descr="Icon&#10;&#10;Description automatically generated">
            <a:extLst>
              <a:ext uri="{FF2B5EF4-FFF2-40B4-BE49-F238E27FC236}">
                <a16:creationId xmlns:a16="http://schemas.microsoft.com/office/drawing/2014/main" id="{390DF7CA-B860-294C-8CAB-ADDA1C9EB1B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181592" y="3407180"/>
            <a:ext cx="1166486" cy="394661"/>
          </a:xfrm>
          <a:prstGeom prst="rect">
            <a:avLst/>
          </a:prstGeom>
        </p:spPr>
      </p:pic>
      <p:pic>
        <p:nvPicPr>
          <p:cNvPr id="94" name="Picture 93" descr="Logo&#10;&#10;Description automatically generated">
            <a:extLst>
              <a:ext uri="{FF2B5EF4-FFF2-40B4-BE49-F238E27FC236}">
                <a16:creationId xmlns:a16="http://schemas.microsoft.com/office/drawing/2014/main" id="{CE910ABA-8E1F-0B47-B6B3-66F1A94B070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129741" y="4995939"/>
            <a:ext cx="1015981" cy="357975"/>
          </a:xfrm>
          <a:prstGeom prst="rect">
            <a:avLst/>
          </a:prstGeom>
        </p:spPr>
      </p:pic>
      <p:pic>
        <p:nvPicPr>
          <p:cNvPr id="95" name="Picture 94" descr="Logo&#10;&#10;Description automatically generated">
            <a:extLst>
              <a:ext uri="{FF2B5EF4-FFF2-40B4-BE49-F238E27FC236}">
                <a16:creationId xmlns:a16="http://schemas.microsoft.com/office/drawing/2014/main" id="{D0C47237-8793-B646-A4AB-034820E51198}"/>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910606" y="2686884"/>
            <a:ext cx="842666" cy="694201"/>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3D1F8B23-6B85-C344-992C-179BF38088EC}"/>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799418" y="1954107"/>
            <a:ext cx="1226992" cy="690182"/>
          </a:xfrm>
          <a:prstGeom prst="rect">
            <a:avLst/>
          </a:prstGeom>
        </p:spPr>
      </p:pic>
      <p:pic>
        <p:nvPicPr>
          <p:cNvPr id="40" name="Picture 39" descr="Logo&#10;&#10;Description automatically generated">
            <a:extLst>
              <a:ext uri="{FF2B5EF4-FFF2-40B4-BE49-F238E27FC236}">
                <a16:creationId xmlns:a16="http://schemas.microsoft.com/office/drawing/2014/main" id="{64B21ED2-F919-0F4B-AE99-84B6D3A2325A}"/>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974596" y="4067931"/>
            <a:ext cx="1519759" cy="544513"/>
          </a:xfrm>
          <a:prstGeom prst="rect">
            <a:avLst/>
          </a:prstGeom>
        </p:spPr>
      </p:pic>
    </p:spTree>
    <p:extLst>
      <p:ext uri="{BB962C8B-B14F-4D97-AF65-F5344CB8AC3E}">
        <p14:creationId xmlns:p14="http://schemas.microsoft.com/office/powerpoint/2010/main" val="396975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food&#10;&#10;Description automatically generated with medium confidence">
            <a:extLst>
              <a:ext uri="{FF2B5EF4-FFF2-40B4-BE49-F238E27FC236}">
                <a16:creationId xmlns:a16="http://schemas.microsoft.com/office/drawing/2014/main" id="{CD6B9142-5FA0-1E48-B35A-E25307560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36C98546-9400-E24A-A87E-F68AB4C767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3300" y="1493679"/>
            <a:ext cx="6065399" cy="2944368"/>
          </a:xfrm>
          <a:prstGeom prst="rect">
            <a:avLst/>
          </a:prstGeom>
          <a:effectLst>
            <a:glow rad="76200">
              <a:schemeClr val="tx1">
                <a:alpha val="20000"/>
              </a:schemeClr>
            </a:glow>
          </a:effectLst>
        </p:spPr>
      </p:pic>
    </p:spTree>
    <p:extLst>
      <p:ext uri="{BB962C8B-B14F-4D97-AF65-F5344CB8AC3E}">
        <p14:creationId xmlns:p14="http://schemas.microsoft.com/office/powerpoint/2010/main" val="2036782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B807A926-F39A-E94E-ABB1-3B735077E7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899" y="1435607"/>
            <a:ext cx="11871683" cy="4880526"/>
          </a:xfrm>
          <a:prstGeom prst="rect">
            <a:avLst/>
          </a:prstGeom>
        </p:spPr>
      </p:pic>
      <p:sp>
        <p:nvSpPr>
          <p:cNvPr id="6" name="Title 5">
            <a:extLst>
              <a:ext uri="{FF2B5EF4-FFF2-40B4-BE49-F238E27FC236}">
                <a16:creationId xmlns:a16="http://schemas.microsoft.com/office/drawing/2014/main" id="{CC9C81DD-2A22-CE42-BED8-7C1425290392}"/>
              </a:ext>
            </a:extLst>
          </p:cNvPr>
          <p:cNvSpPr>
            <a:spLocks noGrp="1"/>
          </p:cNvSpPr>
          <p:nvPr>
            <p:ph type="title"/>
          </p:nvPr>
        </p:nvSpPr>
        <p:spPr/>
        <p:txBody>
          <a:bodyPr/>
          <a:lstStyle/>
          <a:p>
            <a:r>
              <a:rPr lang="en-US" dirty="0"/>
              <a:t>CORE CONSUMER </a:t>
            </a:r>
            <a:r>
              <a:rPr lang="en-US" b="0" dirty="0"/>
              <a:t>| FOOD &amp; FITNESS TRIBES</a:t>
            </a:r>
          </a:p>
        </p:txBody>
      </p:sp>
      <p:sp>
        <p:nvSpPr>
          <p:cNvPr id="2" name="Slide Number Placeholder 1">
            <a:extLst>
              <a:ext uri="{FF2B5EF4-FFF2-40B4-BE49-F238E27FC236}">
                <a16:creationId xmlns:a16="http://schemas.microsoft.com/office/drawing/2014/main" id="{C09173DD-8CE8-3240-9A31-A7B803A76A56}"/>
              </a:ext>
            </a:extLst>
          </p:cNvPr>
          <p:cNvSpPr>
            <a:spLocks noGrp="1"/>
          </p:cNvSpPr>
          <p:nvPr>
            <p:ph type="sldNum" sz="quarter" idx="12"/>
          </p:nvPr>
        </p:nvSpPr>
        <p:spPr/>
        <p:txBody>
          <a:bodyPr/>
          <a:lstStyle/>
          <a:p>
            <a:pPr algn="r"/>
            <a:fld id="{0096ECDA-9B52-9F45-840E-7B90CDE96DE0}" type="slidenum">
              <a:rPr lang="en-US" smtClean="0"/>
              <a:pPr algn="r"/>
              <a:t>20</a:t>
            </a:fld>
            <a:endParaRPr lang="en-US" sz="800" dirty="0"/>
          </a:p>
        </p:txBody>
      </p:sp>
      <p:sp>
        <p:nvSpPr>
          <p:cNvPr id="7" name="Footer Placeholder 4">
            <a:extLst>
              <a:ext uri="{FF2B5EF4-FFF2-40B4-BE49-F238E27FC236}">
                <a16:creationId xmlns:a16="http://schemas.microsoft.com/office/drawing/2014/main" id="{9102B8CB-E734-044B-B814-E1AD01FC1A2F}"/>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pic>
        <p:nvPicPr>
          <p:cNvPr id="8" name="Picture 7">
            <a:extLst>
              <a:ext uri="{FF2B5EF4-FFF2-40B4-BE49-F238E27FC236}">
                <a16:creationId xmlns:a16="http://schemas.microsoft.com/office/drawing/2014/main" id="{57054BAE-D07C-A34E-9C2B-FE23E30B70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609" y="1596795"/>
            <a:ext cx="3074980" cy="3540858"/>
          </a:xfrm>
          <a:prstGeom prst="rect">
            <a:avLst/>
          </a:prstGeom>
          <a:ln>
            <a:solidFill>
              <a:schemeClr val="bg1">
                <a:lumMod val="65000"/>
              </a:schemeClr>
            </a:solidFill>
          </a:ln>
        </p:spPr>
      </p:pic>
    </p:spTree>
    <p:extLst>
      <p:ext uri="{BB962C8B-B14F-4D97-AF65-F5344CB8AC3E}">
        <p14:creationId xmlns:p14="http://schemas.microsoft.com/office/powerpoint/2010/main" val="2237501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7F64D-4477-C044-9C79-F1DFFA1744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763" y="1473083"/>
            <a:ext cx="11880450" cy="484305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59856D2B-9CD4-7A46-B14A-3E4FC553F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9400" y="1600200"/>
            <a:ext cx="3100049" cy="3559748"/>
          </a:xfrm>
          <a:prstGeom prst="rect">
            <a:avLst/>
          </a:prstGeom>
        </p:spPr>
      </p:pic>
      <p:sp>
        <p:nvSpPr>
          <p:cNvPr id="8" name="Title 7">
            <a:extLst>
              <a:ext uri="{FF2B5EF4-FFF2-40B4-BE49-F238E27FC236}">
                <a16:creationId xmlns:a16="http://schemas.microsoft.com/office/drawing/2014/main" id="{E60CE8BC-52B4-A54F-B747-37F46C64EA5D}"/>
              </a:ext>
            </a:extLst>
          </p:cNvPr>
          <p:cNvSpPr>
            <a:spLocks noGrp="1"/>
          </p:cNvSpPr>
          <p:nvPr>
            <p:ph type="title"/>
          </p:nvPr>
        </p:nvSpPr>
        <p:spPr/>
        <p:txBody>
          <a:bodyPr/>
          <a:lstStyle/>
          <a:p>
            <a:r>
              <a:rPr lang="en-US" dirty="0"/>
              <a:t>TARGET CONSUMER </a:t>
            </a:r>
            <a:r>
              <a:rPr lang="en-US" b="0" dirty="0"/>
              <a:t>| FORWARD THINKERS</a:t>
            </a:r>
          </a:p>
        </p:txBody>
      </p:sp>
      <p:sp>
        <p:nvSpPr>
          <p:cNvPr id="2" name="Slide Number Placeholder 1">
            <a:extLst>
              <a:ext uri="{FF2B5EF4-FFF2-40B4-BE49-F238E27FC236}">
                <a16:creationId xmlns:a16="http://schemas.microsoft.com/office/drawing/2014/main" id="{1B6F1422-62FD-CF45-93CD-9D8CC5D89EA8}"/>
              </a:ext>
            </a:extLst>
          </p:cNvPr>
          <p:cNvSpPr>
            <a:spLocks noGrp="1"/>
          </p:cNvSpPr>
          <p:nvPr>
            <p:ph type="sldNum" sz="quarter" idx="12"/>
          </p:nvPr>
        </p:nvSpPr>
        <p:spPr/>
        <p:txBody>
          <a:bodyPr/>
          <a:lstStyle/>
          <a:p>
            <a:pPr algn="r"/>
            <a:fld id="{0096ECDA-9B52-9F45-840E-7B90CDE96DE0}" type="slidenum">
              <a:rPr lang="en-US" smtClean="0"/>
              <a:pPr algn="r"/>
              <a:t>21</a:t>
            </a:fld>
            <a:endParaRPr lang="en-US" sz="800" dirty="0"/>
          </a:p>
        </p:txBody>
      </p:sp>
      <p:sp>
        <p:nvSpPr>
          <p:cNvPr id="6" name="Footer Placeholder 4">
            <a:extLst>
              <a:ext uri="{FF2B5EF4-FFF2-40B4-BE49-F238E27FC236}">
                <a16:creationId xmlns:a16="http://schemas.microsoft.com/office/drawing/2014/main" id="{29D10DA9-92BC-224E-8C16-C045CF53899B}"/>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Tree>
    <p:extLst>
      <p:ext uri="{BB962C8B-B14F-4D97-AF65-F5344CB8AC3E}">
        <p14:creationId xmlns:p14="http://schemas.microsoft.com/office/powerpoint/2010/main" val="284247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E4405C-460E-A442-89F1-69871482BA13}"/>
              </a:ext>
            </a:extLst>
          </p:cNvPr>
          <p:cNvSpPr>
            <a:spLocks noGrp="1"/>
          </p:cNvSpPr>
          <p:nvPr>
            <p:ph type="sldNum" sz="quarter" idx="12"/>
          </p:nvPr>
        </p:nvSpPr>
        <p:spPr/>
        <p:txBody>
          <a:bodyPr/>
          <a:lstStyle/>
          <a:p>
            <a:pPr algn="r"/>
            <a:fld id="{0096ECDA-9B52-9F45-840E-7B90CDE96DE0}" type="slidenum">
              <a:rPr lang="en-US" smtClean="0"/>
              <a:pPr algn="r"/>
              <a:t>22</a:t>
            </a:fld>
            <a:endParaRPr lang="en-US" sz="800" dirty="0"/>
          </a:p>
        </p:txBody>
      </p:sp>
      <p:sp>
        <p:nvSpPr>
          <p:cNvPr id="5" name="Footer Placeholder 4">
            <a:extLst>
              <a:ext uri="{FF2B5EF4-FFF2-40B4-BE49-F238E27FC236}">
                <a16:creationId xmlns:a16="http://schemas.microsoft.com/office/drawing/2014/main" id="{443C7BD6-4092-8042-AB20-4A35E4ED6E47}"/>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pic>
        <p:nvPicPr>
          <p:cNvPr id="6" name="Picture 5" descr="Timeline&#10;&#10;Description automatically generated">
            <a:extLst>
              <a:ext uri="{FF2B5EF4-FFF2-40B4-BE49-F238E27FC236}">
                <a16:creationId xmlns:a16="http://schemas.microsoft.com/office/drawing/2014/main" id="{29FD684E-A331-9440-838D-A487BED40B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81051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C7CD0-AC97-884E-9F3B-F4FF198C5F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4" name="Slide Number Placeholder 3">
            <a:extLst>
              <a:ext uri="{FF2B5EF4-FFF2-40B4-BE49-F238E27FC236}">
                <a16:creationId xmlns:a16="http://schemas.microsoft.com/office/drawing/2014/main" id="{9DE4405C-460E-A442-89F1-69871482BA13}"/>
              </a:ext>
            </a:extLst>
          </p:cNvPr>
          <p:cNvSpPr>
            <a:spLocks noGrp="1"/>
          </p:cNvSpPr>
          <p:nvPr>
            <p:ph type="sldNum" sz="quarter" idx="12"/>
          </p:nvPr>
        </p:nvSpPr>
        <p:spPr/>
        <p:txBody>
          <a:bodyPr/>
          <a:lstStyle/>
          <a:p>
            <a:pPr algn="r"/>
            <a:fld id="{0096ECDA-9B52-9F45-840E-7B90CDE96DE0}" type="slidenum">
              <a:rPr lang="en-US" smtClean="0"/>
              <a:pPr algn="r"/>
              <a:t>23</a:t>
            </a:fld>
            <a:endParaRPr lang="en-US" sz="800" dirty="0"/>
          </a:p>
        </p:txBody>
      </p:sp>
      <p:sp>
        <p:nvSpPr>
          <p:cNvPr id="5" name="Footer Placeholder 4">
            <a:extLst>
              <a:ext uri="{FF2B5EF4-FFF2-40B4-BE49-F238E27FC236}">
                <a16:creationId xmlns:a16="http://schemas.microsoft.com/office/drawing/2014/main" id="{443C7BD6-4092-8042-AB20-4A35E4ED6E47}"/>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1286004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ttle&#10;&#10;Description automatically generated">
            <a:extLst>
              <a:ext uri="{FF2B5EF4-FFF2-40B4-BE49-F238E27FC236}">
                <a16:creationId xmlns:a16="http://schemas.microsoft.com/office/drawing/2014/main" id="{AEEFA2AE-CF83-1C43-A73E-DF6118D111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Slide Number Placeholder 1">
            <a:extLst>
              <a:ext uri="{FF2B5EF4-FFF2-40B4-BE49-F238E27FC236}">
                <a16:creationId xmlns:a16="http://schemas.microsoft.com/office/drawing/2014/main" id="{2BA37E44-DCBA-6546-9DFB-E104B03B73DB}"/>
              </a:ext>
            </a:extLst>
          </p:cNvPr>
          <p:cNvSpPr>
            <a:spLocks noGrp="1"/>
          </p:cNvSpPr>
          <p:nvPr>
            <p:ph type="sldNum" sz="quarter" idx="12"/>
          </p:nvPr>
        </p:nvSpPr>
        <p:spPr/>
        <p:txBody>
          <a:bodyPr/>
          <a:lstStyle/>
          <a:p>
            <a:pPr algn="r"/>
            <a:fld id="{0096ECDA-9B52-9F45-840E-7B90CDE96DE0}" type="slidenum">
              <a:rPr lang="en-US" smtClean="0"/>
              <a:pPr algn="r"/>
              <a:t>24</a:t>
            </a:fld>
            <a:endParaRPr lang="en-US" sz="800" dirty="0"/>
          </a:p>
        </p:txBody>
      </p:sp>
      <p:sp>
        <p:nvSpPr>
          <p:cNvPr id="4" name="Footer Placeholder 4">
            <a:extLst>
              <a:ext uri="{FF2B5EF4-FFF2-40B4-BE49-F238E27FC236}">
                <a16:creationId xmlns:a16="http://schemas.microsoft.com/office/drawing/2014/main" id="{9B1BA485-4505-5F44-8628-441A80348683}"/>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3977118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E4405C-460E-A442-89F1-69871482BA13}"/>
              </a:ext>
            </a:extLst>
          </p:cNvPr>
          <p:cNvSpPr>
            <a:spLocks noGrp="1"/>
          </p:cNvSpPr>
          <p:nvPr>
            <p:ph type="sldNum" sz="quarter" idx="12"/>
          </p:nvPr>
        </p:nvSpPr>
        <p:spPr/>
        <p:txBody>
          <a:bodyPr/>
          <a:lstStyle/>
          <a:p>
            <a:pPr algn="r"/>
            <a:fld id="{0096ECDA-9B52-9F45-840E-7B90CDE96DE0}" type="slidenum">
              <a:rPr lang="en-US" smtClean="0"/>
              <a:pPr algn="r"/>
              <a:t>25</a:t>
            </a:fld>
            <a:endParaRPr lang="en-US" sz="800" dirty="0"/>
          </a:p>
        </p:txBody>
      </p:sp>
      <p:sp>
        <p:nvSpPr>
          <p:cNvPr id="5" name="Footer Placeholder 4">
            <a:extLst>
              <a:ext uri="{FF2B5EF4-FFF2-40B4-BE49-F238E27FC236}">
                <a16:creationId xmlns:a16="http://schemas.microsoft.com/office/drawing/2014/main" id="{443C7BD6-4092-8042-AB20-4A35E4ED6E47}"/>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pic>
        <p:nvPicPr>
          <p:cNvPr id="3" name="Picture 2" descr="A picture containing text, bottle, fruit drink&#10;&#10;Description automatically generated">
            <a:extLst>
              <a:ext uri="{FF2B5EF4-FFF2-40B4-BE49-F238E27FC236}">
                <a16:creationId xmlns:a16="http://schemas.microsoft.com/office/drawing/2014/main" id="{BEBD2C20-48AA-A54B-B1A1-752012985B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2177314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F6A8BA8-DFD2-CF43-9CF0-9EB35ED594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Slide Number Placeholder 1">
            <a:extLst>
              <a:ext uri="{FF2B5EF4-FFF2-40B4-BE49-F238E27FC236}">
                <a16:creationId xmlns:a16="http://schemas.microsoft.com/office/drawing/2014/main" id="{39F51FF7-BADD-0B41-8FA1-32F8DB799FC2}"/>
              </a:ext>
            </a:extLst>
          </p:cNvPr>
          <p:cNvSpPr>
            <a:spLocks noGrp="1"/>
          </p:cNvSpPr>
          <p:nvPr>
            <p:ph type="sldNum" sz="quarter" idx="12"/>
          </p:nvPr>
        </p:nvSpPr>
        <p:spPr/>
        <p:txBody>
          <a:bodyPr/>
          <a:lstStyle/>
          <a:p>
            <a:pPr algn="r"/>
            <a:fld id="{0096ECDA-9B52-9F45-840E-7B90CDE96DE0}" type="slidenum">
              <a:rPr lang="en-US" smtClean="0"/>
              <a:pPr algn="r"/>
              <a:t>26</a:t>
            </a:fld>
            <a:endParaRPr lang="en-US" sz="800" dirty="0"/>
          </a:p>
        </p:txBody>
      </p:sp>
      <p:sp>
        <p:nvSpPr>
          <p:cNvPr id="5" name="Footer Placeholder 4">
            <a:extLst>
              <a:ext uri="{FF2B5EF4-FFF2-40B4-BE49-F238E27FC236}">
                <a16:creationId xmlns:a16="http://schemas.microsoft.com/office/drawing/2014/main" id="{20D94595-99AE-8B4F-88D2-F1D591117EB6}"/>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165213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988A45-9D70-B140-98E2-114AF6CCE876}"/>
              </a:ext>
            </a:extLst>
          </p:cNvPr>
          <p:cNvSpPr>
            <a:spLocks noGrp="1"/>
          </p:cNvSpPr>
          <p:nvPr>
            <p:ph type="sldNum" sz="quarter" idx="12"/>
          </p:nvPr>
        </p:nvSpPr>
        <p:spPr/>
        <p:txBody>
          <a:bodyPr/>
          <a:lstStyle/>
          <a:p>
            <a:pPr algn="r"/>
            <a:fld id="{0096ECDA-9B52-9F45-840E-7B90CDE96DE0}" type="slidenum">
              <a:rPr lang="en-US" smtClean="0"/>
              <a:pPr algn="r"/>
              <a:t>27</a:t>
            </a:fld>
            <a:endParaRPr lang="en-US" sz="800" dirty="0"/>
          </a:p>
        </p:txBody>
      </p:sp>
      <p:sp>
        <p:nvSpPr>
          <p:cNvPr id="4" name="Footer Placeholder 4">
            <a:extLst>
              <a:ext uri="{FF2B5EF4-FFF2-40B4-BE49-F238E27FC236}">
                <a16:creationId xmlns:a16="http://schemas.microsoft.com/office/drawing/2014/main" id="{C738E7DF-E57E-984C-8869-081366977AB4}"/>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pic>
        <p:nvPicPr>
          <p:cNvPr id="5" name="Picture 4" descr="A picture containing diagram&#10;&#10;Description automatically generated">
            <a:extLst>
              <a:ext uri="{FF2B5EF4-FFF2-40B4-BE49-F238E27FC236}">
                <a16:creationId xmlns:a16="http://schemas.microsoft.com/office/drawing/2014/main" id="{6B3927C0-98FC-8E42-931D-AE8F40035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 y="0"/>
            <a:ext cx="12179300" cy="6858000"/>
          </a:xfrm>
          <a:prstGeom prst="rect">
            <a:avLst/>
          </a:prstGeom>
        </p:spPr>
      </p:pic>
    </p:spTree>
    <p:extLst>
      <p:ext uri="{BB962C8B-B14F-4D97-AF65-F5344CB8AC3E}">
        <p14:creationId xmlns:p14="http://schemas.microsoft.com/office/powerpoint/2010/main" val="333030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3FF1F-6387-9F4C-A6F2-9D644F031950}"/>
              </a:ext>
            </a:extLst>
          </p:cNvPr>
          <p:cNvSpPr>
            <a:spLocks noGrp="1"/>
          </p:cNvSpPr>
          <p:nvPr>
            <p:ph type="sldNum" sz="quarter" idx="12"/>
          </p:nvPr>
        </p:nvSpPr>
        <p:spPr/>
        <p:txBody>
          <a:bodyPr/>
          <a:lstStyle/>
          <a:p>
            <a:pPr algn="r"/>
            <a:fld id="{0096ECDA-9B52-9F45-840E-7B90CDE96DE0}" type="slidenum">
              <a:rPr lang="en-US" smtClean="0"/>
              <a:pPr algn="r"/>
              <a:t>28</a:t>
            </a:fld>
            <a:endParaRPr lang="en-US" sz="800" dirty="0"/>
          </a:p>
        </p:txBody>
      </p:sp>
      <p:sp>
        <p:nvSpPr>
          <p:cNvPr id="5" name="Footer Placeholder 4">
            <a:extLst>
              <a:ext uri="{FF2B5EF4-FFF2-40B4-BE49-F238E27FC236}">
                <a16:creationId xmlns:a16="http://schemas.microsoft.com/office/drawing/2014/main" id="{482387D7-4689-5C4E-ADB2-EA7E6DC8B704}"/>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pic>
        <p:nvPicPr>
          <p:cNvPr id="4" name="Picture 3" descr="Graphical user interface, application&#10;&#10;Description automatically generated">
            <a:extLst>
              <a:ext uri="{FF2B5EF4-FFF2-40B4-BE49-F238E27FC236}">
                <a16:creationId xmlns:a16="http://schemas.microsoft.com/office/drawing/2014/main" id="{A5FB557B-FA25-A34F-992B-06872E9B6D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112004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59CD55-49D6-5B4A-8FE7-A9A8264C043F}"/>
              </a:ext>
            </a:extLst>
          </p:cNvPr>
          <p:cNvSpPr>
            <a:spLocks noGrp="1"/>
          </p:cNvSpPr>
          <p:nvPr>
            <p:ph type="sldNum" sz="quarter" idx="12"/>
          </p:nvPr>
        </p:nvSpPr>
        <p:spPr/>
        <p:txBody>
          <a:bodyPr/>
          <a:lstStyle/>
          <a:p>
            <a:pPr algn="r"/>
            <a:fld id="{0096ECDA-9B52-9F45-840E-7B90CDE96DE0}" type="slidenum">
              <a:rPr lang="en-US" smtClean="0"/>
              <a:pPr algn="r"/>
              <a:t>29</a:t>
            </a:fld>
            <a:endParaRPr lang="en-US" sz="800" dirty="0"/>
          </a:p>
        </p:txBody>
      </p:sp>
      <p:pic>
        <p:nvPicPr>
          <p:cNvPr id="4" name="Picture 3" descr="Chart&#10;&#10;Description automatically generated">
            <a:extLst>
              <a:ext uri="{FF2B5EF4-FFF2-40B4-BE49-F238E27FC236}">
                <a16:creationId xmlns:a16="http://schemas.microsoft.com/office/drawing/2014/main" id="{C898239B-DD2A-0945-80D9-13C2A20717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5" name="Footer Placeholder 4">
            <a:extLst>
              <a:ext uri="{FF2B5EF4-FFF2-40B4-BE49-F238E27FC236}">
                <a16:creationId xmlns:a16="http://schemas.microsoft.com/office/drawing/2014/main" id="{A4A7CB45-1971-D640-8F77-130A13BBAE49}"/>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3983416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food&#10;&#10;Description automatically generated with low confidence">
            <a:extLst>
              <a:ext uri="{FF2B5EF4-FFF2-40B4-BE49-F238E27FC236}">
                <a16:creationId xmlns:a16="http://schemas.microsoft.com/office/drawing/2014/main" id="{66E8835F-257C-5A4A-9E98-54BB61D319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36C98546-9400-E24A-A87E-F68AB4C767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3300" y="1956816"/>
            <a:ext cx="6065399" cy="2944368"/>
          </a:xfrm>
          <a:prstGeom prst="rect">
            <a:avLst/>
          </a:prstGeom>
          <a:effectLst>
            <a:glow rad="76200">
              <a:schemeClr val="tx1">
                <a:alpha val="20000"/>
              </a:schemeClr>
            </a:glow>
          </a:effectLst>
        </p:spPr>
      </p:pic>
    </p:spTree>
    <p:extLst>
      <p:ext uri="{BB962C8B-B14F-4D97-AF65-F5344CB8AC3E}">
        <p14:creationId xmlns:p14="http://schemas.microsoft.com/office/powerpoint/2010/main" val="2483430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73172C-4EAD-554C-954C-557CB29C2A86}"/>
              </a:ext>
            </a:extLst>
          </p:cNvPr>
          <p:cNvSpPr>
            <a:spLocks noGrp="1"/>
          </p:cNvSpPr>
          <p:nvPr>
            <p:ph type="title"/>
          </p:nvPr>
        </p:nvSpPr>
        <p:spPr>
          <a:xfrm>
            <a:off x="838200" y="193721"/>
            <a:ext cx="10515600" cy="1325563"/>
          </a:xfrm>
        </p:spPr>
        <p:txBody>
          <a:bodyPr/>
          <a:lstStyle/>
          <a:p>
            <a:pPr>
              <a:lnSpc>
                <a:spcPct val="100000"/>
              </a:lnSpc>
              <a:spcAft>
                <a:spcPts val="400"/>
              </a:spcAft>
            </a:pPr>
            <a:r>
              <a:rPr lang="en-US" sz="2800" dirty="0"/>
              <a:t>TOTAL ORGANIC SALAD DRESSING | SALES &amp; SHARE </a:t>
            </a:r>
            <a:r>
              <a:rPr lang="en-US" sz="1800" b="0" dirty="0">
                <a:latin typeface="Sul Sans Light" panose="020B0403030403020204" pitchFamily="34" charset="77"/>
                <a:ea typeface="+mn-ea"/>
                <a:cs typeface="+mn-cs"/>
              </a:rPr>
              <a:t>(REFRIGERATED + SHELF STABLE; ALL BRANDS WITH CERTIFIED ORGANIC STAMP)</a:t>
            </a:r>
          </a:p>
        </p:txBody>
      </p:sp>
      <p:sp>
        <p:nvSpPr>
          <p:cNvPr id="4" name="Slide Number Placeholder 3">
            <a:extLst>
              <a:ext uri="{FF2B5EF4-FFF2-40B4-BE49-F238E27FC236}">
                <a16:creationId xmlns:a16="http://schemas.microsoft.com/office/drawing/2014/main" id="{CA04C241-5EA9-6F4A-AB25-CC6DB8236142}"/>
              </a:ext>
            </a:extLst>
          </p:cNvPr>
          <p:cNvSpPr>
            <a:spLocks noGrp="1"/>
          </p:cNvSpPr>
          <p:nvPr>
            <p:ph type="sldNum" sz="quarter" idx="12"/>
          </p:nvPr>
        </p:nvSpPr>
        <p:spPr/>
        <p:txBody>
          <a:bodyPr/>
          <a:lstStyle/>
          <a:p>
            <a:pPr algn="r"/>
            <a:fld id="{0096ECDA-9B52-9F45-840E-7B90CDE96DE0}" type="slidenum">
              <a:rPr lang="en-US" smtClean="0"/>
              <a:pPr algn="r"/>
              <a:t>30</a:t>
            </a:fld>
            <a:endParaRPr lang="en-US" sz="800" dirty="0"/>
          </a:p>
        </p:txBody>
      </p:sp>
      <p:graphicFrame>
        <p:nvGraphicFramePr>
          <p:cNvPr id="8" name="Chart 7">
            <a:extLst>
              <a:ext uri="{FF2B5EF4-FFF2-40B4-BE49-F238E27FC236}">
                <a16:creationId xmlns:a16="http://schemas.microsoft.com/office/drawing/2014/main" id="{48E78B21-3728-E84E-A27F-584F77F75079}"/>
              </a:ext>
            </a:extLst>
          </p:cNvPr>
          <p:cNvGraphicFramePr/>
          <p:nvPr/>
        </p:nvGraphicFramePr>
        <p:xfrm>
          <a:off x="152395" y="1217863"/>
          <a:ext cx="6879341"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2">
            <a:extLst>
              <a:ext uri="{FF2B5EF4-FFF2-40B4-BE49-F238E27FC236}">
                <a16:creationId xmlns:a16="http://schemas.microsoft.com/office/drawing/2014/main" id="{717D5CCC-6C2A-EA42-B342-0F0022F1576F}"/>
              </a:ext>
            </a:extLst>
          </p:cNvPr>
          <p:cNvSpPr>
            <a:spLocks noGrp="1"/>
          </p:cNvSpPr>
          <p:nvPr>
            <p:ph idx="1"/>
          </p:nvPr>
        </p:nvSpPr>
        <p:spPr>
          <a:xfrm>
            <a:off x="6105502" y="2581896"/>
            <a:ext cx="5674494" cy="1325564"/>
          </a:xfrm>
        </p:spPr>
        <p:txBody>
          <a:bodyPr>
            <a:normAutofit/>
          </a:bodyPr>
          <a:lstStyle/>
          <a:p>
            <a:pPr marL="0" indent="0" algn="ctr">
              <a:buNone/>
            </a:pPr>
            <a:r>
              <a:rPr lang="en-US" sz="1800" dirty="0"/>
              <a:t>TESSEMAE’S IS, BY FAR,</a:t>
            </a:r>
            <a:br>
              <a:rPr lang="en-US" sz="1800" dirty="0"/>
            </a:br>
            <a:r>
              <a:rPr lang="en-US" sz="1800" dirty="0"/>
              <a:t>THE </a:t>
            </a:r>
            <a:r>
              <a:rPr lang="en-US" sz="1800" b="1" dirty="0"/>
              <a:t>#1 BRAND IN THE COUNTRY!</a:t>
            </a:r>
          </a:p>
          <a:p>
            <a:pPr marL="0" indent="0" algn="ctr">
              <a:buNone/>
            </a:pPr>
            <a:r>
              <a:rPr lang="en-US" sz="1800" dirty="0"/>
              <a:t>ALMOST</a:t>
            </a:r>
            <a:r>
              <a:rPr lang="en-US" sz="1800" b="1" dirty="0"/>
              <a:t> 3X LARGER </a:t>
            </a:r>
            <a:r>
              <a:rPr lang="en-US" sz="1800" dirty="0"/>
              <a:t>THAN THE NEXT </a:t>
            </a:r>
            <a:br>
              <a:rPr lang="en-US" sz="1800" dirty="0"/>
            </a:br>
            <a:r>
              <a:rPr lang="en-US" sz="1800" dirty="0"/>
              <a:t>LARGEST COMPETITOR!</a:t>
            </a:r>
          </a:p>
          <a:p>
            <a:pPr algn="ctr"/>
            <a:endParaRPr lang="en-US" sz="1800" b="1" i="1" dirty="0">
              <a:solidFill>
                <a:schemeClr val="accent1"/>
              </a:solidFill>
            </a:endParaRPr>
          </a:p>
        </p:txBody>
      </p:sp>
      <p:sp>
        <p:nvSpPr>
          <p:cNvPr id="12" name="TextBox 11">
            <a:extLst>
              <a:ext uri="{FF2B5EF4-FFF2-40B4-BE49-F238E27FC236}">
                <a16:creationId xmlns:a16="http://schemas.microsoft.com/office/drawing/2014/main" id="{057A1323-7687-1442-AA0B-81445C84A7BA}"/>
              </a:ext>
            </a:extLst>
          </p:cNvPr>
          <p:cNvSpPr txBox="1"/>
          <p:nvPr/>
        </p:nvSpPr>
        <p:spPr>
          <a:xfrm>
            <a:off x="5964117" y="1717982"/>
            <a:ext cx="2751673" cy="646331"/>
          </a:xfrm>
          <a:prstGeom prst="rect">
            <a:avLst/>
          </a:prstGeom>
          <a:noFill/>
        </p:spPr>
        <p:txBody>
          <a:bodyPr wrap="square" rtlCol="0">
            <a:spAutoFit/>
          </a:bodyPr>
          <a:lstStyle/>
          <a:p>
            <a:pPr algn="r"/>
            <a:r>
              <a:rPr lang="en-US" b="1" dirty="0">
                <a:solidFill>
                  <a:schemeClr val="accent2"/>
                </a:solidFill>
                <a:latin typeface="Arial" panose="020B0604020202020204" pitchFamily="34" charset="0"/>
                <a:cs typeface="Arial" panose="020B0604020202020204" pitchFamily="34" charset="0"/>
              </a:rPr>
              <a:t>TOTAL ORGANIC DRESSINGS:</a:t>
            </a:r>
          </a:p>
        </p:txBody>
      </p:sp>
      <p:sp>
        <p:nvSpPr>
          <p:cNvPr id="13" name="Content Placeholder 2">
            <a:extLst>
              <a:ext uri="{FF2B5EF4-FFF2-40B4-BE49-F238E27FC236}">
                <a16:creationId xmlns:a16="http://schemas.microsoft.com/office/drawing/2014/main" id="{B0CAD172-491D-3B40-94E7-BAC6DE79C6E5}"/>
              </a:ext>
            </a:extLst>
          </p:cNvPr>
          <p:cNvSpPr txBox="1">
            <a:spLocks/>
          </p:cNvSpPr>
          <p:nvPr/>
        </p:nvSpPr>
        <p:spPr>
          <a:xfrm>
            <a:off x="8764082" y="6446074"/>
            <a:ext cx="3078730" cy="342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t>*All brands with certified organic stamp</a:t>
            </a:r>
            <a:br>
              <a:rPr lang="en-US" sz="800" dirty="0"/>
            </a:br>
            <a:r>
              <a:rPr lang="en-US" sz="800" dirty="0"/>
              <a:t>Source: SPINS;  Total US MULO, 52 Weeks Ending 3/21/21</a:t>
            </a:r>
          </a:p>
        </p:txBody>
      </p:sp>
      <p:grpSp>
        <p:nvGrpSpPr>
          <p:cNvPr id="21" name="Group 20">
            <a:extLst>
              <a:ext uri="{FF2B5EF4-FFF2-40B4-BE49-F238E27FC236}">
                <a16:creationId xmlns:a16="http://schemas.microsoft.com/office/drawing/2014/main" id="{BFC5175C-0499-BC4C-AB57-D174AA6BE090}"/>
              </a:ext>
            </a:extLst>
          </p:cNvPr>
          <p:cNvGrpSpPr/>
          <p:nvPr/>
        </p:nvGrpSpPr>
        <p:grpSpPr>
          <a:xfrm>
            <a:off x="6212973" y="4235266"/>
            <a:ext cx="5425638" cy="1156621"/>
            <a:chOff x="286834" y="2242384"/>
            <a:chExt cx="7664236" cy="1633839"/>
          </a:xfrm>
        </p:grpSpPr>
        <p:pic>
          <p:nvPicPr>
            <p:cNvPr id="15" name="Picture 14" descr="A picture containing background pattern&#10;&#10;Description automatically generated">
              <a:extLst>
                <a:ext uri="{FF2B5EF4-FFF2-40B4-BE49-F238E27FC236}">
                  <a16:creationId xmlns:a16="http://schemas.microsoft.com/office/drawing/2014/main" id="{60004196-7D5D-2047-BA6A-C6021EDEE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1819" y="2242384"/>
              <a:ext cx="1189251" cy="1626451"/>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73233B34-C003-B04C-ABAD-92DD0E9999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9262" y="2242384"/>
              <a:ext cx="1191520" cy="156908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B03B0E6A-8BFD-9649-85BE-3E58EC99D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8012" y="2242384"/>
              <a:ext cx="1198148" cy="1198148"/>
            </a:xfrm>
            <a:prstGeom prst="rect">
              <a:avLst/>
            </a:prstGeom>
          </p:spPr>
        </p:pic>
        <p:pic>
          <p:nvPicPr>
            <p:cNvPr id="18" name="Picture 17">
              <a:extLst>
                <a:ext uri="{FF2B5EF4-FFF2-40B4-BE49-F238E27FC236}">
                  <a16:creationId xmlns:a16="http://schemas.microsoft.com/office/drawing/2014/main" id="{6829A1CE-6295-7347-818F-4CE6ADA9A5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9191" y="2242384"/>
              <a:ext cx="1179356" cy="1190759"/>
            </a:xfrm>
            <a:prstGeom prst="rect">
              <a:avLst/>
            </a:prstGeom>
          </p:spPr>
        </p:pic>
        <p:pic>
          <p:nvPicPr>
            <p:cNvPr id="19" name="Picture 18" descr="A picture containing text, outdoor, sign, pole&#10;&#10;Description automatically generated">
              <a:extLst>
                <a:ext uri="{FF2B5EF4-FFF2-40B4-BE49-F238E27FC236}">
                  <a16:creationId xmlns:a16="http://schemas.microsoft.com/office/drawing/2014/main" id="{F88B2CB1-53A5-2B40-ADC5-1D92658C16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834" y="2242384"/>
              <a:ext cx="1198147" cy="1198147"/>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7D80A802-7E21-244A-801C-9F3ACA697F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1578" y="2242384"/>
              <a:ext cx="1194653" cy="1633839"/>
            </a:xfrm>
            <a:prstGeom prst="rect">
              <a:avLst/>
            </a:prstGeom>
          </p:spPr>
        </p:pic>
      </p:grpSp>
      <p:sp>
        <p:nvSpPr>
          <p:cNvPr id="22" name="TextBox 21">
            <a:extLst>
              <a:ext uri="{FF2B5EF4-FFF2-40B4-BE49-F238E27FC236}">
                <a16:creationId xmlns:a16="http://schemas.microsoft.com/office/drawing/2014/main" id="{75461319-0240-034F-B548-F157C89754BC}"/>
              </a:ext>
            </a:extLst>
          </p:cNvPr>
          <p:cNvSpPr txBox="1"/>
          <p:nvPr/>
        </p:nvSpPr>
        <p:spPr>
          <a:xfrm>
            <a:off x="8657244" y="1681915"/>
            <a:ext cx="2696557" cy="738664"/>
          </a:xfrm>
          <a:prstGeom prst="rect">
            <a:avLst/>
          </a:prstGeom>
          <a:noFill/>
        </p:spPr>
        <p:txBody>
          <a:bodyPr wrap="square" rtlCol="0">
            <a:spAutoFit/>
          </a:bodyPr>
          <a:lstStyle/>
          <a:p>
            <a:r>
              <a:rPr lang="en-US" sz="4200" b="1" dirty="0">
                <a:solidFill>
                  <a:schemeClr val="accent2"/>
                </a:solidFill>
                <a:latin typeface="Arial" panose="020B0604020202020204" pitchFamily="34" charset="0"/>
                <a:cs typeface="Arial" panose="020B0604020202020204" pitchFamily="34" charset="0"/>
              </a:rPr>
              <a:t>$42.9MM</a:t>
            </a:r>
          </a:p>
        </p:txBody>
      </p:sp>
      <p:cxnSp>
        <p:nvCxnSpPr>
          <p:cNvPr id="24" name="Straight Connector 23">
            <a:extLst>
              <a:ext uri="{FF2B5EF4-FFF2-40B4-BE49-F238E27FC236}">
                <a16:creationId xmlns:a16="http://schemas.microsoft.com/office/drawing/2014/main" id="{29D9AE64-89E8-C949-B1BB-E0FBC9E15182}"/>
              </a:ext>
            </a:extLst>
          </p:cNvPr>
          <p:cNvCxnSpPr>
            <a:cxnSpLocks/>
          </p:cNvCxnSpPr>
          <p:nvPr/>
        </p:nvCxnSpPr>
        <p:spPr>
          <a:xfrm>
            <a:off x="6677247" y="2421451"/>
            <a:ext cx="42791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ooter Placeholder 4">
            <a:extLst>
              <a:ext uri="{FF2B5EF4-FFF2-40B4-BE49-F238E27FC236}">
                <a16:creationId xmlns:a16="http://schemas.microsoft.com/office/drawing/2014/main" id="{AE17A05A-C6BD-0447-B239-C4EFACADD3AF}"/>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Tree>
    <p:extLst>
      <p:ext uri="{BB962C8B-B14F-4D97-AF65-F5344CB8AC3E}">
        <p14:creationId xmlns:p14="http://schemas.microsoft.com/office/powerpoint/2010/main" val="4275236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67F52416-22F5-AF4F-A078-23D162B1EBA2}"/>
              </a:ext>
            </a:extLst>
          </p:cNvPr>
          <p:cNvGraphicFramePr/>
          <p:nvPr/>
        </p:nvGraphicFramePr>
        <p:xfrm>
          <a:off x="689538" y="1431721"/>
          <a:ext cx="5022850" cy="38768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Chart 36">
            <a:extLst>
              <a:ext uri="{FF2B5EF4-FFF2-40B4-BE49-F238E27FC236}">
                <a16:creationId xmlns:a16="http://schemas.microsoft.com/office/drawing/2014/main" id="{F60F9C1B-BDF5-244F-AFAA-90480D9E96FD}"/>
              </a:ext>
            </a:extLst>
          </p:cNvPr>
          <p:cNvGraphicFramePr/>
          <p:nvPr/>
        </p:nvGraphicFramePr>
        <p:xfrm>
          <a:off x="6170892" y="1458175"/>
          <a:ext cx="5598792" cy="3876804"/>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24E78FDE-CA29-AA4C-8004-10EE98B57525}"/>
              </a:ext>
            </a:extLst>
          </p:cNvPr>
          <p:cNvSpPr>
            <a:spLocks noGrp="1"/>
          </p:cNvSpPr>
          <p:nvPr>
            <p:ph idx="1"/>
          </p:nvPr>
        </p:nvSpPr>
        <p:spPr>
          <a:xfrm>
            <a:off x="533400" y="5463031"/>
            <a:ext cx="11066124" cy="883936"/>
          </a:xfrm>
        </p:spPr>
        <p:txBody>
          <a:bodyPr>
            <a:normAutofit/>
          </a:bodyPr>
          <a:lstStyle/>
          <a:p>
            <a:pPr>
              <a:buFont typeface="Wingdings" pitchFamily="2" charset="2"/>
              <a:buChar char="Ø"/>
            </a:pPr>
            <a:r>
              <a:rPr lang="en-US" sz="1000" dirty="0"/>
              <a:t>Among products labeled with 95% - 99% Organic ingredients, Tessemae’s is by far the largest brand in Total US MULO generating over $16MM in sales</a:t>
            </a:r>
          </a:p>
          <a:p>
            <a:pPr>
              <a:buFont typeface="Wingdings" pitchFamily="2" charset="2"/>
              <a:buChar char="Ø"/>
            </a:pPr>
            <a:r>
              <a:rPr lang="en-US" sz="1000" dirty="0"/>
              <a:t>In the Refrigerated Category, Tessemae’s represents over 57% of overall sales – larger than all other brands combined</a:t>
            </a:r>
          </a:p>
          <a:p>
            <a:pPr>
              <a:buFont typeface="Wingdings" pitchFamily="2" charset="2"/>
              <a:buChar char="Ø"/>
            </a:pPr>
            <a:r>
              <a:rPr lang="en-US" sz="1000" dirty="0"/>
              <a:t>When combining both Refrigerated and Shelf Stable 95% - 99% Organic sales, Tessemae's has the largest share by far (32% share)</a:t>
            </a:r>
          </a:p>
        </p:txBody>
      </p:sp>
      <p:sp>
        <p:nvSpPr>
          <p:cNvPr id="2" name="Title 1">
            <a:extLst>
              <a:ext uri="{FF2B5EF4-FFF2-40B4-BE49-F238E27FC236}">
                <a16:creationId xmlns:a16="http://schemas.microsoft.com/office/drawing/2014/main" id="{D5DDC0EF-0033-A841-A785-99A495A53BFB}"/>
              </a:ext>
            </a:extLst>
          </p:cNvPr>
          <p:cNvSpPr>
            <a:spLocks noGrp="1"/>
          </p:cNvSpPr>
          <p:nvPr>
            <p:ph type="title"/>
          </p:nvPr>
        </p:nvSpPr>
        <p:spPr/>
        <p:txBody>
          <a:bodyPr/>
          <a:lstStyle/>
          <a:p>
            <a:r>
              <a:rPr lang="en-US" sz="2800" dirty="0"/>
              <a:t>ORGANIC SEGMENT BREAKDOWN | SALES &amp; SHARE</a:t>
            </a:r>
          </a:p>
        </p:txBody>
      </p:sp>
      <p:sp>
        <p:nvSpPr>
          <p:cNvPr id="15" name="TextBox 14">
            <a:extLst>
              <a:ext uri="{FF2B5EF4-FFF2-40B4-BE49-F238E27FC236}">
                <a16:creationId xmlns:a16="http://schemas.microsoft.com/office/drawing/2014/main" id="{D2550266-A69A-48E0-BA3C-7683100FF9F9}"/>
              </a:ext>
            </a:extLst>
          </p:cNvPr>
          <p:cNvSpPr txBox="1"/>
          <p:nvPr/>
        </p:nvSpPr>
        <p:spPr>
          <a:xfrm>
            <a:off x="1411050" y="968776"/>
            <a:ext cx="3579826" cy="307777"/>
          </a:xfrm>
          <a:prstGeom prst="rect">
            <a:avLst/>
          </a:prstGeom>
          <a:noFill/>
        </p:spPr>
        <p:txBody>
          <a:bodyPr wrap="none" rtlCol="0">
            <a:spAutoFit/>
          </a:bodyPr>
          <a:lstStyle/>
          <a:p>
            <a:r>
              <a:rPr lang="en-US" sz="1400" b="1" u="sng" dirty="0">
                <a:latin typeface="Arial" panose="020B0604020202020204" pitchFamily="34" charset="0"/>
                <a:cs typeface="Arial" panose="020B0604020202020204" pitchFamily="34" charset="0"/>
              </a:rPr>
              <a:t>Refrigerated Salad Dressings:  $22.1MM</a:t>
            </a:r>
          </a:p>
        </p:txBody>
      </p:sp>
      <p:sp>
        <p:nvSpPr>
          <p:cNvPr id="17" name="TextBox 16">
            <a:extLst>
              <a:ext uri="{FF2B5EF4-FFF2-40B4-BE49-F238E27FC236}">
                <a16:creationId xmlns:a16="http://schemas.microsoft.com/office/drawing/2014/main" id="{E7B7D373-5A69-4AB4-8787-12827EF9E37A}"/>
              </a:ext>
            </a:extLst>
          </p:cNvPr>
          <p:cNvSpPr txBox="1"/>
          <p:nvPr/>
        </p:nvSpPr>
        <p:spPr>
          <a:xfrm>
            <a:off x="7201126" y="968776"/>
            <a:ext cx="3554178" cy="307777"/>
          </a:xfrm>
          <a:prstGeom prst="rect">
            <a:avLst/>
          </a:prstGeom>
          <a:noFill/>
        </p:spPr>
        <p:txBody>
          <a:bodyPr wrap="none" rtlCol="0">
            <a:spAutoFit/>
          </a:bodyPr>
          <a:lstStyle/>
          <a:p>
            <a:r>
              <a:rPr lang="en-US" sz="1400" b="1" u="sng" dirty="0">
                <a:latin typeface="Arial" panose="020B0604020202020204" pitchFamily="34" charset="0"/>
                <a:cs typeface="Arial" panose="020B0604020202020204" pitchFamily="34" charset="0"/>
              </a:rPr>
              <a:t>Shelf Stable Salad Dressings:  $29.6MM</a:t>
            </a:r>
          </a:p>
        </p:txBody>
      </p:sp>
      <p:sp>
        <p:nvSpPr>
          <p:cNvPr id="33" name="Content Placeholder 2">
            <a:extLst>
              <a:ext uri="{FF2B5EF4-FFF2-40B4-BE49-F238E27FC236}">
                <a16:creationId xmlns:a16="http://schemas.microsoft.com/office/drawing/2014/main" id="{CAFA95F7-29B5-45F4-B16F-8A6F755867E8}"/>
              </a:ext>
            </a:extLst>
          </p:cNvPr>
          <p:cNvSpPr txBox="1">
            <a:spLocks/>
          </p:cNvSpPr>
          <p:nvPr/>
        </p:nvSpPr>
        <p:spPr>
          <a:xfrm>
            <a:off x="8567771" y="6475019"/>
            <a:ext cx="3234674" cy="31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800" dirty="0"/>
              <a:t>* 1% - 69% = 41.6% of Organic sales in Shelf Stable Dressings</a:t>
            </a:r>
          </a:p>
          <a:p>
            <a:pPr marL="0" indent="0">
              <a:spcBef>
                <a:spcPts val="0"/>
              </a:spcBef>
              <a:buNone/>
            </a:pPr>
            <a:r>
              <a:rPr lang="en-US" sz="800" dirty="0"/>
              <a:t>Source:  SPINS;  Total US MULO, 52 Weeks Ending 3/21/21</a:t>
            </a:r>
          </a:p>
        </p:txBody>
      </p:sp>
      <p:sp>
        <p:nvSpPr>
          <p:cNvPr id="39" name="TextBox 38">
            <a:extLst>
              <a:ext uri="{FF2B5EF4-FFF2-40B4-BE49-F238E27FC236}">
                <a16:creationId xmlns:a16="http://schemas.microsoft.com/office/drawing/2014/main" id="{4DBEA102-0D67-4400-94D5-DF50129AE73B}"/>
              </a:ext>
            </a:extLst>
          </p:cNvPr>
          <p:cNvSpPr txBox="1"/>
          <p:nvPr/>
        </p:nvSpPr>
        <p:spPr>
          <a:xfrm>
            <a:off x="1377176" y="4963069"/>
            <a:ext cx="3484800"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95% - 99% Organic = 91% of TTL Organic Sales</a:t>
            </a:r>
          </a:p>
        </p:txBody>
      </p:sp>
      <p:sp>
        <p:nvSpPr>
          <p:cNvPr id="41" name="TextBox 40">
            <a:extLst>
              <a:ext uri="{FF2B5EF4-FFF2-40B4-BE49-F238E27FC236}">
                <a16:creationId xmlns:a16="http://schemas.microsoft.com/office/drawing/2014/main" id="{BC7E1542-E736-45FC-B65B-FD63CDAE226C}"/>
              </a:ext>
            </a:extLst>
          </p:cNvPr>
          <p:cNvSpPr txBox="1"/>
          <p:nvPr/>
        </p:nvSpPr>
        <p:spPr>
          <a:xfrm>
            <a:off x="7108464" y="5021553"/>
            <a:ext cx="3544111"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95% - 99% Organic = 55% of TTL Organic Sales*</a:t>
            </a:r>
          </a:p>
        </p:txBody>
      </p:sp>
      <p:sp>
        <p:nvSpPr>
          <p:cNvPr id="4" name="Slide Number Placeholder 3">
            <a:extLst>
              <a:ext uri="{FF2B5EF4-FFF2-40B4-BE49-F238E27FC236}">
                <a16:creationId xmlns:a16="http://schemas.microsoft.com/office/drawing/2014/main" id="{04A71F8B-6921-2C4B-AAA6-C9B28871BD53}"/>
              </a:ext>
            </a:extLst>
          </p:cNvPr>
          <p:cNvSpPr>
            <a:spLocks noGrp="1"/>
          </p:cNvSpPr>
          <p:nvPr>
            <p:ph type="sldNum" sz="quarter" idx="12"/>
          </p:nvPr>
        </p:nvSpPr>
        <p:spPr/>
        <p:txBody>
          <a:bodyPr/>
          <a:lstStyle/>
          <a:p>
            <a:pPr algn="r"/>
            <a:fld id="{0096ECDA-9B52-9F45-840E-7B90CDE96DE0}" type="slidenum">
              <a:rPr lang="en-US" smtClean="0"/>
              <a:pPr algn="r"/>
              <a:t>31</a:t>
            </a:fld>
            <a:endParaRPr lang="en-US" sz="800" dirty="0"/>
          </a:p>
        </p:txBody>
      </p:sp>
      <p:sp>
        <p:nvSpPr>
          <p:cNvPr id="13" name="Footer Placeholder 4">
            <a:extLst>
              <a:ext uri="{FF2B5EF4-FFF2-40B4-BE49-F238E27FC236}">
                <a16:creationId xmlns:a16="http://schemas.microsoft.com/office/drawing/2014/main" id="{E06E2E1D-B941-F74F-83F5-FA7D83EA5FA6}"/>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Tree>
    <p:extLst>
      <p:ext uri="{BB962C8B-B14F-4D97-AF65-F5344CB8AC3E}">
        <p14:creationId xmlns:p14="http://schemas.microsoft.com/office/powerpoint/2010/main" val="327219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968BC6-A5A3-DB4B-9C25-939D5E97D2F7}"/>
              </a:ext>
            </a:extLst>
          </p:cNvPr>
          <p:cNvSpPr/>
          <p:nvPr/>
        </p:nvSpPr>
        <p:spPr>
          <a:xfrm>
            <a:off x="92870" y="6312178"/>
            <a:ext cx="3827585" cy="461665"/>
          </a:xfrm>
          <a:prstGeom prst="rect">
            <a:avLst/>
          </a:prstGeom>
        </p:spPr>
        <p:txBody>
          <a:bodyPr wrap="square">
            <a:spAutoFit/>
          </a:bodyPr>
          <a:lstStyle/>
          <a:p>
            <a:pPr fontAlgn="base"/>
            <a:r>
              <a:rPr lang="en-US" sz="800" baseline="30000" dirty="0">
                <a:latin typeface="Arial" panose="020B0604020202020204" pitchFamily="34" charset="0"/>
                <a:cs typeface="Arial" panose="020B0604020202020204" pitchFamily="34" charset="0"/>
              </a:rPr>
              <a:t>1</a:t>
            </a:r>
            <a:r>
              <a:rPr lang="en-US" sz="800" dirty="0">
                <a:latin typeface="Arial" panose="020B0604020202020204" pitchFamily="34" charset="0"/>
                <a:cs typeface="Arial" panose="020B0604020202020204" pitchFamily="34" charset="0"/>
              </a:rPr>
              <a:t> GE Capital Retail Bank Study</a:t>
            </a:r>
            <a:endParaRPr lang="en-US" sz="800" baseline="30000" dirty="0">
              <a:latin typeface="Arial" panose="020B0604020202020204" pitchFamily="34" charset="0"/>
              <a:cs typeface="Arial" panose="020B0604020202020204" pitchFamily="34" charset="0"/>
            </a:endParaRPr>
          </a:p>
          <a:p>
            <a:pPr fontAlgn="base"/>
            <a:r>
              <a:rPr lang="en-US" sz="800" baseline="30000" dirty="0">
                <a:latin typeface="Arial" panose="020B0604020202020204" pitchFamily="34" charset="0"/>
                <a:cs typeface="Arial" panose="020B0604020202020204" pitchFamily="34" charset="0"/>
              </a:rPr>
              <a:t>2</a:t>
            </a:r>
            <a:r>
              <a:rPr lang="en-US" sz="800" dirty="0">
                <a:latin typeface="Arial" panose="020B0604020202020204" pitchFamily="34" charset="0"/>
                <a:cs typeface="Arial" panose="020B0604020202020204" pitchFamily="34" charset="0"/>
              </a:rPr>
              <a:t> The State of Ecommerce 2021, A landmark study by Catalyst and Kantar</a:t>
            </a:r>
          </a:p>
          <a:p>
            <a:pPr fontAlgn="base"/>
            <a:r>
              <a:rPr lang="en-US" sz="800" baseline="30000" dirty="0">
                <a:latin typeface="Arial" panose="020B0604020202020204" pitchFamily="34" charset="0"/>
                <a:cs typeface="Arial" panose="020B0604020202020204" pitchFamily="34" charset="0"/>
              </a:rPr>
              <a:t>3</a:t>
            </a:r>
            <a:r>
              <a:rPr lang="en-US" sz="800" dirty="0">
                <a:latin typeface="Arial" panose="020B0604020202020204" pitchFamily="34" charset="0"/>
                <a:cs typeface="Arial" panose="020B0604020202020204" pitchFamily="34" charset="0"/>
              </a:rPr>
              <a:t> The future Shopper Report 2020, Wunderman Thompson Commerce</a:t>
            </a:r>
          </a:p>
        </p:txBody>
      </p:sp>
      <p:sp>
        <p:nvSpPr>
          <p:cNvPr id="16" name="Rectangle 15">
            <a:extLst>
              <a:ext uri="{FF2B5EF4-FFF2-40B4-BE49-F238E27FC236}">
                <a16:creationId xmlns:a16="http://schemas.microsoft.com/office/drawing/2014/main" id="{A80D0828-7EC9-FB45-84FB-6752771A10F9}"/>
              </a:ext>
            </a:extLst>
          </p:cNvPr>
          <p:cNvSpPr/>
          <p:nvPr/>
        </p:nvSpPr>
        <p:spPr>
          <a:xfrm>
            <a:off x="533400" y="1204169"/>
            <a:ext cx="10891092" cy="1200329"/>
          </a:xfrm>
          <a:prstGeom prst="rect">
            <a:avLst/>
          </a:prstGeom>
        </p:spPr>
        <p:txBody>
          <a:bodyPr wrap="square">
            <a:spAutoFit/>
          </a:bodyPr>
          <a:lstStyle/>
          <a:p>
            <a:pPr fontAlgn="base"/>
            <a:r>
              <a:rPr lang="en-US" dirty="0">
                <a:latin typeface="Arial" panose="020B0604020202020204" pitchFamily="34" charset="0"/>
                <a:cs typeface="Arial" panose="020B0604020202020204" pitchFamily="34" charset="0"/>
              </a:rPr>
              <a:t>With the increase usage of digital platforms such as online grocery pickup &amp; delivery and last mile delivery services (Instacart, </a:t>
            </a:r>
            <a:r>
              <a:rPr lang="en-US" dirty="0" err="1">
                <a:latin typeface="Arial" panose="020B0604020202020204" pitchFamily="34" charset="0"/>
                <a:cs typeface="Arial" panose="020B0604020202020204" pitchFamily="34" charset="0"/>
              </a:rPr>
              <a:t>Shipt</a:t>
            </a:r>
            <a:r>
              <a:rPr lang="en-US" dirty="0">
                <a:latin typeface="Arial" panose="020B0604020202020204" pitchFamily="34" charset="0"/>
                <a:cs typeface="Arial" panose="020B0604020202020204" pitchFamily="34" charset="0"/>
              </a:rPr>
              <a:t>), analyzing increases or declines in search volume allows us to recognize consumer shopping trends and desires. </a:t>
            </a:r>
          </a:p>
          <a:p>
            <a:pPr fontAlgn="base"/>
            <a:endParaRPr lang="en-US" dirty="0">
              <a:latin typeface="Arial" panose="020B0604020202020204" pitchFamily="34" charset="0"/>
              <a:cs typeface="Arial" panose="020B0604020202020204" pitchFamily="34" charset="0"/>
            </a:endParaRPr>
          </a:p>
        </p:txBody>
      </p:sp>
      <p:graphicFrame>
        <p:nvGraphicFramePr>
          <p:cNvPr id="21" name="Table 21">
            <a:extLst>
              <a:ext uri="{FF2B5EF4-FFF2-40B4-BE49-F238E27FC236}">
                <a16:creationId xmlns:a16="http://schemas.microsoft.com/office/drawing/2014/main" id="{7373688E-6880-4248-8FC1-C9882F2A7F7F}"/>
              </a:ext>
            </a:extLst>
          </p:cNvPr>
          <p:cNvGraphicFramePr>
            <a:graphicFrameLocks noGrp="1"/>
          </p:cNvGraphicFramePr>
          <p:nvPr/>
        </p:nvGraphicFramePr>
        <p:xfrm>
          <a:off x="-7095624" y="2779758"/>
          <a:ext cx="5801010" cy="1563405"/>
        </p:xfrm>
        <a:graphic>
          <a:graphicData uri="http://schemas.openxmlformats.org/drawingml/2006/table">
            <a:tbl>
              <a:tblPr firstRow="1" bandRow="1">
                <a:tableStyleId>{5C22544A-7EE6-4342-B048-85BDC9FD1C3A}</a:tableStyleId>
              </a:tblPr>
              <a:tblGrid>
                <a:gridCol w="966835">
                  <a:extLst>
                    <a:ext uri="{9D8B030D-6E8A-4147-A177-3AD203B41FA5}">
                      <a16:colId xmlns:a16="http://schemas.microsoft.com/office/drawing/2014/main" val="2898554938"/>
                    </a:ext>
                  </a:extLst>
                </a:gridCol>
                <a:gridCol w="966835">
                  <a:extLst>
                    <a:ext uri="{9D8B030D-6E8A-4147-A177-3AD203B41FA5}">
                      <a16:colId xmlns:a16="http://schemas.microsoft.com/office/drawing/2014/main" val="1122164701"/>
                    </a:ext>
                  </a:extLst>
                </a:gridCol>
                <a:gridCol w="966835">
                  <a:extLst>
                    <a:ext uri="{9D8B030D-6E8A-4147-A177-3AD203B41FA5}">
                      <a16:colId xmlns:a16="http://schemas.microsoft.com/office/drawing/2014/main" val="1418556506"/>
                    </a:ext>
                  </a:extLst>
                </a:gridCol>
                <a:gridCol w="966835">
                  <a:extLst>
                    <a:ext uri="{9D8B030D-6E8A-4147-A177-3AD203B41FA5}">
                      <a16:colId xmlns:a16="http://schemas.microsoft.com/office/drawing/2014/main" val="371129797"/>
                    </a:ext>
                  </a:extLst>
                </a:gridCol>
                <a:gridCol w="966835">
                  <a:extLst>
                    <a:ext uri="{9D8B030D-6E8A-4147-A177-3AD203B41FA5}">
                      <a16:colId xmlns:a16="http://schemas.microsoft.com/office/drawing/2014/main" val="1106867761"/>
                    </a:ext>
                  </a:extLst>
                </a:gridCol>
                <a:gridCol w="966835">
                  <a:extLst>
                    <a:ext uri="{9D8B030D-6E8A-4147-A177-3AD203B41FA5}">
                      <a16:colId xmlns:a16="http://schemas.microsoft.com/office/drawing/2014/main" val="1926833117"/>
                    </a:ext>
                  </a:extLst>
                </a:gridCol>
              </a:tblGrid>
              <a:tr h="312681">
                <a:tc gridSpan="2">
                  <a:txBody>
                    <a:bodyPr/>
                    <a:lstStyle/>
                    <a:p>
                      <a:pPr algn="ctr"/>
                      <a:r>
                        <a:rPr lang="en-US" sz="1400" b="0" i="0" dirty="0">
                          <a:latin typeface="Sul Sans Medium" panose="020B0703030403020204" pitchFamily="34" charset="77"/>
                        </a:rPr>
                        <a:t>Q1 2020</a:t>
                      </a:r>
                    </a:p>
                  </a:txBody>
                  <a:tcPr/>
                </a:tc>
                <a:tc hMerge="1">
                  <a:txBody>
                    <a:bodyPr/>
                    <a:lstStyle/>
                    <a:p>
                      <a:endParaRPr lang="en-US" dirty="0"/>
                    </a:p>
                  </a:txBody>
                  <a:tcPr/>
                </a:tc>
                <a:tc gridSpan="2">
                  <a:txBody>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sz="1400" b="0" i="0" dirty="0">
                          <a:latin typeface="Sul Sans Medium" panose="020B0703030403020204" pitchFamily="34" charset="77"/>
                        </a:rPr>
                        <a:t>Q2 2020</a:t>
                      </a:r>
                    </a:p>
                  </a:txBody>
                  <a:tcPr/>
                </a:tc>
                <a:tc hMerge="1">
                  <a:txBody>
                    <a:bodyPr/>
                    <a:lstStyle/>
                    <a:p>
                      <a:endParaRPr lang="en-US" dirty="0"/>
                    </a:p>
                  </a:txBody>
                  <a:tcPr/>
                </a:tc>
                <a:tc gridSpan="2">
                  <a:txBody>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sz="1400" b="0" i="0" dirty="0">
                          <a:latin typeface="Sul Sans Medium" panose="020B0703030403020204" pitchFamily="34" charset="77"/>
                        </a:rPr>
                        <a:t>Q3 2020</a:t>
                      </a:r>
                    </a:p>
                  </a:txBody>
                  <a:tcPr/>
                </a:tc>
                <a:tc hMerge="1">
                  <a:txBody>
                    <a:bodyPr/>
                    <a:lstStyle/>
                    <a:p>
                      <a:endParaRPr lang="en-US" dirty="0"/>
                    </a:p>
                  </a:txBody>
                  <a:tcPr/>
                </a:tc>
                <a:extLst>
                  <a:ext uri="{0D108BD9-81ED-4DB2-BD59-A6C34878D82A}">
                    <a16:rowId xmlns:a16="http://schemas.microsoft.com/office/drawing/2014/main" val="257786734"/>
                  </a:ext>
                </a:extLst>
              </a:tr>
              <a:tr h="312681">
                <a:tc>
                  <a:txBody>
                    <a:bodyPr/>
                    <a:lstStyle/>
                    <a:p>
                      <a:pPr algn="ctr"/>
                      <a:r>
                        <a:rPr lang="en-US" sz="1000" b="0" i="0" dirty="0" err="1">
                          <a:latin typeface="Sul Sans Light" panose="020B0403030403020204" pitchFamily="34" charset="77"/>
                        </a:rPr>
                        <a:t>Amazon.com</a:t>
                      </a:r>
                      <a:endParaRPr lang="en-US" sz="1000" b="0" i="0" dirty="0">
                        <a:latin typeface="Sul Sans Light" panose="020B0403030403020204" pitchFamily="34" charset="77"/>
                      </a:endParaRPr>
                    </a:p>
                  </a:txBody>
                  <a:tcPr/>
                </a:tc>
                <a:tc>
                  <a:txBody>
                    <a:bodyPr/>
                    <a:lstStyle/>
                    <a:p>
                      <a:pPr algn="ctr"/>
                      <a:r>
                        <a:rPr lang="en-US" sz="1000" b="0" i="0" dirty="0">
                          <a:latin typeface="Sul Sans Light" panose="020B0403030403020204" pitchFamily="34" charset="77"/>
                        </a:rPr>
                        <a:t>Grocery</a:t>
                      </a:r>
                    </a:p>
                  </a:txBody>
                  <a:tcPr/>
                </a:tc>
                <a:tc>
                  <a:txBody>
                    <a:bodyPr/>
                    <a:lstStyle/>
                    <a:p>
                      <a:pPr algn="ctr"/>
                      <a:r>
                        <a:rPr lang="en-US" sz="1000" b="0" i="0" dirty="0" err="1">
                          <a:latin typeface="Sul Sans Light" panose="020B0403030403020204" pitchFamily="34" charset="77"/>
                        </a:rPr>
                        <a:t>Amazon.com</a:t>
                      </a:r>
                      <a:endParaRPr lang="en-US" sz="1000" b="0" i="0" dirty="0">
                        <a:latin typeface="Sul Sans Light" panose="020B0403030403020204" pitchFamily="34" charset="77"/>
                      </a:endParaRPr>
                    </a:p>
                  </a:txBody>
                  <a:tcPr/>
                </a:tc>
                <a:tc>
                  <a:txBody>
                    <a:bodyPr/>
                    <a:lstStyle/>
                    <a:p>
                      <a:pPr algn="ctr"/>
                      <a:r>
                        <a:rPr lang="en-US" sz="1000" b="0" i="0" dirty="0">
                          <a:latin typeface="Sul Sans Light" panose="020B0403030403020204" pitchFamily="34" charset="77"/>
                        </a:rPr>
                        <a:t>Grocery</a:t>
                      </a:r>
                    </a:p>
                  </a:txBody>
                  <a:tcPr/>
                </a:tc>
                <a:tc>
                  <a:txBody>
                    <a:bodyPr/>
                    <a:lstStyle/>
                    <a:p>
                      <a:pPr algn="ctr"/>
                      <a:r>
                        <a:rPr lang="en-US" sz="1000" b="0" i="0" dirty="0" err="1">
                          <a:latin typeface="Sul Sans Light" panose="020B0403030403020204" pitchFamily="34" charset="77"/>
                        </a:rPr>
                        <a:t>Amazon.com</a:t>
                      </a:r>
                      <a:endParaRPr lang="en-US" sz="1000" b="0" i="0" dirty="0">
                        <a:latin typeface="Sul Sans Light" panose="020B0403030403020204" pitchFamily="34" charset="77"/>
                      </a:endParaRPr>
                    </a:p>
                  </a:txBody>
                  <a:tcPr/>
                </a:tc>
                <a:tc>
                  <a:txBody>
                    <a:bodyPr/>
                    <a:lstStyle/>
                    <a:p>
                      <a:pPr algn="ctr"/>
                      <a:r>
                        <a:rPr lang="en-US" sz="1000" b="0" i="0" dirty="0">
                          <a:latin typeface="Sul Sans Light" panose="020B0403030403020204" pitchFamily="34" charset="77"/>
                        </a:rPr>
                        <a:t>Grocery</a:t>
                      </a:r>
                    </a:p>
                  </a:txBody>
                  <a:tcPr/>
                </a:tc>
                <a:extLst>
                  <a:ext uri="{0D108BD9-81ED-4DB2-BD59-A6C34878D82A}">
                    <a16:rowId xmlns:a16="http://schemas.microsoft.com/office/drawing/2014/main" val="2223030714"/>
                  </a:ext>
                </a:extLst>
              </a:tr>
              <a:tr h="312681">
                <a:tc>
                  <a:txBody>
                    <a:bodyPr/>
                    <a:lstStyle/>
                    <a:p>
                      <a:pPr algn="ctr"/>
                      <a:r>
                        <a:rPr lang="en-US" sz="1000" b="0" i="0" dirty="0">
                          <a:latin typeface="Sul Sans Light" panose="020B0403030403020204" pitchFamily="34" charset="77"/>
                        </a:rPr>
                        <a:t>256</a:t>
                      </a:r>
                    </a:p>
                  </a:txBody>
                  <a:tcPr/>
                </a:tc>
                <a:tc>
                  <a:txBody>
                    <a:bodyPr/>
                    <a:lstStyle/>
                    <a:p>
                      <a:pPr algn="ctr"/>
                      <a:r>
                        <a:rPr lang="en-US" sz="1000" b="0" i="0" dirty="0">
                          <a:latin typeface="Sul Sans Light" panose="020B0403030403020204" pitchFamily="34" charset="77"/>
                        </a:rPr>
                        <a:t>17</a:t>
                      </a:r>
                    </a:p>
                  </a:txBody>
                  <a:tcPr/>
                </a:tc>
                <a:tc>
                  <a:txBody>
                    <a:bodyPr/>
                    <a:lstStyle/>
                    <a:p>
                      <a:pPr algn="ctr"/>
                      <a:r>
                        <a:rPr lang="en-US" sz="1000" b="0" i="0" dirty="0">
                          <a:latin typeface="Sul Sans Light" panose="020B0403030403020204" pitchFamily="34" charset="77"/>
                        </a:rPr>
                        <a:t>473</a:t>
                      </a:r>
                    </a:p>
                  </a:txBody>
                  <a:tcPr/>
                </a:tc>
                <a:tc>
                  <a:txBody>
                    <a:bodyPr/>
                    <a:lstStyle/>
                    <a:p>
                      <a:pPr algn="ctr"/>
                      <a:r>
                        <a:rPr lang="en-US" sz="1000" b="0" i="0" dirty="0">
                          <a:latin typeface="Sul Sans Light" panose="020B0403030403020204" pitchFamily="34" charset="77"/>
                        </a:rPr>
                        <a:t>72</a:t>
                      </a:r>
                    </a:p>
                  </a:txBody>
                  <a:tcPr/>
                </a:tc>
                <a:tc>
                  <a:txBody>
                    <a:bodyPr/>
                    <a:lstStyle/>
                    <a:p>
                      <a:pPr algn="ctr"/>
                      <a:r>
                        <a:rPr lang="en-US" sz="1000" b="0" i="0" dirty="0">
                          <a:latin typeface="Sul Sans Light" panose="020B0403030403020204" pitchFamily="34" charset="77"/>
                        </a:rPr>
                        <a:t>353</a:t>
                      </a:r>
                    </a:p>
                  </a:txBody>
                  <a:tcPr/>
                </a:tc>
                <a:tc>
                  <a:txBody>
                    <a:bodyPr/>
                    <a:lstStyle/>
                    <a:p>
                      <a:pPr algn="ctr"/>
                      <a:r>
                        <a:rPr lang="en-US" sz="1000" b="0" i="0" dirty="0">
                          <a:latin typeface="Sul Sans Light" panose="020B0403030403020204" pitchFamily="34" charset="77"/>
                        </a:rPr>
                        <a:t>34</a:t>
                      </a:r>
                    </a:p>
                  </a:txBody>
                  <a:tcPr/>
                </a:tc>
                <a:extLst>
                  <a:ext uri="{0D108BD9-81ED-4DB2-BD59-A6C34878D82A}">
                    <a16:rowId xmlns:a16="http://schemas.microsoft.com/office/drawing/2014/main" val="4114709674"/>
                  </a:ext>
                </a:extLst>
              </a:tr>
              <a:tr h="312681">
                <a:tc>
                  <a:txBody>
                    <a:bodyPr/>
                    <a:lstStyle/>
                    <a:p>
                      <a:pPr algn="ctr"/>
                      <a:r>
                        <a:rPr lang="en-US" sz="1000" b="0" i="0" dirty="0">
                          <a:latin typeface="Sul Sans Light" panose="020B0403030403020204" pitchFamily="34" charset="77"/>
                        </a:rPr>
                        <a:t>273</a:t>
                      </a:r>
                    </a:p>
                  </a:txBody>
                  <a:tcPr/>
                </a:tc>
                <a:tc>
                  <a:txBody>
                    <a:bodyPr/>
                    <a:lstStyle/>
                    <a:p>
                      <a:pPr algn="ctr"/>
                      <a:r>
                        <a:rPr lang="en-US" sz="1000" b="0" i="0" dirty="0">
                          <a:latin typeface="Sul Sans Light" panose="020B0403030403020204" pitchFamily="34" charset="77"/>
                        </a:rPr>
                        <a:t>5</a:t>
                      </a:r>
                    </a:p>
                  </a:txBody>
                  <a:tcPr/>
                </a:tc>
                <a:tc>
                  <a:txBody>
                    <a:bodyPr/>
                    <a:lstStyle/>
                    <a:p>
                      <a:pPr algn="ctr"/>
                      <a:r>
                        <a:rPr lang="en-US" sz="1000" b="0" i="0" dirty="0">
                          <a:latin typeface="Sul Sans Light" panose="020B0403030403020204" pitchFamily="34" charset="77"/>
                        </a:rPr>
                        <a:t>601</a:t>
                      </a:r>
                    </a:p>
                  </a:txBody>
                  <a:tcPr/>
                </a:tc>
                <a:tc>
                  <a:txBody>
                    <a:bodyPr/>
                    <a:lstStyle/>
                    <a:p>
                      <a:pPr algn="ctr"/>
                      <a:r>
                        <a:rPr lang="en-US" sz="1000" b="0" i="0" dirty="0">
                          <a:latin typeface="Sul Sans Light" panose="020B0403030403020204" pitchFamily="34" charset="77"/>
                        </a:rPr>
                        <a:t>5</a:t>
                      </a:r>
                    </a:p>
                  </a:txBody>
                  <a:tcPr/>
                </a:tc>
                <a:tc>
                  <a:txBody>
                    <a:bodyPr/>
                    <a:lstStyle/>
                    <a:p>
                      <a:pPr algn="ctr"/>
                      <a:r>
                        <a:rPr lang="en-US" sz="1000" b="0" i="0" dirty="0">
                          <a:latin typeface="Sul Sans Light" panose="020B0403030403020204" pitchFamily="34" charset="77"/>
                        </a:rPr>
                        <a:t>448</a:t>
                      </a:r>
                    </a:p>
                  </a:txBody>
                  <a:tcPr/>
                </a:tc>
                <a:tc>
                  <a:txBody>
                    <a:bodyPr/>
                    <a:lstStyle/>
                    <a:p>
                      <a:pPr algn="ctr"/>
                      <a:r>
                        <a:rPr lang="en-US" sz="1000" b="0" i="0" dirty="0">
                          <a:latin typeface="Sul Sans Light" panose="020B0403030403020204" pitchFamily="34" charset="77"/>
                        </a:rPr>
                        <a:t>2</a:t>
                      </a:r>
                    </a:p>
                  </a:txBody>
                  <a:tcPr/>
                </a:tc>
                <a:extLst>
                  <a:ext uri="{0D108BD9-81ED-4DB2-BD59-A6C34878D82A}">
                    <a16:rowId xmlns:a16="http://schemas.microsoft.com/office/drawing/2014/main" val="4123616162"/>
                  </a:ext>
                </a:extLst>
              </a:tr>
              <a:tr h="312681">
                <a:tc>
                  <a:txBody>
                    <a:bodyPr/>
                    <a:lstStyle/>
                    <a:p>
                      <a:pPr algn="ctr"/>
                      <a:r>
                        <a:rPr lang="en-US" sz="1000" b="0" i="0" dirty="0">
                          <a:latin typeface="Sul Sans Light" panose="020B0403030403020204" pitchFamily="34" charset="77"/>
                        </a:rPr>
                        <a:t>1,447</a:t>
                      </a:r>
                    </a:p>
                  </a:txBody>
                  <a:tcPr/>
                </a:tc>
                <a:tc>
                  <a:txBody>
                    <a:bodyPr/>
                    <a:lstStyle/>
                    <a:p>
                      <a:pPr algn="ctr"/>
                      <a:r>
                        <a:rPr lang="en-US" sz="1000" b="0" i="0" dirty="0">
                          <a:latin typeface="Sul Sans Light" panose="020B0403030403020204" pitchFamily="34" charset="77"/>
                        </a:rPr>
                        <a:t>268</a:t>
                      </a:r>
                    </a:p>
                  </a:txBody>
                  <a:tcPr/>
                </a:tc>
                <a:tc>
                  <a:txBody>
                    <a:bodyPr/>
                    <a:lstStyle/>
                    <a:p>
                      <a:pPr algn="ctr"/>
                      <a:r>
                        <a:rPr lang="en-US" sz="1000" b="0" i="0" dirty="0">
                          <a:latin typeface="Sul Sans Light" panose="020B0403030403020204" pitchFamily="34" charset="77"/>
                        </a:rPr>
                        <a:t>10,018</a:t>
                      </a:r>
                    </a:p>
                  </a:txBody>
                  <a:tcPr/>
                </a:tc>
                <a:tc>
                  <a:txBody>
                    <a:bodyPr/>
                    <a:lstStyle/>
                    <a:p>
                      <a:pPr algn="ctr"/>
                      <a:r>
                        <a:rPr lang="en-US" sz="1000" b="0" i="0" dirty="0">
                          <a:latin typeface="Sul Sans Light" panose="020B0403030403020204" pitchFamily="34" charset="77"/>
                        </a:rPr>
                        <a:t>373</a:t>
                      </a:r>
                    </a:p>
                  </a:txBody>
                  <a:tcPr/>
                </a:tc>
                <a:tc>
                  <a:txBody>
                    <a:bodyPr/>
                    <a:lstStyle/>
                    <a:p>
                      <a:pPr algn="ctr"/>
                      <a:r>
                        <a:rPr lang="en-US" sz="1000" b="0" i="0" dirty="0">
                          <a:latin typeface="Sul Sans Light" panose="020B0403030403020204" pitchFamily="34" charset="77"/>
                        </a:rPr>
                        <a:t>5,643</a:t>
                      </a:r>
                    </a:p>
                  </a:txBody>
                  <a:tcPr/>
                </a:tc>
                <a:tc>
                  <a:txBody>
                    <a:bodyPr/>
                    <a:lstStyle/>
                    <a:p>
                      <a:pPr algn="ctr"/>
                      <a:r>
                        <a:rPr lang="en-US" sz="1000" b="0" i="0" dirty="0">
                          <a:latin typeface="Sul Sans Light" panose="020B0403030403020204" pitchFamily="34" charset="77"/>
                        </a:rPr>
                        <a:t>425</a:t>
                      </a:r>
                    </a:p>
                  </a:txBody>
                  <a:tcPr/>
                </a:tc>
                <a:extLst>
                  <a:ext uri="{0D108BD9-81ED-4DB2-BD59-A6C34878D82A}">
                    <a16:rowId xmlns:a16="http://schemas.microsoft.com/office/drawing/2014/main" val="2998583173"/>
                  </a:ext>
                </a:extLst>
              </a:tr>
            </a:tbl>
          </a:graphicData>
        </a:graphic>
      </p:graphicFrame>
      <p:sp>
        <p:nvSpPr>
          <p:cNvPr id="22" name="Rectangle 21">
            <a:extLst>
              <a:ext uri="{FF2B5EF4-FFF2-40B4-BE49-F238E27FC236}">
                <a16:creationId xmlns:a16="http://schemas.microsoft.com/office/drawing/2014/main" id="{F70933D8-93EF-2F48-A37A-31859AC7D0DA}"/>
              </a:ext>
            </a:extLst>
          </p:cNvPr>
          <p:cNvSpPr/>
          <p:nvPr/>
        </p:nvSpPr>
        <p:spPr>
          <a:xfrm>
            <a:off x="-49232" y="4827311"/>
            <a:ext cx="772460" cy="718145"/>
          </a:xfrm>
          <a:prstGeom prst="rect">
            <a:avLst/>
          </a:prstGeom>
        </p:spPr>
        <p:txBody>
          <a:bodyPr wrap="square">
            <a:spAutoFit/>
          </a:bodyPr>
          <a:lstStyle/>
          <a:p>
            <a:pPr algn="r">
              <a:spcAft>
                <a:spcPts val="1000"/>
              </a:spcAft>
            </a:pPr>
            <a:r>
              <a:rPr lang="en-US" sz="800" dirty="0">
                <a:latin typeface="Arial" panose="020B0604020202020204" pitchFamily="34" charset="0"/>
                <a:cs typeface="Arial" panose="020B0604020202020204" pitchFamily="34" charset="0"/>
              </a:rPr>
              <a:t>Keto</a:t>
            </a:r>
          </a:p>
          <a:p>
            <a:pPr algn="r">
              <a:spcAft>
                <a:spcPts val="1000"/>
              </a:spcAft>
            </a:pPr>
            <a:r>
              <a:rPr lang="en-US" sz="800" dirty="0">
                <a:latin typeface="Arial" panose="020B0604020202020204" pitchFamily="34" charset="0"/>
                <a:cs typeface="Arial" panose="020B0604020202020204" pitchFamily="34" charset="0"/>
              </a:rPr>
              <a:t>Keto snacks</a:t>
            </a:r>
          </a:p>
          <a:p>
            <a:pPr algn="r">
              <a:spcAft>
                <a:spcPts val="1000"/>
              </a:spcAft>
            </a:pPr>
            <a:r>
              <a:rPr lang="en-US" sz="800" dirty="0">
                <a:latin typeface="Arial" panose="020B0604020202020204" pitchFamily="34" charset="0"/>
                <a:cs typeface="Arial" panose="020B0604020202020204" pitchFamily="34" charset="0"/>
              </a:rPr>
              <a:t>Keto food</a:t>
            </a:r>
          </a:p>
        </p:txBody>
      </p:sp>
      <p:sp>
        <p:nvSpPr>
          <p:cNvPr id="2" name="Rectangle 1">
            <a:extLst>
              <a:ext uri="{FF2B5EF4-FFF2-40B4-BE49-F238E27FC236}">
                <a16:creationId xmlns:a16="http://schemas.microsoft.com/office/drawing/2014/main" id="{81C3A17D-6BBF-E547-91A3-DDE33815EBA6}"/>
              </a:ext>
            </a:extLst>
          </p:cNvPr>
          <p:cNvSpPr/>
          <p:nvPr/>
        </p:nvSpPr>
        <p:spPr>
          <a:xfrm>
            <a:off x="4624020" y="3852615"/>
            <a:ext cx="3337773"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Amazon Search Frequency Rankings</a:t>
            </a:r>
          </a:p>
        </p:txBody>
      </p:sp>
      <p:sp>
        <p:nvSpPr>
          <p:cNvPr id="7" name="Rectangle 6">
            <a:extLst>
              <a:ext uri="{FF2B5EF4-FFF2-40B4-BE49-F238E27FC236}">
                <a16:creationId xmlns:a16="http://schemas.microsoft.com/office/drawing/2014/main" id="{0B43359A-3380-C343-82CB-63EC8FEA73A4}"/>
              </a:ext>
            </a:extLst>
          </p:cNvPr>
          <p:cNvSpPr/>
          <p:nvPr/>
        </p:nvSpPr>
        <p:spPr>
          <a:xfrm>
            <a:off x="92870" y="5999747"/>
            <a:ext cx="7322007"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This is a sampling of keto and vegan keywords and their search frequency rankings across all of </a:t>
            </a:r>
            <a:r>
              <a:rPr lang="en-US" sz="800" dirty="0" err="1">
                <a:latin typeface="Arial" panose="020B0604020202020204" pitchFamily="34" charset="0"/>
                <a:cs typeface="Arial" panose="020B0604020202020204" pitchFamily="34" charset="0"/>
              </a:rPr>
              <a:t>Amazon.com</a:t>
            </a:r>
            <a:r>
              <a:rPr lang="en-US" sz="800" dirty="0">
                <a:latin typeface="Arial" panose="020B0604020202020204" pitchFamily="34" charset="0"/>
                <a:cs typeface="Arial" panose="020B0604020202020204" pitchFamily="34" charset="0"/>
              </a:rPr>
              <a:t> and the grocery category on </a:t>
            </a:r>
            <a:r>
              <a:rPr lang="en-US" sz="800" dirty="0" err="1">
                <a:latin typeface="Arial" panose="020B0604020202020204" pitchFamily="34" charset="0"/>
                <a:cs typeface="Arial" panose="020B0604020202020204" pitchFamily="34" charset="0"/>
              </a:rPr>
              <a:t>Amazon.com</a:t>
            </a:r>
            <a:endParaRPr lang="en-US" sz="800" dirty="0">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BA3FE6F1-1659-0D4A-A20F-7B0C0204AA26}"/>
              </a:ext>
            </a:extLst>
          </p:cNvPr>
          <p:cNvSpPr>
            <a:spLocks noGrp="1"/>
          </p:cNvSpPr>
          <p:nvPr>
            <p:ph type="title"/>
          </p:nvPr>
        </p:nvSpPr>
        <p:spPr/>
        <p:txBody>
          <a:bodyPr/>
          <a:lstStyle/>
          <a:p>
            <a:r>
              <a:rPr lang="en-US" dirty="0"/>
              <a:t>IMPORTANCE OF SEARCH TRENDS</a:t>
            </a:r>
          </a:p>
        </p:txBody>
      </p:sp>
      <p:sp>
        <p:nvSpPr>
          <p:cNvPr id="24" name="Slide Number Placeholder 3">
            <a:extLst>
              <a:ext uri="{FF2B5EF4-FFF2-40B4-BE49-F238E27FC236}">
                <a16:creationId xmlns:a16="http://schemas.microsoft.com/office/drawing/2014/main" id="{0D424BFB-713D-344E-9D43-B778F628E03F}"/>
              </a:ext>
            </a:extLst>
          </p:cNvPr>
          <p:cNvSpPr>
            <a:spLocks noGrp="1"/>
          </p:cNvSpPr>
          <p:nvPr>
            <p:ph type="sldNum" sz="quarter" idx="12"/>
          </p:nvPr>
        </p:nvSpPr>
        <p:spPr>
          <a:xfrm>
            <a:off x="9296405" y="6502134"/>
            <a:ext cx="2743200" cy="229971"/>
          </a:xfrm>
        </p:spPr>
        <p:txBody>
          <a:bodyPr/>
          <a:lstStyle/>
          <a:p>
            <a:pPr algn="r"/>
            <a:fld id="{0096ECDA-9B52-9F45-840E-7B90CDE96DE0}" type="slidenum">
              <a:rPr lang="en-US" smtClean="0"/>
              <a:pPr algn="r"/>
              <a:t>32</a:t>
            </a:fld>
            <a:endParaRPr lang="en-US" sz="800" dirty="0"/>
          </a:p>
        </p:txBody>
      </p:sp>
      <p:sp>
        <p:nvSpPr>
          <p:cNvPr id="25" name="Footer Placeholder 4">
            <a:extLst>
              <a:ext uri="{FF2B5EF4-FFF2-40B4-BE49-F238E27FC236}">
                <a16:creationId xmlns:a16="http://schemas.microsoft.com/office/drawing/2014/main" id="{3FE220E3-C32B-D84B-B54F-C05EC8FD1032}"/>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graphicFrame>
        <p:nvGraphicFramePr>
          <p:cNvPr id="26" name="Table 21">
            <a:extLst>
              <a:ext uri="{FF2B5EF4-FFF2-40B4-BE49-F238E27FC236}">
                <a16:creationId xmlns:a16="http://schemas.microsoft.com/office/drawing/2014/main" id="{F31BB6DF-D44D-5A4A-80EE-D83F8366B507}"/>
              </a:ext>
            </a:extLst>
          </p:cNvPr>
          <p:cNvGraphicFramePr>
            <a:graphicFrameLocks noGrp="1"/>
          </p:cNvGraphicFramePr>
          <p:nvPr>
            <p:extLst>
              <p:ext uri="{D42A27DB-BD31-4B8C-83A1-F6EECF244321}">
                <p14:modId xmlns:p14="http://schemas.microsoft.com/office/powerpoint/2010/main" val="2306734503"/>
              </p:ext>
            </p:extLst>
          </p:nvPr>
        </p:nvGraphicFramePr>
        <p:xfrm>
          <a:off x="679141" y="4265296"/>
          <a:ext cx="5303520" cy="1280160"/>
        </p:xfrm>
        <a:graphic>
          <a:graphicData uri="http://schemas.openxmlformats.org/drawingml/2006/table">
            <a:tbl>
              <a:tblPr firstRow="1" bandRow="1">
                <a:tableStyleId>{5C22544A-7EE6-4342-B048-85BDC9FD1C3A}</a:tableStyleId>
              </a:tblPr>
              <a:tblGrid>
                <a:gridCol w="662940">
                  <a:extLst>
                    <a:ext uri="{9D8B030D-6E8A-4147-A177-3AD203B41FA5}">
                      <a16:colId xmlns:a16="http://schemas.microsoft.com/office/drawing/2014/main" val="2503862673"/>
                    </a:ext>
                  </a:extLst>
                </a:gridCol>
                <a:gridCol w="662940">
                  <a:extLst>
                    <a:ext uri="{9D8B030D-6E8A-4147-A177-3AD203B41FA5}">
                      <a16:colId xmlns:a16="http://schemas.microsoft.com/office/drawing/2014/main" val="2454040998"/>
                    </a:ext>
                  </a:extLst>
                </a:gridCol>
                <a:gridCol w="662940">
                  <a:extLst>
                    <a:ext uri="{9D8B030D-6E8A-4147-A177-3AD203B41FA5}">
                      <a16:colId xmlns:a16="http://schemas.microsoft.com/office/drawing/2014/main" val="2898554938"/>
                    </a:ext>
                  </a:extLst>
                </a:gridCol>
                <a:gridCol w="662940">
                  <a:extLst>
                    <a:ext uri="{9D8B030D-6E8A-4147-A177-3AD203B41FA5}">
                      <a16:colId xmlns:a16="http://schemas.microsoft.com/office/drawing/2014/main" val="1122164701"/>
                    </a:ext>
                  </a:extLst>
                </a:gridCol>
                <a:gridCol w="662940">
                  <a:extLst>
                    <a:ext uri="{9D8B030D-6E8A-4147-A177-3AD203B41FA5}">
                      <a16:colId xmlns:a16="http://schemas.microsoft.com/office/drawing/2014/main" val="1418556506"/>
                    </a:ext>
                  </a:extLst>
                </a:gridCol>
                <a:gridCol w="662940">
                  <a:extLst>
                    <a:ext uri="{9D8B030D-6E8A-4147-A177-3AD203B41FA5}">
                      <a16:colId xmlns:a16="http://schemas.microsoft.com/office/drawing/2014/main" val="371129797"/>
                    </a:ext>
                  </a:extLst>
                </a:gridCol>
                <a:gridCol w="662940">
                  <a:extLst>
                    <a:ext uri="{9D8B030D-6E8A-4147-A177-3AD203B41FA5}">
                      <a16:colId xmlns:a16="http://schemas.microsoft.com/office/drawing/2014/main" val="1106867761"/>
                    </a:ext>
                  </a:extLst>
                </a:gridCol>
                <a:gridCol w="662940">
                  <a:extLst>
                    <a:ext uri="{9D8B030D-6E8A-4147-A177-3AD203B41FA5}">
                      <a16:colId xmlns:a16="http://schemas.microsoft.com/office/drawing/2014/main" val="1926833117"/>
                    </a:ext>
                  </a:extLst>
                </a:gridCol>
              </a:tblGrid>
              <a:tr h="256032">
                <a:tc gridSpan="2">
                  <a:txBody>
                    <a:bodyPr/>
                    <a:lstStyle/>
                    <a:p>
                      <a:pPr algn="ctr"/>
                      <a:r>
                        <a:rPr lang="en-US" sz="1000" b="1" i="0" dirty="0">
                          <a:latin typeface="Arial" panose="020B0604020202020204" pitchFamily="34" charset="0"/>
                          <a:cs typeface="Arial" panose="020B0604020202020204" pitchFamily="34" charset="0"/>
                        </a:rPr>
                        <a:t>Q3 2020</a:t>
                      </a:r>
                    </a:p>
                  </a:txBody>
                  <a:tcPr anchor="ctr"/>
                </a:tc>
                <a:tc hMerge="1">
                  <a:txBody>
                    <a:bodyPr/>
                    <a:lstStyle/>
                    <a:p>
                      <a:endParaRPr lang="en-US" dirty="0"/>
                    </a:p>
                  </a:txBody>
                  <a:tcPr/>
                </a:tc>
                <a:tc gridSpan="2">
                  <a:txBody>
                    <a:bodyPr/>
                    <a:lstStyle/>
                    <a:p>
                      <a:pPr algn="ctr"/>
                      <a:r>
                        <a:rPr lang="en-US" sz="1000" b="1" i="0" dirty="0">
                          <a:latin typeface="Arial" panose="020B0604020202020204" pitchFamily="34" charset="0"/>
                          <a:cs typeface="Arial" panose="020B0604020202020204" pitchFamily="34" charset="0"/>
                        </a:rPr>
                        <a:t>Q4 2020</a:t>
                      </a:r>
                    </a:p>
                  </a:txBody>
                  <a:tcPr anchor="ctr"/>
                </a:tc>
                <a:tc hMerge="1">
                  <a:txBody>
                    <a:bodyPr/>
                    <a:lstStyle/>
                    <a:p>
                      <a:endParaRPr lang="en-US" dirty="0"/>
                    </a:p>
                  </a:txBody>
                  <a:tcPr/>
                </a:tc>
                <a:tc gridSpan="2">
                  <a:txBody>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sz="1000" b="1" i="0" dirty="0">
                          <a:latin typeface="Arial" panose="020B0604020202020204" pitchFamily="34" charset="0"/>
                          <a:cs typeface="Arial" panose="020B0604020202020204" pitchFamily="34" charset="0"/>
                        </a:rPr>
                        <a:t>Q1 2021</a:t>
                      </a:r>
                    </a:p>
                  </a:txBody>
                  <a:tcPr anchor="ctr"/>
                </a:tc>
                <a:tc hMerge="1">
                  <a:txBody>
                    <a:bodyPr/>
                    <a:lstStyle/>
                    <a:p>
                      <a:endParaRPr lang="en-US" dirty="0"/>
                    </a:p>
                  </a:txBody>
                  <a:tcPr/>
                </a:tc>
                <a:tc gridSpan="2">
                  <a:txBody>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sz="1000" b="1" i="0" dirty="0">
                          <a:latin typeface="Arial" panose="020B0604020202020204" pitchFamily="34" charset="0"/>
                          <a:cs typeface="Arial" panose="020B0604020202020204" pitchFamily="34" charset="0"/>
                        </a:rPr>
                        <a:t>Q2 2021</a:t>
                      </a:r>
                    </a:p>
                  </a:txBody>
                  <a:tcPr anchor="ctr"/>
                </a:tc>
                <a:tc hMerge="1">
                  <a:txBody>
                    <a:bodyPr/>
                    <a:lstStyle/>
                    <a:p>
                      <a:endParaRPr lang="en-US" dirty="0"/>
                    </a:p>
                  </a:txBody>
                  <a:tcPr/>
                </a:tc>
                <a:extLst>
                  <a:ext uri="{0D108BD9-81ED-4DB2-BD59-A6C34878D82A}">
                    <a16:rowId xmlns:a16="http://schemas.microsoft.com/office/drawing/2014/main" val="257786734"/>
                  </a:ext>
                </a:extLst>
              </a:tr>
              <a:tr h="256032">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tc>
                <a:tc>
                  <a:txBody>
                    <a:bodyPr/>
                    <a:lstStyle/>
                    <a:p>
                      <a:pPr algn="ctr"/>
                      <a:r>
                        <a:rPr lang="en-US" sz="600" b="1" i="0" dirty="0">
                          <a:latin typeface="Arial" panose="020B0604020202020204" pitchFamily="34" charset="0"/>
                          <a:cs typeface="Arial" panose="020B0604020202020204" pitchFamily="34" charset="0"/>
                        </a:rPr>
                        <a:t>Grocery</a:t>
                      </a:r>
                    </a:p>
                  </a:txBody>
                  <a:tcPr anchor="ctr"/>
                </a:tc>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tc>
                <a:tc>
                  <a:txBody>
                    <a:bodyPr/>
                    <a:lstStyle/>
                    <a:p>
                      <a:pPr algn="ctr"/>
                      <a:r>
                        <a:rPr lang="en-US" sz="600" b="1" i="0" dirty="0">
                          <a:latin typeface="Arial" panose="020B0604020202020204" pitchFamily="34" charset="0"/>
                          <a:cs typeface="Arial" panose="020B0604020202020204" pitchFamily="34" charset="0"/>
                        </a:rPr>
                        <a:t>Grocery</a:t>
                      </a:r>
                    </a:p>
                  </a:txBody>
                  <a:tcPr anchor="ctr"/>
                </a:tc>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tc>
                <a:tc>
                  <a:txBody>
                    <a:bodyPr/>
                    <a:lstStyle/>
                    <a:p>
                      <a:pPr algn="ctr"/>
                      <a:r>
                        <a:rPr lang="en-US" sz="600" b="1" i="0" dirty="0">
                          <a:latin typeface="Arial" panose="020B0604020202020204" pitchFamily="34" charset="0"/>
                          <a:cs typeface="Arial" panose="020B0604020202020204" pitchFamily="34" charset="0"/>
                        </a:rPr>
                        <a:t>Grocery</a:t>
                      </a:r>
                    </a:p>
                  </a:txBody>
                  <a:tcPr anchor="ctr"/>
                </a:tc>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tc>
                <a:tc>
                  <a:txBody>
                    <a:bodyPr/>
                    <a:lstStyle/>
                    <a:p>
                      <a:pPr algn="ctr"/>
                      <a:r>
                        <a:rPr lang="en-US" sz="600" b="1" i="0" dirty="0">
                          <a:latin typeface="Arial" panose="020B0604020202020204" pitchFamily="34" charset="0"/>
                          <a:cs typeface="Arial" panose="020B0604020202020204" pitchFamily="34" charset="0"/>
                        </a:rPr>
                        <a:t>Grocery</a:t>
                      </a:r>
                    </a:p>
                  </a:txBody>
                  <a:tcPr anchor="ctr"/>
                </a:tc>
                <a:extLst>
                  <a:ext uri="{0D108BD9-81ED-4DB2-BD59-A6C34878D82A}">
                    <a16:rowId xmlns:a16="http://schemas.microsoft.com/office/drawing/2014/main" val="2223030714"/>
                  </a:ext>
                </a:extLst>
              </a:tr>
              <a:tr h="256032">
                <a:tc>
                  <a:txBody>
                    <a:bodyPr/>
                    <a:lstStyle/>
                    <a:p>
                      <a:pPr algn="ctr"/>
                      <a:r>
                        <a:rPr lang="en-US" sz="800" b="0" i="0" dirty="0">
                          <a:latin typeface="Arial" panose="020B0604020202020204" pitchFamily="34" charset="0"/>
                          <a:cs typeface="Arial" panose="020B0604020202020204" pitchFamily="34" charset="0"/>
                        </a:rPr>
                        <a:t>353</a:t>
                      </a:r>
                    </a:p>
                  </a:txBody>
                  <a:tcPr anchor="ctr"/>
                </a:tc>
                <a:tc>
                  <a:txBody>
                    <a:bodyPr/>
                    <a:lstStyle/>
                    <a:p>
                      <a:pPr algn="ctr"/>
                      <a:r>
                        <a:rPr lang="en-US" sz="800" b="0" i="0" dirty="0">
                          <a:latin typeface="Arial" panose="020B0604020202020204" pitchFamily="34" charset="0"/>
                          <a:cs typeface="Arial" panose="020B0604020202020204" pitchFamily="34" charset="0"/>
                        </a:rPr>
                        <a:t>34</a:t>
                      </a:r>
                    </a:p>
                  </a:txBody>
                  <a:tcPr anchor="ctr"/>
                </a:tc>
                <a:tc>
                  <a:txBody>
                    <a:bodyPr/>
                    <a:lstStyle/>
                    <a:p>
                      <a:pPr algn="ctr"/>
                      <a:r>
                        <a:rPr lang="en-US" sz="800" b="0" i="0" dirty="0">
                          <a:latin typeface="Arial" panose="020B0604020202020204" pitchFamily="34" charset="0"/>
                          <a:cs typeface="Arial" panose="020B0604020202020204" pitchFamily="34" charset="0"/>
                        </a:rPr>
                        <a:t>781</a:t>
                      </a:r>
                    </a:p>
                  </a:txBody>
                  <a:tcPr anchor="ctr"/>
                </a:tc>
                <a:tc>
                  <a:txBody>
                    <a:bodyPr/>
                    <a:lstStyle/>
                    <a:p>
                      <a:pPr algn="ctr"/>
                      <a:r>
                        <a:rPr lang="en-US" sz="800" b="0" i="0" dirty="0">
                          <a:latin typeface="Arial" panose="020B0604020202020204" pitchFamily="34" charset="0"/>
                          <a:cs typeface="Arial" panose="020B0604020202020204" pitchFamily="34" charset="0"/>
                        </a:rPr>
                        <a:t>161</a:t>
                      </a:r>
                    </a:p>
                  </a:txBody>
                  <a:tcPr anchor="ctr"/>
                </a:tc>
                <a:tc>
                  <a:txBody>
                    <a:bodyPr/>
                    <a:lstStyle/>
                    <a:p>
                      <a:pPr algn="ctr"/>
                      <a:r>
                        <a:rPr lang="en-US" sz="800" b="0" i="0" dirty="0">
                          <a:latin typeface="Arial" panose="020B0604020202020204" pitchFamily="34" charset="0"/>
                          <a:cs typeface="Arial" panose="020B0604020202020204" pitchFamily="34" charset="0"/>
                        </a:rPr>
                        <a:t>273</a:t>
                      </a:r>
                    </a:p>
                  </a:txBody>
                  <a:tcPr anchor="ctr"/>
                </a:tc>
                <a:tc>
                  <a:txBody>
                    <a:bodyPr/>
                    <a:lstStyle/>
                    <a:p>
                      <a:pPr algn="ctr"/>
                      <a:r>
                        <a:rPr lang="en-US" sz="800" b="0" i="0" dirty="0">
                          <a:latin typeface="Arial" panose="020B0604020202020204" pitchFamily="34" charset="0"/>
                          <a:cs typeface="Arial" panose="020B0604020202020204" pitchFamily="34" charset="0"/>
                        </a:rPr>
                        <a:t>55</a:t>
                      </a:r>
                    </a:p>
                  </a:txBody>
                  <a:tcPr anchor="ctr"/>
                </a:tc>
                <a:tc>
                  <a:txBody>
                    <a:bodyPr/>
                    <a:lstStyle/>
                    <a:p>
                      <a:pPr algn="ctr"/>
                      <a:r>
                        <a:rPr lang="en-US" sz="800" b="0" i="0" dirty="0">
                          <a:latin typeface="Arial" panose="020B0604020202020204" pitchFamily="34" charset="0"/>
                          <a:cs typeface="Arial" panose="020B0604020202020204" pitchFamily="34" charset="0"/>
                        </a:rPr>
                        <a:t>340</a:t>
                      </a:r>
                    </a:p>
                  </a:txBody>
                  <a:tcPr anchor="ctr"/>
                </a:tc>
                <a:tc>
                  <a:txBody>
                    <a:bodyPr/>
                    <a:lstStyle/>
                    <a:p>
                      <a:pPr algn="ctr"/>
                      <a:r>
                        <a:rPr lang="en-US" sz="800" b="0" i="0" dirty="0">
                          <a:latin typeface="Arial" panose="020B0604020202020204" pitchFamily="34" charset="0"/>
                          <a:cs typeface="Arial" panose="020B0604020202020204" pitchFamily="34" charset="0"/>
                        </a:rPr>
                        <a:t>30</a:t>
                      </a:r>
                    </a:p>
                  </a:txBody>
                  <a:tcPr anchor="ctr"/>
                </a:tc>
                <a:extLst>
                  <a:ext uri="{0D108BD9-81ED-4DB2-BD59-A6C34878D82A}">
                    <a16:rowId xmlns:a16="http://schemas.microsoft.com/office/drawing/2014/main" val="4114709674"/>
                  </a:ext>
                </a:extLst>
              </a:tr>
              <a:tr h="256032">
                <a:tc>
                  <a:txBody>
                    <a:bodyPr/>
                    <a:lstStyle/>
                    <a:p>
                      <a:pPr algn="ctr"/>
                      <a:r>
                        <a:rPr lang="en-US" sz="800" b="0" i="0" dirty="0">
                          <a:latin typeface="Arial" panose="020B0604020202020204" pitchFamily="34" charset="0"/>
                          <a:cs typeface="Arial" panose="020B0604020202020204" pitchFamily="34" charset="0"/>
                        </a:rPr>
                        <a:t>448</a:t>
                      </a:r>
                    </a:p>
                  </a:txBody>
                  <a:tcPr anchor="ctr"/>
                </a:tc>
                <a:tc>
                  <a:txBody>
                    <a:bodyPr/>
                    <a:lstStyle/>
                    <a:p>
                      <a:pPr algn="ctr"/>
                      <a:r>
                        <a:rPr lang="en-US" sz="800" b="0" i="0" dirty="0">
                          <a:latin typeface="Arial" panose="020B0604020202020204" pitchFamily="34" charset="0"/>
                          <a:cs typeface="Arial" panose="020B0604020202020204" pitchFamily="34" charset="0"/>
                        </a:rPr>
                        <a:t>2</a:t>
                      </a:r>
                    </a:p>
                  </a:txBody>
                  <a:tcPr anchor="ctr"/>
                </a:tc>
                <a:tc>
                  <a:txBody>
                    <a:bodyPr/>
                    <a:lstStyle/>
                    <a:p>
                      <a:pPr algn="ctr"/>
                      <a:r>
                        <a:rPr lang="en-US" sz="800" b="0" i="0" dirty="0">
                          <a:latin typeface="Arial" panose="020B0604020202020204" pitchFamily="34" charset="0"/>
                          <a:cs typeface="Arial" panose="020B0604020202020204" pitchFamily="34" charset="0"/>
                        </a:rPr>
                        <a:t>1,219</a:t>
                      </a:r>
                    </a:p>
                  </a:txBody>
                  <a:tcPr anchor="ctr"/>
                </a:tc>
                <a:tc>
                  <a:txBody>
                    <a:bodyPr/>
                    <a:lstStyle/>
                    <a:p>
                      <a:pPr algn="ctr"/>
                      <a:r>
                        <a:rPr lang="en-US" sz="800" b="0" i="0" dirty="0">
                          <a:latin typeface="Arial" panose="020B0604020202020204" pitchFamily="34" charset="0"/>
                          <a:cs typeface="Arial" panose="020B0604020202020204" pitchFamily="34" charset="0"/>
                        </a:rPr>
                        <a:t>13</a:t>
                      </a:r>
                    </a:p>
                  </a:txBody>
                  <a:tcPr anchor="ctr"/>
                </a:tc>
                <a:tc>
                  <a:txBody>
                    <a:bodyPr/>
                    <a:lstStyle/>
                    <a:p>
                      <a:pPr algn="ctr"/>
                      <a:r>
                        <a:rPr lang="en-US" sz="800" b="0" i="0" dirty="0">
                          <a:latin typeface="Arial" panose="020B0604020202020204" pitchFamily="34" charset="0"/>
                          <a:cs typeface="Arial" panose="020B0604020202020204" pitchFamily="34" charset="0"/>
                        </a:rPr>
                        <a:t>332</a:t>
                      </a:r>
                    </a:p>
                  </a:txBody>
                  <a:tcPr anchor="ctr"/>
                </a:tc>
                <a:tc>
                  <a:txBody>
                    <a:bodyPr/>
                    <a:lstStyle/>
                    <a:p>
                      <a:pPr algn="ctr"/>
                      <a:r>
                        <a:rPr lang="en-US" sz="800" b="0" i="0" dirty="0">
                          <a:latin typeface="Arial" panose="020B0604020202020204" pitchFamily="34" charset="0"/>
                          <a:cs typeface="Arial" panose="020B0604020202020204" pitchFamily="34" charset="0"/>
                        </a:rPr>
                        <a:t>7</a:t>
                      </a:r>
                    </a:p>
                  </a:txBody>
                  <a:tcPr anchor="ctr"/>
                </a:tc>
                <a:tc>
                  <a:txBody>
                    <a:bodyPr/>
                    <a:lstStyle/>
                    <a:p>
                      <a:pPr algn="ctr"/>
                      <a:r>
                        <a:rPr lang="en-US" sz="800" b="0" i="0" dirty="0">
                          <a:latin typeface="Arial" panose="020B0604020202020204" pitchFamily="34" charset="0"/>
                          <a:cs typeface="Arial" panose="020B0604020202020204" pitchFamily="34" charset="0"/>
                        </a:rPr>
                        <a:t>787</a:t>
                      </a:r>
                    </a:p>
                  </a:txBody>
                  <a:tcPr anchor="ctr"/>
                </a:tc>
                <a:tc>
                  <a:txBody>
                    <a:bodyPr/>
                    <a:lstStyle/>
                    <a:p>
                      <a:pPr algn="ctr"/>
                      <a:r>
                        <a:rPr lang="en-US" sz="800" b="0" i="0" dirty="0">
                          <a:latin typeface="Arial" panose="020B0604020202020204" pitchFamily="34" charset="0"/>
                          <a:cs typeface="Arial" panose="020B0604020202020204" pitchFamily="34" charset="0"/>
                        </a:rPr>
                        <a:t>20</a:t>
                      </a:r>
                    </a:p>
                  </a:txBody>
                  <a:tcPr anchor="ctr"/>
                </a:tc>
                <a:extLst>
                  <a:ext uri="{0D108BD9-81ED-4DB2-BD59-A6C34878D82A}">
                    <a16:rowId xmlns:a16="http://schemas.microsoft.com/office/drawing/2014/main" val="4123616162"/>
                  </a:ext>
                </a:extLst>
              </a:tr>
              <a:tr h="256032">
                <a:tc>
                  <a:txBody>
                    <a:bodyPr/>
                    <a:lstStyle/>
                    <a:p>
                      <a:pPr algn="ctr"/>
                      <a:r>
                        <a:rPr lang="en-US" sz="800" b="0" i="0" dirty="0">
                          <a:latin typeface="Arial" panose="020B0604020202020204" pitchFamily="34" charset="0"/>
                          <a:cs typeface="Arial" panose="020B0604020202020204" pitchFamily="34" charset="0"/>
                        </a:rPr>
                        <a:t>5,643</a:t>
                      </a:r>
                    </a:p>
                  </a:txBody>
                  <a:tcPr anchor="ctr"/>
                </a:tc>
                <a:tc>
                  <a:txBody>
                    <a:bodyPr/>
                    <a:lstStyle/>
                    <a:p>
                      <a:pPr algn="ctr"/>
                      <a:r>
                        <a:rPr lang="en-US" sz="800" b="0" i="0" dirty="0">
                          <a:latin typeface="Arial" panose="020B0604020202020204" pitchFamily="34" charset="0"/>
                          <a:cs typeface="Arial" panose="020B0604020202020204" pitchFamily="34" charset="0"/>
                        </a:rPr>
                        <a:t>425</a:t>
                      </a:r>
                    </a:p>
                  </a:txBody>
                  <a:tcPr anchor="ctr"/>
                </a:tc>
                <a:tc>
                  <a:txBody>
                    <a:bodyPr/>
                    <a:lstStyle/>
                    <a:p>
                      <a:pPr algn="ctr"/>
                      <a:r>
                        <a:rPr lang="en-US" sz="800" b="0" i="0" dirty="0">
                          <a:latin typeface="Arial" panose="020B0604020202020204" pitchFamily="34" charset="0"/>
                          <a:cs typeface="Arial" panose="020B0604020202020204" pitchFamily="34" charset="0"/>
                        </a:rPr>
                        <a:t>5,354</a:t>
                      </a:r>
                    </a:p>
                  </a:txBody>
                  <a:tcPr anchor="ctr"/>
                </a:tc>
                <a:tc>
                  <a:txBody>
                    <a:bodyPr/>
                    <a:lstStyle/>
                    <a:p>
                      <a:pPr algn="ctr"/>
                      <a:r>
                        <a:rPr lang="en-US" sz="800" b="0" i="0" dirty="0">
                          <a:latin typeface="Arial" panose="020B0604020202020204" pitchFamily="34" charset="0"/>
                          <a:cs typeface="Arial" panose="020B0604020202020204" pitchFamily="34" charset="0"/>
                        </a:rPr>
                        <a:t>1,247</a:t>
                      </a:r>
                    </a:p>
                  </a:txBody>
                  <a:tcPr anchor="ctr"/>
                </a:tc>
                <a:tc>
                  <a:txBody>
                    <a:bodyPr/>
                    <a:lstStyle/>
                    <a:p>
                      <a:pPr algn="ctr"/>
                      <a:r>
                        <a:rPr lang="en-US" sz="800" b="0" i="0" dirty="0">
                          <a:latin typeface="Arial" panose="020B0604020202020204" pitchFamily="34" charset="0"/>
                          <a:cs typeface="Arial" panose="020B0604020202020204" pitchFamily="34" charset="0"/>
                        </a:rPr>
                        <a:t>1,564</a:t>
                      </a:r>
                    </a:p>
                  </a:txBody>
                  <a:tcPr anchor="ctr"/>
                </a:tc>
                <a:tc>
                  <a:txBody>
                    <a:bodyPr/>
                    <a:lstStyle/>
                    <a:p>
                      <a:pPr algn="ctr"/>
                      <a:r>
                        <a:rPr lang="en-US" sz="800" b="0" i="0" dirty="0">
                          <a:latin typeface="Arial" panose="020B0604020202020204" pitchFamily="34" charset="0"/>
                          <a:cs typeface="Arial" panose="020B0604020202020204" pitchFamily="34" charset="0"/>
                        </a:rPr>
                        <a:t>828</a:t>
                      </a:r>
                    </a:p>
                  </a:txBody>
                  <a:tcPr anchor="ctr"/>
                </a:tc>
                <a:tc>
                  <a:txBody>
                    <a:bodyPr/>
                    <a:lstStyle/>
                    <a:p>
                      <a:pPr algn="ctr"/>
                      <a:r>
                        <a:rPr lang="en-US" sz="800" b="0" i="0" dirty="0">
                          <a:latin typeface="Arial" panose="020B0604020202020204" pitchFamily="34" charset="0"/>
                          <a:cs typeface="Arial" panose="020B0604020202020204" pitchFamily="34" charset="0"/>
                        </a:rPr>
                        <a:t>2,098</a:t>
                      </a:r>
                    </a:p>
                  </a:txBody>
                  <a:tcPr anchor="ctr"/>
                </a:tc>
                <a:tc>
                  <a:txBody>
                    <a:bodyPr/>
                    <a:lstStyle/>
                    <a:p>
                      <a:pPr algn="ctr"/>
                      <a:r>
                        <a:rPr lang="en-US" sz="800" b="0" i="0" dirty="0">
                          <a:latin typeface="Arial" panose="020B0604020202020204" pitchFamily="34" charset="0"/>
                          <a:cs typeface="Arial" panose="020B0604020202020204" pitchFamily="34" charset="0"/>
                        </a:rPr>
                        <a:t>1,281</a:t>
                      </a:r>
                    </a:p>
                  </a:txBody>
                  <a:tcPr anchor="ctr"/>
                </a:tc>
                <a:extLst>
                  <a:ext uri="{0D108BD9-81ED-4DB2-BD59-A6C34878D82A}">
                    <a16:rowId xmlns:a16="http://schemas.microsoft.com/office/drawing/2014/main" val="2998583173"/>
                  </a:ext>
                </a:extLst>
              </a:tr>
            </a:tbl>
          </a:graphicData>
        </a:graphic>
      </p:graphicFrame>
      <p:graphicFrame>
        <p:nvGraphicFramePr>
          <p:cNvPr id="28" name="Table 21">
            <a:extLst>
              <a:ext uri="{FF2B5EF4-FFF2-40B4-BE49-F238E27FC236}">
                <a16:creationId xmlns:a16="http://schemas.microsoft.com/office/drawing/2014/main" id="{435CF6F5-B2F2-0346-A360-61FE1A0942DE}"/>
              </a:ext>
            </a:extLst>
          </p:cNvPr>
          <p:cNvGraphicFramePr>
            <a:graphicFrameLocks noGrp="1"/>
          </p:cNvGraphicFramePr>
          <p:nvPr>
            <p:extLst>
              <p:ext uri="{D42A27DB-BD31-4B8C-83A1-F6EECF244321}">
                <p14:modId xmlns:p14="http://schemas.microsoft.com/office/powerpoint/2010/main" val="1076205359"/>
              </p:ext>
            </p:extLst>
          </p:nvPr>
        </p:nvGraphicFramePr>
        <p:xfrm>
          <a:off x="6809281" y="4273554"/>
          <a:ext cx="5303520" cy="1280160"/>
        </p:xfrm>
        <a:graphic>
          <a:graphicData uri="http://schemas.openxmlformats.org/drawingml/2006/table">
            <a:tbl>
              <a:tblPr firstRow="1" bandRow="1">
                <a:tableStyleId>{5C22544A-7EE6-4342-B048-85BDC9FD1C3A}</a:tableStyleId>
              </a:tblPr>
              <a:tblGrid>
                <a:gridCol w="662940">
                  <a:extLst>
                    <a:ext uri="{9D8B030D-6E8A-4147-A177-3AD203B41FA5}">
                      <a16:colId xmlns:a16="http://schemas.microsoft.com/office/drawing/2014/main" val="2503862673"/>
                    </a:ext>
                  </a:extLst>
                </a:gridCol>
                <a:gridCol w="662940">
                  <a:extLst>
                    <a:ext uri="{9D8B030D-6E8A-4147-A177-3AD203B41FA5}">
                      <a16:colId xmlns:a16="http://schemas.microsoft.com/office/drawing/2014/main" val="2454040998"/>
                    </a:ext>
                  </a:extLst>
                </a:gridCol>
                <a:gridCol w="662940">
                  <a:extLst>
                    <a:ext uri="{9D8B030D-6E8A-4147-A177-3AD203B41FA5}">
                      <a16:colId xmlns:a16="http://schemas.microsoft.com/office/drawing/2014/main" val="2898554938"/>
                    </a:ext>
                  </a:extLst>
                </a:gridCol>
                <a:gridCol w="662940">
                  <a:extLst>
                    <a:ext uri="{9D8B030D-6E8A-4147-A177-3AD203B41FA5}">
                      <a16:colId xmlns:a16="http://schemas.microsoft.com/office/drawing/2014/main" val="1122164701"/>
                    </a:ext>
                  </a:extLst>
                </a:gridCol>
                <a:gridCol w="662940">
                  <a:extLst>
                    <a:ext uri="{9D8B030D-6E8A-4147-A177-3AD203B41FA5}">
                      <a16:colId xmlns:a16="http://schemas.microsoft.com/office/drawing/2014/main" val="1418556506"/>
                    </a:ext>
                  </a:extLst>
                </a:gridCol>
                <a:gridCol w="662940">
                  <a:extLst>
                    <a:ext uri="{9D8B030D-6E8A-4147-A177-3AD203B41FA5}">
                      <a16:colId xmlns:a16="http://schemas.microsoft.com/office/drawing/2014/main" val="371129797"/>
                    </a:ext>
                  </a:extLst>
                </a:gridCol>
                <a:gridCol w="662940">
                  <a:extLst>
                    <a:ext uri="{9D8B030D-6E8A-4147-A177-3AD203B41FA5}">
                      <a16:colId xmlns:a16="http://schemas.microsoft.com/office/drawing/2014/main" val="1106867761"/>
                    </a:ext>
                  </a:extLst>
                </a:gridCol>
                <a:gridCol w="662940">
                  <a:extLst>
                    <a:ext uri="{9D8B030D-6E8A-4147-A177-3AD203B41FA5}">
                      <a16:colId xmlns:a16="http://schemas.microsoft.com/office/drawing/2014/main" val="1926833117"/>
                    </a:ext>
                  </a:extLst>
                </a:gridCol>
              </a:tblGrid>
              <a:tr h="256032">
                <a:tc gridSpan="2">
                  <a:txBody>
                    <a:bodyPr/>
                    <a:lstStyle/>
                    <a:p>
                      <a:pPr algn="ctr"/>
                      <a:r>
                        <a:rPr lang="en-US" sz="1000" b="1" i="0" dirty="0">
                          <a:latin typeface="Arial" panose="020B0604020202020204" pitchFamily="34" charset="0"/>
                          <a:cs typeface="Arial" panose="020B0604020202020204" pitchFamily="34" charset="0"/>
                        </a:rPr>
                        <a:t>Q3 2020</a:t>
                      </a:r>
                    </a:p>
                  </a:txBody>
                  <a:tcPr anchor="ctr">
                    <a:solidFill>
                      <a:schemeClr val="accent2"/>
                    </a:solidFill>
                  </a:tcPr>
                </a:tc>
                <a:tc hMerge="1">
                  <a:txBody>
                    <a:bodyPr/>
                    <a:lstStyle/>
                    <a:p>
                      <a:endParaRPr lang="en-US" dirty="0"/>
                    </a:p>
                  </a:txBody>
                  <a:tcPr/>
                </a:tc>
                <a:tc gridSpan="2">
                  <a:txBody>
                    <a:bodyPr/>
                    <a:lstStyle/>
                    <a:p>
                      <a:pPr algn="ctr"/>
                      <a:r>
                        <a:rPr lang="en-US" sz="1000" b="1" i="0" dirty="0">
                          <a:latin typeface="Arial" panose="020B0604020202020204" pitchFamily="34" charset="0"/>
                          <a:cs typeface="Arial" panose="020B0604020202020204" pitchFamily="34" charset="0"/>
                        </a:rPr>
                        <a:t>Q4 2020</a:t>
                      </a:r>
                    </a:p>
                  </a:txBody>
                  <a:tcPr anchor="ctr">
                    <a:solidFill>
                      <a:schemeClr val="accent2"/>
                    </a:solidFill>
                  </a:tcPr>
                </a:tc>
                <a:tc hMerge="1">
                  <a:txBody>
                    <a:bodyPr/>
                    <a:lstStyle/>
                    <a:p>
                      <a:endParaRPr lang="en-US" dirty="0"/>
                    </a:p>
                  </a:txBody>
                  <a:tcPr/>
                </a:tc>
                <a:tc gridSpan="2">
                  <a:txBody>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sz="1000" b="1" i="0" dirty="0">
                          <a:latin typeface="Arial" panose="020B0604020202020204" pitchFamily="34" charset="0"/>
                          <a:cs typeface="Arial" panose="020B0604020202020204" pitchFamily="34" charset="0"/>
                        </a:rPr>
                        <a:t>Q1 2021</a:t>
                      </a:r>
                    </a:p>
                  </a:txBody>
                  <a:tcPr anchor="ctr">
                    <a:solidFill>
                      <a:schemeClr val="accent2"/>
                    </a:solidFill>
                  </a:tcPr>
                </a:tc>
                <a:tc hMerge="1">
                  <a:txBody>
                    <a:bodyPr/>
                    <a:lstStyle/>
                    <a:p>
                      <a:endParaRPr lang="en-US" dirty="0"/>
                    </a:p>
                  </a:txBody>
                  <a:tcPr/>
                </a:tc>
                <a:tc gridSpan="2">
                  <a:txBody>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sz="1000" b="1" i="0" dirty="0">
                          <a:latin typeface="Arial" panose="020B0604020202020204" pitchFamily="34" charset="0"/>
                          <a:cs typeface="Arial" panose="020B0604020202020204" pitchFamily="34" charset="0"/>
                        </a:rPr>
                        <a:t>Q2 2021</a:t>
                      </a:r>
                    </a:p>
                  </a:txBody>
                  <a:tcPr anchor="ctr">
                    <a:solidFill>
                      <a:schemeClr val="accent2"/>
                    </a:solidFill>
                  </a:tcPr>
                </a:tc>
                <a:tc hMerge="1">
                  <a:txBody>
                    <a:bodyPr/>
                    <a:lstStyle/>
                    <a:p>
                      <a:endParaRPr lang="en-US" dirty="0"/>
                    </a:p>
                  </a:txBody>
                  <a:tcPr/>
                </a:tc>
                <a:extLst>
                  <a:ext uri="{0D108BD9-81ED-4DB2-BD59-A6C34878D82A}">
                    <a16:rowId xmlns:a16="http://schemas.microsoft.com/office/drawing/2014/main" val="257786734"/>
                  </a:ext>
                </a:extLst>
              </a:tr>
              <a:tr h="256032">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solidFill>
                      <a:schemeClr val="accent2">
                        <a:lumMod val="40000"/>
                        <a:lumOff val="60000"/>
                      </a:schemeClr>
                    </a:solidFill>
                  </a:tcPr>
                </a:tc>
                <a:tc>
                  <a:txBody>
                    <a:bodyPr/>
                    <a:lstStyle/>
                    <a:p>
                      <a:pPr algn="ctr"/>
                      <a:r>
                        <a:rPr lang="en-US" sz="600" b="1" i="0" dirty="0">
                          <a:latin typeface="Arial" panose="020B0604020202020204" pitchFamily="34" charset="0"/>
                          <a:cs typeface="Arial" panose="020B0604020202020204" pitchFamily="34" charset="0"/>
                        </a:rPr>
                        <a:t>Grocery</a:t>
                      </a:r>
                    </a:p>
                  </a:txBody>
                  <a:tcPr anchor="ctr">
                    <a:solidFill>
                      <a:schemeClr val="accent2">
                        <a:lumMod val="40000"/>
                        <a:lumOff val="60000"/>
                      </a:schemeClr>
                    </a:solidFill>
                  </a:tcPr>
                </a:tc>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solidFill>
                      <a:schemeClr val="accent2">
                        <a:lumMod val="40000"/>
                        <a:lumOff val="60000"/>
                      </a:schemeClr>
                    </a:solidFill>
                  </a:tcPr>
                </a:tc>
                <a:tc>
                  <a:txBody>
                    <a:bodyPr/>
                    <a:lstStyle/>
                    <a:p>
                      <a:pPr algn="ctr"/>
                      <a:r>
                        <a:rPr lang="en-US" sz="600" b="1" i="0" dirty="0">
                          <a:latin typeface="Arial" panose="020B0604020202020204" pitchFamily="34" charset="0"/>
                          <a:cs typeface="Arial" panose="020B0604020202020204" pitchFamily="34" charset="0"/>
                        </a:rPr>
                        <a:t>Grocery</a:t>
                      </a:r>
                    </a:p>
                  </a:txBody>
                  <a:tcPr anchor="ctr">
                    <a:solidFill>
                      <a:schemeClr val="accent2">
                        <a:lumMod val="40000"/>
                        <a:lumOff val="60000"/>
                      </a:schemeClr>
                    </a:solidFill>
                  </a:tcPr>
                </a:tc>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solidFill>
                      <a:schemeClr val="accent2">
                        <a:lumMod val="40000"/>
                        <a:lumOff val="60000"/>
                      </a:schemeClr>
                    </a:solidFill>
                  </a:tcPr>
                </a:tc>
                <a:tc>
                  <a:txBody>
                    <a:bodyPr/>
                    <a:lstStyle/>
                    <a:p>
                      <a:pPr algn="ctr"/>
                      <a:r>
                        <a:rPr lang="en-US" sz="600" b="1" i="0" dirty="0">
                          <a:latin typeface="Arial" panose="020B0604020202020204" pitchFamily="34" charset="0"/>
                          <a:cs typeface="Arial" panose="020B0604020202020204" pitchFamily="34" charset="0"/>
                        </a:rPr>
                        <a:t>Grocery</a:t>
                      </a:r>
                    </a:p>
                  </a:txBody>
                  <a:tcPr anchor="ctr">
                    <a:solidFill>
                      <a:schemeClr val="accent2">
                        <a:lumMod val="40000"/>
                        <a:lumOff val="60000"/>
                      </a:schemeClr>
                    </a:solidFill>
                  </a:tcPr>
                </a:tc>
                <a:tc>
                  <a:txBody>
                    <a:bodyPr/>
                    <a:lstStyle/>
                    <a:p>
                      <a:pPr algn="ctr"/>
                      <a:r>
                        <a:rPr lang="en-US" sz="600" b="1" i="0" dirty="0" err="1">
                          <a:latin typeface="Arial" panose="020B0604020202020204" pitchFamily="34" charset="0"/>
                          <a:cs typeface="Arial" panose="020B0604020202020204" pitchFamily="34" charset="0"/>
                        </a:rPr>
                        <a:t>Amazon.com</a:t>
                      </a:r>
                      <a:endParaRPr lang="en-US" sz="600" b="1" i="0" dirty="0">
                        <a:latin typeface="Arial" panose="020B0604020202020204" pitchFamily="34" charset="0"/>
                        <a:cs typeface="Arial" panose="020B0604020202020204" pitchFamily="34" charset="0"/>
                      </a:endParaRPr>
                    </a:p>
                  </a:txBody>
                  <a:tcPr anchor="ctr">
                    <a:solidFill>
                      <a:schemeClr val="accent2">
                        <a:lumMod val="40000"/>
                        <a:lumOff val="60000"/>
                      </a:schemeClr>
                    </a:solidFill>
                  </a:tcPr>
                </a:tc>
                <a:tc>
                  <a:txBody>
                    <a:bodyPr/>
                    <a:lstStyle/>
                    <a:p>
                      <a:pPr algn="ctr"/>
                      <a:r>
                        <a:rPr lang="en-US" sz="600" b="1" i="0" dirty="0">
                          <a:latin typeface="Arial" panose="020B0604020202020204" pitchFamily="34" charset="0"/>
                          <a:cs typeface="Arial" panose="020B0604020202020204" pitchFamily="34" charset="0"/>
                        </a:rPr>
                        <a:t>Grocery</a:t>
                      </a:r>
                    </a:p>
                  </a:txBody>
                  <a:tcPr anchor="ctr">
                    <a:solidFill>
                      <a:schemeClr val="accent2">
                        <a:lumMod val="40000"/>
                        <a:lumOff val="60000"/>
                      </a:schemeClr>
                    </a:solidFill>
                  </a:tcPr>
                </a:tc>
                <a:extLst>
                  <a:ext uri="{0D108BD9-81ED-4DB2-BD59-A6C34878D82A}">
                    <a16:rowId xmlns:a16="http://schemas.microsoft.com/office/drawing/2014/main" val="2223030714"/>
                  </a:ext>
                </a:extLst>
              </a:tr>
              <a:tr h="256032">
                <a:tc>
                  <a:txBody>
                    <a:bodyPr/>
                    <a:lstStyle/>
                    <a:p>
                      <a:pPr algn="ctr"/>
                      <a:r>
                        <a:rPr lang="en-US" sz="800" b="0" i="0" dirty="0">
                          <a:latin typeface="Arial" panose="020B0604020202020204" pitchFamily="34" charset="0"/>
                          <a:cs typeface="Arial" panose="020B0604020202020204" pitchFamily="34" charset="0"/>
                        </a:rPr>
                        <a:t>1,603</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627</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1,791</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689</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1,281</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29</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1,872</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14</a:t>
                      </a:r>
                    </a:p>
                  </a:txBody>
                  <a:tcPr anchor="ctr">
                    <a:solidFill>
                      <a:schemeClr val="accent2">
                        <a:lumMod val="20000"/>
                        <a:lumOff val="80000"/>
                      </a:schemeClr>
                    </a:solidFill>
                  </a:tcPr>
                </a:tc>
                <a:extLst>
                  <a:ext uri="{0D108BD9-81ED-4DB2-BD59-A6C34878D82A}">
                    <a16:rowId xmlns:a16="http://schemas.microsoft.com/office/drawing/2014/main" val="4114709674"/>
                  </a:ext>
                </a:extLst>
              </a:tr>
              <a:tr h="256032">
                <a:tc>
                  <a:txBody>
                    <a:bodyPr/>
                    <a:lstStyle/>
                    <a:p>
                      <a:pPr algn="ctr"/>
                      <a:r>
                        <a:rPr lang="en-US" sz="800" b="0" i="0" dirty="0">
                          <a:latin typeface="Arial" panose="020B0604020202020204" pitchFamily="34" charset="0"/>
                          <a:cs typeface="Arial" panose="020B0604020202020204" pitchFamily="34" charset="0"/>
                        </a:rPr>
                        <a:t>9,024</a:t>
                      </a:r>
                    </a:p>
                  </a:txBody>
                  <a:tcPr anchor="ctr">
                    <a:solidFill>
                      <a:schemeClr val="accent2">
                        <a:lumMod val="40000"/>
                        <a:lumOff val="60000"/>
                      </a:schemeClr>
                    </a:solidFill>
                  </a:tcPr>
                </a:tc>
                <a:tc>
                  <a:txBody>
                    <a:bodyPr/>
                    <a:lstStyle/>
                    <a:p>
                      <a:pPr algn="ctr"/>
                      <a:r>
                        <a:rPr lang="en-US" sz="800" b="0" i="0" dirty="0">
                          <a:latin typeface="Arial" panose="020B0604020202020204" pitchFamily="34" charset="0"/>
                          <a:cs typeface="Arial" panose="020B0604020202020204" pitchFamily="34" charset="0"/>
                        </a:rPr>
                        <a:t>531</a:t>
                      </a:r>
                    </a:p>
                  </a:txBody>
                  <a:tcPr anchor="ctr">
                    <a:solidFill>
                      <a:schemeClr val="accent2">
                        <a:lumMod val="40000"/>
                        <a:lumOff val="60000"/>
                      </a:schemeClr>
                    </a:solidFill>
                  </a:tcPr>
                </a:tc>
                <a:tc>
                  <a:txBody>
                    <a:bodyPr/>
                    <a:lstStyle/>
                    <a:p>
                      <a:pPr algn="ctr"/>
                      <a:r>
                        <a:rPr lang="en-US" sz="800" b="0" i="0" dirty="0">
                          <a:latin typeface="Arial" panose="020B0604020202020204" pitchFamily="34" charset="0"/>
                          <a:cs typeface="Arial" panose="020B0604020202020204" pitchFamily="34" charset="0"/>
                        </a:rPr>
                        <a:t>11,759</a:t>
                      </a:r>
                    </a:p>
                  </a:txBody>
                  <a:tcPr anchor="ctr">
                    <a:solidFill>
                      <a:schemeClr val="accent2">
                        <a:lumMod val="40000"/>
                        <a:lumOff val="60000"/>
                      </a:schemeClr>
                    </a:solidFill>
                  </a:tcPr>
                </a:tc>
                <a:tc>
                  <a:txBody>
                    <a:bodyPr/>
                    <a:lstStyle/>
                    <a:p>
                      <a:pPr algn="ctr"/>
                      <a:r>
                        <a:rPr lang="en-US" sz="800" b="0" i="0" dirty="0">
                          <a:latin typeface="Arial" panose="020B0604020202020204" pitchFamily="34" charset="0"/>
                          <a:cs typeface="Arial" panose="020B0604020202020204" pitchFamily="34" charset="0"/>
                        </a:rPr>
                        <a:t>736</a:t>
                      </a:r>
                    </a:p>
                  </a:txBody>
                  <a:tcPr anchor="ctr">
                    <a:solidFill>
                      <a:schemeClr val="accent2">
                        <a:lumMod val="40000"/>
                        <a:lumOff val="60000"/>
                      </a:schemeClr>
                    </a:solidFill>
                  </a:tcPr>
                </a:tc>
                <a:tc>
                  <a:txBody>
                    <a:bodyPr/>
                    <a:lstStyle/>
                    <a:p>
                      <a:pPr algn="ctr"/>
                      <a:r>
                        <a:rPr lang="en-US" sz="800" b="0" i="0" dirty="0">
                          <a:latin typeface="Arial" panose="020B0604020202020204" pitchFamily="34" charset="0"/>
                          <a:cs typeface="Arial" panose="020B0604020202020204" pitchFamily="34" charset="0"/>
                        </a:rPr>
                        <a:t>6,917</a:t>
                      </a:r>
                    </a:p>
                  </a:txBody>
                  <a:tcPr anchor="ctr">
                    <a:solidFill>
                      <a:schemeClr val="accent2">
                        <a:lumMod val="40000"/>
                        <a:lumOff val="60000"/>
                      </a:schemeClr>
                    </a:solidFill>
                  </a:tcPr>
                </a:tc>
                <a:tc>
                  <a:txBody>
                    <a:bodyPr/>
                    <a:lstStyle/>
                    <a:p>
                      <a:pPr algn="ctr"/>
                      <a:r>
                        <a:rPr lang="en-US" sz="800" b="0" i="0" dirty="0">
                          <a:latin typeface="Arial" panose="020B0604020202020204" pitchFamily="34" charset="0"/>
                          <a:cs typeface="Arial" panose="020B0604020202020204" pitchFamily="34" charset="0"/>
                        </a:rPr>
                        <a:t>546</a:t>
                      </a:r>
                    </a:p>
                  </a:txBody>
                  <a:tcPr anchor="ctr">
                    <a:solidFill>
                      <a:schemeClr val="accent2">
                        <a:lumMod val="40000"/>
                        <a:lumOff val="60000"/>
                      </a:schemeClr>
                    </a:solidFill>
                  </a:tcPr>
                </a:tc>
                <a:tc>
                  <a:txBody>
                    <a:bodyPr/>
                    <a:lstStyle/>
                    <a:p>
                      <a:pPr algn="ctr"/>
                      <a:r>
                        <a:rPr lang="en-US" sz="800" b="0" i="0" dirty="0">
                          <a:latin typeface="Arial" panose="020B0604020202020204" pitchFamily="34" charset="0"/>
                          <a:cs typeface="Arial" panose="020B0604020202020204" pitchFamily="34" charset="0"/>
                        </a:rPr>
                        <a:t>9,014</a:t>
                      </a:r>
                    </a:p>
                  </a:txBody>
                  <a:tcPr anchor="ctr">
                    <a:solidFill>
                      <a:schemeClr val="accent2">
                        <a:lumMod val="40000"/>
                        <a:lumOff val="60000"/>
                      </a:schemeClr>
                    </a:solidFill>
                  </a:tcPr>
                </a:tc>
                <a:tc>
                  <a:txBody>
                    <a:bodyPr/>
                    <a:lstStyle/>
                    <a:p>
                      <a:pPr algn="ctr"/>
                      <a:r>
                        <a:rPr lang="en-US" sz="800" b="0" i="0" dirty="0">
                          <a:latin typeface="Arial" panose="020B0604020202020204" pitchFamily="34" charset="0"/>
                          <a:cs typeface="Arial" panose="020B0604020202020204" pitchFamily="34" charset="0"/>
                        </a:rPr>
                        <a:t>530</a:t>
                      </a:r>
                    </a:p>
                  </a:txBody>
                  <a:tcPr anchor="ctr">
                    <a:solidFill>
                      <a:schemeClr val="accent2">
                        <a:lumMod val="40000"/>
                        <a:lumOff val="60000"/>
                      </a:schemeClr>
                    </a:solidFill>
                  </a:tcPr>
                </a:tc>
                <a:extLst>
                  <a:ext uri="{0D108BD9-81ED-4DB2-BD59-A6C34878D82A}">
                    <a16:rowId xmlns:a16="http://schemas.microsoft.com/office/drawing/2014/main" val="4123616162"/>
                  </a:ext>
                </a:extLst>
              </a:tr>
              <a:tr h="256032">
                <a:tc>
                  <a:txBody>
                    <a:bodyPr/>
                    <a:lstStyle/>
                    <a:p>
                      <a:pPr algn="ctr"/>
                      <a:r>
                        <a:rPr lang="en-US" sz="800" b="0" i="0" dirty="0">
                          <a:latin typeface="Arial" panose="020B0604020202020204" pitchFamily="34" charset="0"/>
                          <a:cs typeface="Arial" panose="020B0604020202020204" pitchFamily="34" charset="0"/>
                        </a:rPr>
                        <a:t>39,652</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1,512</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31,305</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2,071</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23,591</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2,031</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45,213</a:t>
                      </a:r>
                    </a:p>
                  </a:txBody>
                  <a:tcPr anchor="ctr">
                    <a:solidFill>
                      <a:schemeClr val="accent2">
                        <a:lumMod val="20000"/>
                        <a:lumOff val="80000"/>
                      </a:schemeClr>
                    </a:solidFill>
                  </a:tcPr>
                </a:tc>
                <a:tc>
                  <a:txBody>
                    <a:bodyPr/>
                    <a:lstStyle/>
                    <a:p>
                      <a:pPr algn="ctr"/>
                      <a:r>
                        <a:rPr lang="en-US" sz="800" b="0" i="0" dirty="0">
                          <a:latin typeface="Arial" panose="020B0604020202020204" pitchFamily="34" charset="0"/>
                          <a:cs typeface="Arial" panose="020B0604020202020204" pitchFamily="34" charset="0"/>
                        </a:rPr>
                        <a:t>2,669</a:t>
                      </a:r>
                    </a:p>
                  </a:txBody>
                  <a:tcPr anchor="ctr">
                    <a:solidFill>
                      <a:schemeClr val="accent2">
                        <a:lumMod val="20000"/>
                        <a:lumOff val="80000"/>
                      </a:schemeClr>
                    </a:solidFill>
                  </a:tcPr>
                </a:tc>
                <a:extLst>
                  <a:ext uri="{0D108BD9-81ED-4DB2-BD59-A6C34878D82A}">
                    <a16:rowId xmlns:a16="http://schemas.microsoft.com/office/drawing/2014/main" val="2998583173"/>
                  </a:ext>
                </a:extLst>
              </a:tr>
            </a:tbl>
          </a:graphicData>
        </a:graphic>
      </p:graphicFrame>
      <p:sp>
        <p:nvSpPr>
          <p:cNvPr id="29" name="Rectangle 28">
            <a:extLst>
              <a:ext uri="{FF2B5EF4-FFF2-40B4-BE49-F238E27FC236}">
                <a16:creationId xmlns:a16="http://schemas.microsoft.com/office/drawing/2014/main" id="{2FBEFBF9-4E2C-7943-B7DB-34514BDE48AF}"/>
              </a:ext>
            </a:extLst>
          </p:cNvPr>
          <p:cNvSpPr/>
          <p:nvPr/>
        </p:nvSpPr>
        <p:spPr>
          <a:xfrm>
            <a:off x="5863298" y="4827310"/>
            <a:ext cx="988751" cy="718145"/>
          </a:xfrm>
          <a:prstGeom prst="rect">
            <a:avLst/>
          </a:prstGeom>
        </p:spPr>
        <p:txBody>
          <a:bodyPr wrap="square">
            <a:spAutoFit/>
          </a:bodyPr>
          <a:lstStyle/>
          <a:p>
            <a:pPr algn="r">
              <a:spcAft>
                <a:spcPts val="1000"/>
              </a:spcAft>
            </a:pPr>
            <a:r>
              <a:rPr lang="en-US" sz="800" dirty="0">
                <a:latin typeface="Arial" panose="020B0604020202020204" pitchFamily="34" charset="0"/>
                <a:cs typeface="Arial" panose="020B0604020202020204" pitchFamily="34" charset="0"/>
              </a:rPr>
              <a:t>Vegan</a:t>
            </a:r>
          </a:p>
          <a:p>
            <a:pPr algn="r">
              <a:spcAft>
                <a:spcPts val="1000"/>
              </a:spcAft>
            </a:pPr>
            <a:r>
              <a:rPr lang="en-US" sz="800" dirty="0">
                <a:latin typeface="Arial" panose="020B0604020202020204" pitchFamily="34" charset="0"/>
                <a:cs typeface="Arial" panose="020B0604020202020204" pitchFamily="34" charset="0"/>
              </a:rPr>
              <a:t>Vegan snacks</a:t>
            </a:r>
          </a:p>
          <a:p>
            <a:pPr algn="r">
              <a:spcAft>
                <a:spcPts val="1000"/>
              </a:spcAft>
            </a:pPr>
            <a:r>
              <a:rPr lang="en-US" sz="800" dirty="0">
                <a:latin typeface="Arial" panose="020B0604020202020204" pitchFamily="34" charset="0"/>
                <a:cs typeface="Arial" panose="020B0604020202020204" pitchFamily="34" charset="0"/>
              </a:rPr>
              <a:t>Vegan food</a:t>
            </a:r>
          </a:p>
        </p:txBody>
      </p:sp>
      <p:grpSp>
        <p:nvGrpSpPr>
          <p:cNvPr id="30" name="Group 29">
            <a:extLst>
              <a:ext uri="{FF2B5EF4-FFF2-40B4-BE49-F238E27FC236}">
                <a16:creationId xmlns:a16="http://schemas.microsoft.com/office/drawing/2014/main" id="{C91637CD-96F0-B54C-B142-56AED17AC876}"/>
              </a:ext>
            </a:extLst>
          </p:cNvPr>
          <p:cNvGrpSpPr/>
          <p:nvPr/>
        </p:nvGrpSpPr>
        <p:grpSpPr>
          <a:xfrm>
            <a:off x="6734904" y="3170543"/>
            <a:ext cx="4786498" cy="523220"/>
            <a:chOff x="6734904" y="3142697"/>
            <a:chExt cx="4786498" cy="523220"/>
          </a:xfrm>
        </p:grpSpPr>
        <p:sp>
          <p:nvSpPr>
            <p:cNvPr id="31" name="Rectangle 30">
              <a:extLst>
                <a:ext uri="{FF2B5EF4-FFF2-40B4-BE49-F238E27FC236}">
                  <a16:creationId xmlns:a16="http://schemas.microsoft.com/office/drawing/2014/main" id="{CB3C2094-59D6-4744-BDAF-ADC1422BB35C}"/>
                </a:ext>
              </a:extLst>
            </p:cNvPr>
            <p:cNvSpPr/>
            <p:nvPr/>
          </p:nvSpPr>
          <p:spPr>
            <a:xfrm>
              <a:off x="7775877" y="3153881"/>
              <a:ext cx="3745525" cy="461665"/>
            </a:xfrm>
            <a:prstGeom prst="rect">
              <a:avLst/>
            </a:prstGeom>
          </p:spPr>
          <p:txBody>
            <a:bodyPr wrap="square">
              <a:spAutoFit/>
            </a:bodyPr>
            <a:lstStyle/>
            <a:p>
              <a:pPr fontAlgn="base"/>
              <a:r>
                <a:rPr lang="en-US" sz="1200" dirty="0">
                  <a:latin typeface="Arial" panose="020B0604020202020204" pitchFamily="34" charset="0"/>
                  <a:cs typeface="Arial" panose="020B0604020202020204" pitchFamily="34" charset="0"/>
                </a:rPr>
                <a:t>of shoppers who visit Amazon or </a:t>
              </a:r>
              <a:r>
                <a:rPr lang="en-US" sz="1200" dirty="0" err="1">
                  <a:latin typeface="Arial" panose="020B0604020202020204" pitchFamily="34" charset="0"/>
                  <a:cs typeface="Arial" panose="020B0604020202020204" pitchFamily="34" charset="0"/>
                </a:rPr>
                <a:t>Walmart.com</a:t>
              </a:r>
              <a:r>
                <a:rPr lang="en-US" sz="1200" dirty="0">
                  <a:latin typeface="Arial" panose="020B0604020202020204" pitchFamily="34" charset="0"/>
                  <a:cs typeface="Arial" panose="020B0604020202020204" pitchFamily="34" charset="0"/>
                </a:rPr>
                <a:t> visit these sites for initial product research.</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a:t>
              </a:r>
            </a:p>
          </p:txBody>
        </p:sp>
        <p:sp>
          <p:nvSpPr>
            <p:cNvPr id="32" name="Rectangle 31">
              <a:extLst>
                <a:ext uri="{FF2B5EF4-FFF2-40B4-BE49-F238E27FC236}">
                  <a16:creationId xmlns:a16="http://schemas.microsoft.com/office/drawing/2014/main" id="{AF57AA87-A98F-A44F-B4DF-613F0FBF024E}"/>
                </a:ext>
              </a:extLst>
            </p:cNvPr>
            <p:cNvSpPr/>
            <p:nvPr/>
          </p:nvSpPr>
          <p:spPr>
            <a:xfrm>
              <a:off x="6734904" y="3142697"/>
              <a:ext cx="100380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63% </a:t>
              </a:r>
            </a:p>
          </p:txBody>
        </p:sp>
      </p:grpSp>
      <p:grpSp>
        <p:nvGrpSpPr>
          <p:cNvPr id="33" name="Group 32">
            <a:extLst>
              <a:ext uri="{FF2B5EF4-FFF2-40B4-BE49-F238E27FC236}">
                <a16:creationId xmlns:a16="http://schemas.microsoft.com/office/drawing/2014/main" id="{5AA2429B-3BD7-2640-B620-806FE02D7B11}"/>
              </a:ext>
            </a:extLst>
          </p:cNvPr>
          <p:cNvGrpSpPr/>
          <p:nvPr/>
        </p:nvGrpSpPr>
        <p:grpSpPr>
          <a:xfrm>
            <a:off x="1540790" y="3170543"/>
            <a:ext cx="4445321" cy="523220"/>
            <a:chOff x="1540790" y="3198390"/>
            <a:chExt cx="4445321" cy="523220"/>
          </a:xfrm>
        </p:grpSpPr>
        <p:sp>
          <p:nvSpPr>
            <p:cNvPr id="34" name="Rectangle 33">
              <a:extLst>
                <a:ext uri="{FF2B5EF4-FFF2-40B4-BE49-F238E27FC236}">
                  <a16:creationId xmlns:a16="http://schemas.microsoft.com/office/drawing/2014/main" id="{50BEA000-0FAC-2A42-9743-CEBFEB161885}"/>
                </a:ext>
              </a:extLst>
            </p:cNvPr>
            <p:cNvSpPr/>
            <p:nvPr/>
          </p:nvSpPr>
          <p:spPr>
            <a:xfrm>
              <a:off x="2594284" y="3224058"/>
              <a:ext cx="3391827" cy="461665"/>
            </a:xfrm>
            <a:prstGeom prst="rect">
              <a:avLst/>
            </a:prstGeom>
          </p:spPr>
          <p:txBody>
            <a:bodyPr wrap="square">
              <a:spAutoFit/>
            </a:bodyPr>
            <a:lstStyle/>
            <a:p>
              <a:pPr fontAlgn="base"/>
              <a:r>
                <a:rPr lang="en-US" sz="1200" dirty="0">
                  <a:latin typeface="Arial" panose="020B0604020202020204" pitchFamily="34" charset="0"/>
                  <a:cs typeface="Arial" panose="020B0604020202020204" pitchFamily="34" charset="0"/>
                </a:rPr>
                <a:t>of product searches are non-branded exceeding branded search in ecommerce.</a:t>
              </a:r>
              <a:r>
                <a:rPr lang="en-US" sz="1200" baseline="30000" dirty="0">
                  <a:latin typeface="Arial" panose="020B0604020202020204" pitchFamily="34" charset="0"/>
                  <a:cs typeface="Arial" panose="020B0604020202020204" pitchFamily="34" charset="0"/>
                </a:rPr>
                <a:t>2</a:t>
              </a:r>
            </a:p>
          </p:txBody>
        </p:sp>
        <p:sp>
          <p:nvSpPr>
            <p:cNvPr id="35" name="Rectangle 34">
              <a:extLst>
                <a:ext uri="{FF2B5EF4-FFF2-40B4-BE49-F238E27FC236}">
                  <a16:creationId xmlns:a16="http://schemas.microsoft.com/office/drawing/2014/main" id="{D5D145F3-2CA2-C34F-9FF8-3E9FB51F1630}"/>
                </a:ext>
              </a:extLst>
            </p:cNvPr>
            <p:cNvSpPr/>
            <p:nvPr/>
          </p:nvSpPr>
          <p:spPr>
            <a:xfrm>
              <a:off x="1540790" y="3198390"/>
              <a:ext cx="100380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37% </a:t>
              </a:r>
            </a:p>
          </p:txBody>
        </p:sp>
      </p:grpSp>
      <p:grpSp>
        <p:nvGrpSpPr>
          <p:cNvPr id="36" name="Group 35">
            <a:extLst>
              <a:ext uri="{FF2B5EF4-FFF2-40B4-BE49-F238E27FC236}">
                <a16:creationId xmlns:a16="http://schemas.microsoft.com/office/drawing/2014/main" id="{05388591-0698-3F4B-8CD7-732B7954CE03}"/>
              </a:ext>
            </a:extLst>
          </p:cNvPr>
          <p:cNvGrpSpPr/>
          <p:nvPr/>
        </p:nvGrpSpPr>
        <p:grpSpPr>
          <a:xfrm>
            <a:off x="6734904" y="2492920"/>
            <a:ext cx="4264359" cy="523220"/>
            <a:chOff x="6734904" y="2504254"/>
            <a:chExt cx="4264359" cy="523220"/>
          </a:xfrm>
        </p:grpSpPr>
        <p:sp>
          <p:nvSpPr>
            <p:cNvPr id="37" name="TextBox 36">
              <a:extLst>
                <a:ext uri="{FF2B5EF4-FFF2-40B4-BE49-F238E27FC236}">
                  <a16:creationId xmlns:a16="http://schemas.microsoft.com/office/drawing/2014/main" id="{1597F3B2-6964-BD4D-9D64-214459FED12C}"/>
                </a:ext>
              </a:extLst>
            </p:cNvPr>
            <p:cNvSpPr txBox="1"/>
            <p:nvPr/>
          </p:nvSpPr>
          <p:spPr>
            <a:xfrm>
              <a:off x="7785675" y="2517598"/>
              <a:ext cx="3213588" cy="461665"/>
            </a:xfrm>
            <a:prstGeom prst="rect">
              <a:avLst/>
            </a:prstGeom>
            <a:noFill/>
          </p:spPr>
          <p:txBody>
            <a:bodyPr wrap="square" rtlCol="0">
              <a:spAutoFit/>
            </a:bodyPr>
            <a:lstStyle/>
            <a:p>
              <a:pPr fontAlgn="base"/>
              <a:r>
                <a:rPr lang="en-US" sz="1200" dirty="0">
                  <a:latin typeface="Arial" panose="020B0604020202020204" pitchFamily="34" charset="0"/>
                  <a:cs typeface="Arial" panose="020B0604020202020204" pitchFamily="34" charset="0"/>
                </a:rPr>
                <a:t>of US shoppers expect to use digital shopping more in the future.</a:t>
              </a:r>
              <a:r>
                <a:rPr lang="en-US" sz="1200" baseline="30000" dirty="0">
                  <a:latin typeface="Arial" panose="020B0604020202020204" pitchFamily="34" charset="0"/>
                  <a:cs typeface="Arial" panose="020B0604020202020204" pitchFamily="34" charset="0"/>
                </a:rPr>
                <a:t>3</a:t>
              </a:r>
            </a:p>
          </p:txBody>
        </p:sp>
        <p:sp>
          <p:nvSpPr>
            <p:cNvPr id="38" name="Rectangle 37">
              <a:extLst>
                <a:ext uri="{FF2B5EF4-FFF2-40B4-BE49-F238E27FC236}">
                  <a16:creationId xmlns:a16="http://schemas.microsoft.com/office/drawing/2014/main" id="{F98B5256-A6AC-0A40-95DA-86A056C5AAF7}"/>
                </a:ext>
              </a:extLst>
            </p:cNvPr>
            <p:cNvSpPr/>
            <p:nvPr/>
          </p:nvSpPr>
          <p:spPr>
            <a:xfrm>
              <a:off x="6734904" y="2504254"/>
              <a:ext cx="100380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59% </a:t>
              </a:r>
            </a:p>
          </p:txBody>
        </p:sp>
      </p:grpSp>
      <p:grpSp>
        <p:nvGrpSpPr>
          <p:cNvPr id="39" name="Group 38">
            <a:extLst>
              <a:ext uri="{FF2B5EF4-FFF2-40B4-BE49-F238E27FC236}">
                <a16:creationId xmlns:a16="http://schemas.microsoft.com/office/drawing/2014/main" id="{5E352188-DA37-2548-9C97-5B3C2BFC71FD}"/>
              </a:ext>
            </a:extLst>
          </p:cNvPr>
          <p:cNvGrpSpPr/>
          <p:nvPr/>
        </p:nvGrpSpPr>
        <p:grpSpPr>
          <a:xfrm>
            <a:off x="1543514" y="2492920"/>
            <a:ext cx="4090661" cy="523220"/>
            <a:chOff x="1543514" y="2507710"/>
            <a:chExt cx="4090661" cy="523220"/>
          </a:xfrm>
        </p:grpSpPr>
        <p:sp>
          <p:nvSpPr>
            <p:cNvPr id="40" name="Rectangle 39">
              <a:extLst>
                <a:ext uri="{FF2B5EF4-FFF2-40B4-BE49-F238E27FC236}">
                  <a16:creationId xmlns:a16="http://schemas.microsoft.com/office/drawing/2014/main" id="{A8800843-249E-D54C-BF1F-03138B1E011A}"/>
                </a:ext>
              </a:extLst>
            </p:cNvPr>
            <p:cNvSpPr/>
            <p:nvPr/>
          </p:nvSpPr>
          <p:spPr>
            <a:xfrm>
              <a:off x="2594284" y="2523847"/>
              <a:ext cx="3039891" cy="461665"/>
            </a:xfrm>
            <a:prstGeom prst="rect">
              <a:avLst/>
            </a:prstGeom>
          </p:spPr>
          <p:txBody>
            <a:bodyPr wrap="square">
              <a:spAutoFit/>
            </a:bodyPr>
            <a:lstStyle/>
            <a:p>
              <a:pPr fontAlgn="base"/>
              <a:r>
                <a:rPr lang="en-US" sz="1200" dirty="0">
                  <a:latin typeface="Arial" panose="020B0604020202020204" pitchFamily="34" charset="0"/>
                  <a:cs typeface="Arial" panose="020B0604020202020204" pitchFamily="34" charset="0"/>
                </a:rPr>
                <a:t>of consumers reported using online research prior to an in-store purchase.</a:t>
              </a:r>
              <a:r>
                <a:rPr lang="en-US" sz="1200" baseline="30000" dirty="0">
                  <a:latin typeface="Arial" panose="020B0604020202020204" pitchFamily="34" charset="0"/>
                  <a:cs typeface="Arial" panose="020B0604020202020204" pitchFamily="34" charset="0"/>
                </a:rPr>
                <a:t>1 </a:t>
              </a:r>
              <a:r>
                <a:rPr lang="en-US" sz="1200" dirty="0">
                  <a:latin typeface="Arial" panose="020B0604020202020204" pitchFamily="34" charset="0"/>
                  <a:cs typeface="Arial" panose="020B0604020202020204" pitchFamily="34" charset="0"/>
                </a:rPr>
                <a:t> </a:t>
              </a:r>
            </a:p>
          </p:txBody>
        </p:sp>
        <p:sp>
          <p:nvSpPr>
            <p:cNvPr id="41" name="Rectangle 40">
              <a:extLst>
                <a:ext uri="{FF2B5EF4-FFF2-40B4-BE49-F238E27FC236}">
                  <a16:creationId xmlns:a16="http://schemas.microsoft.com/office/drawing/2014/main" id="{6A2921CF-67EA-924C-B382-0078DEFCB5BD}"/>
                </a:ext>
              </a:extLst>
            </p:cNvPr>
            <p:cNvSpPr/>
            <p:nvPr/>
          </p:nvSpPr>
          <p:spPr>
            <a:xfrm>
              <a:off x="1543514" y="2507710"/>
              <a:ext cx="1037463"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81% </a:t>
              </a:r>
            </a:p>
          </p:txBody>
        </p:sp>
      </p:grpSp>
      <p:pic>
        <p:nvPicPr>
          <p:cNvPr id="42" name="Picture 41">
            <a:extLst>
              <a:ext uri="{FF2B5EF4-FFF2-40B4-BE49-F238E27FC236}">
                <a16:creationId xmlns:a16="http://schemas.microsoft.com/office/drawing/2014/main" id="{CA9F224D-6BE2-234F-B87F-E93C979A7C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116" y="4277014"/>
            <a:ext cx="496998" cy="501804"/>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08657EFD-5D25-3041-8E36-D3C9F21F9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0593" y="4273553"/>
            <a:ext cx="506667" cy="506667"/>
          </a:xfrm>
          <a:prstGeom prst="rect">
            <a:avLst/>
          </a:prstGeom>
        </p:spPr>
      </p:pic>
    </p:spTree>
    <p:extLst>
      <p:ext uri="{BB962C8B-B14F-4D97-AF65-F5344CB8AC3E}">
        <p14:creationId xmlns:p14="http://schemas.microsoft.com/office/powerpoint/2010/main" val="35548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912AF9-A6A9-6D41-A5BA-10A605C861F6}"/>
              </a:ext>
            </a:extLst>
          </p:cNvPr>
          <p:cNvSpPr>
            <a:spLocks noGrp="1"/>
          </p:cNvSpPr>
          <p:nvPr>
            <p:ph type="sldNum" sz="quarter" idx="12"/>
          </p:nvPr>
        </p:nvSpPr>
        <p:spPr/>
        <p:txBody>
          <a:bodyPr/>
          <a:lstStyle/>
          <a:p>
            <a:pPr algn="r"/>
            <a:fld id="{0096ECDA-9B52-9F45-840E-7B90CDE96DE0}" type="slidenum">
              <a:rPr lang="en-US" smtClean="0"/>
              <a:pPr algn="r"/>
              <a:t>33</a:t>
            </a:fld>
            <a:endParaRPr lang="en-US" sz="800" dirty="0"/>
          </a:p>
        </p:txBody>
      </p:sp>
      <p:pic>
        <p:nvPicPr>
          <p:cNvPr id="6" name="Picture 5" descr="A picture containing text, food, plate, fruit&#10;&#10;Description automatically generated">
            <a:extLst>
              <a:ext uri="{FF2B5EF4-FFF2-40B4-BE49-F238E27FC236}">
                <a16:creationId xmlns:a16="http://schemas.microsoft.com/office/drawing/2014/main" id="{1D4021AE-3463-1547-BD16-90B83B4BB7F4}"/>
              </a:ext>
            </a:extLst>
          </p:cNvPr>
          <p:cNvPicPr>
            <a:picLocks noChangeAspect="1"/>
          </p:cNvPicPr>
          <p:nvPr/>
        </p:nvPicPr>
        <p:blipFill>
          <a:blip r:embed="rId2"/>
          <a:stretch>
            <a:fillRect/>
          </a:stretch>
        </p:blipFill>
        <p:spPr>
          <a:xfrm>
            <a:off x="0" y="1914"/>
            <a:ext cx="12192000" cy="6854171"/>
          </a:xfrm>
          <a:prstGeom prst="rect">
            <a:avLst/>
          </a:prstGeom>
        </p:spPr>
      </p:pic>
      <p:sp>
        <p:nvSpPr>
          <p:cNvPr id="7" name="Slide Number Placeholder 3">
            <a:extLst>
              <a:ext uri="{FF2B5EF4-FFF2-40B4-BE49-F238E27FC236}">
                <a16:creationId xmlns:a16="http://schemas.microsoft.com/office/drawing/2014/main" id="{02634234-6FED-794B-8331-68A517E179D1}"/>
              </a:ext>
            </a:extLst>
          </p:cNvPr>
          <p:cNvSpPr txBox="1">
            <a:spLocks/>
          </p:cNvSpPr>
          <p:nvPr/>
        </p:nvSpPr>
        <p:spPr>
          <a:xfrm>
            <a:off x="9296405" y="6502134"/>
            <a:ext cx="2743200" cy="229971"/>
          </a:xfrm>
          <a:prstGeom prst="rect">
            <a:avLst/>
          </a:prstGeom>
        </p:spPr>
        <p:txBody>
          <a:bodyPr/>
          <a:lstStyle>
            <a:defPPr>
              <a:defRPr lang="en-US"/>
            </a:defPPr>
            <a:lvl1pPr marL="0" algn="l" defTabSz="914400" rtl="0" eaLnBrk="1" latinLnBrk="0" hangingPunct="1">
              <a:defRPr sz="800" b="0" i="0" kern="1200">
                <a:solidFill>
                  <a:srgbClr val="333333"/>
                </a:solidFill>
                <a:latin typeface="Sul Sans Light" panose="020B04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96ECDA-9B52-9F45-840E-7B90CDE96DE0}" type="slidenum">
              <a:rPr lang="en-US" smtClean="0"/>
              <a:pPr algn="r"/>
              <a:t>33</a:t>
            </a:fld>
            <a:endParaRPr lang="en-US" dirty="0"/>
          </a:p>
        </p:txBody>
      </p:sp>
    </p:spTree>
    <p:extLst>
      <p:ext uri="{BB962C8B-B14F-4D97-AF65-F5344CB8AC3E}">
        <p14:creationId xmlns:p14="http://schemas.microsoft.com/office/powerpoint/2010/main" val="570750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12AFE9-C57D-4348-A4D3-CC8E81B8B6DC}"/>
              </a:ext>
            </a:extLst>
          </p:cNvPr>
          <p:cNvSpPr>
            <a:spLocks noGrp="1"/>
          </p:cNvSpPr>
          <p:nvPr>
            <p:ph type="sldNum" sz="quarter" idx="12"/>
          </p:nvPr>
        </p:nvSpPr>
        <p:spPr/>
        <p:txBody>
          <a:bodyPr/>
          <a:lstStyle/>
          <a:p>
            <a:pPr algn="r"/>
            <a:fld id="{0096ECDA-9B52-9F45-840E-7B90CDE96DE0}" type="slidenum">
              <a:rPr lang="en-US" smtClean="0"/>
              <a:pPr algn="r"/>
              <a:t>34</a:t>
            </a:fld>
            <a:endParaRPr lang="en-US" sz="800" dirty="0"/>
          </a:p>
        </p:txBody>
      </p:sp>
      <p:pic>
        <p:nvPicPr>
          <p:cNvPr id="4" name="Picture 3" descr="A picture containing text, fruit, different, sliced&#10;&#10;Description automatically generated">
            <a:extLst>
              <a:ext uri="{FF2B5EF4-FFF2-40B4-BE49-F238E27FC236}">
                <a16:creationId xmlns:a16="http://schemas.microsoft.com/office/drawing/2014/main" id="{CF238FFA-6AE3-274E-B82B-77ED506B1564}"/>
              </a:ext>
            </a:extLst>
          </p:cNvPr>
          <p:cNvPicPr>
            <a:picLocks noChangeAspect="1"/>
          </p:cNvPicPr>
          <p:nvPr/>
        </p:nvPicPr>
        <p:blipFill>
          <a:blip r:embed="rId2"/>
          <a:stretch>
            <a:fillRect/>
          </a:stretch>
        </p:blipFill>
        <p:spPr>
          <a:xfrm>
            <a:off x="0" y="13651"/>
            <a:ext cx="12216366" cy="6844349"/>
          </a:xfrm>
          <a:prstGeom prst="rect">
            <a:avLst/>
          </a:prstGeom>
        </p:spPr>
      </p:pic>
      <p:sp>
        <p:nvSpPr>
          <p:cNvPr id="5" name="Slide Number Placeholder 3">
            <a:extLst>
              <a:ext uri="{FF2B5EF4-FFF2-40B4-BE49-F238E27FC236}">
                <a16:creationId xmlns:a16="http://schemas.microsoft.com/office/drawing/2014/main" id="{EFBD9FF6-EA93-1448-9BD3-220656426114}"/>
              </a:ext>
            </a:extLst>
          </p:cNvPr>
          <p:cNvSpPr txBox="1">
            <a:spLocks/>
          </p:cNvSpPr>
          <p:nvPr/>
        </p:nvSpPr>
        <p:spPr>
          <a:xfrm>
            <a:off x="9296405" y="6502134"/>
            <a:ext cx="2743200" cy="229971"/>
          </a:xfrm>
          <a:prstGeom prst="rect">
            <a:avLst/>
          </a:prstGeom>
        </p:spPr>
        <p:txBody>
          <a:bodyPr/>
          <a:lstStyle>
            <a:defPPr>
              <a:defRPr lang="en-US"/>
            </a:defPPr>
            <a:lvl1pPr marL="0" algn="l" defTabSz="914400" rtl="0" eaLnBrk="1" latinLnBrk="0" hangingPunct="1">
              <a:defRPr sz="800" b="0" i="0" kern="1200">
                <a:solidFill>
                  <a:srgbClr val="333333"/>
                </a:solidFill>
                <a:latin typeface="Sul Sans Light" panose="020B04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96ECDA-9B52-9F45-840E-7B90CDE96DE0}" type="slidenum">
              <a:rPr lang="en-US" smtClean="0"/>
              <a:pPr algn="r"/>
              <a:t>34</a:t>
            </a:fld>
            <a:endParaRPr lang="en-US" dirty="0"/>
          </a:p>
        </p:txBody>
      </p:sp>
    </p:spTree>
    <p:extLst>
      <p:ext uri="{BB962C8B-B14F-4D97-AF65-F5344CB8AC3E}">
        <p14:creationId xmlns:p14="http://schemas.microsoft.com/office/powerpoint/2010/main" val="3179207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ifferent, variety, several&#10;&#10;Description automatically generated">
            <a:extLst>
              <a:ext uri="{FF2B5EF4-FFF2-40B4-BE49-F238E27FC236}">
                <a16:creationId xmlns:a16="http://schemas.microsoft.com/office/drawing/2014/main" id="{1A13BCB4-60B4-A94A-B989-7D2C546F6D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EF12AFE9-C57D-4348-A4D3-CC8E81B8B6DC}"/>
              </a:ext>
            </a:extLst>
          </p:cNvPr>
          <p:cNvSpPr>
            <a:spLocks noGrp="1"/>
          </p:cNvSpPr>
          <p:nvPr>
            <p:ph type="sldNum" sz="quarter" idx="12"/>
          </p:nvPr>
        </p:nvSpPr>
        <p:spPr/>
        <p:txBody>
          <a:bodyPr/>
          <a:lstStyle/>
          <a:p>
            <a:pPr algn="r"/>
            <a:fld id="{0096ECDA-9B52-9F45-840E-7B90CDE96DE0}" type="slidenum">
              <a:rPr lang="en-US" smtClean="0"/>
              <a:pPr algn="r"/>
              <a:t>35</a:t>
            </a:fld>
            <a:endParaRPr lang="en-US" sz="800" dirty="0"/>
          </a:p>
        </p:txBody>
      </p:sp>
      <p:sp>
        <p:nvSpPr>
          <p:cNvPr id="5" name="Slide Number Placeholder 3">
            <a:extLst>
              <a:ext uri="{FF2B5EF4-FFF2-40B4-BE49-F238E27FC236}">
                <a16:creationId xmlns:a16="http://schemas.microsoft.com/office/drawing/2014/main" id="{EFBD9FF6-EA93-1448-9BD3-220656426114}"/>
              </a:ext>
            </a:extLst>
          </p:cNvPr>
          <p:cNvSpPr txBox="1">
            <a:spLocks/>
          </p:cNvSpPr>
          <p:nvPr/>
        </p:nvSpPr>
        <p:spPr>
          <a:xfrm>
            <a:off x="9296405" y="6502134"/>
            <a:ext cx="2743200" cy="229971"/>
          </a:xfrm>
          <a:prstGeom prst="rect">
            <a:avLst/>
          </a:prstGeom>
        </p:spPr>
        <p:txBody>
          <a:bodyPr/>
          <a:lstStyle>
            <a:defPPr>
              <a:defRPr lang="en-US"/>
            </a:defPPr>
            <a:lvl1pPr marL="0" algn="l" defTabSz="914400" rtl="0" eaLnBrk="1" latinLnBrk="0" hangingPunct="1">
              <a:defRPr sz="800" b="0" i="0" kern="1200">
                <a:solidFill>
                  <a:srgbClr val="333333"/>
                </a:solidFill>
                <a:latin typeface="Sul Sans Light" panose="020B04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96ECDA-9B52-9F45-840E-7B90CDE96DE0}" type="slidenum">
              <a:rPr lang="en-US" smtClean="0"/>
              <a:pPr algn="r"/>
              <a:t>35</a:t>
            </a:fld>
            <a:endParaRPr lang="en-US" dirty="0"/>
          </a:p>
        </p:txBody>
      </p:sp>
      <p:sp>
        <p:nvSpPr>
          <p:cNvPr id="8" name="Footer Placeholder 4">
            <a:extLst>
              <a:ext uri="{FF2B5EF4-FFF2-40B4-BE49-F238E27FC236}">
                <a16:creationId xmlns:a16="http://schemas.microsoft.com/office/drawing/2014/main" id="{D4DC8923-1D39-5E42-BB98-E9B170115418}"/>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1812985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vegetable&#10;&#10;Description automatically generated">
            <a:extLst>
              <a:ext uri="{FF2B5EF4-FFF2-40B4-BE49-F238E27FC236}">
                <a16:creationId xmlns:a16="http://schemas.microsoft.com/office/drawing/2014/main" id="{751099AF-5789-8F40-861E-4B0E64D6DE96}"/>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122E2A-6F52-AB4A-9BDB-FFBC88591BCD}"/>
              </a:ext>
            </a:extLst>
          </p:cNvPr>
          <p:cNvSpPr>
            <a:spLocks noGrp="1"/>
          </p:cNvSpPr>
          <p:nvPr>
            <p:ph type="title"/>
          </p:nvPr>
        </p:nvSpPr>
        <p:spPr>
          <a:xfrm>
            <a:off x="8126071" y="1419131"/>
            <a:ext cx="3750634" cy="1445507"/>
          </a:xfrm>
          <a:prstGeom prst="rect">
            <a:avLst/>
          </a:prstGeom>
        </p:spPr>
        <p:txBody>
          <a:bodyPr>
            <a:normAutofit/>
          </a:bodyPr>
          <a:lstStyle/>
          <a:p>
            <a:pPr algn="ctr"/>
            <a:r>
              <a:rPr lang="en-US" sz="3200" dirty="0"/>
              <a:t>Organic Sesame Ginger Greens Salad Kit</a:t>
            </a:r>
            <a:endParaRPr lang="en-US" sz="3200" b="1" dirty="0"/>
          </a:p>
        </p:txBody>
      </p:sp>
      <p:sp>
        <p:nvSpPr>
          <p:cNvPr id="3" name="Content Placeholder 2">
            <a:extLst>
              <a:ext uri="{FF2B5EF4-FFF2-40B4-BE49-F238E27FC236}">
                <a16:creationId xmlns:a16="http://schemas.microsoft.com/office/drawing/2014/main" id="{873162BA-1AED-6347-891D-F7BF682E4D43}"/>
              </a:ext>
            </a:extLst>
          </p:cNvPr>
          <p:cNvSpPr>
            <a:spLocks noGrp="1"/>
          </p:cNvSpPr>
          <p:nvPr>
            <p:ph idx="1"/>
          </p:nvPr>
        </p:nvSpPr>
        <p:spPr>
          <a:xfrm>
            <a:off x="8046155" y="2840548"/>
            <a:ext cx="3910466" cy="2314754"/>
          </a:xfrm>
        </p:spPr>
        <p:txBody>
          <a:bodyPr>
            <a:normAutofit fontScale="92500" lnSpcReduction="10000"/>
          </a:bodyPr>
          <a:lstStyle/>
          <a:p>
            <a:pPr marL="0" indent="0" algn="ctr">
              <a:lnSpc>
                <a:spcPct val="150000"/>
              </a:lnSpc>
              <a:spcBef>
                <a:spcPts val="0"/>
              </a:spcBef>
              <a:buNone/>
            </a:pPr>
            <a:r>
              <a:rPr lang="en-US" sz="1600" dirty="0">
                <a:ea typeface="Helvetica Neue Light" panose="02000403000000020004" pitchFamily="2" charset="0"/>
              </a:rPr>
              <a:t>Baby kale, crunchy carrots, and fresh spinach make the perfect bed for a nutrient dense topping—pumpkin seeds and chickpeas! Drizzle with our Sesame Ginger dressing for the perfect pop of flavor. This individual salad kit is a great grab-and-go option for work or a day on the run!</a:t>
            </a:r>
          </a:p>
        </p:txBody>
      </p:sp>
      <p:sp>
        <p:nvSpPr>
          <p:cNvPr id="7" name="Footer Placeholder 4">
            <a:extLst>
              <a:ext uri="{FF2B5EF4-FFF2-40B4-BE49-F238E27FC236}">
                <a16:creationId xmlns:a16="http://schemas.microsoft.com/office/drawing/2014/main" id="{E5325706-5E8B-0F4B-9729-D7659809FA3E}"/>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
        <p:nvSpPr>
          <p:cNvPr id="8" name="Slide Number Placeholder 3">
            <a:extLst>
              <a:ext uri="{FF2B5EF4-FFF2-40B4-BE49-F238E27FC236}">
                <a16:creationId xmlns:a16="http://schemas.microsoft.com/office/drawing/2014/main" id="{FBA1F5EE-9433-D04A-9FE7-DD54EC4F4546}"/>
              </a:ext>
            </a:extLst>
          </p:cNvPr>
          <p:cNvSpPr txBox="1">
            <a:spLocks/>
          </p:cNvSpPr>
          <p:nvPr/>
        </p:nvSpPr>
        <p:spPr>
          <a:xfrm>
            <a:off x="9296405" y="6502134"/>
            <a:ext cx="2743200" cy="229971"/>
          </a:xfrm>
          <a:prstGeom prst="rect">
            <a:avLst/>
          </a:prstGeom>
        </p:spPr>
        <p:txBody>
          <a:bodyPr/>
          <a:lstStyle>
            <a:defPPr>
              <a:defRPr lang="en-US"/>
            </a:defPPr>
            <a:lvl1pPr marL="0" algn="l" defTabSz="914400" rtl="0" eaLnBrk="1" latinLnBrk="0" hangingPunct="1">
              <a:defRPr sz="800" b="0" i="0" kern="1200">
                <a:solidFill>
                  <a:srgbClr val="333333"/>
                </a:solidFill>
                <a:latin typeface="Sul Sans Light" panose="020B04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96ECDA-9B52-9F45-840E-7B90CDE96DE0}" type="slidenum">
              <a:rPr lang="en-US" smtClean="0">
                <a:latin typeface="Arial" panose="020B0604020202020204" pitchFamily="34" charset="0"/>
                <a:cs typeface="Arial" panose="020B0604020202020204" pitchFamily="34" charset="0"/>
              </a:rPr>
              <a:pPr algn="r"/>
              <a:t>36</a:t>
            </a:fld>
            <a:endParaRPr lang="en-US" dirty="0">
              <a:latin typeface="Arial" panose="020B060402020202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6CDE8DF2-9D27-5846-A959-57208D03C2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6580" y="5134679"/>
            <a:ext cx="1199786" cy="1402347"/>
          </a:xfrm>
          <a:prstGeom prst="rect">
            <a:avLst/>
          </a:prstGeom>
        </p:spPr>
      </p:pic>
    </p:spTree>
    <p:extLst>
      <p:ext uri="{BB962C8B-B14F-4D97-AF65-F5344CB8AC3E}">
        <p14:creationId xmlns:p14="http://schemas.microsoft.com/office/powerpoint/2010/main" val="2380641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F35CF22-CF78-954A-8F1B-26BB600C2F0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122E2A-6F52-AB4A-9BDB-FFBC88591BCD}"/>
              </a:ext>
            </a:extLst>
          </p:cNvPr>
          <p:cNvSpPr>
            <a:spLocks noGrp="1"/>
          </p:cNvSpPr>
          <p:nvPr>
            <p:ph type="title"/>
          </p:nvPr>
        </p:nvSpPr>
        <p:spPr>
          <a:xfrm>
            <a:off x="253659" y="1096604"/>
            <a:ext cx="3750634" cy="1513310"/>
          </a:xfrm>
          <a:prstGeom prst="rect">
            <a:avLst/>
          </a:prstGeom>
        </p:spPr>
        <p:txBody>
          <a:bodyPr>
            <a:normAutofit/>
          </a:bodyPr>
          <a:lstStyle/>
          <a:p>
            <a:pPr algn="ctr"/>
            <a:r>
              <a:rPr lang="en-US" sz="3200" dirty="0"/>
              <a:t>Organic Chicken Avocado Ranch Salad Kit</a:t>
            </a:r>
            <a:endParaRPr lang="en-US" sz="3200" b="1" dirty="0"/>
          </a:p>
        </p:txBody>
      </p:sp>
      <p:sp>
        <p:nvSpPr>
          <p:cNvPr id="3" name="Content Placeholder 2">
            <a:extLst>
              <a:ext uri="{FF2B5EF4-FFF2-40B4-BE49-F238E27FC236}">
                <a16:creationId xmlns:a16="http://schemas.microsoft.com/office/drawing/2014/main" id="{873162BA-1AED-6347-891D-F7BF682E4D43}"/>
              </a:ext>
            </a:extLst>
          </p:cNvPr>
          <p:cNvSpPr>
            <a:spLocks noGrp="1"/>
          </p:cNvSpPr>
          <p:nvPr>
            <p:ph idx="1"/>
          </p:nvPr>
        </p:nvSpPr>
        <p:spPr>
          <a:xfrm>
            <a:off x="173743" y="2609914"/>
            <a:ext cx="3910466" cy="2314754"/>
          </a:xfrm>
        </p:spPr>
        <p:txBody>
          <a:bodyPr>
            <a:normAutofit fontScale="85000" lnSpcReduction="20000"/>
          </a:bodyPr>
          <a:lstStyle/>
          <a:p>
            <a:pPr marL="0" indent="0" algn="ctr">
              <a:lnSpc>
                <a:spcPct val="150000"/>
              </a:lnSpc>
              <a:spcBef>
                <a:spcPts val="0"/>
              </a:spcBef>
              <a:buNone/>
            </a:pPr>
            <a:r>
              <a:rPr lang="en-US" sz="1600" dirty="0">
                <a:ea typeface="Helvetica Neue Light" panose="02000403000000020004" pitchFamily="2" charset="0"/>
              </a:rPr>
              <a:t>A superfood blend of chopped green kale, shredded broccoli and radicchio topped with organic grilled white meat chicken, rich and creamy Avocado Ranch dressing, and nutrient dense pumpkin seeds. This salad kit is the perfect to-go salad for all avocado lovers out there looking for the dream combination of protein, health, and deliciousness. </a:t>
            </a:r>
          </a:p>
        </p:txBody>
      </p:sp>
      <p:pic>
        <p:nvPicPr>
          <p:cNvPr id="11" name="Picture 10" descr="Logo&#10;&#10;Description automatically generated">
            <a:extLst>
              <a:ext uri="{FF2B5EF4-FFF2-40B4-BE49-F238E27FC236}">
                <a16:creationId xmlns:a16="http://schemas.microsoft.com/office/drawing/2014/main" id="{7168063C-C2F3-EF48-A796-575203B77D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7437" y="5134679"/>
            <a:ext cx="1199786" cy="1402347"/>
          </a:xfrm>
          <a:prstGeom prst="rect">
            <a:avLst/>
          </a:prstGeom>
        </p:spPr>
      </p:pic>
      <p:sp>
        <p:nvSpPr>
          <p:cNvPr id="7" name="Footer Placeholder 4">
            <a:extLst>
              <a:ext uri="{FF2B5EF4-FFF2-40B4-BE49-F238E27FC236}">
                <a16:creationId xmlns:a16="http://schemas.microsoft.com/office/drawing/2014/main" id="{5DF9CAEA-713E-0D4F-ADD0-02D4A90979F1}"/>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
        <p:nvSpPr>
          <p:cNvPr id="8" name="Slide Number Placeholder 3">
            <a:extLst>
              <a:ext uri="{FF2B5EF4-FFF2-40B4-BE49-F238E27FC236}">
                <a16:creationId xmlns:a16="http://schemas.microsoft.com/office/drawing/2014/main" id="{A0D15678-FB3C-C841-8A21-E3DA95C1F1F7}"/>
              </a:ext>
            </a:extLst>
          </p:cNvPr>
          <p:cNvSpPr>
            <a:spLocks noGrp="1"/>
          </p:cNvSpPr>
          <p:nvPr>
            <p:ph type="sldNum" sz="quarter" idx="12"/>
          </p:nvPr>
        </p:nvSpPr>
        <p:spPr>
          <a:xfrm>
            <a:off x="9296405" y="6502134"/>
            <a:ext cx="2743200" cy="229971"/>
          </a:xfrm>
        </p:spPr>
        <p:txBody>
          <a:bodyPr/>
          <a:lstStyle/>
          <a:p>
            <a:pPr algn="r"/>
            <a:fld id="{0096ECDA-9B52-9F45-840E-7B90CDE96DE0}" type="slidenum">
              <a:rPr lang="en-US" smtClean="0"/>
              <a:pPr algn="r"/>
              <a:t>37</a:t>
            </a:fld>
            <a:endParaRPr lang="en-US" sz="800" dirty="0"/>
          </a:p>
        </p:txBody>
      </p:sp>
    </p:spTree>
    <p:extLst>
      <p:ext uri="{BB962C8B-B14F-4D97-AF65-F5344CB8AC3E}">
        <p14:creationId xmlns:p14="http://schemas.microsoft.com/office/powerpoint/2010/main" val="1125454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8D5E7C7-ED82-9541-97A7-0B93B2DCF7A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122E2A-6F52-AB4A-9BDB-FFBC88591BCD}"/>
              </a:ext>
            </a:extLst>
          </p:cNvPr>
          <p:cNvSpPr>
            <a:spLocks noGrp="1"/>
          </p:cNvSpPr>
          <p:nvPr>
            <p:ph type="title"/>
          </p:nvPr>
        </p:nvSpPr>
        <p:spPr>
          <a:xfrm>
            <a:off x="8126071" y="1426313"/>
            <a:ext cx="3750634" cy="1445507"/>
          </a:xfrm>
          <a:prstGeom prst="rect">
            <a:avLst/>
          </a:prstGeom>
        </p:spPr>
        <p:txBody>
          <a:bodyPr>
            <a:normAutofit/>
          </a:bodyPr>
          <a:lstStyle/>
          <a:p>
            <a:pPr algn="ctr"/>
            <a:r>
              <a:rPr lang="en-US" sz="3200" dirty="0"/>
              <a:t>Organic Harvest Cranberry Crunch Salad Kit</a:t>
            </a:r>
            <a:endParaRPr lang="en-US" sz="3200" b="1" dirty="0"/>
          </a:p>
        </p:txBody>
      </p:sp>
      <p:sp>
        <p:nvSpPr>
          <p:cNvPr id="3" name="Content Placeholder 2">
            <a:extLst>
              <a:ext uri="{FF2B5EF4-FFF2-40B4-BE49-F238E27FC236}">
                <a16:creationId xmlns:a16="http://schemas.microsoft.com/office/drawing/2014/main" id="{873162BA-1AED-6347-891D-F7BF682E4D43}"/>
              </a:ext>
            </a:extLst>
          </p:cNvPr>
          <p:cNvSpPr>
            <a:spLocks noGrp="1"/>
          </p:cNvSpPr>
          <p:nvPr>
            <p:ph idx="1"/>
          </p:nvPr>
        </p:nvSpPr>
        <p:spPr>
          <a:xfrm>
            <a:off x="8046155" y="2828804"/>
            <a:ext cx="3910466" cy="2314754"/>
          </a:xfrm>
        </p:spPr>
        <p:txBody>
          <a:bodyPr>
            <a:normAutofit fontScale="92500" lnSpcReduction="10000"/>
          </a:bodyPr>
          <a:lstStyle/>
          <a:p>
            <a:pPr marL="0" indent="0" algn="ctr">
              <a:lnSpc>
                <a:spcPct val="150000"/>
              </a:lnSpc>
              <a:spcBef>
                <a:spcPts val="0"/>
              </a:spcBef>
              <a:buNone/>
            </a:pPr>
            <a:r>
              <a:rPr lang="en-US" sz="1600" dirty="0">
                <a:ea typeface="Helvetica Neue Light" panose="02000403000000020004" pitchFamily="2" charset="0"/>
              </a:rPr>
              <a:t>The Harvest Cranberry Crunch salad packs a crunch and it's bursting with flavor. A bed of crispy spinach topped with organic chicken, pumpkin seeds, cranberries, and our Honey Poppyseed dressing. The vinaigrette gives you the perfect tang combined with sweet honey. Get to </a:t>
            </a:r>
            <a:r>
              <a:rPr lang="en-US" sz="1600" dirty="0" err="1">
                <a:ea typeface="Helvetica Neue Light" panose="02000403000000020004" pitchFamily="2" charset="0"/>
              </a:rPr>
              <a:t>drizzlin</a:t>
            </a:r>
            <a:r>
              <a:rPr lang="en-US" sz="1600" dirty="0">
                <a:ea typeface="Helvetica Neue Light" panose="02000403000000020004" pitchFamily="2" charset="0"/>
              </a:rPr>
              <a:t>'!</a:t>
            </a:r>
          </a:p>
        </p:txBody>
      </p:sp>
      <p:sp>
        <p:nvSpPr>
          <p:cNvPr id="8" name="Footer Placeholder 4">
            <a:extLst>
              <a:ext uri="{FF2B5EF4-FFF2-40B4-BE49-F238E27FC236}">
                <a16:creationId xmlns:a16="http://schemas.microsoft.com/office/drawing/2014/main" id="{B5006837-EF6E-714E-B226-6E6F1DC3400A}"/>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
        <p:nvSpPr>
          <p:cNvPr id="9" name="Slide Number Placeholder 3">
            <a:extLst>
              <a:ext uri="{FF2B5EF4-FFF2-40B4-BE49-F238E27FC236}">
                <a16:creationId xmlns:a16="http://schemas.microsoft.com/office/drawing/2014/main" id="{64E1B135-3162-334A-9BA8-FC4F6E860DBA}"/>
              </a:ext>
            </a:extLst>
          </p:cNvPr>
          <p:cNvSpPr>
            <a:spLocks noGrp="1"/>
          </p:cNvSpPr>
          <p:nvPr>
            <p:ph type="sldNum" sz="quarter" idx="12"/>
          </p:nvPr>
        </p:nvSpPr>
        <p:spPr>
          <a:xfrm>
            <a:off x="9296405" y="6502134"/>
            <a:ext cx="2743200" cy="229971"/>
          </a:xfrm>
        </p:spPr>
        <p:txBody>
          <a:bodyPr/>
          <a:lstStyle/>
          <a:p>
            <a:pPr algn="r"/>
            <a:fld id="{0096ECDA-9B52-9F45-840E-7B90CDE96DE0}" type="slidenum">
              <a:rPr lang="en-US" smtClean="0"/>
              <a:pPr algn="r"/>
              <a:t>38</a:t>
            </a:fld>
            <a:endParaRPr lang="en-US" sz="800" dirty="0"/>
          </a:p>
        </p:txBody>
      </p:sp>
      <p:pic>
        <p:nvPicPr>
          <p:cNvPr id="10" name="Picture 9" descr="Logo&#10;&#10;Description automatically generated">
            <a:extLst>
              <a:ext uri="{FF2B5EF4-FFF2-40B4-BE49-F238E27FC236}">
                <a16:creationId xmlns:a16="http://schemas.microsoft.com/office/drawing/2014/main" id="{945905EE-8F55-994B-A98A-8ADD7A2D2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6580" y="5134679"/>
            <a:ext cx="1199786" cy="1402347"/>
          </a:xfrm>
          <a:prstGeom prst="rect">
            <a:avLst/>
          </a:prstGeom>
        </p:spPr>
      </p:pic>
    </p:spTree>
    <p:extLst>
      <p:ext uri="{BB962C8B-B14F-4D97-AF65-F5344CB8AC3E}">
        <p14:creationId xmlns:p14="http://schemas.microsoft.com/office/powerpoint/2010/main" val="2697042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27AAABB-06A4-FF4A-9EFE-7B421D6065D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122E2A-6F52-AB4A-9BDB-FFBC88591BCD}"/>
              </a:ext>
            </a:extLst>
          </p:cNvPr>
          <p:cNvSpPr>
            <a:spLocks noGrp="1"/>
          </p:cNvSpPr>
          <p:nvPr>
            <p:ph type="title"/>
          </p:nvPr>
        </p:nvSpPr>
        <p:spPr>
          <a:xfrm>
            <a:off x="253659" y="1579583"/>
            <a:ext cx="3750634" cy="1030195"/>
          </a:xfrm>
          <a:prstGeom prst="rect">
            <a:avLst/>
          </a:prstGeom>
        </p:spPr>
        <p:txBody>
          <a:bodyPr>
            <a:normAutofit/>
          </a:bodyPr>
          <a:lstStyle/>
          <a:p>
            <a:pPr algn="ctr"/>
            <a:r>
              <a:rPr lang="en-US" sz="3200" dirty="0"/>
              <a:t>Spinach Bacon Ranch Salad Kit</a:t>
            </a:r>
            <a:endParaRPr lang="en-US" sz="3200" b="1" dirty="0"/>
          </a:p>
        </p:txBody>
      </p:sp>
      <p:sp>
        <p:nvSpPr>
          <p:cNvPr id="3" name="Content Placeholder 2">
            <a:extLst>
              <a:ext uri="{FF2B5EF4-FFF2-40B4-BE49-F238E27FC236}">
                <a16:creationId xmlns:a16="http://schemas.microsoft.com/office/drawing/2014/main" id="{873162BA-1AED-6347-891D-F7BF682E4D43}"/>
              </a:ext>
            </a:extLst>
          </p:cNvPr>
          <p:cNvSpPr>
            <a:spLocks noGrp="1"/>
          </p:cNvSpPr>
          <p:nvPr>
            <p:ph idx="1"/>
          </p:nvPr>
        </p:nvSpPr>
        <p:spPr>
          <a:xfrm>
            <a:off x="173743" y="2609778"/>
            <a:ext cx="3910466" cy="2314754"/>
          </a:xfrm>
        </p:spPr>
        <p:txBody>
          <a:bodyPr>
            <a:normAutofit fontScale="92500" lnSpcReduction="10000"/>
          </a:bodyPr>
          <a:lstStyle/>
          <a:p>
            <a:pPr marL="0" indent="0" algn="ctr">
              <a:lnSpc>
                <a:spcPct val="150000"/>
              </a:lnSpc>
              <a:spcBef>
                <a:spcPts val="0"/>
              </a:spcBef>
              <a:buNone/>
            </a:pPr>
            <a:r>
              <a:rPr lang="en-US" sz="1600" dirty="0">
                <a:ea typeface="Helvetica Neue Light" panose="02000403000000020004" pitchFamily="2" charset="0"/>
              </a:rPr>
              <a:t>Sonny and Cher. Beyonce and Jay-Z. Bacon and Ranch. We love power couples. That's why we took our Creamy Ranch dressing and our Bacon Salad Topper to create the perfect marriage AND lunch! Organic chicken and crisp spinach make the perfect home for these two.</a:t>
            </a:r>
          </a:p>
        </p:txBody>
      </p:sp>
      <p:sp>
        <p:nvSpPr>
          <p:cNvPr id="6" name="Footer Placeholder 4">
            <a:extLst>
              <a:ext uri="{FF2B5EF4-FFF2-40B4-BE49-F238E27FC236}">
                <a16:creationId xmlns:a16="http://schemas.microsoft.com/office/drawing/2014/main" id="{6C9CA588-A2F1-D841-B510-22C0AB81DE3C}"/>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
        <p:nvSpPr>
          <p:cNvPr id="8" name="Slide Number Placeholder 3">
            <a:extLst>
              <a:ext uri="{FF2B5EF4-FFF2-40B4-BE49-F238E27FC236}">
                <a16:creationId xmlns:a16="http://schemas.microsoft.com/office/drawing/2014/main" id="{B2F00875-9440-0E4C-BB42-E6962E1E93EF}"/>
              </a:ext>
            </a:extLst>
          </p:cNvPr>
          <p:cNvSpPr>
            <a:spLocks noGrp="1"/>
          </p:cNvSpPr>
          <p:nvPr>
            <p:ph type="sldNum" sz="quarter" idx="12"/>
          </p:nvPr>
        </p:nvSpPr>
        <p:spPr>
          <a:xfrm>
            <a:off x="9296405" y="6502134"/>
            <a:ext cx="2743200" cy="229971"/>
          </a:xfrm>
        </p:spPr>
        <p:txBody>
          <a:bodyPr/>
          <a:lstStyle/>
          <a:p>
            <a:pPr algn="r"/>
            <a:fld id="{0096ECDA-9B52-9F45-840E-7B90CDE96DE0}" type="slidenum">
              <a:rPr lang="en-US" smtClean="0"/>
              <a:pPr algn="r"/>
              <a:t>39</a:t>
            </a:fld>
            <a:endParaRPr lang="en-US" sz="800" dirty="0"/>
          </a:p>
        </p:txBody>
      </p:sp>
    </p:spTree>
    <p:extLst>
      <p:ext uri="{BB962C8B-B14F-4D97-AF65-F5344CB8AC3E}">
        <p14:creationId xmlns:p14="http://schemas.microsoft.com/office/powerpoint/2010/main" val="147491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plate, snack food, meal&#10;&#10;Description automatically generated">
            <a:extLst>
              <a:ext uri="{FF2B5EF4-FFF2-40B4-BE49-F238E27FC236}">
                <a16:creationId xmlns:a16="http://schemas.microsoft.com/office/drawing/2014/main" id="{07A9A0E2-CDA3-FA42-AFE8-AB4108A486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22" y="-2"/>
            <a:ext cx="12179778" cy="6858001"/>
          </a:xfrm>
          <a:prstGeom prst="rect">
            <a:avLst/>
          </a:prstGeom>
        </p:spPr>
      </p:pic>
      <p:sp>
        <p:nvSpPr>
          <p:cNvPr id="2" name="Oval 1">
            <a:extLst>
              <a:ext uri="{FF2B5EF4-FFF2-40B4-BE49-F238E27FC236}">
                <a16:creationId xmlns:a16="http://schemas.microsoft.com/office/drawing/2014/main" id="{096BD97F-E71F-AA4A-AE5D-009E4CBA9F5A}"/>
              </a:ext>
            </a:extLst>
          </p:cNvPr>
          <p:cNvSpPr/>
          <p:nvPr/>
        </p:nvSpPr>
        <p:spPr>
          <a:xfrm>
            <a:off x="-596096" y="1187320"/>
            <a:ext cx="6692096" cy="6582833"/>
          </a:xfrm>
          <a:prstGeom prst="ellipse">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8F7143-A893-4A4C-8C53-1CB0D0666A6D}"/>
              </a:ext>
            </a:extLst>
          </p:cNvPr>
          <p:cNvSpPr txBox="1"/>
          <p:nvPr/>
        </p:nvSpPr>
        <p:spPr>
          <a:xfrm>
            <a:off x="709448" y="1913950"/>
            <a:ext cx="4204137" cy="13427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AGENDA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DF5D9BE-F526-CF44-9E10-AD6DB77AA159}"/>
              </a:ext>
            </a:extLst>
          </p:cNvPr>
          <p:cNvSpPr>
            <a:spLocks noGrp="1"/>
          </p:cNvSpPr>
          <p:nvPr>
            <p:ph idx="1"/>
          </p:nvPr>
        </p:nvSpPr>
        <p:spPr>
          <a:xfrm>
            <a:off x="515005" y="3707214"/>
            <a:ext cx="4593021" cy="2619839"/>
          </a:xfrm>
        </p:spPr>
        <p:txBody>
          <a:bodyPr vert="horz" lIns="91440" tIns="45720" rIns="91440" bIns="45720" rtlCol="0" anchor="ctr">
            <a:normAutofit/>
          </a:bodyPr>
          <a:lstStyle/>
          <a:p>
            <a:pPr marL="342900" indent="-342900" algn="ctr">
              <a:buAutoNum type="arabicPeriod"/>
            </a:pPr>
            <a:r>
              <a:rPr lang="en-US" sz="1800" dirty="0"/>
              <a:t>TK</a:t>
            </a:r>
          </a:p>
          <a:p>
            <a:pPr marL="342900" indent="-342900" algn="ctr">
              <a:buAutoNum type="arabicPeriod"/>
            </a:pPr>
            <a:r>
              <a:rPr lang="en-US" sz="1800" dirty="0"/>
              <a:t>TK</a:t>
            </a:r>
          </a:p>
          <a:p>
            <a:pPr marL="342900" indent="-342900" algn="ctr">
              <a:buAutoNum type="arabicPeriod"/>
            </a:pPr>
            <a:r>
              <a:rPr lang="en-US" sz="1800" dirty="0"/>
              <a:t>TK</a:t>
            </a:r>
          </a:p>
          <a:p>
            <a:pPr marL="342900" indent="-342900" algn="ctr">
              <a:buAutoNum type="arabicPeriod"/>
            </a:pPr>
            <a:r>
              <a:rPr lang="en-US" sz="1800" dirty="0"/>
              <a:t>TK</a:t>
            </a:r>
          </a:p>
          <a:p>
            <a:pPr marL="342900" indent="-342900" algn="ctr">
              <a:buAutoNum type="arabicPeriod"/>
            </a:pPr>
            <a:r>
              <a:rPr lang="en-US" sz="1800" dirty="0"/>
              <a:t>TK</a:t>
            </a:r>
          </a:p>
          <a:p>
            <a:pPr marL="0" indent="0" algn="ctr">
              <a:buNone/>
            </a:pPr>
            <a:endParaRPr lang="en-US" sz="1800" dirty="0"/>
          </a:p>
          <a:p>
            <a:pPr marL="0"/>
            <a:endParaRPr lang="en-US" sz="1800" dirty="0"/>
          </a:p>
        </p:txBody>
      </p:sp>
      <p:sp>
        <p:nvSpPr>
          <p:cNvPr id="4" name="Slide Number Placeholder 3">
            <a:extLst>
              <a:ext uri="{FF2B5EF4-FFF2-40B4-BE49-F238E27FC236}">
                <a16:creationId xmlns:a16="http://schemas.microsoft.com/office/drawing/2014/main" id="{4CC96FEC-FF46-1845-8631-DAD652829719}"/>
              </a:ext>
            </a:extLst>
          </p:cNvPr>
          <p:cNvSpPr>
            <a:spLocks noGrp="1"/>
          </p:cNvSpPr>
          <p:nvPr>
            <p:ph type="sldNum" sz="quarter" idx="12"/>
          </p:nvPr>
        </p:nvSpPr>
        <p:spPr/>
        <p:txBody>
          <a:bodyPr/>
          <a:lstStyle/>
          <a:p>
            <a:pPr algn="r"/>
            <a:fld id="{0096ECDA-9B52-9F45-840E-7B90CDE96DE0}" type="slidenum">
              <a:rPr lang="en-US" smtClean="0"/>
              <a:pPr algn="r"/>
              <a:t>4</a:t>
            </a:fld>
            <a:endParaRPr lang="en-US" sz="800" dirty="0"/>
          </a:p>
        </p:txBody>
      </p:sp>
    </p:spTree>
    <p:extLst>
      <p:ext uri="{BB962C8B-B14F-4D97-AF65-F5344CB8AC3E}">
        <p14:creationId xmlns:p14="http://schemas.microsoft.com/office/powerpoint/2010/main" val="1396995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vegetable&#10;&#10;Description automatically generated">
            <a:extLst>
              <a:ext uri="{FF2B5EF4-FFF2-40B4-BE49-F238E27FC236}">
                <a16:creationId xmlns:a16="http://schemas.microsoft.com/office/drawing/2014/main" id="{FD2DBA4F-E381-7F43-BB39-2E251C3219E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122E2A-6F52-AB4A-9BDB-FFBC88591BCD}"/>
              </a:ext>
            </a:extLst>
          </p:cNvPr>
          <p:cNvSpPr>
            <a:spLocks noGrp="1"/>
          </p:cNvSpPr>
          <p:nvPr>
            <p:ph type="title"/>
          </p:nvPr>
        </p:nvSpPr>
        <p:spPr>
          <a:xfrm>
            <a:off x="8240373" y="1897651"/>
            <a:ext cx="3750634" cy="1064704"/>
          </a:xfrm>
          <a:prstGeom prst="rect">
            <a:avLst/>
          </a:prstGeom>
        </p:spPr>
        <p:txBody>
          <a:bodyPr>
            <a:normAutofit/>
          </a:bodyPr>
          <a:lstStyle/>
          <a:p>
            <a:pPr algn="ctr"/>
            <a:r>
              <a:rPr lang="en-US" sz="3200" b="1" dirty="0"/>
              <a:t>Green Goddess Crunch Salad Kit</a:t>
            </a:r>
          </a:p>
        </p:txBody>
      </p:sp>
      <p:sp>
        <p:nvSpPr>
          <p:cNvPr id="3" name="Content Placeholder 2">
            <a:extLst>
              <a:ext uri="{FF2B5EF4-FFF2-40B4-BE49-F238E27FC236}">
                <a16:creationId xmlns:a16="http://schemas.microsoft.com/office/drawing/2014/main" id="{873162BA-1AED-6347-891D-F7BF682E4D43}"/>
              </a:ext>
            </a:extLst>
          </p:cNvPr>
          <p:cNvSpPr>
            <a:spLocks noGrp="1"/>
          </p:cNvSpPr>
          <p:nvPr>
            <p:ph idx="1"/>
          </p:nvPr>
        </p:nvSpPr>
        <p:spPr>
          <a:xfrm>
            <a:off x="8160457" y="3129763"/>
            <a:ext cx="3910466" cy="2314754"/>
          </a:xfrm>
        </p:spPr>
        <p:txBody>
          <a:bodyPr>
            <a:normAutofit fontScale="92500" lnSpcReduction="10000"/>
          </a:bodyPr>
          <a:lstStyle/>
          <a:p>
            <a:pPr marL="0" indent="0" algn="ctr">
              <a:lnSpc>
                <a:spcPct val="150000"/>
              </a:lnSpc>
              <a:spcBef>
                <a:spcPts val="0"/>
              </a:spcBef>
              <a:buNone/>
            </a:pPr>
            <a:r>
              <a:rPr lang="en-US" sz="1600" dirty="0">
                <a:ea typeface="Helvetica Neue Light" panose="02000403000000020004" pitchFamily="2" charset="0"/>
              </a:rPr>
              <a:t>Baby rocket arugula topped with a gourmet fresh goat cheese medallion, our savory Green Goddess vinaigrette, and a nutrient dense topper filled with pumpkin seeds and raisins. This healthy, tasty, and flavor filled to-go option will make all of your co-workers jealous!</a:t>
            </a:r>
          </a:p>
        </p:txBody>
      </p:sp>
      <p:sp>
        <p:nvSpPr>
          <p:cNvPr id="6" name="Footer Placeholder 4">
            <a:extLst>
              <a:ext uri="{FF2B5EF4-FFF2-40B4-BE49-F238E27FC236}">
                <a16:creationId xmlns:a16="http://schemas.microsoft.com/office/drawing/2014/main" id="{E4702349-0B8B-894B-850D-CC362873B117}"/>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
        <p:nvSpPr>
          <p:cNvPr id="8" name="Slide Number Placeholder 3">
            <a:extLst>
              <a:ext uri="{FF2B5EF4-FFF2-40B4-BE49-F238E27FC236}">
                <a16:creationId xmlns:a16="http://schemas.microsoft.com/office/drawing/2014/main" id="{BB831FA5-126B-1D49-A9B5-235DF054EC80}"/>
              </a:ext>
            </a:extLst>
          </p:cNvPr>
          <p:cNvSpPr>
            <a:spLocks noGrp="1"/>
          </p:cNvSpPr>
          <p:nvPr>
            <p:ph type="sldNum" sz="quarter" idx="12"/>
          </p:nvPr>
        </p:nvSpPr>
        <p:spPr>
          <a:xfrm>
            <a:off x="9296405" y="6502134"/>
            <a:ext cx="2743200" cy="229971"/>
          </a:xfrm>
        </p:spPr>
        <p:txBody>
          <a:bodyPr/>
          <a:lstStyle/>
          <a:p>
            <a:pPr algn="r"/>
            <a:fld id="{0096ECDA-9B52-9F45-840E-7B90CDE96DE0}" type="slidenum">
              <a:rPr lang="en-US" smtClean="0"/>
              <a:pPr algn="r"/>
              <a:t>40</a:t>
            </a:fld>
            <a:endParaRPr lang="en-US" sz="800" dirty="0"/>
          </a:p>
        </p:txBody>
      </p:sp>
    </p:spTree>
    <p:extLst>
      <p:ext uri="{BB962C8B-B14F-4D97-AF65-F5344CB8AC3E}">
        <p14:creationId xmlns:p14="http://schemas.microsoft.com/office/powerpoint/2010/main" val="349072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uttered&#10;&#10;Description automatically generated">
            <a:extLst>
              <a:ext uri="{FF2B5EF4-FFF2-40B4-BE49-F238E27FC236}">
                <a16:creationId xmlns:a16="http://schemas.microsoft.com/office/drawing/2014/main" id="{4C095DCA-B318-3A4E-A6AE-45660555BF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9D7323D9-D735-1D40-ADA2-3755261BBF16}"/>
              </a:ext>
            </a:extLst>
          </p:cNvPr>
          <p:cNvSpPr>
            <a:spLocks noGrp="1"/>
          </p:cNvSpPr>
          <p:nvPr>
            <p:ph type="sldNum" sz="quarter" idx="12"/>
          </p:nvPr>
        </p:nvSpPr>
        <p:spPr/>
        <p:txBody>
          <a:bodyPr/>
          <a:lstStyle/>
          <a:p>
            <a:pPr algn="r"/>
            <a:fld id="{0096ECDA-9B52-9F45-840E-7B90CDE96DE0}" type="slidenum">
              <a:rPr lang="en-US" smtClean="0"/>
              <a:pPr algn="r"/>
              <a:t>41</a:t>
            </a:fld>
            <a:endParaRPr lang="en-US" sz="800" dirty="0"/>
          </a:p>
        </p:txBody>
      </p:sp>
      <p:sp>
        <p:nvSpPr>
          <p:cNvPr id="11" name="Footer Placeholder 4">
            <a:extLst>
              <a:ext uri="{FF2B5EF4-FFF2-40B4-BE49-F238E27FC236}">
                <a16:creationId xmlns:a16="http://schemas.microsoft.com/office/drawing/2014/main" id="{C57CDB57-7F9A-F64B-8273-563D6726A95C}"/>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Tree>
    <p:extLst>
      <p:ext uri="{BB962C8B-B14F-4D97-AF65-F5344CB8AC3E}">
        <p14:creationId xmlns:p14="http://schemas.microsoft.com/office/powerpoint/2010/main" val="1237487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C22F-3AAB-9C4A-82F1-120E1FB46971}"/>
              </a:ext>
            </a:extLst>
          </p:cNvPr>
          <p:cNvSpPr>
            <a:spLocks noGrp="1"/>
          </p:cNvSpPr>
          <p:nvPr>
            <p:ph type="ctrTitle"/>
          </p:nvPr>
        </p:nvSpPr>
        <p:spPr/>
        <p:txBody>
          <a:bodyPr/>
          <a:lstStyle/>
          <a:p>
            <a:r>
              <a:rPr lang="en-US" dirty="0"/>
              <a:t>APPENDIX</a:t>
            </a:r>
          </a:p>
        </p:txBody>
      </p:sp>
      <p:sp>
        <p:nvSpPr>
          <p:cNvPr id="3" name="Subtitle 2">
            <a:extLst>
              <a:ext uri="{FF2B5EF4-FFF2-40B4-BE49-F238E27FC236}">
                <a16:creationId xmlns:a16="http://schemas.microsoft.com/office/drawing/2014/main" id="{A3109705-79CD-564A-96DE-FB43B8EA210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913721B-E48C-8C49-B64F-DE19BD6BCB2F}"/>
              </a:ext>
            </a:extLst>
          </p:cNvPr>
          <p:cNvSpPr>
            <a:spLocks noGrp="1"/>
          </p:cNvSpPr>
          <p:nvPr>
            <p:ph type="sldNum" sz="quarter" idx="12"/>
          </p:nvPr>
        </p:nvSpPr>
        <p:spPr/>
        <p:txBody>
          <a:bodyPr/>
          <a:lstStyle/>
          <a:p>
            <a:pPr algn="r"/>
            <a:fld id="{0096ECDA-9B52-9F45-840E-7B90CDE96DE0}" type="slidenum">
              <a:rPr lang="en-US" smtClean="0"/>
              <a:pPr algn="r"/>
              <a:t>42</a:t>
            </a:fld>
            <a:endParaRPr lang="en-US" sz="800" dirty="0"/>
          </a:p>
        </p:txBody>
      </p:sp>
      <p:sp>
        <p:nvSpPr>
          <p:cNvPr id="5" name="Footer Placeholder 4">
            <a:extLst>
              <a:ext uri="{FF2B5EF4-FFF2-40B4-BE49-F238E27FC236}">
                <a16:creationId xmlns:a16="http://schemas.microsoft.com/office/drawing/2014/main" id="{E652C07A-B6DC-A74F-B0C0-82F070FD398F}"/>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3131180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DFD179-E605-4A2C-8A88-492DADE28928}"/>
              </a:ext>
            </a:extLst>
          </p:cNvPr>
          <p:cNvSpPr txBox="1"/>
          <p:nvPr/>
        </p:nvSpPr>
        <p:spPr>
          <a:xfrm>
            <a:off x="335343" y="1170908"/>
            <a:ext cx="11632879" cy="492443"/>
          </a:xfrm>
          <a:prstGeom prst="rect">
            <a:avLst/>
          </a:prstGeom>
          <a:noFill/>
        </p:spPr>
        <p:txBody>
          <a:bodyPr wrap="square" rtlCol="0">
            <a:spAutoFit/>
          </a:bodyPr>
          <a:lstStyle/>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p:txBody>
      </p:sp>
      <p:sp>
        <p:nvSpPr>
          <p:cNvPr id="6" name="TextBox 5">
            <a:extLst>
              <a:ext uri="{FF2B5EF4-FFF2-40B4-BE49-F238E27FC236}">
                <a16:creationId xmlns:a16="http://schemas.microsoft.com/office/drawing/2014/main" id="{31494BEC-55C5-4B60-8749-9D08BCB400EF}"/>
              </a:ext>
            </a:extLst>
          </p:cNvPr>
          <p:cNvSpPr txBox="1"/>
          <p:nvPr/>
        </p:nvSpPr>
        <p:spPr>
          <a:xfrm>
            <a:off x="762495" y="1538293"/>
            <a:ext cx="9448305" cy="3539430"/>
          </a:xfrm>
          <a:prstGeom prst="rect">
            <a:avLst/>
          </a:prstGeom>
          <a:noFill/>
        </p:spPr>
        <p:txBody>
          <a:bodyPr wrap="square">
            <a:spAutoFit/>
          </a:bodyPr>
          <a:lstStyle/>
          <a:p>
            <a: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The LABELED ORGANIC attribute field is used for the organic coding based on USDA guidelines.</a:t>
            </a: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r>
              <a:rPr lang="en-US" sz="1600" b="1"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LABELED ORGANIC 100%: </a:t>
            </a:r>
            <a: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All ingredients, except for water and salt, are certified organic.  The company usually, but not always, puts a USDA or other certifying body’s Organic logo on the label, or it may be deduced from the ingredient panel that 100% of the ingredients are certified organic.  </a:t>
            </a: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r>
              <a:rPr lang="en-US" sz="1600" b="1"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LABELED ORGANIC 95-99%: </a:t>
            </a:r>
            <a: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Products with 95-99% 3rd party certified organic ingredients, excluding water and salt.  </a:t>
            </a: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r>
              <a:rPr lang="en-US" sz="1600" b="1"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LABELED ORGANIC 70-94%: </a:t>
            </a:r>
            <a: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Products with 70-94% 3rd party certified organic ingredients, as declared by the company, website, or label.</a:t>
            </a: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b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br>
            <a:r>
              <a:rPr lang="en-US" sz="1600" b="1"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LABELED ORGANIC 1-69%: </a:t>
            </a:r>
            <a:r>
              <a:rPr lang="en-US" sz="1600" dirty="0">
                <a:solidFill>
                  <a:srgbClr val="2B2E2F"/>
                </a:solidFill>
                <a:effectLst/>
                <a:latin typeface="Arial" panose="020B0604020202020204" pitchFamily="34" charset="0"/>
                <a:ea typeface="Times New Roman" panose="02020603050405020304" pitchFamily="18" charset="0"/>
                <a:cs typeface="Arial" panose="020B0604020202020204" pitchFamily="34" charset="0"/>
              </a:rPr>
              <a:t>This value is used when there is a claim made by company, website, or label stating between 1-69% of ingredients are certified organic.</a:t>
            </a:r>
            <a:endParaRPr lang="en-US" sz="16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AE5924E-329D-9D46-AB61-0C65686CC9B2}"/>
              </a:ext>
            </a:extLst>
          </p:cNvPr>
          <p:cNvSpPr>
            <a:spLocks noGrp="1"/>
          </p:cNvSpPr>
          <p:nvPr>
            <p:ph type="title"/>
          </p:nvPr>
        </p:nvSpPr>
        <p:spPr/>
        <p:txBody>
          <a:bodyPr/>
          <a:lstStyle/>
          <a:p>
            <a:r>
              <a:rPr lang="en-US" dirty="0"/>
              <a:t>SPINS – ‘LABELED ORGANIC’ DESIGNATIONS</a:t>
            </a:r>
          </a:p>
        </p:txBody>
      </p:sp>
      <p:pic>
        <p:nvPicPr>
          <p:cNvPr id="8" name="Picture 7" descr="Logo&#10;&#10;Description automatically generated">
            <a:extLst>
              <a:ext uri="{FF2B5EF4-FFF2-40B4-BE49-F238E27FC236}">
                <a16:creationId xmlns:a16="http://schemas.microsoft.com/office/drawing/2014/main" id="{699F0C7D-8DD0-E041-B16F-CF7F58308A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29570" y="1170908"/>
            <a:ext cx="1249680" cy="1249680"/>
          </a:xfrm>
          <a:prstGeom prst="rect">
            <a:avLst/>
          </a:prstGeom>
        </p:spPr>
      </p:pic>
      <p:sp>
        <p:nvSpPr>
          <p:cNvPr id="2" name="Slide Number Placeholder 1">
            <a:extLst>
              <a:ext uri="{FF2B5EF4-FFF2-40B4-BE49-F238E27FC236}">
                <a16:creationId xmlns:a16="http://schemas.microsoft.com/office/drawing/2014/main" id="{51B6FCFF-ACAA-3142-94B7-344DF11E8886}"/>
              </a:ext>
            </a:extLst>
          </p:cNvPr>
          <p:cNvSpPr>
            <a:spLocks noGrp="1"/>
          </p:cNvSpPr>
          <p:nvPr>
            <p:ph type="sldNum" sz="quarter" idx="12"/>
          </p:nvPr>
        </p:nvSpPr>
        <p:spPr/>
        <p:txBody>
          <a:bodyPr/>
          <a:lstStyle/>
          <a:p>
            <a:pPr algn="r"/>
            <a:fld id="{0096ECDA-9B52-9F45-840E-7B90CDE96DE0}" type="slidenum">
              <a:rPr lang="en-US" smtClean="0"/>
              <a:pPr algn="r"/>
              <a:t>43</a:t>
            </a:fld>
            <a:endParaRPr lang="en-US" sz="800" dirty="0"/>
          </a:p>
        </p:txBody>
      </p:sp>
      <p:sp>
        <p:nvSpPr>
          <p:cNvPr id="7" name="Footer Placeholder 4">
            <a:extLst>
              <a:ext uri="{FF2B5EF4-FFF2-40B4-BE49-F238E27FC236}">
                <a16:creationId xmlns:a16="http://schemas.microsoft.com/office/drawing/2014/main" id="{9480583A-42E8-1D4B-ACCE-BF84AFB82246}"/>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1060851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8FBF127-C11C-E34C-965F-39B20A0F2EA2}"/>
              </a:ext>
            </a:extLst>
          </p:cNvPr>
          <p:cNvSpPr txBox="1"/>
          <p:nvPr/>
        </p:nvSpPr>
        <p:spPr>
          <a:xfrm>
            <a:off x="827005" y="152400"/>
            <a:ext cx="8188588" cy="615553"/>
          </a:xfrm>
          <a:prstGeom prst="rect">
            <a:avLst/>
          </a:prstGeom>
          <a:noFill/>
        </p:spPr>
        <p:txBody>
          <a:bodyPr wrap="none" rtlCol="0">
            <a:spAutoFit/>
          </a:bodyPr>
          <a:lstStyle/>
          <a:p>
            <a:r>
              <a:rPr lang="en-US" sz="3400" b="1" dirty="0">
                <a:latin typeface="Arial" panose="020B0604020202020204" pitchFamily="34" charset="0"/>
                <a:ea typeface="Helvetica Neue" panose="02000503000000020004" pitchFamily="2" charset="0"/>
                <a:cs typeface="Arial" panose="020B0604020202020204" pitchFamily="34" charset="0"/>
              </a:rPr>
              <a:t>SLIDE HEADER [ALL CAPS; ARIAL 34]</a:t>
            </a:r>
          </a:p>
        </p:txBody>
      </p:sp>
      <p:sp>
        <p:nvSpPr>
          <p:cNvPr id="5" name="TextBox 6">
            <a:extLst>
              <a:ext uri="{FF2B5EF4-FFF2-40B4-BE49-F238E27FC236}">
                <a16:creationId xmlns:a16="http://schemas.microsoft.com/office/drawing/2014/main" id="{6F219DAB-E9DB-5241-BA3D-6F70A8E9F513}"/>
              </a:ext>
            </a:extLst>
          </p:cNvPr>
          <p:cNvSpPr txBox="1"/>
          <p:nvPr/>
        </p:nvSpPr>
        <p:spPr>
          <a:xfrm>
            <a:off x="827005" y="1461152"/>
            <a:ext cx="5651634" cy="2523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buSzPct val="100000"/>
              <a:defRPr sz="1500">
                <a:solidFill>
                  <a:srgbClr val="181818"/>
                </a:solidFill>
                <a:latin typeface="Arial"/>
                <a:ea typeface="Arial"/>
                <a:cs typeface="Arial"/>
                <a:sym typeface="Arial"/>
              </a:defRPr>
            </a:pPr>
            <a:r>
              <a:rPr lang="en-US" sz="2400" b="1" dirty="0"/>
              <a:t>PARAGRAPH HEADER</a:t>
            </a:r>
          </a:p>
          <a:p>
            <a:pPr>
              <a:buSzPct val="100000"/>
              <a:defRPr sz="1500">
                <a:solidFill>
                  <a:srgbClr val="181818"/>
                </a:solidFill>
                <a:latin typeface="Arial"/>
                <a:ea typeface="Arial"/>
                <a:cs typeface="Arial"/>
                <a:sym typeface="Arial"/>
              </a:defRPr>
            </a:pPr>
            <a:r>
              <a:rPr lang="en-US" sz="2400" dirty="0"/>
              <a:t>Paragraph body copy</a:t>
            </a:r>
          </a:p>
          <a:p>
            <a:pPr>
              <a:buSzPct val="100000"/>
              <a:defRPr sz="1500">
                <a:solidFill>
                  <a:srgbClr val="181818"/>
                </a:solidFill>
                <a:latin typeface="Arial"/>
                <a:ea typeface="Arial"/>
                <a:cs typeface="Arial"/>
                <a:sym typeface="Arial"/>
              </a:defRPr>
            </a:pPr>
            <a:endParaRPr lang="en-US" sz="2400" dirty="0"/>
          </a:p>
          <a:p>
            <a:pPr marL="342900" indent="-342900">
              <a:buSzPct val="100000"/>
              <a:buFont typeface="Arial" panose="020B0604020202020204" pitchFamily="34" charset="0"/>
              <a:buChar char="•"/>
              <a:defRPr sz="1500">
                <a:solidFill>
                  <a:srgbClr val="181818"/>
                </a:solidFill>
                <a:latin typeface="Arial"/>
                <a:ea typeface="Arial"/>
                <a:cs typeface="Arial"/>
                <a:sym typeface="Arial"/>
              </a:defRPr>
            </a:pPr>
            <a:r>
              <a:rPr lang="en-US" sz="2400" dirty="0"/>
              <a:t>Bullets</a:t>
            </a:r>
          </a:p>
          <a:p>
            <a:pPr marL="342900" indent="-342900">
              <a:buSzPct val="100000"/>
              <a:buFont typeface="Arial" panose="020B0604020202020204" pitchFamily="34" charset="0"/>
              <a:buChar char="•"/>
              <a:defRPr sz="1500">
                <a:solidFill>
                  <a:srgbClr val="181818"/>
                </a:solidFill>
                <a:latin typeface="Arial"/>
                <a:ea typeface="Arial"/>
                <a:cs typeface="Arial"/>
                <a:sym typeface="Arial"/>
              </a:defRPr>
            </a:pPr>
            <a:r>
              <a:rPr lang="en-US" sz="2400" dirty="0"/>
              <a:t>Bullets</a:t>
            </a:r>
          </a:p>
          <a:p>
            <a:pPr marL="342900" indent="-342900">
              <a:buSzPct val="100000"/>
              <a:buFont typeface="Arial" panose="020B0604020202020204" pitchFamily="34" charset="0"/>
              <a:buChar char="•"/>
              <a:defRPr sz="1500">
                <a:solidFill>
                  <a:srgbClr val="181818"/>
                </a:solidFill>
                <a:latin typeface="Arial"/>
                <a:ea typeface="Arial"/>
                <a:cs typeface="Arial"/>
                <a:sym typeface="Arial"/>
              </a:defRPr>
            </a:pPr>
            <a:r>
              <a:rPr lang="en-US" sz="2400" dirty="0"/>
              <a:t>Bullets</a:t>
            </a:r>
          </a:p>
          <a:p>
            <a:pPr marL="285750" indent="-285750">
              <a:buSzPct val="100000"/>
              <a:buFont typeface="Arial"/>
              <a:buChar char="•"/>
              <a:defRPr sz="1200">
                <a:solidFill>
                  <a:srgbClr val="181818"/>
                </a:solidFill>
                <a:latin typeface="Arial"/>
                <a:ea typeface="Arial"/>
                <a:cs typeface="Arial"/>
                <a:sym typeface="Arial"/>
              </a:defRPr>
            </a:pPr>
            <a:endParaRPr sz="1400" dirty="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24A831A8-835B-A140-9398-F3586FBD4C1F}"/>
              </a:ext>
            </a:extLst>
          </p:cNvPr>
          <p:cNvSpPr>
            <a:spLocks noGrp="1"/>
          </p:cNvSpPr>
          <p:nvPr>
            <p:ph type="sldNum" sz="quarter" idx="12"/>
          </p:nvPr>
        </p:nvSpPr>
        <p:spPr/>
        <p:txBody>
          <a:bodyPr/>
          <a:lstStyle/>
          <a:p>
            <a:pPr algn="r"/>
            <a:fld id="{0096ECDA-9B52-9F45-840E-7B90CDE96DE0}" type="slidenum">
              <a:rPr lang="en-US" smtClean="0"/>
              <a:pPr algn="r"/>
              <a:t>44</a:t>
            </a:fld>
            <a:endParaRPr lang="en-US" sz="800" dirty="0"/>
          </a:p>
        </p:txBody>
      </p:sp>
      <p:sp>
        <p:nvSpPr>
          <p:cNvPr id="6" name="Footer Placeholder 4">
            <a:extLst>
              <a:ext uri="{FF2B5EF4-FFF2-40B4-BE49-F238E27FC236}">
                <a16:creationId xmlns:a16="http://schemas.microsoft.com/office/drawing/2014/main" id="{7D1BE13F-5FDF-C740-B792-000163234419}"/>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3276741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5E27-FA14-6A46-BB12-4CFDF2274BEB}"/>
              </a:ext>
            </a:extLst>
          </p:cNvPr>
          <p:cNvSpPr>
            <a:spLocks noGrp="1"/>
          </p:cNvSpPr>
          <p:nvPr>
            <p:ph type="title"/>
          </p:nvPr>
        </p:nvSpPr>
        <p:spPr/>
        <p:txBody>
          <a:bodyPr/>
          <a:lstStyle/>
          <a:p>
            <a:r>
              <a:rPr lang="en-US" dirty="0"/>
              <a:t>GOALS</a:t>
            </a:r>
          </a:p>
        </p:txBody>
      </p:sp>
      <p:sp>
        <p:nvSpPr>
          <p:cNvPr id="3" name="Slide Number Placeholder 2">
            <a:extLst>
              <a:ext uri="{FF2B5EF4-FFF2-40B4-BE49-F238E27FC236}">
                <a16:creationId xmlns:a16="http://schemas.microsoft.com/office/drawing/2014/main" id="{B1FEC41B-CFE2-2442-9727-20F778EDCDE2}"/>
              </a:ext>
            </a:extLst>
          </p:cNvPr>
          <p:cNvSpPr>
            <a:spLocks noGrp="1"/>
          </p:cNvSpPr>
          <p:nvPr>
            <p:ph type="sldNum" sz="quarter" idx="12"/>
          </p:nvPr>
        </p:nvSpPr>
        <p:spPr/>
        <p:txBody>
          <a:bodyPr/>
          <a:lstStyle/>
          <a:p>
            <a:pPr algn="r"/>
            <a:fld id="{0096ECDA-9B52-9F45-840E-7B90CDE96DE0}" type="slidenum">
              <a:rPr lang="en-US" smtClean="0"/>
              <a:pPr algn="r"/>
              <a:t>5</a:t>
            </a:fld>
            <a:endParaRPr lang="en-US" sz="800" dirty="0"/>
          </a:p>
        </p:txBody>
      </p:sp>
      <p:sp>
        <p:nvSpPr>
          <p:cNvPr id="4" name="Rectangle 3">
            <a:extLst>
              <a:ext uri="{FF2B5EF4-FFF2-40B4-BE49-F238E27FC236}">
                <a16:creationId xmlns:a16="http://schemas.microsoft.com/office/drawing/2014/main" id="{2000E41C-E2B6-1C44-A4F7-458D6E1A2125}"/>
              </a:ext>
            </a:extLst>
          </p:cNvPr>
          <p:cNvSpPr/>
          <p:nvPr/>
        </p:nvSpPr>
        <p:spPr>
          <a:xfrm>
            <a:off x="6477000" y="1828800"/>
            <a:ext cx="838200" cy="838200"/>
          </a:xfrm>
          <a:prstGeom prst="rect">
            <a:avLst/>
          </a:prstGeom>
          <a:solidFill>
            <a:srgbClr val="FFE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4EDBE-FB6D-1848-82D0-11FC3FD4521F}"/>
              </a:ext>
            </a:extLst>
          </p:cNvPr>
          <p:cNvSpPr/>
          <p:nvPr/>
        </p:nvSpPr>
        <p:spPr>
          <a:xfrm>
            <a:off x="6477000" y="3009901"/>
            <a:ext cx="838200" cy="838200"/>
          </a:xfrm>
          <a:prstGeom prst="rect">
            <a:avLst/>
          </a:prstGeom>
          <a:solidFill>
            <a:srgbClr val="FFE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A05860-58CE-4147-93E6-70125C63DC2C}"/>
              </a:ext>
            </a:extLst>
          </p:cNvPr>
          <p:cNvSpPr/>
          <p:nvPr/>
        </p:nvSpPr>
        <p:spPr>
          <a:xfrm>
            <a:off x="6477000" y="4191002"/>
            <a:ext cx="838200" cy="838200"/>
          </a:xfrm>
          <a:prstGeom prst="rect">
            <a:avLst/>
          </a:prstGeom>
          <a:solidFill>
            <a:srgbClr val="FFE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378BB1-68F7-D341-9BD7-335BEAB35E40}"/>
              </a:ext>
            </a:extLst>
          </p:cNvPr>
          <p:cNvSpPr/>
          <p:nvPr/>
        </p:nvSpPr>
        <p:spPr>
          <a:xfrm>
            <a:off x="7315200" y="1828800"/>
            <a:ext cx="365277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300"/>
              </a:spcAft>
              <a:buFont typeface="+mj-lt"/>
              <a:buAutoNum type="arabicPeriod"/>
            </a:pPr>
            <a:r>
              <a:rPr lang="en-US" b="1" dirty="0">
                <a:latin typeface="Helvetica Neue" panose="02000503000000020004" pitchFamily="2" charset="0"/>
                <a:ea typeface="Helvetica Neue" panose="02000503000000020004" pitchFamily="2" charset="0"/>
                <a:cs typeface="Helvetica Neue" panose="02000503000000020004" pitchFamily="2" charset="0"/>
              </a:rPr>
              <a:t>Earn a 5 share </a:t>
            </a:r>
            <a:r>
              <a:rPr lang="en-US" dirty="0">
                <a:latin typeface="Helvetica Neue" panose="02000503000000020004" pitchFamily="2" charset="0"/>
                <a:ea typeface="Helvetica Neue" panose="02000503000000020004" pitchFamily="2" charset="0"/>
                <a:cs typeface="Helvetica Neue" panose="02000503000000020004" pitchFamily="2" charset="0"/>
              </a:rPr>
              <a:t>through brand awareness campaigns that gain us new households</a:t>
            </a:r>
          </a:p>
        </p:txBody>
      </p:sp>
      <p:sp>
        <p:nvSpPr>
          <p:cNvPr id="8" name="Rectangle 7">
            <a:extLst>
              <a:ext uri="{FF2B5EF4-FFF2-40B4-BE49-F238E27FC236}">
                <a16:creationId xmlns:a16="http://schemas.microsoft.com/office/drawing/2014/main" id="{DFC04236-61E7-4A4B-A45B-8AD6A625055B}"/>
              </a:ext>
            </a:extLst>
          </p:cNvPr>
          <p:cNvSpPr/>
          <p:nvPr/>
        </p:nvSpPr>
        <p:spPr>
          <a:xfrm>
            <a:off x="7315200" y="3009901"/>
            <a:ext cx="365277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4FE034-B42B-F146-8BC4-584A993DAAF0}"/>
              </a:ext>
            </a:extLst>
          </p:cNvPr>
          <p:cNvSpPr/>
          <p:nvPr/>
        </p:nvSpPr>
        <p:spPr>
          <a:xfrm>
            <a:off x="7315200" y="4191002"/>
            <a:ext cx="365277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6FE4674-A778-8F4E-BBA8-00E7F40CD421}"/>
              </a:ext>
            </a:extLst>
          </p:cNvPr>
          <p:cNvSpPr txBox="1"/>
          <p:nvPr/>
        </p:nvSpPr>
        <p:spPr>
          <a:xfrm>
            <a:off x="6726021" y="2012554"/>
            <a:ext cx="35618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2040735A-FDFC-3A46-B0F5-BC02A4EB852B}"/>
              </a:ext>
            </a:extLst>
          </p:cNvPr>
          <p:cNvSpPr txBox="1"/>
          <p:nvPr/>
        </p:nvSpPr>
        <p:spPr>
          <a:xfrm>
            <a:off x="6726021" y="3198168"/>
            <a:ext cx="362600"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7702EE05-2826-A243-9637-389B4E99282C}"/>
              </a:ext>
            </a:extLst>
          </p:cNvPr>
          <p:cNvSpPr txBox="1"/>
          <p:nvPr/>
        </p:nvSpPr>
        <p:spPr>
          <a:xfrm>
            <a:off x="6726021" y="4379269"/>
            <a:ext cx="365806"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3</a:t>
            </a:r>
          </a:p>
        </p:txBody>
      </p:sp>
      <p:sp>
        <p:nvSpPr>
          <p:cNvPr id="13" name="TextBox 12">
            <a:extLst>
              <a:ext uri="{FF2B5EF4-FFF2-40B4-BE49-F238E27FC236}">
                <a16:creationId xmlns:a16="http://schemas.microsoft.com/office/drawing/2014/main" id="{B0F65EF1-38F8-4C4C-8A92-70E025733067}"/>
              </a:ext>
            </a:extLst>
          </p:cNvPr>
          <p:cNvSpPr txBox="1"/>
          <p:nvPr/>
        </p:nvSpPr>
        <p:spPr>
          <a:xfrm>
            <a:off x="7408166" y="1913990"/>
            <a:ext cx="3107434" cy="307777"/>
          </a:xfrm>
          <a:prstGeom prst="rect">
            <a:avLst/>
          </a:prstGeom>
          <a:noFill/>
        </p:spPr>
        <p:txBody>
          <a:bodyPr wrap="square" rtlCol="0">
            <a:spAutoFit/>
          </a:bodyPr>
          <a:lstStyle/>
          <a:p>
            <a:pPr lvl="0">
              <a:spcAft>
                <a:spcPts val="300"/>
              </a:spcAft>
            </a:pPr>
            <a:r>
              <a:rPr lang="en-US" sz="1400" dirty="0">
                <a:latin typeface="Arial" panose="020B0604020202020204" pitchFamily="34" charset="0"/>
                <a:ea typeface="Helvetica Neue" panose="02000503000000020004" pitchFamily="2" charset="0"/>
                <a:cs typeface="Arial" panose="020B0604020202020204" pitchFamily="34" charset="0"/>
              </a:rPr>
              <a:t>Goal #1 TK</a:t>
            </a:r>
          </a:p>
        </p:txBody>
      </p:sp>
      <p:sp>
        <p:nvSpPr>
          <p:cNvPr id="14" name="TextBox 13">
            <a:extLst>
              <a:ext uri="{FF2B5EF4-FFF2-40B4-BE49-F238E27FC236}">
                <a16:creationId xmlns:a16="http://schemas.microsoft.com/office/drawing/2014/main" id="{308520D9-45C8-B64F-B5C5-D589F0D1F31C}"/>
              </a:ext>
            </a:extLst>
          </p:cNvPr>
          <p:cNvSpPr txBox="1"/>
          <p:nvPr/>
        </p:nvSpPr>
        <p:spPr>
          <a:xfrm>
            <a:off x="7361683" y="3085625"/>
            <a:ext cx="3559812" cy="307777"/>
          </a:xfrm>
          <a:prstGeom prst="rect">
            <a:avLst/>
          </a:prstGeom>
          <a:noFill/>
        </p:spPr>
        <p:txBody>
          <a:bodyPr wrap="square" rtlCol="0">
            <a:spAutoFit/>
          </a:bodyPr>
          <a:lstStyle/>
          <a:p>
            <a:pPr lvl="0">
              <a:spcAft>
                <a:spcPts val="300"/>
              </a:spcAft>
            </a:pPr>
            <a:r>
              <a:rPr lang="en-US" sz="1400" dirty="0">
                <a:latin typeface="Arial" panose="020B0604020202020204" pitchFamily="34" charset="0"/>
                <a:ea typeface="Helvetica Neue" panose="02000503000000020004" pitchFamily="2" charset="0"/>
                <a:cs typeface="Arial" panose="020B0604020202020204" pitchFamily="34" charset="0"/>
              </a:rPr>
              <a:t>Goal #2 TK</a:t>
            </a:r>
          </a:p>
        </p:txBody>
      </p:sp>
      <p:sp>
        <p:nvSpPr>
          <p:cNvPr id="15" name="TextBox 14">
            <a:extLst>
              <a:ext uri="{FF2B5EF4-FFF2-40B4-BE49-F238E27FC236}">
                <a16:creationId xmlns:a16="http://schemas.microsoft.com/office/drawing/2014/main" id="{67B893F3-8ED4-BD49-AA73-42DD4214FED1}"/>
              </a:ext>
            </a:extLst>
          </p:cNvPr>
          <p:cNvSpPr txBox="1"/>
          <p:nvPr/>
        </p:nvSpPr>
        <p:spPr>
          <a:xfrm>
            <a:off x="7361683" y="4267200"/>
            <a:ext cx="3336034" cy="307777"/>
          </a:xfrm>
          <a:prstGeom prst="rect">
            <a:avLst/>
          </a:prstGeom>
          <a:noFill/>
        </p:spPr>
        <p:txBody>
          <a:bodyPr wrap="square" rtlCol="0">
            <a:spAutoFit/>
          </a:bodyPr>
          <a:lstStyle/>
          <a:p>
            <a:pPr lvl="0">
              <a:spcAft>
                <a:spcPts val="300"/>
              </a:spcAft>
            </a:pPr>
            <a:r>
              <a:rPr lang="en-US" sz="1400" dirty="0">
                <a:latin typeface="Arial" panose="020B0604020202020204" pitchFamily="34" charset="0"/>
                <a:ea typeface="Helvetica Neue" panose="02000503000000020004" pitchFamily="2" charset="0"/>
                <a:cs typeface="Arial" panose="020B0604020202020204" pitchFamily="34" charset="0"/>
              </a:rPr>
              <a:t>Goal #3 TK</a:t>
            </a:r>
          </a:p>
        </p:txBody>
      </p:sp>
      <p:sp>
        <p:nvSpPr>
          <p:cNvPr id="16" name="Rectangle 15">
            <a:extLst>
              <a:ext uri="{FF2B5EF4-FFF2-40B4-BE49-F238E27FC236}">
                <a16:creationId xmlns:a16="http://schemas.microsoft.com/office/drawing/2014/main" id="{B4679735-5C58-DE4C-A9F9-1B9157607A45}"/>
              </a:ext>
            </a:extLst>
          </p:cNvPr>
          <p:cNvSpPr/>
          <p:nvPr/>
        </p:nvSpPr>
        <p:spPr>
          <a:xfrm>
            <a:off x="6477000" y="5241886"/>
            <a:ext cx="838200" cy="838200"/>
          </a:xfrm>
          <a:prstGeom prst="rect">
            <a:avLst/>
          </a:prstGeom>
          <a:solidFill>
            <a:srgbClr val="FFE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4</a:t>
            </a:r>
          </a:p>
        </p:txBody>
      </p:sp>
      <p:sp>
        <p:nvSpPr>
          <p:cNvPr id="17" name="Rectangle 16">
            <a:extLst>
              <a:ext uri="{FF2B5EF4-FFF2-40B4-BE49-F238E27FC236}">
                <a16:creationId xmlns:a16="http://schemas.microsoft.com/office/drawing/2014/main" id="{56A9DF5D-F0B5-4741-AC05-AA669BE1CFE0}"/>
              </a:ext>
            </a:extLst>
          </p:cNvPr>
          <p:cNvSpPr/>
          <p:nvPr/>
        </p:nvSpPr>
        <p:spPr>
          <a:xfrm>
            <a:off x="7315200" y="5241886"/>
            <a:ext cx="365277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052EECF-F7E4-A84F-9275-D6713855E095}"/>
              </a:ext>
            </a:extLst>
          </p:cNvPr>
          <p:cNvSpPr txBox="1"/>
          <p:nvPr/>
        </p:nvSpPr>
        <p:spPr>
          <a:xfrm>
            <a:off x="7408166" y="5334000"/>
            <a:ext cx="3513329" cy="307777"/>
          </a:xfrm>
          <a:prstGeom prst="rect">
            <a:avLst/>
          </a:prstGeom>
          <a:noFill/>
        </p:spPr>
        <p:txBody>
          <a:bodyPr wrap="square" rtlCol="0">
            <a:spAutoFit/>
          </a:bodyPr>
          <a:lstStyle/>
          <a:p>
            <a:pPr lvl="0">
              <a:spcAft>
                <a:spcPts val="300"/>
              </a:spcAft>
            </a:pPr>
            <a:r>
              <a:rPr lang="en-US" sz="1400" dirty="0">
                <a:latin typeface="Arial" panose="020B0604020202020204" pitchFamily="34" charset="0"/>
                <a:ea typeface="Helvetica Neue" panose="02000503000000020004" pitchFamily="2" charset="0"/>
                <a:cs typeface="Arial" panose="020B0604020202020204" pitchFamily="34" charset="0"/>
              </a:rPr>
              <a:t>Goal #4 TK</a:t>
            </a:r>
          </a:p>
        </p:txBody>
      </p:sp>
      <p:sp>
        <p:nvSpPr>
          <p:cNvPr id="19" name="Footer Placeholder 4">
            <a:extLst>
              <a:ext uri="{FF2B5EF4-FFF2-40B4-BE49-F238E27FC236}">
                <a16:creationId xmlns:a16="http://schemas.microsoft.com/office/drawing/2014/main" id="{BC03AA69-79A0-024B-9156-A8EB782CD062}"/>
              </a:ext>
            </a:extLst>
          </p:cNvPr>
          <p:cNvSpPr>
            <a:spLocks noGrp="1"/>
          </p:cNvSpPr>
          <p:nvPr>
            <p:ph type="ftr" sz="quarter" idx="11"/>
          </p:nvPr>
        </p:nvSpPr>
        <p:spPr>
          <a:xfrm>
            <a:off x="4038601" y="6502135"/>
            <a:ext cx="4114800" cy="229970"/>
          </a:xfrm>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Tree>
    <p:extLst>
      <p:ext uri="{BB962C8B-B14F-4D97-AF65-F5344CB8AC3E}">
        <p14:creationId xmlns:p14="http://schemas.microsoft.com/office/powerpoint/2010/main" val="301863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 vegetable, meal, several&#10;&#10;Description automatically generated">
            <a:extLst>
              <a:ext uri="{FF2B5EF4-FFF2-40B4-BE49-F238E27FC236}">
                <a16:creationId xmlns:a16="http://schemas.microsoft.com/office/drawing/2014/main" id="{6B4E5C2D-44E9-BB47-93F1-9844B0400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9FDEEBD-B02D-0C4B-A33D-54A3F39B26DC}"/>
              </a:ext>
            </a:extLst>
          </p:cNvPr>
          <p:cNvSpPr/>
          <p:nvPr/>
        </p:nvSpPr>
        <p:spPr>
          <a:xfrm>
            <a:off x="847636" y="4452488"/>
            <a:ext cx="4679404" cy="1031051"/>
          </a:xfrm>
          <a:prstGeom prst="rect">
            <a:avLst/>
          </a:prstGeom>
        </p:spPr>
        <p:txBody>
          <a:bodyPr wrap="square">
            <a:spAutoFit/>
          </a:bodyPr>
          <a:lstStyle/>
          <a:p>
            <a:pPr algn="ctr">
              <a:spcAft>
                <a:spcPts val="600"/>
              </a:spcAft>
            </a:pPr>
            <a:r>
              <a:rPr lang="en-US" sz="2400" b="1" dirty="0">
                <a:latin typeface="Arial" panose="020B0604020202020204" pitchFamily="34" charset="0"/>
                <a:ea typeface="Helvetica Neue" panose="02000503000000020004" pitchFamily="2" charset="0"/>
                <a:cs typeface="Arial" panose="020B0604020202020204" pitchFamily="34" charset="0"/>
              </a:rPr>
              <a:t>MISSION</a:t>
            </a:r>
          </a:p>
          <a:p>
            <a:pPr algn="ctr">
              <a:spcAft>
                <a:spcPts val="600"/>
              </a:spcAft>
            </a:pPr>
            <a:r>
              <a:rPr lang="en-US" sz="1600" dirty="0">
                <a:latin typeface="Arial" panose="020B0604020202020204" pitchFamily="34" charset="0"/>
                <a:ea typeface="Helvetica Neue" panose="02000503000000020004" pitchFamily="2" charset="0"/>
                <a:cs typeface="Arial" panose="020B0604020202020204" pitchFamily="34" charset="0"/>
              </a:rPr>
              <a:t>Make the most delicious, innovative, and clean dressings, sauces and products available</a:t>
            </a:r>
          </a:p>
        </p:txBody>
      </p:sp>
      <p:sp>
        <p:nvSpPr>
          <p:cNvPr id="16" name="Rectangle 15">
            <a:extLst>
              <a:ext uri="{FF2B5EF4-FFF2-40B4-BE49-F238E27FC236}">
                <a16:creationId xmlns:a16="http://schemas.microsoft.com/office/drawing/2014/main" id="{A56063D8-CC39-E641-A1E0-034FFD9A4AB8}"/>
              </a:ext>
            </a:extLst>
          </p:cNvPr>
          <p:cNvSpPr/>
          <p:nvPr/>
        </p:nvSpPr>
        <p:spPr>
          <a:xfrm>
            <a:off x="1552376" y="3166160"/>
            <a:ext cx="3269924" cy="784830"/>
          </a:xfrm>
          <a:prstGeom prst="rect">
            <a:avLst/>
          </a:prstGeom>
        </p:spPr>
        <p:txBody>
          <a:bodyPr wrap="square">
            <a:spAutoFit/>
          </a:bodyPr>
          <a:lstStyle/>
          <a:p>
            <a:pPr algn="ctr">
              <a:spcAft>
                <a:spcPts val="600"/>
              </a:spcAft>
            </a:pPr>
            <a:r>
              <a:rPr lang="en-US" sz="2400" b="1" dirty="0">
                <a:latin typeface="Arial" panose="020B0604020202020204" pitchFamily="34" charset="0"/>
                <a:ea typeface="Helvetica Neue" panose="02000503000000020004" pitchFamily="2" charset="0"/>
                <a:cs typeface="Arial" panose="020B0604020202020204" pitchFamily="34" charset="0"/>
              </a:rPr>
              <a:t>VISION</a:t>
            </a:r>
          </a:p>
          <a:p>
            <a:pPr algn="ctr">
              <a:spcAft>
                <a:spcPts val="600"/>
              </a:spcAft>
            </a:pPr>
            <a:r>
              <a:rPr lang="en-US" sz="1600" dirty="0">
                <a:latin typeface="Arial" panose="020B0604020202020204" pitchFamily="34" charset="0"/>
                <a:ea typeface="Helvetica Neue" panose="02000503000000020004" pitchFamily="2" charset="0"/>
                <a:cs typeface="Arial" panose="020B0604020202020204" pitchFamily="34" charset="0"/>
              </a:rPr>
              <a:t>Simplify Food. Amplify Life.</a:t>
            </a:r>
          </a:p>
        </p:txBody>
      </p:sp>
      <p:sp>
        <p:nvSpPr>
          <p:cNvPr id="9" name="Footer Placeholder 4">
            <a:extLst>
              <a:ext uri="{FF2B5EF4-FFF2-40B4-BE49-F238E27FC236}">
                <a16:creationId xmlns:a16="http://schemas.microsoft.com/office/drawing/2014/main" id="{FCFCBB25-0CCD-8440-8F30-D48FB357EAFF}"/>
              </a:ext>
            </a:extLst>
          </p:cNvPr>
          <p:cNvSpPr>
            <a:spLocks noGrp="1"/>
          </p:cNvSpPr>
          <p:nvPr>
            <p:ph type="ftr" sz="quarter" idx="11"/>
          </p:nvPr>
        </p:nvSpPr>
        <p:spPr>
          <a:prstGeom prst="rect">
            <a:avLst/>
          </a:prstGeom>
        </p:spPr>
        <p:txBody>
          <a:bodyPr/>
          <a:lstStyle>
            <a:lvl1pPr>
              <a:defRPr sz="800"/>
            </a:lvl1pPr>
          </a:lstStyle>
          <a:p>
            <a:pPr algn="ctr"/>
            <a:r>
              <a:rPr lang="en-US" spc="299" dirty="0">
                <a:ea typeface="Baskerville Old Face" charset="0"/>
              </a:rPr>
              <a:t>CONFIDENTIAL AND PROPRIETARY</a:t>
            </a:r>
            <a:endParaRPr lang="en-US" sz="800" spc="299" dirty="0">
              <a:ea typeface="Baskerville Old Face" charset="0"/>
            </a:endParaRPr>
          </a:p>
        </p:txBody>
      </p:sp>
      <p:sp>
        <p:nvSpPr>
          <p:cNvPr id="4" name="Slide Number Placeholder 3">
            <a:extLst>
              <a:ext uri="{FF2B5EF4-FFF2-40B4-BE49-F238E27FC236}">
                <a16:creationId xmlns:a16="http://schemas.microsoft.com/office/drawing/2014/main" id="{1E4B7534-695C-D54C-8611-B6D58E9EE433}"/>
              </a:ext>
            </a:extLst>
          </p:cNvPr>
          <p:cNvSpPr>
            <a:spLocks noGrp="1"/>
          </p:cNvSpPr>
          <p:nvPr>
            <p:ph type="sldNum" sz="quarter" idx="12"/>
          </p:nvPr>
        </p:nvSpPr>
        <p:spPr/>
        <p:txBody>
          <a:bodyPr/>
          <a:lstStyle/>
          <a:p>
            <a:pPr algn="r"/>
            <a:fld id="{0096ECDA-9B52-9F45-840E-7B90CDE96DE0}" type="slidenum">
              <a:rPr lang="en-US" smtClean="0"/>
              <a:pPr algn="r"/>
              <a:t>6</a:t>
            </a:fld>
            <a:endParaRPr lang="en-US" sz="800" dirty="0"/>
          </a:p>
        </p:txBody>
      </p:sp>
      <p:sp>
        <p:nvSpPr>
          <p:cNvPr id="2" name="Title 1">
            <a:extLst>
              <a:ext uri="{FF2B5EF4-FFF2-40B4-BE49-F238E27FC236}">
                <a16:creationId xmlns:a16="http://schemas.microsoft.com/office/drawing/2014/main" id="{728AC84B-C876-7F46-8054-370652F3ED91}"/>
              </a:ext>
            </a:extLst>
          </p:cNvPr>
          <p:cNvSpPr>
            <a:spLocks noGrp="1"/>
          </p:cNvSpPr>
          <p:nvPr>
            <p:ph type="ctrTitle" idx="4294967295"/>
          </p:nvPr>
        </p:nvSpPr>
        <p:spPr>
          <a:xfrm>
            <a:off x="393338" y="1990928"/>
            <a:ext cx="5588000" cy="1049337"/>
          </a:xfrm>
          <a:prstGeom prst="rect">
            <a:avLst/>
          </a:prstGeom>
        </p:spPr>
        <p:txBody>
          <a:bodyPr/>
          <a:lstStyle/>
          <a:p>
            <a:pPr algn="ctr"/>
            <a:r>
              <a:rPr lang="en-US" sz="4800" b="1" dirty="0">
                <a:latin typeface="Arial" panose="020B0604020202020204" pitchFamily="34" charset="0"/>
                <a:cs typeface="Arial" panose="020B0604020202020204" pitchFamily="34" charset="0"/>
              </a:rPr>
              <a:t>OUR VALUES</a:t>
            </a:r>
          </a:p>
        </p:txBody>
      </p:sp>
    </p:spTree>
    <p:extLst>
      <p:ext uri="{BB962C8B-B14F-4D97-AF65-F5344CB8AC3E}">
        <p14:creationId xmlns:p14="http://schemas.microsoft.com/office/powerpoint/2010/main" val="291488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BE2F40DB-884F-E041-A4C3-9A9E5B2396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29FDEEBD-B02D-0C4B-A33D-54A3F39B26DC}"/>
              </a:ext>
            </a:extLst>
          </p:cNvPr>
          <p:cNvSpPr/>
          <p:nvPr/>
        </p:nvSpPr>
        <p:spPr>
          <a:xfrm>
            <a:off x="224428" y="3454080"/>
            <a:ext cx="5800905" cy="1892826"/>
          </a:xfrm>
          <a:prstGeom prst="rect">
            <a:avLst/>
          </a:prstGeom>
        </p:spPr>
        <p:txBody>
          <a:bodyPr wrap="square">
            <a:spAutoFit/>
          </a:bodyPr>
          <a:lstStyle/>
          <a:p>
            <a:pPr algn="ctr">
              <a:spcAft>
                <a:spcPts val="600"/>
              </a:spcAft>
            </a:pPr>
            <a:r>
              <a:rPr lang="en-US" sz="2800" b="1" dirty="0">
                <a:latin typeface="Arial" panose="020B0604020202020204" pitchFamily="34" charset="0"/>
                <a:ea typeface="Helvetica Neue" panose="02000503000000020004" pitchFamily="2" charset="0"/>
                <a:cs typeface="Arial" panose="020B0604020202020204" pitchFamily="34" charset="0"/>
              </a:rPr>
              <a:t>MISSION</a:t>
            </a:r>
          </a:p>
          <a:p>
            <a:pPr algn="ctr">
              <a:spcAft>
                <a:spcPts val="600"/>
              </a:spcAft>
            </a:pPr>
            <a:r>
              <a:rPr lang="en-US" sz="2800" dirty="0">
                <a:latin typeface="Arial" panose="020B0604020202020204" pitchFamily="34" charset="0"/>
                <a:ea typeface="Helvetica Neue" panose="02000503000000020004" pitchFamily="2" charset="0"/>
                <a:cs typeface="Arial" panose="020B0604020202020204" pitchFamily="34" charset="0"/>
              </a:rPr>
              <a:t>Make the most delicious, innovative, and clean dressings, sauces and products available.</a:t>
            </a:r>
          </a:p>
        </p:txBody>
      </p:sp>
      <p:sp>
        <p:nvSpPr>
          <p:cNvPr id="16" name="Rectangle 15">
            <a:extLst>
              <a:ext uri="{FF2B5EF4-FFF2-40B4-BE49-F238E27FC236}">
                <a16:creationId xmlns:a16="http://schemas.microsoft.com/office/drawing/2014/main" id="{A56063D8-CC39-E641-A1E0-034FFD9A4AB8}"/>
              </a:ext>
            </a:extLst>
          </p:cNvPr>
          <p:cNvSpPr/>
          <p:nvPr/>
        </p:nvSpPr>
        <p:spPr>
          <a:xfrm>
            <a:off x="447104" y="2049020"/>
            <a:ext cx="5142647" cy="1031051"/>
          </a:xfrm>
          <a:prstGeom prst="rect">
            <a:avLst/>
          </a:prstGeom>
        </p:spPr>
        <p:txBody>
          <a:bodyPr wrap="square">
            <a:spAutoFit/>
          </a:bodyPr>
          <a:lstStyle/>
          <a:p>
            <a:pPr algn="ctr">
              <a:spcAft>
                <a:spcPts val="600"/>
              </a:spcAft>
            </a:pPr>
            <a:r>
              <a:rPr lang="en-US" sz="2800" b="1" dirty="0">
                <a:latin typeface="Arial" panose="020B0604020202020204" pitchFamily="34" charset="0"/>
                <a:ea typeface="Helvetica Neue" panose="02000503000000020004" pitchFamily="2" charset="0"/>
                <a:cs typeface="Arial" panose="020B0604020202020204" pitchFamily="34" charset="0"/>
              </a:rPr>
              <a:t>VISION</a:t>
            </a:r>
          </a:p>
          <a:p>
            <a:pPr algn="ctr">
              <a:spcAft>
                <a:spcPts val="600"/>
              </a:spcAft>
            </a:pPr>
            <a:r>
              <a:rPr lang="en-US" sz="2800" dirty="0">
                <a:latin typeface="Arial" panose="020B0604020202020204" pitchFamily="34" charset="0"/>
                <a:ea typeface="Helvetica Neue" panose="02000503000000020004" pitchFamily="2" charset="0"/>
                <a:cs typeface="Arial" panose="020B0604020202020204" pitchFamily="34" charset="0"/>
              </a:rPr>
              <a:t>Simplify Food. Amplify Life.</a:t>
            </a:r>
          </a:p>
        </p:txBody>
      </p:sp>
      <p:sp>
        <p:nvSpPr>
          <p:cNvPr id="9" name="Footer Placeholder 4">
            <a:extLst>
              <a:ext uri="{FF2B5EF4-FFF2-40B4-BE49-F238E27FC236}">
                <a16:creationId xmlns:a16="http://schemas.microsoft.com/office/drawing/2014/main" id="{FCFCBB25-0CCD-8440-8F30-D48FB357EAFF}"/>
              </a:ext>
            </a:extLst>
          </p:cNvPr>
          <p:cNvSpPr>
            <a:spLocks noGrp="1"/>
          </p:cNvSpPr>
          <p:nvPr>
            <p:ph type="ftr" sz="quarter" idx="11"/>
          </p:nvPr>
        </p:nvSpPr>
        <p:spPr>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
        <p:nvSpPr>
          <p:cNvPr id="4" name="Slide Number Placeholder 3">
            <a:extLst>
              <a:ext uri="{FF2B5EF4-FFF2-40B4-BE49-F238E27FC236}">
                <a16:creationId xmlns:a16="http://schemas.microsoft.com/office/drawing/2014/main" id="{1E4B7534-695C-D54C-8611-B6D58E9EE433}"/>
              </a:ext>
            </a:extLst>
          </p:cNvPr>
          <p:cNvSpPr>
            <a:spLocks noGrp="1"/>
          </p:cNvSpPr>
          <p:nvPr>
            <p:ph type="sldNum" sz="quarter" idx="12"/>
          </p:nvPr>
        </p:nvSpPr>
        <p:spPr/>
        <p:txBody>
          <a:bodyPr/>
          <a:lstStyle/>
          <a:p>
            <a:pPr algn="r"/>
            <a:fld id="{0096ECDA-9B52-9F45-840E-7B90CDE96DE0}" type="slidenum">
              <a:rPr lang="en-US" smtClean="0"/>
              <a:pPr algn="r"/>
              <a:t>7</a:t>
            </a:fld>
            <a:endParaRPr lang="en-US" sz="800" dirty="0"/>
          </a:p>
        </p:txBody>
      </p:sp>
      <p:sp>
        <p:nvSpPr>
          <p:cNvPr id="2" name="Title 1">
            <a:extLst>
              <a:ext uri="{FF2B5EF4-FFF2-40B4-BE49-F238E27FC236}">
                <a16:creationId xmlns:a16="http://schemas.microsoft.com/office/drawing/2014/main" id="{728AC84B-C876-7F46-8054-370652F3ED91}"/>
              </a:ext>
            </a:extLst>
          </p:cNvPr>
          <p:cNvSpPr>
            <a:spLocks noGrp="1"/>
          </p:cNvSpPr>
          <p:nvPr>
            <p:ph type="ctrTitle" idx="4294967295"/>
          </p:nvPr>
        </p:nvSpPr>
        <p:spPr>
          <a:xfrm>
            <a:off x="224428" y="791148"/>
            <a:ext cx="5588000" cy="792194"/>
          </a:xfrm>
          <a:prstGeom prst="rect">
            <a:avLst/>
          </a:prstGeom>
        </p:spPr>
        <p:txBody>
          <a:bodyPr/>
          <a:lstStyle/>
          <a:p>
            <a:pPr algn="ctr"/>
            <a:r>
              <a:rPr lang="en-US" sz="4800" b="1" dirty="0">
                <a:latin typeface="Sul Sans Medium" panose="020B0703030403020204" pitchFamily="34" charset="77"/>
              </a:rPr>
              <a:t>OUR VALUES</a:t>
            </a:r>
          </a:p>
        </p:txBody>
      </p:sp>
    </p:spTree>
    <p:extLst>
      <p:ext uri="{BB962C8B-B14F-4D97-AF65-F5344CB8AC3E}">
        <p14:creationId xmlns:p14="http://schemas.microsoft.com/office/powerpoint/2010/main" val="103853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B95579-217D-E545-89C9-DC881259B720}"/>
              </a:ext>
            </a:extLst>
          </p:cNvPr>
          <p:cNvSpPr>
            <a:spLocks noGrp="1"/>
          </p:cNvSpPr>
          <p:nvPr>
            <p:ph type="title"/>
          </p:nvPr>
        </p:nvSpPr>
        <p:spPr/>
        <p:txBody>
          <a:bodyPr/>
          <a:lstStyle/>
          <a:p>
            <a:r>
              <a:rPr lang="en-US" dirty="0"/>
              <a:t>SIMPLIFY FOOD. AMPLIFY LIFE.</a:t>
            </a:r>
          </a:p>
        </p:txBody>
      </p:sp>
      <p:sp>
        <p:nvSpPr>
          <p:cNvPr id="6" name="Footer Placeholder 4">
            <a:extLst>
              <a:ext uri="{FF2B5EF4-FFF2-40B4-BE49-F238E27FC236}">
                <a16:creationId xmlns:a16="http://schemas.microsoft.com/office/drawing/2014/main" id="{7D1BE13F-5FDF-C740-B792-000163234419}"/>
              </a:ext>
            </a:extLst>
          </p:cNvPr>
          <p:cNvSpPr>
            <a:spLocks noGrp="1"/>
          </p:cNvSpPr>
          <p:nvPr>
            <p:ph type="ftr" sz="quarter" idx="11"/>
          </p:nvPr>
        </p:nvSpPr>
        <p:spPr>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
        <p:nvSpPr>
          <p:cNvPr id="2" name="Slide Number Placeholder 1">
            <a:extLst>
              <a:ext uri="{FF2B5EF4-FFF2-40B4-BE49-F238E27FC236}">
                <a16:creationId xmlns:a16="http://schemas.microsoft.com/office/drawing/2014/main" id="{24A831A8-835B-A140-9398-F3586FBD4C1F}"/>
              </a:ext>
            </a:extLst>
          </p:cNvPr>
          <p:cNvSpPr>
            <a:spLocks noGrp="1"/>
          </p:cNvSpPr>
          <p:nvPr>
            <p:ph type="sldNum" sz="quarter" idx="12"/>
          </p:nvPr>
        </p:nvSpPr>
        <p:spPr/>
        <p:txBody>
          <a:bodyPr/>
          <a:lstStyle/>
          <a:p>
            <a:pPr algn="r"/>
            <a:fld id="{0096ECDA-9B52-9F45-840E-7B90CDE96DE0}" type="slidenum">
              <a:rPr lang="en-US" smtClean="0"/>
              <a:pPr algn="r"/>
              <a:t>8</a:t>
            </a:fld>
            <a:endParaRPr lang="en-US" sz="800" dirty="0"/>
          </a:p>
        </p:txBody>
      </p:sp>
      <p:sp>
        <p:nvSpPr>
          <p:cNvPr id="8" name="TextBox 7">
            <a:extLst>
              <a:ext uri="{FF2B5EF4-FFF2-40B4-BE49-F238E27FC236}">
                <a16:creationId xmlns:a16="http://schemas.microsoft.com/office/drawing/2014/main" id="{14B8E772-9005-6045-9B26-5B0233D203B4}"/>
              </a:ext>
            </a:extLst>
          </p:cNvPr>
          <p:cNvSpPr txBox="1"/>
          <p:nvPr/>
        </p:nvSpPr>
        <p:spPr>
          <a:xfrm>
            <a:off x="1288224" y="3426490"/>
            <a:ext cx="25665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latin typeface="Sul Sans Light" panose="020B0403030403020204" pitchFamily="34" charset="77"/>
                <a:cs typeface="Calibri"/>
              </a:rPr>
              <a:t>of consumers want transparency</a:t>
            </a:r>
          </a:p>
        </p:txBody>
      </p:sp>
      <p:sp>
        <p:nvSpPr>
          <p:cNvPr id="11" name="TextBox 10">
            <a:extLst>
              <a:ext uri="{FF2B5EF4-FFF2-40B4-BE49-F238E27FC236}">
                <a16:creationId xmlns:a16="http://schemas.microsoft.com/office/drawing/2014/main" id="{DF143D81-AB66-D348-9869-802A019D6C7D}"/>
              </a:ext>
            </a:extLst>
          </p:cNvPr>
          <p:cNvSpPr txBox="1"/>
          <p:nvPr/>
        </p:nvSpPr>
        <p:spPr>
          <a:xfrm>
            <a:off x="5014647" y="3426489"/>
            <a:ext cx="25665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latin typeface="Sul Sans Light" panose="020B0403030403020204" pitchFamily="34" charset="77"/>
                <a:cs typeface="Calibri"/>
              </a:rPr>
              <a:t>of consumers want all-natural</a:t>
            </a:r>
          </a:p>
        </p:txBody>
      </p:sp>
      <p:sp>
        <p:nvSpPr>
          <p:cNvPr id="15" name="TextBox 14">
            <a:extLst>
              <a:ext uri="{FF2B5EF4-FFF2-40B4-BE49-F238E27FC236}">
                <a16:creationId xmlns:a16="http://schemas.microsoft.com/office/drawing/2014/main" id="{DF3259CC-A853-6140-A92D-8E27B0DCC489}"/>
              </a:ext>
            </a:extLst>
          </p:cNvPr>
          <p:cNvSpPr txBox="1"/>
          <p:nvPr/>
        </p:nvSpPr>
        <p:spPr>
          <a:xfrm>
            <a:off x="8688501" y="3426489"/>
            <a:ext cx="28953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latin typeface="Sul Sans Light" panose="020B0403030403020204" pitchFamily="34" charset="77"/>
                <a:cs typeface="Calibri"/>
              </a:rPr>
              <a:t>of consumers want certified organic</a:t>
            </a:r>
          </a:p>
        </p:txBody>
      </p:sp>
      <p:pic>
        <p:nvPicPr>
          <p:cNvPr id="4" name="Picture 3" descr="A group of people posing for a photo&#10;&#10;Description automatically generated">
            <a:extLst>
              <a:ext uri="{FF2B5EF4-FFF2-40B4-BE49-F238E27FC236}">
                <a16:creationId xmlns:a16="http://schemas.microsoft.com/office/drawing/2014/main" id="{DAED59E6-C722-E042-A346-99A674C0E8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8155" y="1382233"/>
            <a:ext cx="6026562" cy="3959257"/>
          </a:xfrm>
          <a:prstGeom prst="rect">
            <a:avLst/>
          </a:prstGeom>
        </p:spPr>
      </p:pic>
      <p:sp>
        <p:nvSpPr>
          <p:cNvPr id="9" name="TextBox 8">
            <a:extLst>
              <a:ext uri="{FF2B5EF4-FFF2-40B4-BE49-F238E27FC236}">
                <a16:creationId xmlns:a16="http://schemas.microsoft.com/office/drawing/2014/main" id="{83D7F619-289E-984A-97F3-962F642491B8}"/>
              </a:ext>
            </a:extLst>
          </p:cNvPr>
          <p:cNvSpPr txBox="1"/>
          <p:nvPr/>
        </p:nvSpPr>
        <p:spPr>
          <a:xfrm>
            <a:off x="7202677" y="1586178"/>
            <a:ext cx="4187455" cy="3539430"/>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As the mother of three athletic boys, </a:t>
            </a:r>
            <a:r>
              <a:rPr lang="en-US" sz="1600" dirty="0" err="1">
                <a:latin typeface="Arial" panose="020B0604020202020204" pitchFamily="34" charset="0"/>
                <a:cs typeface="Arial" panose="020B0604020202020204" pitchFamily="34" charset="0"/>
              </a:rPr>
              <a:t>Tesse</a:t>
            </a:r>
            <a:r>
              <a:rPr lang="en-US" sz="1600" dirty="0">
                <a:latin typeface="Arial" panose="020B0604020202020204" pitchFamily="34" charset="0"/>
                <a:cs typeface="Arial" panose="020B0604020202020204" pitchFamily="34" charset="0"/>
              </a:rPr>
              <a:t> had to figure out a wat to get them to eat their veggies while staying healthy.</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Because serving a salad dressing full of artificial ingredients was not an option, she created and perfect her own recipe made from only real ingredients.</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Eating foods full of artificial ingredients does not nee to be the only option for our consumers either. We are committed to making the most delicious, innovative, and clean products available.</a:t>
            </a:r>
          </a:p>
        </p:txBody>
      </p:sp>
      <p:sp>
        <p:nvSpPr>
          <p:cNvPr id="21" name="L-Shape 20">
            <a:extLst>
              <a:ext uri="{FF2B5EF4-FFF2-40B4-BE49-F238E27FC236}">
                <a16:creationId xmlns:a16="http://schemas.microsoft.com/office/drawing/2014/main" id="{5E4A2CDF-699B-4942-82EB-1029C2F41444}"/>
              </a:ext>
            </a:extLst>
          </p:cNvPr>
          <p:cNvSpPr/>
          <p:nvPr/>
        </p:nvSpPr>
        <p:spPr>
          <a:xfrm rot="5400000">
            <a:off x="6727024" y="1318839"/>
            <a:ext cx="1131282" cy="855804"/>
          </a:xfrm>
          <a:prstGeom prst="corner">
            <a:avLst>
              <a:gd name="adj1" fmla="val 16455"/>
              <a:gd name="adj2" fmla="val 152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Shape 21">
            <a:extLst>
              <a:ext uri="{FF2B5EF4-FFF2-40B4-BE49-F238E27FC236}">
                <a16:creationId xmlns:a16="http://schemas.microsoft.com/office/drawing/2014/main" id="{9D84E336-38EE-2F46-9202-90B3CF48AB88}"/>
              </a:ext>
            </a:extLst>
          </p:cNvPr>
          <p:cNvSpPr/>
          <p:nvPr/>
        </p:nvSpPr>
        <p:spPr>
          <a:xfrm rot="16200000">
            <a:off x="10750832" y="4474678"/>
            <a:ext cx="1131282" cy="855804"/>
          </a:xfrm>
          <a:prstGeom prst="corner">
            <a:avLst>
              <a:gd name="adj1" fmla="val 16455"/>
              <a:gd name="adj2" fmla="val 152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130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AB6544-AE19-114A-B271-530FB3E0DF43}"/>
              </a:ext>
            </a:extLst>
          </p:cNvPr>
          <p:cNvSpPr/>
          <p:nvPr/>
        </p:nvSpPr>
        <p:spPr>
          <a:xfrm>
            <a:off x="518317" y="1166222"/>
            <a:ext cx="2710070" cy="37304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4A32BF-2F64-1C45-8CEF-0B88EDFDAE20}"/>
              </a:ext>
            </a:extLst>
          </p:cNvPr>
          <p:cNvSpPr/>
          <p:nvPr/>
        </p:nvSpPr>
        <p:spPr>
          <a:xfrm>
            <a:off x="2765983" y="1254527"/>
            <a:ext cx="3291683" cy="5424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E9D158-0038-3A45-A1EE-2D4CAA31B0D0}"/>
              </a:ext>
            </a:extLst>
          </p:cNvPr>
          <p:cNvSpPr/>
          <p:nvPr/>
        </p:nvSpPr>
        <p:spPr>
          <a:xfrm>
            <a:off x="6454080" y="1166222"/>
            <a:ext cx="2710070" cy="37304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32C091-F47D-5847-A509-8A3D30D3FCD9}"/>
              </a:ext>
            </a:extLst>
          </p:cNvPr>
          <p:cNvSpPr/>
          <p:nvPr/>
        </p:nvSpPr>
        <p:spPr>
          <a:xfrm>
            <a:off x="8382000" y="1260055"/>
            <a:ext cx="3291683" cy="5424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sitting at a table&#10;&#10;Description automatically generated with medium confidence">
            <a:extLst>
              <a:ext uri="{FF2B5EF4-FFF2-40B4-BE49-F238E27FC236}">
                <a16:creationId xmlns:a16="http://schemas.microsoft.com/office/drawing/2014/main" id="{2A15E1F4-9A36-8A44-A4F5-05D4D1AF4CA1}"/>
              </a:ext>
            </a:extLst>
          </p:cNvPr>
          <p:cNvPicPr>
            <a:picLocks noChangeAspect="1"/>
          </p:cNvPicPr>
          <p:nvPr/>
        </p:nvPicPr>
        <p:blipFill rotWithShape="1">
          <a:blip r:embed="rId2"/>
          <a:srcRect b="2669"/>
          <a:stretch/>
        </p:blipFill>
        <p:spPr>
          <a:xfrm>
            <a:off x="6334871" y="1066824"/>
            <a:ext cx="2706045" cy="3689131"/>
          </a:xfrm>
          <a:prstGeom prst="rect">
            <a:avLst/>
          </a:prstGeom>
        </p:spPr>
      </p:pic>
      <p:sp>
        <p:nvSpPr>
          <p:cNvPr id="6" name="Footer Placeholder 4">
            <a:extLst>
              <a:ext uri="{FF2B5EF4-FFF2-40B4-BE49-F238E27FC236}">
                <a16:creationId xmlns:a16="http://schemas.microsoft.com/office/drawing/2014/main" id="{7D1BE13F-5FDF-C740-B792-000163234419}"/>
              </a:ext>
            </a:extLst>
          </p:cNvPr>
          <p:cNvSpPr>
            <a:spLocks noGrp="1"/>
          </p:cNvSpPr>
          <p:nvPr>
            <p:ph type="ftr" sz="quarter" idx="11"/>
          </p:nvPr>
        </p:nvSpPr>
        <p:spPr>
          <a:prstGeom prst="rect">
            <a:avLst/>
          </a:prstGeom>
        </p:spPr>
        <p:txBody>
          <a:bodyPr/>
          <a:lstStyle>
            <a:lvl1pPr>
              <a:defRPr sz="800"/>
            </a:lvl1pPr>
          </a:lstStyle>
          <a:p>
            <a:pPr algn="ctr"/>
            <a:r>
              <a:rPr lang="en-US" spc="299" dirty="0">
                <a:latin typeface="Sul Sans Light" panose="020B0403030403020204" pitchFamily="34" charset="77"/>
                <a:ea typeface="Baskerville Old Face" charset="0"/>
                <a:cs typeface="Baskerville Old Face" charset="0"/>
              </a:rPr>
              <a:t>CONFIDENTIAL AND PROPRIETARY</a:t>
            </a:r>
            <a:endParaRPr lang="en-US" sz="800" spc="299" dirty="0">
              <a:latin typeface="Sul Sans Light" panose="020B0403030403020204" pitchFamily="34" charset="77"/>
              <a:ea typeface="Baskerville Old Face" charset="0"/>
              <a:cs typeface="Baskerville Old Face" charset="0"/>
            </a:endParaRPr>
          </a:p>
        </p:txBody>
      </p:sp>
      <p:sp>
        <p:nvSpPr>
          <p:cNvPr id="2" name="Slide Number Placeholder 1">
            <a:extLst>
              <a:ext uri="{FF2B5EF4-FFF2-40B4-BE49-F238E27FC236}">
                <a16:creationId xmlns:a16="http://schemas.microsoft.com/office/drawing/2014/main" id="{24A831A8-835B-A140-9398-F3586FBD4C1F}"/>
              </a:ext>
            </a:extLst>
          </p:cNvPr>
          <p:cNvSpPr>
            <a:spLocks noGrp="1"/>
          </p:cNvSpPr>
          <p:nvPr>
            <p:ph type="sldNum" sz="quarter" idx="12"/>
          </p:nvPr>
        </p:nvSpPr>
        <p:spPr/>
        <p:txBody>
          <a:bodyPr/>
          <a:lstStyle/>
          <a:p>
            <a:pPr algn="r"/>
            <a:fld id="{0096ECDA-9B52-9F45-840E-7B90CDE96DE0}" type="slidenum">
              <a:rPr lang="en-US" smtClean="0"/>
              <a:pPr algn="r"/>
              <a:t>9</a:t>
            </a:fld>
            <a:endParaRPr lang="en-US" sz="800" dirty="0"/>
          </a:p>
        </p:txBody>
      </p:sp>
      <p:sp>
        <p:nvSpPr>
          <p:cNvPr id="14" name="TextBox 13">
            <a:extLst>
              <a:ext uri="{FF2B5EF4-FFF2-40B4-BE49-F238E27FC236}">
                <a16:creationId xmlns:a16="http://schemas.microsoft.com/office/drawing/2014/main" id="{70972D33-0AEB-6D48-A62B-D0B4674C0A4D}"/>
              </a:ext>
            </a:extLst>
          </p:cNvPr>
          <p:cNvSpPr txBox="1"/>
          <p:nvPr/>
        </p:nvSpPr>
        <p:spPr>
          <a:xfrm>
            <a:off x="827005" y="152400"/>
            <a:ext cx="8459367" cy="615553"/>
          </a:xfrm>
          <a:prstGeom prst="rect">
            <a:avLst/>
          </a:prstGeom>
          <a:noFill/>
        </p:spPr>
        <p:txBody>
          <a:bodyPr wrap="none" rtlCol="0">
            <a:spAutoFit/>
          </a:bodyPr>
          <a:lstStyle/>
          <a:p>
            <a:r>
              <a:rPr lang="en-US" sz="3400" b="1" dirty="0">
                <a:latin typeface="Arial" panose="020B0604020202020204" pitchFamily="34" charset="0"/>
                <a:ea typeface="Helvetica Neue" panose="02000503000000020004" pitchFamily="2" charset="0"/>
                <a:cs typeface="Arial" panose="020B0604020202020204" pitchFamily="34" charset="0"/>
              </a:rPr>
              <a:t>MEET THE CHEFS BEHIND THE BRAND</a:t>
            </a:r>
          </a:p>
        </p:txBody>
      </p:sp>
      <p:sp>
        <p:nvSpPr>
          <p:cNvPr id="3" name="TextBox 2">
            <a:extLst>
              <a:ext uri="{FF2B5EF4-FFF2-40B4-BE49-F238E27FC236}">
                <a16:creationId xmlns:a16="http://schemas.microsoft.com/office/drawing/2014/main" id="{E24D03E9-B4AB-CA47-88EB-DA661DBD5630}"/>
              </a:ext>
            </a:extLst>
          </p:cNvPr>
          <p:cNvSpPr txBox="1"/>
          <p:nvPr/>
        </p:nvSpPr>
        <p:spPr>
          <a:xfrm>
            <a:off x="3291545" y="1820858"/>
            <a:ext cx="2766121" cy="3970318"/>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Chef Kristen leads the Culinary team, overseeing research &amp; development, the innovation pipeline, new packaging, and regulatory compliance, as well as lending her expertise to develop original recipes for </a:t>
            </a:r>
            <a:r>
              <a:rPr lang="en-US" sz="1200" dirty="0" err="1">
                <a:latin typeface="Arial" panose="020B0604020202020204" pitchFamily="34" charset="0"/>
                <a:cs typeface="Arial" panose="020B0604020202020204" pitchFamily="34" charset="0"/>
              </a:rPr>
              <a:t>Tessemaes.com</a:t>
            </a:r>
            <a:r>
              <a:rPr lang="en-US" sz="1200" dirty="0">
                <a:latin typeface="Arial" panose="020B0604020202020204" pitchFamily="34" charset="0"/>
                <a:cs typeface="Arial" panose="020B0604020202020204" pitchFamily="34" charset="0"/>
              </a:rPr>
              <a:t>.</a:t>
            </a:r>
          </a:p>
          <a:p>
            <a:pPr algn="just"/>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Prior to joining Tessemae’s in 2013, Kristen earned her degree from the French Culinary Institute in New York. From there she began working in editorial test kitchens, including Martha Stewart Living, Real Simple, and Food Network. Kristen moved to Maryland in 2009 to work with Marriott International’s Global Culinary Development team. There she worked on recipe development and documentation across all Marriott hotel brands.</a:t>
            </a:r>
          </a:p>
        </p:txBody>
      </p:sp>
      <p:pic>
        <p:nvPicPr>
          <p:cNvPr id="7" name="Picture 6" descr="A person smiling for the camera&#10;&#10;Description automatically generated with low confidence">
            <a:extLst>
              <a:ext uri="{FF2B5EF4-FFF2-40B4-BE49-F238E27FC236}">
                <a16:creationId xmlns:a16="http://schemas.microsoft.com/office/drawing/2014/main" id="{35502B60-A06C-F14C-8D07-0C1003349B6D}"/>
              </a:ext>
            </a:extLst>
          </p:cNvPr>
          <p:cNvPicPr>
            <a:picLocks noChangeAspect="1"/>
          </p:cNvPicPr>
          <p:nvPr/>
        </p:nvPicPr>
        <p:blipFill>
          <a:blip r:embed="rId3"/>
          <a:stretch>
            <a:fillRect/>
          </a:stretch>
        </p:blipFill>
        <p:spPr>
          <a:xfrm>
            <a:off x="416873" y="1066824"/>
            <a:ext cx="2672912" cy="3689131"/>
          </a:xfrm>
          <a:prstGeom prst="rect">
            <a:avLst/>
          </a:prstGeom>
        </p:spPr>
      </p:pic>
      <p:sp>
        <p:nvSpPr>
          <p:cNvPr id="10" name="Rectangle 9">
            <a:extLst>
              <a:ext uri="{FF2B5EF4-FFF2-40B4-BE49-F238E27FC236}">
                <a16:creationId xmlns:a16="http://schemas.microsoft.com/office/drawing/2014/main" id="{E4C9E668-5E32-B14A-8988-5035890DF1E7}"/>
              </a:ext>
            </a:extLst>
          </p:cNvPr>
          <p:cNvSpPr/>
          <p:nvPr/>
        </p:nvSpPr>
        <p:spPr>
          <a:xfrm>
            <a:off x="3287404" y="1243005"/>
            <a:ext cx="2672912" cy="553998"/>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Chef Kristen </a:t>
            </a:r>
            <a:r>
              <a:rPr lang="en-US" sz="1600" dirty="0" err="1">
                <a:latin typeface="Arial" panose="020B0604020202020204" pitchFamily="34" charset="0"/>
                <a:cs typeface="Arial" panose="020B0604020202020204" pitchFamily="34" charset="0"/>
              </a:rPr>
              <a:t>Dittami</a:t>
            </a:r>
            <a:endParaRPr lang="en-US" sz="16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CHIEF PRODUCT OFFICER</a:t>
            </a:r>
          </a:p>
        </p:txBody>
      </p:sp>
      <p:sp>
        <p:nvSpPr>
          <p:cNvPr id="20" name="Rectangle 19">
            <a:extLst>
              <a:ext uri="{FF2B5EF4-FFF2-40B4-BE49-F238E27FC236}">
                <a16:creationId xmlns:a16="http://schemas.microsoft.com/office/drawing/2014/main" id="{6D49CDE9-B100-C84E-BD66-407747BCB015}"/>
              </a:ext>
            </a:extLst>
          </p:cNvPr>
          <p:cNvSpPr/>
          <p:nvPr/>
        </p:nvSpPr>
        <p:spPr>
          <a:xfrm>
            <a:off x="9223785" y="1273783"/>
            <a:ext cx="1868285" cy="523220"/>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Chef Tom O’Gara</a:t>
            </a:r>
          </a:p>
          <a:p>
            <a:r>
              <a:rPr lang="en-US" sz="1200" b="1" dirty="0">
                <a:latin typeface="Arial" panose="020B0604020202020204" pitchFamily="34" charset="0"/>
                <a:cs typeface="Arial" panose="020B0604020202020204" pitchFamily="34" charset="0"/>
              </a:rPr>
              <a:t>VP, CULINARY</a:t>
            </a:r>
          </a:p>
        </p:txBody>
      </p:sp>
      <p:sp>
        <p:nvSpPr>
          <p:cNvPr id="24" name="TextBox 23">
            <a:extLst>
              <a:ext uri="{FF2B5EF4-FFF2-40B4-BE49-F238E27FC236}">
                <a16:creationId xmlns:a16="http://schemas.microsoft.com/office/drawing/2014/main" id="{1BF683E2-5120-6C47-8B72-874DB733461B}"/>
              </a:ext>
            </a:extLst>
          </p:cNvPr>
          <p:cNvSpPr txBox="1"/>
          <p:nvPr/>
        </p:nvSpPr>
        <p:spPr>
          <a:xfrm>
            <a:off x="9223785" y="1819050"/>
            <a:ext cx="2766121" cy="3231654"/>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Chef Tom plays a pivotal role in research and development for Tessemae's innovation pipeline, including new products, optimizing current items, and developing brand extensions. Additionally, he is responsible for regulatory compliance, and contributing culinary content for Tessemae’s sales and marketing.</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Before joining Tessemae's Culinary team in 2020, Tom had massed 20+ years of experience, leading and rolling out culinary programs for large, dynamic organizations, while contributing time and talent to educational and charitable efforts. </a:t>
            </a:r>
          </a:p>
        </p:txBody>
      </p:sp>
    </p:spTree>
    <p:extLst>
      <p:ext uri="{BB962C8B-B14F-4D97-AF65-F5344CB8AC3E}">
        <p14:creationId xmlns:p14="http://schemas.microsoft.com/office/powerpoint/2010/main" val="594433158"/>
      </p:ext>
    </p:extLst>
  </p:cSld>
  <p:clrMapOvr>
    <a:masterClrMapping/>
  </p:clrMapOvr>
</p:sld>
</file>

<file path=ppt/theme/theme1.xml><?xml version="1.0" encoding="utf-8"?>
<a:theme xmlns:a="http://schemas.openxmlformats.org/drawingml/2006/main" name="Tessemaes">
  <a:themeElements>
    <a:clrScheme name="Tessemae's">
      <a:dk1>
        <a:srgbClr val="000000"/>
      </a:dk1>
      <a:lt1>
        <a:srgbClr val="FFFFFF"/>
      </a:lt1>
      <a:dk2>
        <a:srgbClr val="44546A"/>
      </a:dk2>
      <a:lt2>
        <a:srgbClr val="E7E6E6"/>
      </a:lt2>
      <a:accent1>
        <a:srgbClr val="00D9CF"/>
      </a:accent1>
      <a:accent2>
        <a:srgbClr val="FF7F40"/>
      </a:accent2>
      <a:accent3>
        <a:srgbClr val="00C1DE"/>
      </a:accent3>
      <a:accent4>
        <a:srgbClr val="FFB71B"/>
      </a:accent4>
      <a:accent5>
        <a:srgbClr val="C92C99"/>
      </a:accent5>
      <a:accent6>
        <a:srgbClr val="76BC20"/>
      </a:accent6>
      <a:hlink>
        <a:srgbClr val="66C9BA"/>
      </a:hlink>
      <a:folHlink>
        <a:srgbClr val="C028B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semaes" id="{7AA21E3E-6CD2-8647-8514-C430392E2C4E}" vid="{35095879-71BD-8042-8F3E-3284EDBC15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37497</TotalTime>
  <Words>2495</Words>
  <Application>Microsoft Macintosh PowerPoint</Application>
  <PresentationFormat>Widescreen</PresentationFormat>
  <Paragraphs>402</Paragraphs>
  <Slides>44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Helvetica Neue</vt:lpstr>
      <vt:lpstr>Sul Sans</vt:lpstr>
      <vt:lpstr>Sul Sans Black</vt:lpstr>
      <vt:lpstr>Sul Sans Light</vt:lpstr>
      <vt:lpstr>Sul Sans Medium</vt:lpstr>
      <vt:lpstr>Wingdings</vt:lpstr>
      <vt:lpstr>Tessemaes</vt:lpstr>
      <vt:lpstr>PowerPoint Presentation</vt:lpstr>
      <vt:lpstr>PowerPoint Presentation</vt:lpstr>
      <vt:lpstr>PowerPoint Presentation</vt:lpstr>
      <vt:lpstr>PowerPoint Presentation</vt:lpstr>
      <vt:lpstr>GOALS</vt:lpstr>
      <vt:lpstr>OUR VALUES</vt:lpstr>
      <vt:lpstr>OUR VALUES</vt:lpstr>
      <vt:lpstr>SIMPLIFY FOOD. AMPLIFY LIFE.</vt:lpstr>
      <vt:lpstr>PowerPoint Presentation</vt:lpstr>
      <vt:lpstr>WHO WE ARE</vt:lpstr>
      <vt:lpstr>THE TESSEMAE’S JOURNEY</vt:lpstr>
      <vt:lpstr>THE TESSEMAE’S TRIFECTA</vt:lpstr>
      <vt:lpstr>TESSEMAE’S VS. THE COMPETITION</vt:lpstr>
      <vt:lpstr>INGREDIENT TRANSPARENCY</vt:lpstr>
      <vt:lpstr>COMPETITIVE OVERVIEW</vt:lpstr>
      <vt:lpstr>WHY TESSEMAE’S?</vt:lpstr>
      <vt:lpstr>WE DON’T MEAN TO BRAG</vt:lpstr>
      <vt:lpstr>OUR RETAIL PARTNERS</vt:lpstr>
      <vt:lpstr>EXPANSION &amp; GROWTH (AS OF 2021)</vt:lpstr>
      <vt:lpstr>CORE CONSUMER | FOOD &amp; FITNESS TRIBES</vt:lpstr>
      <vt:lpstr>TARGET CONSUMER | FORWARD THINKERS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ORGANIC SALAD DRESSING | SALES &amp; SHARE (REFRIGERATED + SHELF STABLE; ALL BRANDS WITH CERTIFIED ORGANIC STAMP)</vt:lpstr>
      <vt:lpstr>ORGANIC SEGMENT BREAKDOWN | SALES &amp; SHARE</vt:lpstr>
      <vt:lpstr>IMPORTANCE OF SEARCH TRENDS</vt:lpstr>
      <vt:lpstr>PowerPoint Presentation</vt:lpstr>
      <vt:lpstr>PowerPoint Presentation</vt:lpstr>
      <vt:lpstr>PowerPoint Presentation</vt:lpstr>
      <vt:lpstr>Organic Sesame Ginger Greens Salad Kit</vt:lpstr>
      <vt:lpstr>Organic Chicken Avocado Ranch Salad Kit</vt:lpstr>
      <vt:lpstr>Organic Harvest Cranberry Crunch Salad Kit</vt:lpstr>
      <vt:lpstr>Spinach Bacon Ranch Salad Kit</vt:lpstr>
      <vt:lpstr>Green Goddess Crunch Salad Kit</vt:lpstr>
      <vt:lpstr>PowerPoint Presentation</vt:lpstr>
      <vt:lpstr>APPENDIX</vt:lpstr>
      <vt:lpstr>SPINS – ‘LABELED ORGANIC’ DESIGNATIONS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Bell</dc:creator>
  <cp:lastModifiedBy>Keri Nwosu</cp:lastModifiedBy>
  <cp:revision>768</cp:revision>
  <cp:lastPrinted>2020-12-10T16:01:38Z</cp:lastPrinted>
  <dcterms:created xsi:type="dcterms:W3CDTF">2016-08-27T20:15:21Z</dcterms:created>
  <dcterms:modified xsi:type="dcterms:W3CDTF">2021-07-06T15:44:57Z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883103</vt:lpwstr>
  </property>
  <property fmtid="{D5CDD505-2E9C-101B-9397-08002B2CF9AE}" pid="3" name="NXPowerLiteSettings">
    <vt:lpwstr>F7000400038000</vt:lpwstr>
  </property>
  <property fmtid="{D5CDD505-2E9C-101B-9397-08002B2CF9AE}" pid="4" name="NXPowerLiteVersion">
    <vt:lpwstr>D7.1.1</vt:lpwstr>
  </property>
</Properties>
</file>