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1083" r:id="rId3"/>
    <p:sldId id="1042" r:id="rId4"/>
    <p:sldId id="261" r:id="rId5"/>
    <p:sldId id="1066" r:id="rId6"/>
    <p:sldId id="1082" r:id="rId7"/>
    <p:sldId id="264" r:id="rId8"/>
    <p:sldId id="1061" r:id="rId9"/>
    <p:sldId id="1059" r:id="rId10"/>
    <p:sldId id="1084" r:id="rId11"/>
    <p:sldId id="1075" r:id="rId12"/>
    <p:sldId id="1068" r:id="rId13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D101CC7-809B-45F5-A2D9-7F790D9BF26D}">
          <p14:sldIdLst>
            <p14:sldId id="1083"/>
            <p14:sldId id="1042"/>
            <p14:sldId id="261"/>
            <p14:sldId id="1066"/>
            <p14:sldId id="1082"/>
            <p14:sldId id="264"/>
            <p14:sldId id="1061"/>
            <p14:sldId id="1059"/>
            <p14:sldId id="1084"/>
            <p14:sldId id="1075"/>
            <p14:sldId id="10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CCC00"/>
    <a:srgbClr val="0096FF"/>
    <a:srgbClr val="333333"/>
    <a:srgbClr val="000000"/>
    <a:srgbClr val="0280C7"/>
    <a:srgbClr val="0099CC"/>
    <a:srgbClr val="A7E806"/>
    <a:srgbClr val="398E58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2" autoAdjust="0"/>
    <p:restoredTop sz="93342" autoAdjust="0"/>
  </p:normalViewPr>
  <p:slideViewPr>
    <p:cSldViewPr>
      <p:cViewPr varScale="1">
        <p:scale>
          <a:sx n="128" d="100"/>
          <a:sy n="128" d="100"/>
        </p:scale>
        <p:origin x="1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68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9E8576-79A5-4CF2-97D1-1D2862DEB9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7D719-49EC-46F1-9B42-56BF0169F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1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CD599E6-D408-4692-BEF0-447262DCC41E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90A9C-1A3A-4826-BD5D-82A166ABDF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6111D-D63C-4AD0-A318-0313B1681D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10D4A57-74A3-4776-A455-2DC0D7CFA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1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3" rIns="93925" bIns="4696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3" rIns="93925" bIns="4696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3" rIns="93925" bIns="46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3" rIns="93925" bIns="4696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5" tIns="46963" rIns="93925" bIns="4696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19ABCDB-1908-4FD8-B3D9-6AFD0D14D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28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1F9A-C013-45E3-BF01-04CF9406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0DA3E-E6AC-49D3-9557-F1AE5B040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AEF4D-6845-41AC-B56E-2D4C3D94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E706-0B13-45E8-847F-D3A7BD74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1338-32BC-4F28-A495-0A480F6A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D482-3DA5-490A-BA45-D685F321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53C9A-67BD-473E-8093-06E809CFA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8F5B-D147-4CA9-A564-16B07361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220D8-CDD9-48EE-98D1-0AC004C3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7EC4-321A-4B46-B4AA-C846F7A1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F1A4E-8B1F-40F9-A039-F50599280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D36C8-FF8C-4831-AD9B-CA40C6584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CE106-7B8B-4C2F-BD7A-CA69D399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2DBB-811B-485A-AB8F-99C3AAEB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2FE78-F33F-4CDF-ACBD-0EA0BC78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110B579-9CE7-1943-ADD7-D1E1CA58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32" y="1"/>
            <a:ext cx="8136244" cy="922593"/>
          </a:xfrm>
          <a:prstGeom prst="rect">
            <a:avLst/>
          </a:prstGeom>
        </p:spPr>
        <p:txBody>
          <a:bodyPr vert="horz" lIns="89038" tIns="45718" rIns="89038" bIns="45718" rtlCol="0" anchor="ctr">
            <a:noAutofit/>
          </a:bodyPr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E6F3-88E4-9846-AA51-FBE934B26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410" y="1106489"/>
            <a:ext cx="8136731" cy="138499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>
              <a:buFont typeface="Courier New" panose="02070309020205020404" pitchFamily="49" charset="0"/>
              <a:buChar char="o"/>
              <a:defRPr b="1">
                <a:solidFill>
                  <a:schemeClr val="tx1"/>
                </a:solidFill>
              </a:defRPr>
            </a:lvl2pPr>
            <a:lvl3pPr>
              <a:buFont typeface="Wingdings" panose="05000000000000000000" pitchFamily="2" charset="2"/>
              <a:buChar char="Ø"/>
              <a:defRPr b="1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4pPr>
            <a:lvl5pP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bg object 16">
            <a:extLst>
              <a:ext uri="{FF2B5EF4-FFF2-40B4-BE49-F238E27FC236}">
                <a16:creationId xmlns:a16="http://schemas.microsoft.com/office/drawing/2014/main" id="{A2F7F361-D6D8-4C41-947C-93EA4145E70B}"/>
              </a:ext>
            </a:extLst>
          </p:cNvPr>
          <p:cNvSpPr/>
          <p:nvPr userDrawn="1"/>
        </p:nvSpPr>
        <p:spPr>
          <a:xfrm>
            <a:off x="0" y="6476999"/>
            <a:ext cx="91440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97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1F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88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13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967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6999"/>
            <a:ext cx="91440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71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B5EC0-C1E8-4504-BCA8-D20CFE98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094954-4AB9-416D-9765-F02143101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658" y="136525"/>
            <a:ext cx="4648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8615"/>
            <a:ext cx="9144000" cy="1471245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Bodoni 72 Book" pitchFamily="2" charset="0"/>
              </a:defRPr>
            </a:lvl1pPr>
          </a:lstStyle>
          <a:p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Bicyclette" panose="02000000000000000000" pitchFamily="2" charset="77"/>
                <a:cs typeface="Bicyclette" panose="02000000000000000000" pitchFamily="2" charset="77"/>
              </a:defRPr>
            </a:lvl1pPr>
            <a:lvl2pPr>
              <a:defRPr baseline="0">
                <a:latin typeface="verdana" charset="0"/>
              </a:defRPr>
            </a:lvl2pPr>
            <a:lvl3pPr>
              <a:defRPr baseline="0">
                <a:latin typeface="verdana" charset="0"/>
              </a:defRPr>
            </a:lvl3pPr>
            <a:lvl4pPr>
              <a:defRPr baseline="0">
                <a:latin typeface="verdana" charset="0"/>
              </a:defRPr>
            </a:lvl4pPr>
            <a:lvl5pPr>
              <a:defRPr baseline="0">
                <a:latin typeface="verdana" charset="0"/>
              </a:defRPr>
            </a:lvl5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9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3F20-78B7-4ECD-9F23-74B78431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F0A3-207C-4F4B-A7AD-A8C17546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B42A9-4182-4A36-851A-951D1F00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A2F0A-8351-4954-A19C-9DD8DFCE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A88C4-CDD9-4B89-8A79-CF823151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1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56356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11/4/2020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B5EC0-C1E8-4504-BCA8-D20CFE98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41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83DC-583B-1840-A45A-910A0134D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25B6F-45C9-5044-9941-4DED356CE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F5C0-3513-4448-A798-6EC4A2A0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166514E2-E18B-C64B-ADBD-38332410A7E9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5527-6D53-524E-92F3-92C4D0CE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7559B-AA8D-7E43-A22F-DAB24C4E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64B0FD27-F9D0-5A4E-8A7B-049FC0EF3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4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23D6-B4C0-45BE-B673-B6B65624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7EA6-2F38-4F97-910F-CF3D795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B7D8B-046E-41AB-A890-252C8E3E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AEB9-2EEF-4565-B56A-AA9B551F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CE781-271E-4737-9C86-135F6804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554D-B865-4513-8209-80E7F914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8DA3-E613-4B6C-B021-2936BC110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C458F-E6F7-492A-AAE8-15981C4AB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E7A22-E943-4D97-82BA-5D5EC63E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EFAA-EFA1-4684-87EF-EF2841C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EFA37-9AAE-4DBE-9235-72989ED1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7792-F3AB-4E92-AA60-35D767F7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FEE0-5F59-46B1-8552-C5429640C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3D41B-523C-4D71-BDCA-430321D33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EA551-B652-4BAA-941C-D15EAE1F9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16C09-0507-4EC3-8DAF-D5CF21E8B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936A4-8CCD-43CD-B706-BE4A6DC6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E8A54-8D89-4F03-B838-166968A7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BE348-62C7-490D-9C28-BF5EC496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A9DC-7286-4B03-9A5B-41D50950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EF65F-019A-4537-B3F2-53444E84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27620-48EB-4068-BAD1-99320B8C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799E1-6B91-4855-952C-D3BAE59D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1B5B8-2127-44C8-91C3-301F86E0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9E44A-296E-41E8-A397-5527101E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CBC52-5D54-49C4-BD6C-1BD3C804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7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DEC1-C18E-404E-A137-7B7EDBFB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F14D-381A-41AE-88BF-3A53FDAE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E9FB0-81E0-4AD4-A7A6-EE111C74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5AFE7-95FB-46E7-A9CF-929B7030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DE2C4-E97E-4DBF-874D-C97E8785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07C91-DC49-4E07-AD3C-FE5A6CFD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8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C51C-EED5-441A-80E4-C7947149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BF22D-DB35-4C75-B93F-B38D2F888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A847B-AD39-46AE-9DD0-EFEC2B95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C0042-BDDA-4414-8262-78F100A4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11/4/2020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92534-1DA9-453F-8B6D-15BB62AB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702CE-7E3F-40A7-B7F3-E5DAC9F3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0CFD-FE67-4ED0-BB7A-CF9FB277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BFBB8-47EA-4BE9-8F32-E3B218BE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EFFDC-E9FA-4DD0-9B97-E78336EF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g object 16">
            <a:extLst>
              <a:ext uri="{FF2B5EF4-FFF2-40B4-BE49-F238E27FC236}">
                <a16:creationId xmlns:a16="http://schemas.microsoft.com/office/drawing/2014/main" id="{A92B24B8-0247-4624-AC6F-6F99B18838A1}"/>
              </a:ext>
            </a:extLst>
          </p:cNvPr>
          <p:cNvSpPr/>
          <p:nvPr userDrawn="1"/>
        </p:nvSpPr>
        <p:spPr>
          <a:xfrm>
            <a:off x="0" y="6476999"/>
            <a:ext cx="9144000" cy="380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FA331-CC9F-4FD4-9CC1-B524023EE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1800" y="64769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4540CFD-FE67-4ED0-BB7A-CF9FB2779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9682" y="604011"/>
            <a:ext cx="408463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B0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689" y="1367600"/>
            <a:ext cx="8206620" cy="137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1F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11/4/2020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5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0" r:id="rId7"/>
    <p:sldLayoutId id="2147483681" r:id="rId8"/>
    <p:sldLayoutId id="2147483695" r:id="rId9"/>
    <p:sldLayoutId id="2147483696" r:id="rId10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hdphoto" Target="../media/hdphoto3.wdp"/><Relationship Id="rId7" Type="http://schemas.openxmlformats.org/officeDocument/2006/relationships/image" Target="../media/image1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jpeg"/><Relationship Id="rId26" Type="http://schemas.openxmlformats.org/officeDocument/2006/relationships/image" Target="../media/image18.png"/><Relationship Id="rId3" Type="http://schemas.openxmlformats.org/officeDocument/2006/relationships/image" Target="../media/image10.png"/><Relationship Id="rId21" Type="http://schemas.openxmlformats.org/officeDocument/2006/relationships/image" Target="../media/image12.jp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17.png"/><Relationship Id="rId2" Type="http://schemas.openxmlformats.org/officeDocument/2006/relationships/image" Target="../media/image53.jpeg"/><Relationship Id="rId16" Type="http://schemas.openxmlformats.org/officeDocument/2006/relationships/image" Target="../media/image64.pn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0.emf"/><Relationship Id="rId5" Type="http://schemas.openxmlformats.org/officeDocument/2006/relationships/image" Target="../media/image52.png"/><Relationship Id="rId15" Type="http://schemas.openxmlformats.org/officeDocument/2006/relationships/image" Target="../media/image63.png"/><Relationship Id="rId23" Type="http://schemas.openxmlformats.org/officeDocument/2006/relationships/image" Target="../media/image69.emf"/><Relationship Id="rId10" Type="http://schemas.openxmlformats.org/officeDocument/2006/relationships/image" Target="../media/image58.png"/><Relationship Id="rId19" Type="http://schemas.openxmlformats.org/officeDocument/2006/relationships/image" Target="../media/image67.jpeg"/><Relationship Id="rId4" Type="http://schemas.microsoft.com/office/2007/relationships/hdphoto" Target="../media/hdphoto2.wdp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g"/><Relationship Id="rId11" Type="http://schemas.microsoft.com/office/2007/relationships/hdphoto" Target="../media/hdphoto2.wdp"/><Relationship Id="rId5" Type="http://schemas.openxmlformats.org/officeDocument/2006/relationships/image" Target="../media/image14.jpg"/><Relationship Id="rId10" Type="http://schemas.openxmlformats.org/officeDocument/2006/relationships/image" Target="../media/image10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microsoft.com/office/2007/relationships/hdphoto" Target="../media/hdphoto2.wdp"/><Relationship Id="rId3" Type="http://schemas.openxmlformats.org/officeDocument/2006/relationships/image" Target="../media/image20.tiff"/><Relationship Id="rId7" Type="http://schemas.openxmlformats.org/officeDocument/2006/relationships/image" Target="../media/image24.jpeg"/><Relationship Id="rId12" Type="http://schemas.openxmlformats.org/officeDocument/2006/relationships/image" Target="../media/image1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tiff"/><Relationship Id="rId11" Type="http://schemas.openxmlformats.org/officeDocument/2006/relationships/image" Target="../media/image28.jpeg"/><Relationship Id="rId5" Type="http://schemas.openxmlformats.org/officeDocument/2006/relationships/image" Target="../media/image22.tiff"/><Relationship Id="rId10" Type="http://schemas.openxmlformats.org/officeDocument/2006/relationships/image" Target="../media/image27.png"/><Relationship Id="rId4" Type="http://schemas.openxmlformats.org/officeDocument/2006/relationships/image" Target="../media/image21.tiff"/><Relationship Id="rId9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emf"/><Relationship Id="rId7" Type="http://schemas.openxmlformats.org/officeDocument/2006/relationships/image" Target="../media/image12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1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0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4A53E5-9F2D-447A-A704-4F5387F18CFD}"/>
              </a:ext>
            </a:extLst>
          </p:cNvPr>
          <p:cNvGrpSpPr/>
          <p:nvPr/>
        </p:nvGrpSpPr>
        <p:grpSpPr>
          <a:xfrm>
            <a:off x="1882444" y="1143000"/>
            <a:ext cx="5379111" cy="4547876"/>
            <a:chOff x="4042775" y="357048"/>
            <a:chExt cx="4679677" cy="3961884"/>
          </a:xfrm>
          <a:solidFill>
            <a:schemeClr val="bg1"/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FE40BF-2EE1-45AC-8534-AC5AB19860AB}"/>
                </a:ext>
              </a:extLst>
            </p:cNvPr>
            <p:cNvSpPr txBox="1"/>
            <p:nvPr/>
          </p:nvSpPr>
          <p:spPr>
            <a:xfrm>
              <a:off x="4042775" y="3273265"/>
              <a:ext cx="4679677" cy="104566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dirty="0">
                <a:solidFill>
                  <a:srgbClr val="000000"/>
                </a:solidFill>
                <a:latin typeface="Gotham Book" panose="020006030400000200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Book" panose="02000603040000020004"/>
                </a:rPr>
                <a:t>2021 Brand Overview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Book" panose="02000603040000020004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939DA2-E422-46AE-97B5-F143349C3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98" y="357048"/>
              <a:ext cx="2271030" cy="172592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8870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66430470-6D82-470E-A0CA-621B7F378287}"/>
              </a:ext>
            </a:extLst>
          </p:cNvPr>
          <p:cNvSpPr/>
          <p:nvPr/>
        </p:nvSpPr>
        <p:spPr>
          <a:xfrm>
            <a:off x="786514" y="5022967"/>
            <a:ext cx="1849834" cy="1194771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08" b="89643" l="3215" r="98393">
                          <a14:foregroundMark x1="26292" y1="20034" x2="26292" y2="20034"/>
                          <a14:foregroundMark x1="41332" y1="46689" x2="41332" y2="46689"/>
                          <a14:foregroundMark x1="49024" y1="55178" x2="49024" y2="55178"/>
                          <a14:foregroundMark x1="9529" y1="89643" x2="9529" y2="89643"/>
                          <a14:foregroundMark x1="3215" y1="58744" x2="3215" y2="58744"/>
                          <a14:foregroundMark x1="37199" y1="76910" x2="37199" y2="76910"/>
                          <a14:foregroundMark x1="54420" y1="69949" x2="54420" y2="69949"/>
                          <a14:foregroundMark x1="88404" y1="79796" x2="88404" y2="79796"/>
                          <a14:foregroundMark x1="98393" y1="79117" x2="98393" y2="79117"/>
                          <a14:foregroundMark x1="53502" y1="39049" x2="53502" y2="39049"/>
                          <a14:foregroundMark x1="60276" y1="72666" x2="60276" y2="72666"/>
                          <a14:foregroundMark x1="72560" y1="71307" x2="72560" y2="71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E4E9B-AAD9-4765-9747-4BE540657E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09186" y="6231720"/>
            <a:ext cx="210312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10</a:t>
            </a:fld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98C81-C336-40BA-BDA5-4D1B8E47750C}"/>
              </a:ext>
            </a:extLst>
          </p:cNvPr>
          <p:cNvSpPr txBox="1"/>
          <p:nvPr/>
        </p:nvSpPr>
        <p:spPr>
          <a:xfrm>
            <a:off x="2743200" y="5439359"/>
            <a:ext cx="540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otham Book" panose="02000603040000020004"/>
              </a:rPr>
              <a:t>Thank you for the Opportunity!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A1EDC-00F2-40E9-972A-57B1FBE44BF0}"/>
              </a:ext>
            </a:extLst>
          </p:cNvPr>
          <p:cNvGrpSpPr/>
          <p:nvPr/>
        </p:nvGrpSpPr>
        <p:grpSpPr>
          <a:xfrm>
            <a:off x="1832712" y="819185"/>
            <a:ext cx="7227648" cy="4153906"/>
            <a:chOff x="1234089" y="506569"/>
            <a:chExt cx="7227648" cy="4153906"/>
          </a:xfrm>
        </p:grpSpPr>
        <p:pic>
          <p:nvPicPr>
            <p:cNvPr id="21" name="Picture 20" descr="A can of food&#10;&#10;Description automatically generated with medium confidence">
              <a:extLst>
                <a:ext uri="{FF2B5EF4-FFF2-40B4-BE49-F238E27FC236}">
                  <a16:creationId xmlns:a16="http://schemas.microsoft.com/office/drawing/2014/main" id="{D0B71584-1829-4137-AE91-33A82AB5A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5865" y="624299"/>
              <a:ext cx="1305872" cy="3429334"/>
            </a:xfrm>
            <a:prstGeom prst="rect">
              <a:avLst/>
            </a:prstGeom>
          </p:spPr>
        </p:pic>
        <p:pic>
          <p:nvPicPr>
            <p:cNvPr id="23" name="Picture 22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10FF131C-78BB-4CC8-9028-C5CF4812E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5005" y="506569"/>
              <a:ext cx="1309657" cy="345583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B3C12B-8A24-40DF-B5FB-78E2F5387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002" y="1219786"/>
              <a:ext cx="1309657" cy="3440689"/>
            </a:xfrm>
            <a:prstGeom prst="rect">
              <a:avLst/>
            </a:prstGeom>
          </p:spPr>
        </p:pic>
        <p:pic>
          <p:nvPicPr>
            <p:cNvPr id="25" name="Picture 24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0126056E-D81C-4F25-932C-A5BF02AFF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089" y="518193"/>
              <a:ext cx="1165823" cy="3100026"/>
            </a:xfrm>
            <a:prstGeom prst="rect">
              <a:avLst/>
            </a:prstGeom>
          </p:spPr>
        </p:pic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6C62DC5-6F80-4164-ACC3-84A0DFEC5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0611" y="1380655"/>
              <a:ext cx="1173393" cy="311895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AE6F73-07FB-4C2C-A61D-2217203B4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949" y="73360"/>
            <a:ext cx="1309657" cy="47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2E52D-9462-4393-9B73-24BF6924B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646068"/>
            <a:ext cx="457200" cy="214313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12627CA-F7B7-4084-AC3D-36172F6F0E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0E802-822E-4324-946E-FA605C374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3334"/>
            <a:ext cx="9144000" cy="38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0A3F59-D36E-4509-A22D-6497FDA79C8E}"/>
              </a:ext>
            </a:extLst>
          </p:cNvPr>
          <p:cNvSpPr txBox="1"/>
          <p:nvPr/>
        </p:nvSpPr>
        <p:spPr>
          <a:xfrm flipH="1">
            <a:off x="2647303" y="75128"/>
            <a:ext cx="400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 Book" panose="02000603040000020004"/>
              </a:rPr>
              <a:t> APPENDIX -    Positive Beverage UPC Codes – Unit Specs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39DFF9-DE19-495A-BF1E-053E7703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8" y="79856"/>
            <a:ext cx="1019717" cy="730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55C44A-5CC7-4D71-B6D5-5D5F0049F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612" y="293219"/>
            <a:ext cx="1116804" cy="4072657"/>
          </a:xfrm>
          <a:prstGeom prst="rect">
            <a:avLst/>
          </a:prstGeom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B18718E9-5FEB-4067-BDB0-3B2A2FB78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945" y="4443164"/>
            <a:ext cx="1219294" cy="6508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C9C296-117E-4063-93F2-2861232AC5DD}"/>
              </a:ext>
            </a:extLst>
          </p:cNvPr>
          <p:cNvSpPr txBox="1"/>
          <p:nvPr/>
        </p:nvSpPr>
        <p:spPr>
          <a:xfrm>
            <a:off x="7115486" y="4613812"/>
            <a:ext cx="4555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Unit </a:t>
            </a:r>
          </a:p>
          <a:p>
            <a:r>
              <a:rPr lang="en-US" sz="1050" b="1" dirty="0">
                <a:latin typeface="Gotham Book" panose="02000603040000020004"/>
              </a:rPr>
              <a:t>UPC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336B2B-E972-47A2-AAE8-A0C2748B6A5F}"/>
              </a:ext>
            </a:extLst>
          </p:cNvPr>
          <p:cNvSpPr txBox="1"/>
          <p:nvPr/>
        </p:nvSpPr>
        <p:spPr>
          <a:xfrm>
            <a:off x="7135643" y="5373919"/>
            <a:ext cx="473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Case </a:t>
            </a:r>
          </a:p>
          <a:p>
            <a:r>
              <a:rPr lang="en-US" sz="1050" b="1" dirty="0">
                <a:latin typeface="Gotham Book" panose="02000603040000020004"/>
              </a:rPr>
              <a:t>UPC</a:t>
            </a:r>
          </a:p>
        </p:txBody>
      </p:sp>
      <p:pic>
        <p:nvPicPr>
          <p:cNvPr id="29" name="Picture 28" descr="Background pattern&#10;&#10;Description automatically generated">
            <a:extLst>
              <a:ext uri="{FF2B5EF4-FFF2-40B4-BE49-F238E27FC236}">
                <a16:creationId xmlns:a16="http://schemas.microsoft.com/office/drawing/2014/main" id="{28C132F7-4B0B-4EAD-A57E-DDEA586BF2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193" y="5233551"/>
            <a:ext cx="1219294" cy="65088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DFC517B-0ABF-4CC8-9683-2A095CB36F06}"/>
              </a:ext>
            </a:extLst>
          </p:cNvPr>
          <p:cNvSpPr txBox="1"/>
          <p:nvPr/>
        </p:nvSpPr>
        <p:spPr>
          <a:xfrm>
            <a:off x="255762" y="4229692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Unit UPC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030F0-9D54-450D-9DA4-E1EF61034427}"/>
              </a:ext>
            </a:extLst>
          </p:cNvPr>
          <p:cNvSpPr txBox="1"/>
          <p:nvPr/>
        </p:nvSpPr>
        <p:spPr>
          <a:xfrm>
            <a:off x="213953" y="5483527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Case UPC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723723-2640-4E78-BED9-3A5EB2AB4C42}"/>
              </a:ext>
            </a:extLst>
          </p:cNvPr>
          <p:cNvSpPr txBox="1"/>
          <p:nvPr/>
        </p:nvSpPr>
        <p:spPr>
          <a:xfrm>
            <a:off x="1383380" y="4229692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Unit UPC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EF6DE8-CAD5-49B9-BAA8-364222C29801}"/>
              </a:ext>
            </a:extLst>
          </p:cNvPr>
          <p:cNvSpPr txBox="1"/>
          <p:nvPr/>
        </p:nvSpPr>
        <p:spPr>
          <a:xfrm>
            <a:off x="1367997" y="5487703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Case UPC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974BBE-9918-4BD9-88B6-E696EE78CDF3}"/>
              </a:ext>
            </a:extLst>
          </p:cNvPr>
          <p:cNvSpPr txBox="1"/>
          <p:nvPr/>
        </p:nvSpPr>
        <p:spPr>
          <a:xfrm>
            <a:off x="2512517" y="4232159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Unit UPC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2BF12E-8291-4607-B6BE-B7E75FDF9AE9}"/>
              </a:ext>
            </a:extLst>
          </p:cNvPr>
          <p:cNvSpPr txBox="1"/>
          <p:nvPr/>
        </p:nvSpPr>
        <p:spPr>
          <a:xfrm>
            <a:off x="2503546" y="5496053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Case UPC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E6A790-8B61-45B8-AC66-72228B1FC2D8}"/>
              </a:ext>
            </a:extLst>
          </p:cNvPr>
          <p:cNvSpPr txBox="1"/>
          <p:nvPr/>
        </p:nvSpPr>
        <p:spPr>
          <a:xfrm>
            <a:off x="3646547" y="4227965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Unit UPC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6496FC-4BC7-494F-94A5-FC60A3160FE9}"/>
              </a:ext>
            </a:extLst>
          </p:cNvPr>
          <p:cNvSpPr txBox="1"/>
          <p:nvPr/>
        </p:nvSpPr>
        <p:spPr>
          <a:xfrm>
            <a:off x="3586929" y="5510023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Case UPC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8C20C0-B896-4D3B-80DE-B212521A50C2}"/>
              </a:ext>
            </a:extLst>
          </p:cNvPr>
          <p:cNvSpPr txBox="1"/>
          <p:nvPr/>
        </p:nvSpPr>
        <p:spPr>
          <a:xfrm>
            <a:off x="4648200" y="4227965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Unit UPC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AC5ED9-B23D-47ED-9C68-6CF0BDAEDAD1}"/>
              </a:ext>
            </a:extLst>
          </p:cNvPr>
          <p:cNvSpPr txBox="1"/>
          <p:nvPr/>
        </p:nvSpPr>
        <p:spPr>
          <a:xfrm>
            <a:off x="4639461" y="5510350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Gotham Book" panose="02000603040000020004"/>
              </a:rPr>
              <a:t>Case UPC</a:t>
            </a:r>
          </a:p>
        </p:txBody>
      </p:sp>
      <p:pic>
        <p:nvPicPr>
          <p:cNvPr id="44" name="Picture 43" descr="Background pattern&#10;&#10;Description automatically generated">
            <a:extLst>
              <a:ext uri="{FF2B5EF4-FFF2-40B4-BE49-F238E27FC236}">
                <a16:creationId xmlns:a16="http://schemas.microsoft.com/office/drawing/2014/main" id="{BA9EE323-4602-4FA3-9CA4-4F6729D427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331" y="4525512"/>
            <a:ext cx="916074" cy="489018"/>
          </a:xfrm>
          <a:prstGeom prst="rect">
            <a:avLst/>
          </a:prstGeom>
        </p:spPr>
      </p:pic>
      <p:pic>
        <p:nvPicPr>
          <p:cNvPr id="46" name="Picture 45" descr="Background pattern&#10;&#10;Description automatically generated">
            <a:extLst>
              <a:ext uri="{FF2B5EF4-FFF2-40B4-BE49-F238E27FC236}">
                <a16:creationId xmlns:a16="http://schemas.microsoft.com/office/drawing/2014/main" id="{6A694487-EB74-4FE9-A94E-9677591EE6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989" y="5792181"/>
            <a:ext cx="916074" cy="489018"/>
          </a:xfrm>
          <a:prstGeom prst="rect">
            <a:avLst/>
          </a:prstGeom>
        </p:spPr>
      </p:pic>
      <p:pic>
        <p:nvPicPr>
          <p:cNvPr id="48" name="Picture 47" descr="Background pattern&#10;&#10;Description automatically generated">
            <a:extLst>
              <a:ext uri="{FF2B5EF4-FFF2-40B4-BE49-F238E27FC236}">
                <a16:creationId xmlns:a16="http://schemas.microsoft.com/office/drawing/2014/main" id="{CFBADE5A-5757-4C4A-B740-14BDADC278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003" y="4531008"/>
            <a:ext cx="916074" cy="489018"/>
          </a:xfrm>
          <a:prstGeom prst="rect">
            <a:avLst/>
          </a:prstGeom>
        </p:spPr>
      </p:pic>
      <p:pic>
        <p:nvPicPr>
          <p:cNvPr id="50" name="Picture 49" descr="Background pattern&#10;&#10;Description automatically generated">
            <a:extLst>
              <a:ext uri="{FF2B5EF4-FFF2-40B4-BE49-F238E27FC236}">
                <a16:creationId xmlns:a16="http://schemas.microsoft.com/office/drawing/2014/main" id="{B09B2C62-9D87-4841-8B18-D33C6A50B4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2" y="5792181"/>
            <a:ext cx="916074" cy="489018"/>
          </a:xfrm>
          <a:prstGeom prst="rect">
            <a:avLst/>
          </a:prstGeom>
        </p:spPr>
      </p:pic>
      <p:pic>
        <p:nvPicPr>
          <p:cNvPr id="52" name="Picture 51" descr="Background pattern&#10;&#10;Description automatically generated">
            <a:extLst>
              <a:ext uri="{FF2B5EF4-FFF2-40B4-BE49-F238E27FC236}">
                <a16:creationId xmlns:a16="http://schemas.microsoft.com/office/drawing/2014/main" id="{CAB955FC-5F72-40B6-82D8-4C3686FFBD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667" y="4514026"/>
            <a:ext cx="916074" cy="489018"/>
          </a:xfrm>
          <a:prstGeom prst="rect">
            <a:avLst/>
          </a:prstGeom>
        </p:spPr>
      </p:pic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0A50EAF7-2388-4E84-B0B1-0D1DF8901C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237" y="5747687"/>
            <a:ext cx="864190" cy="537920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3CAA32FC-1E16-40E1-B90B-73B61A8179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1" y="4542203"/>
            <a:ext cx="916074" cy="489018"/>
          </a:xfrm>
          <a:prstGeom prst="rect">
            <a:avLst/>
          </a:prstGeom>
        </p:spPr>
      </p:pic>
      <p:pic>
        <p:nvPicPr>
          <p:cNvPr id="60" name="Picture 59" descr="Background pattern&#10;&#10;Description automatically generated">
            <a:extLst>
              <a:ext uri="{FF2B5EF4-FFF2-40B4-BE49-F238E27FC236}">
                <a16:creationId xmlns:a16="http://schemas.microsoft.com/office/drawing/2014/main" id="{4946247B-C0CD-4997-B3DD-FCC1587541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13" y="5805831"/>
            <a:ext cx="819587" cy="537920"/>
          </a:xfrm>
          <a:prstGeom prst="rect">
            <a:avLst/>
          </a:prstGeom>
        </p:spPr>
      </p:pic>
      <p:pic>
        <p:nvPicPr>
          <p:cNvPr id="62" name="Picture 61" descr="Background pattern&#10;&#10;Description automatically generated">
            <a:extLst>
              <a:ext uri="{FF2B5EF4-FFF2-40B4-BE49-F238E27FC236}">
                <a16:creationId xmlns:a16="http://schemas.microsoft.com/office/drawing/2014/main" id="{3B8812DD-9038-4A38-9210-F85D45154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324" y="4554950"/>
            <a:ext cx="916074" cy="489018"/>
          </a:xfrm>
          <a:prstGeom prst="rect">
            <a:avLst/>
          </a:prstGeom>
        </p:spPr>
      </p:pic>
      <p:pic>
        <p:nvPicPr>
          <p:cNvPr id="64" name="Picture 63" descr="Background pattern&#10;&#10;Description automatically generated">
            <a:extLst>
              <a:ext uri="{FF2B5EF4-FFF2-40B4-BE49-F238E27FC236}">
                <a16:creationId xmlns:a16="http://schemas.microsoft.com/office/drawing/2014/main" id="{4ADDB187-A4AF-4A25-B879-041C311DF9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976" y="5779576"/>
            <a:ext cx="752970" cy="53792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6189581-88C6-4125-A661-38BB574AD96C}"/>
              </a:ext>
            </a:extLst>
          </p:cNvPr>
          <p:cNvCxnSpPr>
            <a:cxnSpLocks/>
          </p:cNvCxnSpPr>
          <p:nvPr/>
        </p:nvCxnSpPr>
        <p:spPr>
          <a:xfrm>
            <a:off x="7162800" y="901371"/>
            <a:ext cx="0" cy="5499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AAFE5B-F0DB-4A6B-A388-24AFD71FC4E3}"/>
              </a:ext>
            </a:extLst>
          </p:cNvPr>
          <p:cNvGrpSpPr/>
          <p:nvPr/>
        </p:nvGrpSpPr>
        <p:grpSpPr>
          <a:xfrm>
            <a:off x="255762" y="1505971"/>
            <a:ext cx="5145695" cy="2738454"/>
            <a:chOff x="-1260820" y="711699"/>
            <a:chExt cx="9659031" cy="5227316"/>
          </a:xfrm>
        </p:grpSpPr>
        <p:pic>
          <p:nvPicPr>
            <p:cNvPr id="45" name="Picture 44" descr="A can of food&#10;&#10;Description automatically generated with medium confidence">
              <a:extLst>
                <a:ext uri="{FF2B5EF4-FFF2-40B4-BE49-F238E27FC236}">
                  <a16:creationId xmlns:a16="http://schemas.microsoft.com/office/drawing/2014/main" id="{C0983205-C588-411B-A857-B39949B73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589" y="797717"/>
              <a:ext cx="1941622" cy="5098871"/>
            </a:xfrm>
            <a:prstGeom prst="rect">
              <a:avLst/>
            </a:prstGeom>
          </p:spPr>
        </p:pic>
        <p:pic>
          <p:nvPicPr>
            <p:cNvPr id="47" name="Picture 46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03BA759F-354E-4259-9009-8418C096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7410" y="711699"/>
              <a:ext cx="1980999" cy="5227316"/>
            </a:xfrm>
            <a:prstGeom prst="rect">
              <a:avLst/>
            </a:prstGeom>
          </p:spPr>
        </p:pic>
        <p:pic>
          <p:nvPicPr>
            <p:cNvPr id="49" name="Picture 4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1183643-068C-41F1-BA51-D2D85B59E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6686" y="795618"/>
              <a:ext cx="1941624" cy="5100970"/>
            </a:xfrm>
            <a:prstGeom prst="rect">
              <a:avLst/>
            </a:prstGeom>
          </p:spPr>
        </p:pic>
        <p:pic>
          <p:nvPicPr>
            <p:cNvPr id="51" name="Picture 50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3C74E316-B130-48E4-AB1A-9FC40B19F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0820" y="773578"/>
              <a:ext cx="1877568" cy="4992624"/>
            </a:xfrm>
            <a:prstGeom prst="rect">
              <a:avLst/>
            </a:prstGeom>
          </p:spPr>
        </p:pic>
        <p:pic>
          <p:nvPicPr>
            <p:cNvPr id="53" name="Picture 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FACF3DA-1EC1-42DB-98BE-15523934B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754" y="787121"/>
              <a:ext cx="1889760" cy="5023105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404EE14-8656-4CE1-99D8-82828C5A10A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426" y="1680668"/>
            <a:ext cx="1423797" cy="376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EE74B-FF60-45D6-99ED-40E9D18CB18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785" y="5961722"/>
            <a:ext cx="1412369" cy="439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503334C1-AE60-48A1-AF5E-AAA4C75422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12280" y="6620447"/>
            <a:ext cx="2103120" cy="184666"/>
          </a:xfrm>
        </p:spPr>
        <p:txBody>
          <a:bodyPr/>
          <a:lstStyle/>
          <a:p>
            <a:fld id="{B6F15528-21DE-4FAA-801E-634DDDAF4B2B}" type="slidenum">
              <a:rPr lang="en-US" sz="1200" smtClean="0">
                <a:solidFill>
                  <a:schemeClr val="bg1"/>
                </a:solidFill>
              </a:rPr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03AF58F-7A36-43F8-B2E1-AA3FE0FFACDA}"/>
              </a:ext>
            </a:extLst>
          </p:cNvPr>
          <p:cNvGrpSpPr/>
          <p:nvPr/>
        </p:nvGrpSpPr>
        <p:grpSpPr>
          <a:xfrm>
            <a:off x="5373302" y="2497262"/>
            <a:ext cx="1742624" cy="3146168"/>
            <a:chOff x="718011" y="2651431"/>
            <a:chExt cx="1742624" cy="314616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4B0CE7E-0AE4-4899-A38A-34CA0B67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05118" y="3139115"/>
              <a:ext cx="1381383" cy="2226772"/>
            </a:xfrm>
            <a:prstGeom prst="rect">
              <a:avLst/>
            </a:prstGeom>
          </p:spPr>
        </p:pic>
        <p:pic>
          <p:nvPicPr>
            <p:cNvPr id="65" name="Picture 64" descr="Text&#10;&#10;Description automatically generated">
              <a:extLst>
                <a:ext uri="{FF2B5EF4-FFF2-40B4-BE49-F238E27FC236}">
                  <a16:creationId xmlns:a16="http://schemas.microsoft.com/office/drawing/2014/main" id="{0E4129FA-04AC-4047-AED1-0DBC4FA05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14014" r="35339"/>
            <a:stretch/>
          </p:blipFill>
          <p:spPr>
            <a:xfrm>
              <a:off x="718011" y="5367514"/>
              <a:ext cx="1742624" cy="430085"/>
            </a:xfrm>
            <a:prstGeom prst="rect">
              <a:avLst/>
            </a:prstGeom>
          </p:spPr>
        </p:pic>
        <p:pic>
          <p:nvPicPr>
            <p:cNvPr id="67" name="Picture 66" descr="Text&#10;&#10;Description automatically generated">
              <a:extLst>
                <a:ext uri="{FF2B5EF4-FFF2-40B4-BE49-F238E27FC236}">
                  <a16:creationId xmlns:a16="http://schemas.microsoft.com/office/drawing/2014/main" id="{23373987-B029-498F-8CE6-74FFD5B93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65250" r="23743"/>
            <a:stretch/>
          </p:blipFill>
          <p:spPr>
            <a:xfrm>
              <a:off x="1803045" y="2651431"/>
              <a:ext cx="499063" cy="566779"/>
            </a:xfrm>
            <a:prstGeom prst="rect">
              <a:avLst/>
            </a:prstGeom>
          </p:spPr>
        </p:pic>
        <p:pic>
          <p:nvPicPr>
            <p:cNvPr id="68" name="Picture 67" descr="Text&#10;&#10;Description automatically generated">
              <a:extLst>
                <a:ext uri="{FF2B5EF4-FFF2-40B4-BE49-F238E27FC236}">
                  <a16:creationId xmlns:a16="http://schemas.microsoft.com/office/drawing/2014/main" id="{3DFD93BD-F040-486F-96E5-89BFE5101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76506" r="4725"/>
            <a:stretch/>
          </p:blipFill>
          <p:spPr>
            <a:xfrm>
              <a:off x="1005118" y="2677895"/>
              <a:ext cx="779409" cy="519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7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8013BB-5EAF-E74E-A1DE-163769260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907" b="10174"/>
          <a:stretch/>
        </p:blipFill>
        <p:spPr>
          <a:xfrm>
            <a:off x="1082974" y="6130404"/>
            <a:ext cx="1593412" cy="15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93EE2-C2F2-E242-A908-D3F894C7F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289" b="-7208"/>
          <a:stretch/>
        </p:blipFill>
        <p:spPr>
          <a:xfrm>
            <a:off x="709396" y="6308776"/>
            <a:ext cx="2360314" cy="226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C5AA88-DF82-C14E-B022-5D653527C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94" t="-9016" r="20899" b="33145"/>
          <a:stretch/>
        </p:blipFill>
        <p:spPr>
          <a:xfrm>
            <a:off x="381000" y="6080496"/>
            <a:ext cx="633950" cy="441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1200A0-5F2C-494A-AFA8-2DF8B517E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130403"/>
            <a:ext cx="1867807" cy="383287"/>
          </a:xfrm>
          <a:prstGeom prst="rect">
            <a:avLst/>
          </a:prstGeom>
        </p:spPr>
      </p:pic>
      <p:sp>
        <p:nvSpPr>
          <p:cNvPr id="14" name="object 100">
            <a:extLst>
              <a:ext uri="{FF2B5EF4-FFF2-40B4-BE49-F238E27FC236}">
                <a16:creationId xmlns:a16="http://schemas.microsoft.com/office/drawing/2014/main" id="{1391C86D-FC3E-D248-8E59-743EA3E86F18}"/>
              </a:ext>
            </a:extLst>
          </p:cNvPr>
          <p:cNvSpPr txBox="1">
            <a:spLocks/>
          </p:cNvSpPr>
          <p:nvPr/>
        </p:nvSpPr>
        <p:spPr bwMode="auto">
          <a:xfrm>
            <a:off x="3006067" y="5641055"/>
            <a:ext cx="3124200" cy="1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698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98" b="0" i="0">
                <a:solidFill>
                  <a:srgbClr val="01A2FF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697" algn="ctr">
              <a:spcBef>
                <a:spcPts val="53"/>
              </a:spcBef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BEVERAGE CHARITIES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BE26EC-6910-944D-B58B-C3133429E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98" y="6017094"/>
            <a:ext cx="1603202" cy="688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D17381-40D9-8D41-9EB4-D0A9ACD0C6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1256" r="56871" b="18416"/>
          <a:stretch/>
        </p:blipFill>
        <p:spPr>
          <a:xfrm>
            <a:off x="2964134" y="6130403"/>
            <a:ext cx="693466" cy="42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138A73-0BF3-0042-9794-EF734BF12B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55" t="41256" r="-9479" b="18416"/>
          <a:stretch/>
        </p:blipFill>
        <p:spPr>
          <a:xfrm>
            <a:off x="4203010" y="6133578"/>
            <a:ext cx="902390" cy="42279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953C27-21AF-EC46-B5B4-52A16EADC0EE}"/>
              </a:ext>
            </a:extLst>
          </p:cNvPr>
          <p:cNvCxnSpPr>
            <a:cxnSpLocks/>
          </p:cNvCxnSpPr>
          <p:nvPr/>
        </p:nvCxnSpPr>
        <p:spPr>
          <a:xfrm flipH="1">
            <a:off x="381000" y="5715000"/>
            <a:ext cx="25831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659F88-47E4-7342-A394-FDC1DCBC218C}"/>
              </a:ext>
            </a:extLst>
          </p:cNvPr>
          <p:cNvCxnSpPr>
            <a:cxnSpLocks/>
          </p:cNvCxnSpPr>
          <p:nvPr/>
        </p:nvCxnSpPr>
        <p:spPr>
          <a:xfrm flipH="1">
            <a:off x="6172200" y="5715000"/>
            <a:ext cx="259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098A0DD-61EB-7440-81CD-63B4E2A346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6080496"/>
            <a:ext cx="402396" cy="5018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21B0A1-9DBF-8444-ADA1-B24224F28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10" y="929441"/>
            <a:ext cx="3950106" cy="4395461"/>
          </a:xfrm>
          <a:prstGeom prst="rect">
            <a:avLst/>
          </a:prstGeom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86A95C08-C962-EB43-848A-E6F7D65EA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4617" y="594668"/>
            <a:ext cx="3842300" cy="283762"/>
          </a:xfrm>
          <a:prstGeom prst="rect">
            <a:avLst/>
          </a:prstGeom>
        </p:spPr>
        <p:txBody>
          <a:bodyPr vert="horz" wrap="square" lIns="0" tIns="6698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697" algn="ctr">
              <a:spcBef>
                <a:spcPts val="53"/>
              </a:spcBef>
            </a:pPr>
            <a:r>
              <a:rPr sz="1800" b="1" dirty="0">
                <a:solidFill>
                  <a:srgbClr val="00B0F0"/>
                </a:solidFill>
                <a:latin typeface="Gotham-MediumItalic" panose="02000603030000020004" pitchFamily="2" charset="77"/>
                <a:cs typeface="Arial" panose="020B0604020202020204" pitchFamily="34" charset="0"/>
              </a:rPr>
              <a:t>HOW WE SEE THINGS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41AEA5-883F-46AA-88B7-08CF3061FF13}"/>
              </a:ext>
            </a:extLst>
          </p:cNvPr>
          <p:cNvSpPr/>
          <p:nvPr/>
        </p:nvSpPr>
        <p:spPr>
          <a:xfrm>
            <a:off x="4170203" y="1156717"/>
            <a:ext cx="4788590" cy="3398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otham Book" panose="02000603040000020004" pitchFamily="2" charset="77"/>
                <a:ea typeface="Microsoft Sans Serif" panose="020B0604020202020204" pitchFamily="34" charset="0"/>
                <a:cs typeface="Microsoft Sans Serif" panose="020B0604020202020204" pitchFamily="34" charset="0"/>
              </a:rPr>
              <a:t>In a world of trends, we understand that great flavor, quality ingredients and honest brand values never go out of style.</a:t>
            </a:r>
          </a:p>
          <a:p>
            <a:pPr marL="171450" lvl="0" indent="-17145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Gotham Book" panose="02000603040000020004" pitchFamily="2" charset="77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otham Book" panose="02000603040000020004" pitchFamily="2" charset="77"/>
                <a:ea typeface="Microsoft Sans Serif" panose="020B0604020202020204" pitchFamily="34" charset="0"/>
                <a:cs typeface="Microsoft Sans Serif" panose="020B0604020202020204" pitchFamily="34" charset="0"/>
              </a:rPr>
              <a:t>With a mission to bring health back to hydration, we’ve created the first simply beneficial portfolio that’s great for all ages and perfect for one's daily routine. </a:t>
            </a: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Gotham Book" panose="02000603040000020004" pitchFamily="2" charset="77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Gotham Book" panose="02000603040000020004" pitchFamily="2" charset="77"/>
                <a:ea typeface="Microsoft Sans Serif" panose="020B0604020202020204" pitchFamily="34" charset="0"/>
                <a:cs typeface="Microsoft Sans Serif" panose="020B0604020202020204" pitchFamily="34" charset="0"/>
              </a:rPr>
              <a:t>Both are reasonably priced and perfect for all ages.  We reinforce our core values by enriching lives and empowering whatever big day people have in store!</a:t>
            </a: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Gotham Book" panose="02000603040000020004" pitchFamily="2" charset="77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3040000020004"/>
                <a:ea typeface="Microsoft Sans Serif" panose="020B0604020202020204" pitchFamily="34" charset="0"/>
                <a:cs typeface="Microsoft Sans Serif" panose="020B0604020202020204" pitchFamily="34" charset="0"/>
              </a:rPr>
              <a:t>Giving back is vital to positively support organizations that are making a difference in peoples lives. </a:t>
            </a: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Gotham Book" panose="02000603040000020004" pitchFamily="2" charset="77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B814D-E748-4E28-9649-7159EBC1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B5EC0-C1E8-4504-BCA8-D20CFE9861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318141-A8E2-4BFD-B761-537464E309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23" y="173146"/>
            <a:ext cx="1019717" cy="7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EEA15ED2-0964-654F-A360-8A99D22C9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t="5811" r="12833"/>
          <a:stretch/>
        </p:blipFill>
        <p:spPr>
          <a:xfrm>
            <a:off x="7429500" y="862031"/>
            <a:ext cx="1714500" cy="1852613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8ED7B3A-E579-E944-A51A-6F4DE312FB59}"/>
              </a:ext>
            </a:extLst>
          </p:cNvPr>
          <p:cNvSpPr txBox="1">
            <a:spLocks/>
          </p:cNvSpPr>
          <p:nvPr/>
        </p:nvSpPr>
        <p:spPr bwMode="auto">
          <a:xfrm>
            <a:off x="6117496" y="6705600"/>
            <a:ext cx="2857501" cy="7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024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98" b="0" i="0">
                <a:solidFill>
                  <a:srgbClr val="01A2FF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023" algn="r">
              <a:spcBef>
                <a:spcPts val="40"/>
              </a:spcBef>
            </a:pPr>
            <a:r>
              <a:rPr lang="en-US" sz="600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POSITIVE BEVERAGE, LLC ALL RIGHTS RESERVED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51EB4E-5434-134A-B9A8-5B34ED5BF841}"/>
              </a:ext>
            </a:extLst>
          </p:cNvPr>
          <p:cNvCxnSpPr>
            <a:cxnSpLocks/>
          </p:cNvCxnSpPr>
          <p:nvPr/>
        </p:nvCxnSpPr>
        <p:spPr>
          <a:xfrm flipH="1">
            <a:off x="5410597" y="3516396"/>
            <a:ext cx="31763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ject 102">
            <a:extLst>
              <a:ext uri="{FF2B5EF4-FFF2-40B4-BE49-F238E27FC236}">
                <a16:creationId xmlns:a16="http://schemas.microsoft.com/office/drawing/2014/main" id="{48480730-361F-E34E-8A4E-86FEC170B297}"/>
              </a:ext>
            </a:extLst>
          </p:cNvPr>
          <p:cNvSpPr txBox="1"/>
          <p:nvPr/>
        </p:nvSpPr>
        <p:spPr>
          <a:xfrm>
            <a:off x="5848311" y="3445320"/>
            <a:ext cx="2913039" cy="282072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The subconscious acceptance of the word </a:t>
            </a:r>
            <a:r>
              <a:rPr lang="en-US" sz="900" b="1" spc="30" dirty="0">
                <a:solidFill>
                  <a:prstClr val="black"/>
                </a:solidFill>
                <a:latin typeface="Gotham-MediumItalic" panose="02000603030000020004" pitchFamily="2" charset="77"/>
                <a:cs typeface="Arial"/>
              </a:rPr>
              <a:t>POSITIVE</a:t>
            </a: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 builds immediate trust</a:t>
            </a:r>
          </a:p>
        </p:txBody>
      </p:sp>
      <p:sp>
        <p:nvSpPr>
          <p:cNvPr id="38" name="object 102">
            <a:extLst>
              <a:ext uri="{FF2B5EF4-FFF2-40B4-BE49-F238E27FC236}">
                <a16:creationId xmlns:a16="http://schemas.microsoft.com/office/drawing/2014/main" id="{2A9911C7-C68C-7E49-B1F1-59B9A1D98956}"/>
              </a:ext>
            </a:extLst>
          </p:cNvPr>
          <p:cNvSpPr txBox="1"/>
          <p:nvPr/>
        </p:nvSpPr>
        <p:spPr>
          <a:xfrm>
            <a:off x="5824350" y="3906453"/>
            <a:ext cx="2756810" cy="282072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b="1" spc="30" dirty="0">
                <a:solidFill>
                  <a:prstClr val="black"/>
                </a:solidFill>
                <a:latin typeface="Gotham-MediumItalic" panose="02000603030000020004" pitchFamily="2" charset="77"/>
                <a:cs typeface="Arial"/>
              </a:rPr>
              <a:t>Zero Calorie</a:t>
            </a:r>
          </a:p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The number one desired attribute from consumers</a:t>
            </a:r>
          </a:p>
        </p:txBody>
      </p:sp>
      <p:sp>
        <p:nvSpPr>
          <p:cNvPr id="39" name="object 102">
            <a:extLst>
              <a:ext uri="{FF2B5EF4-FFF2-40B4-BE49-F238E27FC236}">
                <a16:creationId xmlns:a16="http://schemas.microsoft.com/office/drawing/2014/main" id="{562AAE7C-A7A7-A545-AA50-76976C0B5870}"/>
              </a:ext>
            </a:extLst>
          </p:cNvPr>
          <p:cNvSpPr txBox="1"/>
          <p:nvPr/>
        </p:nvSpPr>
        <p:spPr>
          <a:xfrm>
            <a:off x="5838880" y="5043208"/>
            <a:ext cx="2907099" cy="690967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b="1" spc="30" dirty="0">
                <a:solidFill>
                  <a:prstClr val="black"/>
                </a:solidFill>
                <a:latin typeface="Gotham-MediumItalic" panose="02000603030000020004" pitchFamily="2" charset="77"/>
                <a:cs typeface="Arial"/>
              </a:rPr>
              <a:t>Vitamin C, B12 &amp; D </a:t>
            </a:r>
          </a:p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Immunity Boost, Natural Energy, Happiness</a:t>
            </a:r>
          </a:p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endParaRPr lang="en-US" sz="900" spc="3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b="1" spc="30" dirty="0">
                <a:solidFill>
                  <a:prstClr val="black"/>
                </a:solidFill>
                <a:latin typeface="Gotham-MediumItalic" panose="02000603030000020004" pitchFamily="2" charset="77"/>
                <a:cs typeface="Arial"/>
              </a:rPr>
              <a:t>Calcium</a:t>
            </a:r>
          </a:p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Most important nutrient lacking within the American diet</a:t>
            </a:r>
          </a:p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Plus, Electrolytes!</a:t>
            </a:r>
          </a:p>
        </p:txBody>
      </p:sp>
      <p:sp>
        <p:nvSpPr>
          <p:cNvPr id="40" name="object 102">
            <a:extLst>
              <a:ext uri="{FF2B5EF4-FFF2-40B4-BE49-F238E27FC236}">
                <a16:creationId xmlns:a16="http://schemas.microsoft.com/office/drawing/2014/main" id="{066749E2-2893-A24F-823B-B66665747C37}"/>
              </a:ext>
            </a:extLst>
          </p:cNvPr>
          <p:cNvSpPr txBox="1"/>
          <p:nvPr/>
        </p:nvSpPr>
        <p:spPr>
          <a:xfrm>
            <a:off x="5857757" y="5935620"/>
            <a:ext cx="3426295" cy="282072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b="1" spc="30" dirty="0">
                <a:solidFill>
                  <a:prstClr val="black"/>
                </a:solidFill>
                <a:latin typeface="Gotham-MediumItalic" panose="02000603030000020004" pitchFamily="2" charset="77"/>
                <a:cs typeface="Arial"/>
              </a:rPr>
              <a:t>Caffeine Free</a:t>
            </a:r>
          </a:p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No Artificial Colors, Sweeteners or Preservatives &amp; No Sugar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9E43EE-FD9C-FD46-8FE6-C5F98FA42C9C}"/>
              </a:ext>
            </a:extLst>
          </p:cNvPr>
          <p:cNvCxnSpPr>
            <a:cxnSpLocks/>
          </p:cNvCxnSpPr>
          <p:nvPr/>
        </p:nvCxnSpPr>
        <p:spPr>
          <a:xfrm flipH="1">
            <a:off x="5410597" y="3991734"/>
            <a:ext cx="31763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B6765D-C851-1B42-8BF0-5C67A783E6B2}"/>
              </a:ext>
            </a:extLst>
          </p:cNvPr>
          <p:cNvCxnSpPr>
            <a:cxnSpLocks/>
          </p:cNvCxnSpPr>
          <p:nvPr/>
        </p:nvCxnSpPr>
        <p:spPr>
          <a:xfrm flipH="1">
            <a:off x="5390118" y="5705912"/>
            <a:ext cx="179294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C13388-9424-9B41-A59B-F0BEE4C40BB5}"/>
              </a:ext>
            </a:extLst>
          </p:cNvPr>
          <p:cNvCxnSpPr>
            <a:cxnSpLocks/>
          </p:cNvCxnSpPr>
          <p:nvPr/>
        </p:nvCxnSpPr>
        <p:spPr>
          <a:xfrm flipH="1">
            <a:off x="5410597" y="6019800"/>
            <a:ext cx="31763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102">
            <a:extLst>
              <a:ext uri="{FF2B5EF4-FFF2-40B4-BE49-F238E27FC236}">
                <a16:creationId xmlns:a16="http://schemas.microsoft.com/office/drawing/2014/main" id="{8D9FB92F-DA43-0A4F-83D1-3D1B69497279}"/>
              </a:ext>
            </a:extLst>
          </p:cNvPr>
          <p:cNvSpPr txBox="1"/>
          <p:nvPr/>
        </p:nvSpPr>
        <p:spPr>
          <a:xfrm>
            <a:off x="5825167" y="2748312"/>
            <a:ext cx="2691965" cy="420571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indent="7283" defTabSz="361640" fontAlgn="auto"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900" b="1" spc="30" dirty="0">
                <a:solidFill>
                  <a:prstClr val="black"/>
                </a:solidFill>
                <a:latin typeface="Gotham-MediumItalic" panose="02000603030000020004" pitchFamily="2" charset="77"/>
                <a:cs typeface="Arial"/>
              </a:rPr>
              <a:t>Natural Flavors </a:t>
            </a:r>
            <a:r>
              <a:rPr lang="en-US" sz="900" spc="3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taken from the most concentrated part of the fruit such as the rind, deliver a bold flavor without the sugar from traditionally found if juiced.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1300C-E281-6445-99DC-F7333EE6495C}"/>
              </a:ext>
            </a:extLst>
          </p:cNvPr>
          <p:cNvSpPr/>
          <p:nvPr/>
        </p:nvSpPr>
        <p:spPr>
          <a:xfrm>
            <a:off x="1037199" y="2057273"/>
            <a:ext cx="4257490" cy="349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ject 102">
            <a:extLst>
              <a:ext uri="{FF2B5EF4-FFF2-40B4-BE49-F238E27FC236}">
                <a16:creationId xmlns:a16="http://schemas.microsoft.com/office/drawing/2014/main" id="{654425F6-EA8E-294F-8DA6-485C9046C081}"/>
              </a:ext>
            </a:extLst>
          </p:cNvPr>
          <p:cNvSpPr txBox="1"/>
          <p:nvPr/>
        </p:nvSpPr>
        <p:spPr>
          <a:xfrm>
            <a:off x="1037199" y="600458"/>
            <a:ext cx="7543800" cy="401207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indent="7283" algn="ctr" defTabSz="361640" fontAlgn="auto">
              <a:lnSpc>
                <a:spcPct val="110000"/>
              </a:lnSpc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Experience the ONLY simply beneficial beverage</a:t>
            </a:r>
            <a:r>
              <a:rPr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 to deliver strength-building Calcium, hydrating Potassium electrolytes and 110% </a:t>
            </a: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of all added vitamins in a </a:t>
            </a:r>
            <a:r>
              <a:rPr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zero calorie</a:t>
            </a: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, lightly carbonated, thirst-quenching experience</a:t>
            </a:r>
            <a:r>
              <a:rPr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 great for all ages!</a:t>
            </a:r>
            <a:endParaRPr lang="en-US" sz="1200" dirty="0">
              <a:solidFill>
                <a:prstClr val="black"/>
              </a:solidFill>
              <a:latin typeface="Gotham Book" panose="02000603040000020004" pitchFamily="2" charset="77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77DD90-2213-4741-A42C-F1DA75316CCA}"/>
              </a:ext>
            </a:extLst>
          </p:cNvPr>
          <p:cNvSpPr txBox="1"/>
          <p:nvPr/>
        </p:nvSpPr>
        <p:spPr>
          <a:xfrm>
            <a:off x="1871247" y="224902"/>
            <a:ext cx="583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hampion Gothic Lightweight" panose="02000606050000020004" pitchFamily="2" charset="0"/>
              </a:rPr>
              <a:t>BETTER HEALTH &amp; IMMUNITY TO SPARKLING HYDRATION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82B87B-C405-7C42-A700-39D68B37F350}"/>
              </a:ext>
            </a:extLst>
          </p:cNvPr>
          <p:cNvSpPr/>
          <p:nvPr/>
        </p:nvSpPr>
        <p:spPr>
          <a:xfrm>
            <a:off x="546859" y="1213598"/>
            <a:ext cx="8199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56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B0F0"/>
                </a:solidFill>
                <a:latin typeface="Gotham-MediumItalic" panose="02000603030000020004" pitchFamily="2" charset="77"/>
                <a:cs typeface="Arial" panose="020B0604020202020204" pitchFamily="34" charset="0"/>
              </a:rPr>
              <a:t>Vibrant, Clear &amp; Simple “Attribute Messaging” </a:t>
            </a:r>
          </a:p>
          <a:p>
            <a:pPr algn="ctr" defTabSz="6656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B0F0"/>
                </a:solidFill>
                <a:latin typeface="Gotham-MediumItalic" panose="02000603030000020004" pitchFamily="2" charset="77"/>
                <a:cs typeface="Arial" panose="020B0604020202020204" pitchFamily="34" charset="0"/>
              </a:rPr>
              <a:t>Vegan, Gluten Free, NON-GMO Project Verified, Low Glycemic, Keto Friendly</a:t>
            </a:r>
          </a:p>
          <a:p>
            <a:pPr algn="ctr" defTabSz="6656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00B0F0"/>
              </a:solidFill>
              <a:latin typeface="Gotham-MediumItalic" panose="02000603030000020004" pitchFamily="2" charset="77"/>
              <a:cs typeface="Arial" panose="020B0604020202020204" pitchFamily="34" charset="0"/>
            </a:endParaRPr>
          </a:p>
          <a:p>
            <a:pPr algn="ctr" defTabSz="6656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B0F0"/>
                </a:solidFill>
                <a:latin typeface="Gotham-MediumItalic" panose="02000603030000020004" pitchFamily="2" charset="77"/>
                <a:cs typeface="Arial" panose="020B0604020202020204" pitchFamily="34" charset="0"/>
              </a:rPr>
              <a:t>ZERO CALORIES, ZERO SUGAR!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F4D9F3-0AB5-4209-9FCA-63C4FB92D2E0}"/>
              </a:ext>
            </a:extLst>
          </p:cNvPr>
          <p:cNvSpPr/>
          <p:nvPr/>
        </p:nvSpPr>
        <p:spPr>
          <a:xfrm>
            <a:off x="1142317" y="2436478"/>
            <a:ext cx="908792" cy="23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iagram&#10;&#10;Description automatically generated with low confidence">
            <a:extLst>
              <a:ext uri="{FF2B5EF4-FFF2-40B4-BE49-F238E27FC236}">
                <a16:creationId xmlns:a16="http://schemas.microsoft.com/office/drawing/2014/main" id="{1877397A-B748-4570-8A3F-DB14DEBB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28" y="2666396"/>
            <a:ext cx="1334204" cy="354776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5E2FB32-1D76-4F25-8356-375F7A956F15}"/>
              </a:ext>
            </a:extLst>
          </p:cNvPr>
          <p:cNvGrpSpPr/>
          <p:nvPr/>
        </p:nvGrpSpPr>
        <p:grpSpPr>
          <a:xfrm>
            <a:off x="2091410" y="2234482"/>
            <a:ext cx="1794362" cy="4040336"/>
            <a:chOff x="3376875" y="2106331"/>
            <a:chExt cx="1766315" cy="4321152"/>
          </a:xfrm>
        </p:grpSpPr>
        <p:pic>
          <p:nvPicPr>
            <p:cNvPr id="7" name="Picture 6" descr="A can of food&#10;&#10;Description automatically generated with medium confidence">
              <a:extLst>
                <a:ext uri="{FF2B5EF4-FFF2-40B4-BE49-F238E27FC236}">
                  <a16:creationId xmlns:a16="http://schemas.microsoft.com/office/drawing/2014/main" id="{102D3373-708D-45FC-8C81-94E4143CF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1910" y="2138862"/>
              <a:ext cx="810844" cy="2129346"/>
            </a:xfrm>
            <a:prstGeom prst="rect">
              <a:avLst/>
            </a:prstGeom>
          </p:spPr>
        </p:pic>
        <p:pic>
          <p:nvPicPr>
            <p:cNvPr id="11" name="Picture 10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82BBF45B-7437-4989-90A5-C411311D3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175" y="4250493"/>
              <a:ext cx="825015" cy="2176990"/>
            </a:xfrm>
            <a:prstGeom prst="rect">
              <a:avLst/>
            </a:prstGeom>
          </p:spPr>
        </p:pic>
        <p:pic>
          <p:nvPicPr>
            <p:cNvPr id="13" name="Picture 1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A90C8CAA-35EF-489F-972C-61798722D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6875" y="2106331"/>
              <a:ext cx="813195" cy="2136397"/>
            </a:xfrm>
            <a:prstGeom prst="rect">
              <a:avLst/>
            </a:prstGeom>
          </p:spPr>
        </p:pic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5211FA6-3F51-4593-BFB8-B43AEFC3E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8627" y="4265456"/>
              <a:ext cx="801443" cy="2130286"/>
            </a:xfrm>
            <a:prstGeom prst="rect">
              <a:avLst/>
            </a:prstGeom>
          </p:spPr>
        </p:pic>
      </p:grp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98AC5952-A49F-426C-969D-24CBECB5D4BE}"/>
              </a:ext>
            </a:extLst>
          </p:cNvPr>
          <p:cNvSpPr txBox="1">
            <a:spLocks/>
          </p:cNvSpPr>
          <p:nvPr/>
        </p:nvSpPr>
        <p:spPr>
          <a:xfrm>
            <a:off x="6812677" y="6458900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C69C82-A75A-4BE9-9345-4E6261B42FBA}"/>
              </a:ext>
            </a:extLst>
          </p:cNvPr>
          <p:cNvGrpSpPr/>
          <p:nvPr/>
        </p:nvGrpSpPr>
        <p:grpSpPr>
          <a:xfrm>
            <a:off x="92677" y="2522290"/>
            <a:ext cx="1742624" cy="3155037"/>
            <a:chOff x="802779" y="2651431"/>
            <a:chExt cx="1742624" cy="31550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2A4DEB-060D-4368-9907-3E3DDB661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5118" y="3139115"/>
              <a:ext cx="1381383" cy="2226772"/>
            </a:xfrm>
            <a:prstGeom prst="rect">
              <a:avLst/>
            </a:prstGeom>
          </p:spPr>
        </p:pic>
        <p:pic>
          <p:nvPicPr>
            <p:cNvPr id="48" name="Picture 47" descr="Text&#10;&#10;Description automatically generated">
              <a:extLst>
                <a:ext uri="{FF2B5EF4-FFF2-40B4-BE49-F238E27FC236}">
                  <a16:creationId xmlns:a16="http://schemas.microsoft.com/office/drawing/2014/main" id="{431EC1A7-5E56-4AD4-8B5F-125FEF8B1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014" r="35339"/>
            <a:stretch/>
          </p:blipFill>
          <p:spPr>
            <a:xfrm>
              <a:off x="802779" y="5376383"/>
              <a:ext cx="1742624" cy="430085"/>
            </a:xfrm>
            <a:prstGeom prst="rect">
              <a:avLst/>
            </a:prstGeom>
          </p:spPr>
        </p:pic>
        <p:pic>
          <p:nvPicPr>
            <p:cNvPr id="49" name="Picture 48" descr="Text&#10;&#10;Description automatically generated">
              <a:extLst>
                <a:ext uri="{FF2B5EF4-FFF2-40B4-BE49-F238E27FC236}">
                  <a16:creationId xmlns:a16="http://schemas.microsoft.com/office/drawing/2014/main" id="{3B5B1E7F-865C-4D01-AF8D-97C5E4E5D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5250" r="23743"/>
            <a:stretch/>
          </p:blipFill>
          <p:spPr>
            <a:xfrm>
              <a:off x="1803045" y="2651431"/>
              <a:ext cx="499063" cy="566779"/>
            </a:xfrm>
            <a:prstGeom prst="rect">
              <a:avLst/>
            </a:prstGeom>
          </p:spPr>
        </p:pic>
        <p:pic>
          <p:nvPicPr>
            <p:cNvPr id="50" name="Picture 49" descr="Text&#10;&#10;Description automatically generated">
              <a:extLst>
                <a:ext uri="{FF2B5EF4-FFF2-40B4-BE49-F238E27FC236}">
                  <a16:creationId xmlns:a16="http://schemas.microsoft.com/office/drawing/2014/main" id="{B551F0A9-FEEC-4520-8233-D3C95C287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6506" r="4725"/>
            <a:stretch/>
          </p:blipFill>
          <p:spPr>
            <a:xfrm>
              <a:off x="1005118" y="2677895"/>
              <a:ext cx="779409" cy="519083"/>
            </a:xfrm>
            <a:prstGeom prst="rect">
              <a:avLst/>
            </a:prstGeom>
          </p:spPr>
        </p:pic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588111E3-9841-43B8-91CB-0BC127CFE800}"/>
              </a:ext>
            </a:extLst>
          </p:cNvPr>
          <p:cNvSpPr/>
          <p:nvPr/>
        </p:nvSpPr>
        <p:spPr>
          <a:xfrm>
            <a:off x="5652990" y="5059969"/>
            <a:ext cx="198475" cy="730706"/>
          </a:xfrm>
          <a:prstGeom prst="leftBrace">
            <a:avLst>
              <a:gd name="adj1" fmla="val 8333"/>
              <a:gd name="adj2" fmla="val 884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9CE8214-8166-4624-9D39-99BE361746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3" y="96873"/>
            <a:ext cx="1019717" cy="7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02">
            <a:extLst>
              <a:ext uri="{FF2B5EF4-FFF2-40B4-BE49-F238E27FC236}">
                <a16:creationId xmlns:a16="http://schemas.microsoft.com/office/drawing/2014/main" id="{F657F7DF-0D10-7143-BB77-058ECA092C58}"/>
              </a:ext>
            </a:extLst>
          </p:cNvPr>
          <p:cNvSpPr txBox="1"/>
          <p:nvPr/>
        </p:nvSpPr>
        <p:spPr>
          <a:xfrm>
            <a:off x="891511" y="672954"/>
            <a:ext cx="7550804" cy="753058"/>
          </a:xfrm>
          <a:prstGeom prst="rect">
            <a:avLst/>
          </a:prstGeom>
        </p:spPr>
        <p:txBody>
          <a:bodyPr vert="horz" wrap="square" lIns="0" tIns="6698" rIns="0" bIns="0" rtlCol="0">
            <a:spAutoFit/>
          </a:bodyPr>
          <a:lstStyle/>
          <a:p>
            <a:pPr marL="292447" marR="2679" indent="-285750" defTabSz="482186" fontAlgn="auto">
              <a:lnSpc>
                <a:spcPts val="1400"/>
              </a:lnSpc>
              <a:spcBef>
                <a:spcPts val="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We offer a no-compromise solution with desired attributes that satisfies consumers appetite for functionality that tastes great in an elevated experience</a:t>
            </a:r>
          </a:p>
          <a:p>
            <a:pPr marL="6697" marR="2679" defTabSz="482186" fontAlgn="auto">
              <a:lnSpc>
                <a:spcPts val="1400"/>
              </a:lnSpc>
              <a:spcBef>
                <a:spcPts val="53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black"/>
              </a:solidFill>
              <a:latin typeface="Gotham Book" panose="02000603040000020004" pitchFamily="2" charset="77"/>
              <a:cs typeface="Arial"/>
            </a:endParaRPr>
          </a:p>
          <a:p>
            <a:pPr marL="292447" marR="2679" indent="-285750" defTabSz="482186" fontAlgn="auto">
              <a:lnSpc>
                <a:spcPts val="1400"/>
              </a:lnSpc>
              <a:spcBef>
                <a:spcPts val="53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Positive has </a:t>
            </a:r>
            <a:r>
              <a:rPr lang="en-US" sz="1200" b="1" u="sng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consistent </a:t>
            </a: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“Good for You” functional attributes that are beneficial for everyone!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C4FF4751-D498-AA48-98E5-CF62B43AC320}"/>
              </a:ext>
            </a:extLst>
          </p:cNvPr>
          <p:cNvSpPr txBox="1">
            <a:spLocks/>
          </p:cNvSpPr>
          <p:nvPr/>
        </p:nvSpPr>
        <p:spPr>
          <a:xfrm>
            <a:off x="1799948" y="228600"/>
            <a:ext cx="7219232" cy="314540"/>
          </a:xfrm>
          <a:prstGeom prst="rect">
            <a:avLst/>
          </a:prstGeom>
        </p:spPr>
        <p:txBody>
          <a:bodyPr vert="horz" wrap="square" lIns="0" tIns="6698" rIns="0" bIns="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sz="2200" b="1" i="0">
                <a:solidFill>
                  <a:srgbClr val="00B0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6697" algn="ctr" fontAlgn="auto">
              <a:spcBef>
                <a:spcPts val="53"/>
              </a:spcBef>
              <a:spcAft>
                <a:spcPts val="0"/>
              </a:spcAft>
            </a:pPr>
            <a:r>
              <a:rPr lang="en-US" sz="2000" kern="0" dirty="0">
                <a:latin typeface="Gotham-Medium" panose="02000603030000020004" pitchFamily="2" charset="77"/>
                <a:cs typeface="Arial" panose="020B0604020202020204" pitchFamily="34" charset="0"/>
              </a:rPr>
              <a:t>POSITIVELY FOCUSED ON DIFFERENCIATION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DBD229-8E5A-E140-B587-1683C728F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68691"/>
              </p:ext>
            </p:extLst>
          </p:nvPr>
        </p:nvGraphicFramePr>
        <p:xfrm>
          <a:off x="1176756" y="1534878"/>
          <a:ext cx="7696203" cy="493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703">
                  <a:extLst>
                    <a:ext uri="{9D8B030D-6E8A-4147-A177-3AD203B41FA5}">
                      <a16:colId xmlns:a16="http://schemas.microsoft.com/office/drawing/2014/main" val="3336393493"/>
                    </a:ext>
                  </a:extLst>
                </a:gridCol>
                <a:gridCol w="734689">
                  <a:extLst>
                    <a:ext uri="{9D8B030D-6E8A-4147-A177-3AD203B41FA5}">
                      <a16:colId xmlns:a16="http://schemas.microsoft.com/office/drawing/2014/main" val="1754990256"/>
                    </a:ext>
                  </a:extLst>
                </a:gridCol>
                <a:gridCol w="699703">
                  <a:extLst>
                    <a:ext uri="{9D8B030D-6E8A-4147-A177-3AD203B41FA5}">
                      <a16:colId xmlns:a16="http://schemas.microsoft.com/office/drawing/2014/main" val="3202716031"/>
                    </a:ext>
                  </a:extLst>
                </a:gridCol>
                <a:gridCol w="628136">
                  <a:extLst>
                    <a:ext uri="{9D8B030D-6E8A-4147-A177-3AD203B41FA5}">
                      <a16:colId xmlns:a16="http://schemas.microsoft.com/office/drawing/2014/main" val="2517053904"/>
                    </a:ext>
                  </a:extLst>
                </a:gridCol>
                <a:gridCol w="596344">
                  <a:extLst>
                    <a:ext uri="{9D8B030D-6E8A-4147-A177-3AD203B41FA5}">
                      <a16:colId xmlns:a16="http://schemas.microsoft.com/office/drawing/2014/main" val="2217169301"/>
                    </a:ext>
                  </a:extLst>
                </a:gridCol>
                <a:gridCol w="699703">
                  <a:extLst>
                    <a:ext uri="{9D8B030D-6E8A-4147-A177-3AD203B41FA5}">
                      <a16:colId xmlns:a16="http://schemas.microsoft.com/office/drawing/2014/main" val="3107417328"/>
                    </a:ext>
                  </a:extLst>
                </a:gridCol>
                <a:gridCol w="944599">
                  <a:extLst>
                    <a:ext uri="{9D8B030D-6E8A-4147-A177-3AD203B41FA5}">
                      <a16:colId xmlns:a16="http://schemas.microsoft.com/office/drawing/2014/main" val="743213110"/>
                    </a:ext>
                  </a:extLst>
                </a:gridCol>
                <a:gridCol w="629201">
                  <a:extLst>
                    <a:ext uri="{9D8B030D-6E8A-4147-A177-3AD203B41FA5}">
                      <a16:colId xmlns:a16="http://schemas.microsoft.com/office/drawing/2014/main" val="6193531"/>
                    </a:ext>
                  </a:extLst>
                </a:gridCol>
                <a:gridCol w="658766">
                  <a:extLst>
                    <a:ext uri="{9D8B030D-6E8A-4147-A177-3AD203B41FA5}">
                      <a16:colId xmlns:a16="http://schemas.microsoft.com/office/drawing/2014/main" val="1079277378"/>
                    </a:ext>
                  </a:extLst>
                </a:gridCol>
                <a:gridCol w="687897">
                  <a:extLst>
                    <a:ext uri="{9D8B030D-6E8A-4147-A177-3AD203B41FA5}">
                      <a16:colId xmlns:a16="http://schemas.microsoft.com/office/drawing/2014/main" val="17462923"/>
                    </a:ext>
                  </a:extLst>
                </a:gridCol>
                <a:gridCol w="717462">
                  <a:extLst>
                    <a:ext uri="{9D8B030D-6E8A-4147-A177-3AD203B41FA5}">
                      <a16:colId xmlns:a16="http://schemas.microsoft.com/office/drawing/2014/main" val="864246601"/>
                    </a:ext>
                  </a:extLst>
                </a:gridCol>
              </a:tblGrid>
              <a:tr h="41332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Serving Size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Calories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</a:t>
                      </a:r>
                    </a:p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B12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Caffeine Free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Non-GMO Project Verified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Certified Vegan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Gluten Free on Label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Glycemic on Label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03921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462062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12oz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27384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243540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12oz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48600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338799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11.5oz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35-45 mg of caffeine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58338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75765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12oz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75mg of Caffeine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6044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617055"/>
                  </a:ext>
                </a:extLst>
              </a:tr>
              <a:tr h="41332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20oz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- 150%</a:t>
                      </a:r>
                    </a:p>
                    <a:p>
                      <a:pPr algn="ctr"/>
                      <a:r>
                        <a:rPr lang="en-US" sz="7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Depending on flavor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7320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E3C15B1-19BA-FB45-B7A5-5B9DCB6AD1B9}"/>
              </a:ext>
            </a:extLst>
          </p:cNvPr>
          <p:cNvGrpSpPr/>
          <p:nvPr/>
        </p:nvGrpSpPr>
        <p:grpSpPr>
          <a:xfrm>
            <a:off x="529961" y="2791840"/>
            <a:ext cx="184731" cy="3776699"/>
            <a:chOff x="754849" y="2304270"/>
            <a:chExt cx="184731" cy="37766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5AEA77-2909-D643-A0DD-92F865CFD8D2}"/>
                </a:ext>
              </a:extLst>
            </p:cNvPr>
            <p:cNvSpPr txBox="1"/>
            <p:nvPr/>
          </p:nvSpPr>
          <p:spPr>
            <a:xfrm>
              <a:off x="754849" y="2304270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36FD5B-27F7-074C-8328-596FCF80703F}"/>
                </a:ext>
              </a:extLst>
            </p:cNvPr>
            <p:cNvSpPr txBox="1"/>
            <p:nvPr/>
          </p:nvSpPr>
          <p:spPr>
            <a:xfrm>
              <a:off x="754849" y="3127233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10FA45-7040-9543-9335-F11CFB3EC70E}"/>
                </a:ext>
              </a:extLst>
            </p:cNvPr>
            <p:cNvSpPr txBox="1"/>
            <p:nvPr/>
          </p:nvSpPr>
          <p:spPr>
            <a:xfrm>
              <a:off x="754849" y="5834748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A143BF-9919-A746-BC52-EAB401C2C9CF}"/>
                </a:ext>
              </a:extLst>
            </p:cNvPr>
            <p:cNvSpPr txBox="1"/>
            <p:nvPr/>
          </p:nvSpPr>
          <p:spPr>
            <a:xfrm>
              <a:off x="754849" y="4969474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B194F1-3057-7743-8C74-BE0F0F219685}"/>
                </a:ext>
              </a:extLst>
            </p:cNvPr>
            <p:cNvSpPr txBox="1"/>
            <p:nvPr/>
          </p:nvSpPr>
          <p:spPr>
            <a:xfrm>
              <a:off x="754849" y="4135259"/>
              <a:ext cx="184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783B029-5C7C-9649-B9AF-DB70DE150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86"/>
          <a:stretch/>
        </p:blipFill>
        <p:spPr>
          <a:xfrm>
            <a:off x="257873" y="4970611"/>
            <a:ext cx="324146" cy="6918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2F5A8F-8928-E640-9773-6278E3F3B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37" y="5257800"/>
            <a:ext cx="536263" cy="1653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1177E3-F1BE-5C4F-ADC7-4158BEF7F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36" y="4069414"/>
            <a:ext cx="353419" cy="787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32860D-10B8-0640-9B43-F66195EDB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58" y="3088067"/>
            <a:ext cx="311878" cy="7534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F2ABA6-9F2A-5B44-800E-893E9FB689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74" y="3246318"/>
            <a:ext cx="407477" cy="4074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C7D5F2-CE5D-2046-8DA1-064243B9FF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88" r="29889"/>
          <a:stretch/>
        </p:blipFill>
        <p:spPr>
          <a:xfrm>
            <a:off x="271041" y="5734556"/>
            <a:ext cx="310977" cy="7731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0E4E59-5D1B-1844-BF21-89CC41B93B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2" t="42495" r="29779" b="45795"/>
          <a:stretch/>
        </p:blipFill>
        <p:spPr>
          <a:xfrm>
            <a:off x="622322" y="6210871"/>
            <a:ext cx="496434" cy="1137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95F974-7FE7-8547-B456-D7D010373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74" y="2484318"/>
            <a:ext cx="440903" cy="267214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B1B41011-6AA7-764D-B715-6E2711685B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10" y="4241758"/>
            <a:ext cx="685800" cy="428625"/>
          </a:xfrm>
          <a:prstGeom prst="rect">
            <a:avLst/>
          </a:prstGeom>
        </p:spPr>
      </p:pic>
      <p:pic>
        <p:nvPicPr>
          <p:cNvPr id="24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6A4F6AB-C960-4EA2-A261-151099E3AA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" t="6067" r="79178" b="5979"/>
          <a:stretch/>
        </p:blipFill>
        <p:spPr>
          <a:xfrm>
            <a:off x="280032" y="2259217"/>
            <a:ext cx="276484" cy="7365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A8062C-AF9C-46F9-B51A-BA66A8FF1C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20" y="38446"/>
            <a:ext cx="1019717" cy="730545"/>
          </a:xfrm>
          <a:prstGeom prst="rect">
            <a:avLst/>
          </a:prstGeom>
        </p:spPr>
      </p:pic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B168CC60-D2A4-4F36-B73F-97073E4E3C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769839" y="6524361"/>
            <a:ext cx="2103120" cy="16158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5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6B8C955-53E8-C140-99F0-BC855283A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79" t="77025" r="4514" b="12479"/>
          <a:stretch/>
        </p:blipFill>
        <p:spPr>
          <a:xfrm>
            <a:off x="3382731" y="3180633"/>
            <a:ext cx="4435769" cy="489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1DF3F-ACAB-224A-B021-F6EBAC13D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5811" r="12833"/>
          <a:stretch/>
        </p:blipFill>
        <p:spPr>
          <a:xfrm>
            <a:off x="7429500" y="862031"/>
            <a:ext cx="1714500" cy="1852613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8ED7B3A-E579-E944-A51A-6F4DE312FB59}"/>
              </a:ext>
            </a:extLst>
          </p:cNvPr>
          <p:cNvSpPr txBox="1">
            <a:spLocks/>
          </p:cNvSpPr>
          <p:nvPr/>
        </p:nvSpPr>
        <p:spPr bwMode="auto">
          <a:xfrm>
            <a:off x="6096000" y="6629400"/>
            <a:ext cx="2857501" cy="7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024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98" b="0" i="0">
                <a:solidFill>
                  <a:srgbClr val="01A2FF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023" algn="r">
              <a:spcBef>
                <a:spcPts val="40"/>
              </a:spcBef>
            </a:pPr>
            <a:r>
              <a:rPr lang="en-US" sz="600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POSITIVE BEVERAGE, LLC ALL RIGHTS RESERVED</a:t>
            </a:r>
          </a:p>
        </p:txBody>
      </p:sp>
      <p:sp>
        <p:nvSpPr>
          <p:cNvPr id="15" name="object 102">
            <a:extLst>
              <a:ext uri="{FF2B5EF4-FFF2-40B4-BE49-F238E27FC236}">
                <a16:creationId xmlns:a16="http://schemas.microsoft.com/office/drawing/2014/main" id="{320080B6-FC10-2A4D-8961-419B166FA8A3}"/>
              </a:ext>
            </a:extLst>
          </p:cNvPr>
          <p:cNvSpPr txBox="1"/>
          <p:nvPr/>
        </p:nvSpPr>
        <p:spPr>
          <a:xfrm>
            <a:off x="2915873" y="740899"/>
            <a:ext cx="5802983" cy="1857824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219335" marR="2009" indent="-214313" defTabSz="361640" fontAlgn="auto">
              <a:lnSpc>
                <a:spcPct val="110000"/>
              </a:lnSpc>
              <a:spcBef>
                <a:spcPts val="4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Positive Beverage launched October 365, a philanthropic division to change the way we view philanthropy and support those in need. </a:t>
            </a:r>
          </a:p>
          <a:p>
            <a:pPr marL="219335" marR="2009" indent="-214313" defTabSz="361640" fontAlgn="auto">
              <a:lnSpc>
                <a:spcPct val="110000"/>
              </a:lnSpc>
              <a:spcBef>
                <a:spcPts val="4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prstClr val="black"/>
              </a:solidFill>
              <a:latin typeface="Gotham Book" panose="02000603040000020004" pitchFamily="2" charset="77"/>
              <a:cs typeface="Arial"/>
            </a:endParaRPr>
          </a:p>
          <a:p>
            <a:pPr marL="219335" marR="2009" indent="-214313" defTabSz="361640" fontAlgn="auto">
              <a:lnSpc>
                <a:spcPct val="110000"/>
              </a:lnSpc>
              <a:spcBef>
                <a:spcPts val="4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Cementing our commitment to the cause, Positive Beverage made an initial $20,000 donation to The Breast Cancer Research Foundation last year and will continue to donate proceeds from each Prickly Pear Lemonade sold 365 days a year at $0.05 for every can sold. </a:t>
            </a:r>
          </a:p>
          <a:p>
            <a:pPr marL="219335" marR="2009" indent="-214313" defTabSz="361640" fontAlgn="auto">
              <a:lnSpc>
                <a:spcPct val="110000"/>
              </a:lnSpc>
              <a:spcBef>
                <a:spcPts val="4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prstClr val="black"/>
              </a:solidFill>
              <a:latin typeface="Gotham Book" panose="02000603040000020004" pitchFamily="2" charset="77"/>
              <a:cs typeface="Arial"/>
            </a:endParaRPr>
          </a:p>
          <a:p>
            <a:pPr marL="219335" marR="2009" indent="-214313" defTabSz="361640" fontAlgn="auto">
              <a:lnSpc>
                <a:spcPct val="110000"/>
              </a:lnSpc>
              <a:spcBef>
                <a:spcPts val="4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Due to the success of October 365, Positive Beverage has become the first company to receive a multi-year partnership with the Breast Cancer Research Foundation which we now showcase on all packaging with the logo and statement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5FAC8-0AAC-4CE3-985C-DDE3921F3A2E}"/>
              </a:ext>
            </a:extLst>
          </p:cNvPr>
          <p:cNvSpPr txBox="1"/>
          <p:nvPr/>
        </p:nvSpPr>
        <p:spPr>
          <a:xfrm>
            <a:off x="3026901" y="231318"/>
            <a:ext cx="475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FF0"/>
                </a:solidFill>
                <a:latin typeface="Champion Gothic Lightweight" panose="02000606050000020004" pitchFamily="2" charset="0"/>
              </a:rPr>
              <a:t>POSITIVE PHILANTHROPY</a:t>
            </a:r>
          </a:p>
        </p:txBody>
      </p:sp>
      <p:sp>
        <p:nvSpPr>
          <p:cNvPr id="16" name="object 102">
            <a:extLst>
              <a:ext uri="{FF2B5EF4-FFF2-40B4-BE49-F238E27FC236}">
                <a16:creationId xmlns:a16="http://schemas.microsoft.com/office/drawing/2014/main" id="{E21807A6-8409-4226-A5D4-CB6F89A56937}"/>
              </a:ext>
            </a:extLst>
          </p:cNvPr>
          <p:cNvSpPr txBox="1"/>
          <p:nvPr/>
        </p:nvSpPr>
        <p:spPr>
          <a:xfrm>
            <a:off x="2895600" y="4367886"/>
            <a:ext cx="5747813" cy="1873277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219335" marR="2009" indent="-214313" defTabSz="361640" fontAlgn="auto">
              <a:lnSpc>
                <a:spcPct val="123500"/>
              </a:lnSpc>
              <a:spcBef>
                <a:spcPts val="51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This October, Oprah Magazine &amp; OprahMag.com will once again work with BCRF partners to raise awareness and funds for breast cancer research, placing partner products at the forefront of all </a:t>
            </a:r>
            <a:r>
              <a:rPr lang="en-US" sz="1100" i="1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O </a:t>
            </a:r>
            <a:r>
              <a:rPr lang="en-US" sz="11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media channels to drive viewers to act and shop featured brands. </a:t>
            </a:r>
          </a:p>
          <a:p>
            <a:pPr marL="219335" marR="2009" indent="-214313" defTabSz="361640" fontAlgn="auto">
              <a:lnSpc>
                <a:spcPct val="123500"/>
              </a:lnSpc>
              <a:spcBef>
                <a:spcPts val="51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prstClr val="black"/>
              </a:solidFill>
              <a:latin typeface="Gotham Book" panose="02000603040000020004" pitchFamily="2" charset="77"/>
              <a:cs typeface="Arial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Gotham Book" panose="02000603040000020004"/>
                <a:cs typeface="Arial"/>
              </a:rPr>
              <a:t>Tabay Atkins, became an </a:t>
            </a:r>
            <a:r>
              <a:rPr lang="en-US" sz="1100" dirty="0">
                <a:latin typeface="Gotham Book" panose="02000603040000020004"/>
                <a:ea typeface="Calibri" panose="020F0502020204030204" pitchFamily="34" charset="0"/>
              </a:rPr>
              <a:t>America’s youngest certified yoga teacher and a vegan chef, all while he helped his Mom fight &amp; beat cancer!    Loves our product that has provided balance, passion, positive energy in his life.   He will be part of our social media and messaging, reaching a broader audience.</a:t>
            </a: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Gotham Book" panose="02000603040000020004"/>
              <a:ea typeface="Calibri" panose="020F0502020204030204" pitchFamily="34" charset="0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Gotham Book" panose="02000603040000020004"/>
                <a:ea typeface="Calibri" panose="020F0502020204030204" pitchFamily="34" charset="0"/>
              </a:rPr>
              <a:t>We’re open to other charitable partnerships as well.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45A796-6552-413C-8AB8-CBF939108B8C}"/>
              </a:ext>
            </a:extLst>
          </p:cNvPr>
          <p:cNvSpPr txBox="1"/>
          <p:nvPr/>
        </p:nvSpPr>
        <p:spPr>
          <a:xfrm>
            <a:off x="3145276" y="3843395"/>
            <a:ext cx="475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FF0"/>
                </a:solidFill>
                <a:latin typeface="Champion Gothic Lightweight" panose="02000606050000020004" pitchFamily="2" charset="0"/>
              </a:rPr>
              <a:t>POSITIVE PARTNERSHIPS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65DDB3-C519-4ECF-9018-A9EB1FE5E294}"/>
              </a:ext>
            </a:extLst>
          </p:cNvPr>
          <p:cNvGrpSpPr/>
          <p:nvPr/>
        </p:nvGrpSpPr>
        <p:grpSpPr>
          <a:xfrm>
            <a:off x="311722" y="2514600"/>
            <a:ext cx="2507677" cy="2189414"/>
            <a:chOff x="1130040" y="3912128"/>
            <a:chExt cx="3012197" cy="26505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BFFBAC-7E3C-4773-8515-DB9889299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867"/>
            <a:stretch/>
          </p:blipFill>
          <p:spPr>
            <a:xfrm>
              <a:off x="1130040" y="3912128"/>
              <a:ext cx="3012197" cy="26505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BD4CA8-703C-41CB-A1F7-C308212D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2696818" y="3362060"/>
              <a:ext cx="895350" cy="1995488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B4BFB9E-7255-4FBF-B81B-B2D534417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902995"/>
            <a:ext cx="1358595" cy="1736256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low confidence">
            <a:extLst>
              <a:ext uri="{FF2B5EF4-FFF2-40B4-BE49-F238E27FC236}">
                <a16:creationId xmlns:a16="http://schemas.microsoft.com/office/drawing/2014/main" id="{5731691E-57AE-4520-9345-2B7BD6051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250" y="493606"/>
            <a:ext cx="722619" cy="1921503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EA99590-BEED-40EC-AEA3-7E9969D7295A}"/>
              </a:ext>
            </a:extLst>
          </p:cNvPr>
          <p:cNvSpPr txBox="1">
            <a:spLocks/>
          </p:cNvSpPr>
          <p:nvPr/>
        </p:nvSpPr>
        <p:spPr>
          <a:xfrm>
            <a:off x="6781424" y="6350652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49D23F-9835-444D-A08B-DCCEB909F8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20" y="38446"/>
            <a:ext cx="1019717" cy="7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F082798-89F9-7B47-98E3-FF86C1CEE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1" t="14194" r="8531" b="39837"/>
          <a:stretch/>
        </p:blipFill>
        <p:spPr>
          <a:xfrm>
            <a:off x="801651" y="1425491"/>
            <a:ext cx="7066161" cy="2500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1DF3F-ACAB-224A-B021-F6EBAC13D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5811" r="12833"/>
          <a:stretch/>
        </p:blipFill>
        <p:spPr>
          <a:xfrm>
            <a:off x="7429500" y="862031"/>
            <a:ext cx="1714500" cy="1852613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8ED7B3A-E579-E944-A51A-6F4DE312FB59}"/>
              </a:ext>
            </a:extLst>
          </p:cNvPr>
          <p:cNvSpPr txBox="1">
            <a:spLocks/>
          </p:cNvSpPr>
          <p:nvPr/>
        </p:nvSpPr>
        <p:spPr bwMode="auto">
          <a:xfrm>
            <a:off x="6096000" y="6635077"/>
            <a:ext cx="2857501" cy="7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024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98" b="0" i="0">
                <a:solidFill>
                  <a:srgbClr val="01A2FF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023" algn="r">
              <a:spcBef>
                <a:spcPts val="40"/>
              </a:spcBef>
            </a:pPr>
            <a:r>
              <a:rPr lang="en-US" sz="600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©2021 POSITIVE BEVERAGE, LLC ALL RIGHTS RESERVED</a:t>
            </a:r>
          </a:p>
        </p:txBody>
      </p:sp>
      <p:sp>
        <p:nvSpPr>
          <p:cNvPr id="15" name="object 102">
            <a:extLst>
              <a:ext uri="{FF2B5EF4-FFF2-40B4-BE49-F238E27FC236}">
                <a16:creationId xmlns:a16="http://schemas.microsoft.com/office/drawing/2014/main" id="{AFD79FB4-7B6D-CF40-AE25-B56DEB388C52}"/>
              </a:ext>
            </a:extLst>
          </p:cNvPr>
          <p:cNvSpPr txBox="1"/>
          <p:nvPr/>
        </p:nvSpPr>
        <p:spPr>
          <a:xfrm>
            <a:off x="1147106" y="1061650"/>
            <a:ext cx="7582919" cy="554391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indent="7283" defTabSz="361640" fontAlgn="auto">
              <a:lnSpc>
                <a:spcPct val="110000"/>
              </a:lnSpc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Our strategy seamlessly communicates across multiple touch-points through a perfect combination of event-based, social media, influencer-based and traditional media which drives and strengthens our retail partnerships which we reinforce through GEO specific stores and customers. </a:t>
            </a:r>
            <a:r>
              <a:rPr lang="en-US" sz="1100" dirty="0">
                <a:latin typeface="Gotham Book"/>
              </a:rPr>
              <a:t>We have a dedicated Social Leader managing our Instagram, Facebook and other Social Media sites </a:t>
            </a:r>
            <a:endParaRPr lang="en-US" sz="1100" dirty="0">
              <a:solidFill>
                <a:prstClr val="black"/>
              </a:solidFill>
              <a:latin typeface="Gotham Book" panose="02000603040000020004" pitchFamily="2" charset="77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C7B2C4-8EAD-7E40-B00B-B1BC03E34C13}"/>
              </a:ext>
            </a:extLst>
          </p:cNvPr>
          <p:cNvSpPr/>
          <p:nvPr/>
        </p:nvSpPr>
        <p:spPr>
          <a:xfrm>
            <a:off x="532164" y="4005615"/>
            <a:ext cx="6735412" cy="178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349FBEE-AE92-5144-96C5-04D19CB35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34" t="61759" r="11077"/>
          <a:stretch/>
        </p:blipFill>
        <p:spPr>
          <a:xfrm>
            <a:off x="3124200" y="3921435"/>
            <a:ext cx="3810000" cy="2627755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CC97576-0EFC-0A49-813D-2AE39DE33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8" t="61759" r="59889"/>
          <a:stretch/>
        </p:blipFill>
        <p:spPr>
          <a:xfrm>
            <a:off x="593640" y="4005615"/>
            <a:ext cx="2160135" cy="2569639"/>
          </a:xfrm>
          <a:prstGeom prst="rect">
            <a:avLst/>
          </a:prstGeom>
        </p:spPr>
      </p:pic>
      <p:sp>
        <p:nvSpPr>
          <p:cNvPr id="13" name="object 102">
            <a:extLst>
              <a:ext uri="{FF2B5EF4-FFF2-40B4-BE49-F238E27FC236}">
                <a16:creationId xmlns:a16="http://schemas.microsoft.com/office/drawing/2014/main" id="{2827C5A6-C876-D04D-BA99-71322BEEE5B2}"/>
              </a:ext>
            </a:extLst>
          </p:cNvPr>
          <p:cNvSpPr txBox="1"/>
          <p:nvPr/>
        </p:nvSpPr>
        <p:spPr>
          <a:xfrm>
            <a:off x="7090594" y="5043582"/>
            <a:ext cx="2055854" cy="949499"/>
          </a:xfrm>
          <a:prstGeom prst="rect">
            <a:avLst/>
          </a:prstGeom>
        </p:spPr>
        <p:txBody>
          <a:bodyPr vert="horz" wrap="square" lIns="0" tIns="5024" rIns="0" bIns="0" rtlCol="0">
            <a:spAutoFit/>
          </a:bodyPr>
          <a:lstStyle/>
          <a:p>
            <a:pPr marL="5023" marR="2009" defTabSz="361640" fontAlgn="auto">
              <a:lnSpc>
                <a:spcPct val="150000"/>
              </a:lnSpc>
              <a:spcBef>
                <a:spcPts val="4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Demographics</a:t>
            </a:r>
          </a:p>
          <a:p>
            <a:pPr marL="219335" marR="2009" indent="-214313" defTabSz="361640" fontAlgn="auto">
              <a:lnSpc>
                <a:spcPct val="150000"/>
              </a:lnSpc>
              <a:spcBef>
                <a:spcPts val="4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55% Female / 45% Male</a:t>
            </a:r>
          </a:p>
          <a:p>
            <a:pPr marL="562235" marR="2009" lvl="1" indent="-214313" defTabSz="361640">
              <a:lnSpc>
                <a:spcPct val="150000"/>
              </a:lnSpc>
              <a:spcBef>
                <a:spcPts val="4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Millennials (23-38)</a:t>
            </a:r>
          </a:p>
          <a:p>
            <a:pPr marL="562235" marR="2009" lvl="1" indent="-214313" defTabSz="361640">
              <a:lnSpc>
                <a:spcPct val="150000"/>
              </a:lnSpc>
              <a:spcBef>
                <a:spcPts val="4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Gen X (39-54)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56C29-2431-4A95-B472-D78F48CB56F7}"/>
              </a:ext>
            </a:extLst>
          </p:cNvPr>
          <p:cNvSpPr txBox="1"/>
          <p:nvPr/>
        </p:nvSpPr>
        <p:spPr>
          <a:xfrm>
            <a:off x="2819400" y="404187"/>
            <a:ext cx="360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FF0"/>
                </a:solidFill>
                <a:latin typeface="Champion Gothic Lightweight" panose="02000606050000020004" pitchFamily="2" charset="0"/>
              </a:rPr>
              <a:t>CROSS-CHANNEL MARKETING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74E3ED-5C19-49B8-875F-3BD1BD425484}"/>
              </a:ext>
            </a:extLst>
          </p:cNvPr>
          <p:cNvSpPr txBox="1"/>
          <p:nvPr/>
        </p:nvSpPr>
        <p:spPr>
          <a:xfrm>
            <a:off x="1298507" y="6351382"/>
            <a:ext cx="9460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latin typeface="Gotham Book" panose="02000603040000020004"/>
              </a:rPr>
              <a:t>Available pool side </a:t>
            </a:r>
          </a:p>
          <a:p>
            <a:pPr algn="ctr"/>
            <a:r>
              <a:rPr lang="en-US" sz="750" dirty="0">
                <a:latin typeface="Gotham Book" panose="02000603040000020004"/>
              </a:rPr>
              <a:t>&amp; in rooms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5206E-13AE-4DCF-8C1A-8AF66C4AF2FF}"/>
              </a:ext>
            </a:extLst>
          </p:cNvPr>
          <p:cNvSpPr txBox="1"/>
          <p:nvPr/>
        </p:nvSpPr>
        <p:spPr>
          <a:xfrm>
            <a:off x="3553461" y="6351382"/>
            <a:ext cx="6928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Gotham Book" panose="02000603040000020004"/>
              </a:rPr>
              <a:t>Charity fund </a:t>
            </a:r>
          </a:p>
          <a:p>
            <a:r>
              <a:rPr lang="en-US" sz="750" dirty="0">
                <a:latin typeface="Gotham Book" panose="02000603040000020004"/>
              </a:rPr>
              <a:t>raising Event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D83E2C-26CE-4645-B909-F05900941C4F}"/>
              </a:ext>
            </a:extLst>
          </p:cNvPr>
          <p:cNvSpPr txBox="1"/>
          <p:nvPr/>
        </p:nvSpPr>
        <p:spPr>
          <a:xfrm>
            <a:off x="5181600" y="6391526"/>
            <a:ext cx="10727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latin typeface="Gotham Book" panose="02000603040000020004"/>
              </a:rPr>
              <a:t>Vibrant One-of-a-Kind </a:t>
            </a:r>
          </a:p>
          <a:p>
            <a:r>
              <a:rPr lang="en-US" sz="750" dirty="0">
                <a:latin typeface="Gotham Book" panose="02000603040000020004"/>
              </a:rPr>
              <a:t>Fitness Legging Wear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7770D2E8-C13E-4064-A952-78EBC277E229}"/>
              </a:ext>
            </a:extLst>
          </p:cNvPr>
          <p:cNvSpPr txBox="1">
            <a:spLocks/>
          </p:cNvSpPr>
          <p:nvPr/>
        </p:nvSpPr>
        <p:spPr>
          <a:xfrm>
            <a:off x="6793933" y="6355419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z="90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429E81-CBB8-485E-A915-22A3F4305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51" y="133240"/>
            <a:ext cx="1019717" cy="7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2FC52A-06C9-7146-9D1C-286877D31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197" y="377795"/>
            <a:ext cx="3810000" cy="6531428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3052325-CD52-A242-8E93-21510E5F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77" r="7602" b="11650"/>
          <a:stretch/>
        </p:blipFill>
        <p:spPr>
          <a:xfrm>
            <a:off x="4687014" y="3564088"/>
            <a:ext cx="1956479" cy="342643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8F45411-E77D-9847-902C-EBE743101895}"/>
              </a:ext>
            </a:extLst>
          </p:cNvPr>
          <p:cNvSpPr txBox="1">
            <a:spLocks/>
          </p:cNvSpPr>
          <p:nvPr/>
        </p:nvSpPr>
        <p:spPr>
          <a:xfrm>
            <a:off x="3132301" y="166076"/>
            <a:ext cx="4862346" cy="283762"/>
          </a:xfrm>
          <a:prstGeom prst="rect">
            <a:avLst/>
          </a:prstGeom>
        </p:spPr>
        <p:txBody>
          <a:bodyPr vert="horz" wrap="square" lIns="0" tIns="6698" rIns="0" bIns="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sz="2200" b="1" i="0">
                <a:solidFill>
                  <a:srgbClr val="00B0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6697" marR="0" lvl="0" indent="0" algn="ctr" defTabSz="914400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otham-MediumItalic" panose="02000603030000020004" pitchFamily="2" charset="77"/>
                <a:ea typeface="+mj-ea"/>
                <a:cs typeface="Arial" panose="020B0604020202020204" pitchFamily="34" charset="0"/>
              </a:rPr>
              <a:t>NEW! - 1-LITER POSITIVE 9+pH – AVAILABLE NOW!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B646E7-22CF-7C46-956E-948792C14E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242" y="4121015"/>
            <a:ext cx="1808115" cy="2339914"/>
          </a:xfrm>
          <a:prstGeom prst="rect">
            <a:avLst/>
          </a:prstGeom>
          <a:effectLst>
            <a:glow rad="12700">
              <a:schemeClr val="tx1">
                <a:alpha val="40000"/>
              </a:schemeClr>
            </a:glow>
            <a:outerShdw blurRad="50800" dist="50800" dir="5400000" algn="ctr" rotWithShape="0">
              <a:srgbClr val="000000"/>
            </a:outerShdw>
            <a:reflection stA="45000" endPos="10000" dist="50800" dir="5400000" sy="-100000" algn="bl" rotWithShape="0"/>
          </a:effectLst>
        </p:spPr>
      </p:pic>
      <p:pic>
        <p:nvPicPr>
          <p:cNvPr id="27" name="Picture 26" descr="A picture containing table&#10;&#10;Description automatically generated">
            <a:extLst>
              <a:ext uri="{FF2B5EF4-FFF2-40B4-BE49-F238E27FC236}">
                <a16:creationId xmlns:a16="http://schemas.microsoft.com/office/drawing/2014/main" id="{EDDB0532-E273-9B4E-9D1B-4AEE2BF0F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463" y="4121015"/>
            <a:ext cx="1808115" cy="2339914"/>
          </a:xfrm>
          <a:prstGeom prst="rect">
            <a:avLst/>
          </a:prstGeom>
          <a:effectLst>
            <a:glow rad="12700">
              <a:schemeClr val="tx1">
                <a:alpha val="40000"/>
              </a:schemeClr>
            </a:glow>
            <a:outerShdw blurRad="50800" dist="50800" dir="5400000" algn="ctr" rotWithShape="0">
              <a:srgbClr val="000000"/>
            </a:outerShdw>
            <a:reflection stA="45000" endPos="10000" dist="50800" dir="5400000" sy="-100000" algn="bl" rotWithShape="0"/>
          </a:effectLst>
        </p:spPr>
      </p:pic>
      <p:pic>
        <p:nvPicPr>
          <p:cNvPr id="29" name="Picture 2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640167-B6B2-F940-AE2F-7ED46CEE7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685" y="4121015"/>
            <a:ext cx="1808115" cy="2339914"/>
          </a:xfrm>
          <a:prstGeom prst="rect">
            <a:avLst/>
          </a:prstGeom>
          <a:effectLst>
            <a:glow rad="12700">
              <a:schemeClr val="tx1">
                <a:alpha val="40000"/>
              </a:schemeClr>
            </a:glow>
            <a:outerShdw blurRad="50800" dist="50800" dir="5400000" algn="ctr" rotWithShape="0">
              <a:srgbClr val="000000"/>
            </a:outerShdw>
            <a:reflection stA="45000" endPos="10000" dist="50800" dir="5400000" sy="-100000" algn="bl" rotWithShape="0"/>
          </a:effectLst>
        </p:spPr>
      </p:pic>
      <p:pic>
        <p:nvPicPr>
          <p:cNvPr id="30" name="Picture 2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95138C4-5533-D24B-894A-9CEFB532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2" t="36895" r="35986" b="38832"/>
          <a:stretch/>
        </p:blipFill>
        <p:spPr>
          <a:xfrm>
            <a:off x="3595493" y="3564088"/>
            <a:ext cx="1216737" cy="342643"/>
          </a:xfrm>
          <a:prstGeom prst="rect">
            <a:avLst/>
          </a:prstGeom>
        </p:spPr>
      </p:pic>
      <p:pic>
        <p:nvPicPr>
          <p:cNvPr id="31" name="Picture 3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0E1A7DD-9BF5-784E-AE7C-0C767CE96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35" t="9547" r="39585" b="66180"/>
          <a:stretch/>
        </p:blipFill>
        <p:spPr>
          <a:xfrm>
            <a:off x="6795893" y="3564088"/>
            <a:ext cx="1143000" cy="3426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463F4-A70D-47EA-A3BB-F52ACE4CA8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21039" y="6458438"/>
            <a:ext cx="210312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155DED-F513-4895-B915-8E23CE8D0B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23" y="173146"/>
            <a:ext cx="1019717" cy="730545"/>
          </a:xfrm>
          <a:prstGeom prst="rect">
            <a:avLst/>
          </a:prstGeom>
        </p:spPr>
      </p:pic>
      <p:sp>
        <p:nvSpPr>
          <p:cNvPr id="15" name="object 102">
            <a:extLst>
              <a:ext uri="{FF2B5EF4-FFF2-40B4-BE49-F238E27FC236}">
                <a16:creationId xmlns:a16="http://schemas.microsoft.com/office/drawing/2014/main" id="{31AAA6F2-9B09-40A8-B8F5-3A12CD1B15F1}"/>
              </a:ext>
            </a:extLst>
          </p:cNvPr>
          <p:cNvSpPr txBox="1"/>
          <p:nvPr/>
        </p:nvSpPr>
        <p:spPr>
          <a:xfrm>
            <a:off x="3230619" y="2521077"/>
            <a:ext cx="5257800" cy="960935"/>
          </a:xfrm>
          <a:prstGeom prst="rect">
            <a:avLst/>
          </a:prstGeom>
        </p:spPr>
        <p:txBody>
          <a:bodyPr vert="horz" wrap="square" lIns="0" tIns="6698" rIns="0" bIns="0" rtlCol="0">
            <a:spAutoFit/>
          </a:bodyPr>
          <a:lstStyle/>
          <a:p>
            <a:pPr marL="178147" marR="2679" indent="-171450" defTabSz="482186">
              <a:lnSpc>
                <a:spcPct val="130000"/>
              </a:lnSpc>
              <a:spcBef>
                <a:spcPts val="53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Healthy Potassium Electrolytes vs. Sodium</a:t>
            </a:r>
          </a:p>
          <a:p>
            <a:pPr marL="178147" marR="2679" indent="-171450" defTabSz="482186">
              <a:lnSpc>
                <a:spcPct val="130000"/>
              </a:lnSpc>
              <a:spcBef>
                <a:spcPts val="53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Higher pH neutralizes body acid for better wellness and more oxygen</a:t>
            </a:r>
          </a:p>
          <a:p>
            <a:pPr marL="178147" marR="2679" indent="-171450" defTabSz="482186">
              <a:lnSpc>
                <a:spcPct val="130000"/>
              </a:lnSpc>
              <a:spcBef>
                <a:spcPts val="53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Subconscious Acceptance of ”Positive”</a:t>
            </a:r>
          </a:p>
        </p:txBody>
      </p:sp>
      <p:sp>
        <p:nvSpPr>
          <p:cNvPr id="22" name="object 102">
            <a:extLst>
              <a:ext uri="{FF2B5EF4-FFF2-40B4-BE49-F238E27FC236}">
                <a16:creationId xmlns:a16="http://schemas.microsoft.com/office/drawing/2014/main" id="{D21D8DAF-DBB1-449F-A002-98763085C07C}"/>
              </a:ext>
            </a:extLst>
          </p:cNvPr>
          <p:cNvSpPr txBox="1"/>
          <p:nvPr/>
        </p:nvSpPr>
        <p:spPr>
          <a:xfrm>
            <a:off x="2934574" y="1470348"/>
            <a:ext cx="5257800" cy="999920"/>
          </a:xfrm>
          <a:prstGeom prst="rect">
            <a:avLst/>
          </a:prstGeom>
        </p:spPr>
        <p:txBody>
          <a:bodyPr vert="horz" wrap="square" lIns="0" tIns="6698" rIns="0" bIns="0" rtlCol="0">
            <a:spAutoFit/>
          </a:bodyPr>
          <a:lstStyle/>
          <a:p>
            <a:pPr marL="6697" marR="2679" indent="9711" algn="ctr" defTabSz="482186">
              <a:lnSpc>
                <a:spcPct val="110000"/>
              </a:lnSpc>
              <a:spcBef>
                <a:spcPts val="53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Using the power of the sun’s energy, we run a multi-stage purification process to get the negative vibes out before adding a little positivity – Potassium and Magnesium for that crisp, refreshing “ahhh” that has enough electrolytes to make even your mother happy! </a:t>
            </a:r>
          </a:p>
        </p:txBody>
      </p:sp>
      <p:sp>
        <p:nvSpPr>
          <p:cNvPr id="23" name="object 102">
            <a:extLst>
              <a:ext uri="{FF2B5EF4-FFF2-40B4-BE49-F238E27FC236}">
                <a16:creationId xmlns:a16="http://schemas.microsoft.com/office/drawing/2014/main" id="{8ED63532-C341-4A6F-B855-07369DD2F9B7}"/>
              </a:ext>
            </a:extLst>
          </p:cNvPr>
          <p:cNvSpPr txBox="1"/>
          <p:nvPr/>
        </p:nvSpPr>
        <p:spPr>
          <a:xfrm>
            <a:off x="2765889" y="718814"/>
            <a:ext cx="6248399" cy="606479"/>
          </a:xfrm>
          <a:prstGeom prst="rect">
            <a:avLst/>
          </a:prstGeom>
        </p:spPr>
        <p:txBody>
          <a:bodyPr vert="horz" wrap="square" lIns="0" tIns="6698" rIns="0" bIns="0" rtlCol="0">
            <a:spAutoFit/>
          </a:bodyPr>
          <a:lstStyle/>
          <a:p>
            <a:pPr marL="6697" marR="2679" indent="9711" defTabSz="482186">
              <a:lnSpc>
                <a:spcPct val="110000"/>
              </a:lnSpc>
              <a:spcBef>
                <a:spcPts val="53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Compliments our 12oz. Sparkling Line Up…transparent packaging, simple ingredients.</a:t>
            </a:r>
          </a:p>
          <a:p>
            <a:pPr marL="6697" marR="2679" indent="9711" defTabSz="482186">
              <a:lnSpc>
                <a:spcPct val="110000"/>
              </a:lnSpc>
              <a:spcBef>
                <a:spcPts val="53"/>
              </a:spcBef>
              <a:defRPr/>
            </a:pPr>
            <a:r>
              <a:rPr lang="en-US" sz="1200" dirty="0">
                <a:solidFill>
                  <a:prstClr val="black"/>
                </a:solidFill>
                <a:latin typeface="Gotham Book" panose="02000603040000020004" pitchFamily="2" charset="77"/>
                <a:cs typeface="Arial"/>
              </a:rPr>
              <a:t>Trustworthy line extension for consumers looking for non-flavored still hydration</a:t>
            </a:r>
          </a:p>
        </p:txBody>
      </p:sp>
    </p:spTree>
    <p:extLst>
      <p:ext uri="{BB962C8B-B14F-4D97-AF65-F5344CB8AC3E}">
        <p14:creationId xmlns:p14="http://schemas.microsoft.com/office/powerpoint/2010/main" val="74103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8F45411-E77D-9847-902C-EBE743101895}"/>
              </a:ext>
            </a:extLst>
          </p:cNvPr>
          <p:cNvSpPr txBox="1">
            <a:spLocks/>
          </p:cNvSpPr>
          <p:nvPr/>
        </p:nvSpPr>
        <p:spPr>
          <a:xfrm>
            <a:off x="1410990" y="191429"/>
            <a:ext cx="6415583" cy="376095"/>
          </a:xfrm>
          <a:prstGeom prst="rect">
            <a:avLst/>
          </a:prstGeom>
        </p:spPr>
        <p:txBody>
          <a:bodyPr vert="horz" wrap="square" lIns="0" tIns="6698" rIns="0" bIns="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sz="2200" b="1" i="0">
                <a:solidFill>
                  <a:srgbClr val="00B0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6697" algn="ctr" fontAlgn="auto">
              <a:spcBef>
                <a:spcPts val="53"/>
              </a:spcBef>
              <a:spcAft>
                <a:spcPts val="0"/>
              </a:spcAft>
            </a:pPr>
            <a:r>
              <a:rPr lang="en-US" sz="2400" kern="0" dirty="0">
                <a:solidFill>
                  <a:schemeClr val="tx1"/>
                </a:solidFill>
                <a:latin typeface="Gotham-Medium" panose="02000603030000020004" pitchFamily="2" charset="77"/>
                <a:cs typeface="Arial" panose="020B0604020202020204" pitchFamily="34" charset="0"/>
              </a:rPr>
              <a:t>2021 POSITIVE - POS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DB41E-E129-EE44-B339-92301E54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13" y="834501"/>
            <a:ext cx="4220387" cy="4915045"/>
          </a:xfrm>
          <a:prstGeom prst="rect">
            <a:avLst/>
          </a:prstGeom>
        </p:spPr>
      </p:pic>
      <p:sp>
        <p:nvSpPr>
          <p:cNvPr id="24" name="object 11">
            <a:extLst>
              <a:ext uri="{FF2B5EF4-FFF2-40B4-BE49-F238E27FC236}">
                <a16:creationId xmlns:a16="http://schemas.microsoft.com/office/drawing/2014/main" id="{71A6D83C-EBDF-4727-9F69-2C975801FA4C}"/>
              </a:ext>
            </a:extLst>
          </p:cNvPr>
          <p:cNvSpPr txBox="1"/>
          <p:nvPr/>
        </p:nvSpPr>
        <p:spPr>
          <a:xfrm>
            <a:off x="504514" y="838200"/>
            <a:ext cx="1885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COUPON</a:t>
            </a:r>
            <a:r>
              <a:rPr kumimoji="0" lang="en-US" sz="120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PADS – IRC’s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F86BB684-615F-480E-B85A-77E20258B847}"/>
              </a:ext>
            </a:extLst>
          </p:cNvPr>
          <p:cNvSpPr txBox="1"/>
          <p:nvPr/>
        </p:nvSpPr>
        <p:spPr>
          <a:xfrm>
            <a:off x="759956" y="1162932"/>
            <a:ext cx="1216660" cy="28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 </a:t>
            </a:r>
            <a:r>
              <a:rPr kumimoji="0" sz="900" b="0" i="0" u="none" strike="noStrike" kern="1200" cap="none" spc="6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2.5” </a:t>
            </a:r>
            <a:r>
              <a:rPr kumimoji="0" sz="900" b="0" i="0" u="none" strike="noStrike" kern="1200" cap="none" spc="7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900" b="0" i="0" u="none" strike="noStrike" kern="1200" cap="none" spc="-4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6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5.5”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45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 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COUPONS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</a:t>
            </a:r>
            <a:r>
              <a:rPr kumimoji="0" sz="800" b="0" i="0" u="none" strike="noStrike" kern="1200" cap="none" spc="-9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PAD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6" name="Picture 25" descr="A picture containing website&#10;&#10;Description automatically generated">
            <a:extLst>
              <a:ext uri="{FF2B5EF4-FFF2-40B4-BE49-F238E27FC236}">
                <a16:creationId xmlns:a16="http://schemas.microsoft.com/office/drawing/2014/main" id="{C61239C0-BD78-45C3-AB4B-386658E713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8093"/>
          <a:stretch/>
        </p:blipFill>
        <p:spPr>
          <a:xfrm>
            <a:off x="908258" y="1975483"/>
            <a:ext cx="1984754" cy="1036379"/>
          </a:xfrm>
          <a:prstGeom prst="rect">
            <a:avLst/>
          </a:prstGeom>
        </p:spPr>
      </p:pic>
      <p:sp>
        <p:nvSpPr>
          <p:cNvPr id="28" name="object 10">
            <a:extLst>
              <a:ext uri="{FF2B5EF4-FFF2-40B4-BE49-F238E27FC236}">
                <a16:creationId xmlns:a16="http://schemas.microsoft.com/office/drawing/2014/main" id="{860C2AFD-D87D-4D10-94B4-FDF445A339D8}"/>
              </a:ext>
            </a:extLst>
          </p:cNvPr>
          <p:cNvSpPr/>
          <p:nvPr/>
        </p:nvSpPr>
        <p:spPr>
          <a:xfrm>
            <a:off x="402377" y="834501"/>
            <a:ext cx="2348117" cy="456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8B663D0-5BEB-4640-AE90-1F0C380B4247}"/>
              </a:ext>
            </a:extLst>
          </p:cNvPr>
          <p:cNvSpPr txBox="1"/>
          <p:nvPr/>
        </p:nvSpPr>
        <p:spPr>
          <a:xfrm>
            <a:off x="573189" y="878968"/>
            <a:ext cx="22285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BAND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COUPON</a:t>
            </a:r>
            <a:r>
              <a:rPr kumimoji="0" lang="en-US" sz="120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&amp; PADS COUPONS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E6E119-8903-46F3-9864-5077E6B9FCEB}"/>
              </a:ext>
            </a:extLst>
          </p:cNvPr>
          <p:cNvGrpSpPr/>
          <p:nvPr/>
        </p:nvGrpSpPr>
        <p:grpSpPr>
          <a:xfrm>
            <a:off x="3100181" y="891329"/>
            <a:ext cx="1535997" cy="598941"/>
            <a:chOff x="6172200" y="1765885"/>
            <a:chExt cx="1535997" cy="598941"/>
          </a:xfrm>
        </p:grpSpPr>
        <p:sp>
          <p:nvSpPr>
            <p:cNvPr id="31" name="object 18">
              <a:extLst>
                <a:ext uri="{FF2B5EF4-FFF2-40B4-BE49-F238E27FC236}">
                  <a16:creationId xmlns:a16="http://schemas.microsoft.com/office/drawing/2014/main" id="{69862725-14FD-44D0-B2FE-4DC91F6C3002}"/>
                </a:ext>
              </a:extLst>
            </p:cNvPr>
            <p:cNvSpPr/>
            <p:nvPr/>
          </p:nvSpPr>
          <p:spPr>
            <a:xfrm>
              <a:off x="6172200" y="1765885"/>
              <a:ext cx="1535997" cy="250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6B471BFD-1842-49E9-8923-68A03D188B7F}"/>
                </a:ext>
              </a:extLst>
            </p:cNvPr>
            <p:cNvSpPr txBox="1"/>
            <p:nvPr/>
          </p:nvSpPr>
          <p:spPr>
            <a:xfrm>
              <a:off x="6377578" y="1788246"/>
              <a:ext cx="1062990" cy="5765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CASE</a:t>
              </a:r>
              <a:r>
                <a:rPr kumimoji="0" sz="1200" b="1" i="0" u="none" strike="noStrike" kern="1200" cap="none" spc="-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CARDS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4604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1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SIZE: </a:t>
              </a:r>
              <a:r>
                <a:rPr kumimoji="0" sz="900" b="0" i="0" u="none" strike="noStrike" kern="1200" cap="none" spc="114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6” </a:t>
              </a:r>
              <a:r>
                <a:rPr kumimoji="0" sz="900" b="0" i="0" u="none" strike="noStrike" kern="1200" cap="none" spc="7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x</a:t>
              </a:r>
              <a:r>
                <a:rPr kumimoji="0" sz="900" b="0" i="0" u="none" strike="noStrike" kern="1200" cap="none" spc="-14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0" u="none" strike="noStrike" kern="1200" cap="none" spc="10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8”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524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4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25 </a:t>
              </a:r>
              <a:r>
                <a: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</a:t>
              </a:r>
              <a:r>
                <a:rPr kumimoji="0" sz="800" b="0" i="0" u="none" strike="noStrike" kern="1200" cap="none" spc="-10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800" b="0" i="0" u="none" strike="noStrike" kern="1200" cap="none" spc="3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PACK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33" name="Picture 32" descr="Text, whiteboard&#10;&#10;Description automatically generated">
            <a:extLst>
              <a:ext uri="{FF2B5EF4-FFF2-40B4-BE49-F238E27FC236}">
                <a16:creationId xmlns:a16="http://schemas.microsoft.com/office/drawing/2014/main" id="{F517A88D-1ED5-4A76-96A2-EAA80E520D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1588" r="5016" b="-1588"/>
          <a:stretch/>
        </p:blipFill>
        <p:spPr>
          <a:xfrm>
            <a:off x="2893012" y="1579405"/>
            <a:ext cx="2157307" cy="16086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B3017EF-4493-4E79-9712-F936542041CE}"/>
              </a:ext>
            </a:extLst>
          </p:cNvPr>
          <p:cNvGrpSpPr/>
          <p:nvPr/>
        </p:nvGrpSpPr>
        <p:grpSpPr>
          <a:xfrm>
            <a:off x="290374" y="4117701"/>
            <a:ext cx="2514596" cy="867678"/>
            <a:chOff x="3923809" y="3508870"/>
            <a:chExt cx="2514596" cy="867678"/>
          </a:xfrm>
        </p:grpSpPr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F74ED724-60C3-49DD-9759-0D82C314E95C}"/>
                </a:ext>
              </a:extLst>
            </p:cNvPr>
            <p:cNvSpPr/>
            <p:nvPr/>
          </p:nvSpPr>
          <p:spPr>
            <a:xfrm>
              <a:off x="3923809" y="3508870"/>
              <a:ext cx="2514596" cy="250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23A1136B-9C99-4471-9CDE-D03C30BD4EAD}"/>
                </a:ext>
              </a:extLst>
            </p:cNvPr>
            <p:cNvSpPr txBox="1"/>
            <p:nvPr/>
          </p:nvSpPr>
          <p:spPr>
            <a:xfrm>
              <a:off x="4136850" y="3519933"/>
              <a:ext cx="2088514" cy="8566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SHELF </a:t>
              </a:r>
              <a:r>
                <a:rPr kumimoji="0" sz="1200" b="1" i="0" u="none" strike="noStrike" kern="1200" cap="none" spc="29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/</a:t>
              </a:r>
              <a:r>
                <a:rPr kumimoji="0" sz="1200" b="1" i="0" u="none" strike="noStrike" kern="1200" cap="none" spc="-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CHANNEL </a:t>
              </a:r>
              <a:r>
                <a:rPr kumimoji="0" sz="12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STRIPS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8128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1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GENERIC </a:t>
              </a:r>
              <a:r>
                <a:rPr kumimoji="0" sz="900" b="0" i="0" u="none" strike="noStrike" kern="1200" cap="none" spc="21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/ </a:t>
              </a:r>
              <a:r>
                <a:rPr kumimoji="0" sz="900" b="0" i="0" u="none" strike="noStrike" kern="1200" cap="none" spc="5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BRAND</a:t>
              </a:r>
              <a:r>
                <a:rPr kumimoji="0" sz="900" b="0" i="0" u="none" strike="noStrike" kern="1200" cap="none" spc="-16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0" u="none" strike="noStrike" kern="1200" cap="none" spc="3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EQUITY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324485" marR="405130" lvl="0" indent="0" algn="ctr" defTabSz="914400" rtl="0" eaLnBrk="1" fontAlgn="auto" latinLnBrk="0" hangingPunct="1">
                <a:lnSpc>
                  <a:spcPts val="101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3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LARGE </a:t>
              </a:r>
              <a:r>
                <a:rPr kumimoji="0" sz="800" b="0" i="0" u="none" strike="noStrike" kern="1200" cap="none" spc="2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 </a:t>
              </a:r>
              <a:r>
                <a:rPr kumimoji="0" sz="800" b="0" i="0" u="none" strike="noStrike" kern="1200" cap="none" spc="4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SMALL</a:t>
              </a:r>
              <a:r>
                <a:rPr kumimoji="0" sz="800" b="0" i="0" u="none" strike="noStrike" kern="1200" cap="none" spc="-6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800" b="0" i="0" u="none" strike="noStrike" kern="1200" cap="none" spc="4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FORMAT  </a:t>
              </a:r>
              <a:r>
                <a:rPr kumimoji="0" sz="800" b="0" i="0" u="none" strike="noStrike" kern="1200" cap="none" spc="1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12” </a:t>
              </a:r>
              <a:r>
                <a:rPr kumimoji="0" sz="800" b="0" i="0" u="none" strike="noStrike" kern="1200" cap="none" spc="13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 </a:t>
              </a:r>
              <a:r>
                <a:rPr kumimoji="0" sz="800" b="0" i="0" u="none" strike="noStrike" kern="1200" cap="none" spc="6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x</a:t>
              </a:r>
              <a:r>
                <a:rPr kumimoji="0" sz="800" b="0" i="0" u="none" strike="noStrike" kern="1200" cap="none" spc="-15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800" b="0" i="0" u="none" strike="noStrike" kern="1200" cap="none" spc="1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1.25” </a:t>
              </a:r>
              <a:r>
                <a:rPr kumimoji="0" sz="800" b="0" i="0" u="none" strike="noStrike" kern="1200" cap="none" spc="3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80010" lvl="0" indent="0" algn="ctr" defTabSz="914400" rtl="0" eaLnBrk="1" fontAlgn="auto" latinLnBrk="0" hangingPunct="1">
                <a:lnSpc>
                  <a:spcPts val="8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4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25 </a:t>
              </a:r>
              <a:r>
                <a: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</a:t>
              </a:r>
              <a:r>
                <a:rPr kumimoji="0" sz="800" b="0" i="0" u="none" strike="noStrike" kern="1200" cap="none" spc="-30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800" b="0" i="0" u="none" strike="noStrike" kern="1200" cap="none" spc="35" normalizeH="0" baseline="0" noProof="0" dirty="0">
                  <a:ln>
                    <a:noFill/>
                  </a:ln>
                  <a:solidFill>
                    <a:srgbClr val="363534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PACK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1B439DA-7FA6-4563-B182-7816E8EC1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9" y="6316084"/>
            <a:ext cx="3343277" cy="43501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A5E251F-D483-451C-B33C-7C74072BF0BB}"/>
              </a:ext>
            </a:extLst>
          </p:cNvPr>
          <p:cNvGrpSpPr/>
          <p:nvPr/>
        </p:nvGrpSpPr>
        <p:grpSpPr>
          <a:xfrm>
            <a:off x="278370" y="4979737"/>
            <a:ext cx="2580637" cy="1369038"/>
            <a:chOff x="6031106" y="572486"/>
            <a:chExt cx="2580637" cy="136903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0F8994F-5014-42C7-87F2-B42083B29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936" y="583770"/>
              <a:ext cx="508807" cy="1356818"/>
            </a:xfrm>
            <a:prstGeom prst="rect">
              <a:avLst/>
            </a:prstGeom>
          </p:spPr>
        </p:pic>
        <p:pic>
          <p:nvPicPr>
            <p:cNvPr id="40" name="Picture 3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ABDA36D-7C96-43A1-BBD6-E6780FEF2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250" y="584706"/>
              <a:ext cx="508807" cy="1356818"/>
            </a:xfrm>
            <a:prstGeom prst="rect">
              <a:avLst/>
            </a:prstGeom>
          </p:spPr>
        </p:pic>
        <p:pic>
          <p:nvPicPr>
            <p:cNvPr id="41" name="Picture 4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056FFE2-A1EF-4A98-8603-8E389A5D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443" y="583770"/>
              <a:ext cx="508807" cy="135681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4B5A110-747A-44A8-98DC-4994B9D14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106" y="572486"/>
              <a:ext cx="508807" cy="1356818"/>
            </a:xfrm>
            <a:prstGeom prst="rect">
              <a:avLst/>
            </a:prstGeom>
          </p:spPr>
        </p:pic>
        <p:pic>
          <p:nvPicPr>
            <p:cNvPr id="43" name="Picture 42" descr="A picture containing whiteboard&#10;&#10;Description automatically generated">
              <a:extLst>
                <a:ext uri="{FF2B5EF4-FFF2-40B4-BE49-F238E27FC236}">
                  <a16:creationId xmlns:a16="http://schemas.microsoft.com/office/drawing/2014/main" id="{C3DB0D5A-972C-464E-9A5E-19BB0A944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636" y="572486"/>
              <a:ext cx="508807" cy="1356818"/>
            </a:xfrm>
            <a:prstGeom prst="rect">
              <a:avLst/>
            </a:prstGeom>
          </p:spPr>
        </p:pic>
      </p:grpSp>
      <p:sp>
        <p:nvSpPr>
          <p:cNvPr id="44" name="object 14">
            <a:extLst>
              <a:ext uri="{FF2B5EF4-FFF2-40B4-BE49-F238E27FC236}">
                <a16:creationId xmlns:a16="http://schemas.microsoft.com/office/drawing/2014/main" id="{B20366D0-242A-4DA7-81F0-2F5082C9A722}"/>
              </a:ext>
            </a:extLst>
          </p:cNvPr>
          <p:cNvSpPr/>
          <p:nvPr/>
        </p:nvSpPr>
        <p:spPr>
          <a:xfrm>
            <a:off x="2906802" y="3341600"/>
            <a:ext cx="1965533" cy="250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4D82712D-C7DB-4451-83C2-371C4B078039}"/>
              </a:ext>
            </a:extLst>
          </p:cNvPr>
          <p:cNvSpPr txBox="1"/>
          <p:nvPr/>
        </p:nvSpPr>
        <p:spPr>
          <a:xfrm>
            <a:off x="3058031" y="3371829"/>
            <a:ext cx="1545590" cy="710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SHELF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1200" b="1" spc="50" dirty="0">
                <a:solidFill>
                  <a:srgbClr val="FFFFFF"/>
                </a:solidFill>
                <a:latin typeface="Arial"/>
                <a:cs typeface="Arial"/>
              </a:rPr>
              <a:t>WOBBLER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 </a:t>
            </a:r>
            <a:r>
              <a:rPr kumimoji="0" sz="900" b="0" i="0" u="none" strike="noStrike" kern="1200" cap="none" spc="8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4.9” </a:t>
            </a:r>
            <a:r>
              <a:rPr kumimoji="0" sz="900" b="0" i="0" u="none" strike="noStrike" kern="1200" cap="none" spc="7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900" b="0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7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6.5”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45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</a:t>
            </a:r>
            <a:r>
              <a:rPr kumimoji="0" sz="800" b="0" i="0" u="none" strike="noStrike" kern="1200" cap="none" spc="-3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35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PACK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3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*H 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INCLUDES </a:t>
            </a:r>
            <a:r>
              <a:rPr kumimoji="0" sz="800" b="0" i="0" u="none" strike="noStrike" kern="1200" cap="none" spc="35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DANGLER</a:t>
            </a:r>
            <a:r>
              <a:rPr kumimoji="0" sz="800" b="0" i="0" u="none" strike="noStrike" kern="1200" cap="none" spc="-5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40" normalizeH="0" baseline="0" noProof="0" dirty="0">
                <a:ln>
                  <a:noFill/>
                </a:ln>
                <a:solidFill>
                  <a:srgbClr val="36353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1C879152-F170-4660-88E2-1AD7469DC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05" y="4171415"/>
            <a:ext cx="1420411" cy="20291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FB4164-1C2D-4BD7-BE2D-A5F5867DE0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4" y="173146"/>
            <a:ext cx="766636" cy="5492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114E39-7F52-4B1B-B9DF-93AC5B39BA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779" y="1890972"/>
            <a:ext cx="721873" cy="14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E4E9B-AAD9-4765-9747-4BE540657E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09186" y="6231720"/>
            <a:ext cx="210312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9</a:t>
            </a:fld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BAB5F2-229B-B84F-9339-2010472BF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51" y="133240"/>
            <a:ext cx="1019717" cy="730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8D386-2415-F544-B4DD-8C00F92EFA27}"/>
              </a:ext>
            </a:extLst>
          </p:cNvPr>
          <p:cNvSpPr txBox="1"/>
          <p:nvPr/>
        </p:nvSpPr>
        <p:spPr>
          <a:xfrm>
            <a:off x="3313925" y="2895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Pricing Slide…</a:t>
            </a:r>
          </a:p>
        </p:txBody>
      </p:sp>
    </p:spTree>
    <p:extLst>
      <p:ext uri="{BB962C8B-B14F-4D97-AF65-F5344CB8AC3E}">
        <p14:creationId xmlns:p14="http://schemas.microsoft.com/office/powerpoint/2010/main" val="2452378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43792</TotalTime>
  <Words>987</Words>
  <Application>Microsoft Macintosh PowerPoint</Application>
  <PresentationFormat>On-screen Show (4:3)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Arial Narrow</vt:lpstr>
      <vt:lpstr>Bicyclette</vt:lpstr>
      <vt:lpstr>Bodoni 72 Book</vt:lpstr>
      <vt:lpstr>Calibri</vt:lpstr>
      <vt:lpstr>Champion Gothic Lightweight</vt:lpstr>
      <vt:lpstr>Courier New</vt:lpstr>
      <vt:lpstr>Gotham Book</vt:lpstr>
      <vt:lpstr>Gotham-Medium</vt:lpstr>
      <vt:lpstr>Gotham-MediumItalic</vt:lpstr>
      <vt:lpstr>Museo Sans 500</vt:lpstr>
      <vt:lpstr>verdana</vt:lpstr>
      <vt:lpstr>Wingdings</vt:lpstr>
      <vt:lpstr>Custom Design</vt:lpstr>
      <vt:lpstr>1_Office Theme</vt:lpstr>
      <vt:lpstr>PowerPoint Presentation</vt:lpstr>
      <vt:lpstr>HOW WE SEE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Kalahari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Abrahams</dc:creator>
  <cp:lastModifiedBy>Fiend Merchandiser</cp:lastModifiedBy>
  <cp:revision>990</cp:revision>
  <cp:lastPrinted>2021-03-15T16:27:41Z</cp:lastPrinted>
  <dcterms:created xsi:type="dcterms:W3CDTF">2007-07-31T20:52:36Z</dcterms:created>
  <dcterms:modified xsi:type="dcterms:W3CDTF">2021-05-17T11:39:47Z</dcterms:modified>
</cp:coreProperties>
</file>