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1419" r:id="rId3"/>
    <p:sldId id="258" r:id="rId4"/>
    <p:sldId id="259" r:id="rId5"/>
    <p:sldId id="290" r:id="rId6"/>
    <p:sldId id="1418" r:id="rId7"/>
    <p:sldId id="278" r:id="rId8"/>
    <p:sldId id="924" r:id="rId9"/>
    <p:sldId id="1425" r:id="rId10"/>
    <p:sldId id="266" r:id="rId11"/>
    <p:sldId id="1427" r:id="rId12"/>
    <p:sldId id="1424" r:id="rId13"/>
    <p:sldId id="1428" r:id="rId14"/>
    <p:sldId id="399" r:id="rId15"/>
    <p:sldId id="928" r:id="rId16"/>
    <p:sldId id="1420" r:id="rId17"/>
    <p:sldId id="263" r:id="rId18"/>
    <p:sldId id="93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679"/>
    <a:srgbClr val="E06AA8"/>
    <a:srgbClr val="EB6B89"/>
    <a:srgbClr val="C481F7"/>
    <a:srgbClr val="A06C95"/>
    <a:srgbClr val="AF55A2"/>
    <a:srgbClr val="F58FE2"/>
    <a:srgbClr val="898989"/>
    <a:srgbClr val="6B236F"/>
    <a:srgbClr val="7928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523"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mma%20Chia%20Admin\Mamma%20Chia%20Dropbox\Yanne%20Clerc\Mamma%20Chia%20-%20Sales\Category%20Management\+Category%20Data\SPINS\SPINS%20Charts%2010-2-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mma%20Chia%20Admin\Mamma%20Chia%20Dropbox\Yanne%20Clerc\Mamma%20Chia%20-%20Sales\Category%20Management\+Category%20Data\SPINS\SPINS%20Charts%2010-2-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Sheet1!$B$29</c:f>
              <c:strCache>
                <c:ptCount val="1"/>
                <c:pt idx="0">
                  <c:v>Dollar % Change vs YAGO</c:v>
                </c:pt>
              </c:strCache>
            </c:strRef>
          </c:tx>
          <c:spPr>
            <a:solidFill>
              <a:srgbClr val="AF55A2"/>
            </a:solidFill>
            <a:ln>
              <a:noFill/>
            </a:ln>
            <a:effectLst/>
          </c:spPr>
          <c:invertIfNegative val="0"/>
          <c:dPt>
            <c:idx val="0"/>
            <c:invertIfNegative val="0"/>
            <c:bubble3D val="0"/>
            <c:spPr>
              <a:solidFill>
                <a:srgbClr val="A06C95"/>
              </a:solidFill>
              <a:ln>
                <a:noFill/>
              </a:ln>
              <a:effectLst/>
            </c:spPr>
            <c:extLst>
              <c:ext xmlns:c16="http://schemas.microsoft.com/office/drawing/2014/chart" uri="{C3380CC4-5D6E-409C-BE32-E72D297353CC}">
                <c16:uniqueId val="{00000007-3289-4335-9541-014DDBCD3BDD}"/>
              </c:ext>
            </c:extLst>
          </c:dPt>
          <c:dPt>
            <c:idx val="1"/>
            <c:invertIfNegative val="0"/>
            <c:bubble3D val="0"/>
            <c:spPr>
              <a:solidFill>
                <a:srgbClr val="E06AA8"/>
              </a:solidFill>
              <a:ln>
                <a:noFill/>
              </a:ln>
              <a:effectLst/>
            </c:spPr>
            <c:extLst>
              <c:ext xmlns:c16="http://schemas.microsoft.com/office/drawing/2014/chart" uri="{C3380CC4-5D6E-409C-BE32-E72D297353CC}">
                <c16:uniqueId val="{00000005-3289-4335-9541-014DDBCD3BDD}"/>
              </c:ext>
            </c:extLst>
          </c:dPt>
          <c:dPt>
            <c:idx val="2"/>
            <c:invertIfNegative val="0"/>
            <c:bubble3D val="0"/>
            <c:spPr>
              <a:solidFill>
                <a:srgbClr val="E85679"/>
              </a:solidFill>
              <a:ln>
                <a:noFill/>
              </a:ln>
              <a:effectLst/>
            </c:spPr>
            <c:extLst>
              <c:ext xmlns:c16="http://schemas.microsoft.com/office/drawing/2014/chart" uri="{C3380CC4-5D6E-409C-BE32-E72D297353CC}">
                <c16:uniqueId val="{00000006-3289-4335-9541-014DDBCD3BD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Sheet1!$A$30:$A$32</c:f>
              <c:strCache>
                <c:ptCount val="3"/>
                <c:pt idx="0">
                  <c:v>Blackberry Hibiscus</c:v>
                </c:pt>
                <c:pt idx="1">
                  <c:v>Raspberry Passion</c:v>
                </c:pt>
                <c:pt idx="2">
                  <c:v>Strawberry Lemonade</c:v>
                </c:pt>
              </c:strCache>
            </c:strRef>
          </c:cat>
          <c:val>
            <c:numRef>
              <c:f>Sheet1!$B$30:$B$32</c:f>
              <c:numCache>
                <c:formatCode>0%</c:formatCode>
                <c:ptCount val="3"/>
                <c:pt idx="0">
                  <c:v>0.18</c:v>
                </c:pt>
                <c:pt idx="1">
                  <c:v>0.16</c:v>
                </c:pt>
                <c:pt idx="2">
                  <c:v>0.27</c:v>
                </c:pt>
              </c:numCache>
            </c:numRef>
          </c:val>
          <c:extLst>
            <c:ext xmlns:c16="http://schemas.microsoft.com/office/drawing/2014/chart" uri="{C3380CC4-5D6E-409C-BE32-E72D297353CC}">
              <c16:uniqueId val="{00000000-3289-4335-9541-014DDBCD3BDD}"/>
            </c:ext>
          </c:extLst>
        </c:ser>
        <c:dLbls>
          <c:showLegendKey val="0"/>
          <c:showVal val="0"/>
          <c:showCatName val="0"/>
          <c:showSerName val="0"/>
          <c:showPercent val="0"/>
          <c:showBubbleSize val="0"/>
        </c:dLbls>
        <c:gapWidth val="219"/>
        <c:axId val="808674528"/>
        <c:axId val="856270848"/>
      </c:barChart>
      <c:lineChart>
        <c:grouping val="standard"/>
        <c:varyColors val="0"/>
        <c:ser>
          <c:idx val="1"/>
          <c:order val="1"/>
          <c:tx>
            <c:strRef>
              <c:f>Sheet1!$C$29</c:f>
              <c:strCache>
                <c:ptCount val="1"/>
              </c:strCache>
            </c:strRef>
          </c:tx>
          <c:spPr>
            <a:ln w="28575" cap="rnd">
              <a:solidFill>
                <a:schemeClr val="accent2"/>
              </a:solidFill>
              <a:round/>
            </a:ln>
            <a:effectLst/>
          </c:spPr>
          <c:marker>
            <c:symbol val="none"/>
          </c:marker>
          <c:dLbls>
            <c:dLbl>
              <c:idx val="0"/>
              <c:layout>
                <c:manualLayout>
                  <c:x val="-1.9444444444444445E-2"/>
                  <c:y val="3.7037037037037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89-4335-9541-014DDBCD3BDD}"/>
                </c:ext>
              </c:extLst>
            </c:dLbl>
            <c:dLbl>
              <c:idx val="1"/>
              <c:layout>
                <c:manualLayout>
                  <c:x val="-3.0555555555555555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89-4335-9541-014DDBCD3BDD}"/>
                </c:ext>
              </c:extLst>
            </c:dLbl>
            <c:dLbl>
              <c:idx val="2"/>
              <c:layout>
                <c:manualLayout>
                  <c:x val="-0.125"/>
                  <c:y val="1.3888888888888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89-4335-9541-014DDBCD3B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Sheet1!$A$30:$A$32</c:f>
              <c:strCache>
                <c:ptCount val="3"/>
                <c:pt idx="0">
                  <c:v>Blackberry Hibiscus</c:v>
                </c:pt>
                <c:pt idx="1">
                  <c:v>Raspberry Passion</c:v>
                </c:pt>
                <c:pt idx="2">
                  <c:v>Strawberry Lemonade</c:v>
                </c:pt>
              </c:strCache>
            </c:strRef>
          </c:cat>
          <c:val>
            <c:numRef>
              <c:f>Sheet1!$C$30:$C$32</c:f>
              <c:numCache>
                <c:formatCode>General</c:formatCode>
                <c:ptCount val="3"/>
              </c:numCache>
            </c:numRef>
          </c:val>
          <c:smooth val="0"/>
          <c:extLst>
            <c:ext xmlns:c16="http://schemas.microsoft.com/office/drawing/2014/chart" uri="{C3380CC4-5D6E-409C-BE32-E72D297353CC}">
              <c16:uniqueId val="{00000004-3289-4335-9541-014DDBCD3BDD}"/>
            </c:ext>
          </c:extLst>
        </c:ser>
        <c:dLbls>
          <c:showLegendKey val="0"/>
          <c:showVal val="0"/>
          <c:showCatName val="0"/>
          <c:showSerName val="0"/>
          <c:showPercent val="0"/>
          <c:showBubbleSize val="0"/>
        </c:dLbls>
        <c:marker val="1"/>
        <c:smooth val="0"/>
        <c:axId val="808674528"/>
        <c:axId val="856270848"/>
      </c:lineChart>
      <c:catAx>
        <c:axId val="80867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270848"/>
        <c:crosses val="autoZero"/>
        <c:auto val="1"/>
        <c:lblAlgn val="ctr"/>
        <c:lblOffset val="100"/>
        <c:noMultiLvlLbl val="0"/>
      </c:catAx>
      <c:valAx>
        <c:axId val="856270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8674528"/>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Sheet1!$B$19</c:f>
              <c:strCache>
                <c:ptCount val="1"/>
                <c:pt idx="0">
                  <c:v>Mamma Chia</c:v>
                </c:pt>
              </c:strCache>
            </c:strRef>
          </c:tx>
          <c:spPr>
            <a:solidFill>
              <a:srgbClr val="792882"/>
            </a:solidFill>
            <a:ln>
              <a:noFill/>
            </a:ln>
            <a:effectLst/>
          </c:spPr>
          <c:invertIfNegative val="0"/>
          <c:dPt>
            <c:idx val="1"/>
            <c:invertIfNegative val="0"/>
            <c:bubble3D val="0"/>
            <c:spPr>
              <a:solidFill>
                <a:srgbClr val="A25BA0"/>
              </a:solidFill>
              <a:ln>
                <a:noFill/>
              </a:ln>
              <a:effectLst/>
            </c:spPr>
            <c:extLst>
              <c:ext xmlns:c16="http://schemas.microsoft.com/office/drawing/2014/chart" uri="{C3380CC4-5D6E-409C-BE32-E72D297353CC}">
                <c16:uniqueId val="{00000001-4A46-4B49-B054-D0B8EC344619}"/>
              </c:ext>
            </c:extLst>
          </c:dPt>
          <c:dPt>
            <c:idx val="2"/>
            <c:invertIfNegative val="0"/>
            <c:bubble3D val="0"/>
            <c:spPr>
              <a:solidFill>
                <a:srgbClr val="FF6699"/>
              </a:solidFill>
              <a:ln>
                <a:noFill/>
              </a:ln>
              <a:effectLst/>
            </c:spPr>
            <c:extLst>
              <c:ext xmlns:c16="http://schemas.microsoft.com/office/drawing/2014/chart" uri="{C3380CC4-5D6E-409C-BE32-E72D297353CC}">
                <c16:uniqueId val="{00000003-4A46-4B49-B054-D0B8EC34461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Sheet1!$A$20:$A$22</c:f>
              <c:strCache>
                <c:ptCount val="3"/>
                <c:pt idx="0">
                  <c:v>MULO</c:v>
                </c:pt>
                <c:pt idx="1">
                  <c:v>US Food</c:v>
                </c:pt>
                <c:pt idx="2">
                  <c:v>Natural Enhanced</c:v>
                </c:pt>
              </c:strCache>
            </c:strRef>
          </c:cat>
          <c:val>
            <c:numRef>
              <c:f>Sheet1!$B$20:$B$22</c:f>
              <c:numCache>
                <c:formatCode>0%</c:formatCode>
                <c:ptCount val="3"/>
                <c:pt idx="0">
                  <c:v>0.32</c:v>
                </c:pt>
                <c:pt idx="1">
                  <c:v>0.42</c:v>
                </c:pt>
                <c:pt idx="2">
                  <c:v>0.27</c:v>
                </c:pt>
              </c:numCache>
            </c:numRef>
          </c:val>
          <c:extLst>
            <c:ext xmlns:c16="http://schemas.microsoft.com/office/drawing/2014/chart" uri="{C3380CC4-5D6E-409C-BE32-E72D297353CC}">
              <c16:uniqueId val="{00000004-4A46-4B49-B054-D0B8EC344619}"/>
            </c:ext>
          </c:extLst>
        </c:ser>
        <c:dLbls>
          <c:showLegendKey val="0"/>
          <c:showVal val="0"/>
          <c:showCatName val="0"/>
          <c:showSerName val="0"/>
          <c:showPercent val="0"/>
          <c:showBubbleSize val="0"/>
        </c:dLbls>
        <c:gapWidth val="219"/>
        <c:overlap val="-27"/>
        <c:axId val="590566976"/>
        <c:axId val="591340464"/>
      </c:barChart>
      <c:catAx>
        <c:axId val="59056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340464"/>
        <c:crosses val="autoZero"/>
        <c:auto val="1"/>
        <c:lblAlgn val="ctr"/>
        <c:lblOffset val="100"/>
        <c:noMultiLvlLbl val="0"/>
      </c:catAx>
      <c:valAx>
        <c:axId val="591340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566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053B0-AFE4-1B4D-85B3-C2B8E10766A4}"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68197-8DB7-3240-A753-6A271F37363D}" type="slidenum">
              <a:rPr lang="en-US" smtClean="0"/>
              <a:t>‹#›</a:t>
            </a:fld>
            <a:endParaRPr lang="en-US"/>
          </a:p>
        </p:txBody>
      </p:sp>
    </p:spTree>
    <p:extLst>
      <p:ext uri="{BB962C8B-B14F-4D97-AF65-F5344CB8AC3E}">
        <p14:creationId xmlns:p14="http://schemas.microsoft.com/office/powerpoint/2010/main" val="409410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9DE9B8-8D89-438C-8D4B-751EDA0749E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18FC7-899E-434F-BED2-F8CFF3966078}" type="slidenum">
              <a:rPr lang="en-US" smtClean="0"/>
              <a:t>‹#›</a:t>
            </a:fld>
            <a:endParaRPr lang="en-US"/>
          </a:p>
        </p:txBody>
      </p:sp>
    </p:spTree>
    <p:extLst>
      <p:ext uri="{BB962C8B-B14F-4D97-AF65-F5344CB8AC3E}">
        <p14:creationId xmlns:p14="http://schemas.microsoft.com/office/powerpoint/2010/main" val="202845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DE9B8-8D89-438C-8D4B-751EDA0749E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18FC7-899E-434F-BED2-F8CFF3966078}" type="slidenum">
              <a:rPr lang="en-US" smtClean="0"/>
              <a:t>‹#›</a:t>
            </a:fld>
            <a:endParaRPr lang="en-US"/>
          </a:p>
        </p:txBody>
      </p:sp>
    </p:spTree>
    <p:extLst>
      <p:ext uri="{BB962C8B-B14F-4D97-AF65-F5344CB8AC3E}">
        <p14:creationId xmlns:p14="http://schemas.microsoft.com/office/powerpoint/2010/main" val="180727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DE9B8-8D89-438C-8D4B-751EDA0749E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18FC7-899E-434F-BED2-F8CFF3966078}" type="slidenum">
              <a:rPr lang="en-US" smtClean="0"/>
              <a:t>‹#›</a:t>
            </a:fld>
            <a:endParaRPr lang="en-US"/>
          </a:p>
        </p:txBody>
      </p:sp>
    </p:spTree>
    <p:extLst>
      <p:ext uri="{BB962C8B-B14F-4D97-AF65-F5344CB8AC3E}">
        <p14:creationId xmlns:p14="http://schemas.microsoft.com/office/powerpoint/2010/main" val="140388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DE9B8-8D89-438C-8D4B-751EDA0749E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18FC7-899E-434F-BED2-F8CFF3966078}" type="slidenum">
              <a:rPr lang="en-US" smtClean="0"/>
              <a:t>‹#›</a:t>
            </a:fld>
            <a:endParaRPr lang="en-US"/>
          </a:p>
        </p:txBody>
      </p:sp>
    </p:spTree>
    <p:extLst>
      <p:ext uri="{BB962C8B-B14F-4D97-AF65-F5344CB8AC3E}">
        <p14:creationId xmlns:p14="http://schemas.microsoft.com/office/powerpoint/2010/main" val="178890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9DE9B8-8D89-438C-8D4B-751EDA0749E2}"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18FC7-899E-434F-BED2-F8CFF3966078}" type="slidenum">
              <a:rPr lang="en-US" smtClean="0"/>
              <a:t>‹#›</a:t>
            </a:fld>
            <a:endParaRPr lang="en-US"/>
          </a:p>
        </p:txBody>
      </p:sp>
    </p:spTree>
    <p:extLst>
      <p:ext uri="{BB962C8B-B14F-4D97-AF65-F5344CB8AC3E}">
        <p14:creationId xmlns:p14="http://schemas.microsoft.com/office/powerpoint/2010/main" val="169103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9DE9B8-8D89-438C-8D4B-751EDA0749E2}"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18FC7-899E-434F-BED2-F8CFF3966078}" type="slidenum">
              <a:rPr lang="en-US" smtClean="0"/>
              <a:t>‹#›</a:t>
            </a:fld>
            <a:endParaRPr lang="en-US"/>
          </a:p>
        </p:txBody>
      </p:sp>
    </p:spTree>
    <p:extLst>
      <p:ext uri="{BB962C8B-B14F-4D97-AF65-F5344CB8AC3E}">
        <p14:creationId xmlns:p14="http://schemas.microsoft.com/office/powerpoint/2010/main" val="304079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9DE9B8-8D89-438C-8D4B-751EDA0749E2}"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18FC7-899E-434F-BED2-F8CFF3966078}" type="slidenum">
              <a:rPr lang="en-US" smtClean="0"/>
              <a:t>‹#›</a:t>
            </a:fld>
            <a:endParaRPr lang="en-US"/>
          </a:p>
        </p:txBody>
      </p:sp>
    </p:spTree>
    <p:extLst>
      <p:ext uri="{BB962C8B-B14F-4D97-AF65-F5344CB8AC3E}">
        <p14:creationId xmlns:p14="http://schemas.microsoft.com/office/powerpoint/2010/main" val="344746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9DE9B8-8D89-438C-8D4B-751EDA0749E2}"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18FC7-899E-434F-BED2-F8CFF3966078}" type="slidenum">
              <a:rPr lang="en-US" smtClean="0"/>
              <a:t>‹#›</a:t>
            </a:fld>
            <a:endParaRPr lang="en-US"/>
          </a:p>
        </p:txBody>
      </p:sp>
    </p:spTree>
    <p:extLst>
      <p:ext uri="{BB962C8B-B14F-4D97-AF65-F5344CB8AC3E}">
        <p14:creationId xmlns:p14="http://schemas.microsoft.com/office/powerpoint/2010/main" val="264854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DE9B8-8D89-438C-8D4B-751EDA0749E2}"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18FC7-899E-434F-BED2-F8CFF3966078}" type="slidenum">
              <a:rPr lang="en-US" smtClean="0"/>
              <a:t>‹#›</a:t>
            </a:fld>
            <a:endParaRPr lang="en-US"/>
          </a:p>
        </p:txBody>
      </p:sp>
    </p:spTree>
    <p:extLst>
      <p:ext uri="{BB962C8B-B14F-4D97-AF65-F5344CB8AC3E}">
        <p14:creationId xmlns:p14="http://schemas.microsoft.com/office/powerpoint/2010/main" val="98952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9DE9B8-8D89-438C-8D4B-751EDA0749E2}"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18FC7-899E-434F-BED2-F8CFF3966078}" type="slidenum">
              <a:rPr lang="en-US" smtClean="0"/>
              <a:t>‹#›</a:t>
            </a:fld>
            <a:endParaRPr lang="en-US"/>
          </a:p>
        </p:txBody>
      </p:sp>
    </p:spTree>
    <p:extLst>
      <p:ext uri="{BB962C8B-B14F-4D97-AF65-F5344CB8AC3E}">
        <p14:creationId xmlns:p14="http://schemas.microsoft.com/office/powerpoint/2010/main" val="178106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9DE9B8-8D89-438C-8D4B-751EDA0749E2}"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18FC7-899E-434F-BED2-F8CFF3966078}" type="slidenum">
              <a:rPr lang="en-US" smtClean="0"/>
              <a:t>‹#›</a:t>
            </a:fld>
            <a:endParaRPr lang="en-US"/>
          </a:p>
        </p:txBody>
      </p:sp>
    </p:spTree>
    <p:extLst>
      <p:ext uri="{BB962C8B-B14F-4D97-AF65-F5344CB8AC3E}">
        <p14:creationId xmlns:p14="http://schemas.microsoft.com/office/powerpoint/2010/main" val="130781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DE9B8-8D89-438C-8D4B-751EDA0749E2}" type="datetimeFigureOut">
              <a:rPr lang="en-US" smtClean="0"/>
              <a:t>1/26/2023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18FC7-899E-434F-BED2-F8CFF3966078}" type="slidenum">
              <a:rPr lang="en-US" smtClean="0"/>
              <a:t>‹#›</a:t>
            </a:fld>
            <a:endParaRPr lang="en-US"/>
          </a:p>
        </p:txBody>
      </p:sp>
    </p:spTree>
    <p:extLst>
      <p:ext uri="{BB962C8B-B14F-4D97-AF65-F5344CB8AC3E}">
        <p14:creationId xmlns:p14="http://schemas.microsoft.com/office/powerpoint/2010/main" val="285759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5.png"/><Relationship Id="rId18" Type="http://schemas.microsoft.com/office/2007/relationships/hdphoto" Target="../media/hdphoto7.wdp"/><Relationship Id="rId3" Type="http://schemas.openxmlformats.org/officeDocument/2006/relationships/image" Target="../media/image65.png"/><Relationship Id="rId7" Type="http://schemas.openxmlformats.org/officeDocument/2006/relationships/image" Target="../media/image72.png"/><Relationship Id="rId12" Type="http://schemas.microsoft.com/office/2007/relationships/hdphoto" Target="../media/hdphoto4.wdp"/><Relationship Id="rId17" Type="http://schemas.openxmlformats.org/officeDocument/2006/relationships/image" Target="../media/image77.png"/><Relationship Id="rId2" Type="http://schemas.openxmlformats.org/officeDocument/2006/relationships/image" Target="../media/image1.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4.png"/><Relationship Id="rId5" Type="http://schemas.openxmlformats.org/officeDocument/2006/relationships/image" Target="../media/image71.png"/><Relationship Id="rId15" Type="http://schemas.openxmlformats.org/officeDocument/2006/relationships/image" Target="../media/image76.png"/><Relationship Id="rId10" Type="http://schemas.microsoft.com/office/2007/relationships/hdphoto" Target="../media/hdphoto3.wdp"/><Relationship Id="rId19" Type="http://schemas.openxmlformats.org/officeDocument/2006/relationships/image" Target="../media/image78.png"/><Relationship Id="rId4" Type="http://schemas.openxmlformats.org/officeDocument/2006/relationships/image" Target="../media/image66.png"/><Relationship Id="rId9" Type="http://schemas.openxmlformats.org/officeDocument/2006/relationships/image" Target="../media/image73.png"/><Relationship Id="rId1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1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65.png"/><Relationship Id="rId7"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90.png"/><Relationship Id="rId11" Type="http://schemas.openxmlformats.org/officeDocument/2006/relationships/image" Target="../media/image82.jpeg"/><Relationship Id="rId5" Type="http://schemas.openxmlformats.org/officeDocument/2006/relationships/image" Target="../media/image89.png"/><Relationship Id="rId10" Type="http://schemas.openxmlformats.org/officeDocument/2006/relationships/image" Target="../media/image66.png"/><Relationship Id="rId4" Type="http://schemas.openxmlformats.org/officeDocument/2006/relationships/image" Target="../media/image88.pn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jpeg"/><Relationship Id="rId7" Type="http://schemas.openxmlformats.org/officeDocument/2006/relationships/image" Target="../media/image97.png"/><Relationship Id="rId12" Type="http://schemas.openxmlformats.org/officeDocument/2006/relationships/image" Target="../media/image66.png"/><Relationship Id="rId2"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96.jpeg"/><Relationship Id="rId11" Type="http://schemas.openxmlformats.org/officeDocument/2006/relationships/image" Target="../media/image65.png"/><Relationship Id="rId5" Type="http://schemas.openxmlformats.org/officeDocument/2006/relationships/image" Target="../media/image95.jpeg"/><Relationship Id="rId10" Type="http://schemas.openxmlformats.org/officeDocument/2006/relationships/image" Target="../media/image1.png"/><Relationship Id="rId4" Type="http://schemas.openxmlformats.org/officeDocument/2006/relationships/image" Target="../media/image94.png"/><Relationship Id="rId9" Type="http://schemas.openxmlformats.org/officeDocument/2006/relationships/image" Target="../media/image9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4.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5.tiff"/><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6.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33.png"/><Relationship Id="rId5" Type="http://schemas.openxmlformats.org/officeDocument/2006/relationships/image" Target="../media/image28.jpeg"/><Relationship Id="rId10" Type="http://schemas.openxmlformats.org/officeDocument/2006/relationships/image" Target="../media/image32.png"/><Relationship Id="rId4" Type="http://schemas.openxmlformats.org/officeDocument/2006/relationships/image" Target="../media/image27.jpeg"/><Relationship Id="rId9" Type="http://schemas.openxmlformats.org/officeDocument/2006/relationships/image" Target="../media/image31.pn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emf"/></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1.png"/><Relationship Id="rId16"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40.png"/><Relationship Id="rId7" Type="http://schemas.openxmlformats.org/officeDocument/2006/relationships/image" Target="../media/image5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C63FEA-31C3-4758-84E8-FF36698AB2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8782" y="168910"/>
            <a:ext cx="2319867" cy="529854"/>
          </a:xfrm>
          <a:prstGeom prst="rect">
            <a:avLst/>
          </a:prstGeom>
        </p:spPr>
      </p:pic>
      <p:sp>
        <p:nvSpPr>
          <p:cNvPr id="3" name="AutoShape 2" descr="Kroger logo">
            <a:extLst>
              <a:ext uri="{FF2B5EF4-FFF2-40B4-BE49-F238E27FC236}">
                <a16:creationId xmlns:a16="http://schemas.microsoft.com/office/drawing/2014/main" id="{BA18592C-D5AF-1478-21BF-6BFE87CF4E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5ABE4453-86CB-9D62-64F8-298A0B9016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8444" y="995109"/>
            <a:ext cx="10110184" cy="5180613"/>
          </a:xfrm>
          <a:prstGeom prst="rect">
            <a:avLst/>
          </a:prstGeom>
        </p:spPr>
      </p:pic>
      <p:pic>
        <p:nvPicPr>
          <p:cNvPr id="5" name="Picture 4">
            <a:extLst>
              <a:ext uri="{FF2B5EF4-FFF2-40B4-BE49-F238E27FC236}">
                <a16:creationId xmlns:a16="http://schemas.microsoft.com/office/drawing/2014/main" id="{9D417784-0C32-2D63-2FCC-37D7E7E3FE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6177" y="5922494"/>
            <a:ext cx="7234718" cy="884821"/>
          </a:xfrm>
          <a:prstGeom prst="rect">
            <a:avLst/>
          </a:prstGeom>
        </p:spPr>
      </p:pic>
    </p:spTree>
    <p:extLst>
      <p:ext uri="{BB962C8B-B14F-4D97-AF65-F5344CB8AC3E}">
        <p14:creationId xmlns:p14="http://schemas.microsoft.com/office/powerpoint/2010/main" val="80115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CBFA2-DED7-41FE-9651-AC9AB0EBE2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309" y="172882"/>
            <a:ext cx="2319867" cy="529854"/>
          </a:xfrm>
          <a:prstGeom prst="rect">
            <a:avLst/>
          </a:prstGeom>
        </p:spPr>
      </p:pic>
      <p:sp>
        <p:nvSpPr>
          <p:cNvPr id="11" name="TextBox 10">
            <a:extLst>
              <a:ext uri="{FF2B5EF4-FFF2-40B4-BE49-F238E27FC236}">
                <a16:creationId xmlns:a16="http://schemas.microsoft.com/office/drawing/2014/main" id="{23081F08-3D22-4792-9F28-D7D9F3ED5270}"/>
              </a:ext>
            </a:extLst>
          </p:cNvPr>
          <p:cNvSpPr txBox="1"/>
          <p:nvPr/>
        </p:nvSpPr>
        <p:spPr>
          <a:xfrm>
            <a:off x="282580" y="1781431"/>
            <a:ext cx="5058091" cy="4001095"/>
          </a:xfrm>
          <a:prstGeom prst="rect">
            <a:avLst/>
          </a:prstGeom>
          <a:noFill/>
        </p:spPr>
        <p:txBody>
          <a:bodyPr wrap="square" rtlCol="0">
            <a:spAutoFit/>
          </a:bodyPr>
          <a:lstStyle/>
          <a:p>
            <a:pPr marL="285750" indent="-285750">
              <a:buSzPct val="120000"/>
              <a:buFont typeface="Arial" panose="020B0604020202020204" pitchFamily="34" charset="0"/>
              <a:buChar char="•"/>
            </a:pPr>
            <a:r>
              <a:rPr lang="en-US" sz="1600" dirty="0">
                <a:latin typeface="Candara" panose="020E0502030303020204" pitchFamily="34" charset="0"/>
              </a:rPr>
              <a:t>Category: refrigerated juice</a:t>
            </a:r>
          </a:p>
          <a:p>
            <a:pPr marL="285750" indent="-285750">
              <a:buSzPct val="120000"/>
              <a:buFont typeface="Arial" panose="020B0604020202020204" pitchFamily="34" charset="0"/>
              <a:buChar char="•"/>
            </a:pPr>
            <a:r>
              <a:rPr lang="en-US" sz="1600" dirty="0">
                <a:latin typeface="Candara" panose="020E0502030303020204" pitchFamily="34" charset="0"/>
              </a:rPr>
              <a:t>Suggested Retail Price: $3.49</a:t>
            </a:r>
          </a:p>
          <a:p>
            <a:pPr marL="285750" indent="-285750">
              <a:buSzPct val="120000"/>
              <a:buFont typeface="Arial" panose="020B0604020202020204" pitchFamily="34" charset="0"/>
              <a:buChar char="•"/>
            </a:pPr>
            <a:r>
              <a:rPr lang="en-US" sz="1600" dirty="0">
                <a:latin typeface="Candara" panose="020E0502030303020204" pitchFamily="34" charset="0"/>
              </a:rPr>
              <a:t>Case Pack: 12/10oz</a:t>
            </a:r>
          </a:p>
          <a:p>
            <a:pPr marL="285750" indent="-285750">
              <a:buSzPct val="120000"/>
              <a:buFont typeface="Arial" panose="020B0604020202020204" pitchFamily="34" charset="0"/>
              <a:buChar char="•"/>
            </a:pPr>
            <a:r>
              <a:rPr lang="en-US" sz="1600" dirty="0">
                <a:latin typeface="Candara" panose="020E0502030303020204" pitchFamily="34" charset="0"/>
              </a:rPr>
              <a:t>Shelf Life from Manufacturing: 300 days</a:t>
            </a:r>
          </a:p>
          <a:p>
            <a:pPr marL="285750" indent="-285750">
              <a:buSzPct val="120000"/>
              <a:buFont typeface="Arial" panose="020B0604020202020204" pitchFamily="34" charset="0"/>
              <a:buChar char="•"/>
            </a:pPr>
            <a:endParaRPr lang="en-US" sz="1800" b="1" dirty="0">
              <a:latin typeface="Candara"/>
              <a:cs typeface="Candara"/>
            </a:endParaRPr>
          </a:p>
          <a:p>
            <a:pPr defTabSz="914400">
              <a:spcBef>
                <a:spcPts val="300"/>
              </a:spcBef>
              <a:buSzPct val="120000"/>
              <a:defRPr/>
            </a:pPr>
            <a:r>
              <a:rPr lang="en-US" sz="1800" b="1" dirty="0">
                <a:latin typeface="Candara"/>
                <a:cs typeface="Candara"/>
              </a:rPr>
              <a:t>5 Key Attributes:</a:t>
            </a:r>
          </a:p>
          <a:p>
            <a:pPr marL="285750" indent="-285750" defTabSz="914400">
              <a:spcBef>
                <a:spcPts val="300"/>
              </a:spcBef>
              <a:buSzPct val="120000"/>
              <a:buFont typeface="Arial" panose="020B0604020202020204" pitchFamily="34" charset="0"/>
              <a:buChar char="•"/>
              <a:defRPr/>
            </a:pPr>
            <a:r>
              <a:rPr lang="en-US" sz="1600" dirty="0">
                <a:latin typeface="Candara"/>
                <a:cs typeface="Candara"/>
              </a:rPr>
              <a:t>Keto-Friendly, only 4g sugar and filled with powerful antioxidants</a:t>
            </a:r>
          </a:p>
          <a:p>
            <a:pPr marL="285750" indent="-285750" defTabSz="914400">
              <a:spcBef>
                <a:spcPts val="300"/>
              </a:spcBef>
              <a:buSzPct val="120000"/>
              <a:buFont typeface="Arial" panose="020B0604020202020204" pitchFamily="34" charset="0"/>
              <a:buChar char="•"/>
              <a:defRPr/>
            </a:pPr>
            <a:r>
              <a:rPr lang="en-US" sz="1600" dirty="0">
                <a:latin typeface="Candara"/>
              </a:rPr>
              <a:t>Unique offering in this space for its revitalizing and hydrating properties and containing functional health benefits such as </a:t>
            </a:r>
            <a:r>
              <a:rPr lang="en-US" sz="1600" dirty="0">
                <a:latin typeface="Candara"/>
                <a:cs typeface="Candara"/>
              </a:rPr>
              <a:t>3400mg Omega-3 , 4g plant-based protein and 6g fiber.</a:t>
            </a:r>
          </a:p>
          <a:p>
            <a:pPr marL="285750" indent="-285750" defTabSz="914400">
              <a:spcBef>
                <a:spcPts val="300"/>
              </a:spcBef>
              <a:buSzPct val="120000"/>
              <a:buFont typeface="Arial" panose="020B0604020202020204" pitchFamily="34" charset="0"/>
              <a:buChar char="•"/>
              <a:defRPr/>
            </a:pPr>
            <a:r>
              <a:rPr lang="en-US" sz="1600" dirty="0">
                <a:latin typeface="Candara"/>
                <a:cs typeface="Candara"/>
              </a:rPr>
              <a:t>Packaged in glass, our beverages are sustainable, organic and Kosher certified.</a:t>
            </a:r>
          </a:p>
          <a:p>
            <a:pPr>
              <a:buSzPct val="120000"/>
            </a:pPr>
            <a:endParaRPr lang="en-US" sz="1600" dirty="0">
              <a:latin typeface="Candara" panose="020E0502030303020204" pitchFamily="34" charset="0"/>
            </a:endParaRPr>
          </a:p>
        </p:txBody>
      </p:sp>
      <p:sp>
        <p:nvSpPr>
          <p:cNvPr id="21" name="TextBox 20">
            <a:extLst>
              <a:ext uri="{FF2B5EF4-FFF2-40B4-BE49-F238E27FC236}">
                <a16:creationId xmlns:a16="http://schemas.microsoft.com/office/drawing/2014/main" id="{D85F1D25-26C7-4F28-840C-3748D2942AB2}"/>
              </a:ext>
            </a:extLst>
          </p:cNvPr>
          <p:cNvSpPr txBox="1"/>
          <p:nvPr/>
        </p:nvSpPr>
        <p:spPr>
          <a:xfrm>
            <a:off x="5426679" y="1873239"/>
            <a:ext cx="1592917" cy="1077218"/>
          </a:xfrm>
          <a:prstGeom prst="rect">
            <a:avLst/>
          </a:prstGeom>
          <a:noFill/>
        </p:spPr>
        <p:txBody>
          <a:bodyPr wrap="square" rtlCol="0">
            <a:spAutoFit/>
          </a:bodyPr>
          <a:lstStyle/>
          <a:p>
            <a:r>
              <a:rPr lang="en-US" sz="1600" b="1" dirty="0">
                <a:solidFill>
                  <a:srgbClr val="7030A0"/>
                </a:solidFill>
                <a:latin typeface="Candara" panose="020E0502030303020204" pitchFamily="34" charset="0"/>
              </a:rPr>
              <a:t>3 key callouts:             </a:t>
            </a:r>
            <a:r>
              <a:rPr lang="en-US" sz="1600" dirty="0">
                <a:solidFill>
                  <a:srgbClr val="7030A0"/>
                </a:solidFill>
                <a:latin typeface="Candara" panose="020E0502030303020204" pitchFamily="34" charset="0"/>
              </a:rPr>
              <a:t>► Keto-Friendly ► Omega-3             ► Prebiotic</a:t>
            </a:r>
          </a:p>
        </p:txBody>
      </p:sp>
      <p:grpSp>
        <p:nvGrpSpPr>
          <p:cNvPr id="8" name="Group 7">
            <a:extLst>
              <a:ext uri="{FF2B5EF4-FFF2-40B4-BE49-F238E27FC236}">
                <a16:creationId xmlns:a16="http://schemas.microsoft.com/office/drawing/2014/main" id="{47E70A2B-2B23-2416-2890-DA4D0AEFF708}"/>
              </a:ext>
            </a:extLst>
          </p:cNvPr>
          <p:cNvGrpSpPr/>
          <p:nvPr/>
        </p:nvGrpSpPr>
        <p:grpSpPr>
          <a:xfrm>
            <a:off x="7818199" y="5343"/>
            <a:ext cx="4241284" cy="432466"/>
            <a:chOff x="4266119" y="61663"/>
            <a:chExt cx="4763679" cy="439898"/>
          </a:xfrm>
        </p:grpSpPr>
        <p:pic>
          <p:nvPicPr>
            <p:cNvPr id="9" name="Picture 8" descr="Graphical user interface, application&#10;&#10;Description automatically generated">
              <a:extLst>
                <a:ext uri="{FF2B5EF4-FFF2-40B4-BE49-F238E27FC236}">
                  <a16:creationId xmlns:a16="http://schemas.microsoft.com/office/drawing/2014/main" id="{FC28CE81-43DD-BD9A-B737-1339E70A56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66387" y="61663"/>
              <a:ext cx="2463411" cy="358546"/>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8D3ACB09-DCF1-9242-04D6-CDC2E86345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6119" y="82573"/>
              <a:ext cx="2463411" cy="418988"/>
            </a:xfrm>
            <a:prstGeom prst="rect">
              <a:avLst/>
            </a:prstGeom>
          </p:spPr>
        </p:pic>
      </p:grpSp>
      <p:sp>
        <p:nvSpPr>
          <p:cNvPr id="7" name="TextBox 6">
            <a:extLst>
              <a:ext uri="{FF2B5EF4-FFF2-40B4-BE49-F238E27FC236}">
                <a16:creationId xmlns:a16="http://schemas.microsoft.com/office/drawing/2014/main" id="{5D28541F-1E80-D021-FE1C-2B6198303F19}"/>
              </a:ext>
            </a:extLst>
          </p:cNvPr>
          <p:cNvSpPr txBox="1"/>
          <p:nvPr/>
        </p:nvSpPr>
        <p:spPr>
          <a:xfrm>
            <a:off x="7506257" y="2043252"/>
            <a:ext cx="476250" cy="369332"/>
          </a:xfrm>
          <a:prstGeom prst="rect">
            <a:avLst/>
          </a:prstGeom>
          <a:noFill/>
        </p:spPr>
        <p:txBody>
          <a:bodyPr wrap="square" rtlCol="0">
            <a:spAutoFit/>
          </a:bodyPr>
          <a:lstStyle/>
          <a:p>
            <a:r>
              <a:rPr lang="en-US" dirty="0"/>
              <a:t>#1</a:t>
            </a:r>
          </a:p>
        </p:txBody>
      </p:sp>
      <p:sp>
        <p:nvSpPr>
          <p:cNvPr id="14" name="TextBox 13">
            <a:extLst>
              <a:ext uri="{FF2B5EF4-FFF2-40B4-BE49-F238E27FC236}">
                <a16:creationId xmlns:a16="http://schemas.microsoft.com/office/drawing/2014/main" id="{5021BA9F-0D87-BBC2-A231-4C93D258F61F}"/>
              </a:ext>
            </a:extLst>
          </p:cNvPr>
          <p:cNvSpPr txBox="1"/>
          <p:nvPr/>
        </p:nvSpPr>
        <p:spPr>
          <a:xfrm>
            <a:off x="8845997" y="2043252"/>
            <a:ext cx="476250" cy="369332"/>
          </a:xfrm>
          <a:prstGeom prst="rect">
            <a:avLst/>
          </a:prstGeom>
          <a:noFill/>
        </p:spPr>
        <p:txBody>
          <a:bodyPr wrap="square" rtlCol="0">
            <a:spAutoFit/>
          </a:bodyPr>
          <a:lstStyle/>
          <a:p>
            <a:r>
              <a:rPr lang="en-US" dirty="0"/>
              <a:t>#2</a:t>
            </a:r>
          </a:p>
        </p:txBody>
      </p:sp>
      <p:sp>
        <p:nvSpPr>
          <p:cNvPr id="15" name="TextBox 14">
            <a:extLst>
              <a:ext uri="{FF2B5EF4-FFF2-40B4-BE49-F238E27FC236}">
                <a16:creationId xmlns:a16="http://schemas.microsoft.com/office/drawing/2014/main" id="{ACDA2BE5-E0E6-4B02-A98E-4B17B453B8CE}"/>
              </a:ext>
            </a:extLst>
          </p:cNvPr>
          <p:cNvSpPr txBox="1"/>
          <p:nvPr/>
        </p:nvSpPr>
        <p:spPr>
          <a:xfrm>
            <a:off x="10281970" y="2046152"/>
            <a:ext cx="476250" cy="369332"/>
          </a:xfrm>
          <a:prstGeom prst="rect">
            <a:avLst/>
          </a:prstGeom>
          <a:noFill/>
        </p:spPr>
        <p:txBody>
          <a:bodyPr wrap="square" rtlCol="0">
            <a:spAutoFit/>
          </a:bodyPr>
          <a:lstStyle/>
          <a:p>
            <a:r>
              <a:rPr lang="en-US" dirty="0"/>
              <a:t>#3</a:t>
            </a:r>
          </a:p>
        </p:txBody>
      </p:sp>
      <p:sp>
        <p:nvSpPr>
          <p:cNvPr id="16" name="Title 6">
            <a:extLst>
              <a:ext uri="{FF2B5EF4-FFF2-40B4-BE49-F238E27FC236}">
                <a16:creationId xmlns:a16="http://schemas.microsoft.com/office/drawing/2014/main" id="{A77D9AE9-EC04-4272-CED8-F105CA852249}"/>
              </a:ext>
            </a:extLst>
          </p:cNvPr>
          <p:cNvSpPr txBox="1">
            <a:spLocks/>
          </p:cNvSpPr>
          <p:nvPr/>
        </p:nvSpPr>
        <p:spPr>
          <a:xfrm>
            <a:off x="1907015" y="846082"/>
            <a:ext cx="7648575"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Candara"/>
                <a:cs typeface="Candara"/>
              </a:rPr>
              <a:t>Prebiotic &amp; Keto-Friendly Organic Chia Beverages</a:t>
            </a:r>
          </a:p>
        </p:txBody>
      </p:sp>
      <p:grpSp>
        <p:nvGrpSpPr>
          <p:cNvPr id="18" name="Group 17">
            <a:extLst>
              <a:ext uri="{FF2B5EF4-FFF2-40B4-BE49-F238E27FC236}">
                <a16:creationId xmlns:a16="http://schemas.microsoft.com/office/drawing/2014/main" id="{3363307B-2289-4DC8-91A8-2637A8EF7EDB}"/>
              </a:ext>
            </a:extLst>
          </p:cNvPr>
          <p:cNvGrpSpPr/>
          <p:nvPr/>
        </p:nvGrpSpPr>
        <p:grpSpPr>
          <a:xfrm>
            <a:off x="6569699" y="2314368"/>
            <a:ext cx="5600038" cy="4543632"/>
            <a:chOff x="0" y="0"/>
            <a:chExt cx="3459320" cy="2790557"/>
          </a:xfrm>
        </p:grpSpPr>
        <p:pic>
          <p:nvPicPr>
            <p:cNvPr id="19" name="Picture 18" descr="A picture containing text, bottle, beverage, alcohol&#10;&#10;Description automatically generated">
              <a:extLst>
                <a:ext uri="{FF2B5EF4-FFF2-40B4-BE49-F238E27FC236}">
                  <a16:creationId xmlns:a16="http://schemas.microsoft.com/office/drawing/2014/main" id="{E8996524-6782-4C57-AD11-537780AA90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1117"/>
              <a:ext cx="887046" cy="2779440"/>
            </a:xfrm>
            <a:prstGeom prst="rect">
              <a:avLst/>
            </a:prstGeom>
          </p:spPr>
        </p:pic>
        <p:pic>
          <p:nvPicPr>
            <p:cNvPr id="20" name="Picture 19" descr="A bottle of alcohol&#10;&#10;Description automatically generated with medium confidence">
              <a:extLst>
                <a:ext uri="{FF2B5EF4-FFF2-40B4-BE49-F238E27FC236}">
                  <a16:creationId xmlns:a16="http://schemas.microsoft.com/office/drawing/2014/main" id="{BF71A83A-EEB8-41DA-B3FD-9FAA1B6AB7B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72274" y="0"/>
              <a:ext cx="887046" cy="2720219"/>
            </a:xfrm>
            <a:prstGeom prst="rect">
              <a:avLst/>
            </a:prstGeom>
          </p:spPr>
        </p:pic>
        <p:pic>
          <p:nvPicPr>
            <p:cNvPr id="23" name="Picture 22" descr="A bottle of alcohol&#10;&#10;Description automatically generated with low confidence">
              <a:extLst>
                <a:ext uri="{FF2B5EF4-FFF2-40B4-BE49-F238E27FC236}">
                  <a16:creationId xmlns:a16="http://schemas.microsoft.com/office/drawing/2014/main" id="{94C9E4FE-2ABC-4D5E-8050-6A99A9F4AED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76171" y="25614"/>
              <a:ext cx="887046" cy="2730968"/>
            </a:xfrm>
            <a:prstGeom prst="rect">
              <a:avLst/>
            </a:prstGeom>
          </p:spPr>
        </p:pic>
        <p:pic>
          <p:nvPicPr>
            <p:cNvPr id="25" name="Picture 24" descr="A bottle of alcohol&#10;&#10;Description automatically generated with low confidence">
              <a:extLst>
                <a:ext uri="{FF2B5EF4-FFF2-40B4-BE49-F238E27FC236}">
                  <a16:creationId xmlns:a16="http://schemas.microsoft.com/office/drawing/2014/main" id="{6B2EE12A-B8BD-4469-9E66-398844DF66D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729251" y="16987"/>
              <a:ext cx="887046" cy="2720219"/>
            </a:xfrm>
            <a:prstGeom prst="rect">
              <a:avLst/>
            </a:prstGeom>
          </p:spPr>
        </p:pic>
      </p:grpSp>
      <p:sp>
        <p:nvSpPr>
          <p:cNvPr id="26" name="TextBox 25">
            <a:extLst>
              <a:ext uri="{FF2B5EF4-FFF2-40B4-BE49-F238E27FC236}">
                <a16:creationId xmlns:a16="http://schemas.microsoft.com/office/drawing/2014/main" id="{C4404BC9-BBFA-1F9C-84FC-85B73F28B11B}"/>
              </a:ext>
            </a:extLst>
          </p:cNvPr>
          <p:cNvSpPr txBox="1"/>
          <p:nvPr/>
        </p:nvSpPr>
        <p:spPr>
          <a:xfrm>
            <a:off x="11508263" y="2043252"/>
            <a:ext cx="476250"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89137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3">
            <a:extLst>
              <a:ext uri="{FF2B5EF4-FFF2-40B4-BE49-F238E27FC236}">
                <a16:creationId xmlns:a16="http://schemas.microsoft.com/office/drawing/2014/main" id="{70C4D50D-68F2-ED8C-6C28-C8284CEB8C45}"/>
              </a:ext>
            </a:extLst>
          </p:cNvPr>
          <p:cNvGraphicFramePr>
            <a:graphicFrameLocks/>
          </p:cNvGraphicFramePr>
          <p:nvPr/>
        </p:nvGraphicFramePr>
        <p:xfrm>
          <a:off x="1726662" y="406850"/>
          <a:ext cx="8738676" cy="5171419"/>
        </p:xfrm>
        <a:graphic>
          <a:graphicData uri="http://schemas.openxmlformats.org/drawingml/2006/table">
            <a:tbl>
              <a:tblPr firstRow="1" bandRow="1">
                <a:tableStyleId>{00A15C55-8517-42AA-B614-E9B94910E393}</a:tableStyleId>
              </a:tblPr>
              <a:tblGrid>
                <a:gridCol w="1017430">
                  <a:extLst>
                    <a:ext uri="{9D8B030D-6E8A-4147-A177-3AD203B41FA5}">
                      <a16:colId xmlns:a16="http://schemas.microsoft.com/office/drawing/2014/main" val="20000"/>
                    </a:ext>
                  </a:extLst>
                </a:gridCol>
                <a:gridCol w="990427">
                  <a:extLst>
                    <a:ext uri="{9D8B030D-6E8A-4147-A177-3AD203B41FA5}">
                      <a16:colId xmlns:a16="http://schemas.microsoft.com/office/drawing/2014/main" val="20001"/>
                    </a:ext>
                  </a:extLst>
                </a:gridCol>
                <a:gridCol w="917769">
                  <a:extLst>
                    <a:ext uri="{9D8B030D-6E8A-4147-A177-3AD203B41FA5}">
                      <a16:colId xmlns:a16="http://schemas.microsoft.com/office/drawing/2014/main" val="20002"/>
                    </a:ext>
                  </a:extLst>
                </a:gridCol>
                <a:gridCol w="958230">
                  <a:extLst>
                    <a:ext uri="{9D8B030D-6E8A-4147-A177-3AD203B41FA5}">
                      <a16:colId xmlns:a16="http://schemas.microsoft.com/office/drawing/2014/main" val="20003"/>
                    </a:ext>
                  </a:extLst>
                </a:gridCol>
                <a:gridCol w="970964">
                  <a:extLst>
                    <a:ext uri="{9D8B030D-6E8A-4147-A177-3AD203B41FA5}">
                      <a16:colId xmlns:a16="http://schemas.microsoft.com/office/drawing/2014/main" val="20004"/>
                    </a:ext>
                  </a:extLst>
                </a:gridCol>
                <a:gridCol w="970964">
                  <a:extLst>
                    <a:ext uri="{9D8B030D-6E8A-4147-A177-3AD203B41FA5}">
                      <a16:colId xmlns:a16="http://schemas.microsoft.com/office/drawing/2014/main" val="3988011739"/>
                    </a:ext>
                  </a:extLst>
                </a:gridCol>
                <a:gridCol w="970964">
                  <a:extLst>
                    <a:ext uri="{9D8B030D-6E8A-4147-A177-3AD203B41FA5}">
                      <a16:colId xmlns:a16="http://schemas.microsoft.com/office/drawing/2014/main" val="607862052"/>
                    </a:ext>
                  </a:extLst>
                </a:gridCol>
                <a:gridCol w="970964">
                  <a:extLst>
                    <a:ext uri="{9D8B030D-6E8A-4147-A177-3AD203B41FA5}">
                      <a16:colId xmlns:a16="http://schemas.microsoft.com/office/drawing/2014/main" val="4221619376"/>
                    </a:ext>
                  </a:extLst>
                </a:gridCol>
                <a:gridCol w="970964">
                  <a:extLst>
                    <a:ext uri="{9D8B030D-6E8A-4147-A177-3AD203B41FA5}">
                      <a16:colId xmlns:a16="http://schemas.microsoft.com/office/drawing/2014/main" val="135629309"/>
                    </a:ext>
                  </a:extLst>
                </a:gridCol>
              </a:tblGrid>
              <a:tr h="2099256">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3649">
                <a:tc>
                  <a:txBody>
                    <a:bodyPr/>
                    <a:lstStyle/>
                    <a:p>
                      <a:r>
                        <a:rPr lang="en-US" sz="1200" baseline="0" dirty="0">
                          <a:solidFill>
                            <a:schemeClr val="bg1"/>
                          </a:solidFill>
                          <a:latin typeface="Candara"/>
                          <a:cs typeface="Candara"/>
                        </a:rPr>
                        <a:t>Per Bottle</a:t>
                      </a:r>
                      <a:endParaRPr lang="en-US" sz="1200" dirty="0">
                        <a:solidFill>
                          <a:schemeClr val="bg1"/>
                        </a:solidFill>
                        <a:latin typeface="Candara"/>
                        <a:cs typeface="Candara"/>
                      </a:endParaRPr>
                    </a:p>
                  </a:txBody>
                  <a:tcPr marL="68580" marR="68580" anchor="ctr">
                    <a:lnT w="38100" cmpd="sng">
                      <a:noFill/>
                    </a:lnT>
                    <a:solidFill>
                      <a:srgbClr val="CDA6DB"/>
                    </a:solidFill>
                  </a:tcPr>
                </a:tc>
                <a:tc>
                  <a:txBody>
                    <a:bodyPr/>
                    <a:lstStyle/>
                    <a:p>
                      <a:pPr algn="ctr"/>
                      <a:r>
                        <a:rPr lang="en-US" sz="1200" dirty="0">
                          <a:solidFill>
                            <a:schemeClr val="bg1"/>
                          </a:solidFill>
                          <a:latin typeface="Candara"/>
                          <a:cs typeface="Candara"/>
                        </a:rPr>
                        <a:t>Mamma Chia</a:t>
                      </a:r>
                    </a:p>
                  </a:txBody>
                  <a:tcPr marL="68580" marR="68580" anchor="ctr">
                    <a:lnT w="38100" cmpd="sng">
                      <a:noFill/>
                    </a:lnT>
                    <a:solidFill>
                      <a:srgbClr val="CDA6DB"/>
                    </a:solidFill>
                  </a:tcPr>
                </a:tc>
                <a:tc>
                  <a:txBody>
                    <a:bodyPr/>
                    <a:lstStyle/>
                    <a:p>
                      <a:pPr algn="ctr"/>
                      <a:r>
                        <a:rPr lang="en-US" sz="1200" dirty="0">
                          <a:solidFill>
                            <a:schemeClr val="bg1"/>
                          </a:solidFill>
                          <a:latin typeface="Candara"/>
                          <a:cs typeface="Candara"/>
                        </a:rPr>
                        <a:t>Harmless Harvest</a:t>
                      </a:r>
                    </a:p>
                  </a:txBody>
                  <a:tcPr marL="68580" marR="68580" anchor="ctr">
                    <a:lnT w="38100" cmpd="sng">
                      <a:noFill/>
                    </a:lnT>
                    <a:solidFill>
                      <a:srgbClr val="CDA6DB"/>
                    </a:solidFill>
                  </a:tcPr>
                </a:tc>
                <a:tc>
                  <a:txBody>
                    <a:bodyPr/>
                    <a:lstStyle/>
                    <a:p>
                      <a:pPr algn="ctr"/>
                      <a:r>
                        <a:rPr lang="en-US" sz="1200" dirty="0">
                          <a:solidFill>
                            <a:schemeClr val="bg1"/>
                          </a:solidFill>
                          <a:latin typeface="Candara"/>
                          <a:cs typeface="Candara"/>
                        </a:rPr>
                        <a:t>POM Wonderful</a:t>
                      </a:r>
                    </a:p>
                  </a:txBody>
                  <a:tcPr marL="68580" marR="68580" anchor="ctr">
                    <a:lnT w="38100" cmpd="sng">
                      <a:noFill/>
                    </a:lnT>
                    <a:solidFill>
                      <a:srgbClr val="CDA6DB"/>
                    </a:solidFill>
                  </a:tcPr>
                </a:tc>
                <a:tc>
                  <a:txBody>
                    <a:bodyPr/>
                    <a:lstStyle/>
                    <a:p>
                      <a:pPr algn="ctr"/>
                      <a:r>
                        <a:rPr lang="en-US" sz="1200" dirty="0" err="1">
                          <a:solidFill>
                            <a:schemeClr val="bg1"/>
                          </a:solidFill>
                          <a:latin typeface="Candara"/>
                          <a:cs typeface="Candara"/>
                        </a:rPr>
                        <a:t>Koia</a:t>
                      </a:r>
                      <a:endParaRPr lang="en-US" sz="1200" dirty="0">
                        <a:solidFill>
                          <a:schemeClr val="bg1"/>
                        </a:solidFill>
                        <a:latin typeface="Candara"/>
                        <a:cs typeface="Candara"/>
                      </a:endParaRPr>
                    </a:p>
                    <a:p>
                      <a:pPr algn="ctr"/>
                      <a:r>
                        <a:rPr lang="en-US" sz="1200" dirty="0">
                          <a:solidFill>
                            <a:schemeClr val="bg1"/>
                          </a:solidFill>
                          <a:latin typeface="Candara"/>
                          <a:cs typeface="Candara"/>
                        </a:rPr>
                        <a:t>Smoothie</a:t>
                      </a:r>
                    </a:p>
                  </a:txBody>
                  <a:tcPr marL="68580" marR="68580" anchor="ctr">
                    <a:lnT w="38100" cmpd="sng">
                      <a:noFill/>
                    </a:lnT>
                    <a:solidFill>
                      <a:srgbClr val="CDA6DB"/>
                    </a:solidFill>
                  </a:tcPr>
                </a:tc>
                <a:tc>
                  <a:txBody>
                    <a:bodyPr/>
                    <a:lstStyle/>
                    <a:p>
                      <a:pPr algn="ctr"/>
                      <a:r>
                        <a:rPr lang="en-US" sz="1200" dirty="0">
                          <a:solidFill>
                            <a:schemeClr val="bg1"/>
                          </a:solidFill>
                          <a:latin typeface="Candara"/>
                          <a:cs typeface="Candara"/>
                        </a:rPr>
                        <a:t>Naked</a:t>
                      </a:r>
                    </a:p>
                  </a:txBody>
                  <a:tcPr marL="68580" marR="68580" anchor="ctr">
                    <a:lnT w="38100" cmpd="sng">
                      <a:noFill/>
                    </a:lnT>
                    <a:solidFill>
                      <a:srgbClr val="CDA6DB"/>
                    </a:solidFill>
                  </a:tcPr>
                </a:tc>
                <a:tc>
                  <a:txBody>
                    <a:bodyPr/>
                    <a:lstStyle/>
                    <a:p>
                      <a:pPr algn="ctr"/>
                      <a:r>
                        <a:rPr lang="en-US" sz="1200" dirty="0">
                          <a:solidFill>
                            <a:schemeClr val="bg1"/>
                          </a:solidFill>
                          <a:latin typeface="Candara"/>
                          <a:cs typeface="Candara"/>
                        </a:rPr>
                        <a:t>GT’s Synergy</a:t>
                      </a:r>
                    </a:p>
                  </a:txBody>
                  <a:tcPr marL="68580" marR="68580" anchor="ctr">
                    <a:lnT w="38100" cmpd="sng">
                      <a:noFill/>
                    </a:lnT>
                    <a:solidFill>
                      <a:srgbClr val="CDA6DB"/>
                    </a:solidFill>
                  </a:tcPr>
                </a:tc>
                <a:tc>
                  <a:txBody>
                    <a:bodyPr/>
                    <a:lstStyle/>
                    <a:p>
                      <a:pPr algn="ctr"/>
                      <a:r>
                        <a:rPr lang="en-US" sz="1200" dirty="0">
                          <a:solidFill>
                            <a:schemeClr val="bg1"/>
                          </a:solidFill>
                          <a:latin typeface="Candara"/>
                          <a:cs typeface="Candara"/>
                        </a:rPr>
                        <a:t>Bolthouse</a:t>
                      </a:r>
                    </a:p>
                    <a:p>
                      <a:pPr algn="ctr"/>
                      <a:r>
                        <a:rPr lang="en-US" sz="1200" dirty="0">
                          <a:solidFill>
                            <a:schemeClr val="bg1"/>
                          </a:solidFill>
                          <a:latin typeface="Candara"/>
                          <a:cs typeface="Candara"/>
                        </a:rPr>
                        <a:t>Goodness</a:t>
                      </a:r>
                    </a:p>
                  </a:txBody>
                  <a:tcPr marL="68580" marR="68580" anchor="ctr">
                    <a:lnT w="38100" cmpd="sng">
                      <a:noFill/>
                    </a:lnT>
                    <a:solidFill>
                      <a:srgbClr val="CDA6DB"/>
                    </a:solidFill>
                  </a:tcPr>
                </a:tc>
                <a:tc>
                  <a:txBody>
                    <a:bodyPr/>
                    <a:lstStyle/>
                    <a:p>
                      <a:pPr algn="ctr"/>
                      <a:r>
                        <a:rPr lang="en-US" sz="1200" dirty="0">
                          <a:solidFill>
                            <a:schemeClr val="bg1"/>
                          </a:solidFill>
                          <a:latin typeface="Candara"/>
                          <a:cs typeface="Candara"/>
                        </a:rPr>
                        <a:t>Health-Ade</a:t>
                      </a:r>
                    </a:p>
                  </a:txBody>
                  <a:tcPr marL="68580" marR="68580" anchor="ctr">
                    <a:lnT w="38100" cmpd="sng">
                      <a:noFill/>
                    </a:lnT>
                    <a:solidFill>
                      <a:srgbClr val="CDA6DB"/>
                    </a:solidFill>
                  </a:tcPr>
                </a:tc>
                <a:extLst>
                  <a:ext uri="{0D108BD9-81ED-4DB2-BD59-A6C34878D82A}">
                    <a16:rowId xmlns:a16="http://schemas.microsoft.com/office/drawing/2014/main" val="10001"/>
                  </a:ext>
                </a:extLst>
              </a:tr>
              <a:tr h="366025">
                <a:tc>
                  <a:txBody>
                    <a:bodyPr/>
                    <a:lstStyle/>
                    <a:p>
                      <a:r>
                        <a:rPr lang="en-US" sz="1200" dirty="0">
                          <a:solidFill>
                            <a:schemeClr val="tx1"/>
                          </a:solidFill>
                          <a:latin typeface="Candara"/>
                          <a:cs typeface="Candara"/>
                        </a:rPr>
                        <a:t>Calories</a:t>
                      </a:r>
                    </a:p>
                  </a:txBody>
                  <a:tcPr marL="68580" marR="68580" anchor="ctr">
                    <a:solidFill>
                      <a:schemeClr val="bg1">
                        <a:lumMod val="95000"/>
                      </a:schemeClr>
                    </a:solidFill>
                  </a:tcPr>
                </a:tc>
                <a:tc>
                  <a:txBody>
                    <a:bodyPr/>
                    <a:lstStyle/>
                    <a:p>
                      <a:pPr algn="ctr"/>
                      <a:r>
                        <a:rPr lang="en-US" sz="1400" b="1" dirty="0">
                          <a:solidFill>
                            <a:schemeClr val="tx1"/>
                          </a:solidFill>
                          <a:latin typeface="Candara"/>
                          <a:cs typeface="Candara"/>
                        </a:rPr>
                        <a:t>120</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70</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150</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120</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250</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50</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240</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70</a:t>
                      </a:r>
                    </a:p>
                  </a:txBody>
                  <a:tcPr marL="68580" marR="68580" anchor="ctr">
                    <a:solidFill>
                      <a:schemeClr val="bg1">
                        <a:lumMod val="95000"/>
                      </a:schemeClr>
                    </a:solidFill>
                  </a:tcPr>
                </a:tc>
                <a:extLst>
                  <a:ext uri="{0D108BD9-81ED-4DB2-BD59-A6C34878D82A}">
                    <a16:rowId xmlns:a16="http://schemas.microsoft.com/office/drawing/2014/main" val="10002"/>
                  </a:ext>
                </a:extLst>
              </a:tr>
              <a:tr h="386366">
                <a:tc>
                  <a:txBody>
                    <a:bodyPr/>
                    <a:lstStyle/>
                    <a:p>
                      <a:r>
                        <a:rPr lang="en-US" sz="1200" dirty="0">
                          <a:solidFill>
                            <a:schemeClr val="tx1"/>
                          </a:solidFill>
                          <a:latin typeface="Candara"/>
                          <a:cs typeface="Candara"/>
                        </a:rPr>
                        <a:t>Omega</a:t>
                      </a:r>
                      <a:r>
                        <a:rPr lang="en-US" sz="1200" baseline="0" dirty="0">
                          <a:solidFill>
                            <a:schemeClr val="tx1"/>
                          </a:solidFill>
                          <a:latin typeface="Candara"/>
                          <a:cs typeface="Candara"/>
                        </a:rPr>
                        <a:t>-3</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algn="ctr"/>
                      <a:r>
                        <a:rPr lang="en-US" sz="1400" b="1" dirty="0">
                          <a:solidFill>
                            <a:schemeClr val="tx1"/>
                          </a:solidFill>
                          <a:latin typeface="Candara"/>
                          <a:cs typeface="Candara"/>
                        </a:rPr>
                        <a:t>3400mg</a:t>
                      </a:r>
                    </a:p>
                  </a:txBody>
                  <a:tcPr marL="68580" marR="68580" anchor="ctr">
                    <a:solidFill>
                      <a:srgbClr val="83EA69"/>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extLst>
                  <a:ext uri="{0D108BD9-81ED-4DB2-BD59-A6C34878D82A}">
                    <a16:rowId xmlns:a16="http://schemas.microsoft.com/office/drawing/2014/main" val="10003"/>
                  </a:ext>
                </a:extLst>
              </a:tr>
              <a:tr h="347730">
                <a:tc>
                  <a:txBody>
                    <a:bodyPr/>
                    <a:lstStyle/>
                    <a:p>
                      <a:r>
                        <a:rPr lang="en-US" sz="1200" dirty="0">
                          <a:solidFill>
                            <a:schemeClr val="tx1"/>
                          </a:solidFill>
                          <a:latin typeface="Candara"/>
                          <a:cs typeface="Candara"/>
                        </a:rPr>
                        <a:t>Fiber</a:t>
                      </a:r>
                    </a:p>
                  </a:txBody>
                  <a:tcPr marL="68580" marR="68580" anchor="ctr">
                    <a:solidFill>
                      <a:schemeClr val="bg1">
                        <a:lumMod val="95000"/>
                      </a:schemeClr>
                    </a:solidFill>
                  </a:tcPr>
                </a:tc>
                <a:tc>
                  <a:txBody>
                    <a:bodyPr/>
                    <a:lstStyle/>
                    <a:p>
                      <a:pPr algn="ctr"/>
                      <a:r>
                        <a:rPr lang="en-US" sz="1400" b="1" dirty="0">
                          <a:solidFill>
                            <a:schemeClr val="tx1"/>
                          </a:solidFill>
                          <a:latin typeface="Candara"/>
                          <a:cs typeface="Candara"/>
                        </a:rPr>
                        <a:t>6g</a:t>
                      </a:r>
                    </a:p>
                  </a:txBody>
                  <a:tcPr marL="68580" marR="68580" anchor="ctr">
                    <a:solidFill>
                      <a:srgbClr val="83EA69"/>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4g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2g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extLst>
                  <a:ext uri="{0D108BD9-81ED-4DB2-BD59-A6C34878D82A}">
                    <a16:rowId xmlns:a16="http://schemas.microsoft.com/office/drawing/2014/main" val="10004"/>
                  </a:ext>
                </a:extLst>
              </a:tr>
              <a:tr h="360608">
                <a:tc>
                  <a:txBody>
                    <a:bodyPr/>
                    <a:lstStyle/>
                    <a:p>
                      <a:r>
                        <a:rPr lang="en-US" sz="1200" dirty="0">
                          <a:solidFill>
                            <a:schemeClr val="tx1"/>
                          </a:solidFill>
                          <a:latin typeface="Candara"/>
                          <a:cs typeface="Candara"/>
                        </a:rPr>
                        <a:t>Sugar</a:t>
                      </a:r>
                    </a:p>
                  </a:txBody>
                  <a:tcPr marL="68580" marR="68580" anchor="ctr">
                    <a:solidFill>
                      <a:schemeClr val="bg1">
                        <a:lumMod val="95000"/>
                      </a:schemeClr>
                    </a:solidFill>
                  </a:tcPr>
                </a:tc>
                <a:tc>
                  <a:txBody>
                    <a:bodyPr/>
                    <a:lstStyle/>
                    <a:p>
                      <a:pPr algn="ctr"/>
                      <a:r>
                        <a:rPr lang="en-US" sz="1400" b="1" dirty="0">
                          <a:solidFill>
                            <a:schemeClr val="tx1"/>
                          </a:solidFill>
                          <a:latin typeface="Candara"/>
                          <a:cs typeface="Candara"/>
                        </a:rPr>
                        <a:t>4g</a:t>
                      </a:r>
                    </a:p>
                  </a:txBody>
                  <a:tcPr marL="68580" marR="68580" anchor="ctr">
                    <a:solidFill>
                      <a:srgbClr val="83EA69"/>
                    </a:solidFill>
                  </a:tcPr>
                </a:tc>
                <a:tc>
                  <a:txBody>
                    <a:bodyPr/>
                    <a:lstStyle/>
                    <a:p>
                      <a:pPr algn="ctr"/>
                      <a:r>
                        <a:rPr lang="en-US" sz="1200" dirty="0">
                          <a:solidFill>
                            <a:schemeClr val="tx1"/>
                          </a:solidFill>
                          <a:latin typeface="Candara"/>
                          <a:cs typeface="Candara"/>
                        </a:rPr>
                        <a:t>15g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32g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9g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44g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12g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49g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16g</a:t>
                      </a:r>
                    </a:p>
                  </a:txBody>
                  <a:tcPr marL="68580" marR="68580" anchor="ctr">
                    <a:solidFill>
                      <a:schemeClr val="bg1">
                        <a:lumMod val="95000"/>
                      </a:schemeClr>
                    </a:solidFill>
                  </a:tcPr>
                </a:tc>
                <a:extLst>
                  <a:ext uri="{0D108BD9-81ED-4DB2-BD59-A6C34878D82A}">
                    <a16:rowId xmlns:a16="http://schemas.microsoft.com/office/drawing/2014/main" val="10005"/>
                  </a:ext>
                </a:extLst>
              </a:tr>
              <a:tr h="326265">
                <a:tc>
                  <a:txBody>
                    <a:bodyPr/>
                    <a:lstStyle/>
                    <a:p>
                      <a:r>
                        <a:rPr lang="en-US" sz="1200" dirty="0">
                          <a:solidFill>
                            <a:schemeClr val="tx1"/>
                          </a:solidFill>
                          <a:latin typeface="Candara"/>
                          <a:cs typeface="Candara"/>
                        </a:rPr>
                        <a:t>Protein</a:t>
                      </a:r>
                    </a:p>
                  </a:txBody>
                  <a:tcPr marL="68580" marR="68580" anchor="ctr">
                    <a:solidFill>
                      <a:schemeClr val="bg1">
                        <a:lumMod val="95000"/>
                      </a:schemeClr>
                    </a:solidFill>
                  </a:tcPr>
                </a:tc>
                <a:tc>
                  <a:txBody>
                    <a:bodyPr/>
                    <a:lstStyle/>
                    <a:p>
                      <a:pPr algn="ctr"/>
                      <a:r>
                        <a:rPr lang="en-US" sz="1400" b="1" dirty="0">
                          <a:solidFill>
                            <a:schemeClr val="tx1"/>
                          </a:solidFill>
                          <a:latin typeface="Candara"/>
                          <a:cs typeface="Candara"/>
                        </a:rPr>
                        <a:t>3g</a:t>
                      </a:r>
                    </a:p>
                  </a:txBody>
                  <a:tcPr marL="68580" marR="68580" anchor="ctr">
                    <a:solidFill>
                      <a:srgbClr val="83EA69"/>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&lt;1g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5g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1g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1g</a:t>
                      </a:r>
                    </a:p>
                  </a:txBody>
                  <a:tcPr marL="68580" marR="68580" anchor="ctr">
                    <a:solidFill>
                      <a:schemeClr val="bg1">
                        <a:lumMod val="95000"/>
                      </a:schemeClr>
                    </a:solidFill>
                  </a:tcPr>
                </a:tc>
                <a:tc>
                  <a:txBody>
                    <a:bodyPr/>
                    <a:lstStyle/>
                    <a:p>
                      <a:pPr algn="ctr"/>
                      <a:r>
                        <a:rPr lang="en-US" sz="1200" dirty="0">
                          <a:solidFill>
                            <a:schemeClr val="tx1"/>
                          </a:solidFill>
                          <a:latin typeface="Candara"/>
                          <a:cs typeface="Candara"/>
                        </a:rPr>
                        <a:t>0g</a:t>
                      </a:r>
                    </a:p>
                  </a:txBody>
                  <a:tcPr marL="68580" marR="68580" anchor="ctr">
                    <a:solidFill>
                      <a:schemeClr val="bg1">
                        <a:lumMod val="95000"/>
                      </a:schemeClr>
                    </a:solidFill>
                  </a:tcPr>
                </a:tc>
                <a:extLst>
                  <a:ext uri="{0D108BD9-81ED-4DB2-BD59-A6C34878D82A}">
                    <a16:rowId xmlns:a16="http://schemas.microsoft.com/office/drawing/2014/main" val="10006"/>
                  </a:ext>
                </a:extLst>
              </a:tr>
              <a:tr h="270731">
                <a:tc>
                  <a:txBody>
                    <a:bodyPr/>
                    <a:lstStyle/>
                    <a:p>
                      <a:r>
                        <a:rPr lang="en-US" sz="1200" dirty="0">
                          <a:solidFill>
                            <a:schemeClr val="tx1"/>
                          </a:solidFill>
                          <a:latin typeface="Candara"/>
                          <a:cs typeface="Candara"/>
                        </a:rPr>
                        <a:t>Organic</a:t>
                      </a:r>
                    </a:p>
                  </a:txBody>
                  <a:tcPr marL="68580" marR="68580" anchor="ctr">
                    <a:solidFill>
                      <a:schemeClr val="bg1">
                        <a:lumMod val="95000"/>
                      </a:schemeClr>
                    </a:solidFill>
                  </a:tcPr>
                </a:tc>
                <a:tc>
                  <a:txBody>
                    <a:bodyPr/>
                    <a:lstStyle/>
                    <a:p>
                      <a:pPr algn="ctr"/>
                      <a:r>
                        <a:rPr lang="en-US" sz="18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rgbClr val="83EA69"/>
                    </a:solidFill>
                  </a:tcPr>
                </a:tc>
                <a:tc>
                  <a:txBody>
                    <a:bodyPr/>
                    <a:lstStyle/>
                    <a:p>
                      <a:pPr algn="ct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algn="ct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algn="ct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algn="ct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extLst>
                  <a:ext uri="{0D108BD9-81ED-4DB2-BD59-A6C34878D82A}">
                    <a16:rowId xmlns:a16="http://schemas.microsoft.com/office/drawing/2014/main" val="4289798038"/>
                  </a:ext>
                </a:extLst>
              </a:tr>
              <a:tr h="354014">
                <a:tc>
                  <a:txBody>
                    <a:bodyPr/>
                    <a:lstStyle/>
                    <a:p>
                      <a:r>
                        <a:rPr lang="en-US" sz="1200" dirty="0">
                          <a:solidFill>
                            <a:schemeClr val="tx1"/>
                          </a:solidFill>
                          <a:latin typeface="Candara"/>
                          <a:cs typeface="Candara"/>
                        </a:rPr>
                        <a:t>Keto-Friendly</a:t>
                      </a:r>
                    </a:p>
                  </a:txBody>
                  <a:tcPr marL="68580" marR="68580" anchor="ctr">
                    <a:solidFill>
                      <a:schemeClr val="bg1">
                        <a:lumMod val="95000"/>
                      </a:schemeClr>
                    </a:solidFill>
                  </a:tcPr>
                </a:tc>
                <a:tc>
                  <a:txBody>
                    <a:bodyPr/>
                    <a:lstStyle/>
                    <a:p>
                      <a:pPr algn="ctr"/>
                      <a:r>
                        <a:rPr lang="en-US" sz="18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rgbClr val="83EA69"/>
                    </a:solidFill>
                  </a:tcPr>
                </a:tc>
                <a:tc>
                  <a:txBody>
                    <a:bodyPr/>
                    <a:lstStyle/>
                    <a:p>
                      <a:pPr algn="ct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algn="ct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algn="ct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algn="ct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algn="ct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algn="ct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tc>
                  <a:txBody>
                    <a:bodyPr/>
                    <a:lstStyle/>
                    <a:p>
                      <a:pPr algn="ctr"/>
                      <a:r>
                        <a:rPr lang="en-US" sz="1200" b="0" i="0" kern="1200" dirty="0">
                          <a:solidFill>
                            <a:schemeClr val="tx1"/>
                          </a:solidFill>
                          <a:effectLst/>
                          <a:latin typeface="+mn-lt"/>
                          <a:ea typeface="+mn-ea"/>
                          <a:cs typeface="+mn-cs"/>
                        </a:rPr>
                        <a:t>✘</a:t>
                      </a:r>
                      <a:endParaRPr lang="en-US" sz="1200" dirty="0">
                        <a:solidFill>
                          <a:schemeClr val="tx1"/>
                        </a:solidFill>
                        <a:latin typeface="Candara"/>
                        <a:cs typeface="Candara"/>
                      </a:endParaRPr>
                    </a:p>
                  </a:txBody>
                  <a:tcPr marL="68580" marR="68580" anchor="ctr">
                    <a:solidFill>
                      <a:schemeClr val="bg1">
                        <a:lumMod val="95000"/>
                      </a:schemeClr>
                    </a:solidFill>
                  </a:tcPr>
                </a:tc>
                <a:extLst>
                  <a:ext uri="{0D108BD9-81ED-4DB2-BD59-A6C34878D82A}">
                    <a16:rowId xmlns:a16="http://schemas.microsoft.com/office/drawing/2014/main" val="1413500478"/>
                  </a:ext>
                </a:extLst>
              </a:tr>
            </a:tbl>
          </a:graphicData>
        </a:graphic>
      </p:graphicFrame>
      <p:pic>
        <p:nvPicPr>
          <p:cNvPr id="3" name="Picture 2">
            <a:extLst>
              <a:ext uri="{FF2B5EF4-FFF2-40B4-BE49-F238E27FC236}">
                <a16:creationId xmlns:a16="http://schemas.microsoft.com/office/drawing/2014/main" id="{647CBFA2-DED7-41FE-9651-AC9AB0EBE2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309" y="172882"/>
            <a:ext cx="2319867" cy="529854"/>
          </a:xfrm>
          <a:prstGeom prst="rect">
            <a:avLst/>
          </a:prstGeom>
        </p:spPr>
      </p:pic>
      <p:sp>
        <p:nvSpPr>
          <p:cNvPr id="33" name="Title 6">
            <a:extLst>
              <a:ext uri="{FF2B5EF4-FFF2-40B4-BE49-F238E27FC236}">
                <a16:creationId xmlns:a16="http://schemas.microsoft.com/office/drawing/2014/main" id="{A5A42952-C8DA-4759-B997-E18A0FD19D9A}"/>
              </a:ext>
            </a:extLst>
          </p:cNvPr>
          <p:cNvSpPr txBox="1">
            <a:spLocks/>
          </p:cNvSpPr>
          <p:nvPr/>
        </p:nvSpPr>
        <p:spPr>
          <a:xfrm>
            <a:off x="1414530" y="544534"/>
            <a:ext cx="9362941"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Candara"/>
                <a:cs typeface="Candara"/>
              </a:rPr>
              <a:t>Mamma Chia Prebiotic Chia Beverage Leads Nutrition</a:t>
            </a:r>
          </a:p>
        </p:txBody>
      </p:sp>
      <p:grpSp>
        <p:nvGrpSpPr>
          <p:cNvPr id="8" name="Group 7">
            <a:extLst>
              <a:ext uri="{FF2B5EF4-FFF2-40B4-BE49-F238E27FC236}">
                <a16:creationId xmlns:a16="http://schemas.microsoft.com/office/drawing/2014/main" id="{47E70A2B-2B23-2416-2890-DA4D0AEFF708}"/>
              </a:ext>
            </a:extLst>
          </p:cNvPr>
          <p:cNvGrpSpPr/>
          <p:nvPr/>
        </p:nvGrpSpPr>
        <p:grpSpPr>
          <a:xfrm>
            <a:off x="7818199" y="5343"/>
            <a:ext cx="4241284" cy="432466"/>
            <a:chOff x="4266119" y="61663"/>
            <a:chExt cx="4763679" cy="439898"/>
          </a:xfrm>
        </p:grpSpPr>
        <p:pic>
          <p:nvPicPr>
            <p:cNvPr id="9" name="Picture 8" descr="Graphical user interface, application&#10;&#10;Description automatically generated">
              <a:extLst>
                <a:ext uri="{FF2B5EF4-FFF2-40B4-BE49-F238E27FC236}">
                  <a16:creationId xmlns:a16="http://schemas.microsoft.com/office/drawing/2014/main" id="{FC28CE81-43DD-BD9A-B737-1339E70A56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66387" y="61663"/>
              <a:ext cx="2463411" cy="358546"/>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8D3ACB09-DCF1-9242-04D6-CDC2E86345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6119" y="82573"/>
              <a:ext cx="2463411" cy="418988"/>
            </a:xfrm>
            <a:prstGeom prst="rect">
              <a:avLst/>
            </a:prstGeom>
          </p:spPr>
        </p:pic>
      </p:grpSp>
      <p:pic>
        <p:nvPicPr>
          <p:cNvPr id="19" name="Picture 18">
            <a:extLst>
              <a:ext uri="{FF2B5EF4-FFF2-40B4-BE49-F238E27FC236}">
                <a16:creationId xmlns:a16="http://schemas.microsoft.com/office/drawing/2014/main" id="{58B00743-F7D1-BD23-9117-E6803A622BB9}"/>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60000"/>
                    </a14:imgEffect>
                  </a14:imgLayer>
                </a14:imgProps>
              </a:ext>
              <a:ext uri="{28A0092B-C50C-407E-A947-70E740481C1C}">
                <a14:useLocalDpi xmlns:a14="http://schemas.microsoft.com/office/drawing/2010/main"/>
              </a:ext>
            </a:extLst>
          </a:blip>
          <a:stretch>
            <a:fillRect/>
          </a:stretch>
        </p:blipFill>
        <p:spPr>
          <a:xfrm>
            <a:off x="3989623" y="1111902"/>
            <a:ext cx="403581" cy="1353015"/>
          </a:xfrm>
          <a:prstGeom prst="rect">
            <a:avLst/>
          </a:prstGeom>
        </p:spPr>
      </p:pic>
      <p:pic>
        <p:nvPicPr>
          <p:cNvPr id="20" name="Picture 19">
            <a:extLst>
              <a:ext uri="{FF2B5EF4-FFF2-40B4-BE49-F238E27FC236}">
                <a16:creationId xmlns:a16="http://schemas.microsoft.com/office/drawing/2014/main" id="{9CD0612E-90F1-163C-D191-77960ED4C8F1}"/>
              </a:ext>
            </a:extLst>
          </p:cNvPr>
          <p:cNvPicPr>
            <a:picLocks noChangeAspect="1"/>
          </p:cNvPicPr>
          <p:nvPr/>
        </p:nvPicPr>
        <p:blipFill>
          <a:blip r:embed="rId7" cstate="email">
            <a:extLst>
              <a:ext uri="{BEBA8EAE-BF5A-486C-A8C5-ECC9F3942E4B}">
                <a14:imgProps xmlns:a14="http://schemas.microsoft.com/office/drawing/2010/main">
                  <a14:imgLayer r:embed="rId8">
                    <a14:imgEffect>
                      <a14:sharpenSoften amount="-75000"/>
                    </a14:imgEffect>
                  </a14:imgLayer>
                </a14:imgProps>
              </a:ext>
              <a:ext uri="{28A0092B-C50C-407E-A947-70E740481C1C}">
                <a14:useLocalDpi xmlns:a14="http://schemas.microsoft.com/office/drawing/2010/main"/>
              </a:ext>
            </a:extLst>
          </a:blip>
          <a:stretch>
            <a:fillRect/>
          </a:stretch>
        </p:blipFill>
        <p:spPr>
          <a:xfrm>
            <a:off x="4756853" y="1132459"/>
            <a:ext cx="749435" cy="1410422"/>
          </a:xfrm>
          <a:prstGeom prst="rect">
            <a:avLst/>
          </a:prstGeom>
        </p:spPr>
      </p:pic>
      <p:pic>
        <p:nvPicPr>
          <p:cNvPr id="23" name="Picture 22" descr="A picture containing text, bottle, beverage, alcohol&#10;&#10;Description automatically generated">
            <a:extLst>
              <a:ext uri="{FF2B5EF4-FFF2-40B4-BE49-F238E27FC236}">
                <a16:creationId xmlns:a16="http://schemas.microsoft.com/office/drawing/2014/main" id="{8ED812FF-68B0-0530-8136-67C8C1244CB6}"/>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100000"/>
                    </a14:imgEffect>
                    <a14:imgEffect>
                      <a14:saturation sat="151000"/>
                    </a14:imgEffect>
                  </a14:imgLayer>
                </a14:imgProps>
              </a:ext>
              <a:ext uri="{28A0092B-C50C-407E-A947-70E740481C1C}">
                <a14:useLocalDpi xmlns:a14="http://schemas.microsoft.com/office/drawing/2010/main"/>
              </a:ext>
            </a:extLst>
          </a:blip>
          <a:stretch>
            <a:fillRect/>
          </a:stretch>
        </p:blipFill>
        <p:spPr>
          <a:xfrm>
            <a:off x="2971300" y="1088283"/>
            <a:ext cx="491621" cy="1591579"/>
          </a:xfrm>
          <a:prstGeom prst="rect">
            <a:avLst/>
          </a:prstGeom>
        </p:spPr>
      </p:pic>
      <p:pic>
        <p:nvPicPr>
          <p:cNvPr id="29" name="Picture 28" descr="A bottle of ketchup&#10;&#10;Description automatically generated with low confidence">
            <a:extLst>
              <a:ext uri="{FF2B5EF4-FFF2-40B4-BE49-F238E27FC236}">
                <a16:creationId xmlns:a16="http://schemas.microsoft.com/office/drawing/2014/main" id="{81CC58BC-90B5-F555-4A44-120F9217AA57}"/>
              </a:ext>
            </a:extLst>
          </p:cNvPr>
          <p:cNvPicPr>
            <a:picLocks noChangeAspect="1"/>
          </p:cNvPicPr>
          <p:nvPr/>
        </p:nvPicPr>
        <p:blipFill>
          <a:blip r:embed="rId11" cstate="email">
            <a:extLst>
              <a:ext uri="{BEBA8EAE-BF5A-486C-A8C5-ECC9F3942E4B}">
                <a14:imgProps xmlns:a14="http://schemas.microsoft.com/office/drawing/2010/main">
                  <a14:imgLayer r:embed="rId12">
                    <a14:imgEffect>
                      <a14:sharpenSoften amount="-23000"/>
                    </a14:imgEffect>
                  </a14:imgLayer>
                </a14:imgProps>
              </a:ext>
              <a:ext uri="{28A0092B-C50C-407E-A947-70E740481C1C}">
                <a14:useLocalDpi xmlns:a14="http://schemas.microsoft.com/office/drawing/2010/main"/>
              </a:ext>
            </a:extLst>
          </a:blip>
          <a:stretch>
            <a:fillRect/>
          </a:stretch>
        </p:blipFill>
        <p:spPr>
          <a:xfrm>
            <a:off x="5419492" y="1111902"/>
            <a:ext cx="1353016" cy="1353016"/>
          </a:xfrm>
          <a:prstGeom prst="rect">
            <a:avLst/>
          </a:prstGeom>
        </p:spPr>
      </p:pic>
      <p:pic>
        <p:nvPicPr>
          <p:cNvPr id="1026" name="Picture 2" descr="Strawberry Banana Product Image">
            <a:extLst>
              <a:ext uri="{FF2B5EF4-FFF2-40B4-BE49-F238E27FC236}">
                <a16:creationId xmlns:a16="http://schemas.microsoft.com/office/drawing/2014/main" id="{56A70633-3748-46B5-8AB1-4C8E9DC81ED8}"/>
              </a:ext>
            </a:extLst>
          </p:cNvPr>
          <p:cNvPicPr>
            <a:picLocks noChangeAspect="1" noChangeArrowheads="1"/>
          </p:cNvPicPr>
          <p:nvPr/>
        </p:nvPicPr>
        <p:blipFill>
          <a:blip r:embed="rId13" cstate="email">
            <a:extLst>
              <a:ext uri="{BEBA8EAE-BF5A-486C-A8C5-ECC9F3942E4B}">
                <a14:imgProps xmlns:a14="http://schemas.microsoft.com/office/drawing/2010/main">
                  <a14:imgLayer r:embed="rId14">
                    <a14:imgEffect>
                      <a14:sharpenSoften amount="-33000"/>
                    </a14:imgEffect>
                  </a14:imgLayer>
                </a14:imgProps>
              </a:ext>
              <a:ext uri="{28A0092B-C50C-407E-A947-70E740481C1C}">
                <a14:useLocalDpi xmlns:a14="http://schemas.microsoft.com/office/drawing/2010/main"/>
              </a:ext>
            </a:extLst>
          </a:blip>
          <a:srcRect/>
          <a:stretch>
            <a:fillRect/>
          </a:stretch>
        </p:blipFill>
        <p:spPr bwMode="auto">
          <a:xfrm>
            <a:off x="6777299" y="1132459"/>
            <a:ext cx="565617" cy="131298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text, food&#10;&#10;Description automatically generated">
            <a:extLst>
              <a:ext uri="{FF2B5EF4-FFF2-40B4-BE49-F238E27FC236}">
                <a16:creationId xmlns:a16="http://schemas.microsoft.com/office/drawing/2014/main" id="{D5ECFB81-2231-EF1B-8199-A8D15F635E65}"/>
              </a:ext>
            </a:extLst>
          </p:cNvPr>
          <p:cNvPicPr>
            <a:picLocks noChangeAspect="1"/>
          </p:cNvPicPr>
          <p:nvPr/>
        </p:nvPicPr>
        <p:blipFill>
          <a:blip r:embed="rId15" cstate="email">
            <a:extLst>
              <a:ext uri="{BEBA8EAE-BF5A-486C-A8C5-ECC9F3942E4B}">
                <a14:imgProps xmlns:a14="http://schemas.microsoft.com/office/drawing/2010/main">
                  <a14:imgLayer r:embed="rId16">
                    <a14:imgEffect>
                      <a14:sharpenSoften amount="-43000"/>
                    </a14:imgEffect>
                  </a14:imgLayer>
                </a14:imgProps>
              </a:ext>
              <a:ext uri="{28A0092B-C50C-407E-A947-70E740481C1C}">
                <a14:useLocalDpi xmlns:a14="http://schemas.microsoft.com/office/drawing/2010/main"/>
              </a:ext>
            </a:extLst>
          </a:blip>
          <a:stretch>
            <a:fillRect/>
          </a:stretch>
        </p:blipFill>
        <p:spPr>
          <a:xfrm>
            <a:off x="7763323" y="1088283"/>
            <a:ext cx="570395" cy="1430979"/>
          </a:xfrm>
          <a:prstGeom prst="rect">
            <a:avLst/>
          </a:prstGeom>
        </p:spPr>
      </p:pic>
      <p:pic>
        <p:nvPicPr>
          <p:cNvPr id="35" name="Picture 34" descr="A picture containing text, food&#10;&#10;Description automatically generated">
            <a:extLst>
              <a:ext uri="{FF2B5EF4-FFF2-40B4-BE49-F238E27FC236}">
                <a16:creationId xmlns:a16="http://schemas.microsoft.com/office/drawing/2014/main" id="{E30D0569-80CF-1FFD-2265-740D59F682D3}"/>
              </a:ext>
            </a:extLst>
          </p:cNvPr>
          <p:cNvPicPr>
            <a:picLocks noChangeAspect="1"/>
          </p:cNvPicPr>
          <p:nvPr/>
        </p:nvPicPr>
        <p:blipFill>
          <a:blip r:embed="rId17" cstate="email">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a:ext>
            </a:extLst>
          </a:blip>
          <a:stretch>
            <a:fillRect/>
          </a:stretch>
        </p:blipFill>
        <p:spPr>
          <a:xfrm>
            <a:off x="8548377" y="1132459"/>
            <a:ext cx="962331" cy="1332458"/>
          </a:xfrm>
          <a:prstGeom prst="rect">
            <a:avLst/>
          </a:prstGeom>
        </p:spPr>
      </p:pic>
      <p:pic>
        <p:nvPicPr>
          <p:cNvPr id="1030" name="Picture 6" descr="Health-Ade Organic Pink Lady Apple Kombucha, 16 oz | Meijer">
            <a:extLst>
              <a:ext uri="{FF2B5EF4-FFF2-40B4-BE49-F238E27FC236}">
                <a16:creationId xmlns:a16="http://schemas.microsoft.com/office/drawing/2014/main" id="{96E54C1F-C165-F0EA-43E3-13272C8AF42D}"/>
              </a:ext>
            </a:extLst>
          </p:cNvPr>
          <p:cNvPicPr>
            <a:picLocks noChangeAspect="1" noChangeArrowheads="1"/>
          </p:cNvPicPr>
          <p:nvPr/>
        </p:nvPicPr>
        <p:blipFill>
          <a:blip r:embed="rId19" cstate="email">
            <a:extLst>
              <a:ext uri="{BEBA8EAE-BF5A-486C-A8C5-ECC9F3942E4B}">
                <a14:imgProps xmlns:a14="http://schemas.microsoft.com/office/drawing/2010/main">
                  <a14:imgLayer r:embed="rId20">
                    <a14:imgEffect>
                      <a14:sharpenSoften amount="-53000"/>
                    </a14:imgEffect>
                  </a14:imgLayer>
                </a14:imgProps>
              </a:ext>
              <a:ext uri="{28A0092B-C50C-407E-A947-70E740481C1C}">
                <a14:useLocalDpi xmlns:a14="http://schemas.microsoft.com/office/drawing/2010/main"/>
              </a:ext>
            </a:extLst>
          </a:blip>
          <a:srcRect/>
          <a:stretch>
            <a:fillRect/>
          </a:stretch>
        </p:blipFill>
        <p:spPr bwMode="auto">
          <a:xfrm>
            <a:off x="9676939" y="1116744"/>
            <a:ext cx="612920" cy="1348174"/>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E29863CA-DDAF-7E84-6D9A-52324EC06826}"/>
              </a:ext>
            </a:extLst>
          </p:cNvPr>
          <p:cNvGrpSpPr/>
          <p:nvPr/>
        </p:nvGrpSpPr>
        <p:grpSpPr>
          <a:xfrm>
            <a:off x="5885806" y="5615960"/>
            <a:ext cx="6058053" cy="1000275"/>
            <a:chOff x="3156724" y="4891865"/>
            <a:chExt cx="5527115" cy="788868"/>
          </a:xfrm>
        </p:grpSpPr>
        <p:sp>
          <p:nvSpPr>
            <p:cNvPr id="38" name="Rectangle 8">
              <a:extLst>
                <a:ext uri="{FF2B5EF4-FFF2-40B4-BE49-F238E27FC236}">
                  <a16:creationId xmlns:a16="http://schemas.microsoft.com/office/drawing/2014/main" id="{AA59EFA9-3B15-D9B8-490D-BF6C4135FD94}"/>
                </a:ext>
              </a:extLst>
            </p:cNvPr>
            <p:cNvSpPr>
              <a:spLocks noChangeArrowheads="1"/>
            </p:cNvSpPr>
            <p:nvPr/>
          </p:nvSpPr>
          <p:spPr bwMode="auto">
            <a:xfrm>
              <a:off x="3156724" y="4891865"/>
              <a:ext cx="4837925" cy="788868"/>
            </a:xfrm>
            <a:prstGeom prst="rect">
              <a:avLst/>
            </a:prstGeom>
          </p:spPr>
          <p:txBody>
            <a:bodyPr>
              <a:spAutoFit/>
            </a:bodyPr>
            <a:lstStyle/>
            <a:p>
              <a:r>
                <a:rPr lang="en-US" sz="1300" dirty="0">
                  <a:effectLst>
                    <a:outerShdw blurRad="50800" dist="25400" dir="2700000" algn="tl" rotWithShape="0">
                      <a:srgbClr val="000000">
                        <a:alpha val="43000"/>
                      </a:srgbClr>
                    </a:outerShdw>
                  </a:effectLst>
                  <a:latin typeface="Candara"/>
                  <a:cs typeface="Candara"/>
                </a:rPr>
                <a:t>Mamma Chia delivers what consumers are looking for today!</a:t>
              </a:r>
            </a:p>
            <a:p>
              <a:pPr marL="1257300" lvl="1" indent="-285750">
                <a:spcBef>
                  <a:spcPts val="1200"/>
                </a:spcBef>
                <a:buSzPct val="91000"/>
                <a:buFont typeface="Wingdings" charset="2"/>
                <a:buChar char="ü"/>
              </a:pPr>
              <a:r>
                <a:rPr lang="en-US" sz="1300" dirty="0">
                  <a:effectLst>
                    <a:outerShdw blurRad="50800" dist="25400" dir="2700000" algn="tl" rotWithShape="0">
                      <a:srgbClr val="000000">
                        <a:alpha val="43000"/>
                      </a:srgbClr>
                    </a:outerShdw>
                  </a:effectLst>
                  <a:latin typeface="Candara"/>
                  <a:cs typeface="Candara"/>
                </a:rPr>
                <a:t>Omega-3</a:t>
              </a:r>
            </a:p>
            <a:p>
              <a:pPr marL="1257300" lvl="1" indent="-285750">
                <a:spcBef>
                  <a:spcPts val="1200"/>
                </a:spcBef>
                <a:buSzPct val="91000"/>
                <a:buFont typeface="Wingdings" charset="2"/>
                <a:buChar char="ü"/>
              </a:pPr>
              <a:r>
                <a:rPr lang="en-US" sz="1300" dirty="0">
                  <a:effectLst>
                    <a:outerShdw blurRad="50800" dist="25400" dir="2700000" algn="tl" rotWithShape="0">
                      <a:srgbClr val="000000">
                        <a:alpha val="43000"/>
                      </a:srgbClr>
                    </a:outerShdw>
                  </a:effectLst>
                  <a:latin typeface="Candara"/>
                  <a:cs typeface="Candara"/>
                </a:rPr>
                <a:t>Less Sugar</a:t>
              </a:r>
            </a:p>
          </p:txBody>
        </p:sp>
        <p:sp>
          <p:nvSpPr>
            <p:cNvPr id="39" name="Rectangle 38">
              <a:extLst>
                <a:ext uri="{FF2B5EF4-FFF2-40B4-BE49-F238E27FC236}">
                  <a16:creationId xmlns:a16="http://schemas.microsoft.com/office/drawing/2014/main" id="{F18F7854-D4CA-B00C-DAE6-D8AF80C6D4B7}"/>
                </a:ext>
              </a:extLst>
            </p:cNvPr>
            <p:cNvSpPr/>
            <p:nvPr/>
          </p:nvSpPr>
          <p:spPr>
            <a:xfrm>
              <a:off x="5254839" y="5164031"/>
              <a:ext cx="3429000" cy="509730"/>
            </a:xfrm>
            <a:prstGeom prst="rect">
              <a:avLst/>
            </a:prstGeom>
          </p:spPr>
          <p:txBody>
            <a:bodyPr>
              <a:spAutoFit/>
            </a:bodyPr>
            <a:lstStyle/>
            <a:p>
              <a:pPr marL="742950" lvl="1" indent="-285750">
                <a:spcBef>
                  <a:spcPts val="1200"/>
                </a:spcBef>
                <a:buSzPct val="91000"/>
                <a:buFont typeface="Wingdings" charset="2"/>
                <a:buChar char="ü"/>
              </a:pPr>
              <a:r>
                <a:rPr lang="en-US" sz="1300" dirty="0">
                  <a:effectLst>
                    <a:outerShdw blurRad="50800" dist="25400" dir="2700000" algn="tl" rotWithShape="0">
                      <a:srgbClr val="000000">
                        <a:alpha val="43000"/>
                      </a:srgbClr>
                    </a:outerShdw>
                  </a:effectLst>
                  <a:latin typeface="Candara"/>
                  <a:cs typeface="Candara"/>
                </a:rPr>
                <a:t>More Fiber</a:t>
              </a:r>
            </a:p>
            <a:p>
              <a:pPr marL="742950" lvl="1" indent="-285750">
                <a:spcBef>
                  <a:spcPts val="1200"/>
                </a:spcBef>
                <a:buSzPct val="91000"/>
                <a:buFont typeface="Wingdings" charset="2"/>
                <a:buChar char="ü"/>
              </a:pPr>
              <a:r>
                <a:rPr lang="en-US" sz="1300" dirty="0">
                  <a:effectLst>
                    <a:outerShdw blurRad="50800" dist="25400" dir="2700000" algn="tl" rotWithShape="0">
                      <a:srgbClr val="000000">
                        <a:alpha val="43000"/>
                      </a:srgbClr>
                    </a:outerShdw>
                  </a:effectLst>
                  <a:latin typeface="Candara"/>
                  <a:cs typeface="Candara"/>
                </a:rPr>
                <a:t>More Protein</a:t>
              </a:r>
            </a:p>
          </p:txBody>
        </p:sp>
      </p:grpSp>
      <p:sp>
        <p:nvSpPr>
          <p:cNvPr id="40" name="Oval 39">
            <a:extLst>
              <a:ext uri="{FF2B5EF4-FFF2-40B4-BE49-F238E27FC236}">
                <a16:creationId xmlns:a16="http://schemas.microsoft.com/office/drawing/2014/main" id="{162597D1-C98F-4F32-F42C-10792942B377}"/>
              </a:ext>
            </a:extLst>
          </p:cNvPr>
          <p:cNvSpPr/>
          <p:nvPr/>
        </p:nvSpPr>
        <p:spPr>
          <a:xfrm>
            <a:off x="2767954" y="3437507"/>
            <a:ext cx="895350" cy="412750"/>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AB9F06F8-F2D2-AD08-3B5A-0D5F42A99245}"/>
              </a:ext>
            </a:extLst>
          </p:cNvPr>
          <p:cNvSpPr/>
          <p:nvPr/>
        </p:nvSpPr>
        <p:spPr>
          <a:xfrm>
            <a:off x="2704564" y="3839828"/>
            <a:ext cx="352570" cy="1845165"/>
          </a:xfrm>
          <a:custGeom>
            <a:avLst/>
            <a:gdLst>
              <a:gd name="connsiteX0" fmla="*/ 695739 w 695739"/>
              <a:gd name="connsiteY0" fmla="*/ 0 h 1866348"/>
              <a:gd name="connsiteX1" fmla="*/ 121478 w 695739"/>
              <a:gd name="connsiteY1" fmla="*/ 430696 h 1866348"/>
              <a:gd name="connsiteX2" fmla="*/ 0 w 695739"/>
              <a:gd name="connsiteY2" fmla="*/ 1866348 h 1866348"/>
            </a:gdLst>
            <a:ahLst/>
            <a:cxnLst>
              <a:cxn ang="0">
                <a:pos x="connsiteX0" y="connsiteY0"/>
              </a:cxn>
              <a:cxn ang="0">
                <a:pos x="connsiteX1" y="connsiteY1"/>
              </a:cxn>
              <a:cxn ang="0">
                <a:pos x="connsiteX2" y="connsiteY2"/>
              </a:cxn>
            </a:cxnLst>
            <a:rect l="l" t="t" r="r" b="b"/>
            <a:pathLst>
              <a:path w="695739" h="1866348">
                <a:moveTo>
                  <a:pt x="695739" y="0"/>
                </a:moveTo>
                <a:cubicBezTo>
                  <a:pt x="466586" y="59819"/>
                  <a:pt x="237434" y="119638"/>
                  <a:pt x="121478" y="430696"/>
                </a:cubicBezTo>
                <a:cubicBezTo>
                  <a:pt x="5522" y="741754"/>
                  <a:pt x="2761" y="1304051"/>
                  <a:pt x="0" y="1866348"/>
                </a:cubicBezTo>
              </a:path>
            </a:pathLst>
          </a:custGeom>
          <a:ln w="28575"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2" name="Rounded Rectangle 41">
            <a:extLst>
              <a:ext uri="{FF2B5EF4-FFF2-40B4-BE49-F238E27FC236}">
                <a16:creationId xmlns:a16="http://schemas.microsoft.com/office/drawing/2014/main" id="{F89594E4-12D3-4233-DDC5-44377A8E1F6F}"/>
              </a:ext>
            </a:extLst>
          </p:cNvPr>
          <p:cNvSpPr/>
          <p:nvPr/>
        </p:nvSpPr>
        <p:spPr>
          <a:xfrm>
            <a:off x="1832448" y="5715953"/>
            <a:ext cx="2277704" cy="949739"/>
          </a:xfrm>
          <a:prstGeom prst="roundRect">
            <a:avLst/>
          </a:prstGeom>
          <a:solidFill>
            <a:schemeClr val="bg1">
              <a:lumMod val="85000"/>
            </a:schemeClr>
          </a:solidFill>
          <a:ln>
            <a:solidFill>
              <a:srgbClr val="660066"/>
            </a:solidFill>
          </a:ln>
          <a:effectLst>
            <a:outerShdw blurRad="50800" dist="38100" dir="2700000" algn="tl" rotWithShape="0">
              <a:srgbClr val="000000">
                <a:alpha val="43000"/>
              </a:srgb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ndara"/>
                <a:cs typeface="Candara"/>
              </a:rPr>
              <a:t>Only Brand with Heart/Brain Healthy Omega-3</a:t>
            </a:r>
          </a:p>
        </p:txBody>
      </p:sp>
    </p:spTree>
    <p:extLst>
      <p:ext uri="{BB962C8B-B14F-4D97-AF65-F5344CB8AC3E}">
        <p14:creationId xmlns:p14="http://schemas.microsoft.com/office/powerpoint/2010/main" val="257964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8C1BF6-9C7D-45FD-AAF4-245C904909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1838" y="105146"/>
            <a:ext cx="2319867" cy="529854"/>
          </a:xfrm>
          <a:prstGeom prst="rect">
            <a:avLst/>
          </a:prstGeom>
        </p:spPr>
      </p:pic>
      <p:sp>
        <p:nvSpPr>
          <p:cNvPr id="24" name="Title 2">
            <a:extLst>
              <a:ext uri="{FF2B5EF4-FFF2-40B4-BE49-F238E27FC236}">
                <a16:creationId xmlns:a16="http://schemas.microsoft.com/office/drawing/2014/main" id="{DEC57E5D-F71C-44DE-BB42-874F534D113C}"/>
              </a:ext>
            </a:extLst>
          </p:cNvPr>
          <p:cNvSpPr txBox="1">
            <a:spLocks/>
          </p:cNvSpPr>
          <p:nvPr/>
        </p:nvSpPr>
        <p:spPr>
          <a:xfrm>
            <a:off x="771799" y="949466"/>
            <a:ext cx="5800451" cy="539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96">
              <a:defRPr/>
            </a:pPr>
            <a:r>
              <a:rPr lang="en-US" sz="2400" dirty="0">
                <a:solidFill>
                  <a:schemeClr val="tx1">
                    <a:lumMod val="75000"/>
                    <a:lumOff val="25000"/>
                  </a:schemeClr>
                </a:solidFill>
                <a:latin typeface="Candara" panose="020E0502030303020204" pitchFamily="34" charset="0"/>
              </a:rPr>
              <a:t>Mamma Chia Organic Chia Seeds are growing in all channels</a:t>
            </a:r>
          </a:p>
        </p:txBody>
      </p:sp>
      <p:sp>
        <p:nvSpPr>
          <p:cNvPr id="35" name="TextBox 34">
            <a:extLst>
              <a:ext uri="{FF2B5EF4-FFF2-40B4-BE49-F238E27FC236}">
                <a16:creationId xmlns:a16="http://schemas.microsoft.com/office/drawing/2014/main" id="{E0F530CC-322C-41C7-B091-AFB777DA939A}"/>
              </a:ext>
            </a:extLst>
          </p:cNvPr>
          <p:cNvSpPr txBox="1"/>
          <p:nvPr/>
        </p:nvSpPr>
        <p:spPr>
          <a:xfrm>
            <a:off x="131838" y="6536246"/>
            <a:ext cx="8928456" cy="246221"/>
          </a:xfrm>
          <a:prstGeom prst="rect">
            <a:avLst/>
          </a:prstGeom>
          <a:noFill/>
        </p:spPr>
        <p:txBody>
          <a:bodyPr wrap="square" rtlCol="0">
            <a:spAutoFit/>
          </a:bodyPr>
          <a:lstStyle/>
          <a:p>
            <a:r>
              <a:rPr lang="en-US" sz="1000" dirty="0">
                <a:solidFill>
                  <a:schemeClr val="tx1">
                    <a:lumMod val="75000"/>
                    <a:lumOff val="25000"/>
                  </a:schemeClr>
                </a:solidFill>
              </a:rPr>
              <a:t>SPINS 52 – SS Seeds – MULO, US FOODS, Natural Enhanced $ Sales % Diff YAGO, 52 Week Period Ending 10/02/2022</a:t>
            </a:r>
          </a:p>
        </p:txBody>
      </p:sp>
      <p:sp>
        <p:nvSpPr>
          <p:cNvPr id="2" name="Slide Number Placeholder 1">
            <a:extLst>
              <a:ext uri="{FF2B5EF4-FFF2-40B4-BE49-F238E27FC236}">
                <a16:creationId xmlns:a16="http://schemas.microsoft.com/office/drawing/2014/main" id="{08AC6119-0267-B1BE-95AE-492937F1A3AD}"/>
              </a:ext>
            </a:extLst>
          </p:cNvPr>
          <p:cNvSpPr>
            <a:spLocks noGrp="1"/>
          </p:cNvSpPr>
          <p:nvPr>
            <p:ph type="sldNum" sz="quarter" idx="12"/>
          </p:nvPr>
        </p:nvSpPr>
        <p:spPr>
          <a:xfrm>
            <a:off x="9947904" y="6353684"/>
            <a:ext cx="2057400" cy="365125"/>
          </a:xfrm>
        </p:spPr>
        <p:txBody>
          <a:bodyPr/>
          <a:lstStyle/>
          <a:p>
            <a:fld id="{8E618FC7-899E-434F-BED2-F8CFF3966078}" type="slidenum">
              <a:rPr lang="en-US" smtClean="0"/>
              <a:pPr/>
              <a:t>12</a:t>
            </a:fld>
            <a:endParaRPr lang="en-US" dirty="0"/>
          </a:p>
        </p:txBody>
      </p:sp>
      <p:graphicFrame>
        <p:nvGraphicFramePr>
          <p:cNvPr id="7" name="Chart 6">
            <a:extLst>
              <a:ext uri="{FF2B5EF4-FFF2-40B4-BE49-F238E27FC236}">
                <a16:creationId xmlns:a16="http://schemas.microsoft.com/office/drawing/2014/main" id="{579A3626-02F2-60DB-FE13-E4C1523C4C75}"/>
              </a:ext>
            </a:extLst>
          </p:cNvPr>
          <p:cNvGraphicFramePr>
            <a:graphicFrameLocks/>
          </p:cNvGraphicFramePr>
          <p:nvPr/>
        </p:nvGraphicFramePr>
        <p:xfrm>
          <a:off x="682307" y="2063538"/>
          <a:ext cx="6585268" cy="429014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5C2F9C2-D39F-4F96-FBCB-1E80935EBBA3}"/>
              </a:ext>
            </a:extLst>
          </p:cNvPr>
          <p:cNvSpPr txBox="1"/>
          <p:nvPr/>
        </p:nvSpPr>
        <p:spPr>
          <a:xfrm>
            <a:off x="2171700" y="1837588"/>
            <a:ext cx="6096000" cy="369332"/>
          </a:xfrm>
          <a:prstGeom prst="rect">
            <a:avLst/>
          </a:prstGeom>
          <a:noFill/>
        </p:spPr>
        <p:txBody>
          <a:bodyPr wrap="square">
            <a:spAutoFit/>
          </a:bodyPr>
          <a:lstStyle/>
          <a:p>
            <a:r>
              <a:rPr lang="en-US" dirty="0">
                <a:solidFill>
                  <a:schemeClr val="tx1">
                    <a:lumMod val="75000"/>
                    <a:lumOff val="25000"/>
                  </a:schemeClr>
                </a:solidFill>
              </a:rPr>
              <a:t>Chia Seed $ Dollar Change vs YAGO</a:t>
            </a:r>
          </a:p>
        </p:txBody>
      </p:sp>
      <p:pic>
        <p:nvPicPr>
          <p:cNvPr id="1028" name="Picture 4" descr="undefined">
            <a:extLst>
              <a:ext uri="{FF2B5EF4-FFF2-40B4-BE49-F238E27FC236}">
                <a16:creationId xmlns:a16="http://schemas.microsoft.com/office/drawing/2014/main" id="{9661C88B-A888-F459-1DCB-BB8585C2A5E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
          <a:stretch/>
        </p:blipFill>
        <p:spPr bwMode="auto">
          <a:xfrm>
            <a:off x="7845293" y="120140"/>
            <a:ext cx="4197384" cy="2047372"/>
          </a:xfrm>
          <a:prstGeom prst="rect">
            <a:avLst/>
          </a:prstGeom>
          <a:noFill/>
          <a:ln w="41275">
            <a:solidFill>
              <a:srgbClr val="79288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descr="A picture containing text, shelf, different, lots&#10;&#10;Description automatically generated">
            <a:extLst>
              <a:ext uri="{FF2B5EF4-FFF2-40B4-BE49-F238E27FC236}">
                <a16:creationId xmlns:a16="http://schemas.microsoft.com/office/drawing/2014/main" id="{B59335E5-2B97-04DA-FC20-886C9807F7E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67575" y="2305169"/>
            <a:ext cx="4197384" cy="2105598"/>
          </a:xfrm>
          <a:prstGeom prst="rect">
            <a:avLst/>
          </a:prstGeom>
          <a:ln w="41275">
            <a:solidFill>
              <a:srgbClr val="792882"/>
            </a:solidFill>
          </a:ln>
          <a:effectLst>
            <a:outerShdw blurRad="50800" dist="38100" dir="2700000" algn="tl" rotWithShape="0">
              <a:prstClr val="black">
                <a:alpha val="40000"/>
              </a:prstClr>
            </a:outerShdw>
          </a:effectLst>
        </p:spPr>
      </p:pic>
      <p:pic>
        <p:nvPicPr>
          <p:cNvPr id="16" name="Picture 15" descr="A picture containing text, bunch, different, can&#10;&#10;Description automatically generated">
            <a:extLst>
              <a:ext uri="{FF2B5EF4-FFF2-40B4-BE49-F238E27FC236}">
                <a16:creationId xmlns:a16="http://schemas.microsoft.com/office/drawing/2014/main" id="{D4F6359C-5D08-4029-9B27-9ED29D2000D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8848904" y="3544087"/>
            <a:ext cx="2189434" cy="4198111"/>
          </a:xfrm>
          <a:prstGeom prst="rect">
            <a:avLst/>
          </a:prstGeom>
          <a:ln w="41275">
            <a:solidFill>
              <a:srgbClr val="79288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6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CBFA2-DED7-41FE-9651-AC9AB0EBE2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517" y="92904"/>
            <a:ext cx="2319867" cy="529854"/>
          </a:xfrm>
          <a:prstGeom prst="rect">
            <a:avLst/>
          </a:prstGeom>
        </p:spPr>
      </p:pic>
      <p:sp>
        <p:nvSpPr>
          <p:cNvPr id="11" name="TextBox 10">
            <a:extLst>
              <a:ext uri="{FF2B5EF4-FFF2-40B4-BE49-F238E27FC236}">
                <a16:creationId xmlns:a16="http://schemas.microsoft.com/office/drawing/2014/main" id="{23081F08-3D22-4792-9F28-D7D9F3ED5270}"/>
              </a:ext>
            </a:extLst>
          </p:cNvPr>
          <p:cNvSpPr txBox="1"/>
          <p:nvPr/>
        </p:nvSpPr>
        <p:spPr>
          <a:xfrm>
            <a:off x="301304" y="1686783"/>
            <a:ext cx="5794696" cy="5078313"/>
          </a:xfrm>
          <a:prstGeom prst="rect">
            <a:avLst/>
          </a:prstGeom>
          <a:noFill/>
        </p:spPr>
        <p:txBody>
          <a:bodyPr wrap="square" rtlCol="0">
            <a:spAutoFit/>
          </a:bodyPr>
          <a:lstStyle/>
          <a:p>
            <a:pPr marL="285750" indent="-285750">
              <a:buSzPct val="12000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rPr>
              <a:t>Category: baking seeds, functional foods</a:t>
            </a:r>
          </a:p>
          <a:p>
            <a:pPr marL="285750" indent="-285750">
              <a:buSzPct val="12000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rPr>
              <a:t>Suggested Retail Price 12oz: $6.99</a:t>
            </a:r>
          </a:p>
          <a:p>
            <a:pPr marL="285750" indent="-285750">
              <a:buSzPct val="12000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rPr>
              <a:t>Suggested Retail price 6oz: $4.99</a:t>
            </a:r>
          </a:p>
          <a:p>
            <a:pPr marL="285750" indent="-285750">
              <a:buSzPct val="12000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rPr>
              <a:t>Case Pack: 4/12oz</a:t>
            </a:r>
          </a:p>
          <a:p>
            <a:pPr marL="285750" indent="-285750">
              <a:buSzPct val="12000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rPr>
              <a:t>Shelf Life from Manufacturing</a:t>
            </a:r>
          </a:p>
          <a:p>
            <a:pPr marL="285750" indent="-285750">
              <a:buSzPct val="120000"/>
              <a:buFont typeface="Arial" panose="020B0604020202020204" pitchFamily="34" charset="0"/>
              <a:buChar char="•"/>
            </a:pPr>
            <a:endParaRPr lang="en-US" sz="1600" dirty="0">
              <a:solidFill>
                <a:schemeClr val="tx1">
                  <a:lumMod val="75000"/>
                  <a:lumOff val="25000"/>
                </a:schemeClr>
              </a:solidFill>
              <a:latin typeface="Candara" panose="020E0502030303020204" pitchFamily="34" charset="0"/>
            </a:endParaRPr>
          </a:p>
          <a:p>
            <a:pPr defTabSz="914400">
              <a:spcBef>
                <a:spcPts val="300"/>
              </a:spcBef>
              <a:buSzPct val="120000"/>
              <a:defRPr/>
            </a:pPr>
            <a:r>
              <a:rPr lang="en-US" sz="1600" b="1" dirty="0">
                <a:solidFill>
                  <a:schemeClr val="tx1">
                    <a:lumMod val="75000"/>
                    <a:lumOff val="25000"/>
                  </a:schemeClr>
                </a:solidFill>
                <a:latin typeface="Candara" panose="020E0502030303020204" pitchFamily="34" charset="0"/>
                <a:cs typeface="Candara"/>
              </a:rPr>
              <a:t>Key Attributes:</a:t>
            </a:r>
          </a:p>
          <a:p>
            <a:pPr marL="285750" indent="-285750" defTabSz="914400">
              <a:spcBef>
                <a:spcPts val="300"/>
              </a:spcBef>
              <a:buSzPct val="120000"/>
              <a:buFont typeface="Arial" panose="020B0604020202020204" pitchFamily="34" charset="0"/>
              <a:buChar char="•"/>
              <a:defRPr/>
            </a:pPr>
            <a:r>
              <a:rPr lang="en-US" sz="1600" dirty="0">
                <a:solidFill>
                  <a:schemeClr val="tx1">
                    <a:lumMod val="75000"/>
                    <a:lumOff val="25000"/>
                  </a:schemeClr>
                </a:solidFill>
                <a:latin typeface="Candara" panose="020E0502030303020204" pitchFamily="34" charset="0"/>
                <a:cs typeface="Candara"/>
              </a:rPr>
              <a:t>2430mg Omega-3 (ALA) , 3g plant-based protein and 4g prebiotic fiber.</a:t>
            </a:r>
            <a:r>
              <a:rPr lang="en-US" sz="1600" dirty="0">
                <a:solidFill>
                  <a:schemeClr val="tx1">
                    <a:lumMod val="75000"/>
                    <a:lumOff val="25000"/>
                  </a:schemeClr>
                </a:solidFill>
                <a:latin typeface="Candara" panose="020E0502030303020204" pitchFamily="34" charset="0"/>
                <a:cs typeface="Calibri" panose="020F0502020204030204" pitchFamily="34" charset="0"/>
              </a:rPr>
              <a:t> </a:t>
            </a:r>
          </a:p>
          <a:p>
            <a:pPr marL="285750" indent="-285750" defTabSz="914400">
              <a:spcBef>
                <a:spcPts val="300"/>
              </a:spcBef>
              <a:buSzPct val="120000"/>
              <a:buFont typeface="Arial" panose="020B0604020202020204" pitchFamily="34" charset="0"/>
              <a:buChar char="•"/>
              <a:defRPr/>
            </a:pPr>
            <a:r>
              <a:rPr lang="en-US" sz="1600" dirty="0">
                <a:solidFill>
                  <a:schemeClr val="tx1">
                    <a:lumMod val="75000"/>
                    <a:lumOff val="25000"/>
                  </a:schemeClr>
                </a:solidFill>
                <a:latin typeface="Candara" panose="020E0502030303020204" pitchFamily="34" charset="0"/>
                <a:cs typeface="Calibri" panose="020F0502020204030204" pitchFamily="34" charset="0"/>
              </a:rPr>
              <a:t>As a chia centric and consumer trusted brand, we know chia best and select high quality organic chia seeds priced competitively (avg 20% less than competitor*). </a:t>
            </a:r>
          </a:p>
          <a:p>
            <a:pPr marL="285750" indent="-285750" defTabSz="914400">
              <a:spcBef>
                <a:spcPts val="300"/>
              </a:spcBef>
              <a:buSzPct val="120000"/>
              <a:buFont typeface="Arial" panose="020B0604020202020204" pitchFamily="34" charset="0"/>
              <a:buChar char="•"/>
              <a:defRPr/>
            </a:pPr>
            <a:r>
              <a:rPr lang="en-US" sz="1600" dirty="0">
                <a:solidFill>
                  <a:schemeClr val="tx1">
                    <a:lumMod val="75000"/>
                    <a:lumOff val="25000"/>
                  </a:schemeClr>
                </a:solidFill>
                <a:latin typeface="Candara" panose="020E0502030303020204" pitchFamily="34" charset="0"/>
                <a:cs typeface="Calibri" panose="020F0502020204030204" pitchFamily="34" charset="0"/>
              </a:rPr>
              <a:t>As of Q4 2022, our chia seeds bags is fully recyclable, making it the first brand in that space to offer such sustainable option.</a:t>
            </a:r>
          </a:p>
          <a:p>
            <a:pPr marL="285750" indent="-285750" defTabSz="914400">
              <a:spcBef>
                <a:spcPts val="300"/>
              </a:spcBef>
              <a:buSzPct val="120000"/>
              <a:buFont typeface="Arial" panose="020B0604020202020204" pitchFamily="34" charset="0"/>
              <a:buChar char="•"/>
              <a:defRPr/>
            </a:pPr>
            <a:r>
              <a:rPr lang="en-US" sz="1600" dirty="0">
                <a:solidFill>
                  <a:schemeClr val="tx1">
                    <a:lumMod val="75000"/>
                    <a:lumOff val="25000"/>
                  </a:schemeClr>
                </a:solidFill>
                <a:latin typeface="Candara" panose="020E0502030303020204" pitchFamily="34" charset="0"/>
                <a:cs typeface="Candara"/>
              </a:rPr>
              <a:t>Keto-Friendly and filled with powerful antioxidants</a:t>
            </a:r>
          </a:p>
          <a:p>
            <a:pPr marL="285750" indent="-285750" defTabSz="914400">
              <a:spcBef>
                <a:spcPts val="300"/>
              </a:spcBef>
              <a:buSzPct val="120000"/>
              <a:buFont typeface="Arial" panose="020B0604020202020204" pitchFamily="34" charset="0"/>
              <a:buChar char="•"/>
              <a:defRPr/>
            </a:pPr>
            <a:r>
              <a:rPr lang="en-US" sz="1600" dirty="0">
                <a:solidFill>
                  <a:schemeClr val="tx1">
                    <a:lumMod val="75000"/>
                    <a:lumOff val="25000"/>
                  </a:schemeClr>
                </a:solidFill>
                <a:latin typeface="Candara" panose="020E0502030303020204" pitchFamily="34" charset="0"/>
                <a:cs typeface="Candara"/>
              </a:rPr>
              <a:t>USDA Certified Organic, Non-GMO</a:t>
            </a:r>
          </a:p>
          <a:p>
            <a:pPr marL="285750" indent="-285750" defTabSz="914400">
              <a:spcBef>
                <a:spcPts val="300"/>
              </a:spcBef>
              <a:buSzPct val="120000"/>
              <a:buFont typeface="Arial" panose="020B0604020202020204" pitchFamily="34" charset="0"/>
              <a:buChar char="•"/>
              <a:defRPr/>
            </a:pPr>
            <a:r>
              <a:rPr lang="en-US" sz="1600" dirty="0">
                <a:solidFill>
                  <a:schemeClr val="tx1">
                    <a:lumMod val="75000"/>
                    <a:lumOff val="25000"/>
                  </a:schemeClr>
                </a:solidFill>
                <a:latin typeface="Candara" panose="020E0502030303020204" pitchFamily="34" charset="0"/>
                <a:cs typeface="Candara"/>
              </a:rPr>
              <a:t>Gluten Free, Vegan &amp; Kosher</a:t>
            </a:r>
          </a:p>
          <a:p>
            <a:pPr marL="285750" indent="-285750" defTabSz="914400">
              <a:spcBef>
                <a:spcPts val="300"/>
              </a:spcBef>
              <a:buSzPct val="120000"/>
              <a:buFont typeface="Arial" panose="020B0604020202020204" pitchFamily="34" charset="0"/>
              <a:buChar char="•"/>
              <a:defRPr/>
            </a:pPr>
            <a:endParaRPr lang="en-US" sz="1600" dirty="0">
              <a:solidFill>
                <a:schemeClr val="tx1">
                  <a:lumMod val="75000"/>
                  <a:lumOff val="25000"/>
                </a:schemeClr>
              </a:solidFill>
              <a:latin typeface="Candara" panose="020E0502030303020204" pitchFamily="34" charset="0"/>
              <a:cs typeface="Candara"/>
            </a:endParaRPr>
          </a:p>
          <a:p>
            <a:pPr marL="285750" indent="-285750">
              <a:buSzPct val="120000"/>
              <a:buFont typeface="Arial" panose="020B0604020202020204" pitchFamily="34" charset="0"/>
              <a:buChar char="•"/>
            </a:pPr>
            <a:endParaRPr lang="en-US" sz="1600" dirty="0">
              <a:solidFill>
                <a:schemeClr val="tx1">
                  <a:lumMod val="75000"/>
                  <a:lumOff val="25000"/>
                </a:schemeClr>
              </a:solidFill>
              <a:latin typeface="Candara" panose="020E0502030303020204" pitchFamily="34" charset="0"/>
            </a:endParaRPr>
          </a:p>
        </p:txBody>
      </p:sp>
      <p:sp>
        <p:nvSpPr>
          <p:cNvPr id="33" name="Title 6">
            <a:extLst>
              <a:ext uri="{FF2B5EF4-FFF2-40B4-BE49-F238E27FC236}">
                <a16:creationId xmlns:a16="http://schemas.microsoft.com/office/drawing/2014/main" id="{A5A42952-C8DA-4759-B997-E18A0FD19D9A}"/>
              </a:ext>
            </a:extLst>
          </p:cNvPr>
          <p:cNvSpPr txBox="1">
            <a:spLocks/>
          </p:cNvSpPr>
          <p:nvPr/>
        </p:nvSpPr>
        <p:spPr>
          <a:xfrm>
            <a:off x="2314035" y="874742"/>
            <a:ext cx="6600798"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tx1">
                    <a:lumMod val="75000"/>
                    <a:lumOff val="25000"/>
                  </a:schemeClr>
                </a:solidFill>
                <a:latin typeface="Candara"/>
                <a:cs typeface="Candara"/>
              </a:rPr>
              <a:t>Organic Black &amp; White Chia Seeds 12oz</a:t>
            </a:r>
          </a:p>
        </p:txBody>
      </p:sp>
      <p:grpSp>
        <p:nvGrpSpPr>
          <p:cNvPr id="8" name="Group 7">
            <a:extLst>
              <a:ext uri="{FF2B5EF4-FFF2-40B4-BE49-F238E27FC236}">
                <a16:creationId xmlns:a16="http://schemas.microsoft.com/office/drawing/2014/main" id="{47E70A2B-2B23-2416-2890-DA4D0AEFF708}"/>
              </a:ext>
            </a:extLst>
          </p:cNvPr>
          <p:cNvGrpSpPr/>
          <p:nvPr/>
        </p:nvGrpSpPr>
        <p:grpSpPr>
          <a:xfrm>
            <a:off x="7818199" y="5343"/>
            <a:ext cx="4241284" cy="432466"/>
            <a:chOff x="4266119" y="61663"/>
            <a:chExt cx="4763679" cy="439898"/>
          </a:xfrm>
        </p:grpSpPr>
        <p:pic>
          <p:nvPicPr>
            <p:cNvPr id="9" name="Picture 8" descr="Graphical user interface, application&#10;&#10;Description automatically generated">
              <a:extLst>
                <a:ext uri="{FF2B5EF4-FFF2-40B4-BE49-F238E27FC236}">
                  <a16:creationId xmlns:a16="http://schemas.microsoft.com/office/drawing/2014/main" id="{FC28CE81-43DD-BD9A-B737-1339E70A56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66387" y="61663"/>
              <a:ext cx="2463411" cy="358546"/>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8D3ACB09-DCF1-9242-04D6-CDC2E86345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6119" y="82573"/>
              <a:ext cx="2463411" cy="418988"/>
            </a:xfrm>
            <a:prstGeom prst="rect">
              <a:avLst/>
            </a:prstGeom>
          </p:spPr>
        </p:pic>
      </p:grpSp>
      <p:pic>
        <p:nvPicPr>
          <p:cNvPr id="7" name="Picture 6" descr="Shape&#10;&#10;Description automatically generated">
            <a:extLst>
              <a:ext uri="{FF2B5EF4-FFF2-40B4-BE49-F238E27FC236}">
                <a16:creationId xmlns:a16="http://schemas.microsoft.com/office/drawing/2014/main" id="{8CA8D483-6CDE-DA66-8BC2-374375F138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50931" y="528022"/>
            <a:ext cx="754373" cy="1112749"/>
          </a:xfrm>
          <a:prstGeom prst="rect">
            <a:avLst/>
          </a:prstGeom>
        </p:spPr>
      </p:pic>
      <p:sp>
        <p:nvSpPr>
          <p:cNvPr id="14" name="Rectangle 13">
            <a:extLst>
              <a:ext uri="{FF2B5EF4-FFF2-40B4-BE49-F238E27FC236}">
                <a16:creationId xmlns:a16="http://schemas.microsoft.com/office/drawing/2014/main" id="{F61D6C68-0638-6BD2-E2D0-0459492D1915}"/>
              </a:ext>
            </a:extLst>
          </p:cNvPr>
          <p:cNvSpPr/>
          <p:nvPr/>
        </p:nvSpPr>
        <p:spPr>
          <a:xfrm>
            <a:off x="0" y="6593091"/>
            <a:ext cx="4572000" cy="230832"/>
          </a:xfrm>
          <a:prstGeom prst="rect">
            <a:avLst/>
          </a:prstGeom>
        </p:spPr>
        <p:txBody>
          <a:bodyPr>
            <a:spAutoFit/>
          </a:bodyPr>
          <a:lstStyle/>
          <a:p>
            <a:r>
              <a:rPr lang="en-US" sz="900" dirty="0">
                <a:latin typeface="Candara"/>
              </a:rPr>
              <a:t>(*)  $/oz compared to competitors  found in 8-12oz bags</a:t>
            </a:r>
            <a:endParaRPr lang="en-US" sz="900" dirty="0"/>
          </a:p>
        </p:txBody>
      </p:sp>
      <p:sp>
        <p:nvSpPr>
          <p:cNvPr id="13" name="Slide Number Placeholder 1">
            <a:extLst>
              <a:ext uri="{FF2B5EF4-FFF2-40B4-BE49-F238E27FC236}">
                <a16:creationId xmlns:a16="http://schemas.microsoft.com/office/drawing/2014/main" id="{F612A981-B949-6E5F-9D72-0BD07A154CFB}"/>
              </a:ext>
            </a:extLst>
          </p:cNvPr>
          <p:cNvSpPr>
            <a:spLocks noGrp="1"/>
          </p:cNvSpPr>
          <p:nvPr>
            <p:ph type="sldNum" sz="quarter" idx="12"/>
          </p:nvPr>
        </p:nvSpPr>
        <p:spPr>
          <a:xfrm>
            <a:off x="9947904" y="6353684"/>
            <a:ext cx="2057400" cy="365125"/>
          </a:xfrm>
        </p:spPr>
        <p:txBody>
          <a:bodyPr/>
          <a:lstStyle/>
          <a:p>
            <a:fld id="{8E618FC7-899E-434F-BED2-F8CFF3966078}" type="slidenum">
              <a:rPr lang="en-US" smtClean="0"/>
              <a:pPr/>
              <a:t>13</a:t>
            </a:fld>
            <a:endParaRPr lang="en-US" dirty="0"/>
          </a:p>
        </p:txBody>
      </p:sp>
      <p:pic>
        <p:nvPicPr>
          <p:cNvPr id="16" name="Picture 15">
            <a:extLst>
              <a:ext uri="{FF2B5EF4-FFF2-40B4-BE49-F238E27FC236}">
                <a16:creationId xmlns:a16="http://schemas.microsoft.com/office/drawing/2014/main" id="{AAD1ABC8-65B5-45AB-8EC4-E70F0300B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6277" y="2476725"/>
            <a:ext cx="2247141" cy="3053479"/>
          </a:xfrm>
          <a:prstGeom prst="rect">
            <a:avLst/>
          </a:prstGeom>
        </p:spPr>
      </p:pic>
      <p:pic>
        <p:nvPicPr>
          <p:cNvPr id="18" name="Picture 17">
            <a:extLst>
              <a:ext uri="{FF2B5EF4-FFF2-40B4-BE49-F238E27FC236}">
                <a16:creationId xmlns:a16="http://schemas.microsoft.com/office/drawing/2014/main" id="{E85BEE58-1E32-4C2D-998D-1ADDB8BB2B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92092" y="2464251"/>
            <a:ext cx="2203153" cy="3065953"/>
          </a:xfrm>
          <a:prstGeom prst="rect">
            <a:avLst/>
          </a:prstGeom>
        </p:spPr>
      </p:pic>
      <p:pic>
        <p:nvPicPr>
          <p:cNvPr id="19" name="Picture 18">
            <a:extLst>
              <a:ext uri="{FF2B5EF4-FFF2-40B4-BE49-F238E27FC236}">
                <a16:creationId xmlns:a16="http://schemas.microsoft.com/office/drawing/2014/main" id="{8E42341D-50C9-4397-BDC5-197CDB6B6E4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84965" y="3123368"/>
            <a:ext cx="1907035" cy="2406836"/>
          </a:xfrm>
          <a:prstGeom prst="rect">
            <a:avLst/>
          </a:prstGeom>
        </p:spPr>
      </p:pic>
    </p:spTree>
    <p:extLst>
      <p:ext uri="{BB962C8B-B14F-4D97-AF65-F5344CB8AC3E}">
        <p14:creationId xmlns:p14="http://schemas.microsoft.com/office/powerpoint/2010/main" val="73645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22DA2E9-92C0-4B1B-ABDB-1DCFC006E3D2}"/>
              </a:ext>
            </a:extLst>
          </p:cNvPr>
          <p:cNvSpPr txBox="1"/>
          <p:nvPr/>
        </p:nvSpPr>
        <p:spPr>
          <a:xfrm>
            <a:off x="281528" y="2779842"/>
            <a:ext cx="6401877"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ndara" panose="020E0502030303020204" pitchFamily="34" charset="0"/>
              </a:rPr>
              <a:t>Mamma Chia is introducing a first of its kind line of “ready to make” Chia Pudding Mixes that is incredibly flavorful, without added sugar and packed with essential Omega-3.</a:t>
            </a:r>
          </a:p>
          <a:p>
            <a:pPr marL="285750" indent="-285750">
              <a:buFont typeface="Arial" panose="020B0604020202020204" pitchFamily="34" charset="0"/>
              <a:buChar char="•"/>
            </a:pPr>
            <a:r>
              <a:rPr lang="en-US" sz="1600" dirty="0">
                <a:latin typeface="Candara" panose="020E0502030303020204" pitchFamily="34" charset="0"/>
              </a:rPr>
              <a:t>Chia Pudding Mix is delightfully easy to prepare! Just add water or your favorite non-dairy milk, whisk together, refrigerate and enjoy. </a:t>
            </a:r>
          </a:p>
          <a:p>
            <a:pPr marL="285750" indent="-285750">
              <a:buFont typeface="Arial" panose="020B0604020202020204" pitchFamily="34" charset="0"/>
              <a:buChar char="•"/>
            </a:pPr>
            <a:r>
              <a:rPr lang="en-US" sz="1600" dirty="0">
                <a:latin typeface="Candara" panose="020E0502030303020204" pitchFamily="34" charset="0"/>
              </a:rPr>
              <a:t>Our Chia Pudding is a low-calorie snack that can be enjoyed any time of day. Just add fresh fruit and it becomes a nourishing breakfast, satisfying lunch or delicious desert. </a:t>
            </a:r>
          </a:p>
          <a:p>
            <a:pPr marL="285750" indent="-285750">
              <a:buFont typeface="Arial" panose="020B0604020202020204" pitchFamily="34" charset="0"/>
              <a:buChar char="•"/>
            </a:pPr>
            <a:r>
              <a:rPr lang="en-US" sz="1600" dirty="0">
                <a:latin typeface="Candara" panose="020E0502030303020204" pitchFamily="34" charset="0"/>
              </a:rPr>
              <a:t>The new bag’s material (launching in Q2 2023) is approved  for store drop-off program offered by the How2Recycle</a:t>
            </a:r>
            <a:r>
              <a:rPr lang="en-US" sz="1600" baseline="30000" dirty="0">
                <a:latin typeface="Candara" panose="020E0502030303020204" pitchFamily="34" charset="0"/>
              </a:rPr>
              <a:t>® </a:t>
            </a:r>
            <a:r>
              <a:rPr lang="en-US" sz="1600" dirty="0">
                <a:latin typeface="Candara" panose="020E0502030303020204" pitchFamily="34" charset="0"/>
              </a:rPr>
              <a:t>and the Sustainable Packaging Coalition (SPC). The How2Recycle® label clearly and concisely communicates to</a:t>
            </a:r>
            <a:r>
              <a:rPr lang="en-US" sz="1600" b="1" dirty="0">
                <a:latin typeface="Candara" panose="020E0502030303020204" pitchFamily="34" charset="0"/>
              </a:rPr>
              <a:t> </a:t>
            </a:r>
            <a:r>
              <a:rPr lang="en-US" sz="1600" dirty="0">
                <a:latin typeface="Candara" panose="020E0502030303020204" pitchFamily="34" charset="0"/>
              </a:rPr>
              <a:t>consumers how and where to recycle the pouch. </a:t>
            </a:r>
          </a:p>
          <a:p>
            <a:pPr marL="285750" indent="-285750">
              <a:buFont typeface="Arial" panose="020B0604020202020204" pitchFamily="34" charset="0"/>
              <a:buChar char="•"/>
            </a:pPr>
            <a:r>
              <a:rPr lang="en-US" sz="1600" dirty="0">
                <a:latin typeface="Candara" panose="020E0502030303020204" pitchFamily="34" charset="0"/>
              </a:rPr>
              <a:t>This exciting launch will coincide with the new Mamma Chia’s re-branding that inspires inclusivity, female empowerment and body-positivity. </a:t>
            </a:r>
          </a:p>
        </p:txBody>
      </p:sp>
      <p:sp>
        <p:nvSpPr>
          <p:cNvPr id="33" name="Title 6">
            <a:extLst>
              <a:ext uri="{FF2B5EF4-FFF2-40B4-BE49-F238E27FC236}">
                <a16:creationId xmlns:a16="http://schemas.microsoft.com/office/drawing/2014/main" id="{A5A42952-C8DA-4759-B997-E18A0FD19D9A}"/>
              </a:ext>
            </a:extLst>
          </p:cNvPr>
          <p:cNvSpPr txBox="1">
            <a:spLocks/>
          </p:cNvSpPr>
          <p:nvPr/>
        </p:nvSpPr>
        <p:spPr>
          <a:xfrm>
            <a:off x="3156021" y="1032914"/>
            <a:ext cx="5646198"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Candara"/>
                <a:cs typeface="Candara"/>
              </a:rPr>
              <a:t>Organic Chia Pudding Mixes</a:t>
            </a:r>
          </a:p>
        </p:txBody>
      </p:sp>
      <p:sp>
        <p:nvSpPr>
          <p:cNvPr id="34" name="TextBox 33">
            <a:extLst>
              <a:ext uri="{FF2B5EF4-FFF2-40B4-BE49-F238E27FC236}">
                <a16:creationId xmlns:a16="http://schemas.microsoft.com/office/drawing/2014/main" id="{C8ED3BE5-7E9F-40BF-8608-31B7A1481DDC}"/>
              </a:ext>
            </a:extLst>
          </p:cNvPr>
          <p:cNvSpPr txBox="1"/>
          <p:nvPr/>
        </p:nvSpPr>
        <p:spPr>
          <a:xfrm>
            <a:off x="7602512" y="2149833"/>
            <a:ext cx="1592917" cy="954107"/>
          </a:xfrm>
          <a:prstGeom prst="rect">
            <a:avLst/>
          </a:prstGeom>
          <a:noFill/>
        </p:spPr>
        <p:txBody>
          <a:bodyPr wrap="square" rtlCol="0">
            <a:spAutoFit/>
          </a:bodyPr>
          <a:lstStyle/>
          <a:p>
            <a:r>
              <a:rPr lang="en-US" sz="1400" b="1" dirty="0">
                <a:solidFill>
                  <a:srgbClr val="7030A0"/>
                </a:solidFill>
                <a:latin typeface="Candara" panose="020E0502030303020204" pitchFamily="34" charset="0"/>
              </a:rPr>
              <a:t>3 key callouts:             </a:t>
            </a:r>
            <a:r>
              <a:rPr lang="en-US" sz="1400" dirty="0">
                <a:solidFill>
                  <a:srgbClr val="7030A0"/>
                </a:solidFill>
                <a:latin typeface="Candara" panose="020E0502030303020204" pitchFamily="34" charset="0"/>
              </a:rPr>
              <a:t>► No added sugar ► Omega-3             ► Prebiotic</a:t>
            </a:r>
          </a:p>
        </p:txBody>
      </p:sp>
      <p:pic>
        <p:nvPicPr>
          <p:cNvPr id="21" name="Picture 20">
            <a:extLst>
              <a:ext uri="{FF2B5EF4-FFF2-40B4-BE49-F238E27FC236}">
                <a16:creationId xmlns:a16="http://schemas.microsoft.com/office/drawing/2014/main" id="{F28E8CFF-71D2-415B-9002-71403E8079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48913" y="6211578"/>
            <a:ext cx="1114286" cy="457143"/>
          </a:xfrm>
          <a:prstGeom prst="rect">
            <a:avLst/>
          </a:prstGeom>
        </p:spPr>
      </p:pic>
      <p:pic>
        <p:nvPicPr>
          <p:cNvPr id="22" name="Picture 21">
            <a:extLst>
              <a:ext uri="{FF2B5EF4-FFF2-40B4-BE49-F238E27FC236}">
                <a16:creationId xmlns:a16="http://schemas.microsoft.com/office/drawing/2014/main" id="{BB81743E-4C82-4107-A06C-4D835B7D67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92795" y="3309180"/>
            <a:ext cx="1114286" cy="457143"/>
          </a:xfrm>
          <a:prstGeom prst="rect">
            <a:avLst/>
          </a:prstGeom>
        </p:spPr>
      </p:pic>
      <p:sp>
        <p:nvSpPr>
          <p:cNvPr id="24" name="TextBox 23">
            <a:extLst>
              <a:ext uri="{FF2B5EF4-FFF2-40B4-BE49-F238E27FC236}">
                <a16:creationId xmlns:a16="http://schemas.microsoft.com/office/drawing/2014/main" id="{C4D57D6D-629E-4F70-9513-2E9E060D3B17}"/>
              </a:ext>
            </a:extLst>
          </p:cNvPr>
          <p:cNvSpPr txBox="1"/>
          <p:nvPr/>
        </p:nvSpPr>
        <p:spPr>
          <a:xfrm>
            <a:off x="7659985" y="5960998"/>
            <a:ext cx="1411409" cy="276999"/>
          </a:xfrm>
          <a:prstGeom prst="rect">
            <a:avLst/>
          </a:prstGeom>
          <a:noFill/>
        </p:spPr>
        <p:txBody>
          <a:bodyPr wrap="square" rtlCol="0">
            <a:spAutoFit/>
          </a:bodyPr>
          <a:lstStyle/>
          <a:p>
            <a:pPr algn="ctr"/>
            <a:r>
              <a:rPr lang="en-US" sz="1200" dirty="0">
                <a:solidFill>
                  <a:schemeClr val="tx1">
                    <a:lumMod val="65000"/>
                    <a:lumOff val="35000"/>
                  </a:schemeClr>
                </a:solidFill>
                <a:latin typeface="Candara" panose="020E0502030303020204" pitchFamily="34" charset="0"/>
              </a:rPr>
              <a:t>Vanilla Bean</a:t>
            </a:r>
          </a:p>
        </p:txBody>
      </p:sp>
      <p:sp>
        <p:nvSpPr>
          <p:cNvPr id="25" name="TextBox 24">
            <a:extLst>
              <a:ext uri="{FF2B5EF4-FFF2-40B4-BE49-F238E27FC236}">
                <a16:creationId xmlns:a16="http://schemas.microsoft.com/office/drawing/2014/main" id="{6B9A3923-7EDA-44CA-B336-C2332F595704}"/>
              </a:ext>
            </a:extLst>
          </p:cNvPr>
          <p:cNvSpPr txBox="1"/>
          <p:nvPr/>
        </p:nvSpPr>
        <p:spPr>
          <a:xfrm>
            <a:off x="9412238" y="3066854"/>
            <a:ext cx="1411409" cy="276999"/>
          </a:xfrm>
          <a:prstGeom prst="rect">
            <a:avLst/>
          </a:prstGeom>
          <a:noFill/>
        </p:spPr>
        <p:txBody>
          <a:bodyPr wrap="square" rtlCol="0">
            <a:spAutoFit/>
          </a:bodyPr>
          <a:lstStyle/>
          <a:p>
            <a:pPr algn="ctr"/>
            <a:r>
              <a:rPr lang="en-US" sz="1200" dirty="0">
                <a:solidFill>
                  <a:schemeClr val="tx1">
                    <a:lumMod val="65000"/>
                    <a:lumOff val="35000"/>
                  </a:schemeClr>
                </a:solidFill>
                <a:latin typeface="Candara" panose="020E0502030303020204" pitchFamily="34" charset="0"/>
              </a:rPr>
              <a:t>Dark Chocolate</a:t>
            </a:r>
          </a:p>
        </p:txBody>
      </p:sp>
      <p:pic>
        <p:nvPicPr>
          <p:cNvPr id="36" name="Picture 35" descr="A picture containing text&#10;&#10;Description automatically generated">
            <a:extLst>
              <a:ext uri="{FF2B5EF4-FFF2-40B4-BE49-F238E27FC236}">
                <a16:creationId xmlns:a16="http://schemas.microsoft.com/office/drawing/2014/main" id="{7FB3A377-5BCD-B348-64CA-BA13065B5A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6600" y="1032914"/>
            <a:ext cx="1805741" cy="2075198"/>
          </a:xfrm>
          <a:prstGeom prst="rect">
            <a:avLst/>
          </a:prstGeom>
        </p:spPr>
      </p:pic>
      <p:pic>
        <p:nvPicPr>
          <p:cNvPr id="38" name="Picture 37" descr="A picture containing text, white goods&#10;&#10;Description automatically generated">
            <a:extLst>
              <a:ext uri="{FF2B5EF4-FFF2-40B4-BE49-F238E27FC236}">
                <a16:creationId xmlns:a16="http://schemas.microsoft.com/office/drawing/2014/main" id="{0826B4CA-EC84-6A2D-D185-2E4AED78C7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6956" y="3890574"/>
            <a:ext cx="1805741" cy="2075198"/>
          </a:xfrm>
          <a:prstGeom prst="rect">
            <a:avLst/>
          </a:prstGeom>
        </p:spPr>
      </p:pic>
      <p:sp>
        <p:nvSpPr>
          <p:cNvPr id="4" name="TextBox 3">
            <a:extLst>
              <a:ext uri="{FF2B5EF4-FFF2-40B4-BE49-F238E27FC236}">
                <a16:creationId xmlns:a16="http://schemas.microsoft.com/office/drawing/2014/main" id="{4871650F-1B7D-B463-F8D6-BC3B097D2E8B}"/>
              </a:ext>
            </a:extLst>
          </p:cNvPr>
          <p:cNvSpPr txBox="1"/>
          <p:nvPr/>
        </p:nvSpPr>
        <p:spPr>
          <a:xfrm>
            <a:off x="9265213" y="5973523"/>
            <a:ext cx="1766882" cy="276999"/>
          </a:xfrm>
          <a:prstGeom prst="rect">
            <a:avLst/>
          </a:prstGeom>
          <a:noFill/>
        </p:spPr>
        <p:txBody>
          <a:bodyPr wrap="square" rtlCol="0">
            <a:spAutoFit/>
          </a:bodyPr>
          <a:lstStyle/>
          <a:p>
            <a:pPr algn="ctr"/>
            <a:r>
              <a:rPr lang="en-US" sz="1200" dirty="0">
                <a:solidFill>
                  <a:schemeClr val="tx1">
                    <a:lumMod val="65000"/>
                    <a:lumOff val="35000"/>
                  </a:schemeClr>
                </a:solidFill>
                <a:latin typeface="Candara" panose="020E0502030303020204" pitchFamily="34" charset="0"/>
              </a:rPr>
              <a:t>Dragon Fruit</a:t>
            </a:r>
          </a:p>
        </p:txBody>
      </p:sp>
      <p:pic>
        <p:nvPicPr>
          <p:cNvPr id="5" name="Picture 4" descr="A picture containing text&#10;&#10;Description automatically generated">
            <a:extLst>
              <a:ext uri="{FF2B5EF4-FFF2-40B4-BE49-F238E27FC236}">
                <a16:creationId xmlns:a16="http://schemas.microsoft.com/office/drawing/2014/main" id="{B9D492A6-5511-63F1-8455-2A1D6952F8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36599" y="3890575"/>
            <a:ext cx="1814754" cy="2086305"/>
          </a:xfrm>
          <a:prstGeom prst="rect">
            <a:avLst/>
          </a:prstGeom>
        </p:spPr>
      </p:pic>
      <p:pic>
        <p:nvPicPr>
          <p:cNvPr id="6" name="Picture 2" descr="UPC-A preview image">
            <a:extLst>
              <a:ext uri="{FF2B5EF4-FFF2-40B4-BE49-F238E27FC236}">
                <a16:creationId xmlns:a16="http://schemas.microsoft.com/office/drawing/2014/main" id="{F2BE4894-7B46-1BF3-0E02-320593F2B95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596879" y="6210328"/>
            <a:ext cx="1152777" cy="491531"/>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DAB3194C-B434-17C0-FCFD-384B932737DC}"/>
              </a:ext>
            </a:extLst>
          </p:cNvPr>
          <p:cNvSpPr>
            <a:spLocks noGrp="1"/>
          </p:cNvSpPr>
          <p:nvPr>
            <p:ph type="sldNum" sz="quarter" idx="12"/>
          </p:nvPr>
        </p:nvSpPr>
        <p:spPr/>
        <p:txBody>
          <a:bodyPr/>
          <a:lstStyle/>
          <a:p>
            <a:fld id="{8E618FC7-899E-434F-BED2-F8CFF3966078}" type="slidenum">
              <a:rPr lang="en-US" smtClean="0"/>
              <a:t>14</a:t>
            </a:fld>
            <a:endParaRPr lang="en-US"/>
          </a:p>
        </p:txBody>
      </p:sp>
      <p:sp>
        <p:nvSpPr>
          <p:cNvPr id="14" name="TextBox 13">
            <a:extLst>
              <a:ext uri="{FF2B5EF4-FFF2-40B4-BE49-F238E27FC236}">
                <a16:creationId xmlns:a16="http://schemas.microsoft.com/office/drawing/2014/main" id="{F631366C-B484-7D94-675E-B72A3A382FC2}"/>
              </a:ext>
            </a:extLst>
          </p:cNvPr>
          <p:cNvSpPr txBox="1"/>
          <p:nvPr/>
        </p:nvSpPr>
        <p:spPr>
          <a:xfrm>
            <a:off x="280455" y="1671659"/>
            <a:ext cx="6218656"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ndara" panose="020E0502030303020204" pitchFamily="34" charset="0"/>
              </a:rPr>
              <a:t>Category: Baking Mixes/Breakfast Cereals</a:t>
            </a:r>
          </a:p>
          <a:p>
            <a:pPr marL="285750" indent="-285750">
              <a:buFont typeface="Arial" panose="020B0604020202020204" pitchFamily="34" charset="0"/>
              <a:buChar char="•"/>
            </a:pPr>
            <a:r>
              <a:rPr lang="en-US" sz="1600" dirty="0">
                <a:latin typeface="Candara" panose="020E0502030303020204" pitchFamily="34" charset="0"/>
              </a:rPr>
              <a:t>Suggested Retail Price: $7.99</a:t>
            </a:r>
          </a:p>
          <a:p>
            <a:pPr marL="285750" indent="-285750">
              <a:buFont typeface="Arial" panose="020B0604020202020204" pitchFamily="34" charset="0"/>
              <a:buChar char="•"/>
            </a:pPr>
            <a:r>
              <a:rPr lang="en-US" sz="1600" dirty="0">
                <a:latin typeface="Candara" panose="020E0502030303020204" pitchFamily="34" charset="0"/>
              </a:rPr>
              <a:t>Case Pack: 6/5.3 	oz.</a:t>
            </a:r>
          </a:p>
          <a:p>
            <a:pPr marL="285750" indent="-285750">
              <a:buFont typeface="Arial" panose="020B0604020202020204" pitchFamily="34" charset="0"/>
              <a:buChar char="•"/>
            </a:pPr>
            <a:r>
              <a:rPr lang="en-US" sz="1600" dirty="0">
                <a:latin typeface="Candara" panose="020E0502030303020204" pitchFamily="34" charset="0"/>
              </a:rPr>
              <a:t>Shelf Life from Manufacturing: 300 days</a:t>
            </a:r>
          </a:p>
        </p:txBody>
      </p:sp>
      <p:pic>
        <p:nvPicPr>
          <p:cNvPr id="11" name="Picture 10">
            <a:extLst>
              <a:ext uri="{FF2B5EF4-FFF2-40B4-BE49-F238E27FC236}">
                <a16:creationId xmlns:a16="http://schemas.microsoft.com/office/drawing/2014/main" id="{08317EE7-DBBB-C015-D7FC-329BD07FD4A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2517" y="92904"/>
            <a:ext cx="2319867" cy="529854"/>
          </a:xfrm>
          <a:prstGeom prst="rect">
            <a:avLst/>
          </a:prstGeom>
        </p:spPr>
      </p:pic>
      <p:grpSp>
        <p:nvGrpSpPr>
          <p:cNvPr id="15" name="Group 14">
            <a:extLst>
              <a:ext uri="{FF2B5EF4-FFF2-40B4-BE49-F238E27FC236}">
                <a16:creationId xmlns:a16="http://schemas.microsoft.com/office/drawing/2014/main" id="{9C184B1A-2388-49D7-137C-6180A4F9F18F}"/>
              </a:ext>
            </a:extLst>
          </p:cNvPr>
          <p:cNvGrpSpPr/>
          <p:nvPr/>
        </p:nvGrpSpPr>
        <p:grpSpPr>
          <a:xfrm>
            <a:off x="7818199" y="5343"/>
            <a:ext cx="4241284" cy="432466"/>
            <a:chOff x="4266119" y="61663"/>
            <a:chExt cx="4763679" cy="439898"/>
          </a:xfrm>
        </p:grpSpPr>
        <p:pic>
          <p:nvPicPr>
            <p:cNvPr id="16" name="Picture 15" descr="Graphical user interface, application&#10;&#10;Description automatically generated">
              <a:extLst>
                <a:ext uri="{FF2B5EF4-FFF2-40B4-BE49-F238E27FC236}">
                  <a16:creationId xmlns:a16="http://schemas.microsoft.com/office/drawing/2014/main" id="{F0BF130B-C354-44E4-B2B6-DED6D193722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66387" y="61663"/>
              <a:ext cx="2463411" cy="358546"/>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C6902146-8AD5-82AD-8B23-FE95D746521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266119" y="82573"/>
              <a:ext cx="2463411" cy="418988"/>
            </a:xfrm>
            <a:prstGeom prst="rect">
              <a:avLst/>
            </a:prstGeom>
          </p:spPr>
        </p:pic>
      </p:grpSp>
      <p:pic>
        <p:nvPicPr>
          <p:cNvPr id="18" name="Picture 17" descr="Shape&#10;&#10;Description automatically generated">
            <a:extLst>
              <a:ext uri="{FF2B5EF4-FFF2-40B4-BE49-F238E27FC236}">
                <a16:creationId xmlns:a16="http://schemas.microsoft.com/office/drawing/2014/main" id="{32493EC1-C564-95CE-DE88-7944CD2FEB6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156099" y="2070513"/>
            <a:ext cx="754373" cy="1112749"/>
          </a:xfrm>
          <a:prstGeom prst="rect">
            <a:avLst/>
          </a:prstGeom>
        </p:spPr>
      </p:pic>
    </p:spTree>
    <p:extLst>
      <p:ext uri="{BB962C8B-B14F-4D97-AF65-F5344CB8AC3E}">
        <p14:creationId xmlns:p14="http://schemas.microsoft.com/office/powerpoint/2010/main" val="1583782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6">
            <a:extLst>
              <a:ext uri="{FF2B5EF4-FFF2-40B4-BE49-F238E27FC236}">
                <a16:creationId xmlns:a16="http://schemas.microsoft.com/office/drawing/2014/main" id="{A5A42952-C8DA-4759-B997-E18A0FD19D9A}"/>
              </a:ext>
            </a:extLst>
          </p:cNvPr>
          <p:cNvSpPr txBox="1">
            <a:spLocks/>
          </p:cNvSpPr>
          <p:nvPr/>
        </p:nvSpPr>
        <p:spPr>
          <a:xfrm>
            <a:off x="3120027" y="901840"/>
            <a:ext cx="5646198" cy="8064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latin typeface="Candara"/>
                <a:cs typeface="Candara"/>
              </a:rPr>
              <a:t>Chia Pudding is buzzing!</a:t>
            </a:r>
          </a:p>
        </p:txBody>
      </p:sp>
      <p:pic>
        <p:nvPicPr>
          <p:cNvPr id="4" name="Picture 3" descr="Table&#10;&#10;Description automatically generated with low confidence">
            <a:extLst>
              <a:ext uri="{FF2B5EF4-FFF2-40B4-BE49-F238E27FC236}">
                <a16:creationId xmlns:a16="http://schemas.microsoft.com/office/drawing/2014/main" id="{447E0FCE-582B-C515-7D5A-0168F833C0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66935" y="4136658"/>
            <a:ext cx="1984488" cy="816463"/>
          </a:xfrm>
          <a:prstGeom prst="rect">
            <a:avLst/>
          </a:prstGeom>
        </p:spPr>
      </p:pic>
      <p:pic>
        <p:nvPicPr>
          <p:cNvPr id="5" name="Picture 2">
            <a:extLst>
              <a:ext uri="{FF2B5EF4-FFF2-40B4-BE49-F238E27FC236}">
                <a16:creationId xmlns:a16="http://schemas.microsoft.com/office/drawing/2014/main" id="{08E5AF70-9B5B-9EB3-D57C-2E1EB4E805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451" y="1675266"/>
            <a:ext cx="2745684" cy="406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DD8CD69D-9A9B-22C6-7B85-9692A265F78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1292883">
            <a:off x="3753494" y="3978891"/>
            <a:ext cx="1479826" cy="218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B9900505-1EDB-4E80-08D3-75CE44810EF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41429" y="3188451"/>
            <a:ext cx="2412371" cy="321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66E219F-0AC2-EF0A-359A-0F429DFDCE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66215" y="1004742"/>
            <a:ext cx="1968204" cy="2411050"/>
          </a:xfrm>
          <a:prstGeom prst="rect">
            <a:avLst/>
          </a:prstGeom>
        </p:spPr>
      </p:pic>
      <p:sp>
        <p:nvSpPr>
          <p:cNvPr id="9" name="TextBox 8">
            <a:extLst>
              <a:ext uri="{FF2B5EF4-FFF2-40B4-BE49-F238E27FC236}">
                <a16:creationId xmlns:a16="http://schemas.microsoft.com/office/drawing/2014/main" id="{80E77AD5-AA12-2D4E-7008-B2936656113D}"/>
              </a:ext>
            </a:extLst>
          </p:cNvPr>
          <p:cNvSpPr txBox="1"/>
          <p:nvPr/>
        </p:nvSpPr>
        <p:spPr>
          <a:xfrm>
            <a:off x="8089921" y="6091320"/>
            <a:ext cx="1915218" cy="415498"/>
          </a:xfrm>
          <a:prstGeom prst="rect">
            <a:avLst/>
          </a:prstGeom>
          <a:solidFill>
            <a:srgbClr val="B889DB"/>
          </a:solidFill>
          <a:ln>
            <a:noFill/>
          </a:ln>
        </p:spPr>
        <p:txBody>
          <a:bodyPr wrap="square" rtlCol="0">
            <a:spAutoFit/>
          </a:bodyPr>
          <a:lstStyle/>
          <a:p>
            <a:r>
              <a:rPr lang="en-US" sz="1050" b="1" dirty="0">
                <a:solidFill>
                  <a:schemeClr val="bg1"/>
                </a:solidFill>
              </a:rPr>
              <a:t>Strawberry Chia Pudding featured in July/August 2022</a:t>
            </a:r>
          </a:p>
        </p:txBody>
      </p:sp>
      <p:pic>
        <p:nvPicPr>
          <p:cNvPr id="10" name="Picture 3">
            <a:extLst>
              <a:ext uri="{FF2B5EF4-FFF2-40B4-BE49-F238E27FC236}">
                <a16:creationId xmlns:a16="http://schemas.microsoft.com/office/drawing/2014/main" id="{72374C8B-119B-E1FE-9E9E-4FD4A5A356F5}"/>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344347">
            <a:off x="3726795" y="1600064"/>
            <a:ext cx="1510349" cy="232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5AD50034-08C9-53B8-F16A-3B1C55BDE063}"/>
              </a:ext>
            </a:extLst>
          </p:cNvPr>
          <p:cNvSpPr txBox="1"/>
          <p:nvPr/>
        </p:nvSpPr>
        <p:spPr>
          <a:xfrm>
            <a:off x="1772145" y="5446094"/>
            <a:ext cx="1751121" cy="415498"/>
          </a:xfrm>
          <a:prstGeom prst="rect">
            <a:avLst/>
          </a:prstGeom>
          <a:solidFill>
            <a:srgbClr val="B889DB"/>
          </a:solidFill>
          <a:ln>
            <a:noFill/>
          </a:ln>
        </p:spPr>
        <p:txBody>
          <a:bodyPr wrap="square" rtlCol="0">
            <a:spAutoFit/>
          </a:bodyPr>
          <a:lstStyle/>
          <a:p>
            <a:r>
              <a:rPr lang="en-US" sz="1050" b="1" dirty="0">
                <a:solidFill>
                  <a:schemeClr val="bg1"/>
                </a:solidFill>
              </a:rPr>
              <a:t>Our most popular reels feature Chia Pudding!</a:t>
            </a:r>
          </a:p>
        </p:txBody>
      </p:sp>
      <p:pic>
        <p:nvPicPr>
          <p:cNvPr id="14" name="Picture 6" descr="Kim Kardashian">
            <a:extLst>
              <a:ext uri="{FF2B5EF4-FFF2-40B4-BE49-F238E27FC236}">
                <a16:creationId xmlns:a16="http://schemas.microsoft.com/office/drawing/2014/main" id="{70317DAC-FB05-8884-D284-381523C29F1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90516" y="1675266"/>
            <a:ext cx="3656988" cy="20524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F603A0A-21FF-E9F2-5A0A-DC3545D02C7C}"/>
              </a:ext>
            </a:extLst>
          </p:cNvPr>
          <p:cNvSpPr txBox="1"/>
          <p:nvPr/>
        </p:nvSpPr>
        <p:spPr>
          <a:xfrm>
            <a:off x="5526236" y="3666922"/>
            <a:ext cx="2243054" cy="415498"/>
          </a:xfrm>
          <a:prstGeom prst="rect">
            <a:avLst/>
          </a:prstGeom>
          <a:solidFill>
            <a:srgbClr val="B889DB"/>
          </a:solidFill>
          <a:ln>
            <a:noFill/>
          </a:ln>
        </p:spPr>
        <p:txBody>
          <a:bodyPr wrap="square" rtlCol="0">
            <a:spAutoFit/>
          </a:bodyPr>
          <a:lstStyle/>
          <a:p>
            <a:r>
              <a:rPr lang="en-US" sz="1050" b="1" dirty="0">
                <a:solidFill>
                  <a:schemeClr val="bg1"/>
                </a:solidFill>
              </a:rPr>
              <a:t>Kim Kardashian’s Chia Pudding recipe goes viral.</a:t>
            </a:r>
          </a:p>
        </p:txBody>
      </p:sp>
      <p:pic>
        <p:nvPicPr>
          <p:cNvPr id="16" name="Picture 15" descr="Graphical user interface, application&#10;&#10;Description automatically generated">
            <a:extLst>
              <a:ext uri="{FF2B5EF4-FFF2-40B4-BE49-F238E27FC236}">
                <a16:creationId xmlns:a16="http://schemas.microsoft.com/office/drawing/2014/main" id="{32ECA53C-E93E-6F1F-3EBB-06CAED0A020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07371" y="5141187"/>
            <a:ext cx="1915218" cy="966006"/>
          </a:xfrm>
          <a:prstGeom prst="rect">
            <a:avLst/>
          </a:prstGeom>
        </p:spPr>
      </p:pic>
      <p:sp>
        <p:nvSpPr>
          <p:cNvPr id="17" name="TextBox 16">
            <a:extLst>
              <a:ext uri="{FF2B5EF4-FFF2-40B4-BE49-F238E27FC236}">
                <a16:creationId xmlns:a16="http://schemas.microsoft.com/office/drawing/2014/main" id="{2CCB21F4-55D7-3468-9CE8-A58C9E1486E0}"/>
              </a:ext>
            </a:extLst>
          </p:cNvPr>
          <p:cNvSpPr txBox="1"/>
          <p:nvPr/>
        </p:nvSpPr>
        <p:spPr>
          <a:xfrm>
            <a:off x="5003591" y="4191782"/>
            <a:ext cx="1363345" cy="738664"/>
          </a:xfrm>
          <a:prstGeom prst="rect">
            <a:avLst/>
          </a:prstGeom>
          <a:solidFill>
            <a:srgbClr val="B889DB"/>
          </a:solidFill>
          <a:ln>
            <a:noFill/>
          </a:ln>
        </p:spPr>
        <p:txBody>
          <a:bodyPr wrap="square" rtlCol="0">
            <a:spAutoFit/>
          </a:bodyPr>
          <a:lstStyle/>
          <a:p>
            <a:r>
              <a:rPr lang="en-US" sz="1050" b="1" dirty="0">
                <a:solidFill>
                  <a:schemeClr val="bg1"/>
                </a:solidFill>
              </a:rPr>
              <a:t>#</a:t>
            </a:r>
            <a:r>
              <a:rPr lang="en-US" sz="1050" b="1" dirty="0" err="1">
                <a:solidFill>
                  <a:schemeClr val="bg1"/>
                </a:solidFill>
              </a:rPr>
              <a:t>chiapudding</a:t>
            </a:r>
            <a:r>
              <a:rPr lang="en-US" sz="1050" b="1" dirty="0">
                <a:solidFill>
                  <a:schemeClr val="bg1"/>
                </a:solidFill>
              </a:rPr>
              <a:t> is our second highest engaged hashtag on Instagram this year</a:t>
            </a:r>
          </a:p>
        </p:txBody>
      </p:sp>
      <p:sp>
        <p:nvSpPr>
          <p:cNvPr id="18" name="TextBox 17">
            <a:extLst>
              <a:ext uri="{FF2B5EF4-FFF2-40B4-BE49-F238E27FC236}">
                <a16:creationId xmlns:a16="http://schemas.microsoft.com/office/drawing/2014/main" id="{8C9D91B1-969A-C648-FBC5-69181563B6FE}"/>
              </a:ext>
            </a:extLst>
          </p:cNvPr>
          <p:cNvSpPr txBox="1"/>
          <p:nvPr/>
        </p:nvSpPr>
        <p:spPr>
          <a:xfrm>
            <a:off x="4734758" y="5827221"/>
            <a:ext cx="1048615" cy="738664"/>
          </a:xfrm>
          <a:prstGeom prst="rect">
            <a:avLst/>
          </a:prstGeom>
          <a:solidFill>
            <a:srgbClr val="B889DB"/>
          </a:solidFill>
          <a:ln>
            <a:noFill/>
          </a:ln>
        </p:spPr>
        <p:txBody>
          <a:bodyPr wrap="square" rtlCol="0">
            <a:spAutoFit/>
          </a:bodyPr>
          <a:lstStyle/>
          <a:p>
            <a:r>
              <a:rPr lang="en-US" sz="1050" b="1" dirty="0">
                <a:solidFill>
                  <a:schemeClr val="bg1"/>
                </a:solidFill>
              </a:rPr>
              <a:t>#</a:t>
            </a:r>
            <a:r>
              <a:rPr lang="en-US" sz="1050" b="1" dirty="0" err="1">
                <a:solidFill>
                  <a:schemeClr val="bg1"/>
                </a:solidFill>
              </a:rPr>
              <a:t>chiapudding</a:t>
            </a:r>
            <a:r>
              <a:rPr lang="en-US" sz="1050" b="1" dirty="0">
                <a:solidFill>
                  <a:schemeClr val="bg1"/>
                </a:solidFill>
              </a:rPr>
              <a:t> TikTok videos have over 204.7M views</a:t>
            </a:r>
          </a:p>
        </p:txBody>
      </p:sp>
      <p:sp>
        <p:nvSpPr>
          <p:cNvPr id="2" name="Slide Number Placeholder 1">
            <a:extLst>
              <a:ext uri="{FF2B5EF4-FFF2-40B4-BE49-F238E27FC236}">
                <a16:creationId xmlns:a16="http://schemas.microsoft.com/office/drawing/2014/main" id="{E3CF7369-EB1B-ADD4-3187-14D0022464C5}"/>
              </a:ext>
            </a:extLst>
          </p:cNvPr>
          <p:cNvSpPr>
            <a:spLocks noGrp="1"/>
          </p:cNvSpPr>
          <p:nvPr>
            <p:ph type="sldNum" sz="quarter" idx="12"/>
          </p:nvPr>
        </p:nvSpPr>
        <p:spPr/>
        <p:txBody>
          <a:bodyPr/>
          <a:lstStyle/>
          <a:p>
            <a:fld id="{8E618FC7-899E-434F-BED2-F8CFF3966078}" type="slidenum">
              <a:rPr lang="en-US" smtClean="0"/>
              <a:t>15</a:t>
            </a:fld>
            <a:endParaRPr lang="en-US"/>
          </a:p>
        </p:txBody>
      </p:sp>
      <p:pic>
        <p:nvPicPr>
          <p:cNvPr id="11" name="Picture 10">
            <a:extLst>
              <a:ext uri="{FF2B5EF4-FFF2-40B4-BE49-F238E27FC236}">
                <a16:creationId xmlns:a16="http://schemas.microsoft.com/office/drawing/2014/main" id="{8C33DF71-8F1E-37CF-D3D5-F44E3BBA66B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32517" y="92904"/>
            <a:ext cx="2319867" cy="529854"/>
          </a:xfrm>
          <a:prstGeom prst="rect">
            <a:avLst/>
          </a:prstGeom>
        </p:spPr>
      </p:pic>
      <p:grpSp>
        <p:nvGrpSpPr>
          <p:cNvPr id="12" name="Group 11">
            <a:extLst>
              <a:ext uri="{FF2B5EF4-FFF2-40B4-BE49-F238E27FC236}">
                <a16:creationId xmlns:a16="http://schemas.microsoft.com/office/drawing/2014/main" id="{21550D8A-196A-2B4E-F73A-B1A46D4B5A67}"/>
              </a:ext>
            </a:extLst>
          </p:cNvPr>
          <p:cNvGrpSpPr/>
          <p:nvPr/>
        </p:nvGrpSpPr>
        <p:grpSpPr>
          <a:xfrm>
            <a:off x="7818199" y="5343"/>
            <a:ext cx="4241284" cy="432466"/>
            <a:chOff x="4266119" y="61663"/>
            <a:chExt cx="4763679" cy="439898"/>
          </a:xfrm>
        </p:grpSpPr>
        <p:pic>
          <p:nvPicPr>
            <p:cNvPr id="19" name="Picture 18" descr="Graphical user interface, application&#10;&#10;Description automatically generated">
              <a:extLst>
                <a:ext uri="{FF2B5EF4-FFF2-40B4-BE49-F238E27FC236}">
                  <a16:creationId xmlns:a16="http://schemas.microsoft.com/office/drawing/2014/main" id="{8DE2E671-9F95-7957-9576-D44485E9507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566387" y="61663"/>
              <a:ext cx="2463411" cy="358546"/>
            </a:xfrm>
            <a:prstGeom prst="rect">
              <a:avLst/>
            </a:prstGeom>
          </p:spPr>
        </p:pic>
        <p:pic>
          <p:nvPicPr>
            <p:cNvPr id="20" name="Picture 19" descr="Graphical user interface, application&#10;&#10;Description automatically generated">
              <a:extLst>
                <a:ext uri="{FF2B5EF4-FFF2-40B4-BE49-F238E27FC236}">
                  <a16:creationId xmlns:a16="http://schemas.microsoft.com/office/drawing/2014/main" id="{5A0548E2-228C-2D26-2090-9F3D72082D6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4266119" y="82573"/>
              <a:ext cx="2463411" cy="418988"/>
            </a:xfrm>
            <a:prstGeom prst="rect">
              <a:avLst/>
            </a:prstGeom>
          </p:spPr>
        </p:pic>
      </p:grpSp>
    </p:spTree>
    <p:extLst>
      <p:ext uri="{BB962C8B-B14F-4D97-AF65-F5344CB8AC3E}">
        <p14:creationId xmlns:p14="http://schemas.microsoft.com/office/powerpoint/2010/main" val="271400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B2F36D1A-787E-AB03-3D42-DDBB327B8D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6204" y="133752"/>
            <a:ext cx="3239595" cy="643628"/>
          </a:xfrm>
          <a:prstGeom prst="rect">
            <a:avLst/>
          </a:prstGeom>
        </p:spPr>
      </p:pic>
      <p:sp>
        <p:nvSpPr>
          <p:cNvPr id="7" name="Title 6">
            <a:extLst>
              <a:ext uri="{FF2B5EF4-FFF2-40B4-BE49-F238E27FC236}">
                <a16:creationId xmlns:a16="http://schemas.microsoft.com/office/drawing/2014/main" id="{C924396D-E18B-EF24-735D-65B82592F792}"/>
              </a:ext>
            </a:extLst>
          </p:cNvPr>
          <p:cNvSpPr txBox="1">
            <a:spLocks/>
          </p:cNvSpPr>
          <p:nvPr/>
        </p:nvSpPr>
        <p:spPr>
          <a:xfrm>
            <a:off x="1758353" y="804334"/>
            <a:ext cx="8720462"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Candara"/>
                <a:cs typeface="Candara"/>
              </a:rPr>
              <a:t>New York Times Names Chia as the #1 Nutrition Tip for 2023!</a:t>
            </a:r>
            <a:endParaRPr lang="en-US" sz="2400" i="1" dirty="0">
              <a:latin typeface="Candara"/>
              <a:cs typeface="Candara"/>
            </a:endParaRPr>
          </a:p>
        </p:txBody>
      </p:sp>
      <p:sp>
        <p:nvSpPr>
          <p:cNvPr id="8" name="Rectangle 7">
            <a:extLst>
              <a:ext uri="{FF2B5EF4-FFF2-40B4-BE49-F238E27FC236}">
                <a16:creationId xmlns:a16="http://schemas.microsoft.com/office/drawing/2014/main" id="{19874ADD-BB96-7401-EEDB-C06F855AE9AD}"/>
              </a:ext>
            </a:extLst>
          </p:cNvPr>
          <p:cNvSpPr/>
          <p:nvPr/>
        </p:nvSpPr>
        <p:spPr>
          <a:xfrm>
            <a:off x="824823" y="1478762"/>
            <a:ext cx="7302760" cy="4516621"/>
          </a:xfrm>
          <a:prstGeom prst="rect">
            <a:avLst/>
          </a:prstGeom>
          <a:solidFill>
            <a:schemeClr val="bg1"/>
          </a:solidFill>
          <a:ln w="28575" cmpd="sng">
            <a:solidFill>
              <a:schemeClr val="tx1"/>
            </a:solidFill>
          </a:ln>
        </p:spPr>
        <p:txBody>
          <a:bodyPr wrap="square">
            <a:spAutoFit/>
          </a:bodyPr>
          <a:lstStyle/>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a:p>
            <a:pPr marL="285750" indent="-285750" defTabSz="914400">
              <a:spcBef>
                <a:spcPts val="300"/>
              </a:spcBef>
              <a:buSzPct val="100000"/>
              <a:buBlip>
                <a:blip r:embed="rId3"/>
              </a:buBlip>
              <a:defRPr/>
            </a:pPr>
            <a:endParaRPr lang="en-US" sz="1200" dirty="0">
              <a:solidFill>
                <a:srgbClr val="660066"/>
              </a:solidFill>
              <a:latin typeface="Candara"/>
              <a:cs typeface="Candara"/>
            </a:endParaRPr>
          </a:p>
          <a:p>
            <a:pPr marL="285750" indent="-285750" defTabSz="914400">
              <a:spcBef>
                <a:spcPts val="300"/>
              </a:spcBef>
              <a:buSzPct val="100000"/>
              <a:buBlip>
                <a:blip r:embed="rId3"/>
              </a:buBlip>
              <a:defRPr/>
            </a:pPr>
            <a:endParaRPr lang="en-US" sz="1200" dirty="0">
              <a:solidFill>
                <a:srgbClr val="660066"/>
              </a:solidFill>
              <a:latin typeface="Candara"/>
              <a:cs typeface="Candara"/>
            </a:endParaRPr>
          </a:p>
          <a:p>
            <a:pPr marL="285750" indent="-285750" defTabSz="914400">
              <a:spcBef>
                <a:spcPts val="300"/>
              </a:spcBef>
              <a:buSzPct val="100000"/>
              <a:buBlip>
                <a:blip r:embed="rId3"/>
              </a:buBlip>
              <a:defRPr/>
            </a:pPr>
            <a:endParaRPr lang="en-US" sz="1200" dirty="0">
              <a:solidFill>
                <a:srgbClr val="660066"/>
              </a:solidFill>
              <a:latin typeface="Candara"/>
              <a:cs typeface="Candara"/>
            </a:endParaRPr>
          </a:p>
          <a:p>
            <a:pPr defTabSz="914400">
              <a:spcBef>
                <a:spcPts val="300"/>
              </a:spcBef>
              <a:buSzPct val="100000"/>
              <a:defRPr/>
            </a:pPr>
            <a:endParaRPr lang="en-US" sz="1200" dirty="0">
              <a:solidFill>
                <a:srgbClr val="660066"/>
              </a:solidFill>
              <a:latin typeface="Candara"/>
              <a:cs typeface="Candara"/>
            </a:endParaRPr>
          </a:p>
        </p:txBody>
      </p:sp>
      <p:pic>
        <p:nvPicPr>
          <p:cNvPr id="9" name="Picture 8" descr="A picture containing indoor, cup, glass, fresh&#10;&#10;Description automatically generated">
            <a:extLst>
              <a:ext uri="{FF2B5EF4-FFF2-40B4-BE49-F238E27FC236}">
                <a16:creationId xmlns:a16="http://schemas.microsoft.com/office/drawing/2014/main" id="{6282C8B2-6855-1C63-15AC-236591A18F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84705" y="1487843"/>
            <a:ext cx="2719974" cy="4507540"/>
          </a:xfrm>
          <a:prstGeom prst="rect">
            <a:avLst/>
          </a:prstGeom>
        </p:spPr>
      </p:pic>
      <p:sp>
        <p:nvSpPr>
          <p:cNvPr id="10" name="TextBox 9">
            <a:extLst>
              <a:ext uri="{FF2B5EF4-FFF2-40B4-BE49-F238E27FC236}">
                <a16:creationId xmlns:a16="http://schemas.microsoft.com/office/drawing/2014/main" id="{D264E5E1-E8CD-4E05-67FB-72AAECDD6F02}"/>
              </a:ext>
            </a:extLst>
          </p:cNvPr>
          <p:cNvSpPr txBox="1"/>
          <p:nvPr/>
        </p:nvSpPr>
        <p:spPr>
          <a:xfrm>
            <a:off x="936789" y="1633247"/>
            <a:ext cx="7235950" cy="3770263"/>
          </a:xfrm>
          <a:prstGeom prst="rect">
            <a:avLst/>
          </a:prstGeom>
          <a:noFill/>
        </p:spPr>
        <p:txBody>
          <a:bodyPr wrap="square" rtlCol="0">
            <a:spAutoFit/>
          </a:bodyPr>
          <a:lstStyle/>
          <a:p>
            <a:r>
              <a:rPr lang="en-US" sz="1600" b="1" dirty="0">
                <a:latin typeface="Candara"/>
                <a:cs typeface="Candara"/>
              </a:rPr>
              <a:t>10 Quick Nutrition Tips for 2023. </a:t>
            </a:r>
            <a:r>
              <a:rPr lang="en-US" sz="1600" b="1" i="1" dirty="0">
                <a:latin typeface="Candara"/>
                <a:cs typeface="Candara"/>
              </a:rPr>
              <a:t>– New York Times, Dec. 28, 2022</a:t>
            </a:r>
          </a:p>
          <a:p>
            <a:r>
              <a:rPr lang="en-US" sz="1400" dirty="0">
                <a:latin typeface="Candara"/>
                <a:cs typeface="Candara"/>
              </a:rPr>
              <a:t>By Dani Blum</a:t>
            </a:r>
          </a:p>
          <a:p>
            <a:endParaRPr lang="en-US" sz="1400" dirty="0">
              <a:solidFill>
                <a:srgbClr val="000000"/>
              </a:solidFill>
              <a:latin typeface="Georgia" panose="02040502050405020303" pitchFamily="18" charset="0"/>
            </a:endParaRPr>
          </a:p>
          <a:p>
            <a:endParaRPr lang="en-US" sz="1400" dirty="0">
              <a:solidFill>
                <a:srgbClr val="000000"/>
              </a:solidFill>
              <a:latin typeface="Georgia" panose="02040502050405020303" pitchFamily="18" charset="0"/>
            </a:endParaRPr>
          </a:p>
          <a:p>
            <a:r>
              <a:rPr lang="en-US" sz="1400" dirty="0">
                <a:solidFill>
                  <a:srgbClr val="000000"/>
                </a:solidFill>
                <a:latin typeface="Georgia" panose="02040502050405020303" pitchFamily="18" charset="0"/>
              </a:rPr>
              <a:t>As 2022 comes to a close, Well is taking a look at our coverage of food and nutrition over the past year and reflecting on what we have learned about eating (and drinking). Here are some of our favorite nuggets of healthy wisdom.</a:t>
            </a:r>
          </a:p>
          <a:p>
            <a:pPr marL="190500" marR="190500" fontAlgn="base">
              <a:spcAft>
                <a:spcPts val="1500"/>
              </a:spcAft>
            </a:pPr>
            <a:endParaRPr lang="en-US" sz="1400" dirty="0">
              <a:solidFill>
                <a:srgbClr val="000000"/>
              </a:solidFill>
              <a:latin typeface="Georgia" panose="02040502050405020303" pitchFamily="18" charset="0"/>
            </a:endParaRPr>
          </a:p>
          <a:p>
            <a:pPr marL="533400" marR="190500" indent="-342900" fontAlgn="base">
              <a:spcAft>
                <a:spcPts val="1500"/>
              </a:spcAft>
              <a:buAutoNum type="arabicPeriod"/>
            </a:pPr>
            <a:r>
              <a:rPr lang="en-US" sz="1600" b="1" dirty="0">
                <a:latin typeface="Georgia" panose="02040502050405020303" pitchFamily="18" charset="0"/>
              </a:rPr>
              <a:t>Chia seeds deserve a place in your diet.</a:t>
            </a:r>
            <a:endParaRPr lang="en-US" sz="1600" b="1" dirty="0">
              <a:latin typeface="Calibri" panose="020F0502020204030204" pitchFamily="34" charset="0"/>
            </a:endParaRPr>
          </a:p>
          <a:p>
            <a:pPr fontAlgn="base"/>
            <a:r>
              <a:rPr lang="en-US" sz="1400" dirty="0">
                <a:solidFill>
                  <a:srgbClr val="000000"/>
                </a:solidFill>
                <a:latin typeface="Georgia" panose="02040502050405020303" pitchFamily="18" charset="0"/>
              </a:rPr>
              <a:t>The superpowered seeds found their way into puddings, pretzels, jams and TikTok trends in 2022 as chia — once again — rose to popularity. Experts say chia seeds have earned their hype: They’re packed with fiber and rich in antioxidants. You can add a tablespoon of seeds to a smoothie or soak them in plant milk to make a snack.</a:t>
            </a:r>
          </a:p>
          <a:p>
            <a:pPr fontAlgn="base"/>
            <a:endParaRPr lang="en-US" sz="1400" dirty="0">
              <a:solidFill>
                <a:srgbClr val="000000"/>
              </a:solidFill>
              <a:latin typeface="Calibri" panose="020F0502020204030204" pitchFamily="34" charset="0"/>
            </a:endParaRPr>
          </a:p>
          <a:p>
            <a:pPr fontAlgn="base"/>
            <a:endParaRPr lang="en-US" sz="14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F1A026C7-FF50-6846-B5BF-70154CEE32F9}"/>
              </a:ext>
            </a:extLst>
          </p:cNvPr>
          <p:cNvSpPr txBox="1"/>
          <p:nvPr/>
        </p:nvSpPr>
        <p:spPr>
          <a:xfrm>
            <a:off x="2206992" y="6050928"/>
            <a:ext cx="4538422" cy="246221"/>
          </a:xfrm>
          <a:prstGeom prst="rect">
            <a:avLst/>
          </a:prstGeom>
          <a:noFill/>
        </p:spPr>
        <p:txBody>
          <a:bodyPr wrap="none" rtlCol="0">
            <a:spAutoFit/>
          </a:bodyPr>
          <a:lstStyle/>
          <a:p>
            <a:r>
              <a:rPr lang="en-US" sz="1000" dirty="0">
                <a:latin typeface="Candara"/>
                <a:cs typeface="Candara"/>
              </a:rPr>
              <a:t>Read More: </a:t>
            </a:r>
            <a:r>
              <a:rPr lang="en-US" sz="1000" dirty="0">
                <a:solidFill>
                  <a:srgbClr val="0563C1"/>
                </a:solidFill>
                <a:latin typeface="Candara"/>
                <a:cs typeface="Candara"/>
              </a:rPr>
              <a:t>https://</a:t>
            </a:r>
            <a:r>
              <a:rPr lang="en-US" sz="1000" dirty="0" err="1">
                <a:solidFill>
                  <a:srgbClr val="0563C1"/>
                </a:solidFill>
                <a:latin typeface="Candara"/>
                <a:cs typeface="Candara"/>
              </a:rPr>
              <a:t>www.nytimes.com</a:t>
            </a:r>
            <a:r>
              <a:rPr lang="en-US" sz="1000" dirty="0">
                <a:solidFill>
                  <a:srgbClr val="0563C1"/>
                </a:solidFill>
                <a:latin typeface="Candara"/>
                <a:cs typeface="Candara"/>
              </a:rPr>
              <a:t>/2022/12/28/well/food-nutrition-</a:t>
            </a:r>
            <a:r>
              <a:rPr lang="en-US" sz="1000" dirty="0" err="1">
                <a:solidFill>
                  <a:srgbClr val="0563C1"/>
                </a:solidFill>
                <a:latin typeface="Candara"/>
                <a:cs typeface="Candara"/>
              </a:rPr>
              <a:t>advice.html</a:t>
            </a:r>
            <a:endParaRPr lang="en-US" sz="1000" dirty="0">
              <a:latin typeface="Candara"/>
              <a:cs typeface="Candara"/>
            </a:endParaRPr>
          </a:p>
        </p:txBody>
      </p:sp>
      <p:pic>
        <p:nvPicPr>
          <p:cNvPr id="2" name="Picture 1">
            <a:extLst>
              <a:ext uri="{FF2B5EF4-FFF2-40B4-BE49-F238E27FC236}">
                <a16:creationId xmlns:a16="http://schemas.microsoft.com/office/drawing/2014/main" id="{3FD5C2A2-7705-5374-AFDB-9A5DE0EBC8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8331" y="95920"/>
            <a:ext cx="2319867" cy="529854"/>
          </a:xfrm>
          <a:prstGeom prst="rect">
            <a:avLst/>
          </a:prstGeom>
        </p:spPr>
      </p:pic>
    </p:spTree>
    <p:extLst>
      <p:ext uri="{BB962C8B-B14F-4D97-AF65-F5344CB8AC3E}">
        <p14:creationId xmlns:p14="http://schemas.microsoft.com/office/powerpoint/2010/main" val="5454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8C1BF6-9C7D-45FD-AAF4-245C904909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10" y="137803"/>
            <a:ext cx="2319867" cy="529854"/>
          </a:xfrm>
          <a:prstGeom prst="rect">
            <a:avLst/>
          </a:prstGeom>
        </p:spPr>
      </p:pic>
      <p:sp>
        <p:nvSpPr>
          <p:cNvPr id="10" name="Title 6">
            <a:extLst>
              <a:ext uri="{FF2B5EF4-FFF2-40B4-BE49-F238E27FC236}">
                <a16:creationId xmlns:a16="http://schemas.microsoft.com/office/drawing/2014/main" id="{8B7C0979-3D93-4A88-967D-294B4A78114E}"/>
              </a:ext>
            </a:extLst>
          </p:cNvPr>
          <p:cNvSpPr txBox="1">
            <a:spLocks/>
          </p:cNvSpPr>
          <p:nvPr/>
        </p:nvSpPr>
        <p:spPr>
          <a:xfrm>
            <a:off x="3084090" y="955064"/>
            <a:ext cx="6044135"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Candara"/>
                <a:cs typeface="Candara"/>
              </a:rPr>
              <a:t>Socially Conscious and Values Driven</a:t>
            </a:r>
          </a:p>
        </p:txBody>
      </p:sp>
      <p:pic>
        <p:nvPicPr>
          <p:cNvPr id="11" name="Picture 10" descr="Amazon 1% FTP.jpeg">
            <a:extLst>
              <a:ext uri="{FF2B5EF4-FFF2-40B4-BE49-F238E27FC236}">
                <a16:creationId xmlns:a16="http://schemas.microsoft.com/office/drawing/2014/main" id="{A2220BE1-A6F9-402B-B9A9-A745BB746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4034502"/>
            <a:ext cx="9164314" cy="2835656"/>
          </a:xfrm>
          <a:prstGeom prst="rect">
            <a:avLst/>
          </a:prstGeom>
        </p:spPr>
      </p:pic>
      <p:sp>
        <p:nvSpPr>
          <p:cNvPr id="12" name="TextBox 11">
            <a:extLst>
              <a:ext uri="{FF2B5EF4-FFF2-40B4-BE49-F238E27FC236}">
                <a16:creationId xmlns:a16="http://schemas.microsoft.com/office/drawing/2014/main" id="{AE60D96F-7C00-444F-AE79-369C8CB8EE94}"/>
              </a:ext>
            </a:extLst>
          </p:cNvPr>
          <p:cNvSpPr txBox="1"/>
          <p:nvPr/>
        </p:nvSpPr>
        <p:spPr>
          <a:xfrm>
            <a:off x="2190933" y="1380675"/>
            <a:ext cx="7830448" cy="1423128"/>
          </a:xfrm>
          <a:prstGeom prst="flowChartAlternateProcess">
            <a:avLst/>
          </a:prstGeom>
          <a:solidFill>
            <a:sysClr val="window" lastClr="FFFFFF"/>
          </a:solidFill>
          <a:ln w="19050">
            <a:noFill/>
            <a:prstDash val="sysDot"/>
          </a:ln>
        </p:spPr>
        <p:txBody>
          <a:bodyPr wrap="square" rtlCol="0" anchor="ctr">
            <a:noAutofit/>
          </a:bodyPr>
          <a:lstStyle>
            <a:defPPr>
              <a:defRPr lang="en-US"/>
            </a:defPPr>
            <a:lvl1pPr algn="ctr">
              <a:defRPr/>
            </a:lvl1pPr>
            <a:lvl2pPr marL="0" lvl="1" algn="ctr">
              <a:defRPr sz="1100" b="1" u="sng">
                <a:solidFill>
                  <a:srgbClr val="460158"/>
                </a:solidFill>
                <a:latin typeface="Candara"/>
                <a:cs typeface="Candara"/>
              </a:defRPr>
            </a:lvl2pPr>
          </a:lstStyle>
          <a:p>
            <a:r>
              <a:rPr lang="en-US" dirty="0">
                <a:solidFill>
                  <a:schemeClr val="tx1">
                    <a:lumMod val="75000"/>
                    <a:lumOff val="25000"/>
                  </a:schemeClr>
                </a:solidFill>
                <a:latin typeface="Candara"/>
                <a:cs typeface="Candara"/>
              </a:rPr>
              <a:t>We at Mamma Chia believe in doing good every step of the way and are dedicated to uplifting both the soul of humanity and the soul of the planet. We are proud to be a Certified B Corp, a Certified Women-Owned Business and 1% for the Planet member because we love Mamma Earth and her people.</a:t>
            </a:r>
          </a:p>
        </p:txBody>
      </p:sp>
      <p:sp>
        <p:nvSpPr>
          <p:cNvPr id="2" name="Slide Number Placeholder 1">
            <a:extLst>
              <a:ext uri="{FF2B5EF4-FFF2-40B4-BE49-F238E27FC236}">
                <a16:creationId xmlns:a16="http://schemas.microsoft.com/office/drawing/2014/main" id="{EA5DFC3D-11BA-8A8A-ACA3-FEBA818A0ADB}"/>
              </a:ext>
            </a:extLst>
          </p:cNvPr>
          <p:cNvSpPr>
            <a:spLocks noGrp="1"/>
          </p:cNvSpPr>
          <p:nvPr>
            <p:ph type="sldNum" sz="quarter" idx="12"/>
          </p:nvPr>
        </p:nvSpPr>
        <p:spPr>
          <a:xfrm>
            <a:off x="9947904" y="6353684"/>
            <a:ext cx="2057400" cy="365125"/>
          </a:xfrm>
        </p:spPr>
        <p:txBody>
          <a:bodyPr/>
          <a:lstStyle/>
          <a:p>
            <a:fld id="{8E618FC7-899E-434F-BED2-F8CFF3966078}" type="slidenum">
              <a:rPr lang="en-US" smtClean="0"/>
              <a:pPr/>
              <a:t>17</a:t>
            </a:fld>
            <a:endParaRPr lang="en-US" dirty="0"/>
          </a:p>
        </p:txBody>
      </p:sp>
      <p:pic>
        <p:nvPicPr>
          <p:cNvPr id="3" name="Picture 2">
            <a:extLst>
              <a:ext uri="{FF2B5EF4-FFF2-40B4-BE49-F238E27FC236}">
                <a16:creationId xmlns:a16="http://schemas.microsoft.com/office/drawing/2014/main" id="{660ED49D-DE37-A95D-678E-1C38A84277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7620" y="2986839"/>
            <a:ext cx="8837075" cy="1080793"/>
          </a:xfrm>
          <a:prstGeom prst="rect">
            <a:avLst/>
          </a:prstGeom>
        </p:spPr>
      </p:pic>
    </p:spTree>
    <p:extLst>
      <p:ext uri="{BB962C8B-B14F-4D97-AF65-F5344CB8AC3E}">
        <p14:creationId xmlns:p14="http://schemas.microsoft.com/office/powerpoint/2010/main" val="208832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784AE3-F0B3-1BB8-8799-DDFC24FAE0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2667" y="90406"/>
            <a:ext cx="2319867" cy="529854"/>
          </a:xfrm>
          <a:prstGeom prst="rect">
            <a:avLst/>
          </a:prstGeom>
        </p:spPr>
      </p:pic>
      <p:grpSp>
        <p:nvGrpSpPr>
          <p:cNvPr id="15" name="Group 14">
            <a:extLst>
              <a:ext uri="{FF2B5EF4-FFF2-40B4-BE49-F238E27FC236}">
                <a16:creationId xmlns:a16="http://schemas.microsoft.com/office/drawing/2014/main" id="{30A1114C-59DE-43E6-CFA6-05C917E32C78}"/>
              </a:ext>
            </a:extLst>
          </p:cNvPr>
          <p:cNvGrpSpPr/>
          <p:nvPr/>
        </p:nvGrpSpPr>
        <p:grpSpPr>
          <a:xfrm>
            <a:off x="3573874" y="6336027"/>
            <a:ext cx="4763679" cy="439898"/>
            <a:chOff x="4266119" y="61663"/>
            <a:chExt cx="4763679" cy="439898"/>
          </a:xfrm>
        </p:grpSpPr>
        <p:pic>
          <p:nvPicPr>
            <p:cNvPr id="16" name="Picture 15" descr="Graphical user interface, application&#10;&#10;Description automatically generated">
              <a:extLst>
                <a:ext uri="{FF2B5EF4-FFF2-40B4-BE49-F238E27FC236}">
                  <a16:creationId xmlns:a16="http://schemas.microsoft.com/office/drawing/2014/main" id="{E7F90FF9-9E10-705F-43F7-09EC628616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66387" y="61663"/>
              <a:ext cx="2463411" cy="358546"/>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FB9E2DBC-1E76-C644-47F9-81655C0BCC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6119" y="82573"/>
              <a:ext cx="2463411" cy="418988"/>
            </a:xfrm>
            <a:prstGeom prst="rect">
              <a:avLst/>
            </a:prstGeom>
          </p:spPr>
        </p:pic>
      </p:grpSp>
      <p:pic>
        <p:nvPicPr>
          <p:cNvPr id="3" name="Picture 2">
            <a:extLst>
              <a:ext uri="{FF2B5EF4-FFF2-40B4-BE49-F238E27FC236}">
                <a16:creationId xmlns:a16="http://schemas.microsoft.com/office/drawing/2014/main" id="{B8515877-9795-D69D-5ACE-AC54D4E615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4941" y="283306"/>
            <a:ext cx="3418402" cy="4999490"/>
          </a:xfrm>
          <a:prstGeom prst="rect">
            <a:avLst/>
          </a:prstGeom>
        </p:spPr>
      </p:pic>
      <p:sp>
        <p:nvSpPr>
          <p:cNvPr id="8" name="TextBox 7">
            <a:extLst>
              <a:ext uri="{FF2B5EF4-FFF2-40B4-BE49-F238E27FC236}">
                <a16:creationId xmlns:a16="http://schemas.microsoft.com/office/drawing/2014/main" id="{7A087DB8-E349-C791-EFCA-042F690241D4}"/>
              </a:ext>
            </a:extLst>
          </p:cNvPr>
          <p:cNvSpPr txBox="1"/>
          <p:nvPr/>
        </p:nvSpPr>
        <p:spPr>
          <a:xfrm>
            <a:off x="942392" y="5459466"/>
            <a:ext cx="10353455" cy="523220"/>
          </a:xfrm>
          <a:prstGeom prst="rect">
            <a:avLst/>
          </a:prstGeom>
          <a:noFill/>
        </p:spPr>
        <p:txBody>
          <a:bodyPr wrap="square">
            <a:spAutoFit/>
          </a:bodyPr>
          <a:lstStyle/>
          <a:p>
            <a:pPr algn="ctr"/>
            <a:r>
              <a:rPr lang="en-US" sz="2800" b="1" dirty="0">
                <a:solidFill>
                  <a:schemeClr val="tx1">
                    <a:lumMod val="75000"/>
                    <a:lumOff val="25000"/>
                  </a:schemeClr>
                </a:solidFill>
                <a:latin typeface="Candara"/>
                <a:cs typeface="Candara"/>
              </a:rPr>
              <a:t>Thank you!</a:t>
            </a:r>
            <a:endParaRPr lang="en-US" sz="2800" b="1" dirty="0"/>
          </a:p>
        </p:txBody>
      </p:sp>
    </p:spTree>
    <p:extLst>
      <p:ext uri="{BB962C8B-B14F-4D97-AF65-F5344CB8AC3E}">
        <p14:creationId xmlns:p14="http://schemas.microsoft.com/office/powerpoint/2010/main" val="396176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4858F323-5BCF-2EAA-6DD7-9BFFB4C4C1FA}"/>
              </a:ext>
            </a:extLst>
          </p:cNvPr>
          <p:cNvSpPr/>
          <p:nvPr/>
        </p:nvSpPr>
        <p:spPr>
          <a:xfrm>
            <a:off x="278331" y="4725656"/>
            <a:ext cx="11627918" cy="2027199"/>
          </a:xfrm>
          <a:prstGeom prst="roundRect">
            <a:avLst>
              <a:gd name="adj" fmla="val 58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9531E45-93E6-527F-4D3D-13824205D69D}"/>
              </a:ext>
            </a:extLst>
          </p:cNvPr>
          <p:cNvSpPr/>
          <p:nvPr/>
        </p:nvSpPr>
        <p:spPr>
          <a:xfrm>
            <a:off x="278331" y="1322096"/>
            <a:ext cx="11627919" cy="3286570"/>
          </a:xfrm>
          <a:prstGeom prst="roundRect">
            <a:avLst>
              <a:gd name="adj" fmla="val 58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pic>
        <p:nvPicPr>
          <p:cNvPr id="6" name="Picture 5">
            <a:extLst>
              <a:ext uri="{FF2B5EF4-FFF2-40B4-BE49-F238E27FC236}">
                <a16:creationId xmlns:a16="http://schemas.microsoft.com/office/drawing/2014/main" id="{078C1BF6-9C7D-45FD-AAF4-245C904909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8331" y="95920"/>
            <a:ext cx="2319867" cy="529854"/>
          </a:xfrm>
          <a:prstGeom prst="rect">
            <a:avLst/>
          </a:prstGeom>
        </p:spPr>
      </p:pic>
      <p:sp>
        <p:nvSpPr>
          <p:cNvPr id="3" name="Title 6">
            <a:extLst>
              <a:ext uri="{FF2B5EF4-FFF2-40B4-BE49-F238E27FC236}">
                <a16:creationId xmlns:a16="http://schemas.microsoft.com/office/drawing/2014/main" id="{BC07FFDF-8F6D-6ADE-EFEC-6D87B2840470}"/>
              </a:ext>
            </a:extLst>
          </p:cNvPr>
          <p:cNvSpPr txBox="1">
            <a:spLocks/>
          </p:cNvSpPr>
          <p:nvPr/>
        </p:nvSpPr>
        <p:spPr>
          <a:xfrm>
            <a:off x="202739" y="1322097"/>
            <a:ext cx="4458855"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Candara"/>
                <a:cs typeface="Candara"/>
              </a:rPr>
              <a:t>Modern and Fresh new look!</a:t>
            </a:r>
          </a:p>
        </p:txBody>
      </p:sp>
      <p:sp>
        <p:nvSpPr>
          <p:cNvPr id="13" name="Title 6">
            <a:extLst>
              <a:ext uri="{FF2B5EF4-FFF2-40B4-BE49-F238E27FC236}">
                <a16:creationId xmlns:a16="http://schemas.microsoft.com/office/drawing/2014/main" id="{F06B8FB8-971B-695C-ABC7-30D1D23ADC12}"/>
              </a:ext>
            </a:extLst>
          </p:cNvPr>
          <p:cNvSpPr txBox="1">
            <a:spLocks/>
          </p:cNvSpPr>
          <p:nvPr/>
        </p:nvSpPr>
        <p:spPr>
          <a:xfrm>
            <a:off x="2598198" y="790354"/>
            <a:ext cx="7155402"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Candara"/>
                <a:cs typeface="Candara"/>
              </a:rPr>
              <a:t>What’s New at Mamma Chia in 2023?</a:t>
            </a:r>
          </a:p>
        </p:txBody>
      </p:sp>
      <p:grpSp>
        <p:nvGrpSpPr>
          <p:cNvPr id="4" name="Group 3">
            <a:extLst>
              <a:ext uri="{FF2B5EF4-FFF2-40B4-BE49-F238E27FC236}">
                <a16:creationId xmlns:a16="http://schemas.microsoft.com/office/drawing/2014/main" id="{F36616F6-E6EA-DCF4-D562-A36992486753}"/>
              </a:ext>
            </a:extLst>
          </p:cNvPr>
          <p:cNvGrpSpPr/>
          <p:nvPr/>
        </p:nvGrpSpPr>
        <p:grpSpPr>
          <a:xfrm>
            <a:off x="9331048" y="1197642"/>
            <a:ext cx="2339545" cy="743318"/>
            <a:chOff x="7059827" y="3053979"/>
            <a:chExt cx="2339545" cy="743318"/>
          </a:xfrm>
        </p:grpSpPr>
        <p:sp>
          <p:nvSpPr>
            <p:cNvPr id="2" name="Oval 1">
              <a:extLst>
                <a:ext uri="{FF2B5EF4-FFF2-40B4-BE49-F238E27FC236}">
                  <a16:creationId xmlns:a16="http://schemas.microsoft.com/office/drawing/2014/main" id="{E0B3EBF5-1571-DCE0-8FFD-F791AE623CC5}"/>
                </a:ext>
              </a:extLst>
            </p:cNvPr>
            <p:cNvSpPr/>
            <p:nvPr/>
          </p:nvSpPr>
          <p:spPr>
            <a:xfrm>
              <a:off x="7526044" y="3053979"/>
              <a:ext cx="1376039" cy="743318"/>
            </a:xfrm>
            <a:prstGeom prst="ellipse">
              <a:avLst/>
            </a:prstGeom>
            <a:solidFill>
              <a:srgbClr val="B889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a:extLst>
                <a:ext uri="{FF2B5EF4-FFF2-40B4-BE49-F238E27FC236}">
                  <a16:creationId xmlns:a16="http://schemas.microsoft.com/office/drawing/2014/main" id="{1A487291-FE8E-39D2-8A74-5E808D429462}"/>
                </a:ext>
              </a:extLst>
            </p:cNvPr>
            <p:cNvSpPr txBox="1"/>
            <p:nvPr/>
          </p:nvSpPr>
          <p:spPr>
            <a:xfrm>
              <a:off x="7059827" y="3105834"/>
              <a:ext cx="2339545" cy="646331"/>
            </a:xfrm>
            <a:prstGeom prst="rect">
              <a:avLst/>
            </a:prstGeom>
            <a:noFill/>
          </p:spPr>
          <p:txBody>
            <a:bodyPr wrap="square" rtlCol="0">
              <a:spAutoFit/>
            </a:bodyPr>
            <a:lstStyle/>
            <a:p>
              <a:pPr algn="ctr"/>
              <a:r>
                <a:rPr lang="en-US" dirty="0">
                  <a:solidFill>
                    <a:schemeClr val="bg1"/>
                  </a:solidFill>
                </a:rPr>
                <a:t>NO UPC</a:t>
              </a:r>
              <a:br>
                <a:rPr lang="en-US" dirty="0">
                  <a:solidFill>
                    <a:schemeClr val="bg1"/>
                  </a:solidFill>
                </a:rPr>
              </a:br>
              <a:r>
                <a:rPr lang="en-US" dirty="0">
                  <a:solidFill>
                    <a:schemeClr val="bg1"/>
                  </a:solidFill>
                </a:rPr>
                <a:t>CHANGES</a:t>
              </a:r>
            </a:p>
          </p:txBody>
        </p:sp>
      </p:grpSp>
      <p:pic>
        <p:nvPicPr>
          <p:cNvPr id="15" name="Picture 14" descr="A picture containing text&#10;&#10;Description automatically generated">
            <a:extLst>
              <a:ext uri="{FF2B5EF4-FFF2-40B4-BE49-F238E27FC236}">
                <a16:creationId xmlns:a16="http://schemas.microsoft.com/office/drawing/2014/main" id="{BDB0F194-982F-2EE5-642F-3BEB8FD38A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500" y="1715209"/>
            <a:ext cx="5048670" cy="2781718"/>
          </a:xfrm>
          <a:prstGeom prst="rect">
            <a:avLst/>
          </a:prstGeom>
        </p:spPr>
      </p:pic>
      <p:sp>
        <p:nvSpPr>
          <p:cNvPr id="16" name="Rectangle 6">
            <a:extLst>
              <a:ext uri="{FF2B5EF4-FFF2-40B4-BE49-F238E27FC236}">
                <a16:creationId xmlns:a16="http://schemas.microsoft.com/office/drawing/2014/main" id="{E5865C91-0837-D1FC-254E-6B8A3C1A9EA0}"/>
              </a:ext>
            </a:extLst>
          </p:cNvPr>
          <p:cNvSpPr>
            <a:spLocks noChangeArrowheads="1"/>
          </p:cNvSpPr>
          <p:nvPr/>
        </p:nvSpPr>
        <p:spPr bwMode="auto">
          <a:xfrm>
            <a:off x="371476" y="1670678"/>
            <a:ext cx="6587231" cy="2319395"/>
          </a:xfrm>
          <a:prstGeom prst="rect">
            <a:avLst/>
          </a:prstGeom>
          <a:noFill/>
          <a:ln w="9525" algn="ctr">
            <a:noFill/>
            <a:miter lim="800000"/>
            <a:headEnd/>
            <a:tailEnd/>
          </a:ln>
        </p:spPr>
        <p:txBody>
          <a:bodyPr/>
          <a:lstStyle/>
          <a:p>
            <a:pPr marL="404813" indent="-285750">
              <a:buClr>
                <a:srgbClr val="562966"/>
              </a:buClr>
              <a:buSzPct val="130000"/>
              <a:buFont typeface="Arial" panose="020B0604020202020204" pitchFamily="34" charset="0"/>
              <a:buChar char="•"/>
              <a:defRPr/>
            </a:pPr>
            <a:r>
              <a:rPr lang="en-US" sz="1300" dirty="0">
                <a:latin typeface="Candara" panose="020E0502030303020204" pitchFamily="34" charset="0"/>
                <a:cs typeface="Candara"/>
              </a:rPr>
              <a:t>Mamma Chia reveals new branding that is a complete revolution of the beloved, iconic brand in January 2022.</a:t>
            </a:r>
          </a:p>
          <a:p>
            <a:pPr marL="404813" indent="-285750">
              <a:buClr>
                <a:srgbClr val="562966"/>
              </a:buClr>
              <a:buSzPct val="130000"/>
              <a:buFont typeface="Arial" panose="020B0604020202020204" pitchFamily="34" charset="0"/>
              <a:buChar char="•"/>
              <a:defRPr/>
            </a:pPr>
            <a:r>
              <a:rPr lang="en-US" sz="1300" dirty="0">
                <a:latin typeface="Candara" panose="020E0502030303020204" pitchFamily="34" charset="0"/>
                <a:cs typeface="Candara"/>
              </a:rPr>
              <a:t>Created by an award-winning branding agency, the new design will modernize the brand, inspire energy and freshness while supporting diversity, inclusivity and body positivity, as well as highlight the brand being a certified women-owned company. </a:t>
            </a:r>
          </a:p>
          <a:p>
            <a:pPr marL="404813" indent="-285750">
              <a:buClr>
                <a:srgbClr val="562966"/>
              </a:buClr>
              <a:buSzPct val="130000"/>
              <a:buFont typeface="Arial" panose="020B0604020202020204" pitchFamily="34" charset="0"/>
              <a:buChar char="•"/>
              <a:defRPr/>
            </a:pPr>
            <a:r>
              <a:rPr lang="en-US" sz="1300" dirty="0">
                <a:latin typeface="Candara" panose="020E0502030303020204" pitchFamily="34" charset="0"/>
                <a:cs typeface="Candara"/>
              </a:rPr>
              <a:t>The branding will welcome new Gen-Z consumers who specifically seek out brands that reflect their personal values and are choosing relevant, healthier, sustainable    and delicious options.</a:t>
            </a:r>
          </a:p>
          <a:p>
            <a:pPr marL="404813" indent="-285750">
              <a:buClr>
                <a:srgbClr val="562966"/>
              </a:buClr>
              <a:buSzPct val="130000"/>
              <a:buFont typeface="Arial" panose="020B0604020202020204" pitchFamily="34" charset="0"/>
              <a:buChar char="•"/>
              <a:defRPr/>
            </a:pPr>
            <a:r>
              <a:rPr lang="en-US" sz="1300" dirty="0">
                <a:latin typeface="Candara" panose="020E0502030303020204" pitchFamily="34" charset="0"/>
              </a:rPr>
              <a:t>Unique Mamma Chia Goddess for each product line</a:t>
            </a:r>
          </a:p>
          <a:p>
            <a:pPr marL="404813" indent="-285750">
              <a:buClr>
                <a:srgbClr val="562966"/>
              </a:buClr>
              <a:buSzPct val="130000"/>
              <a:buFont typeface="Arial" panose="020B0604020202020204" pitchFamily="34" charset="0"/>
              <a:buChar char="•"/>
              <a:defRPr/>
            </a:pPr>
            <a:r>
              <a:rPr lang="en-US" sz="1300" dirty="0">
                <a:latin typeface="Candara" panose="020E0502030303020204" pitchFamily="34" charset="0"/>
              </a:rPr>
              <a:t>Mamma Chia logo lockup for continuity</a:t>
            </a:r>
          </a:p>
          <a:p>
            <a:pPr marL="404813" indent="-285750">
              <a:buClr>
                <a:srgbClr val="562966"/>
              </a:buClr>
              <a:buSzPct val="130000"/>
              <a:buFont typeface="Arial" panose="020B0604020202020204" pitchFamily="34" charset="0"/>
              <a:buChar char="•"/>
              <a:defRPr/>
            </a:pPr>
            <a:r>
              <a:rPr lang="en-US" sz="1300" dirty="0">
                <a:latin typeface="Candara" panose="020E0502030303020204" pitchFamily="34" charset="0"/>
              </a:rPr>
              <a:t>Important key callouts on front of pack</a:t>
            </a:r>
          </a:p>
          <a:p>
            <a:pPr marL="742950" lvl="1" indent="-285750">
              <a:buSzPct val="130000"/>
              <a:buFont typeface="Arial" panose="020B0604020202020204" pitchFamily="34" charset="0"/>
              <a:buChar char="•"/>
            </a:pPr>
            <a:r>
              <a:rPr lang="en-US" sz="1300" dirty="0">
                <a:latin typeface="Candara" panose="020E0502030303020204" pitchFamily="34" charset="0"/>
              </a:rPr>
              <a:t>Omega-3</a:t>
            </a:r>
          </a:p>
          <a:p>
            <a:pPr marL="742950" lvl="1" indent="-285750">
              <a:buSzPct val="130000"/>
              <a:buFont typeface="Arial" panose="020B0604020202020204" pitchFamily="34" charset="0"/>
              <a:buChar char="•"/>
            </a:pPr>
            <a:r>
              <a:rPr lang="en-US" sz="1300" dirty="0">
                <a:latin typeface="Candara" panose="020E0502030303020204" pitchFamily="34" charset="0"/>
              </a:rPr>
              <a:t>Prebiotic</a:t>
            </a:r>
          </a:p>
          <a:p>
            <a:pPr marL="742950" lvl="1" indent="-285750">
              <a:buSzPct val="130000"/>
              <a:buFont typeface="Arial" panose="020B0604020202020204" pitchFamily="34" charset="0"/>
              <a:buChar char="•"/>
            </a:pPr>
            <a:r>
              <a:rPr lang="en-US" sz="1300" dirty="0">
                <a:latin typeface="Candara" panose="020E0502030303020204" pitchFamily="34" charset="0"/>
              </a:rPr>
              <a:t>Keto-Friendly</a:t>
            </a:r>
            <a:endParaRPr lang="en-US" sz="1300" dirty="0">
              <a:latin typeface="Candara" panose="020E0502030303020204" pitchFamily="34" charset="0"/>
              <a:cs typeface="Candara"/>
            </a:endParaRPr>
          </a:p>
          <a:p>
            <a:pPr marL="404813" indent="-285750">
              <a:buClr>
                <a:srgbClr val="562966"/>
              </a:buClr>
              <a:buSzPct val="130000"/>
              <a:buFont typeface="Arial" panose="020B0604020202020204" pitchFamily="34" charset="0"/>
              <a:buChar char="•"/>
              <a:defRPr/>
            </a:pPr>
            <a:endParaRPr lang="en-US" sz="1300" dirty="0">
              <a:latin typeface="Candara" panose="020E0502030303020204" pitchFamily="34" charset="0"/>
              <a:cs typeface="Candara"/>
            </a:endParaRPr>
          </a:p>
          <a:p>
            <a:pPr marL="290513" indent="-171450">
              <a:buClr>
                <a:srgbClr val="562966"/>
              </a:buClr>
              <a:buSzPct val="130000"/>
              <a:buFont typeface="Arial" panose="020B0604020202020204" pitchFamily="34" charset="0"/>
              <a:buChar char="•"/>
              <a:defRPr/>
            </a:pPr>
            <a:endParaRPr lang="en-US" sz="1300" dirty="0">
              <a:latin typeface="Candara" panose="020E0502030303020204" pitchFamily="34" charset="0"/>
              <a:cs typeface="Candara"/>
            </a:endParaRPr>
          </a:p>
        </p:txBody>
      </p:sp>
      <p:pic>
        <p:nvPicPr>
          <p:cNvPr id="5" name="Picture 4" descr="A picture containing text&#10;&#10;Description automatically generated">
            <a:extLst>
              <a:ext uri="{FF2B5EF4-FFF2-40B4-BE49-F238E27FC236}">
                <a16:creationId xmlns:a16="http://schemas.microsoft.com/office/drawing/2014/main" id="{E9E019D6-1DB3-0FA8-56F7-4E3B2B3794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876761">
            <a:off x="1039175" y="4752769"/>
            <a:ext cx="1601160" cy="1840089"/>
          </a:xfrm>
          <a:prstGeom prst="rect">
            <a:avLst/>
          </a:prstGeom>
        </p:spPr>
      </p:pic>
      <p:pic>
        <p:nvPicPr>
          <p:cNvPr id="7" name="Picture 6" descr="A picture containing text, white goods&#10;&#10;Description automatically generated">
            <a:extLst>
              <a:ext uri="{FF2B5EF4-FFF2-40B4-BE49-F238E27FC236}">
                <a16:creationId xmlns:a16="http://schemas.microsoft.com/office/drawing/2014/main" id="{72776B1D-7FE6-DAEC-7A5F-7A44061639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55062" y="4685576"/>
            <a:ext cx="1601160" cy="184008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305F4BCA-ED6D-B13E-1C31-136E6F6618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671995">
            <a:off x="3449194" y="4708242"/>
            <a:ext cx="1609154" cy="1849940"/>
          </a:xfrm>
          <a:prstGeom prst="rect">
            <a:avLst/>
          </a:prstGeom>
        </p:spPr>
      </p:pic>
      <p:sp>
        <p:nvSpPr>
          <p:cNvPr id="11" name="TextBox 10">
            <a:extLst>
              <a:ext uri="{FF2B5EF4-FFF2-40B4-BE49-F238E27FC236}">
                <a16:creationId xmlns:a16="http://schemas.microsoft.com/office/drawing/2014/main" id="{36D1B2BC-ED47-65D4-CD52-473622DB36AD}"/>
              </a:ext>
            </a:extLst>
          </p:cNvPr>
          <p:cNvSpPr txBox="1"/>
          <p:nvPr/>
        </p:nvSpPr>
        <p:spPr>
          <a:xfrm>
            <a:off x="4883255" y="5275711"/>
            <a:ext cx="6927954" cy="1292662"/>
          </a:xfrm>
          <a:prstGeom prst="rect">
            <a:avLst/>
          </a:prstGeom>
          <a:noFill/>
        </p:spPr>
        <p:txBody>
          <a:bodyPr wrap="square">
            <a:spAutoFit/>
          </a:bodyPr>
          <a:lstStyle/>
          <a:p>
            <a:pPr marL="285750" indent="-285750">
              <a:buFont typeface="Arial" panose="020B0604020202020204" pitchFamily="34" charset="0"/>
              <a:buChar char="•"/>
            </a:pPr>
            <a:r>
              <a:rPr lang="en-US" sz="1300" dirty="0">
                <a:latin typeface="Candara" panose="020E0502030303020204" pitchFamily="34" charset="0"/>
              </a:rPr>
              <a:t>Mamma Chia is introducing a first of its kind line of “ready to make” Chia Pudding Mixes that is incredibly flavorful, without added sugar and packed with essential Omega-3.</a:t>
            </a:r>
          </a:p>
          <a:p>
            <a:pPr marL="285750" indent="-285750">
              <a:buFont typeface="Arial" panose="020B0604020202020204" pitchFamily="34" charset="0"/>
              <a:buChar char="•"/>
            </a:pPr>
            <a:r>
              <a:rPr lang="en-US" sz="1300" dirty="0">
                <a:latin typeface="Candara" panose="020E0502030303020204" pitchFamily="34" charset="0"/>
              </a:rPr>
              <a:t>Chia Pudding Mix is delightfully easy to prepare! Just add water or your favorite non-dairy milk, whisk together, refrigerate and enjoy. </a:t>
            </a:r>
          </a:p>
          <a:p>
            <a:pPr marL="285750" indent="-285750">
              <a:buFont typeface="Arial" panose="020B0604020202020204" pitchFamily="34" charset="0"/>
              <a:buChar char="•"/>
            </a:pPr>
            <a:r>
              <a:rPr lang="en-US" sz="1300" dirty="0">
                <a:latin typeface="Candara" panose="020E0502030303020204" pitchFamily="34" charset="0"/>
              </a:rPr>
              <a:t>Our Chia Pudding is a low-calorie snack that can be enjoyed any time of day. Just add fresh fruit and it becomes a nourishing breakfast, satisfying lunch or delicious dessert. </a:t>
            </a:r>
          </a:p>
        </p:txBody>
      </p:sp>
      <p:sp>
        <p:nvSpPr>
          <p:cNvPr id="17" name="Title 6">
            <a:extLst>
              <a:ext uri="{FF2B5EF4-FFF2-40B4-BE49-F238E27FC236}">
                <a16:creationId xmlns:a16="http://schemas.microsoft.com/office/drawing/2014/main" id="{207A73B6-1609-1F73-D3FC-5F563678D014}"/>
              </a:ext>
            </a:extLst>
          </p:cNvPr>
          <p:cNvSpPr txBox="1">
            <a:spLocks/>
          </p:cNvSpPr>
          <p:nvPr/>
        </p:nvSpPr>
        <p:spPr>
          <a:xfrm>
            <a:off x="5151101" y="4702302"/>
            <a:ext cx="5507996"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andara"/>
                <a:cs typeface="Candara"/>
              </a:rPr>
              <a:t>New Product Line: Chia Pudding Mixes</a:t>
            </a:r>
          </a:p>
        </p:txBody>
      </p:sp>
      <p:pic>
        <p:nvPicPr>
          <p:cNvPr id="20" name="Picture 19" descr="Shape&#10;&#10;Description automatically generated">
            <a:extLst>
              <a:ext uri="{FF2B5EF4-FFF2-40B4-BE49-F238E27FC236}">
                <a16:creationId xmlns:a16="http://schemas.microsoft.com/office/drawing/2014/main" id="{5AC49BB7-7B66-1769-EAE7-172F909217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691" y="5981714"/>
            <a:ext cx="397717" cy="586659"/>
          </a:xfrm>
          <a:prstGeom prst="rect">
            <a:avLst/>
          </a:prstGeom>
        </p:spPr>
      </p:pic>
      <p:grpSp>
        <p:nvGrpSpPr>
          <p:cNvPr id="21" name="Group 20">
            <a:extLst>
              <a:ext uri="{FF2B5EF4-FFF2-40B4-BE49-F238E27FC236}">
                <a16:creationId xmlns:a16="http://schemas.microsoft.com/office/drawing/2014/main" id="{90FB90AB-7EC9-3D60-FD05-24E3F11232BC}"/>
              </a:ext>
            </a:extLst>
          </p:cNvPr>
          <p:cNvGrpSpPr/>
          <p:nvPr/>
        </p:nvGrpSpPr>
        <p:grpSpPr>
          <a:xfrm>
            <a:off x="7452363" y="131142"/>
            <a:ext cx="4563415" cy="472184"/>
            <a:chOff x="4266119" y="61663"/>
            <a:chExt cx="4763679" cy="439898"/>
          </a:xfrm>
        </p:grpSpPr>
        <p:pic>
          <p:nvPicPr>
            <p:cNvPr id="22" name="Picture 21" descr="Graphical user interface, application&#10;&#10;Description automatically generated">
              <a:extLst>
                <a:ext uri="{FF2B5EF4-FFF2-40B4-BE49-F238E27FC236}">
                  <a16:creationId xmlns:a16="http://schemas.microsoft.com/office/drawing/2014/main" id="{9FD1DA8F-E421-D180-2C21-E1CDC95DD9B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566387" y="61663"/>
              <a:ext cx="2463411" cy="358546"/>
            </a:xfrm>
            <a:prstGeom prst="rect">
              <a:avLst/>
            </a:prstGeom>
          </p:spPr>
        </p:pic>
        <p:pic>
          <p:nvPicPr>
            <p:cNvPr id="23" name="Picture 22" descr="Graphical user interface, application&#10;&#10;Description automatically generated">
              <a:extLst>
                <a:ext uri="{FF2B5EF4-FFF2-40B4-BE49-F238E27FC236}">
                  <a16:creationId xmlns:a16="http://schemas.microsoft.com/office/drawing/2014/main" id="{64940C7C-282E-FC31-05F6-F86FD7D329E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266119" y="82573"/>
              <a:ext cx="2463411" cy="418988"/>
            </a:xfrm>
            <a:prstGeom prst="rect">
              <a:avLst/>
            </a:prstGeom>
          </p:spPr>
        </p:pic>
      </p:grpSp>
      <p:sp>
        <p:nvSpPr>
          <p:cNvPr id="9" name="Slide Number Placeholder 8">
            <a:extLst>
              <a:ext uri="{FF2B5EF4-FFF2-40B4-BE49-F238E27FC236}">
                <a16:creationId xmlns:a16="http://schemas.microsoft.com/office/drawing/2014/main" id="{E6172B0C-CE5A-772B-A07F-79FB76B4FCC1}"/>
              </a:ext>
            </a:extLst>
          </p:cNvPr>
          <p:cNvSpPr>
            <a:spLocks noGrp="1"/>
          </p:cNvSpPr>
          <p:nvPr>
            <p:ph type="sldNum" sz="quarter" idx="12"/>
          </p:nvPr>
        </p:nvSpPr>
        <p:spPr/>
        <p:txBody>
          <a:bodyPr/>
          <a:lstStyle/>
          <a:p>
            <a:fld id="{8E618FC7-899E-434F-BED2-F8CFF3966078}" type="slidenum">
              <a:rPr lang="en-US" smtClean="0"/>
              <a:t>2</a:t>
            </a:fld>
            <a:endParaRPr lang="en-US"/>
          </a:p>
        </p:txBody>
      </p:sp>
    </p:spTree>
    <p:extLst>
      <p:ext uri="{BB962C8B-B14F-4D97-AF65-F5344CB8AC3E}">
        <p14:creationId xmlns:p14="http://schemas.microsoft.com/office/powerpoint/2010/main" val="2219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8C1BF6-9C7D-45FD-AAF4-245C904909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6780" y="100650"/>
            <a:ext cx="2319867" cy="529854"/>
          </a:xfrm>
          <a:prstGeom prst="rect">
            <a:avLst/>
          </a:prstGeom>
        </p:spPr>
      </p:pic>
      <p:sp>
        <p:nvSpPr>
          <p:cNvPr id="7" name="Rectangle 6">
            <a:extLst>
              <a:ext uri="{FF2B5EF4-FFF2-40B4-BE49-F238E27FC236}">
                <a16:creationId xmlns:a16="http://schemas.microsoft.com/office/drawing/2014/main" id="{BEBBDE51-0172-45C4-BDFD-6F53D9815D76}"/>
              </a:ext>
            </a:extLst>
          </p:cNvPr>
          <p:cNvSpPr/>
          <p:nvPr/>
        </p:nvSpPr>
        <p:spPr>
          <a:xfrm>
            <a:off x="1915908" y="4752104"/>
            <a:ext cx="8331835" cy="369332"/>
          </a:xfrm>
          <a:prstGeom prst="rect">
            <a:avLst/>
          </a:prstGeom>
          <a:solidFill>
            <a:schemeClr val="tx1">
              <a:lumMod val="65000"/>
              <a:lumOff val="35000"/>
            </a:schemeClr>
          </a:solidFill>
        </p:spPr>
        <p:txBody>
          <a:bodyPr wrap="square">
            <a:spAutoFit/>
          </a:bodyPr>
          <a:lstStyle/>
          <a:p>
            <a:pPr algn="ctr" defTabSz="914400">
              <a:buSzPct val="100000"/>
              <a:defRPr/>
            </a:pPr>
            <a:r>
              <a:rPr lang="en-US" b="1" dirty="0">
                <a:solidFill>
                  <a:prstClr val="white"/>
                </a:solidFill>
                <a:latin typeface="Candara" panose="020E0502030303020204" pitchFamily="34" charset="0"/>
              </a:rPr>
              <a:t>The Benefits of Omega-3 and Prebiotic Fiber in Chia are Profound!</a:t>
            </a:r>
          </a:p>
        </p:txBody>
      </p:sp>
      <p:sp>
        <p:nvSpPr>
          <p:cNvPr id="8" name="Rounded Rectangle 36">
            <a:extLst>
              <a:ext uri="{FF2B5EF4-FFF2-40B4-BE49-F238E27FC236}">
                <a16:creationId xmlns:a16="http://schemas.microsoft.com/office/drawing/2014/main" id="{9D106080-6B98-4EF9-B3A1-34EAF96F3F18}"/>
              </a:ext>
            </a:extLst>
          </p:cNvPr>
          <p:cNvSpPr>
            <a:spLocks noChangeArrowheads="1"/>
          </p:cNvSpPr>
          <p:nvPr/>
        </p:nvSpPr>
        <p:spPr bwMode="auto">
          <a:xfrm>
            <a:off x="1915908" y="1476722"/>
            <a:ext cx="2693035" cy="1178203"/>
          </a:xfrm>
          <a:prstGeom prst="roundRect">
            <a:avLst>
              <a:gd name="adj" fmla="val 4611"/>
            </a:avLst>
          </a:prstGeom>
          <a:solidFill>
            <a:schemeClr val="bg1"/>
          </a:solidFill>
          <a:ln w="25400">
            <a:solidFill>
              <a:schemeClr val="bg2">
                <a:lumMod val="50000"/>
              </a:schemeClr>
            </a:solidFill>
            <a:round/>
            <a:headEnd/>
            <a:tailEnd/>
          </a:ln>
          <a:effectLst>
            <a:outerShdw blurRad="50800" dist="38100" dir="2700000" algn="tl" rotWithShape="0">
              <a:srgbClr val="403152">
                <a:alpha val="39999"/>
              </a:srgbClr>
            </a:outerShdw>
          </a:effectLst>
        </p:spPr>
        <p:txBody>
          <a:bodyPr anchor="ctr"/>
          <a:lstStyle/>
          <a:p>
            <a:pPr algn="ctr">
              <a:defRPr/>
            </a:pPr>
            <a:endParaRPr lang="en-US">
              <a:solidFill>
                <a:srgbClr val="562966"/>
              </a:solidFill>
              <a:latin typeface="Calibri"/>
            </a:endParaRPr>
          </a:p>
        </p:txBody>
      </p:sp>
      <p:pic>
        <p:nvPicPr>
          <p:cNvPr id="9" name="Picture 8">
            <a:extLst>
              <a:ext uri="{FF2B5EF4-FFF2-40B4-BE49-F238E27FC236}">
                <a16:creationId xmlns:a16="http://schemas.microsoft.com/office/drawing/2014/main" id="{DEA30AB2-7851-4BE3-A286-5D4580F473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3773" y="1581586"/>
            <a:ext cx="1501714" cy="917714"/>
          </a:xfrm>
          <a:prstGeom prst="rect">
            <a:avLst/>
          </a:prstGeom>
        </p:spPr>
      </p:pic>
      <p:sp>
        <p:nvSpPr>
          <p:cNvPr id="10" name="Rounded Rectangle 37">
            <a:extLst>
              <a:ext uri="{FF2B5EF4-FFF2-40B4-BE49-F238E27FC236}">
                <a16:creationId xmlns:a16="http://schemas.microsoft.com/office/drawing/2014/main" id="{F7BDB48F-4861-42E2-A2CB-F1E2CE624623}"/>
              </a:ext>
            </a:extLst>
          </p:cNvPr>
          <p:cNvSpPr>
            <a:spLocks noChangeArrowheads="1"/>
          </p:cNvSpPr>
          <p:nvPr/>
        </p:nvSpPr>
        <p:spPr bwMode="auto">
          <a:xfrm>
            <a:off x="1915908" y="2893479"/>
            <a:ext cx="2693035" cy="1178203"/>
          </a:xfrm>
          <a:prstGeom prst="roundRect">
            <a:avLst>
              <a:gd name="adj" fmla="val 6118"/>
            </a:avLst>
          </a:prstGeom>
          <a:solidFill>
            <a:schemeClr val="bg1"/>
          </a:solidFill>
          <a:ln w="25400">
            <a:solidFill>
              <a:schemeClr val="bg2">
                <a:lumMod val="50000"/>
              </a:schemeClr>
            </a:solidFill>
            <a:round/>
            <a:headEnd/>
            <a:tailEnd/>
          </a:ln>
          <a:effectLst>
            <a:outerShdw blurRad="50800" dist="38100" dir="2700000" algn="tl" rotWithShape="0">
              <a:srgbClr val="403152">
                <a:alpha val="39999"/>
              </a:srgbClr>
            </a:outerShdw>
          </a:effectLst>
        </p:spPr>
        <p:txBody>
          <a:bodyPr anchor="ctr"/>
          <a:lstStyle/>
          <a:p>
            <a:pPr algn="ctr">
              <a:defRPr/>
            </a:pPr>
            <a:endParaRPr lang="en-US">
              <a:solidFill>
                <a:srgbClr val="562966"/>
              </a:solidFill>
              <a:latin typeface="Calibri"/>
            </a:endParaRPr>
          </a:p>
        </p:txBody>
      </p:sp>
      <p:sp>
        <p:nvSpPr>
          <p:cNvPr id="11" name="Rounded Rectangle 38">
            <a:extLst>
              <a:ext uri="{FF2B5EF4-FFF2-40B4-BE49-F238E27FC236}">
                <a16:creationId xmlns:a16="http://schemas.microsoft.com/office/drawing/2014/main" id="{5DF634F5-6CB9-4960-8672-A89A177EC1CF}"/>
              </a:ext>
            </a:extLst>
          </p:cNvPr>
          <p:cNvSpPr>
            <a:spLocks noChangeArrowheads="1"/>
          </p:cNvSpPr>
          <p:nvPr/>
        </p:nvSpPr>
        <p:spPr bwMode="auto">
          <a:xfrm>
            <a:off x="4735308" y="2893479"/>
            <a:ext cx="2693035" cy="1178203"/>
          </a:xfrm>
          <a:prstGeom prst="roundRect">
            <a:avLst>
              <a:gd name="adj" fmla="val 4611"/>
            </a:avLst>
          </a:prstGeom>
          <a:solidFill>
            <a:schemeClr val="bg1"/>
          </a:solidFill>
          <a:ln w="25400">
            <a:solidFill>
              <a:schemeClr val="bg2">
                <a:lumMod val="50000"/>
              </a:schemeClr>
            </a:solidFill>
            <a:round/>
            <a:headEnd/>
            <a:tailEnd/>
          </a:ln>
          <a:effectLst>
            <a:outerShdw blurRad="50800" dist="38100" dir="2700000" algn="tl" rotWithShape="0">
              <a:srgbClr val="403152">
                <a:alpha val="39999"/>
              </a:srgbClr>
            </a:outerShdw>
          </a:effectLst>
        </p:spPr>
        <p:txBody>
          <a:bodyPr anchor="ctr"/>
          <a:lstStyle/>
          <a:p>
            <a:pPr algn="ctr">
              <a:defRPr/>
            </a:pPr>
            <a:endParaRPr lang="en-US">
              <a:solidFill>
                <a:srgbClr val="562966"/>
              </a:solidFill>
              <a:latin typeface="Calibri"/>
            </a:endParaRPr>
          </a:p>
        </p:txBody>
      </p:sp>
      <p:sp>
        <p:nvSpPr>
          <p:cNvPr id="12" name="Rounded Rectangle 39">
            <a:extLst>
              <a:ext uri="{FF2B5EF4-FFF2-40B4-BE49-F238E27FC236}">
                <a16:creationId xmlns:a16="http://schemas.microsoft.com/office/drawing/2014/main" id="{A81E53E7-D66B-46A4-86B1-8683CE4F070E}"/>
              </a:ext>
            </a:extLst>
          </p:cNvPr>
          <p:cNvSpPr>
            <a:spLocks noChangeArrowheads="1"/>
          </p:cNvSpPr>
          <p:nvPr/>
        </p:nvSpPr>
        <p:spPr bwMode="auto">
          <a:xfrm>
            <a:off x="4735308" y="1476722"/>
            <a:ext cx="2693035" cy="1178203"/>
          </a:xfrm>
          <a:prstGeom prst="roundRect">
            <a:avLst>
              <a:gd name="adj" fmla="val 5365"/>
            </a:avLst>
          </a:prstGeom>
          <a:solidFill>
            <a:schemeClr val="bg1"/>
          </a:solidFill>
          <a:ln w="25400">
            <a:solidFill>
              <a:schemeClr val="bg2">
                <a:lumMod val="50000"/>
              </a:schemeClr>
            </a:solidFill>
            <a:round/>
            <a:headEnd/>
            <a:tailEnd/>
          </a:ln>
          <a:effectLst>
            <a:outerShdw blurRad="50800" dist="38100" dir="2700000" algn="tl" rotWithShape="0">
              <a:srgbClr val="403152">
                <a:alpha val="39999"/>
              </a:srgbClr>
            </a:outerShdw>
          </a:effectLst>
        </p:spPr>
        <p:txBody>
          <a:bodyPr anchor="ctr"/>
          <a:lstStyle/>
          <a:p>
            <a:pPr algn="ctr">
              <a:defRPr/>
            </a:pPr>
            <a:endParaRPr lang="en-US">
              <a:solidFill>
                <a:srgbClr val="562966"/>
              </a:solidFill>
              <a:latin typeface="Calibri"/>
            </a:endParaRPr>
          </a:p>
        </p:txBody>
      </p:sp>
      <p:sp>
        <p:nvSpPr>
          <p:cNvPr id="13" name="Rounded Rectangle 40">
            <a:extLst>
              <a:ext uri="{FF2B5EF4-FFF2-40B4-BE49-F238E27FC236}">
                <a16:creationId xmlns:a16="http://schemas.microsoft.com/office/drawing/2014/main" id="{7D8E2E53-6A75-4514-B764-BE93896408FC}"/>
              </a:ext>
            </a:extLst>
          </p:cNvPr>
          <p:cNvSpPr>
            <a:spLocks noChangeArrowheads="1"/>
          </p:cNvSpPr>
          <p:nvPr/>
        </p:nvSpPr>
        <p:spPr bwMode="auto">
          <a:xfrm>
            <a:off x="7554708" y="2893479"/>
            <a:ext cx="2693035" cy="1178203"/>
          </a:xfrm>
          <a:prstGeom prst="roundRect">
            <a:avLst>
              <a:gd name="adj" fmla="val 5365"/>
            </a:avLst>
          </a:prstGeom>
          <a:solidFill>
            <a:schemeClr val="bg1"/>
          </a:solidFill>
          <a:ln w="25400">
            <a:solidFill>
              <a:schemeClr val="bg2">
                <a:lumMod val="50000"/>
              </a:schemeClr>
            </a:solidFill>
            <a:round/>
            <a:headEnd/>
            <a:tailEnd/>
          </a:ln>
          <a:effectLst>
            <a:outerShdw blurRad="50800" dist="38100" dir="2700000" algn="tl" rotWithShape="0">
              <a:srgbClr val="403152">
                <a:alpha val="39999"/>
              </a:srgbClr>
            </a:outerShdw>
          </a:effectLst>
        </p:spPr>
        <p:txBody>
          <a:bodyPr anchor="ctr"/>
          <a:lstStyle/>
          <a:p>
            <a:pPr algn="ctr">
              <a:defRPr/>
            </a:pPr>
            <a:endParaRPr lang="en-US">
              <a:solidFill>
                <a:srgbClr val="562966"/>
              </a:solidFill>
              <a:latin typeface="Calibri"/>
            </a:endParaRPr>
          </a:p>
        </p:txBody>
      </p:sp>
      <p:sp>
        <p:nvSpPr>
          <p:cNvPr id="14" name="Rounded Rectangle 41">
            <a:extLst>
              <a:ext uri="{FF2B5EF4-FFF2-40B4-BE49-F238E27FC236}">
                <a16:creationId xmlns:a16="http://schemas.microsoft.com/office/drawing/2014/main" id="{99D0A7E3-E903-47EF-BC5A-2CCA6D8E47A3}"/>
              </a:ext>
            </a:extLst>
          </p:cNvPr>
          <p:cNvSpPr>
            <a:spLocks noChangeArrowheads="1"/>
          </p:cNvSpPr>
          <p:nvPr/>
        </p:nvSpPr>
        <p:spPr bwMode="auto">
          <a:xfrm>
            <a:off x="7554708" y="1476722"/>
            <a:ext cx="2693035" cy="1178203"/>
          </a:xfrm>
          <a:prstGeom prst="roundRect">
            <a:avLst>
              <a:gd name="adj" fmla="val 6118"/>
            </a:avLst>
          </a:prstGeom>
          <a:solidFill>
            <a:schemeClr val="bg1"/>
          </a:solidFill>
          <a:ln w="25400">
            <a:solidFill>
              <a:schemeClr val="bg2">
                <a:lumMod val="50000"/>
              </a:schemeClr>
            </a:solidFill>
            <a:round/>
            <a:headEnd/>
            <a:tailEnd/>
          </a:ln>
          <a:effectLst>
            <a:outerShdw blurRad="50800" dist="38100" dir="2700000" algn="tl" rotWithShape="0">
              <a:srgbClr val="403152">
                <a:alpha val="39999"/>
              </a:srgbClr>
            </a:outerShdw>
          </a:effectLst>
        </p:spPr>
        <p:txBody>
          <a:bodyPr anchor="ctr"/>
          <a:lstStyle/>
          <a:p>
            <a:pPr algn="ctr">
              <a:defRPr/>
            </a:pPr>
            <a:endParaRPr lang="en-US">
              <a:solidFill>
                <a:srgbClr val="562966"/>
              </a:solidFill>
              <a:latin typeface="Calibri"/>
            </a:endParaRPr>
          </a:p>
        </p:txBody>
      </p:sp>
      <p:grpSp>
        <p:nvGrpSpPr>
          <p:cNvPr id="15" name="Group 106">
            <a:extLst>
              <a:ext uri="{FF2B5EF4-FFF2-40B4-BE49-F238E27FC236}">
                <a16:creationId xmlns:a16="http://schemas.microsoft.com/office/drawing/2014/main" id="{AB0BC38E-98DE-4542-96D4-CBE951B744B9}"/>
              </a:ext>
            </a:extLst>
          </p:cNvPr>
          <p:cNvGrpSpPr>
            <a:grpSpLocks/>
          </p:cNvGrpSpPr>
          <p:nvPr/>
        </p:nvGrpSpPr>
        <p:grpSpPr bwMode="auto">
          <a:xfrm>
            <a:off x="2007766" y="1549271"/>
            <a:ext cx="1345853" cy="2339283"/>
            <a:chOff x="658873" y="1825148"/>
            <a:chExt cx="1345818" cy="2338941"/>
          </a:xfrm>
        </p:grpSpPr>
        <p:sp>
          <p:nvSpPr>
            <p:cNvPr id="16" name="TextBox 15">
              <a:extLst>
                <a:ext uri="{FF2B5EF4-FFF2-40B4-BE49-F238E27FC236}">
                  <a16:creationId xmlns:a16="http://schemas.microsoft.com/office/drawing/2014/main" id="{3AFBBE36-984F-4D6E-B188-7318516F1208}"/>
                </a:ext>
              </a:extLst>
            </p:cNvPr>
            <p:cNvSpPr txBox="1"/>
            <p:nvPr/>
          </p:nvSpPr>
          <p:spPr>
            <a:xfrm>
              <a:off x="658873" y="3240759"/>
              <a:ext cx="1345818" cy="923330"/>
            </a:xfrm>
            <a:prstGeom prst="rect">
              <a:avLst/>
            </a:prstGeom>
            <a:noFill/>
            <a:ln>
              <a:noFill/>
            </a:ln>
            <a:scene3d>
              <a:camera prst="orthographicFront"/>
              <a:lightRig rig="threePt" dir="t"/>
            </a:scene3d>
            <a:sp3d>
              <a:bevelT/>
            </a:sp3d>
          </p:spPr>
          <p:txBody>
            <a:bodyPr wrap="none">
              <a:spAutoFit/>
            </a:bodyPr>
            <a:lstStyle/>
            <a:p>
              <a:pPr>
                <a:defRPr/>
              </a:pPr>
              <a:r>
                <a:rPr lang="en-US" sz="2000" b="1" dirty="0">
                  <a:latin typeface="Calibri"/>
                  <a:ea typeface="MS PGothic" pitchFamily="34" charset="-128"/>
                  <a:cs typeface="Arial" pitchFamily="34" charset="0"/>
                </a:rPr>
                <a:t>50% More </a:t>
              </a:r>
              <a:br>
                <a:rPr lang="en-US" sz="2000" b="1" dirty="0">
                  <a:latin typeface="Calibri"/>
                  <a:ea typeface="MS PGothic" pitchFamily="34" charset="-128"/>
                  <a:cs typeface="Arial" pitchFamily="34" charset="0"/>
                </a:rPr>
              </a:br>
              <a:r>
                <a:rPr lang="en-US" sz="2000" b="1" dirty="0">
                  <a:latin typeface="Calibri"/>
                  <a:ea typeface="MS PGothic" pitchFamily="34" charset="-128"/>
                  <a:cs typeface="Arial" pitchFamily="34" charset="0"/>
                </a:rPr>
                <a:t>Protein</a:t>
              </a:r>
              <a:br>
                <a:rPr lang="en-US" sz="1600" b="1" dirty="0">
                  <a:latin typeface="Calibri"/>
                  <a:ea typeface="MS PGothic" pitchFamily="34" charset="-128"/>
                  <a:cs typeface="Arial" pitchFamily="34" charset="0"/>
                </a:rPr>
              </a:br>
              <a:r>
                <a:rPr lang="en-US" sz="1400" b="1" dirty="0">
                  <a:latin typeface="Calibri"/>
                  <a:ea typeface="MS PGothic" pitchFamily="34" charset="-128"/>
                  <a:cs typeface="Arial" pitchFamily="34" charset="0"/>
                </a:rPr>
                <a:t>Than Soybeans</a:t>
              </a:r>
            </a:p>
          </p:txBody>
        </p:sp>
        <p:sp>
          <p:nvSpPr>
            <p:cNvPr id="17" name="TextBox 16">
              <a:extLst>
                <a:ext uri="{FF2B5EF4-FFF2-40B4-BE49-F238E27FC236}">
                  <a16:creationId xmlns:a16="http://schemas.microsoft.com/office/drawing/2014/main" id="{E40627B1-0322-4590-8F64-3E4DEE29D247}"/>
                </a:ext>
              </a:extLst>
            </p:cNvPr>
            <p:cNvSpPr txBox="1"/>
            <p:nvPr/>
          </p:nvSpPr>
          <p:spPr>
            <a:xfrm>
              <a:off x="658873" y="1825148"/>
              <a:ext cx="1258966" cy="923195"/>
            </a:xfrm>
            <a:prstGeom prst="rect">
              <a:avLst/>
            </a:prstGeom>
            <a:noFill/>
            <a:ln>
              <a:noFill/>
            </a:ln>
            <a:scene3d>
              <a:camera prst="orthographicFront"/>
              <a:lightRig rig="threePt" dir="t"/>
            </a:scene3d>
            <a:sp3d>
              <a:bevelT/>
            </a:sp3d>
          </p:spPr>
          <p:txBody>
            <a:bodyPr wrap="none">
              <a:spAutoFit/>
            </a:bodyPr>
            <a:lstStyle/>
            <a:p>
              <a:pPr>
                <a:defRPr/>
              </a:pPr>
              <a:r>
                <a:rPr lang="en-US" sz="2000" b="1" dirty="0">
                  <a:latin typeface="Calibri"/>
                  <a:ea typeface="MS PGothic" pitchFamily="34" charset="-128"/>
                  <a:cs typeface="Arial" pitchFamily="34" charset="0"/>
                </a:rPr>
                <a:t>10x More </a:t>
              </a:r>
              <a:br>
                <a:rPr lang="en-US" sz="2000" b="1" dirty="0">
                  <a:latin typeface="Calibri"/>
                  <a:ea typeface="MS PGothic" pitchFamily="34" charset="-128"/>
                  <a:cs typeface="Arial" pitchFamily="34" charset="0"/>
                </a:rPr>
              </a:br>
              <a:r>
                <a:rPr lang="en-US" sz="2000" b="1" dirty="0">
                  <a:latin typeface="Calibri"/>
                  <a:ea typeface="MS PGothic" pitchFamily="34" charset="-128"/>
                  <a:cs typeface="Arial" pitchFamily="34" charset="0"/>
                </a:rPr>
                <a:t>Omega-3</a:t>
              </a:r>
              <a:br>
                <a:rPr lang="en-US" sz="1600" b="1" dirty="0">
                  <a:latin typeface="Calibri"/>
                  <a:ea typeface="MS PGothic" pitchFamily="34" charset="-128"/>
                  <a:cs typeface="Arial" pitchFamily="34" charset="0"/>
                </a:rPr>
              </a:br>
              <a:r>
                <a:rPr lang="en-US" sz="1400" b="1" dirty="0">
                  <a:latin typeface="Calibri"/>
                  <a:ea typeface="MS PGothic" pitchFamily="34" charset="-128"/>
                  <a:cs typeface="Arial" pitchFamily="34" charset="0"/>
                </a:rPr>
                <a:t>Than Salmon</a:t>
              </a:r>
            </a:p>
          </p:txBody>
        </p:sp>
      </p:grpSp>
      <p:sp>
        <p:nvSpPr>
          <p:cNvPr id="18" name="TextBox 17">
            <a:extLst>
              <a:ext uri="{FF2B5EF4-FFF2-40B4-BE49-F238E27FC236}">
                <a16:creationId xmlns:a16="http://schemas.microsoft.com/office/drawing/2014/main" id="{51F0DE15-268D-4D35-A379-CC7DF1D2EDCF}"/>
              </a:ext>
            </a:extLst>
          </p:cNvPr>
          <p:cNvSpPr txBox="1"/>
          <p:nvPr/>
        </p:nvSpPr>
        <p:spPr bwMode="auto">
          <a:xfrm>
            <a:off x="4839003" y="2965207"/>
            <a:ext cx="1129155" cy="923347"/>
          </a:xfrm>
          <a:prstGeom prst="rect">
            <a:avLst/>
          </a:prstGeom>
          <a:noFill/>
          <a:ln>
            <a:noFill/>
          </a:ln>
          <a:scene3d>
            <a:camera prst="orthographicFront"/>
            <a:lightRig rig="threePt" dir="t"/>
          </a:scene3d>
          <a:sp3d>
            <a:bevelT/>
          </a:sp3d>
        </p:spPr>
        <p:txBody>
          <a:bodyPr wrap="none">
            <a:spAutoFit/>
          </a:bodyPr>
          <a:lstStyle/>
          <a:p>
            <a:pPr>
              <a:defRPr/>
            </a:pPr>
            <a:r>
              <a:rPr lang="en-US" sz="2000" b="1" dirty="0">
                <a:latin typeface="Calibri"/>
                <a:ea typeface="MS PGothic" pitchFamily="34" charset="-128"/>
                <a:cs typeface="Arial" pitchFamily="34" charset="0"/>
              </a:rPr>
              <a:t>5x More </a:t>
            </a:r>
            <a:br>
              <a:rPr lang="en-US" sz="2000" b="1" dirty="0">
                <a:latin typeface="Calibri"/>
                <a:ea typeface="MS PGothic" pitchFamily="34" charset="-128"/>
                <a:cs typeface="Arial" pitchFamily="34" charset="0"/>
              </a:rPr>
            </a:br>
            <a:r>
              <a:rPr lang="en-US" sz="2000" b="1" dirty="0">
                <a:latin typeface="Calibri"/>
                <a:ea typeface="MS PGothic" pitchFamily="34" charset="-128"/>
                <a:cs typeface="Arial" pitchFamily="34" charset="0"/>
              </a:rPr>
              <a:t>Calcium</a:t>
            </a:r>
            <a:br>
              <a:rPr lang="en-US" sz="1600" b="1" dirty="0">
                <a:latin typeface="Calibri"/>
                <a:ea typeface="MS PGothic" pitchFamily="34" charset="-128"/>
                <a:cs typeface="Arial" pitchFamily="34" charset="0"/>
              </a:rPr>
            </a:br>
            <a:r>
              <a:rPr lang="en-US" sz="1400" b="1" dirty="0">
                <a:latin typeface="Calibri"/>
                <a:ea typeface="MS PGothic" pitchFamily="34" charset="-128"/>
                <a:cs typeface="Arial" pitchFamily="34" charset="0"/>
              </a:rPr>
              <a:t>Than Milk</a:t>
            </a:r>
          </a:p>
        </p:txBody>
      </p:sp>
      <p:sp>
        <p:nvSpPr>
          <p:cNvPr id="19" name="TextBox 18">
            <a:extLst>
              <a:ext uri="{FF2B5EF4-FFF2-40B4-BE49-F238E27FC236}">
                <a16:creationId xmlns:a16="http://schemas.microsoft.com/office/drawing/2014/main" id="{6D2C0801-ED00-4822-A645-A23D40E3AE4A}"/>
              </a:ext>
            </a:extLst>
          </p:cNvPr>
          <p:cNvSpPr txBox="1"/>
          <p:nvPr/>
        </p:nvSpPr>
        <p:spPr bwMode="auto">
          <a:xfrm>
            <a:off x="4839002" y="1548450"/>
            <a:ext cx="1327928" cy="923347"/>
          </a:xfrm>
          <a:prstGeom prst="rect">
            <a:avLst/>
          </a:prstGeom>
          <a:noFill/>
          <a:ln>
            <a:noFill/>
          </a:ln>
          <a:scene3d>
            <a:camera prst="orthographicFront"/>
            <a:lightRig rig="threePt" dir="t"/>
          </a:scene3d>
          <a:sp3d>
            <a:bevelT/>
          </a:sp3d>
        </p:spPr>
        <p:txBody>
          <a:bodyPr wrap="none">
            <a:spAutoFit/>
          </a:bodyPr>
          <a:lstStyle/>
          <a:p>
            <a:pPr>
              <a:defRPr/>
            </a:pPr>
            <a:r>
              <a:rPr lang="en-US" sz="2000" b="1" dirty="0">
                <a:latin typeface="Calibri"/>
                <a:ea typeface="MS PGothic" pitchFamily="34" charset="-128"/>
                <a:cs typeface="Arial" pitchFamily="34" charset="0"/>
              </a:rPr>
              <a:t>25% More </a:t>
            </a:r>
            <a:br>
              <a:rPr lang="en-US" sz="2000" b="1" dirty="0">
                <a:latin typeface="Calibri"/>
                <a:ea typeface="MS PGothic" pitchFamily="34" charset="-128"/>
                <a:cs typeface="Arial" pitchFamily="34" charset="0"/>
              </a:rPr>
            </a:br>
            <a:r>
              <a:rPr lang="en-US" sz="2000" b="1" dirty="0">
                <a:latin typeface="Calibri"/>
                <a:ea typeface="MS PGothic" pitchFamily="34" charset="-128"/>
                <a:cs typeface="Arial" pitchFamily="34" charset="0"/>
              </a:rPr>
              <a:t>Fiber</a:t>
            </a:r>
            <a:br>
              <a:rPr lang="en-US" sz="1600" b="1" dirty="0">
                <a:latin typeface="Calibri"/>
                <a:ea typeface="MS PGothic" pitchFamily="34" charset="-128"/>
                <a:cs typeface="Arial" pitchFamily="34" charset="0"/>
              </a:rPr>
            </a:br>
            <a:r>
              <a:rPr lang="en-US" sz="1400" b="1" dirty="0">
                <a:latin typeface="Calibri"/>
                <a:ea typeface="MS PGothic" pitchFamily="34" charset="-128"/>
                <a:cs typeface="Arial" pitchFamily="34" charset="0"/>
              </a:rPr>
              <a:t>Than Flax Seed</a:t>
            </a:r>
          </a:p>
        </p:txBody>
      </p:sp>
      <p:sp>
        <p:nvSpPr>
          <p:cNvPr id="20" name="TextBox 19">
            <a:extLst>
              <a:ext uri="{FF2B5EF4-FFF2-40B4-BE49-F238E27FC236}">
                <a16:creationId xmlns:a16="http://schemas.microsoft.com/office/drawing/2014/main" id="{A5BE7847-549F-47A2-B07F-895F59785097}"/>
              </a:ext>
            </a:extLst>
          </p:cNvPr>
          <p:cNvSpPr txBox="1"/>
          <p:nvPr/>
        </p:nvSpPr>
        <p:spPr bwMode="auto">
          <a:xfrm>
            <a:off x="7567252" y="2965171"/>
            <a:ext cx="1436612" cy="923416"/>
          </a:xfrm>
          <a:prstGeom prst="rect">
            <a:avLst/>
          </a:prstGeom>
          <a:noFill/>
          <a:ln>
            <a:noFill/>
          </a:ln>
          <a:scene3d>
            <a:camera prst="orthographicFront"/>
            <a:lightRig rig="threePt" dir="t"/>
          </a:scene3d>
          <a:sp3d>
            <a:bevelT/>
          </a:sp3d>
        </p:spPr>
        <p:txBody>
          <a:bodyPr wrap="none">
            <a:spAutoFit/>
          </a:bodyPr>
          <a:lstStyle/>
          <a:p>
            <a:pPr>
              <a:defRPr/>
            </a:pPr>
            <a:r>
              <a:rPr lang="en-US" sz="2000" b="1" dirty="0">
                <a:latin typeface="Calibri"/>
                <a:ea typeface="MS PGothic" pitchFamily="34" charset="-128"/>
                <a:cs typeface="Arial" pitchFamily="34" charset="0"/>
              </a:rPr>
              <a:t>15x More </a:t>
            </a:r>
            <a:br>
              <a:rPr lang="en-US" sz="2000" b="1" dirty="0">
                <a:latin typeface="Calibri"/>
                <a:ea typeface="MS PGothic" pitchFamily="34" charset="-128"/>
                <a:cs typeface="Arial" pitchFamily="34" charset="0"/>
              </a:rPr>
            </a:br>
            <a:r>
              <a:rPr lang="en-US" sz="2000" b="1" dirty="0">
                <a:latin typeface="Calibri"/>
                <a:ea typeface="MS PGothic" pitchFamily="34" charset="-128"/>
                <a:cs typeface="Arial" pitchFamily="34" charset="0"/>
              </a:rPr>
              <a:t>Magnesium</a:t>
            </a:r>
            <a:br>
              <a:rPr lang="en-US" sz="2000" b="1" dirty="0">
                <a:latin typeface="Calibri"/>
                <a:ea typeface="MS PGothic" pitchFamily="34" charset="-128"/>
                <a:cs typeface="Arial" pitchFamily="34" charset="0"/>
              </a:rPr>
            </a:br>
            <a:r>
              <a:rPr lang="en-US" sz="1400" b="1" dirty="0">
                <a:latin typeface="Calibri"/>
                <a:ea typeface="MS PGothic" pitchFamily="34" charset="-128"/>
                <a:cs typeface="Arial" pitchFamily="34" charset="0"/>
              </a:rPr>
              <a:t>Than Broccoli</a:t>
            </a:r>
          </a:p>
        </p:txBody>
      </p:sp>
      <p:sp>
        <p:nvSpPr>
          <p:cNvPr id="21" name="TextBox 20">
            <a:extLst>
              <a:ext uri="{FF2B5EF4-FFF2-40B4-BE49-F238E27FC236}">
                <a16:creationId xmlns:a16="http://schemas.microsoft.com/office/drawing/2014/main" id="{176A18E9-01E1-4C95-AD7C-3280FB12B09B}"/>
              </a:ext>
            </a:extLst>
          </p:cNvPr>
          <p:cNvSpPr txBox="1"/>
          <p:nvPr/>
        </p:nvSpPr>
        <p:spPr bwMode="auto">
          <a:xfrm>
            <a:off x="7573602" y="1548414"/>
            <a:ext cx="1530932" cy="923416"/>
          </a:xfrm>
          <a:prstGeom prst="rect">
            <a:avLst/>
          </a:prstGeom>
          <a:noFill/>
          <a:ln>
            <a:noFill/>
          </a:ln>
          <a:scene3d>
            <a:camera prst="orthographicFront"/>
            <a:lightRig rig="threePt" dir="t"/>
          </a:scene3d>
          <a:sp3d>
            <a:bevelT/>
          </a:sp3d>
        </p:spPr>
        <p:txBody>
          <a:bodyPr wrap="none">
            <a:spAutoFit/>
          </a:bodyPr>
          <a:lstStyle/>
          <a:p>
            <a:pPr lvl="0">
              <a:defRPr/>
            </a:pPr>
            <a:r>
              <a:rPr lang="en-US" sz="2000" b="1" dirty="0">
                <a:ea typeface="MS PGothic" pitchFamily="34" charset="-128"/>
                <a:cs typeface="Arial" pitchFamily="34" charset="0"/>
              </a:rPr>
              <a:t>3x </a:t>
            </a:r>
            <a:r>
              <a:rPr lang="en-US" sz="2000" b="1" dirty="0">
                <a:latin typeface="Calibri"/>
                <a:ea typeface="MS PGothic" pitchFamily="34" charset="-128"/>
                <a:cs typeface="Arial" pitchFamily="34" charset="0"/>
              </a:rPr>
              <a:t>More </a:t>
            </a:r>
            <a:br>
              <a:rPr lang="en-US" sz="2000" b="1" dirty="0">
                <a:latin typeface="Calibri"/>
                <a:ea typeface="MS PGothic" pitchFamily="34" charset="-128"/>
                <a:cs typeface="Arial" pitchFamily="34" charset="0"/>
              </a:rPr>
            </a:br>
            <a:r>
              <a:rPr lang="en-US" sz="2000" b="1" dirty="0">
                <a:latin typeface="Calibri"/>
                <a:ea typeface="MS PGothic" pitchFamily="34" charset="-128"/>
                <a:cs typeface="Arial" pitchFamily="34" charset="0"/>
              </a:rPr>
              <a:t>Antioxidants</a:t>
            </a:r>
            <a:br>
              <a:rPr lang="en-US" sz="1600" b="1" dirty="0">
                <a:latin typeface="Calibri"/>
                <a:ea typeface="MS PGothic" pitchFamily="34" charset="-128"/>
                <a:cs typeface="Arial" pitchFamily="34" charset="0"/>
              </a:rPr>
            </a:br>
            <a:r>
              <a:rPr lang="en-US" sz="1400" b="1" dirty="0">
                <a:latin typeface="Calibri"/>
                <a:ea typeface="MS PGothic" pitchFamily="34" charset="-128"/>
                <a:cs typeface="Arial" pitchFamily="34" charset="0"/>
              </a:rPr>
              <a:t>Than Blueberries</a:t>
            </a:r>
          </a:p>
        </p:txBody>
      </p:sp>
      <p:sp>
        <p:nvSpPr>
          <p:cNvPr id="22" name="TextBox 21">
            <a:extLst>
              <a:ext uri="{FF2B5EF4-FFF2-40B4-BE49-F238E27FC236}">
                <a16:creationId xmlns:a16="http://schemas.microsoft.com/office/drawing/2014/main" id="{C95794B6-9574-4141-8E90-311F1FC85DB9}"/>
              </a:ext>
            </a:extLst>
          </p:cNvPr>
          <p:cNvSpPr txBox="1"/>
          <p:nvPr/>
        </p:nvSpPr>
        <p:spPr>
          <a:xfrm>
            <a:off x="4167240" y="4226618"/>
            <a:ext cx="5230761" cy="307777"/>
          </a:xfrm>
          <a:prstGeom prst="rect">
            <a:avLst/>
          </a:prstGeom>
          <a:noFill/>
        </p:spPr>
        <p:txBody>
          <a:bodyPr wrap="square" rtlCol="0">
            <a:spAutoFit/>
          </a:bodyPr>
          <a:lstStyle/>
          <a:p>
            <a:pPr>
              <a:defRPr/>
            </a:pPr>
            <a:r>
              <a:rPr lang="en-US" sz="1400" dirty="0">
                <a:latin typeface="Calibri"/>
              </a:rPr>
              <a:t>*Based on a gram-for-gram comparison with chia</a:t>
            </a:r>
            <a:r>
              <a:rPr lang="en-US" sz="1400" baseline="30000" dirty="0">
                <a:latin typeface="Calibri"/>
              </a:rPr>
              <a:t>3</a:t>
            </a:r>
          </a:p>
        </p:txBody>
      </p:sp>
      <p:sp>
        <p:nvSpPr>
          <p:cNvPr id="23" name="Title 1">
            <a:extLst>
              <a:ext uri="{FF2B5EF4-FFF2-40B4-BE49-F238E27FC236}">
                <a16:creationId xmlns:a16="http://schemas.microsoft.com/office/drawing/2014/main" id="{4C4ABD8F-8B26-4A30-95C4-07F21167B569}"/>
              </a:ext>
            </a:extLst>
          </p:cNvPr>
          <p:cNvSpPr txBox="1">
            <a:spLocks/>
          </p:cNvSpPr>
          <p:nvPr/>
        </p:nvSpPr>
        <p:spPr>
          <a:xfrm>
            <a:off x="1981200" y="666778"/>
            <a:ext cx="8229600" cy="473400"/>
          </a:xfrm>
          <a:prstGeom prst="rect">
            <a:avLst/>
          </a:prstGeom>
        </p:spPr>
        <p:txBody>
          <a:bodyPr vert="horz"/>
          <a:lstStyle>
            <a:lvl1pPr algn="l" defTabSz="914400" rtl="0" eaLnBrk="1" latinLnBrk="0" hangingPunct="1">
              <a:lnSpc>
                <a:spcPct val="90000"/>
              </a:lnSpc>
              <a:spcBef>
                <a:spcPct val="0"/>
              </a:spcBef>
              <a:buNone/>
              <a:defRPr sz="3200" b="1" kern="1200">
                <a:solidFill>
                  <a:srgbClr val="660066"/>
                </a:solidFill>
                <a:latin typeface="+mj-lt"/>
                <a:ea typeface="+mj-ea"/>
                <a:cs typeface="+mj-cs"/>
              </a:defRPr>
            </a:lvl1pPr>
          </a:lstStyle>
          <a:p>
            <a:pPr algn="ctr" defTabSz="914396">
              <a:defRPr/>
            </a:pPr>
            <a:r>
              <a:rPr lang="en-US" b="0" dirty="0">
                <a:solidFill>
                  <a:schemeClr val="tx1"/>
                </a:solidFill>
                <a:latin typeface="Candara" panose="020E0502030303020204" pitchFamily="34" charset="0"/>
              </a:rPr>
              <a:t>The Magic of Chia</a:t>
            </a:r>
            <a:r>
              <a:rPr lang="en-US" sz="2400" b="0" baseline="30000" dirty="0">
                <a:solidFill>
                  <a:schemeClr val="tx1"/>
                </a:solidFill>
                <a:latin typeface="Candara" panose="020E0502030303020204" pitchFamily="34" charset="0"/>
              </a:rPr>
              <a:t>®</a:t>
            </a:r>
            <a:endParaRPr lang="en-US" b="0" baseline="30000" dirty="0">
              <a:solidFill>
                <a:schemeClr val="tx1"/>
              </a:solidFill>
              <a:latin typeface="Candara" panose="020E0502030303020204" pitchFamily="34" charset="0"/>
            </a:endParaRPr>
          </a:p>
        </p:txBody>
      </p:sp>
      <p:sp>
        <p:nvSpPr>
          <p:cNvPr id="24" name="Rectangle 23">
            <a:extLst>
              <a:ext uri="{FF2B5EF4-FFF2-40B4-BE49-F238E27FC236}">
                <a16:creationId xmlns:a16="http://schemas.microsoft.com/office/drawing/2014/main" id="{141227E5-C4E5-48F0-9526-6AD656F3C1E9}"/>
              </a:ext>
            </a:extLst>
          </p:cNvPr>
          <p:cNvSpPr/>
          <p:nvPr/>
        </p:nvSpPr>
        <p:spPr>
          <a:xfrm>
            <a:off x="3172614" y="3112230"/>
            <a:ext cx="176980" cy="186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5" name="Rectangle 24">
            <a:extLst>
              <a:ext uri="{FF2B5EF4-FFF2-40B4-BE49-F238E27FC236}">
                <a16:creationId xmlns:a16="http://schemas.microsoft.com/office/drawing/2014/main" id="{E62B361D-955B-4BB3-AD3E-DC6BF807A3C6}"/>
              </a:ext>
            </a:extLst>
          </p:cNvPr>
          <p:cNvSpPr/>
          <p:nvPr/>
        </p:nvSpPr>
        <p:spPr>
          <a:xfrm>
            <a:off x="4301151" y="1513739"/>
            <a:ext cx="176980" cy="186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6" name="Rectangle 25">
            <a:extLst>
              <a:ext uri="{FF2B5EF4-FFF2-40B4-BE49-F238E27FC236}">
                <a16:creationId xmlns:a16="http://schemas.microsoft.com/office/drawing/2014/main" id="{94B3B77E-9E87-4D15-B18E-30460B33544E}"/>
              </a:ext>
            </a:extLst>
          </p:cNvPr>
          <p:cNvSpPr/>
          <p:nvPr/>
        </p:nvSpPr>
        <p:spPr>
          <a:xfrm>
            <a:off x="8991599" y="1802825"/>
            <a:ext cx="167834" cy="160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7" name="Rectangle 26">
            <a:extLst>
              <a:ext uri="{FF2B5EF4-FFF2-40B4-BE49-F238E27FC236}">
                <a16:creationId xmlns:a16="http://schemas.microsoft.com/office/drawing/2014/main" id="{560AF162-6DC9-41C9-839E-3AEE09F0471D}"/>
              </a:ext>
            </a:extLst>
          </p:cNvPr>
          <p:cNvSpPr/>
          <p:nvPr/>
        </p:nvSpPr>
        <p:spPr>
          <a:xfrm>
            <a:off x="8889357" y="3317592"/>
            <a:ext cx="105424" cy="148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8" name="Rectangle 27">
            <a:extLst>
              <a:ext uri="{FF2B5EF4-FFF2-40B4-BE49-F238E27FC236}">
                <a16:creationId xmlns:a16="http://schemas.microsoft.com/office/drawing/2014/main" id="{CB4FC4E7-DF4B-4D52-88CE-063DF5BBE01C}"/>
              </a:ext>
            </a:extLst>
          </p:cNvPr>
          <p:cNvSpPr/>
          <p:nvPr/>
        </p:nvSpPr>
        <p:spPr>
          <a:xfrm>
            <a:off x="8971720" y="1948250"/>
            <a:ext cx="16783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9" name="Rectangle 28">
            <a:extLst>
              <a:ext uri="{FF2B5EF4-FFF2-40B4-BE49-F238E27FC236}">
                <a16:creationId xmlns:a16="http://schemas.microsoft.com/office/drawing/2014/main" id="{43D9C38C-D0C2-4903-A48D-B86D1E268131}"/>
              </a:ext>
            </a:extLst>
          </p:cNvPr>
          <p:cNvSpPr/>
          <p:nvPr/>
        </p:nvSpPr>
        <p:spPr>
          <a:xfrm>
            <a:off x="10044727" y="2393365"/>
            <a:ext cx="167834" cy="160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30" name="Picture 29">
            <a:extLst>
              <a:ext uri="{FF2B5EF4-FFF2-40B4-BE49-F238E27FC236}">
                <a16:creationId xmlns:a16="http://schemas.microsoft.com/office/drawing/2014/main" id="{2EBB3FEA-04EA-4880-B001-F60DB8A876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25748">
            <a:off x="8883311" y="1598347"/>
            <a:ext cx="1514659" cy="874573"/>
          </a:xfrm>
          <a:prstGeom prst="rect">
            <a:avLst/>
          </a:prstGeom>
        </p:spPr>
      </p:pic>
      <p:pic>
        <p:nvPicPr>
          <p:cNvPr id="31" name="Picture 30">
            <a:extLst>
              <a:ext uri="{FF2B5EF4-FFF2-40B4-BE49-F238E27FC236}">
                <a16:creationId xmlns:a16="http://schemas.microsoft.com/office/drawing/2014/main" id="{811BC3A1-B6D1-4BC2-84D2-5FE397AB2F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5176" y="1497025"/>
            <a:ext cx="1136444" cy="1136444"/>
          </a:xfrm>
          <a:prstGeom prst="rect">
            <a:avLst/>
          </a:prstGeom>
        </p:spPr>
      </p:pic>
      <p:pic>
        <p:nvPicPr>
          <p:cNvPr id="32" name="Picture 31">
            <a:extLst>
              <a:ext uri="{FF2B5EF4-FFF2-40B4-BE49-F238E27FC236}">
                <a16:creationId xmlns:a16="http://schemas.microsoft.com/office/drawing/2014/main" id="{1F8C70C7-6A2A-4871-BF36-67980EBC6A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67919" y="2955795"/>
            <a:ext cx="1098292" cy="1129822"/>
          </a:xfrm>
          <a:prstGeom prst="rect">
            <a:avLst/>
          </a:prstGeom>
        </p:spPr>
      </p:pic>
      <p:pic>
        <p:nvPicPr>
          <p:cNvPr id="33" name="Picture 32">
            <a:extLst>
              <a:ext uri="{FF2B5EF4-FFF2-40B4-BE49-F238E27FC236}">
                <a16:creationId xmlns:a16="http://schemas.microsoft.com/office/drawing/2014/main" id="{17440D08-2393-4719-B4CA-E6FF35F224E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650"/>
          <a:stretch/>
        </p:blipFill>
        <p:spPr>
          <a:xfrm rot="21215988">
            <a:off x="8884029" y="3084032"/>
            <a:ext cx="1307562" cy="795746"/>
          </a:xfrm>
          <a:prstGeom prst="rect">
            <a:avLst/>
          </a:prstGeom>
        </p:spPr>
      </p:pic>
      <p:pic>
        <p:nvPicPr>
          <p:cNvPr id="34" name="Picture 33">
            <a:extLst>
              <a:ext uri="{FF2B5EF4-FFF2-40B4-BE49-F238E27FC236}">
                <a16:creationId xmlns:a16="http://schemas.microsoft.com/office/drawing/2014/main" id="{66416530-80E2-47C1-AE22-F0EA81A2504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51209" y="3055523"/>
            <a:ext cx="1314419" cy="876278"/>
          </a:xfrm>
          <a:prstGeom prst="rect">
            <a:avLst/>
          </a:prstGeom>
        </p:spPr>
      </p:pic>
      <p:sp>
        <p:nvSpPr>
          <p:cNvPr id="35" name="TextBox 34">
            <a:extLst>
              <a:ext uri="{FF2B5EF4-FFF2-40B4-BE49-F238E27FC236}">
                <a16:creationId xmlns:a16="http://schemas.microsoft.com/office/drawing/2014/main" id="{17F812D9-FA94-46A9-AC78-8801DC52BAEA}"/>
              </a:ext>
            </a:extLst>
          </p:cNvPr>
          <p:cNvSpPr txBox="1"/>
          <p:nvPr/>
        </p:nvSpPr>
        <p:spPr>
          <a:xfrm>
            <a:off x="1966165" y="5257620"/>
            <a:ext cx="2049461" cy="369332"/>
          </a:xfrm>
          <a:prstGeom prst="rect">
            <a:avLst/>
          </a:prstGeom>
          <a:noFill/>
        </p:spPr>
        <p:txBody>
          <a:bodyPr wrap="square" rtlCol="0">
            <a:spAutoFit/>
          </a:bodyPr>
          <a:lstStyle/>
          <a:p>
            <a:pPr algn="ctr">
              <a:defRPr/>
            </a:pPr>
            <a:r>
              <a:rPr lang="en-US" dirty="0">
                <a:latin typeface="Candara" panose="020E0502030303020204" pitchFamily="34" charset="0"/>
              </a:rPr>
              <a:t>Boosts Immunity</a:t>
            </a:r>
          </a:p>
        </p:txBody>
      </p:sp>
      <p:sp>
        <p:nvSpPr>
          <p:cNvPr id="36" name="TextBox 35">
            <a:extLst>
              <a:ext uri="{FF2B5EF4-FFF2-40B4-BE49-F238E27FC236}">
                <a16:creationId xmlns:a16="http://schemas.microsoft.com/office/drawing/2014/main" id="{27C96394-406A-467A-9254-2156E981C02D}"/>
              </a:ext>
            </a:extLst>
          </p:cNvPr>
          <p:cNvSpPr txBox="1"/>
          <p:nvPr/>
        </p:nvSpPr>
        <p:spPr>
          <a:xfrm>
            <a:off x="4075524" y="5255432"/>
            <a:ext cx="2049461" cy="369332"/>
          </a:xfrm>
          <a:prstGeom prst="rect">
            <a:avLst/>
          </a:prstGeom>
          <a:noFill/>
        </p:spPr>
        <p:txBody>
          <a:bodyPr wrap="square" rtlCol="0">
            <a:spAutoFit/>
          </a:bodyPr>
          <a:lstStyle/>
          <a:p>
            <a:pPr algn="ctr">
              <a:defRPr/>
            </a:pPr>
            <a:r>
              <a:rPr lang="en-US" dirty="0">
                <a:latin typeface="Candara" panose="020E0502030303020204" pitchFamily="34" charset="0"/>
              </a:rPr>
              <a:t>Heart Health</a:t>
            </a:r>
          </a:p>
        </p:txBody>
      </p:sp>
      <p:sp>
        <p:nvSpPr>
          <p:cNvPr id="37" name="TextBox 36">
            <a:extLst>
              <a:ext uri="{FF2B5EF4-FFF2-40B4-BE49-F238E27FC236}">
                <a16:creationId xmlns:a16="http://schemas.microsoft.com/office/drawing/2014/main" id="{12EAB3E2-B49E-4A97-80A4-42AC8208C61A}"/>
              </a:ext>
            </a:extLst>
          </p:cNvPr>
          <p:cNvSpPr txBox="1"/>
          <p:nvPr/>
        </p:nvSpPr>
        <p:spPr>
          <a:xfrm>
            <a:off x="6153048" y="5252368"/>
            <a:ext cx="2049461" cy="369332"/>
          </a:xfrm>
          <a:prstGeom prst="rect">
            <a:avLst/>
          </a:prstGeom>
          <a:noFill/>
        </p:spPr>
        <p:txBody>
          <a:bodyPr wrap="square" rtlCol="0">
            <a:spAutoFit/>
          </a:bodyPr>
          <a:lstStyle/>
          <a:p>
            <a:pPr algn="ctr">
              <a:defRPr/>
            </a:pPr>
            <a:r>
              <a:rPr lang="en-US" dirty="0">
                <a:latin typeface="Candara" panose="020E0502030303020204" pitchFamily="34" charset="0"/>
              </a:rPr>
              <a:t>Cognitive Health</a:t>
            </a:r>
          </a:p>
        </p:txBody>
      </p:sp>
      <p:sp>
        <p:nvSpPr>
          <p:cNvPr id="38" name="TextBox 37">
            <a:extLst>
              <a:ext uri="{FF2B5EF4-FFF2-40B4-BE49-F238E27FC236}">
                <a16:creationId xmlns:a16="http://schemas.microsoft.com/office/drawing/2014/main" id="{1E78AC24-2FC1-4617-9B3B-8D919F58420A}"/>
              </a:ext>
            </a:extLst>
          </p:cNvPr>
          <p:cNvSpPr txBox="1"/>
          <p:nvPr/>
        </p:nvSpPr>
        <p:spPr>
          <a:xfrm>
            <a:off x="8240348" y="5274192"/>
            <a:ext cx="2049461" cy="369332"/>
          </a:xfrm>
          <a:prstGeom prst="rect">
            <a:avLst/>
          </a:prstGeom>
          <a:noFill/>
        </p:spPr>
        <p:txBody>
          <a:bodyPr wrap="square" rtlCol="0">
            <a:spAutoFit/>
          </a:bodyPr>
          <a:lstStyle/>
          <a:p>
            <a:pPr algn="ctr">
              <a:defRPr/>
            </a:pPr>
            <a:r>
              <a:rPr lang="en-US" dirty="0">
                <a:latin typeface="Candara" panose="020E0502030303020204" pitchFamily="34" charset="0"/>
              </a:rPr>
              <a:t>Gut Health</a:t>
            </a:r>
          </a:p>
        </p:txBody>
      </p:sp>
      <p:sp>
        <p:nvSpPr>
          <p:cNvPr id="39" name="Oval 38">
            <a:extLst>
              <a:ext uri="{FF2B5EF4-FFF2-40B4-BE49-F238E27FC236}">
                <a16:creationId xmlns:a16="http://schemas.microsoft.com/office/drawing/2014/main" id="{59B42069-A4DB-4D5E-962F-72C3D94FA5B8}"/>
              </a:ext>
            </a:extLst>
          </p:cNvPr>
          <p:cNvSpPr/>
          <p:nvPr/>
        </p:nvSpPr>
        <p:spPr>
          <a:xfrm>
            <a:off x="2479822" y="5643525"/>
            <a:ext cx="932384" cy="934425"/>
          </a:xfrm>
          <a:prstGeom prst="ellipse">
            <a:avLst/>
          </a:prstGeom>
          <a:solidFill>
            <a:srgbClr val="CDA5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Oval 39">
            <a:extLst>
              <a:ext uri="{FF2B5EF4-FFF2-40B4-BE49-F238E27FC236}">
                <a16:creationId xmlns:a16="http://schemas.microsoft.com/office/drawing/2014/main" id="{3880B768-8EE3-43FB-BCB8-1683AE41093E}"/>
              </a:ext>
            </a:extLst>
          </p:cNvPr>
          <p:cNvSpPr/>
          <p:nvPr/>
        </p:nvSpPr>
        <p:spPr>
          <a:xfrm>
            <a:off x="4652925" y="5624012"/>
            <a:ext cx="932384" cy="934425"/>
          </a:xfrm>
          <a:prstGeom prst="ellipse">
            <a:avLst/>
          </a:prstGeom>
          <a:solidFill>
            <a:srgbClr val="CDA5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Oval 40">
            <a:extLst>
              <a:ext uri="{FF2B5EF4-FFF2-40B4-BE49-F238E27FC236}">
                <a16:creationId xmlns:a16="http://schemas.microsoft.com/office/drawing/2014/main" id="{4A34B2A5-7D09-47C9-9AA2-D04E4FE7FE93}"/>
              </a:ext>
            </a:extLst>
          </p:cNvPr>
          <p:cNvSpPr/>
          <p:nvPr/>
        </p:nvSpPr>
        <p:spPr>
          <a:xfrm>
            <a:off x="6767727" y="5640102"/>
            <a:ext cx="932384" cy="934425"/>
          </a:xfrm>
          <a:prstGeom prst="ellipse">
            <a:avLst/>
          </a:prstGeom>
          <a:solidFill>
            <a:srgbClr val="CDA5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2" name="Oval 41">
            <a:extLst>
              <a:ext uri="{FF2B5EF4-FFF2-40B4-BE49-F238E27FC236}">
                <a16:creationId xmlns:a16="http://schemas.microsoft.com/office/drawing/2014/main" id="{449EF556-7FEB-4D87-9740-8DA5B30AF17F}"/>
              </a:ext>
            </a:extLst>
          </p:cNvPr>
          <p:cNvSpPr/>
          <p:nvPr/>
        </p:nvSpPr>
        <p:spPr>
          <a:xfrm>
            <a:off x="8805470" y="5636812"/>
            <a:ext cx="932384" cy="934425"/>
          </a:xfrm>
          <a:prstGeom prst="ellipse">
            <a:avLst/>
          </a:prstGeom>
          <a:solidFill>
            <a:srgbClr val="CDA5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43" name="Graphic 34" descr="Run">
            <a:extLst>
              <a:ext uri="{FF2B5EF4-FFF2-40B4-BE49-F238E27FC236}">
                <a16:creationId xmlns:a16="http://schemas.microsoft.com/office/drawing/2014/main" id="{9C23461B-BBE0-42AD-91E1-20CD29EC85F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96647" y="5775839"/>
            <a:ext cx="662883" cy="662883"/>
          </a:xfrm>
          <a:prstGeom prst="rect">
            <a:avLst/>
          </a:prstGeom>
        </p:spPr>
      </p:pic>
      <p:pic>
        <p:nvPicPr>
          <p:cNvPr id="44" name="Graphic 7" descr="Heart">
            <a:extLst>
              <a:ext uri="{FF2B5EF4-FFF2-40B4-BE49-F238E27FC236}">
                <a16:creationId xmlns:a16="http://schemas.microsoft.com/office/drawing/2014/main" id="{D9C3341D-4766-4D1C-A44C-9A94A07F426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750633" y="5754403"/>
            <a:ext cx="722991" cy="722991"/>
          </a:xfrm>
          <a:prstGeom prst="rect">
            <a:avLst/>
          </a:prstGeom>
        </p:spPr>
      </p:pic>
      <p:pic>
        <p:nvPicPr>
          <p:cNvPr id="45" name="Graphic 4" descr="Brain in head">
            <a:extLst>
              <a:ext uri="{FF2B5EF4-FFF2-40B4-BE49-F238E27FC236}">
                <a16:creationId xmlns:a16="http://schemas.microsoft.com/office/drawing/2014/main" id="{07FE5F5B-30A8-41D1-B57A-0CFAB6C2AB79}"/>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936529" y="5775839"/>
            <a:ext cx="618531" cy="618531"/>
          </a:xfrm>
          <a:prstGeom prst="rect">
            <a:avLst/>
          </a:prstGeom>
        </p:spPr>
      </p:pic>
      <p:pic>
        <p:nvPicPr>
          <p:cNvPr id="46" name="Picture 45" descr="A picture containing text, vector graphics&#10;&#10;Description automatically generated">
            <a:extLst>
              <a:ext uri="{FF2B5EF4-FFF2-40B4-BE49-F238E27FC236}">
                <a16:creationId xmlns:a16="http://schemas.microsoft.com/office/drawing/2014/main" id="{57435EAB-B8B1-4513-A46C-4E45FBDDE02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763501" y="5649860"/>
            <a:ext cx="1016322" cy="982999"/>
          </a:xfrm>
          <a:prstGeom prst="rect">
            <a:avLst/>
          </a:prstGeom>
        </p:spPr>
      </p:pic>
      <p:sp>
        <p:nvSpPr>
          <p:cNvPr id="2" name="Slide Number Placeholder 1">
            <a:extLst>
              <a:ext uri="{FF2B5EF4-FFF2-40B4-BE49-F238E27FC236}">
                <a16:creationId xmlns:a16="http://schemas.microsoft.com/office/drawing/2014/main" id="{2FD9A362-7C68-8215-ADA4-E6F439815917}"/>
              </a:ext>
            </a:extLst>
          </p:cNvPr>
          <p:cNvSpPr>
            <a:spLocks noGrp="1"/>
          </p:cNvSpPr>
          <p:nvPr>
            <p:ph type="sldNum" sz="quarter" idx="12"/>
          </p:nvPr>
        </p:nvSpPr>
        <p:spPr>
          <a:xfrm>
            <a:off x="9947904" y="6353684"/>
            <a:ext cx="2057400" cy="365125"/>
          </a:xfrm>
        </p:spPr>
        <p:txBody>
          <a:bodyPr/>
          <a:lstStyle/>
          <a:p>
            <a:fld id="{8E618FC7-899E-434F-BED2-F8CFF3966078}" type="slidenum">
              <a:rPr lang="en-US" smtClean="0"/>
              <a:pPr/>
              <a:t>3</a:t>
            </a:fld>
            <a:endParaRPr lang="en-US" dirty="0"/>
          </a:p>
        </p:txBody>
      </p:sp>
    </p:spTree>
    <p:extLst>
      <p:ext uri="{BB962C8B-B14F-4D97-AF65-F5344CB8AC3E}">
        <p14:creationId xmlns:p14="http://schemas.microsoft.com/office/powerpoint/2010/main" val="278759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holding a bottle and walking on a trail near a body of water&#10;&#10;Description automatically generated with low confidence">
            <a:extLst>
              <a:ext uri="{FF2B5EF4-FFF2-40B4-BE49-F238E27FC236}">
                <a16:creationId xmlns:a16="http://schemas.microsoft.com/office/drawing/2014/main" id="{D7875AC5-02A8-BBDB-FCB0-BB843175C4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382" y="1439443"/>
            <a:ext cx="2209251" cy="2286547"/>
          </a:xfrm>
          <a:prstGeom prst="rect">
            <a:avLst/>
          </a:prstGeom>
        </p:spPr>
      </p:pic>
      <p:pic>
        <p:nvPicPr>
          <p:cNvPr id="18" name="Picture 17" descr="A picture containing person&#10;&#10;Description automatically generated">
            <a:extLst>
              <a:ext uri="{FF2B5EF4-FFF2-40B4-BE49-F238E27FC236}">
                <a16:creationId xmlns:a16="http://schemas.microsoft.com/office/drawing/2014/main" id="{CDD20E10-FDB9-1596-31EA-2F69F94947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7257" y="1570573"/>
            <a:ext cx="2191121" cy="2155416"/>
          </a:xfrm>
          <a:prstGeom prst="rect">
            <a:avLst/>
          </a:prstGeom>
        </p:spPr>
      </p:pic>
      <p:pic>
        <p:nvPicPr>
          <p:cNvPr id="24" name="Picture 23" descr="A person holding a baby&#10;&#10;Description automatically generated">
            <a:extLst>
              <a:ext uri="{FF2B5EF4-FFF2-40B4-BE49-F238E27FC236}">
                <a16:creationId xmlns:a16="http://schemas.microsoft.com/office/drawing/2014/main" id="{65F35692-4FC0-D3FB-305D-02EBBB7B65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34104" y="1693899"/>
            <a:ext cx="2190644" cy="2032090"/>
          </a:xfrm>
          <a:prstGeom prst="rect">
            <a:avLst/>
          </a:prstGeom>
        </p:spPr>
      </p:pic>
      <p:pic>
        <p:nvPicPr>
          <p:cNvPr id="29" name="Picture 28" descr="A picture containing outdoor, person, ground, beverage&#10;&#10;Description automatically generated">
            <a:extLst>
              <a:ext uri="{FF2B5EF4-FFF2-40B4-BE49-F238E27FC236}">
                <a16:creationId xmlns:a16="http://schemas.microsoft.com/office/drawing/2014/main" id="{8C459211-E10D-F72C-D9DC-B091EFDD8B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76247" y="1439443"/>
            <a:ext cx="2181010" cy="2286547"/>
          </a:xfrm>
          <a:prstGeom prst="rect">
            <a:avLst/>
          </a:prstGeom>
        </p:spPr>
      </p:pic>
      <p:pic>
        <p:nvPicPr>
          <p:cNvPr id="6" name="Picture 5">
            <a:extLst>
              <a:ext uri="{FF2B5EF4-FFF2-40B4-BE49-F238E27FC236}">
                <a16:creationId xmlns:a16="http://schemas.microsoft.com/office/drawing/2014/main" id="{078C1BF6-9C7D-45FD-AAF4-245C904909D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8576" y="107990"/>
            <a:ext cx="2319867" cy="529854"/>
          </a:xfrm>
          <a:prstGeom prst="rect">
            <a:avLst/>
          </a:prstGeom>
        </p:spPr>
      </p:pic>
      <p:sp>
        <p:nvSpPr>
          <p:cNvPr id="5" name="Title 2">
            <a:extLst>
              <a:ext uri="{FF2B5EF4-FFF2-40B4-BE49-F238E27FC236}">
                <a16:creationId xmlns:a16="http://schemas.microsoft.com/office/drawing/2014/main" id="{76431FC2-6BA2-469F-92C2-B8C61A86991A}"/>
              </a:ext>
            </a:extLst>
          </p:cNvPr>
          <p:cNvSpPr txBox="1">
            <a:spLocks/>
          </p:cNvSpPr>
          <p:nvPr/>
        </p:nvSpPr>
        <p:spPr>
          <a:xfrm>
            <a:off x="1309048" y="808767"/>
            <a:ext cx="9573905" cy="539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dirty="0">
                <a:latin typeface="Candara" panose="020E0502030303020204" pitchFamily="34" charset="0"/>
              </a:rPr>
              <a:t>Mamma Chia’s Loyal Consumers</a:t>
            </a:r>
          </a:p>
        </p:txBody>
      </p:sp>
      <p:sp>
        <p:nvSpPr>
          <p:cNvPr id="7" name="TextBox 6">
            <a:extLst>
              <a:ext uri="{FF2B5EF4-FFF2-40B4-BE49-F238E27FC236}">
                <a16:creationId xmlns:a16="http://schemas.microsoft.com/office/drawing/2014/main" id="{81886C64-CACD-4143-8EA7-0C66C6E70CBC}"/>
              </a:ext>
            </a:extLst>
          </p:cNvPr>
          <p:cNvSpPr txBox="1"/>
          <p:nvPr/>
        </p:nvSpPr>
        <p:spPr>
          <a:xfrm>
            <a:off x="6123975" y="1392762"/>
            <a:ext cx="2192328" cy="307777"/>
          </a:xfrm>
          <a:prstGeom prst="rect">
            <a:avLst/>
          </a:prstGeom>
          <a:solidFill>
            <a:schemeClr val="tx1">
              <a:lumMod val="65000"/>
              <a:lumOff val="35000"/>
            </a:schemeClr>
          </a:solidFill>
          <a:ln>
            <a:noFill/>
          </a:ln>
        </p:spPr>
        <p:txBody>
          <a:bodyPr wrap="square" rtlCol="0">
            <a:spAutoFit/>
          </a:bodyPr>
          <a:lstStyle/>
          <a:p>
            <a:pPr algn="ctr"/>
            <a:r>
              <a:rPr lang="en-US" sz="1400" b="1" dirty="0">
                <a:solidFill>
                  <a:schemeClr val="bg1"/>
                </a:solidFill>
                <a:latin typeface="Candara" panose="020E0502030303020204" pitchFamily="34" charset="0"/>
              </a:rPr>
              <a:t>Healthy Moms</a:t>
            </a:r>
          </a:p>
        </p:txBody>
      </p:sp>
      <p:sp>
        <p:nvSpPr>
          <p:cNvPr id="8" name="TextBox 7">
            <a:extLst>
              <a:ext uri="{FF2B5EF4-FFF2-40B4-BE49-F238E27FC236}">
                <a16:creationId xmlns:a16="http://schemas.microsoft.com/office/drawing/2014/main" id="{144858DD-65DB-4D45-B2B9-514311218C78}"/>
              </a:ext>
            </a:extLst>
          </p:cNvPr>
          <p:cNvSpPr txBox="1"/>
          <p:nvPr/>
        </p:nvSpPr>
        <p:spPr>
          <a:xfrm>
            <a:off x="8386337" y="4691831"/>
            <a:ext cx="2189245" cy="322729"/>
          </a:xfrm>
          <a:prstGeom prst="roundRect">
            <a:avLst>
              <a:gd name="adj" fmla="val 0"/>
            </a:avLst>
          </a:prstGeom>
          <a:solidFill>
            <a:schemeClr val="tx1">
              <a:lumMod val="65000"/>
              <a:lumOff val="35000"/>
            </a:schemeClr>
          </a:solidFill>
          <a:ln>
            <a:noFill/>
          </a:ln>
        </p:spPr>
        <p:txBody>
          <a:bodyPr wrap="square" rtlCol="0" anchor="ctr">
            <a:noAutofit/>
          </a:bodyPr>
          <a:lstStyle/>
          <a:p>
            <a:pPr algn="ctr" defTabSz="899010">
              <a:defRPr/>
            </a:pPr>
            <a:r>
              <a:rPr lang="en-US" sz="1400" b="1" dirty="0">
                <a:solidFill>
                  <a:prstClr val="white"/>
                </a:solidFill>
                <a:latin typeface="Candara" panose="020E0502030303020204" pitchFamily="34" charset="0"/>
                <a:cs typeface="Arial" panose="020B0604020202020204" pitchFamily="34" charset="0"/>
              </a:rPr>
              <a:t>Nutrient Dense </a:t>
            </a:r>
            <a:r>
              <a:rPr lang="en-US" sz="1400" b="1" dirty="0">
                <a:solidFill>
                  <a:schemeClr val="bg1"/>
                </a:solidFill>
                <a:latin typeface="Candara" panose="020E0502030303020204" pitchFamily="34" charset="0"/>
                <a:cs typeface="Arial" panose="020B0604020202020204" pitchFamily="34" charset="0"/>
              </a:rPr>
              <a:t>✔</a:t>
            </a:r>
            <a:endParaRPr lang="en-US" sz="1400" b="1" baseline="30000" dirty="0">
              <a:solidFill>
                <a:schemeClr val="bg1"/>
              </a:solidFill>
              <a:latin typeface="Candara" panose="020E0502030303020204" pitchFamily="34" charset="0"/>
              <a:cs typeface="Arial" panose="020B0604020202020204" pitchFamily="34" charset="0"/>
            </a:endParaRPr>
          </a:p>
        </p:txBody>
      </p:sp>
      <p:pic>
        <p:nvPicPr>
          <p:cNvPr id="10" name="Picture 9" descr="USDA-ORG.png">
            <a:extLst>
              <a:ext uri="{FF2B5EF4-FFF2-40B4-BE49-F238E27FC236}">
                <a16:creationId xmlns:a16="http://schemas.microsoft.com/office/drawing/2014/main" id="{7050C169-88EF-4D0A-A5A2-138CF13D63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06645" y="5337193"/>
            <a:ext cx="756350" cy="734268"/>
          </a:xfrm>
          <a:prstGeom prst="rect">
            <a:avLst/>
          </a:prstGeom>
        </p:spPr>
      </p:pic>
      <p:sp>
        <p:nvSpPr>
          <p:cNvPr id="11" name="TextBox 10">
            <a:extLst>
              <a:ext uri="{FF2B5EF4-FFF2-40B4-BE49-F238E27FC236}">
                <a16:creationId xmlns:a16="http://schemas.microsoft.com/office/drawing/2014/main" id="{BA2530A5-3B3D-4A9D-9E1D-C2A8ED148BC6}"/>
              </a:ext>
            </a:extLst>
          </p:cNvPr>
          <p:cNvSpPr txBox="1"/>
          <p:nvPr/>
        </p:nvSpPr>
        <p:spPr>
          <a:xfrm>
            <a:off x="6127060" y="4702534"/>
            <a:ext cx="2189245" cy="322729"/>
          </a:xfrm>
          <a:prstGeom prst="roundRect">
            <a:avLst>
              <a:gd name="adj" fmla="val 0"/>
            </a:avLst>
          </a:prstGeom>
          <a:solidFill>
            <a:schemeClr val="tx1">
              <a:lumMod val="65000"/>
              <a:lumOff val="35000"/>
            </a:schemeClr>
          </a:solidFill>
          <a:ln>
            <a:noFill/>
          </a:ln>
        </p:spPr>
        <p:txBody>
          <a:bodyPr wrap="square" rtlCol="0" anchor="ctr">
            <a:noAutofit/>
          </a:bodyPr>
          <a:lstStyle/>
          <a:p>
            <a:pPr algn="ctr" defTabSz="899010">
              <a:defRPr/>
            </a:pPr>
            <a:r>
              <a:rPr lang="en-US" sz="1400" b="1" dirty="0">
                <a:solidFill>
                  <a:prstClr val="white"/>
                </a:solidFill>
                <a:latin typeface="Candara" panose="020E0502030303020204" pitchFamily="34" charset="0"/>
                <a:cs typeface="Arial" panose="020B0604020202020204" pitchFamily="34" charset="0"/>
              </a:rPr>
              <a:t>Clean Label ✔</a:t>
            </a:r>
            <a:endParaRPr lang="en-US" sz="1400" b="1" baseline="30000" dirty="0">
              <a:solidFill>
                <a:prstClr val="white"/>
              </a:solidFill>
              <a:latin typeface="Candara" panose="020E0502030303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3865C6B-8110-46DE-959D-3B220DEFAB5C}"/>
              </a:ext>
            </a:extLst>
          </p:cNvPr>
          <p:cNvSpPr txBox="1"/>
          <p:nvPr/>
        </p:nvSpPr>
        <p:spPr>
          <a:xfrm>
            <a:off x="1591493" y="4702534"/>
            <a:ext cx="2196455" cy="322729"/>
          </a:xfrm>
          <a:prstGeom prst="roundRect">
            <a:avLst>
              <a:gd name="adj" fmla="val 0"/>
            </a:avLst>
          </a:prstGeom>
          <a:solidFill>
            <a:schemeClr val="tx1">
              <a:lumMod val="65000"/>
              <a:lumOff val="35000"/>
            </a:schemeClr>
          </a:solidFill>
          <a:ln>
            <a:noFill/>
          </a:ln>
        </p:spPr>
        <p:txBody>
          <a:bodyPr wrap="square" rtlCol="0" anchor="ctr">
            <a:noAutofit/>
          </a:bodyPr>
          <a:lstStyle/>
          <a:p>
            <a:pPr algn="ctr" defTabSz="899010">
              <a:defRPr/>
            </a:pPr>
            <a:r>
              <a:rPr lang="en-US" sz="1400" b="1" dirty="0">
                <a:solidFill>
                  <a:prstClr val="white"/>
                </a:solidFill>
                <a:latin typeface="Candara" panose="020E0502030303020204" pitchFamily="34" charset="0"/>
                <a:cs typeface="Arial" panose="020B0604020202020204" pitchFamily="34" charset="0"/>
              </a:rPr>
              <a:t>Values Driven ✔</a:t>
            </a:r>
            <a:endParaRPr lang="en-US" sz="1400" b="1" baseline="30000" dirty="0">
              <a:solidFill>
                <a:prstClr val="white"/>
              </a:solidFill>
              <a:latin typeface="Candara" panose="020E0502030303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FA620E3-E660-4297-8E77-636FDD993A1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75678" y="5693382"/>
            <a:ext cx="406495" cy="622606"/>
          </a:xfrm>
          <a:prstGeom prst="rect">
            <a:avLst/>
          </a:prstGeom>
        </p:spPr>
      </p:pic>
      <p:sp>
        <p:nvSpPr>
          <p:cNvPr id="14" name="TextBox 13">
            <a:extLst>
              <a:ext uri="{FF2B5EF4-FFF2-40B4-BE49-F238E27FC236}">
                <a16:creationId xmlns:a16="http://schemas.microsoft.com/office/drawing/2014/main" id="{78445615-D7B5-4BBF-A163-263AFDB302B1}"/>
              </a:ext>
            </a:extLst>
          </p:cNvPr>
          <p:cNvSpPr txBox="1"/>
          <p:nvPr/>
        </p:nvSpPr>
        <p:spPr>
          <a:xfrm>
            <a:off x="3875885" y="4709778"/>
            <a:ext cx="2164394" cy="322729"/>
          </a:xfrm>
          <a:prstGeom prst="roundRect">
            <a:avLst>
              <a:gd name="adj" fmla="val 0"/>
            </a:avLst>
          </a:prstGeom>
          <a:solidFill>
            <a:schemeClr val="tx1">
              <a:lumMod val="65000"/>
              <a:lumOff val="35000"/>
            </a:schemeClr>
          </a:solidFill>
          <a:ln>
            <a:noFill/>
          </a:ln>
        </p:spPr>
        <p:txBody>
          <a:bodyPr wrap="square" rtlCol="0" anchor="ctr">
            <a:noAutofit/>
          </a:bodyPr>
          <a:lstStyle/>
          <a:p>
            <a:pPr algn="ctr" defTabSz="899010">
              <a:defRPr/>
            </a:pPr>
            <a:r>
              <a:rPr lang="en-US" sz="1400" b="1" dirty="0">
                <a:solidFill>
                  <a:prstClr val="white"/>
                </a:solidFill>
                <a:latin typeface="Candara" panose="020E0502030303020204" pitchFamily="34" charset="0"/>
                <a:cs typeface="Arial" panose="020B0604020202020204" pitchFamily="34" charset="0"/>
              </a:rPr>
              <a:t>Convenient Format ✔</a:t>
            </a:r>
            <a:endParaRPr lang="en-US" sz="1400" b="1" baseline="30000" dirty="0">
              <a:solidFill>
                <a:prstClr val="white"/>
              </a:solidFill>
              <a:latin typeface="Candara" panose="020E0502030303020204" pitchFamily="34" charset="0"/>
              <a:cs typeface="Arial" panose="020B0604020202020204" pitchFamily="34" charset="0"/>
            </a:endParaRPr>
          </a:p>
        </p:txBody>
      </p:sp>
      <p:pic>
        <p:nvPicPr>
          <p:cNvPr id="15" name="Picture 14" descr="1% for the planet-color-horiz">
            <a:extLst>
              <a:ext uri="{FF2B5EF4-FFF2-40B4-BE49-F238E27FC236}">
                <a16:creationId xmlns:a16="http://schemas.microsoft.com/office/drawing/2014/main" id="{1F557D69-E689-4D6D-BAA6-929EE7D743E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82981" y="5138426"/>
            <a:ext cx="1561767" cy="449136"/>
          </a:xfrm>
          <a:prstGeom prst="rect">
            <a:avLst/>
          </a:prstGeom>
        </p:spPr>
      </p:pic>
      <p:pic>
        <p:nvPicPr>
          <p:cNvPr id="16" name="Picture 10" descr="A close up of a sign&#10;&#10;Description generated with very high confidence">
            <a:extLst>
              <a:ext uri="{FF2B5EF4-FFF2-40B4-BE49-F238E27FC236}">
                <a16:creationId xmlns:a16="http://schemas.microsoft.com/office/drawing/2014/main" id="{A72ED79A-FC2B-43D8-AF28-7C0A4F2F358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07004" y="5845568"/>
            <a:ext cx="1303507" cy="292032"/>
          </a:xfrm>
          <a:prstGeom prst="rect">
            <a:avLst/>
          </a:prstGeom>
        </p:spPr>
      </p:pic>
      <p:sp>
        <p:nvSpPr>
          <p:cNvPr id="17" name="TextBox 16">
            <a:extLst>
              <a:ext uri="{FF2B5EF4-FFF2-40B4-BE49-F238E27FC236}">
                <a16:creationId xmlns:a16="http://schemas.microsoft.com/office/drawing/2014/main" id="{BD627A0E-27B0-44CC-AD30-16E83E3EE4AE}"/>
              </a:ext>
            </a:extLst>
          </p:cNvPr>
          <p:cNvSpPr txBox="1"/>
          <p:nvPr/>
        </p:nvSpPr>
        <p:spPr>
          <a:xfrm>
            <a:off x="1639605" y="4177769"/>
            <a:ext cx="8707126" cy="307777"/>
          </a:xfrm>
          <a:prstGeom prst="rect">
            <a:avLst/>
          </a:prstGeom>
          <a:noFill/>
        </p:spPr>
        <p:txBody>
          <a:bodyPr wrap="square">
            <a:spAutoFit/>
          </a:bodyPr>
          <a:lstStyle/>
          <a:p>
            <a:pPr algn="ctr"/>
            <a:r>
              <a:rPr lang="en-US" sz="1400" b="1" dirty="0"/>
              <a:t>Why? Because our products are delicious, nutrient-dense, convenient, clean label snacking for the whole family</a:t>
            </a:r>
          </a:p>
        </p:txBody>
      </p:sp>
      <p:sp>
        <p:nvSpPr>
          <p:cNvPr id="19" name="TextBox 18">
            <a:extLst>
              <a:ext uri="{FF2B5EF4-FFF2-40B4-BE49-F238E27FC236}">
                <a16:creationId xmlns:a16="http://schemas.microsoft.com/office/drawing/2014/main" id="{4B8157A0-24C5-4A20-9F5F-E35EC6E6A9DA}"/>
              </a:ext>
            </a:extLst>
          </p:cNvPr>
          <p:cNvSpPr txBox="1"/>
          <p:nvPr/>
        </p:nvSpPr>
        <p:spPr>
          <a:xfrm>
            <a:off x="8382382" y="1384170"/>
            <a:ext cx="2209251" cy="307777"/>
          </a:xfrm>
          <a:prstGeom prst="rect">
            <a:avLst/>
          </a:prstGeom>
          <a:solidFill>
            <a:schemeClr val="tx1">
              <a:lumMod val="65000"/>
              <a:lumOff val="35000"/>
            </a:schemeClr>
          </a:solidFill>
          <a:ln>
            <a:noFill/>
          </a:ln>
        </p:spPr>
        <p:txBody>
          <a:bodyPr wrap="square" rtlCol="0">
            <a:spAutoFit/>
          </a:bodyPr>
          <a:lstStyle/>
          <a:p>
            <a:pPr algn="ctr"/>
            <a:r>
              <a:rPr lang="en-US" sz="1400" b="1" dirty="0">
                <a:solidFill>
                  <a:schemeClr val="bg1"/>
                </a:solidFill>
                <a:latin typeface="Candara" panose="020E0502030303020204" pitchFamily="34" charset="0"/>
              </a:rPr>
              <a:t>Active Souls</a:t>
            </a:r>
          </a:p>
        </p:txBody>
      </p:sp>
      <p:sp>
        <p:nvSpPr>
          <p:cNvPr id="20" name="TextBox 19">
            <a:extLst>
              <a:ext uri="{FF2B5EF4-FFF2-40B4-BE49-F238E27FC236}">
                <a16:creationId xmlns:a16="http://schemas.microsoft.com/office/drawing/2014/main" id="{15C9D83E-4711-4188-9971-9FF2EFFFF7D0}"/>
              </a:ext>
            </a:extLst>
          </p:cNvPr>
          <p:cNvSpPr txBox="1"/>
          <p:nvPr/>
        </p:nvSpPr>
        <p:spPr>
          <a:xfrm>
            <a:off x="3865570" y="1392762"/>
            <a:ext cx="2192328" cy="307777"/>
          </a:xfrm>
          <a:prstGeom prst="rect">
            <a:avLst/>
          </a:prstGeom>
          <a:solidFill>
            <a:schemeClr val="tx1">
              <a:lumMod val="65000"/>
              <a:lumOff val="35000"/>
            </a:schemeClr>
          </a:solidFill>
          <a:ln>
            <a:noFill/>
          </a:ln>
        </p:spPr>
        <p:txBody>
          <a:bodyPr wrap="square" rtlCol="0">
            <a:spAutoFit/>
          </a:bodyPr>
          <a:lstStyle/>
          <a:p>
            <a:pPr algn="ctr"/>
            <a:r>
              <a:rPr lang="en-US" sz="1400" b="1" dirty="0">
                <a:solidFill>
                  <a:schemeClr val="bg1"/>
                </a:solidFill>
                <a:latin typeface="Candara" panose="020E0502030303020204" pitchFamily="34" charset="0"/>
              </a:rPr>
              <a:t>Trendy Millennials</a:t>
            </a:r>
          </a:p>
        </p:txBody>
      </p:sp>
      <p:sp>
        <p:nvSpPr>
          <p:cNvPr id="21" name="TextBox 20">
            <a:extLst>
              <a:ext uri="{FF2B5EF4-FFF2-40B4-BE49-F238E27FC236}">
                <a16:creationId xmlns:a16="http://schemas.microsoft.com/office/drawing/2014/main" id="{D33226C1-773B-4B0D-9835-8F422BE32100}"/>
              </a:ext>
            </a:extLst>
          </p:cNvPr>
          <p:cNvSpPr txBox="1"/>
          <p:nvPr/>
        </p:nvSpPr>
        <p:spPr>
          <a:xfrm>
            <a:off x="1606049" y="1391808"/>
            <a:ext cx="2192328" cy="307777"/>
          </a:xfrm>
          <a:prstGeom prst="rect">
            <a:avLst/>
          </a:prstGeom>
          <a:solidFill>
            <a:schemeClr val="tx1">
              <a:lumMod val="65000"/>
              <a:lumOff val="35000"/>
            </a:schemeClr>
          </a:solidFill>
          <a:ln>
            <a:noFill/>
          </a:ln>
        </p:spPr>
        <p:txBody>
          <a:bodyPr wrap="square" rtlCol="0">
            <a:spAutoFit/>
          </a:bodyPr>
          <a:lstStyle/>
          <a:p>
            <a:pPr algn="ctr"/>
            <a:r>
              <a:rPr lang="en-US" sz="1400" b="1" dirty="0">
                <a:solidFill>
                  <a:schemeClr val="bg1"/>
                </a:solidFill>
                <a:latin typeface="Candara" panose="020E0502030303020204" pitchFamily="34" charset="0"/>
              </a:rPr>
              <a:t>Eco-conscious Gen Z</a:t>
            </a:r>
          </a:p>
        </p:txBody>
      </p:sp>
      <p:sp>
        <p:nvSpPr>
          <p:cNvPr id="25" name="TextBox 24">
            <a:extLst>
              <a:ext uri="{FF2B5EF4-FFF2-40B4-BE49-F238E27FC236}">
                <a16:creationId xmlns:a16="http://schemas.microsoft.com/office/drawing/2014/main" id="{E67BBD00-408A-4ADC-940C-CC683A1986A4}"/>
              </a:ext>
            </a:extLst>
          </p:cNvPr>
          <p:cNvSpPr txBox="1"/>
          <p:nvPr/>
        </p:nvSpPr>
        <p:spPr>
          <a:xfrm>
            <a:off x="8538576" y="5088324"/>
            <a:ext cx="1808157" cy="1451679"/>
          </a:xfrm>
          <a:prstGeom prst="rect">
            <a:avLst/>
          </a:prstGeom>
          <a:noFill/>
        </p:spPr>
        <p:txBody>
          <a:bodyPr wrap="square" rtlCol="0">
            <a:spAutoFit/>
          </a:bodyPr>
          <a:lstStyle/>
          <a:p>
            <a:pPr>
              <a:lnSpc>
                <a:spcPct val="125000"/>
              </a:lnSpc>
            </a:pPr>
            <a:r>
              <a:rPr lang="en-US" b="1" dirty="0">
                <a:latin typeface="Candara" panose="020E0502030303020204" pitchFamily="34" charset="0"/>
              </a:rPr>
              <a:t>Omega-3</a:t>
            </a:r>
          </a:p>
          <a:p>
            <a:pPr>
              <a:lnSpc>
                <a:spcPct val="125000"/>
              </a:lnSpc>
            </a:pPr>
            <a:r>
              <a:rPr lang="en-US" b="1" dirty="0">
                <a:latin typeface="Candara" panose="020E0502030303020204" pitchFamily="34" charset="0"/>
              </a:rPr>
              <a:t>Prebiotic Fiber</a:t>
            </a:r>
          </a:p>
          <a:p>
            <a:pPr>
              <a:lnSpc>
                <a:spcPct val="125000"/>
              </a:lnSpc>
            </a:pPr>
            <a:r>
              <a:rPr lang="en-US" b="1" dirty="0">
                <a:latin typeface="Candara" panose="020E0502030303020204" pitchFamily="34" charset="0"/>
              </a:rPr>
              <a:t>Plant Protein</a:t>
            </a:r>
          </a:p>
          <a:p>
            <a:pPr>
              <a:lnSpc>
                <a:spcPct val="125000"/>
              </a:lnSpc>
            </a:pPr>
            <a:r>
              <a:rPr lang="en-US" b="1" dirty="0">
                <a:latin typeface="Candara" panose="020E0502030303020204" pitchFamily="34" charset="0"/>
              </a:rPr>
              <a:t>Keto-Friendly</a:t>
            </a:r>
          </a:p>
        </p:txBody>
      </p:sp>
      <p:pic>
        <p:nvPicPr>
          <p:cNvPr id="30" name="Picture 29" descr="A bottle of pink liquid&#10;&#10;Description automatically generated with low confidence">
            <a:extLst>
              <a:ext uri="{FF2B5EF4-FFF2-40B4-BE49-F238E27FC236}">
                <a16:creationId xmlns:a16="http://schemas.microsoft.com/office/drawing/2014/main" id="{B96273AB-9D8B-8A35-C2D9-401249FEB28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51979" y="5094482"/>
            <a:ext cx="545014" cy="1765846"/>
          </a:xfrm>
          <a:prstGeom prst="rect">
            <a:avLst/>
          </a:prstGeom>
        </p:spPr>
      </p:pic>
      <p:pic>
        <p:nvPicPr>
          <p:cNvPr id="31" name="Picture 30" descr="Text&#10;&#10;Description automatically generated with medium confidence">
            <a:extLst>
              <a:ext uri="{FF2B5EF4-FFF2-40B4-BE49-F238E27FC236}">
                <a16:creationId xmlns:a16="http://schemas.microsoft.com/office/drawing/2014/main" id="{ACA6F67A-2C56-C006-78F3-C8AC2F2DBD3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16681" y="5553819"/>
            <a:ext cx="773963" cy="1130790"/>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394730E3-FDD5-A4D7-7378-08E16169404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787947" y="5184407"/>
            <a:ext cx="1129578" cy="1452314"/>
          </a:xfrm>
          <a:prstGeom prst="rect">
            <a:avLst/>
          </a:prstGeom>
        </p:spPr>
      </p:pic>
      <p:sp>
        <p:nvSpPr>
          <p:cNvPr id="2" name="Slide Number Placeholder 1">
            <a:extLst>
              <a:ext uri="{FF2B5EF4-FFF2-40B4-BE49-F238E27FC236}">
                <a16:creationId xmlns:a16="http://schemas.microsoft.com/office/drawing/2014/main" id="{85B3B246-5A4C-5843-6747-83614B1B82F0}"/>
              </a:ext>
            </a:extLst>
          </p:cNvPr>
          <p:cNvSpPr>
            <a:spLocks noGrp="1"/>
          </p:cNvSpPr>
          <p:nvPr>
            <p:ph type="sldNum" sz="quarter" idx="12"/>
          </p:nvPr>
        </p:nvSpPr>
        <p:spPr>
          <a:xfrm>
            <a:off x="9947904" y="6353684"/>
            <a:ext cx="2057400" cy="365125"/>
          </a:xfrm>
        </p:spPr>
        <p:txBody>
          <a:bodyPr/>
          <a:lstStyle/>
          <a:p>
            <a:fld id="{8E618FC7-899E-434F-BED2-F8CFF3966078}" type="slidenum">
              <a:rPr lang="en-US" smtClean="0"/>
              <a:pPr/>
              <a:t>4</a:t>
            </a:fld>
            <a:endParaRPr lang="en-US" dirty="0"/>
          </a:p>
        </p:txBody>
      </p:sp>
      <p:pic>
        <p:nvPicPr>
          <p:cNvPr id="4" name="Picture 3">
            <a:extLst>
              <a:ext uri="{FF2B5EF4-FFF2-40B4-BE49-F238E27FC236}">
                <a16:creationId xmlns:a16="http://schemas.microsoft.com/office/drawing/2014/main" id="{43F85877-5646-4789-EAFE-25DBEC93B48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79522" y="5107272"/>
            <a:ext cx="960284" cy="1182958"/>
          </a:xfrm>
          <a:prstGeom prst="rect">
            <a:avLst/>
          </a:prstGeom>
        </p:spPr>
      </p:pic>
    </p:spTree>
    <p:extLst>
      <p:ext uri="{BB962C8B-B14F-4D97-AF65-F5344CB8AC3E}">
        <p14:creationId xmlns:p14="http://schemas.microsoft.com/office/powerpoint/2010/main" val="38196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EF3125-25C5-23B6-1C97-9D12F93218FA}"/>
              </a:ext>
            </a:extLst>
          </p:cNvPr>
          <p:cNvPicPr>
            <a:picLocks noChangeAspect="1"/>
          </p:cNvPicPr>
          <p:nvPr/>
        </p:nvPicPr>
        <p:blipFill>
          <a:blip r:embed="rId2"/>
          <a:stretch>
            <a:fillRect/>
          </a:stretch>
        </p:blipFill>
        <p:spPr>
          <a:xfrm>
            <a:off x="1805631" y="1599566"/>
            <a:ext cx="8580738" cy="4643442"/>
          </a:xfrm>
          <a:prstGeom prst="rect">
            <a:avLst/>
          </a:prstGeom>
        </p:spPr>
      </p:pic>
      <p:sp>
        <p:nvSpPr>
          <p:cNvPr id="7" name="Oval 6">
            <a:extLst>
              <a:ext uri="{FF2B5EF4-FFF2-40B4-BE49-F238E27FC236}">
                <a16:creationId xmlns:a16="http://schemas.microsoft.com/office/drawing/2014/main" id="{948B1AEB-05DE-28F7-ABD3-259B4DE07574}"/>
              </a:ext>
            </a:extLst>
          </p:cNvPr>
          <p:cNvSpPr/>
          <p:nvPr/>
        </p:nvSpPr>
        <p:spPr>
          <a:xfrm>
            <a:off x="8181976" y="2743200"/>
            <a:ext cx="1247776" cy="733425"/>
          </a:xfrm>
          <a:prstGeom prst="ellipse">
            <a:avLst/>
          </a:prstGeom>
          <a:solidFill>
            <a:srgbClr val="EB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6" name="Picture 5">
            <a:extLst>
              <a:ext uri="{FF2B5EF4-FFF2-40B4-BE49-F238E27FC236}">
                <a16:creationId xmlns:a16="http://schemas.microsoft.com/office/drawing/2014/main" id="{078C1BF6-9C7D-45FD-AAF4-245C904909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1838" y="105146"/>
            <a:ext cx="2319867" cy="529854"/>
          </a:xfrm>
          <a:prstGeom prst="rect">
            <a:avLst/>
          </a:prstGeom>
        </p:spPr>
      </p:pic>
      <p:sp>
        <p:nvSpPr>
          <p:cNvPr id="9" name="TextBox 8">
            <a:extLst>
              <a:ext uri="{FF2B5EF4-FFF2-40B4-BE49-F238E27FC236}">
                <a16:creationId xmlns:a16="http://schemas.microsoft.com/office/drawing/2014/main" id="{9A73BB1A-107E-4461-9808-10C8FC244EFF}"/>
              </a:ext>
            </a:extLst>
          </p:cNvPr>
          <p:cNvSpPr txBox="1"/>
          <p:nvPr/>
        </p:nvSpPr>
        <p:spPr>
          <a:xfrm>
            <a:off x="7653086" y="5127195"/>
            <a:ext cx="2339545" cy="830997"/>
          </a:xfrm>
          <a:prstGeom prst="rect">
            <a:avLst/>
          </a:prstGeom>
          <a:noFill/>
        </p:spPr>
        <p:txBody>
          <a:bodyPr wrap="square" rtlCol="0">
            <a:spAutoFit/>
          </a:bodyPr>
          <a:lstStyle/>
          <a:p>
            <a:pPr algn="ctr"/>
            <a:r>
              <a:rPr lang="en-US" sz="2400" dirty="0">
                <a:solidFill>
                  <a:schemeClr val="bg1"/>
                </a:solidFill>
              </a:rPr>
              <a:t>NO UPC</a:t>
            </a:r>
            <a:br>
              <a:rPr lang="en-US" sz="2400" dirty="0">
                <a:solidFill>
                  <a:schemeClr val="bg1"/>
                </a:solidFill>
              </a:rPr>
            </a:br>
            <a:r>
              <a:rPr lang="en-US" sz="2400" dirty="0">
                <a:solidFill>
                  <a:schemeClr val="bg1"/>
                </a:solidFill>
              </a:rPr>
              <a:t>CHANGES</a:t>
            </a:r>
          </a:p>
        </p:txBody>
      </p:sp>
      <p:sp>
        <p:nvSpPr>
          <p:cNvPr id="24" name="Title 2">
            <a:extLst>
              <a:ext uri="{FF2B5EF4-FFF2-40B4-BE49-F238E27FC236}">
                <a16:creationId xmlns:a16="http://schemas.microsoft.com/office/drawing/2014/main" id="{DEC57E5D-F71C-44DE-BB42-874F534D113C}"/>
              </a:ext>
            </a:extLst>
          </p:cNvPr>
          <p:cNvSpPr txBox="1">
            <a:spLocks/>
          </p:cNvSpPr>
          <p:nvPr/>
        </p:nvSpPr>
        <p:spPr>
          <a:xfrm>
            <a:off x="1524001" y="813493"/>
            <a:ext cx="9118854" cy="539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96">
              <a:defRPr/>
            </a:pPr>
            <a:r>
              <a:rPr lang="en-US" sz="2400" dirty="0">
                <a:solidFill>
                  <a:schemeClr val="tx1">
                    <a:lumMod val="75000"/>
                    <a:lumOff val="25000"/>
                  </a:schemeClr>
                </a:solidFill>
                <a:latin typeface="Candara" panose="020E0502030303020204" pitchFamily="34" charset="0"/>
              </a:rPr>
              <a:t>Mamma Chia Squeeze has double digit growth in both Natural and MULO and significantly outpaces the category</a:t>
            </a:r>
          </a:p>
        </p:txBody>
      </p:sp>
      <p:sp>
        <p:nvSpPr>
          <p:cNvPr id="2" name="Slide Number Placeholder 1">
            <a:extLst>
              <a:ext uri="{FF2B5EF4-FFF2-40B4-BE49-F238E27FC236}">
                <a16:creationId xmlns:a16="http://schemas.microsoft.com/office/drawing/2014/main" id="{08AC6119-0267-B1BE-95AE-492937F1A3AD}"/>
              </a:ext>
            </a:extLst>
          </p:cNvPr>
          <p:cNvSpPr>
            <a:spLocks noGrp="1"/>
          </p:cNvSpPr>
          <p:nvPr>
            <p:ph type="sldNum" sz="quarter" idx="12"/>
          </p:nvPr>
        </p:nvSpPr>
        <p:spPr>
          <a:xfrm>
            <a:off x="9947904" y="6353684"/>
            <a:ext cx="2057400" cy="365125"/>
          </a:xfrm>
        </p:spPr>
        <p:txBody>
          <a:bodyPr/>
          <a:lstStyle/>
          <a:p>
            <a:fld id="{8E618FC7-899E-434F-BED2-F8CFF3966078}" type="slidenum">
              <a:rPr lang="en-US" smtClean="0"/>
              <a:pPr/>
              <a:t>5</a:t>
            </a:fld>
            <a:endParaRPr lang="en-US" dirty="0"/>
          </a:p>
        </p:txBody>
      </p:sp>
      <p:sp>
        <p:nvSpPr>
          <p:cNvPr id="3" name="TextBox 2">
            <a:extLst>
              <a:ext uri="{FF2B5EF4-FFF2-40B4-BE49-F238E27FC236}">
                <a16:creationId xmlns:a16="http://schemas.microsoft.com/office/drawing/2014/main" id="{A7FB22E5-8F4F-3A21-A80A-3A132E4E2A99}"/>
              </a:ext>
            </a:extLst>
          </p:cNvPr>
          <p:cNvSpPr txBox="1"/>
          <p:nvPr/>
        </p:nvSpPr>
        <p:spPr>
          <a:xfrm>
            <a:off x="0" y="6629743"/>
            <a:ext cx="8928456" cy="246221"/>
          </a:xfrm>
          <a:prstGeom prst="rect">
            <a:avLst/>
          </a:prstGeom>
          <a:noFill/>
        </p:spPr>
        <p:txBody>
          <a:bodyPr wrap="square" rtlCol="0">
            <a:spAutoFit/>
          </a:bodyPr>
          <a:lstStyle/>
          <a:p>
            <a:r>
              <a:rPr lang="en-US" sz="1000" dirty="0"/>
              <a:t>SPINS- SS Fruits – MULO/Natural Enhanced - Dollar Sales Diff YAGO 52 Weeks Ending 10/2/2022</a:t>
            </a:r>
          </a:p>
        </p:txBody>
      </p:sp>
      <p:sp>
        <p:nvSpPr>
          <p:cNvPr id="5" name="TextBox 4">
            <a:extLst>
              <a:ext uri="{FF2B5EF4-FFF2-40B4-BE49-F238E27FC236}">
                <a16:creationId xmlns:a16="http://schemas.microsoft.com/office/drawing/2014/main" id="{FE369205-B1EF-ABEC-CEAA-B6F7B090FC23}"/>
              </a:ext>
            </a:extLst>
          </p:cNvPr>
          <p:cNvSpPr txBox="1"/>
          <p:nvPr/>
        </p:nvSpPr>
        <p:spPr>
          <a:xfrm>
            <a:off x="8181976" y="2834203"/>
            <a:ext cx="1247776" cy="523220"/>
          </a:xfrm>
          <a:prstGeom prst="rect">
            <a:avLst/>
          </a:prstGeom>
          <a:noFill/>
        </p:spPr>
        <p:txBody>
          <a:bodyPr wrap="square" rtlCol="0">
            <a:spAutoFit/>
          </a:bodyPr>
          <a:lstStyle/>
          <a:p>
            <a:pPr algn="ctr"/>
            <a:r>
              <a:rPr lang="en-US" sz="1400" b="1" dirty="0">
                <a:solidFill>
                  <a:schemeClr val="bg1"/>
                </a:solidFill>
              </a:rPr>
              <a:t>Brand ranked </a:t>
            </a:r>
          </a:p>
          <a:p>
            <a:pPr algn="ctr"/>
            <a:r>
              <a:rPr lang="en-US" sz="1400" b="1" dirty="0">
                <a:solidFill>
                  <a:schemeClr val="bg1"/>
                </a:solidFill>
              </a:rPr>
              <a:t>#3 in category</a:t>
            </a:r>
          </a:p>
        </p:txBody>
      </p:sp>
      <p:sp>
        <p:nvSpPr>
          <p:cNvPr id="8" name="Oval 7">
            <a:extLst>
              <a:ext uri="{FF2B5EF4-FFF2-40B4-BE49-F238E27FC236}">
                <a16:creationId xmlns:a16="http://schemas.microsoft.com/office/drawing/2014/main" id="{296E3F42-E63F-9862-6C77-9758E43742A3}"/>
              </a:ext>
            </a:extLst>
          </p:cNvPr>
          <p:cNvSpPr/>
          <p:nvPr/>
        </p:nvSpPr>
        <p:spPr>
          <a:xfrm>
            <a:off x="4355628" y="2710378"/>
            <a:ext cx="1247776" cy="733425"/>
          </a:xfrm>
          <a:prstGeom prst="ellipse">
            <a:avLst/>
          </a:prstGeom>
          <a:solidFill>
            <a:srgbClr val="EB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10" name="TextBox 9">
            <a:extLst>
              <a:ext uri="{FF2B5EF4-FFF2-40B4-BE49-F238E27FC236}">
                <a16:creationId xmlns:a16="http://schemas.microsoft.com/office/drawing/2014/main" id="{E40DC59F-7871-1D8A-F8E9-469E0E77EB9B}"/>
              </a:ext>
            </a:extLst>
          </p:cNvPr>
          <p:cNvSpPr txBox="1"/>
          <p:nvPr/>
        </p:nvSpPr>
        <p:spPr>
          <a:xfrm>
            <a:off x="4355628" y="2801381"/>
            <a:ext cx="1247776" cy="523220"/>
          </a:xfrm>
          <a:prstGeom prst="rect">
            <a:avLst/>
          </a:prstGeom>
          <a:noFill/>
        </p:spPr>
        <p:txBody>
          <a:bodyPr wrap="square" rtlCol="0">
            <a:spAutoFit/>
          </a:bodyPr>
          <a:lstStyle/>
          <a:p>
            <a:pPr algn="ctr"/>
            <a:r>
              <a:rPr lang="en-US" sz="1400" b="1" dirty="0">
                <a:solidFill>
                  <a:schemeClr val="bg1"/>
                </a:solidFill>
              </a:rPr>
              <a:t>Brand ranked </a:t>
            </a:r>
          </a:p>
          <a:p>
            <a:pPr algn="ctr"/>
            <a:r>
              <a:rPr lang="en-US" sz="1400" b="1" dirty="0">
                <a:solidFill>
                  <a:schemeClr val="bg1"/>
                </a:solidFill>
              </a:rPr>
              <a:t>#6 in category</a:t>
            </a:r>
          </a:p>
        </p:txBody>
      </p:sp>
    </p:spTree>
    <p:extLst>
      <p:ext uri="{BB962C8B-B14F-4D97-AF65-F5344CB8AC3E}">
        <p14:creationId xmlns:p14="http://schemas.microsoft.com/office/powerpoint/2010/main" val="106732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526B9F-5D29-35C0-2AFA-79DF8046ED76}"/>
              </a:ext>
            </a:extLst>
          </p:cNvPr>
          <p:cNvSpPr/>
          <p:nvPr/>
        </p:nvSpPr>
        <p:spPr>
          <a:xfrm>
            <a:off x="6101056" y="1423364"/>
            <a:ext cx="5744253" cy="4738826"/>
          </a:xfrm>
          <a:prstGeom prst="rect">
            <a:avLst/>
          </a:prstGeom>
          <a:solidFill>
            <a:schemeClr val="bg1">
              <a:alpha val="28875"/>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78C1BF6-9C7D-45FD-AAF4-245C904909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1838" y="105146"/>
            <a:ext cx="2319867" cy="529854"/>
          </a:xfrm>
          <a:prstGeom prst="rect">
            <a:avLst/>
          </a:prstGeom>
        </p:spPr>
      </p:pic>
      <p:sp>
        <p:nvSpPr>
          <p:cNvPr id="23" name="Rectangle 22">
            <a:extLst>
              <a:ext uri="{FF2B5EF4-FFF2-40B4-BE49-F238E27FC236}">
                <a16:creationId xmlns:a16="http://schemas.microsoft.com/office/drawing/2014/main" id="{9B3541EF-A193-47F7-95BF-A0FBEAACF493}"/>
              </a:ext>
            </a:extLst>
          </p:cNvPr>
          <p:cNvSpPr/>
          <p:nvPr/>
        </p:nvSpPr>
        <p:spPr>
          <a:xfrm>
            <a:off x="186696" y="1423364"/>
            <a:ext cx="5744253" cy="4738826"/>
          </a:xfrm>
          <a:prstGeom prst="rect">
            <a:avLst/>
          </a:prstGeom>
          <a:solidFill>
            <a:schemeClr val="bg1">
              <a:alpha val="28875"/>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8AC6119-0267-B1BE-95AE-492937F1A3AD}"/>
              </a:ext>
            </a:extLst>
          </p:cNvPr>
          <p:cNvSpPr>
            <a:spLocks noGrp="1"/>
          </p:cNvSpPr>
          <p:nvPr>
            <p:ph type="sldNum" sz="quarter" idx="12"/>
          </p:nvPr>
        </p:nvSpPr>
        <p:spPr>
          <a:xfrm>
            <a:off x="9947904" y="6353684"/>
            <a:ext cx="2057400" cy="365125"/>
          </a:xfrm>
        </p:spPr>
        <p:txBody>
          <a:bodyPr/>
          <a:lstStyle/>
          <a:p>
            <a:fld id="{8E618FC7-899E-434F-BED2-F8CFF3966078}" type="slidenum">
              <a:rPr lang="en-US" smtClean="0"/>
              <a:pPr/>
              <a:t>6</a:t>
            </a:fld>
            <a:endParaRPr lang="en-US" dirty="0"/>
          </a:p>
        </p:txBody>
      </p:sp>
      <p:pic>
        <p:nvPicPr>
          <p:cNvPr id="5" name="Picture 4">
            <a:extLst>
              <a:ext uri="{FF2B5EF4-FFF2-40B4-BE49-F238E27FC236}">
                <a16:creationId xmlns:a16="http://schemas.microsoft.com/office/drawing/2014/main" id="{1C4FB994-A6A9-167C-9576-B5AAB724B2DC}"/>
              </a:ext>
            </a:extLst>
          </p:cNvPr>
          <p:cNvPicPr>
            <a:picLocks noChangeAspect="1"/>
          </p:cNvPicPr>
          <p:nvPr/>
        </p:nvPicPr>
        <p:blipFill>
          <a:blip r:embed="rId3"/>
          <a:stretch>
            <a:fillRect/>
          </a:stretch>
        </p:blipFill>
        <p:spPr>
          <a:xfrm>
            <a:off x="242421" y="2317180"/>
            <a:ext cx="5605929" cy="3769291"/>
          </a:xfrm>
          <a:prstGeom prst="rect">
            <a:avLst/>
          </a:prstGeom>
        </p:spPr>
      </p:pic>
      <p:sp>
        <p:nvSpPr>
          <p:cNvPr id="7" name="TextBox 6">
            <a:extLst>
              <a:ext uri="{FF2B5EF4-FFF2-40B4-BE49-F238E27FC236}">
                <a16:creationId xmlns:a16="http://schemas.microsoft.com/office/drawing/2014/main" id="{A031F7E4-F153-FAB8-E8CF-674C7F49AFC3}"/>
              </a:ext>
            </a:extLst>
          </p:cNvPr>
          <p:cNvSpPr txBox="1"/>
          <p:nvPr/>
        </p:nvSpPr>
        <p:spPr>
          <a:xfrm>
            <a:off x="44726" y="6398911"/>
            <a:ext cx="8928456" cy="707886"/>
          </a:xfrm>
          <a:prstGeom prst="rect">
            <a:avLst/>
          </a:prstGeom>
          <a:noFill/>
        </p:spPr>
        <p:txBody>
          <a:bodyPr wrap="square" rtlCol="0">
            <a:spAutoFit/>
          </a:bodyPr>
          <a:lstStyle/>
          <a:p>
            <a:pPr marL="228600" indent="-228600">
              <a:buAutoNum type="arabicParenBoth"/>
            </a:pPr>
            <a:r>
              <a:rPr lang="en-US" sz="1000" dirty="0"/>
              <a:t>SPINS- SS Fruits – MULO - 52 Weeks Dollar Sales Ending 10/2/2022</a:t>
            </a:r>
          </a:p>
          <a:p>
            <a:pPr marL="228600" indent="-228600">
              <a:buFontTx/>
              <a:buAutoNum type="arabicParenBoth"/>
            </a:pPr>
            <a:r>
              <a:rPr lang="en-US" sz="1000" dirty="0"/>
              <a:t>SPINS- SS Fruits – Enhanced Natural - 52 Weeks % change YAO Dollar Sales Ending 10/2/2022</a:t>
            </a:r>
          </a:p>
          <a:p>
            <a:pPr marL="228600" indent="-228600">
              <a:buAutoNum type="arabicParenBoth"/>
            </a:pPr>
            <a:endParaRPr lang="en-US" sz="1000" dirty="0"/>
          </a:p>
          <a:p>
            <a:pPr marL="228600" indent="-228600">
              <a:buAutoNum type="arabicParenBoth"/>
            </a:pPr>
            <a:endParaRPr lang="en-US" sz="1000" dirty="0"/>
          </a:p>
        </p:txBody>
      </p:sp>
      <p:sp>
        <p:nvSpPr>
          <p:cNvPr id="8" name="Title 2">
            <a:extLst>
              <a:ext uri="{FF2B5EF4-FFF2-40B4-BE49-F238E27FC236}">
                <a16:creationId xmlns:a16="http://schemas.microsoft.com/office/drawing/2014/main" id="{610833B5-B932-1797-AD1B-6EB28169865A}"/>
              </a:ext>
            </a:extLst>
          </p:cNvPr>
          <p:cNvSpPr txBox="1">
            <a:spLocks/>
          </p:cNvSpPr>
          <p:nvPr/>
        </p:nvSpPr>
        <p:spPr>
          <a:xfrm>
            <a:off x="670541" y="1513108"/>
            <a:ext cx="4911109" cy="539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96">
              <a:defRPr/>
            </a:pPr>
            <a:r>
              <a:rPr lang="en-US" sz="1800" dirty="0">
                <a:solidFill>
                  <a:schemeClr val="tx1">
                    <a:lumMod val="75000"/>
                    <a:lumOff val="25000"/>
                  </a:schemeClr>
                </a:solidFill>
                <a:latin typeface="Candara" panose="020E0502030303020204" pitchFamily="34" charset="0"/>
              </a:rPr>
              <a:t>Mamma Chia Organic Chia Squeezes 4pks   MULO</a:t>
            </a:r>
            <a:r>
              <a:rPr lang="en-US" sz="1800" baseline="30000" dirty="0">
                <a:solidFill>
                  <a:schemeClr val="tx1">
                    <a:lumMod val="75000"/>
                    <a:lumOff val="25000"/>
                  </a:schemeClr>
                </a:solidFill>
                <a:latin typeface="Candara" panose="020E0502030303020204" pitchFamily="34" charset="0"/>
              </a:rPr>
              <a:t>(1) </a:t>
            </a:r>
          </a:p>
        </p:txBody>
      </p:sp>
      <p:pic>
        <p:nvPicPr>
          <p:cNvPr id="12" name="Picture 11">
            <a:extLst>
              <a:ext uri="{FF2B5EF4-FFF2-40B4-BE49-F238E27FC236}">
                <a16:creationId xmlns:a16="http://schemas.microsoft.com/office/drawing/2014/main" id="{FE51AE0E-98BC-1BCE-34A3-985B7ABAF5B3}"/>
              </a:ext>
            </a:extLst>
          </p:cNvPr>
          <p:cNvPicPr>
            <a:picLocks noChangeAspect="1"/>
          </p:cNvPicPr>
          <p:nvPr/>
        </p:nvPicPr>
        <p:blipFill>
          <a:blip r:embed="rId4"/>
          <a:stretch>
            <a:fillRect/>
          </a:stretch>
        </p:blipFill>
        <p:spPr>
          <a:xfrm>
            <a:off x="6205327" y="2341080"/>
            <a:ext cx="5538998" cy="3745391"/>
          </a:xfrm>
          <a:prstGeom prst="rect">
            <a:avLst/>
          </a:prstGeom>
        </p:spPr>
      </p:pic>
      <p:sp>
        <p:nvSpPr>
          <p:cNvPr id="14" name="Title 2">
            <a:extLst>
              <a:ext uri="{FF2B5EF4-FFF2-40B4-BE49-F238E27FC236}">
                <a16:creationId xmlns:a16="http://schemas.microsoft.com/office/drawing/2014/main" id="{D7519526-9425-B6C0-6052-1E8A9CA596D2}"/>
              </a:ext>
            </a:extLst>
          </p:cNvPr>
          <p:cNvSpPr txBox="1">
            <a:spLocks/>
          </p:cNvSpPr>
          <p:nvPr/>
        </p:nvSpPr>
        <p:spPr>
          <a:xfrm>
            <a:off x="6320469" y="1487122"/>
            <a:ext cx="5305426" cy="539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96">
              <a:defRPr/>
            </a:pPr>
            <a:r>
              <a:rPr lang="en-US" sz="1800" dirty="0">
                <a:solidFill>
                  <a:schemeClr val="tx1">
                    <a:lumMod val="75000"/>
                    <a:lumOff val="25000"/>
                  </a:schemeClr>
                </a:solidFill>
                <a:latin typeface="Candara" panose="020E0502030303020204" pitchFamily="34" charset="0"/>
              </a:rPr>
              <a:t>Mamma Chia Organic Chia Squeeze Singles   Natural</a:t>
            </a:r>
            <a:r>
              <a:rPr lang="en-US" sz="1800" baseline="30000" dirty="0">
                <a:solidFill>
                  <a:schemeClr val="tx1">
                    <a:lumMod val="75000"/>
                    <a:lumOff val="25000"/>
                  </a:schemeClr>
                </a:solidFill>
                <a:latin typeface="Candara" panose="020E0502030303020204" pitchFamily="34" charset="0"/>
              </a:rPr>
              <a:t>(2)</a:t>
            </a:r>
            <a:r>
              <a:rPr lang="en-US" sz="1800" dirty="0">
                <a:solidFill>
                  <a:schemeClr val="tx1">
                    <a:lumMod val="75000"/>
                    <a:lumOff val="25000"/>
                  </a:schemeClr>
                </a:solidFill>
                <a:latin typeface="Candara" panose="020E0502030303020204" pitchFamily="34" charset="0"/>
              </a:rPr>
              <a:t> </a:t>
            </a:r>
          </a:p>
        </p:txBody>
      </p:sp>
      <p:sp>
        <p:nvSpPr>
          <p:cNvPr id="16" name="Title 2">
            <a:extLst>
              <a:ext uri="{FF2B5EF4-FFF2-40B4-BE49-F238E27FC236}">
                <a16:creationId xmlns:a16="http://schemas.microsoft.com/office/drawing/2014/main" id="{B320806D-C87D-8599-4D3B-88644282A8ED}"/>
              </a:ext>
            </a:extLst>
          </p:cNvPr>
          <p:cNvSpPr txBox="1">
            <a:spLocks/>
          </p:cNvSpPr>
          <p:nvPr/>
        </p:nvSpPr>
        <p:spPr>
          <a:xfrm>
            <a:off x="392420" y="838367"/>
            <a:ext cx="11407159" cy="539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96">
              <a:defRPr/>
            </a:pPr>
            <a:r>
              <a:rPr lang="en-US" sz="2400" dirty="0">
                <a:solidFill>
                  <a:schemeClr val="tx1">
                    <a:lumMod val="75000"/>
                    <a:lumOff val="25000"/>
                  </a:schemeClr>
                </a:solidFill>
                <a:latin typeface="Candara" panose="020E0502030303020204" pitchFamily="34" charset="0"/>
              </a:rPr>
              <a:t>Mamma Chia Organic Chia Squeezes are seeing double digit growth in all channels</a:t>
            </a:r>
            <a:endParaRPr lang="en-US" sz="2400" baseline="30000" dirty="0">
              <a:solidFill>
                <a:schemeClr val="tx1">
                  <a:lumMod val="75000"/>
                  <a:lumOff val="25000"/>
                </a:schemeClr>
              </a:solidFill>
              <a:latin typeface="Candara" panose="020E0502030303020204" pitchFamily="34" charset="0"/>
            </a:endParaRPr>
          </a:p>
        </p:txBody>
      </p:sp>
    </p:spTree>
    <p:extLst>
      <p:ext uri="{BB962C8B-B14F-4D97-AF65-F5344CB8AC3E}">
        <p14:creationId xmlns:p14="http://schemas.microsoft.com/office/powerpoint/2010/main" val="402846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CBFA2-DED7-41FE-9651-AC9AB0EBE2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8642" y="106780"/>
            <a:ext cx="2319867" cy="529854"/>
          </a:xfrm>
          <a:prstGeom prst="rect">
            <a:avLst/>
          </a:prstGeom>
        </p:spPr>
      </p:pic>
      <p:sp>
        <p:nvSpPr>
          <p:cNvPr id="12" name="TextBox 11">
            <a:extLst>
              <a:ext uri="{FF2B5EF4-FFF2-40B4-BE49-F238E27FC236}">
                <a16:creationId xmlns:a16="http://schemas.microsoft.com/office/drawing/2014/main" id="{722DA2E9-92C0-4B1B-ABDB-1DCFC006E3D2}"/>
              </a:ext>
            </a:extLst>
          </p:cNvPr>
          <p:cNvSpPr txBox="1"/>
          <p:nvPr/>
        </p:nvSpPr>
        <p:spPr>
          <a:xfrm>
            <a:off x="328904" y="3617313"/>
            <a:ext cx="3110820" cy="3108543"/>
          </a:xfrm>
          <a:prstGeom prst="rect">
            <a:avLst/>
          </a:prstGeom>
          <a:noFill/>
        </p:spPr>
        <p:txBody>
          <a:bodyPr wrap="square" rtlCol="0">
            <a:spAutoFit/>
          </a:bodyPr>
          <a:lstStyle/>
          <a:p>
            <a:pPr defTabSz="914400">
              <a:spcBef>
                <a:spcPts val="300"/>
              </a:spcBef>
              <a:buSzPct val="120000"/>
              <a:defRPr/>
            </a:pPr>
            <a:r>
              <a:rPr lang="en-US" sz="1600" b="1" dirty="0">
                <a:solidFill>
                  <a:schemeClr val="bg2">
                    <a:lumMod val="25000"/>
                  </a:schemeClr>
                </a:solidFill>
                <a:latin typeface="Candara"/>
                <a:cs typeface="Candara"/>
              </a:rPr>
              <a:t>Key Health Attributes</a:t>
            </a:r>
            <a:endParaRPr lang="en-US" sz="1600" dirty="0">
              <a:solidFill>
                <a:schemeClr val="bg2">
                  <a:lumMod val="25000"/>
                </a:schemeClr>
              </a:solidFill>
              <a:latin typeface="Candara"/>
              <a:cs typeface="Candara"/>
            </a:endParaRPr>
          </a:p>
          <a:p>
            <a:pPr marL="285750" indent="-285750" defTabSz="914400">
              <a:spcBef>
                <a:spcPts val="300"/>
              </a:spcBef>
              <a:buSzPct val="120000"/>
              <a:buFont typeface="Arial" panose="020B0604020202020204" pitchFamily="34" charset="0"/>
              <a:buChar char="•"/>
              <a:defRPr/>
            </a:pPr>
            <a:r>
              <a:rPr lang="en-US" sz="1600" dirty="0">
                <a:solidFill>
                  <a:schemeClr val="bg2">
                    <a:lumMod val="25000"/>
                  </a:schemeClr>
                </a:solidFill>
                <a:latin typeface="Candara"/>
                <a:cs typeface="Candara"/>
              </a:rPr>
              <a:t>No added Sugar</a:t>
            </a:r>
          </a:p>
          <a:p>
            <a:pPr marL="285750" indent="-285750" defTabSz="914400">
              <a:spcBef>
                <a:spcPts val="300"/>
              </a:spcBef>
              <a:buSzPct val="120000"/>
              <a:buFont typeface="Arial" panose="020B0604020202020204" pitchFamily="34" charset="0"/>
              <a:buChar char="•"/>
              <a:defRPr/>
            </a:pPr>
            <a:r>
              <a:rPr lang="en-US" sz="1600" dirty="0">
                <a:solidFill>
                  <a:schemeClr val="bg2">
                    <a:lumMod val="25000"/>
                  </a:schemeClr>
                </a:solidFill>
                <a:latin typeface="Candara"/>
                <a:cs typeface="Candara"/>
              </a:rPr>
              <a:t>1200mg Omega-3 </a:t>
            </a:r>
          </a:p>
          <a:p>
            <a:pPr marL="285750" indent="-285750" defTabSz="914400">
              <a:spcBef>
                <a:spcPts val="300"/>
              </a:spcBef>
              <a:buSzPct val="120000"/>
              <a:buFont typeface="Arial" panose="020B0604020202020204" pitchFamily="34" charset="0"/>
              <a:buChar char="•"/>
              <a:defRPr/>
            </a:pPr>
            <a:r>
              <a:rPr lang="en-US" sz="1600" dirty="0">
                <a:solidFill>
                  <a:schemeClr val="bg2">
                    <a:lumMod val="25000"/>
                  </a:schemeClr>
                </a:solidFill>
                <a:latin typeface="Candara"/>
                <a:cs typeface="Candara"/>
              </a:rPr>
              <a:t>70 Calories per pouch</a:t>
            </a:r>
          </a:p>
          <a:p>
            <a:pPr marL="285750" indent="-285750" defTabSz="914400">
              <a:spcBef>
                <a:spcPts val="300"/>
              </a:spcBef>
              <a:buSzPct val="120000"/>
              <a:buFont typeface="Arial" panose="020B0604020202020204" pitchFamily="34" charset="0"/>
              <a:buChar char="•"/>
              <a:defRPr/>
            </a:pPr>
            <a:r>
              <a:rPr lang="en-US" sz="1600" dirty="0">
                <a:solidFill>
                  <a:schemeClr val="bg2">
                    <a:lumMod val="25000"/>
                  </a:schemeClr>
                </a:solidFill>
                <a:latin typeface="Candara"/>
                <a:cs typeface="Candara"/>
              </a:rPr>
              <a:t>2g Plant-Based Protein </a:t>
            </a:r>
          </a:p>
          <a:p>
            <a:pPr marL="285750" indent="-285750" defTabSz="914400">
              <a:spcBef>
                <a:spcPts val="300"/>
              </a:spcBef>
              <a:buSzPct val="120000"/>
              <a:buFont typeface="Arial" panose="020B0604020202020204" pitchFamily="34" charset="0"/>
              <a:buChar char="•"/>
              <a:defRPr/>
            </a:pPr>
            <a:r>
              <a:rPr lang="en-US" sz="1600" dirty="0">
                <a:solidFill>
                  <a:schemeClr val="bg2">
                    <a:lumMod val="25000"/>
                  </a:schemeClr>
                </a:solidFill>
                <a:latin typeface="Candara"/>
                <a:cs typeface="Candara"/>
              </a:rPr>
              <a:t>4g Fiber (6g Fiber for Prebiotics)</a:t>
            </a:r>
          </a:p>
          <a:p>
            <a:pPr marL="285750" indent="-285750" defTabSz="914400">
              <a:spcBef>
                <a:spcPts val="300"/>
              </a:spcBef>
              <a:buSzPct val="120000"/>
              <a:buFont typeface="Arial" panose="020B0604020202020204" pitchFamily="34" charset="0"/>
              <a:buChar char="•"/>
              <a:defRPr/>
            </a:pPr>
            <a:r>
              <a:rPr lang="en-US" sz="1600" dirty="0">
                <a:solidFill>
                  <a:schemeClr val="bg2">
                    <a:lumMod val="25000"/>
                  </a:schemeClr>
                </a:solidFill>
                <a:latin typeface="Candara"/>
                <a:cs typeface="Candara"/>
              </a:rPr>
              <a:t>USDA Certified Organic  </a:t>
            </a:r>
          </a:p>
          <a:p>
            <a:pPr marL="285750" indent="-285750" defTabSz="914400">
              <a:spcBef>
                <a:spcPts val="300"/>
              </a:spcBef>
              <a:buSzPct val="120000"/>
              <a:buFont typeface="Arial" panose="020B0604020202020204" pitchFamily="34" charset="0"/>
              <a:buChar char="•"/>
              <a:defRPr/>
            </a:pPr>
            <a:r>
              <a:rPr lang="en-US" sz="1600" dirty="0">
                <a:solidFill>
                  <a:schemeClr val="bg2">
                    <a:lumMod val="25000"/>
                  </a:schemeClr>
                </a:solidFill>
                <a:latin typeface="Candara"/>
                <a:cs typeface="Candara"/>
              </a:rPr>
              <a:t>Non-GMO</a:t>
            </a:r>
          </a:p>
          <a:p>
            <a:pPr marL="285750" indent="-285750" defTabSz="914400">
              <a:spcBef>
                <a:spcPts val="300"/>
              </a:spcBef>
              <a:buSzPct val="120000"/>
              <a:buFont typeface="Arial" panose="020B0604020202020204" pitchFamily="34" charset="0"/>
              <a:buChar char="•"/>
              <a:defRPr/>
            </a:pPr>
            <a:r>
              <a:rPr lang="en-US" sz="1600" dirty="0">
                <a:solidFill>
                  <a:schemeClr val="bg2">
                    <a:lumMod val="25000"/>
                  </a:schemeClr>
                </a:solidFill>
                <a:latin typeface="Candara"/>
                <a:cs typeface="Candara"/>
              </a:rPr>
              <a:t>Gluten Free &amp; Kosher</a:t>
            </a:r>
            <a:endParaRPr lang="en-US" sz="1600" dirty="0">
              <a:solidFill>
                <a:schemeClr val="bg2">
                  <a:lumMod val="25000"/>
                </a:schemeClr>
              </a:solidFill>
              <a:latin typeface="Candara" panose="020E0502030303020204" pitchFamily="34" charset="0"/>
              <a:cs typeface="Candara"/>
            </a:endParaRPr>
          </a:p>
          <a:p>
            <a:pPr marL="404813" indent="-285750">
              <a:buSzPct val="120000"/>
              <a:buFont typeface="Arial" panose="020B0604020202020204" pitchFamily="34" charset="0"/>
              <a:buChar char="•"/>
              <a:defRPr/>
            </a:pPr>
            <a:endParaRPr lang="en-US" sz="1600" dirty="0">
              <a:solidFill>
                <a:schemeClr val="bg2">
                  <a:lumMod val="25000"/>
                </a:schemeClr>
              </a:solidFill>
              <a:latin typeface="Candara" panose="020E0502030303020204" pitchFamily="34" charset="0"/>
              <a:cs typeface="Candara"/>
            </a:endParaRPr>
          </a:p>
        </p:txBody>
      </p:sp>
      <p:grpSp>
        <p:nvGrpSpPr>
          <p:cNvPr id="18" name="Group 17">
            <a:extLst>
              <a:ext uri="{FF2B5EF4-FFF2-40B4-BE49-F238E27FC236}">
                <a16:creationId xmlns:a16="http://schemas.microsoft.com/office/drawing/2014/main" id="{EEF548E0-B6B2-704A-81D1-77AA915654D0}"/>
              </a:ext>
            </a:extLst>
          </p:cNvPr>
          <p:cNvGrpSpPr/>
          <p:nvPr/>
        </p:nvGrpSpPr>
        <p:grpSpPr>
          <a:xfrm>
            <a:off x="7289679" y="214404"/>
            <a:ext cx="4763679" cy="439898"/>
            <a:chOff x="4266119" y="61663"/>
            <a:chExt cx="4763679" cy="439898"/>
          </a:xfrm>
        </p:grpSpPr>
        <p:pic>
          <p:nvPicPr>
            <p:cNvPr id="19" name="Picture 18" descr="Graphical user interface, application&#10;&#10;Description automatically generated">
              <a:extLst>
                <a:ext uri="{FF2B5EF4-FFF2-40B4-BE49-F238E27FC236}">
                  <a16:creationId xmlns:a16="http://schemas.microsoft.com/office/drawing/2014/main" id="{D366068E-99E6-4D4A-9019-C6C10F3FAE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66387" y="61663"/>
              <a:ext cx="2463411" cy="358546"/>
            </a:xfrm>
            <a:prstGeom prst="rect">
              <a:avLst/>
            </a:prstGeom>
          </p:spPr>
        </p:pic>
        <p:pic>
          <p:nvPicPr>
            <p:cNvPr id="24" name="Picture 23" descr="Graphical user interface, application&#10;&#10;Description automatically generated">
              <a:extLst>
                <a:ext uri="{FF2B5EF4-FFF2-40B4-BE49-F238E27FC236}">
                  <a16:creationId xmlns:a16="http://schemas.microsoft.com/office/drawing/2014/main" id="{6169E31E-9AA6-3E42-B525-2E004B69ED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6119" y="82573"/>
              <a:ext cx="2463411" cy="418988"/>
            </a:xfrm>
            <a:prstGeom prst="rect">
              <a:avLst/>
            </a:prstGeom>
          </p:spPr>
        </p:pic>
      </p:grpSp>
      <p:sp>
        <p:nvSpPr>
          <p:cNvPr id="28" name="Slide Number Placeholder 1">
            <a:extLst>
              <a:ext uri="{FF2B5EF4-FFF2-40B4-BE49-F238E27FC236}">
                <a16:creationId xmlns:a16="http://schemas.microsoft.com/office/drawing/2014/main" id="{98A61603-7DE1-9E4B-9843-C19BC4FB513C}"/>
              </a:ext>
            </a:extLst>
          </p:cNvPr>
          <p:cNvSpPr>
            <a:spLocks noGrp="1"/>
          </p:cNvSpPr>
          <p:nvPr>
            <p:ph type="sldNum" sz="quarter" idx="12"/>
          </p:nvPr>
        </p:nvSpPr>
        <p:spPr>
          <a:xfrm>
            <a:off x="9954738" y="6392278"/>
            <a:ext cx="2057400" cy="365125"/>
          </a:xfrm>
        </p:spPr>
        <p:txBody>
          <a:bodyPr/>
          <a:lstStyle/>
          <a:p>
            <a:fld id="{8E618FC7-899E-434F-BED2-F8CFF3966078}" type="slidenum">
              <a:rPr lang="en-US" smtClean="0"/>
              <a:pPr/>
              <a:t>7</a:t>
            </a:fld>
            <a:endParaRPr lang="en-US" dirty="0"/>
          </a:p>
        </p:txBody>
      </p:sp>
      <p:sp>
        <p:nvSpPr>
          <p:cNvPr id="4" name="TextBox 3">
            <a:extLst>
              <a:ext uri="{FF2B5EF4-FFF2-40B4-BE49-F238E27FC236}">
                <a16:creationId xmlns:a16="http://schemas.microsoft.com/office/drawing/2014/main" id="{3C523ED6-EB3E-55C6-483B-FBB04673BF3B}"/>
              </a:ext>
            </a:extLst>
          </p:cNvPr>
          <p:cNvSpPr txBox="1"/>
          <p:nvPr/>
        </p:nvSpPr>
        <p:spPr>
          <a:xfrm>
            <a:off x="247651" y="1252168"/>
            <a:ext cx="6867074" cy="2554545"/>
          </a:xfrm>
          <a:prstGeom prst="rect">
            <a:avLst/>
          </a:prstGeom>
          <a:noFill/>
        </p:spPr>
        <p:txBody>
          <a:bodyPr wrap="square" rtlCol="0">
            <a:spAutoFit/>
          </a:bodyPr>
          <a:lstStyle/>
          <a:p>
            <a:pPr marL="285750" indent="-285750">
              <a:buSzPct val="12000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rPr>
              <a:t>Category: fruit/applesauce</a:t>
            </a:r>
          </a:p>
          <a:p>
            <a:pPr marL="285750" indent="-285750">
              <a:buSzPct val="120000"/>
              <a:buFont typeface="Arial" panose="020B0604020202020204" pitchFamily="34" charset="0"/>
              <a:buChar char="•"/>
            </a:pPr>
            <a:r>
              <a:rPr lang="en-US" sz="1600" b="1" dirty="0">
                <a:solidFill>
                  <a:schemeClr val="tx1">
                    <a:lumMod val="75000"/>
                    <a:lumOff val="25000"/>
                  </a:schemeClr>
                </a:solidFill>
                <a:latin typeface="Candara" panose="020E0502030303020204" pitchFamily="34" charset="0"/>
              </a:rPr>
              <a:t>Single Formats</a:t>
            </a:r>
            <a:r>
              <a:rPr lang="en-US" sz="1600" dirty="0">
                <a:solidFill>
                  <a:schemeClr val="tx1">
                    <a:lumMod val="75000"/>
                    <a:lumOff val="25000"/>
                  </a:schemeClr>
                </a:solidFill>
                <a:latin typeface="Candara" panose="020E0502030303020204" pitchFamily="34" charset="0"/>
              </a:rPr>
              <a:t>:</a:t>
            </a:r>
          </a:p>
          <a:p>
            <a:pPr marL="742950" lvl="1" indent="-285750">
              <a:buSzPct val="12000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rPr>
              <a:t>SRP: $1.99</a:t>
            </a:r>
          </a:p>
          <a:p>
            <a:pPr marL="742950" lvl="1" indent="-285750">
              <a:buSzPct val="12000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rPr>
              <a:t>Case pack: 2/8/3.5oz</a:t>
            </a:r>
          </a:p>
          <a:p>
            <a:pPr marL="285750" indent="-285750">
              <a:buSzPct val="120000"/>
              <a:buFont typeface="Arial" panose="020B0604020202020204" pitchFamily="34" charset="0"/>
              <a:buChar char="•"/>
            </a:pPr>
            <a:r>
              <a:rPr lang="en-US" sz="1600" b="1" dirty="0">
                <a:solidFill>
                  <a:schemeClr val="tx1">
                    <a:lumMod val="75000"/>
                    <a:lumOff val="25000"/>
                  </a:schemeClr>
                </a:solidFill>
                <a:latin typeface="Candara" panose="020E0502030303020204" pitchFamily="34" charset="0"/>
              </a:rPr>
              <a:t>Multipacks (4pks):</a:t>
            </a:r>
          </a:p>
          <a:p>
            <a:pPr marL="742950" lvl="1" indent="-285750">
              <a:buSzPct val="12000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rPr>
              <a:t>4pks SRP: $6.99</a:t>
            </a:r>
          </a:p>
          <a:p>
            <a:pPr marL="742950" lvl="1" indent="-285750">
              <a:buSzPct val="12000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rPr>
              <a:t>Case Pack: 6/4/3.5oz</a:t>
            </a:r>
          </a:p>
          <a:p>
            <a:pPr marL="285750" indent="-285750">
              <a:buSzPct val="12000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rPr>
              <a:t>Shelf stable</a:t>
            </a:r>
          </a:p>
          <a:p>
            <a:pPr marL="285750" indent="-285750">
              <a:buSzPct val="120000"/>
              <a:buFont typeface="Arial" panose="020B0604020202020204" pitchFamily="34" charset="0"/>
              <a:buChar char="•"/>
            </a:pPr>
            <a:r>
              <a:rPr lang="en-US" sz="1600" dirty="0">
                <a:solidFill>
                  <a:schemeClr val="tx1">
                    <a:lumMod val="75000"/>
                    <a:lumOff val="25000"/>
                  </a:schemeClr>
                </a:solidFill>
                <a:latin typeface="Candara" panose="020E0502030303020204" pitchFamily="34" charset="0"/>
              </a:rPr>
              <a:t>Shelf Life from Manufacturing: 360 days</a:t>
            </a:r>
          </a:p>
          <a:p>
            <a:pPr marL="285750" indent="-285750">
              <a:buSzPct val="120000"/>
              <a:buFont typeface="Arial" panose="020B0604020202020204" pitchFamily="34" charset="0"/>
              <a:buChar char="•"/>
            </a:pPr>
            <a:endParaRPr lang="en-US" sz="1600" dirty="0">
              <a:solidFill>
                <a:schemeClr val="tx1">
                  <a:lumMod val="75000"/>
                  <a:lumOff val="25000"/>
                </a:schemeClr>
              </a:solidFill>
              <a:latin typeface="Candara" panose="020E0502030303020204" pitchFamily="34" charset="0"/>
            </a:endParaRPr>
          </a:p>
        </p:txBody>
      </p:sp>
      <p:sp>
        <p:nvSpPr>
          <p:cNvPr id="8" name="TextBox 7">
            <a:extLst>
              <a:ext uri="{FF2B5EF4-FFF2-40B4-BE49-F238E27FC236}">
                <a16:creationId xmlns:a16="http://schemas.microsoft.com/office/drawing/2014/main" id="{98960B7F-6D25-93F8-EA13-53F20C51BF78}"/>
              </a:ext>
            </a:extLst>
          </p:cNvPr>
          <p:cNvSpPr txBox="1"/>
          <p:nvPr/>
        </p:nvSpPr>
        <p:spPr>
          <a:xfrm>
            <a:off x="6201982" y="6648516"/>
            <a:ext cx="5092996"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Guaranteed Shelf Life at Delivery: 90 Days | Shelf Stable</a:t>
            </a:r>
          </a:p>
        </p:txBody>
      </p:sp>
      <p:sp>
        <p:nvSpPr>
          <p:cNvPr id="9" name="TextBox 8">
            <a:extLst>
              <a:ext uri="{FF2B5EF4-FFF2-40B4-BE49-F238E27FC236}">
                <a16:creationId xmlns:a16="http://schemas.microsoft.com/office/drawing/2014/main" id="{818C15AF-ECC9-B51C-9EB0-A478923A7CF6}"/>
              </a:ext>
            </a:extLst>
          </p:cNvPr>
          <p:cNvSpPr txBox="1"/>
          <p:nvPr/>
        </p:nvSpPr>
        <p:spPr>
          <a:xfrm>
            <a:off x="5817589" y="1157857"/>
            <a:ext cx="3474720" cy="340519"/>
          </a:xfrm>
          <a:prstGeom prst="roundRect">
            <a:avLst/>
          </a:prstGeom>
          <a:solidFill>
            <a:schemeClr val="bg1"/>
          </a:solidFill>
          <a:ln>
            <a:solidFill>
              <a:schemeClr val="bg1">
                <a:lumMod val="65000"/>
              </a:schemeClr>
            </a:solidFill>
            <a:prstDash val="sysDash"/>
          </a:ln>
        </p:spPr>
        <p:txBody>
          <a:bodyPr wrap="square" rtlCol="0" anchor="ctr">
            <a:spAutoFit/>
          </a:bodyPr>
          <a:lstStyle/>
          <a:p>
            <a:pPr algn="ctr">
              <a:defRPr/>
            </a:pPr>
            <a:r>
              <a:rPr lang="en-US" sz="1400" b="1" dirty="0">
                <a:solidFill>
                  <a:srgbClr val="562966"/>
                </a:solidFill>
                <a:latin typeface="Candara" panose="020E0502030303020204" pitchFamily="34" charset="0"/>
              </a:rPr>
              <a:t>Chia Squeeze Single</a:t>
            </a:r>
            <a:r>
              <a:rPr lang="en-US" sz="1100" b="1" dirty="0">
                <a:solidFill>
                  <a:srgbClr val="562966"/>
                </a:solidFill>
                <a:latin typeface="Candara" panose="020E0502030303020204" pitchFamily="34" charset="0"/>
              </a:rPr>
              <a:t> </a:t>
            </a:r>
            <a:r>
              <a:rPr lang="en-US" sz="1400" b="1" dirty="0">
                <a:solidFill>
                  <a:srgbClr val="562966"/>
                </a:solidFill>
                <a:latin typeface="Candara" panose="020E0502030303020204" pitchFamily="34" charset="0"/>
              </a:rPr>
              <a:t>(8-Pack) Flavors</a:t>
            </a:r>
          </a:p>
        </p:txBody>
      </p:sp>
      <p:sp>
        <p:nvSpPr>
          <p:cNvPr id="10" name="TextBox 9">
            <a:extLst>
              <a:ext uri="{FF2B5EF4-FFF2-40B4-BE49-F238E27FC236}">
                <a16:creationId xmlns:a16="http://schemas.microsoft.com/office/drawing/2014/main" id="{9F868C4D-E42D-FAA2-2012-409900139EBD}"/>
              </a:ext>
            </a:extLst>
          </p:cNvPr>
          <p:cNvSpPr txBox="1"/>
          <p:nvPr/>
        </p:nvSpPr>
        <p:spPr>
          <a:xfrm>
            <a:off x="3617601" y="1499709"/>
            <a:ext cx="430980" cy="369332"/>
          </a:xfrm>
          <a:prstGeom prst="rect">
            <a:avLst/>
          </a:prstGeom>
          <a:noFill/>
        </p:spPr>
        <p:txBody>
          <a:bodyPr wrap="square" rtlCol="0">
            <a:spAutoFit/>
          </a:bodyPr>
          <a:lstStyle/>
          <a:p>
            <a:pPr algn="ctr"/>
            <a:r>
              <a:rPr lang="en-US" b="1" dirty="0">
                <a:solidFill>
                  <a:srgbClr val="562966"/>
                </a:solidFill>
              </a:rPr>
              <a:t>#1</a:t>
            </a:r>
          </a:p>
        </p:txBody>
      </p:sp>
      <p:sp>
        <p:nvSpPr>
          <p:cNvPr id="13" name="TextBox 12">
            <a:extLst>
              <a:ext uri="{FF2B5EF4-FFF2-40B4-BE49-F238E27FC236}">
                <a16:creationId xmlns:a16="http://schemas.microsoft.com/office/drawing/2014/main" id="{5E74D207-5701-DDEF-B316-E3A73EC2B161}"/>
              </a:ext>
            </a:extLst>
          </p:cNvPr>
          <p:cNvSpPr txBox="1"/>
          <p:nvPr/>
        </p:nvSpPr>
        <p:spPr>
          <a:xfrm>
            <a:off x="5904105" y="1499709"/>
            <a:ext cx="430980" cy="369332"/>
          </a:xfrm>
          <a:prstGeom prst="rect">
            <a:avLst/>
          </a:prstGeom>
          <a:noFill/>
        </p:spPr>
        <p:txBody>
          <a:bodyPr wrap="square" rtlCol="0">
            <a:spAutoFit/>
          </a:bodyPr>
          <a:lstStyle/>
          <a:p>
            <a:pPr algn="ctr"/>
            <a:r>
              <a:rPr lang="en-US" b="1" dirty="0">
                <a:solidFill>
                  <a:srgbClr val="562966"/>
                </a:solidFill>
              </a:rPr>
              <a:t>#3</a:t>
            </a:r>
          </a:p>
        </p:txBody>
      </p:sp>
      <p:sp>
        <p:nvSpPr>
          <p:cNvPr id="16" name="TextBox 15">
            <a:extLst>
              <a:ext uri="{FF2B5EF4-FFF2-40B4-BE49-F238E27FC236}">
                <a16:creationId xmlns:a16="http://schemas.microsoft.com/office/drawing/2014/main" id="{F3671F5F-878F-E364-EF17-5FA1FD157CCF}"/>
              </a:ext>
            </a:extLst>
          </p:cNvPr>
          <p:cNvSpPr txBox="1"/>
          <p:nvPr/>
        </p:nvSpPr>
        <p:spPr>
          <a:xfrm>
            <a:off x="4760853" y="1499709"/>
            <a:ext cx="430980" cy="369332"/>
          </a:xfrm>
          <a:prstGeom prst="rect">
            <a:avLst/>
          </a:prstGeom>
          <a:noFill/>
        </p:spPr>
        <p:txBody>
          <a:bodyPr wrap="square" rtlCol="0">
            <a:spAutoFit/>
          </a:bodyPr>
          <a:lstStyle/>
          <a:p>
            <a:pPr algn="ctr"/>
            <a:r>
              <a:rPr lang="en-US" b="1" dirty="0">
                <a:solidFill>
                  <a:srgbClr val="562966"/>
                </a:solidFill>
              </a:rPr>
              <a:t>#2</a:t>
            </a:r>
          </a:p>
        </p:txBody>
      </p:sp>
      <p:sp>
        <p:nvSpPr>
          <p:cNvPr id="17" name="TextBox 16">
            <a:extLst>
              <a:ext uri="{FF2B5EF4-FFF2-40B4-BE49-F238E27FC236}">
                <a16:creationId xmlns:a16="http://schemas.microsoft.com/office/drawing/2014/main" id="{BCC60EF4-E7F7-46B2-C965-D9B884FAB876}"/>
              </a:ext>
            </a:extLst>
          </p:cNvPr>
          <p:cNvSpPr txBox="1"/>
          <p:nvPr/>
        </p:nvSpPr>
        <p:spPr>
          <a:xfrm>
            <a:off x="7047357" y="1499709"/>
            <a:ext cx="430980" cy="369332"/>
          </a:xfrm>
          <a:prstGeom prst="rect">
            <a:avLst/>
          </a:prstGeom>
          <a:noFill/>
        </p:spPr>
        <p:txBody>
          <a:bodyPr wrap="square" rtlCol="0">
            <a:spAutoFit/>
          </a:bodyPr>
          <a:lstStyle/>
          <a:p>
            <a:pPr algn="ctr"/>
            <a:r>
              <a:rPr lang="en-US" b="1" dirty="0">
                <a:solidFill>
                  <a:srgbClr val="562966"/>
                </a:solidFill>
              </a:rPr>
              <a:t>#4</a:t>
            </a:r>
          </a:p>
        </p:txBody>
      </p:sp>
      <p:sp>
        <p:nvSpPr>
          <p:cNvPr id="20" name="TextBox 19">
            <a:extLst>
              <a:ext uri="{FF2B5EF4-FFF2-40B4-BE49-F238E27FC236}">
                <a16:creationId xmlns:a16="http://schemas.microsoft.com/office/drawing/2014/main" id="{82494D57-7BB3-33D6-BAC4-E980F525BE6F}"/>
              </a:ext>
            </a:extLst>
          </p:cNvPr>
          <p:cNvSpPr txBox="1"/>
          <p:nvPr/>
        </p:nvSpPr>
        <p:spPr>
          <a:xfrm>
            <a:off x="9333862" y="1499709"/>
            <a:ext cx="663353" cy="369332"/>
          </a:xfrm>
          <a:prstGeom prst="rect">
            <a:avLst/>
          </a:prstGeom>
          <a:noFill/>
        </p:spPr>
        <p:txBody>
          <a:bodyPr wrap="square" rtlCol="0">
            <a:spAutoFit/>
          </a:bodyPr>
          <a:lstStyle/>
          <a:p>
            <a:pPr algn="ctr"/>
            <a:r>
              <a:rPr lang="en-US" b="1" dirty="0">
                <a:solidFill>
                  <a:srgbClr val="562966"/>
                </a:solidFill>
              </a:rPr>
              <a:t>NEW</a:t>
            </a:r>
          </a:p>
        </p:txBody>
      </p:sp>
      <p:sp>
        <p:nvSpPr>
          <p:cNvPr id="21" name="TextBox 20">
            <a:extLst>
              <a:ext uri="{FF2B5EF4-FFF2-40B4-BE49-F238E27FC236}">
                <a16:creationId xmlns:a16="http://schemas.microsoft.com/office/drawing/2014/main" id="{C73020C9-DE61-86D3-FA31-DC40E8519033}"/>
              </a:ext>
            </a:extLst>
          </p:cNvPr>
          <p:cNvSpPr txBox="1"/>
          <p:nvPr/>
        </p:nvSpPr>
        <p:spPr>
          <a:xfrm>
            <a:off x="10709488" y="1499709"/>
            <a:ext cx="778728" cy="369332"/>
          </a:xfrm>
          <a:prstGeom prst="rect">
            <a:avLst/>
          </a:prstGeom>
          <a:noFill/>
        </p:spPr>
        <p:txBody>
          <a:bodyPr wrap="square" rtlCol="0">
            <a:spAutoFit/>
          </a:bodyPr>
          <a:lstStyle/>
          <a:p>
            <a:pPr algn="ctr"/>
            <a:r>
              <a:rPr lang="en-US" b="1" dirty="0">
                <a:solidFill>
                  <a:srgbClr val="562966"/>
                </a:solidFill>
              </a:rPr>
              <a:t>NEW</a:t>
            </a:r>
          </a:p>
        </p:txBody>
      </p:sp>
      <p:sp>
        <p:nvSpPr>
          <p:cNvPr id="22" name="TextBox 21">
            <a:extLst>
              <a:ext uri="{FF2B5EF4-FFF2-40B4-BE49-F238E27FC236}">
                <a16:creationId xmlns:a16="http://schemas.microsoft.com/office/drawing/2014/main" id="{8CF3A29D-D66A-793B-8DDD-EAB3F042335B}"/>
              </a:ext>
            </a:extLst>
          </p:cNvPr>
          <p:cNvSpPr txBox="1"/>
          <p:nvPr/>
        </p:nvSpPr>
        <p:spPr>
          <a:xfrm>
            <a:off x="4234147" y="3443762"/>
            <a:ext cx="979069" cy="400110"/>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Blackberry Bliss</a:t>
            </a:r>
          </a:p>
        </p:txBody>
      </p:sp>
      <p:sp>
        <p:nvSpPr>
          <p:cNvPr id="23" name="TextBox 22">
            <a:extLst>
              <a:ext uri="{FF2B5EF4-FFF2-40B4-BE49-F238E27FC236}">
                <a16:creationId xmlns:a16="http://schemas.microsoft.com/office/drawing/2014/main" id="{E44918B3-B3E6-12DC-AEC0-74ACF48BED38}"/>
              </a:ext>
            </a:extLst>
          </p:cNvPr>
          <p:cNvSpPr txBox="1"/>
          <p:nvPr/>
        </p:nvSpPr>
        <p:spPr>
          <a:xfrm>
            <a:off x="11220651" y="3443762"/>
            <a:ext cx="972255" cy="553998"/>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Prebiotic Strawberry Lemonade</a:t>
            </a:r>
          </a:p>
        </p:txBody>
      </p:sp>
      <p:sp>
        <p:nvSpPr>
          <p:cNvPr id="25" name="TextBox 24">
            <a:extLst>
              <a:ext uri="{FF2B5EF4-FFF2-40B4-BE49-F238E27FC236}">
                <a16:creationId xmlns:a16="http://schemas.microsoft.com/office/drawing/2014/main" id="{22B9EAC6-7791-96F4-414A-C3FF82B19314}"/>
              </a:ext>
            </a:extLst>
          </p:cNvPr>
          <p:cNvSpPr txBox="1"/>
          <p:nvPr/>
        </p:nvSpPr>
        <p:spPr>
          <a:xfrm>
            <a:off x="6532281" y="3443762"/>
            <a:ext cx="972255" cy="400110"/>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Strawberry</a:t>
            </a:r>
          </a:p>
          <a:p>
            <a:pPr algn="ctr">
              <a:defRPr/>
            </a:pPr>
            <a:r>
              <a:rPr lang="en-US" sz="1000" b="1" dirty="0">
                <a:solidFill>
                  <a:prstClr val="black"/>
                </a:solidFill>
                <a:latin typeface="Candara" panose="020E0502030303020204" pitchFamily="34" charset="0"/>
              </a:rPr>
              <a:t>Banana</a:t>
            </a:r>
          </a:p>
        </p:txBody>
      </p:sp>
      <p:sp>
        <p:nvSpPr>
          <p:cNvPr id="26" name="TextBox 25">
            <a:extLst>
              <a:ext uri="{FF2B5EF4-FFF2-40B4-BE49-F238E27FC236}">
                <a16:creationId xmlns:a16="http://schemas.microsoft.com/office/drawing/2014/main" id="{883EA151-CB3F-F937-BB69-05A77A1256CC}"/>
              </a:ext>
            </a:extLst>
          </p:cNvPr>
          <p:cNvSpPr txBox="1"/>
          <p:nvPr/>
        </p:nvSpPr>
        <p:spPr>
          <a:xfrm>
            <a:off x="5434162" y="3443762"/>
            <a:ext cx="979069" cy="400110"/>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Wild Raspberry</a:t>
            </a:r>
          </a:p>
        </p:txBody>
      </p:sp>
      <p:sp>
        <p:nvSpPr>
          <p:cNvPr id="27" name="TextBox 26">
            <a:extLst>
              <a:ext uri="{FF2B5EF4-FFF2-40B4-BE49-F238E27FC236}">
                <a16:creationId xmlns:a16="http://schemas.microsoft.com/office/drawing/2014/main" id="{70BEA19A-5C97-ACDC-C4E0-83912D51F74D}"/>
              </a:ext>
            </a:extLst>
          </p:cNvPr>
          <p:cNvSpPr txBox="1"/>
          <p:nvPr/>
        </p:nvSpPr>
        <p:spPr>
          <a:xfrm>
            <a:off x="10053138" y="3443762"/>
            <a:ext cx="972255" cy="553998"/>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Prebiotic Blueberry Acai</a:t>
            </a:r>
          </a:p>
        </p:txBody>
      </p:sp>
      <p:sp>
        <p:nvSpPr>
          <p:cNvPr id="29" name="TextBox 28">
            <a:extLst>
              <a:ext uri="{FF2B5EF4-FFF2-40B4-BE49-F238E27FC236}">
                <a16:creationId xmlns:a16="http://schemas.microsoft.com/office/drawing/2014/main" id="{2599D351-393C-13B1-8C21-F15723991CCF}"/>
              </a:ext>
            </a:extLst>
          </p:cNvPr>
          <p:cNvSpPr txBox="1"/>
          <p:nvPr/>
        </p:nvSpPr>
        <p:spPr>
          <a:xfrm>
            <a:off x="7712483" y="3443763"/>
            <a:ext cx="972255" cy="246221"/>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Green Magic</a:t>
            </a:r>
          </a:p>
        </p:txBody>
      </p:sp>
      <p:sp>
        <p:nvSpPr>
          <p:cNvPr id="30" name="TextBox 29">
            <a:extLst>
              <a:ext uri="{FF2B5EF4-FFF2-40B4-BE49-F238E27FC236}">
                <a16:creationId xmlns:a16="http://schemas.microsoft.com/office/drawing/2014/main" id="{AE015F31-DCEB-FF2C-B3C1-5E01E2E920AF}"/>
              </a:ext>
            </a:extLst>
          </p:cNvPr>
          <p:cNvSpPr txBox="1"/>
          <p:nvPr/>
        </p:nvSpPr>
        <p:spPr>
          <a:xfrm>
            <a:off x="6042332" y="4018440"/>
            <a:ext cx="3474720" cy="340519"/>
          </a:xfrm>
          <a:prstGeom prst="roundRect">
            <a:avLst/>
          </a:prstGeom>
          <a:solidFill>
            <a:schemeClr val="bg1"/>
          </a:solidFill>
          <a:ln>
            <a:solidFill>
              <a:schemeClr val="bg1">
                <a:lumMod val="65000"/>
              </a:schemeClr>
            </a:solidFill>
            <a:prstDash val="sysDash"/>
          </a:ln>
        </p:spPr>
        <p:txBody>
          <a:bodyPr wrap="square" rtlCol="0" anchor="ctr">
            <a:spAutoFit/>
          </a:bodyPr>
          <a:lstStyle/>
          <a:p>
            <a:pPr algn="ctr">
              <a:defRPr/>
            </a:pPr>
            <a:r>
              <a:rPr lang="en-US" sz="1400" b="1" dirty="0">
                <a:solidFill>
                  <a:srgbClr val="562966"/>
                </a:solidFill>
                <a:latin typeface="Candara" panose="020E0502030303020204" pitchFamily="34" charset="0"/>
              </a:rPr>
              <a:t>Chia Squeeze 4-Pack Flavors</a:t>
            </a:r>
          </a:p>
        </p:txBody>
      </p:sp>
      <p:sp>
        <p:nvSpPr>
          <p:cNvPr id="31" name="TextBox 30">
            <a:extLst>
              <a:ext uri="{FF2B5EF4-FFF2-40B4-BE49-F238E27FC236}">
                <a16:creationId xmlns:a16="http://schemas.microsoft.com/office/drawing/2014/main" id="{43BB08C2-ED97-17B6-08CE-5CC7C64079D9}"/>
              </a:ext>
            </a:extLst>
          </p:cNvPr>
          <p:cNvSpPr txBox="1"/>
          <p:nvPr/>
        </p:nvSpPr>
        <p:spPr>
          <a:xfrm>
            <a:off x="3706899" y="4358032"/>
            <a:ext cx="521069" cy="369332"/>
          </a:xfrm>
          <a:prstGeom prst="rect">
            <a:avLst/>
          </a:prstGeom>
          <a:noFill/>
        </p:spPr>
        <p:txBody>
          <a:bodyPr wrap="square" rtlCol="0">
            <a:spAutoFit/>
          </a:bodyPr>
          <a:lstStyle/>
          <a:p>
            <a:pPr algn="ctr"/>
            <a:r>
              <a:rPr lang="en-US" b="1" dirty="0">
                <a:solidFill>
                  <a:srgbClr val="562966"/>
                </a:solidFill>
              </a:rPr>
              <a:t>#1</a:t>
            </a:r>
          </a:p>
        </p:txBody>
      </p:sp>
      <p:sp>
        <p:nvSpPr>
          <p:cNvPr id="32" name="TextBox 31">
            <a:extLst>
              <a:ext uri="{FF2B5EF4-FFF2-40B4-BE49-F238E27FC236}">
                <a16:creationId xmlns:a16="http://schemas.microsoft.com/office/drawing/2014/main" id="{C3B6F6E2-2701-C483-F9B1-E366AAAFC7D5}"/>
              </a:ext>
            </a:extLst>
          </p:cNvPr>
          <p:cNvSpPr txBox="1"/>
          <p:nvPr/>
        </p:nvSpPr>
        <p:spPr>
          <a:xfrm>
            <a:off x="6768171" y="4358032"/>
            <a:ext cx="521069" cy="369332"/>
          </a:xfrm>
          <a:prstGeom prst="rect">
            <a:avLst/>
          </a:prstGeom>
          <a:noFill/>
        </p:spPr>
        <p:txBody>
          <a:bodyPr wrap="square" rtlCol="0">
            <a:spAutoFit/>
          </a:bodyPr>
          <a:lstStyle/>
          <a:p>
            <a:pPr algn="ctr"/>
            <a:r>
              <a:rPr lang="en-US" b="1" dirty="0">
                <a:solidFill>
                  <a:srgbClr val="562966"/>
                </a:solidFill>
              </a:rPr>
              <a:t>#3</a:t>
            </a:r>
          </a:p>
        </p:txBody>
      </p:sp>
      <p:sp>
        <p:nvSpPr>
          <p:cNvPr id="34" name="TextBox 33">
            <a:extLst>
              <a:ext uri="{FF2B5EF4-FFF2-40B4-BE49-F238E27FC236}">
                <a16:creationId xmlns:a16="http://schemas.microsoft.com/office/drawing/2014/main" id="{5479DDBF-0CF7-4A11-7D35-2CB9887E8439}"/>
              </a:ext>
            </a:extLst>
          </p:cNvPr>
          <p:cNvSpPr txBox="1"/>
          <p:nvPr/>
        </p:nvSpPr>
        <p:spPr>
          <a:xfrm>
            <a:off x="8018142" y="4358032"/>
            <a:ext cx="674161" cy="369332"/>
          </a:xfrm>
          <a:prstGeom prst="rect">
            <a:avLst/>
          </a:prstGeom>
          <a:noFill/>
        </p:spPr>
        <p:txBody>
          <a:bodyPr wrap="square" rtlCol="0">
            <a:spAutoFit/>
          </a:bodyPr>
          <a:lstStyle/>
          <a:p>
            <a:pPr algn="ctr"/>
            <a:r>
              <a:rPr lang="en-US" b="1" dirty="0">
                <a:solidFill>
                  <a:srgbClr val="562966"/>
                </a:solidFill>
              </a:rPr>
              <a:t>#4</a:t>
            </a:r>
          </a:p>
        </p:txBody>
      </p:sp>
      <p:sp>
        <p:nvSpPr>
          <p:cNvPr id="35" name="TextBox 34">
            <a:extLst>
              <a:ext uri="{FF2B5EF4-FFF2-40B4-BE49-F238E27FC236}">
                <a16:creationId xmlns:a16="http://schemas.microsoft.com/office/drawing/2014/main" id="{4D1EF81B-C772-A78B-500D-A2071ADBDDFD}"/>
              </a:ext>
            </a:extLst>
          </p:cNvPr>
          <p:cNvSpPr txBox="1"/>
          <p:nvPr/>
        </p:nvSpPr>
        <p:spPr>
          <a:xfrm>
            <a:off x="11098853" y="4358032"/>
            <a:ext cx="521069" cy="369332"/>
          </a:xfrm>
          <a:prstGeom prst="rect">
            <a:avLst/>
          </a:prstGeom>
          <a:noFill/>
        </p:spPr>
        <p:txBody>
          <a:bodyPr wrap="square" rtlCol="0">
            <a:spAutoFit/>
          </a:bodyPr>
          <a:lstStyle/>
          <a:p>
            <a:pPr algn="ctr"/>
            <a:r>
              <a:rPr lang="en-US" b="1" dirty="0">
                <a:solidFill>
                  <a:srgbClr val="562966"/>
                </a:solidFill>
              </a:rPr>
              <a:t>#6</a:t>
            </a:r>
          </a:p>
        </p:txBody>
      </p:sp>
      <p:sp>
        <p:nvSpPr>
          <p:cNvPr id="36" name="TextBox 35">
            <a:extLst>
              <a:ext uri="{FF2B5EF4-FFF2-40B4-BE49-F238E27FC236}">
                <a16:creationId xmlns:a16="http://schemas.microsoft.com/office/drawing/2014/main" id="{A5EC8DFD-9193-9618-D02B-BA06A0341432}"/>
              </a:ext>
            </a:extLst>
          </p:cNvPr>
          <p:cNvSpPr txBox="1"/>
          <p:nvPr/>
        </p:nvSpPr>
        <p:spPr>
          <a:xfrm>
            <a:off x="3569948" y="6271181"/>
            <a:ext cx="979069" cy="400110"/>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Blackberry Bliss</a:t>
            </a:r>
          </a:p>
        </p:txBody>
      </p:sp>
      <p:sp>
        <p:nvSpPr>
          <p:cNvPr id="37" name="TextBox 36">
            <a:extLst>
              <a:ext uri="{FF2B5EF4-FFF2-40B4-BE49-F238E27FC236}">
                <a16:creationId xmlns:a16="http://schemas.microsoft.com/office/drawing/2014/main" id="{27383A90-0071-2698-87EF-E36C5526EC54}"/>
              </a:ext>
            </a:extLst>
          </p:cNvPr>
          <p:cNvSpPr txBox="1"/>
          <p:nvPr/>
        </p:nvSpPr>
        <p:spPr>
          <a:xfrm>
            <a:off x="9494780" y="6271181"/>
            <a:ext cx="972255" cy="553998"/>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Prebiotic Strawberry Lemonade</a:t>
            </a:r>
          </a:p>
        </p:txBody>
      </p:sp>
      <p:sp>
        <p:nvSpPr>
          <p:cNvPr id="38" name="TextBox 37">
            <a:extLst>
              <a:ext uri="{FF2B5EF4-FFF2-40B4-BE49-F238E27FC236}">
                <a16:creationId xmlns:a16="http://schemas.microsoft.com/office/drawing/2014/main" id="{3924725F-F63B-F9A8-472E-901EB9887261}"/>
              </a:ext>
            </a:extLst>
          </p:cNvPr>
          <p:cNvSpPr txBox="1"/>
          <p:nvPr/>
        </p:nvSpPr>
        <p:spPr>
          <a:xfrm>
            <a:off x="6489125" y="6271181"/>
            <a:ext cx="972255" cy="400110"/>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Strawberry</a:t>
            </a:r>
          </a:p>
          <a:p>
            <a:pPr algn="ctr">
              <a:defRPr/>
            </a:pPr>
            <a:r>
              <a:rPr lang="en-US" sz="1000" b="1" dirty="0">
                <a:solidFill>
                  <a:prstClr val="black"/>
                </a:solidFill>
                <a:latin typeface="Candara" panose="020E0502030303020204" pitchFamily="34" charset="0"/>
              </a:rPr>
              <a:t>Banana</a:t>
            </a:r>
          </a:p>
        </p:txBody>
      </p:sp>
      <p:pic>
        <p:nvPicPr>
          <p:cNvPr id="39" name="Picture 38" descr="A picture containing purple, pink, sitting, bus&#10;&#10;Description automatically generated">
            <a:extLst>
              <a:ext uri="{FF2B5EF4-FFF2-40B4-BE49-F238E27FC236}">
                <a16:creationId xmlns:a16="http://schemas.microsoft.com/office/drawing/2014/main" id="{FD968F1B-DBEB-8E86-FF5D-DDC73D88FC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3567" y="4687174"/>
            <a:ext cx="1446414" cy="1529431"/>
          </a:xfrm>
          <a:prstGeom prst="rect">
            <a:avLst/>
          </a:prstGeom>
        </p:spPr>
      </p:pic>
      <p:pic>
        <p:nvPicPr>
          <p:cNvPr id="40" name="Picture 39" descr="A picture containing woman, bus, parking, table&#10;&#10;Description automatically generated">
            <a:extLst>
              <a:ext uri="{FF2B5EF4-FFF2-40B4-BE49-F238E27FC236}">
                <a16:creationId xmlns:a16="http://schemas.microsoft.com/office/drawing/2014/main" id="{7BC22483-C125-B153-9C18-6F98B02DB3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2316" y="4687173"/>
            <a:ext cx="1446414" cy="1529431"/>
          </a:xfrm>
          <a:prstGeom prst="rect">
            <a:avLst/>
          </a:prstGeom>
          <a:effectLst/>
        </p:spPr>
      </p:pic>
      <p:pic>
        <p:nvPicPr>
          <p:cNvPr id="41" name="Picture 40" descr="A picture containing bus, woman, man, parking&#10;&#10;Description automatically generated">
            <a:extLst>
              <a:ext uri="{FF2B5EF4-FFF2-40B4-BE49-F238E27FC236}">
                <a16:creationId xmlns:a16="http://schemas.microsoft.com/office/drawing/2014/main" id="{A4DF6392-13F3-1B0E-B5C1-F187B426D3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52787" y="4702842"/>
            <a:ext cx="1446413" cy="1529430"/>
          </a:xfrm>
          <a:prstGeom prst="rect">
            <a:avLst/>
          </a:prstGeom>
          <a:effectLst/>
        </p:spPr>
      </p:pic>
      <p:pic>
        <p:nvPicPr>
          <p:cNvPr id="42" name="Picture 41" descr="A picture containing pink, sitting, food, table&#10;&#10;Description automatically generated">
            <a:extLst>
              <a:ext uri="{FF2B5EF4-FFF2-40B4-BE49-F238E27FC236}">
                <a16:creationId xmlns:a16="http://schemas.microsoft.com/office/drawing/2014/main" id="{6F92E5B4-113F-8382-7842-1D0A5CBCAD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67981" y="4687174"/>
            <a:ext cx="1446414" cy="1529431"/>
          </a:xfrm>
          <a:prstGeom prst="rect">
            <a:avLst/>
          </a:prstGeom>
        </p:spPr>
      </p:pic>
      <p:pic>
        <p:nvPicPr>
          <p:cNvPr id="43" name="Picture 42" descr="A picture containing green, sitting, parking, bus&#10;&#10;Description automatically generated">
            <a:extLst>
              <a:ext uri="{FF2B5EF4-FFF2-40B4-BE49-F238E27FC236}">
                <a16:creationId xmlns:a16="http://schemas.microsoft.com/office/drawing/2014/main" id="{EF15892E-CDE0-5A19-6485-57189F0BBFB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27500" y="4702842"/>
            <a:ext cx="1446414" cy="1529431"/>
          </a:xfrm>
          <a:prstGeom prst="rect">
            <a:avLst/>
          </a:prstGeom>
        </p:spPr>
      </p:pic>
      <p:pic>
        <p:nvPicPr>
          <p:cNvPr id="44" name="Picture 43" descr="A picture containing pink, table, food, bus&#10;&#10;Description automatically generated">
            <a:extLst>
              <a:ext uri="{FF2B5EF4-FFF2-40B4-BE49-F238E27FC236}">
                <a16:creationId xmlns:a16="http://schemas.microsoft.com/office/drawing/2014/main" id="{1B706856-CA73-FD1E-E393-D566001419C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21705" y="4687174"/>
            <a:ext cx="1446414" cy="1529431"/>
          </a:xfrm>
          <a:prstGeom prst="rect">
            <a:avLst/>
          </a:prstGeom>
          <a:effectLst/>
        </p:spPr>
      </p:pic>
      <p:sp>
        <p:nvSpPr>
          <p:cNvPr id="45" name="TextBox 44">
            <a:extLst>
              <a:ext uri="{FF2B5EF4-FFF2-40B4-BE49-F238E27FC236}">
                <a16:creationId xmlns:a16="http://schemas.microsoft.com/office/drawing/2014/main" id="{16412351-2638-88A2-5645-DED7452B010E}"/>
              </a:ext>
            </a:extLst>
          </p:cNvPr>
          <p:cNvSpPr txBox="1"/>
          <p:nvPr/>
        </p:nvSpPr>
        <p:spPr>
          <a:xfrm>
            <a:off x="7916220" y="6306958"/>
            <a:ext cx="979069" cy="400110"/>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Wild Raspberry</a:t>
            </a:r>
          </a:p>
        </p:txBody>
      </p:sp>
      <p:sp>
        <p:nvSpPr>
          <p:cNvPr id="46" name="TextBox 45">
            <a:extLst>
              <a:ext uri="{FF2B5EF4-FFF2-40B4-BE49-F238E27FC236}">
                <a16:creationId xmlns:a16="http://schemas.microsoft.com/office/drawing/2014/main" id="{E949C7B7-DD9D-13AC-51AF-639F2AD36AAC}"/>
              </a:ext>
            </a:extLst>
          </p:cNvPr>
          <p:cNvSpPr txBox="1"/>
          <p:nvPr/>
        </p:nvSpPr>
        <p:spPr>
          <a:xfrm>
            <a:off x="5094858" y="6286849"/>
            <a:ext cx="972255" cy="553998"/>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Prebiotic Blueberry Acai</a:t>
            </a:r>
          </a:p>
        </p:txBody>
      </p:sp>
      <p:sp>
        <p:nvSpPr>
          <p:cNvPr id="47" name="TextBox 46">
            <a:extLst>
              <a:ext uri="{FF2B5EF4-FFF2-40B4-BE49-F238E27FC236}">
                <a16:creationId xmlns:a16="http://schemas.microsoft.com/office/drawing/2014/main" id="{735F1643-2C72-0908-6687-1485BEA1DA78}"/>
              </a:ext>
            </a:extLst>
          </p:cNvPr>
          <p:cNvSpPr txBox="1"/>
          <p:nvPr/>
        </p:nvSpPr>
        <p:spPr>
          <a:xfrm>
            <a:off x="10953734" y="6286850"/>
            <a:ext cx="972255" cy="246221"/>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Green Magic</a:t>
            </a:r>
          </a:p>
        </p:txBody>
      </p:sp>
      <p:sp>
        <p:nvSpPr>
          <p:cNvPr id="48" name="TextBox 47">
            <a:extLst>
              <a:ext uri="{FF2B5EF4-FFF2-40B4-BE49-F238E27FC236}">
                <a16:creationId xmlns:a16="http://schemas.microsoft.com/office/drawing/2014/main" id="{E598E371-9AC4-E1ED-4A9D-6B4E4D3734A2}"/>
              </a:ext>
            </a:extLst>
          </p:cNvPr>
          <p:cNvSpPr txBox="1"/>
          <p:nvPr/>
        </p:nvSpPr>
        <p:spPr>
          <a:xfrm>
            <a:off x="5093436" y="4358032"/>
            <a:ext cx="663353" cy="369332"/>
          </a:xfrm>
          <a:prstGeom prst="rect">
            <a:avLst/>
          </a:prstGeom>
          <a:noFill/>
        </p:spPr>
        <p:txBody>
          <a:bodyPr wrap="square" rtlCol="0">
            <a:spAutoFit/>
          </a:bodyPr>
          <a:lstStyle/>
          <a:p>
            <a:pPr algn="ctr"/>
            <a:r>
              <a:rPr lang="en-US" b="1" dirty="0">
                <a:solidFill>
                  <a:srgbClr val="562966"/>
                </a:solidFill>
              </a:rPr>
              <a:t>#2</a:t>
            </a:r>
          </a:p>
        </p:txBody>
      </p:sp>
      <p:sp>
        <p:nvSpPr>
          <p:cNvPr id="49" name="TextBox 48">
            <a:extLst>
              <a:ext uri="{FF2B5EF4-FFF2-40B4-BE49-F238E27FC236}">
                <a16:creationId xmlns:a16="http://schemas.microsoft.com/office/drawing/2014/main" id="{E42A21E8-06B4-D2D2-E3C2-0D668844577B}"/>
              </a:ext>
            </a:extLst>
          </p:cNvPr>
          <p:cNvSpPr txBox="1"/>
          <p:nvPr/>
        </p:nvSpPr>
        <p:spPr>
          <a:xfrm>
            <a:off x="9455548" y="4358032"/>
            <a:ext cx="778728" cy="369332"/>
          </a:xfrm>
          <a:prstGeom prst="rect">
            <a:avLst/>
          </a:prstGeom>
          <a:noFill/>
        </p:spPr>
        <p:txBody>
          <a:bodyPr wrap="square" rtlCol="0">
            <a:spAutoFit/>
          </a:bodyPr>
          <a:lstStyle/>
          <a:p>
            <a:pPr algn="ctr"/>
            <a:r>
              <a:rPr lang="en-US" b="1" dirty="0">
                <a:solidFill>
                  <a:srgbClr val="562966"/>
                </a:solidFill>
              </a:rPr>
              <a:t>#5</a:t>
            </a:r>
          </a:p>
        </p:txBody>
      </p:sp>
      <p:sp>
        <p:nvSpPr>
          <p:cNvPr id="50" name="TextBox 49">
            <a:extLst>
              <a:ext uri="{FF2B5EF4-FFF2-40B4-BE49-F238E27FC236}">
                <a16:creationId xmlns:a16="http://schemas.microsoft.com/office/drawing/2014/main" id="{0ADA08B4-261D-2E13-2327-AC5549A7822C}"/>
              </a:ext>
            </a:extLst>
          </p:cNvPr>
          <p:cNvSpPr txBox="1"/>
          <p:nvPr/>
        </p:nvSpPr>
        <p:spPr>
          <a:xfrm>
            <a:off x="8877092" y="3443762"/>
            <a:ext cx="972255" cy="400110"/>
          </a:xfrm>
          <a:prstGeom prst="rect">
            <a:avLst/>
          </a:prstGeom>
          <a:noFill/>
        </p:spPr>
        <p:txBody>
          <a:bodyPr wrap="square" rtlCol="0">
            <a:spAutoFit/>
          </a:bodyPr>
          <a:lstStyle/>
          <a:p>
            <a:pPr algn="ctr">
              <a:defRPr/>
            </a:pPr>
            <a:r>
              <a:rPr lang="en-US" sz="1000" b="1" dirty="0">
                <a:solidFill>
                  <a:prstClr val="black"/>
                </a:solidFill>
                <a:latin typeface="Candara" panose="020E0502030303020204" pitchFamily="34" charset="0"/>
              </a:rPr>
              <a:t>Cherry </a:t>
            </a:r>
          </a:p>
          <a:p>
            <a:pPr algn="ctr">
              <a:defRPr/>
            </a:pPr>
            <a:r>
              <a:rPr lang="en-US" sz="1000" b="1" dirty="0">
                <a:solidFill>
                  <a:prstClr val="black"/>
                </a:solidFill>
                <a:latin typeface="Candara" panose="020E0502030303020204" pitchFamily="34" charset="0"/>
              </a:rPr>
              <a:t>Love</a:t>
            </a:r>
          </a:p>
        </p:txBody>
      </p:sp>
      <p:sp>
        <p:nvSpPr>
          <p:cNvPr id="51" name="TextBox 50">
            <a:extLst>
              <a:ext uri="{FF2B5EF4-FFF2-40B4-BE49-F238E27FC236}">
                <a16:creationId xmlns:a16="http://schemas.microsoft.com/office/drawing/2014/main" id="{5298625E-514D-5270-9FD7-1BF6C5CFFAAF}"/>
              </a:ext>
            </a:extLst>
          </p:cNvPr>
          <p:cNvSpPr txBox="1"/>
          <p:nvPr/>
        </p:nvSpPr>
        <p:spPr>
          <a:xfrm>
            <a:off x="8190609" y="1499709"/>
            <a:ext cx="430980" cy="369332"/>
          </a:xfrm>
          <a:prstGeom prst="rect">
            <a:avLst/>
          </a:prstGeom>
          <a:noFill/>
        </p:spPr>
        <p:txBody>
          <a:bodyPr wrap="square" rtlCol="0">
            <a:spAutoFit/>
          </a:bodyPr>
          <a:lstStyle/>
          <a:p>
            <a:pPr algn="ctr"/>
            <a:r>
              <a:rPr lang="en-US" b="1" dirty="0">
                <a:solidFill>
                  <a:srgbClr val="562966"/>
                </a:solidFill>
              </a:rPr>
              <a:t>#5</a:t>
            </a:r>
          </a:p>
        </p:txBody>
      </p:sp>
      <p:sp>
        <p:nvSpPr>
          <p:cNvPr id="52" name="Slide Number Placeholder 1">
            <a:extLst>
              <a:ext uri="{FF2B5EF4-FFF2-40B4-BE49-F238E27FC236}">
                <a16:creationId xmlns:a16="http://schemas.microsoft.com/office/drawing/2014/main" id="{A9B7CCC7-5A3C-6D78-917D-F6D125EA79C2}"/>
              </a:ext>
            </a:extLst>
          </p:cNvPr>
          <p:cNvSpPr txBox="1">
            <a:spLocks/>
          </p:cNvSpPr>
          <p:nvPr/>
        </p:nvSpPr>
        <p:spPr>
          <a:xfrm>
            <a:off x="10111180" y="638168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618FC7-899E-434F-BED2-F8CFF3966078}" type="slidenum">
              <a:rPr lang="en-US" smtClean="0"/>
              <a:pPr/>
              <a:t>7</a:t>
            </a:fld>
            <a:endParaRPr lang="en-US" dirty="0"/>
          </a:p>
        </p:txBody>
      </p:sp>
      <p:pic>
        <p:nvPicPr>
          <p:cNvPr id="53" name="Picture 22">
            <a:extLst>
              <a:ext uri="{FF2B5EF4-FFF2-40B4-BE49-F238E27FC236}">
                <a16:creationId xmlns:a16="http://schemas.microsoft.com/office/drawing/2014/main" id="{FBB9F23C-270B-6895-8575-DC5E3B36CFD6}"/>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339779" y="177028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6">
            <a:extLst>
              <a:ext uri="{FF2B5EF4-FFF2-40B4-BE49-F238E27FC236}">
                <a16:creationId xmlns:a16="http://schemas.microsoft.com/office/drawing/2014/main" id="{12EC51EF-7551-6EB4-D2A1-9CAECB596FD3}"/>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171675" y="177028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4">
            <a:extLst>
              <a:ext uri="{FF2B5EF4-FFF2-40B4-BE49-F238E27FC236}">
                <a16:creationId xmlns:a16="http://schemas.microsoft.com/office/drawing/2014/main" id="{76C4468F-B1A3-FB61-A0C7-99CB20C24D4F}"/>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003569" y="177028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29DB8A7A-4516-B42C-57BD-926BA3EB152A}"/>
              </a:ext>
            </a:extLst>
          </p:cNvPr>
          <p:cNvPicPr preferRelativeResize="0">
            <a:picLocks/>
          </p:cNvPicPr>
          <p:nvPr/>
        </p:nvPicPr>
        <p:blipFill>
          <a:blip r:embed="rId14" cstate="email">
            <a:extLst>
              <a:ext uri="{28A0092B-C50C-407E-A947-70E740481C1C}">
                <a14:useLocalDpi xmlns:a14="http://schemas.microsoft.com/office/drawing/2010/main"/>
              </a:ext>
            </a:extLst>
          </a:blip>
          <a:stretch>
            <a:fillRect/>
          </a:stretch>
        </p:blipFill>
        <p:spPr>
          <a:xfrm>
            <a:off x="6835463" y="1945036"/>
            <a:ext cx="1828800" cy="1443089"/>
          </a:xfrm>
          <a:prstGeom prst="rect">
            <a:avLst/>
          </a:prstGeom>
        </p:spPr>
      </p:pic>
      <p:pic>
        <p:nvPicPr>
          <p:cNvPr id="57" name="Picture 18">
            <a:extLst>
              <a:ext uri="{FF2B5EF4-FFF2-40B4-BE49-F238E27FC236}">
                <a16:creationId xmlns:a16="http://schemas.microsoft.com/office/drawing/2014/main" id="{769D87D1-07A7-BA57-16C2-84D993A2CB2E}"/>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667357" y="1752948"/>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0">
            <a:extLst>
              <a:ext uri="{FF2B5EF4-FFF2-40B4-BE49-F238E27FC236}">
                <a16:creationId xmlns:a16="http://schemas.microsoft.com/office/drawing/2014/main" id="{50E1D114-0C88-5574-49D4-528A22403B63}"/>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499251" y="177028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a:extLst>
              <a:ext uri="{FF2B5EF4-FFF2-40B4-BE49-F238E27FC236}">
                <a16:creationId xmlns:a16="http://schemas.microsoft.com/office/drawing/2014/main" id="{BE7E36B5-D579-E193-1E1B-9A60C43F6605}"/>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331145" y="1770285"/>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86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CBFA2-DED7-41FE-9651-AC9AB0EBE2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2667" y="90406"/>
            <a:ext cx="2319867" cy="529854"/>
          </a:xfrm>
          <a:prstGeom prst="rect">
            <a:avLst/>
          </a:prstGeom>
        </p:spPr>
      </p:pic>
      <p:sp>
        <p:nvSpPr>
          <p:cNvPr id="33" name="Title 6">
            <a:extLst>
              <a:ext uri="{FF2B5EF4-FFF2-40B4-BE49-F238E27FC236}">
                <a16:creationId xmlns:a16="http://schemas.microsoft.com/office/drawing/2014/main" id="{A5A42952-C8DA-4759-B997-E18A0FD19D9A}"/>
              </a:ext>
            </a:extLst>
          </p:cNvPr>
          <p:cNvSpPr txBox="1">
            <a:spLocks/>
          </p:cNvSpPr>
          <p:nvPr/>
        </p:nvSpPr>
        <p:spPr>
          <a:xfrm>
            <a:off x="1634066" y="899897"/>
            <a:ext cx="8892172"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tx1">
                    <a:lumMod val="65000"/>
                    <a:lumOff val="35000"/>
                  </a:schemeClr>
                </a:solidFill>
                <a:latin typeface="Candara"/>
                <a:cs typeface="Candara"/>
              </a:rPr>
              <a:t>Mamma Chia delivers what consumers are looking for today!</a:t>
            </a:r>
          </a:p>
        </p:txBody>
      </p:sp>
      <p:grpSp>
        <p:nvGrpSpPr>
          <p:cNvPr id="18" name="Group 17">
            <a:extLst>
              <a:ext uri="{FF2B5EF4-FFF2-40B4-BE49-F238E27FC236}">
                <a16:creationId xmlns:a16="http://schemas.microsoft.com/office/drawing/2014/main" id="{EEF548E0-B6B2-704A-81D1-77AA915654D0}"/>
              </a:ext>
            </a:extLst>
          </p:cNvPr>
          <p:cNvGrpSpPr/>
          <p:nvPr/>
        </p:nvGrpSpPr>
        <p:grpSpPr>
          <a:xfrm>
            <a:off x="7336249" y="116202"/>
            <a:ext cx="4763679" cy="439898"/>
            <a:chOff x="4266119" y="61663"/>
            <a:chExt cx="4763679" cy="439898"/>
          </a:xfrm>
        </p:grpSpPr>
        <p:pic>
          <p:nvPicPr>
            <p:cNvPr id="19" name="Picture 18" descr="Graphical user interface, application&#10;&#10;Description automatically generated">
              <a:extLst>
                <a:ext uri="{FF2B5EF4-FFF2-40B4-BE49-F238E27FC236}">
                  <a16:creationId xmlns:a16="http://schemas.microsoft.com/office/drawing/2014/main" id="{D366068E-99E6-4D4A-9019-C6C10F3FAE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66387" y="61663"/>
              <a:ext cx="2463411" cy="358546"/>
            </a:xfrm>
            <a:prstGeom prst="rect">
              <a:avLst/>
            </a:prstGeom>
          </p:spPr>
        </p:pic>
        <p:pic>
          <p:nvPicPr>
            <p:cNvPr id="24" name="Picture 23" descr="Graphical user interface, application&#10;&#10;Description automatically generated">
              <a:extLst>
                <a:ext uri="{FF2B5EF4-FFF2-40B4-BE49-F238E27FC236}">
                  <a16:creationId xmlns:a16="http://schemas.microsoft.com/office/drawing/2014/main" id="{6169E31E-9AA6-3E42-B525-2E004B69ED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6119" y="82573"/>
              <a:ext cx="2463411" cy="418988"/>
            </a:xfrm>
            <a:prstGeom prst="rect">
              <a:avLst/>
            </a:prstGeom>
          </p:spPr>
        </p:pic>
      </p:grpSp>
      <p:graphicFrame>
        <p:nvGraphicFramePr>
          <p:cNvPr id="2" name="Table 3">
            <a:extLst>
              <a:ext uri="{FF2B5EF4-FFF2-40B4-BE49-F238E27FC236}">
                <a16:creationId xmlns:a16="http://schemas.microsoft.com/office/drawing/2014/main" id="{5612C7F1-5D51-F6A0-C63D-95024E251588}"/>
              </a:ext>
            </a:extLst>
          </p:cNvPr>
          <p:cNvGraphicFramePr>
            <a:graphicFrameLocks noGrp="1"/>
          </p:cNvGraphicFramePr>
          <p:nvPr>
            <p:extLst>
              <p:ext uri="{D42A27DB-BD31-4B8C-83A1-F6EECF244321}">
                <p14:modId xmlns:p14="http://schemas.microsoft.com/office/powerpoint/2010/main" val="214680656"/>
              </p:ext>
            </p:extLst>
          </p:nvPr>
        </p:nvGraphicFramePr>
        <p:xfrm>
          <a:off x="2473912" y="2857569"/>
          <a:ext cx="7244177" cy="3510280"/>
        </p:xfrm>
        <a:graphic>
          <a:graphicData uri="http://schemas.openxmlformats.org/drawingml/2006/table">
            <a:tbl>
              <a:tblPr firstRow="1">
                <a:tableStyleId>{5C22544A-7EE6-4342-B048-85BDC9FD1C3A}</a:tableStyleId>
              </a:tblPr>
              <a:tblGrid>
                <a:gridCol w="841855">
                  <a:extLst>
                    <a:ext uri="{9D8B030D-6E8A-4147-A177-3AD203B41FA5}">
                      <a16:colId xmlns:a16="http://schemas.microsoft.com/office/drawing/2014/main" val="1408611187"/>
                    </a:ext>
                  </a:extLst>
                </a:gridCol>
                <a:gridCol w="841855">
                  <a:extLst>
                    <a:ext uri="{9D8B030D-6E8A-4147-A177-3AD203B41FA5}">
                      <a16:colId xmlns:a16="http://schemas.microsoft.com/office/drawing/2014/main" val="584897889"/>
                    </a:ext>
                  </a:extLst>
                </a:gridCol>
                <a:gridCol w="841855">
                  <a:extLst>
                    <a:ext uri="{9D8B030D-6E8A-4147-A177-3AD203B41FA5}">
                      <a16:colId xmlns:a16="http://schemas.microsoft.com/office/drawing/2014/main" val="4055970399"/>
                    </a:ext>
                  </a:extLst>
                </a:gridCol>
                <a:gridCol w="1030921">
                  <a:extLst>
                    <a:ext uri="{9D8B030D-6E8A-4147-A177-3AD203B41FA5}">
                      <a16:colId xmlns:a16="http://schemas.microsoft.com/office/drawing/2014/main" val="2788755534"/>
                    </a:ext>
                  </a:extLst>
                </a:gridCol>
                <a:gridCol w="974732">
                  <a:extLst>
                    <a:ext uri="{9D8B030D-6E8A-4147-A177-3AD203B41FA5}">
                      <a16:colId xmlns:a16="http://schemas.microsoft.com/office/drawing/2014/main" val="1683593573"/>
                    </a:ext>
                  </a:extLst>
                </a:gridCol>
                <a:gridCol w="865838">
                  <a:extLst>
                    <a:ext uri="{9D8B030D-6E8A-4147-A177-3AD203B41FA5}">
                      <a16:colId xmlns:a16="http://schemas.microsoft.com/office/drawing/2014/main" val="1214182557"/>
                    </a:ext>
                  </a:extLst>
                </a:gridCol>
                <a:gridCol w="962042">
                  <a:extLst>
                    <a:ext uri="{9D8B030D-6E8A-4147-A177-3AD203B41FA5}">
                      <a16:colId xmlns:a16="http://schemas.microsoft.com/office/drawing/2014/main" val="2012824947"/>
                    </a:ext>
                  </a:extLst>
                </a:gridCol>
                <a:gridCol w="885079">
                  <a:extLst>
                    <a:ext uri="{9D8B030D-6E8A-4147-A177-3AD203B41FA5}">
                      <a16:colId xmlns:a16="http://schemas.microsoft.com/office/drawing/2014/main" val="2390051658"/>
                    </a:ext>
                  </a:extLst>
                </a:gridCol>
              </a:tblGrid>
              <a:tr h="370840">
                <a:tc>
                  <a:txBody>
                    <a:bodyPr/>
                    <a:lstStyle/>
                    <a:p>
                      <a:pPr algn="ctr"/>
                      <a:r>
                        <a:rPr lang="en-US" sz="1200" b="1" i="0" dirty="0">
                          <a:latin typeface="Candara" panose="020E0502030303020204" pitchFamily="34" charset="0"/>
                        </a:rPr>
                        <a:t>Per Pouch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236F"/>
                    </a:solidFill>
                  </a:tcPr>
                </a:tc>
                <a:tc>
                  <a:txBody>
                    <a:bodyPr/>
                    <a:lstStyle/>
                    <a:p>
                      <a:pPr algn="ctr"/>
                      <a:r>
                        <a:rPr lang="en-US" sz="1200" b="1" i="0" dirty="0">
                          <a:latin typeface="Candara" panose="020E0502030303020204" pitchFamily="34" charset="0"/>
                        </a:rPr>
                        <a:t>Mamma Chia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236F"/>
                    </a:solidFill>
                  </a:tcPr>
                </a:tc>
                <a:tc>
                  <a:txBody>
                    <a:bodyPr/>
                    <a:lstStyle/>
                    <a:p>
                      <a:pPr algn="ctr"/>
                      <a:r>
                        <a:rPr lang="en-US" sz="1200" b="1" i="0" dirty="0" err="1">
                          <a:latin typeface="Candara" panose="020E0502030303020204" pitchFamily="34" charset="0"/>
                        </a:rPr>
                        <a:t>GoGo</a:t>
                      </a:r>
                      <a:r>
                        <a:rPr lang="en-US" sz="1200" b="1" i="0" dirty="0">
                          <a:latin typeface="Candara" panose="020E0502030303020204" pitchFamily="34" charset="0"/>
                        </a:rPr>
                        <a:t> </a:t>
                      </a:r>
                      <a:r>
                        <a:rPr lang="en-US" sz="1200" b="1" i="0" dirty="0" err="1">
                          <a:latin typeface="Candara" panose="020E0502030303020204" pitchFamily="34" charset="0"/>
                        </a:rPr>
                        <a:t>squeeZ</a:t>
                      </a:r>
                      <a:endParaRPr lang="en-US" sz="1200" b="1" i="0" dirty="0">
                        <a:latin typeface="Candara" panose="020E0502030303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236F"/>
                    </a:solidFill>
                  </a:tcPr>
                </a:tc>
                <a:tc>
                  <a:txBody>
                    <a:bodyPr/>
                    <a:lstStyle/>
                    <a:p>
                      <a:pPr algn="ctr"/>
                      <a:r>
                        <a:rPr lang="en-US" sz="1200" b="1" i="0" dirty="0">
                          <a:latin typeface="Candara" panose="020E0502030303020204" pitchFamily="34" charset="0"/>
                        </a:rPr>
                        <a:t>Organic Slammers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236F"/>
                    </a:solidFill>
                  </a:tcPr>
                </a:tc>
                <a:tc>
                  <a:txBody>
                    <a:bodyPr/>
                    <a:lstStyle/>
                    <a:p>
                      <a:pPr algn="ctr"/>
                      <a:r>
                        <a:rPr lang="en-US" sz="1200" b="1" i="0" dirty="0">
                          <a:latin typeface="Candara" panose="020E0502030303020204" pitchFamily="34" charset="0"/>
                        </a:rPr>
                        <a:t>Mott’s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236F"/>
                    </a:solidFill>
                  </a:tcPr>
                </a:tc>
                <a:tc>
                  <a:txBody>
                    <a:bodyPr/>
                    <a:lstStyle/>
                    <a:p>
                      <a:pPr algn="ctr"/>
                      <a:r>
                        <a:rPr lang="en-US" sz="1200" b="1" i="0" dirty="0">
                          <a:latin typeface="Candara" panose="020E0502030303020204" pitchFamily="34" charset="0"/>
                        </a:rPr>
                        <a:t>NOKA</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236F"/>
                    </a:solidFill>
                  </a:tcPr>
                </a:tc>
                <a:tc>
                  <a:txBody>
                    <a:bodyPr/>
                    <a:lstStyle/>
                    <a:p>
                      <a:pPr algn="ctr"/>
                      <a:r>
                        <a:rPr lang="en-US" sz="1200" b="1" i="0" dirty="0">
                          <a:latin typeface="Candara" panose="020E0502030303020204" pitchFamily="34" charset="0"/>
                        </a:rPr>
                        <a:t>Crunch Pak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236F"/>
                    </a:solidFill>
                  </a:tcPr>
                </a:tc>
                <a:tc>
                  <a:txBody>
                    <a:bodyPr/>
                    <a:lstStyle/>
                    <a:p>
                      <a:pPr algn="ctr"/>
                      <a:r>
                        <a:rPr lang="en-US" sz="1200" b="1" i="0" dirty="0">
                          <a:latin typeface="Candara" panose="020E0502030303020204" pitchFamily="34" charset="0"/>
                        </a:rPr>
                        <a:t>Santa Cruz Organic</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B236F"/>
                    </a:solidFill>
                  </a:tcPr>
                </a:tc>
                <a:extLst>
                  <a:ext uri="{0D108BD9-81ED-4DB2-BD59-A6C34878D82A}">
                    <a16:rowId xmlns:a16="http://schemas.microsoft.com/office/drawing/2014/main" val="3326799485"/>
                  </a:ext>
                </a:extLst>
              </a:tr>
              <a:tr h="370840">
                <a:tc>
                  <a:txBody>
                    <a:bodyPr/>
                    <a:lstStyle/>
                    <a:p>
                      <a:pPr algn="ctr"/>
                      <a:r>
                        <a:rPr lang="en-US" sz="1200" b="1" i="0" dirty="0">
                          <a:solidFill>
                            <a:srgbClr val="6B236F"/>
                          </a:solidFill>
                          <a:latin typeface="Candara" panose="020E0502030303020204" pitchFamily="34" charset="0"/>
                        </a:rPr>
                        <a:t>Calories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947006"/>
                  </a:ext>
                </a:extLst>
              </a:tr>
              <a:tr h="370840">
                <a:tc>
                  <a:txBody>
                    <a:bodyPr/>
                    <a:lstStyle/>
                    <a:p>
                      <a:pPr algn="ctr"/>
                      <a:r>
                        <a:rPr lang="en-US" sz="1200" b="1" i="0" dirty="0">
                          <a:solidFill>
                            <a:srgbClr val="6B236F"/>
                          </a:solidFill>
                          <a:latin typeface="Candara" panose="020E0502030303020204" pitchFamily="34" charset="0"/>
                        </a:rPr>
                        <a:t>Omega-3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1200 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200" b="0" i="0" dirty="0">
                          <a:solidFill>
                            <a:srgbClr val="6B236F"/>
                          </a:solidFill>
                          <a:latin typeface="Candara" panose="020E0502030303020204" pitchFamily="34"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600mg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8766762"/>
                  </a:ext>
                </a:extLst>
              </a:tr>
              <a:tr h="370840">
                <a:tc>
                  <a:txBody>
                    <a:bodyPr/>
                    <a:lstStyle/>
                    <a:p>
                      <a:pPr algn="ctr"/>
                      <a:r>
                        <a:rPr lang="en-US" sz="1200" b="1" i="0" dirty="0">
                          <a:solidFill>
                            <a:srgbClr val="6B236F"/>
                          </a:solidFill>
                          <a:latin typeface="Candara" panose="020E0502030303020204" pitchFamily="34" charset="0"/>
                        </a:rPr>
                        <a:t>Fiber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4g &amp; 6g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200" b="0" i="0" dirty="0">
                          <a:solidFill>
                            <a:srgbClr val="6B236F"/>
                          </a:solidFill>
                          <a:latin typeface="Candara" panose="020E0502030303020204" pitchFamily="34" charset="0"/>
                        </a:rPr>
                        <a:t>3g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1g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1g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5g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1g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2g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8014484"/>
                  </a:ext>
                </a:extLst>
              </a:tr>
              <a:tr h="370840">
                <a:tc>
                  <a:txBody>
                    <a:bodyPr/>
                    <a:lstStyle/>
                    <a:p>
                      <a:pPr algn="ctr"/>
                      <a:r>
                        <a:rPr lang="en-US" sz="1200" b="1" i="0" dirty="0">
                          <a:solidFill>
                            <a:srgbClr val="6B236F"/>
                          </a:solidFill>
                          <a:latin typeface="Candara" panose="020E0502030303020204" pitchFamily="34" charset="0"/>
                        </a:rPr>
                        <a:t>Sugar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5g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200" b="0" i="0" dirty="0">
                          <a:solidFill>
                            <a:srgbClr val="6B236F"/>
                          </a:solidFill>
                          <a:latin typeface="Candara" panose="020E0502030303020204" pitchFamily="34" charset="0"/>
                        </a:rPr>
                        <a:t>13g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13g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8g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14g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14g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10g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3732675"/>
                  </a:ext>
                </a:extLst>
              </a:tr>
              <a:tr h="370840">
                <a:tc>
                  <a:txBody>
                    <a:bodyPr/>
                    <a:lstStyle/>
                    <a:p>
                      <a:pPr algn="ctr"/>
                      <a:r>
                        <a:rPr lang="en-US" sz="1200" b="1" i="0" dirty="0">
                          <a:solidFill>
                            <a:srgbClr val="6B236F"/>
                          </a:solidFill>
                          <a:latin typeface="Candara" panose="020E0502030303020204" pitchFamily="34" charset="0"/>
                        </a:rPr>
                        <a:t>Protein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2g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200" b="0" i="0" dirty="0" err="1">
                          <a:solidFill>
                            <a:srgbClr val="6B236F"/>
                          </a:solidFill>
                          <a:latin typeface="Candara" panose="020E0502030303020204" pitchFamily="34" charset="0"/>
                        </a:rPr>
                        <a:t>og</a:t>
                      </a:r>
                      <a:endParaRPr lang="en-US" sz="1200" b="0" i="0" dirty="0">
                        <a:solidFill>
                          <a:srgbClr val="6B236F"/>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1g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0g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5g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&lt;1g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err="1">
                          <a:solidFill>
                            <a:srgbClr val="6B236F"/>
                          </a:solidFill>
                          <a:latin typeface="Candara" panose="020E0502030303020204" pitchFamily="34" charset="0"/>
                        </a:rPr>
                        <a:t>og</a:t>
                      </a:r>
                      <a:endParaRPr lang="en-US" sz="1200" b="0" i="0" dirty="0">
                        <a:solidFill>
                          <a:srgbClr val="6B236F"/>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680619"/>
                  </a:ext>
                </a:extLst>
              </a:tr>
              <a:tr h="370840">
                <a:tc>
                  <a:txBody>
                    <a:bodyPr/>
                    <a:lstStyle/>
                    <a:p>
                      <a:pPr algn="ctr"/>
                      <a:r>
                        <a:rPr lang="en-US" sz="1200" b="1" i="0" dirty="0">
                          <a:solidFill>
                            <a:srgbClr val="6B236F"/>
                          </a:solidFill>
                          <a:latin typeface="Candara" panose="020E0502030303020204" pitchFamily="34" charset="0"/>
                        </a:rPr>
                        <a:t>Organic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200" b="0" i="0" dirty="0">
                          <a:solidFill>
                            <a:srgbClr val="6B236F"/>
                          </a:solidFill>
                          <a:latin typeface="Candara" panose="020E0502030303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5337343"/>
                  </a:ext>
                </a:extLst>
              </a:tr>
              <a:tr h="370840">
                <a:tc>
                  <a:txBody>
                    <a:bodyPr/>
                    <a:lstStyle/>
                    <a:p>
                      <a:pPr algn="ctr"/>
                      <a:r>
                        <a:rPr lang="en-US" sz="1200" b="1" i="0" dirty="0">
                          <a:solidFill>
                            <a:srgbClr val="6B236F"/>
                          </a:solidFill>
                          <a:latin typeface="Candara" panose="020E0502030303020204" pitchFamily="34" charset="0"/>
                        </a:rPr>
                        <a:t>Non-GMO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200" b="0" i="0" dirty="0">
                          <a:solidFill>
                            <a:srgbClr val="6B236F"/>
                          </a:solidFill>
                          <a:latin typeface="Candara" panose="020E0502030303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7913120"/>
                  </a:ext>
                </a:extLst>
              </a:tr>
              <a:tr h="370840">
                <a:tc>
                  <a:txBody>
                    <a:bodyPr/>
                    <a:lstStyle/>
                    <a:p>
                      <a:pPr algn="ctr"/>
                      <a:r>
                        <a:rPr lang="en-US" sz="1200" b="1" i="0" dirty="0">
                          <a:solidFill>
                            <a:srgbClr val="6B236F"/>
                          </a:solidFill>
                          <a:latin typeface="Candara" panose="020E0502030303020204" pitchFamily="34" charset="0"/>
                        </a:rPr>
                        <a:t>Family Friendly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200" b="0" i="0" dirty="0">
                          <a:solidFill>
                            <a:srgbClr val="6B236F"/>
                          </a:solidFill>
                          <a:latin typeface="Candara" panose="020E0502030303020204" pitchFamily="34" charset="0"/>
                        </a:rPr>
                        <a:t>Kids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Kids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Kids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Adults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Kids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solidFill>
                            <a:srgbClr val="6B236F"/>
                          </a:solidFill>
                          <a:latin typeface="Candara" panose="020E0502030303020204" pitchFamily="34" charset="0"/>
                        </a:rPr>
                        <a:t>Kids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966805"/>
                  </a:ext>
                </a:extLst>
              </a:tr>
            </a:tbl>
          </a:graphicData>
        </a:graphic>
      </p:graphicFrame>
      <p:pic>
        <p:nvPicPr>
          <p:cNvPr id="1026" name="Picture 2">
            <a:extLst>
              <a:ext uri="{FF2B5EF4-FFF2-40B4-BE49-F238E27FC236}">
                <a16:creationId xmlns:a16="http://schemas.microsoft.com/office/drawing/2014/main" id="{6F320301-D1F9-7BB6-CF1F-D33B8B6C168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247196" y="1679035"/>
            <a:ext cx="793793" cy="11598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lammers Organic Snack Fruit Pouch, Pomegranate Grape, 3.5 oz, 4 Pack">
            <a:extLst>
              <a:ext uri="{FF2B5EF4-FFF2-40B4-BE49-F238E27FC236}">
                <a16:creationId xmlns:a16="http://schemas.microsoft.com/office/drawing/2014/main" id="{EC243BFF-519D-FB16-28A8-3B3A2A88C1D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142971" y="1652392"/>
            <a:ext cx="685753" cy="11416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tt's® Natural Applesauce Pouches, 3.2 oz., 12/BX - WB Mason">
            <a:extLst>
              <a:ext uri="{FF2B5EF4-FFF2-40B4-BE49-F238E27FC236}">
                <a16:creationId xmlns:a16="http://schemas.microsoft.com/office/drawing/2014/main" id="{1919EEA0-99F5-8B37-CEEF-A63D311B6C4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109469" y="1652392"/>
            <a:ext cx="753956" cy="11416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ka, Superfood Smoothie + Prebiotic Fiber, Blueberry Beet, 4.22 oz (120 g)">
            <a:extLst>
              <a:ext uri="{FF2B5EF4-FFF2-40B4-BE49-F238E27FC236}">
                <a16:creationId xmlns:a16="http://schemas.microsoft.com/office/drawing/2014/main" id="{8D1DFE00-D0AA-46BA-D4E9-395B30228FAD}"/>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109269" y="1585146"/>
            <a:ext cx="661573" cy="12430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PTM apple blueberry-sm">
            <a:extLst>
              <a:ext uri="{FF2B5EF4-FFF2-40B4-BE49-F238E27FC236}">
                <a16:creationId xmlns:a16="http://schemas.microsoft.com/office/drawing/2014/main" id="{F7B9FBEE-C14F-94EB-9507-7E7B26AA617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32110" y="1504807"/>
            <a:ext cx="1171489" cy="13667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mazon.com: Santa Cruz Organic, Applesauce Strawberry Organic, 3.2 Ounce, 4  Pack : Grocery &amp; Gourmet Food">
            <a:extLst>
              <a:ext uri="{FF2B5EF4-FFF2-40B4-BE49-F238E27FC236}">
                <a16:creationId xmlns:a16="http://schemas.microsoft.com/office/drawing/2014/main" id="{9E9BA045-42B1-8438-D43F-B840DC5001C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864866" y="1582321"/>
            <a:ext cx="692086" cy="1195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B011B5F-23C7-EB45-EA04-5D67FEE4E408}"/>
              </a:ext>
            </a:extLst>
          </p:cNvPr>
          <p:cNvSpPr>
            <a:spLocks noGrp="1"/>
          </p:cNvSpPr>
          <p:nvPr>
            <p:ph type="sldNum" sz="quarter" idx="12"/>
          </p:nvPr>
        </p:nvSpPr>
        <p:spPr/>
        <p:txBody>
          <a:bodyPr/>
          <a:lstStyle/>
          <a:p>
            <a:fld id="{8E618FC7-899E-434F-BED2-F8CFF3966078}" type="slidenum">
              <a:rPr lang="en-US" smtClean="0"/>
              <a:t>8</a:t>
            </a:fld>
            <a:endParaRPr lang="en-US"/>
          </a:p>
        </p:txBody>
      </p:sp>
      <p:pic>
        <p:nvPicPr>
          <p:cNvPr id="9" name="Picture 8">
            <a:extLst>
              <a:ext uri="{FF2B5EF4-FFF2-40B4-BE49-F238E27FC236}">
                <a16:creationId xmlns:a16="http://schemas.microsoft.com/office/drawing/2014/main" id="{9F89CD2D-3FFB-4172-294A-7917FFDFDE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3552" y="1599857"/>
            <a:ext cx="851662" cy="1243002"/>
          </a:xfrm>
          <a:prstGeom prst="rect">
            <a:avLst/>
          </a:prstGeom>
        </p:spPr>
      </p:pic>
    </p:spTree>
    <p:extLst>
      <p:ext uri="{BB962C8B-B14F-4D97-AF65-F5344CB8AC3E}">
        <p14:creationId xmlns:p14="http://schemas.microsoft.com/office/powerpoint/2010/main" val="291200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E0656E-6B02-9F34-F578-A082EEF67414}"/>
              </a:ext>
            </a:extLst>
          </p:cNvPr>
          <p:cNvSpPr/>
          <p:nvPr/>
        </p:nvSpPr>
        <p:spPr>
          <a:xfrm>
            <a:off x="333376" y="1764654"/>
            <a:ext cx="6076950" cy="5013290"/>
          </a:xfrm>
          <a:prstGeom prst="rect">
            <a:avLst/>
          </a:prstGeom>
          <a:solidFill>
            <a:schemeClr val="bg1">
              <a:alpha val="28875"/>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78C1BF6-9C7D-45FD-AAF4-245C904909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1838" y="105146"/>
            <a:ext cx="2319867" cy="529854"/>
          </a:xfrm>
          <a:prstGeom prst="rect">
            <a:avLst/>
          </a:prstGeom>
        </p:spPr>
      </p:pic>
      <p:sp>
        <p:nvSpPr>
          <p:cNvPr id="24" name="Title 2">
            <a:extLst>
              <a:ext uri="{FF2B5EF4-FFF2-40B4-BE49-F238E27FC236}">
                <a16:creationId xmlns:a16="http://schemas.microsoft.com/office/drawing/2014/main" id="{DEC57E5D-F71C-44DE-BB42-874F534D113C}"/>
              </a:ext>
            </a:extLst>
          </p:cNvPr>
          <p:cNvSpPr txBox="1">
            <a:spLocks/>
          </p:cNvSpPr>
          <p:nvPr/>
        </p:nvSpPr>
        <p:spPr>
          <a:xfrm>
            <a:off x="333375" y="970376"/>
            <a:ext cx="11525250" cy="539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96">
              <a:defRPr/>
            </a:pPr>
            <a:r>
              <a:rPr lang="en-US" sz="2400" dirty="0">
                <a:latin typeface="Candara" panose="020E0502030303020204" pitchFamily="34" charset="0"/>
              </a:rPr>
              <a:t>Mamma Chia Prebiotic Chia Beverages are also seeing double digit growth in sales </a:t>
            </a:r>
          </a:p>
        </p:txBody>
      </p:sp>
      <p:sp>
        <p:nvSpPr>
          <p:cNvPr id="35" name="TextBox 34">
            <a:extLst>
              <a:ext uri="{FF2B5EF4-FFF2-40B4-BE49-F238E27FC236}">
                <a16:creationId xmlns:a16="http://schemas.microsoft.com/office/drawing/2014/main" id="{E0F530CC-322C-41C7-B091-AFB777DA939A}"/>
              </a:ext>
            </a:extLst>
          </p:cNvPr>
          <p:cNvSpPr txBox="1"/>
          <p:nvPr/>
        </p:nvSpPr>
        <p:spPr>
          <a:xfrm>
            <a:off x="440318" y="6487977"/>
            <a:ext cx="5006804" cy="230832"/>
          </a:xfrm>
          <a:prstGeom prst="rect">
            <a:avLst/>
          </a:prstGeom>
          <a:noFill/>
        </p:spPr>
        <p:txBody>
          <a:bodyPr wrap="square" rtlCol="0">
            <a:spAutoFit/>
          </a:bodyPr>
          <a:lstStyle/>
          <a:p>
            <a:r>
              <a:rPr lang="en-US" sz="900" dirty="0">
                <a:solidFill>
                  <a:schemeClr val="tx1">
                    <a:lumMod val="65000"/>
                    <a:lumOff val="35000"/>
                  </a:schemeClr>
                </a:solidFill>
              </a:rPr>
              <a:t>SPINS – Refrigerated Functional Beverage –Natural Enhanced -  52 Week Period Ending 10/02/2022</a:t>
            </a:r>
          </a:p>
        </p:txBody>
      </p:sp>
      <p:sp>
        <p:nvSpPr>
          <p:cNvPr id="2" name="Slide Number Placeholder 1">
            <a:extLst>
              <a:ext uri="{FF2B5EF4-FFF2-40B4-BE49-F238E27FC236}">
                <a16:creationId xmlns:a16="http://schemas.microsoft.com/office/drawing/2014/main" id="{08AC6119-0267-B1BE-95AE-492937F1A3AD}"/>
              </a:ext>
            </a:extLst>
          </p:cNvPr>
          <p:cNvSpPr>
            <a:spLocks noGrp="1"/>
          </p:cNvSpPr>
          <p:nvPr>
            <p:ph type="sldNum" sz="quarter" idx="12"/>
          </p:nvPr>
        </p:nvSpPr>
        <p:spPr>
          <a:xfrm>
            <a:off x="9947904" y="6353684"/>
            <a:ext cx="2057400" cy="365125"/>
          </a:xfrm>
        </p:spPr>
        <p:txBody>
          <a:bodyPr/>
          <a:lstStyle/>
          <a:p>
            <a:fld id="{8E618FC7-899E-434F-BED2-F8CFF3966078}" type="slidenum">
              <a:rPr lang="en-US" smtClean="0"/>
              <a:pPr/>
              <a:t>9</a:t>
            </a:fld>
            <a:endParaRPr lang="en-US" dirty="0"/>
          </a:p>
        </p:txBody>
      </p:sp>
      <p:graphicFrame>
        <p:nvGraphicFramePr>
          <p:cNvPr id="3" name="Chart 2">
            <a:extLst>
              <a:ext uri="{FF2B5EF4-FFF2-40B4-BE49-F238E27FC236}">
                <a16:creationId xmlns:a16="http://schemas.microsoft.com/office/drawing/2014/main" id="{74FDE0C6-B195-F274-0D3E-5B3A767DF9E6}"/>
              </a:ext>
            </a:extLst>
          </p:cNvPr>
          <p:cNvGraphicFramePr>
            <a:graphicFrameLocks/>
          </p:cNvGraphicFramePr>
          <p:nvPr>
            <p:extLst>
              <p:ext uri="{D42A27DB-BD31-4B8C-83A1-F6EECF244321}">
                <p14:modId xmlns:p14="http://schemas.microsoft.com/office/powerpoint/2010/main" val="1925938584"/>
              </p:ext>
            </p:extLst>
          </p:nvPr>
        </p:nvGraphicFramePr>
        <p:xfrm>
          <a:off x="751225" y="2088101"/>
          <a:ext cx="5598949" cy="4366396"/>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A picture containing text, bottle, indoor, bunch&#10;&#10;Description automatically generated">
            <a:extLst>
              <a:ext uri="{FF2B5EF4-FFF2-40B4-BE49-F238E27FC236}">
                <a16:creationId xmlns:a16="http://schemas.microsoft.com/office/drawing/2014/main" id="{51AE9910-89F7-A9C4-AF24-5EED131D04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38509" y="1509490"/>
            <a:ext cx="4861450" cy="2885031"/>
          </a:xfrm>
          <a:prstGeom prst="rect">
            <a:avLst/>
          </a:prstGeom>
        </p:spPr>
      </p:pic>
      <p:pic>
        <p:nvPicPr>
          <p:cNvPr id="13" name="Picture 12" descr="A picture containing text, bunch, can, several&#10;&#10;Description automatically generated">
            <a:extLst>
              <a:ext uri="{FF2B5EF4-FFF2-40B4-BE49-F238E27FC236}">
                <a16:creationId xmlns:a16="http://schemas.microsoft.com/office/drawing/2014/main" id="{A022581A-095F-213B-DA50-93780F3A63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93399" y="4211831"/>
            <a:ext cx="3811905" cy="2410842"/>
          </a:xfrm>
          <a:prstGeom prst="rect">
            <a:avLst/>
          </a:prstGeom>
          <a:ln w="57150">
            <a:solidFill>
              <a:schemeClr val="bg1"/>
            </a:solidFill>
          </a:ln>
        </p:spPr>
      </p:pic>
    </p:spTree>
    <p:extLst>
      <p:ext uri="{BB962C8B-B14F-4D97-AF65-F5344CB8AC3E}">
        <p14:creationId xmlns:p14="http://schemas.microsoft.com/office/powerpoint/2010/main" val="1524542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14531</TotalTime>
  <Words>1644</Words>
  <Application>Microsoft Office PowerPoint</Application>
  <PresentationFormat>Widescreen</PresentationFormat>
  <Paragraphs>359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Candara</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Yanne Clerc</dc:creator>
  <cp:lastModifiedBy>Yanne Clerc</cp:lastModifiedBy>
  <cp:revision>165</cp:revision>
  <cp:lastPrinted>2022-09-16T14:25:24Z</cp:lastPrinted>
  <dcterms:created xsi:type="dcterms:W3CDTF">2021-10-20T18:09:46Z</dcterms:created>
  <dcterms:modified xsi:type="dcterms:W3CDTF">2023-01-26T23:07:02Z</dcterms:modified>
</cp:coreProperties>
</file>