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7" r:id="rId2"/>
    <p:sldId id="1367" r:id="rId3"/>
    <p:sldId id="902" r:id="rId4"/>
    <p:sldId id="1396" r:id="rId5"/>
    <p:sldId id="1362" r:id="rId6"/>
    <p:sldId id="1373" r:id="rId7"/>
    <p:sldId id="635" r:id="rId8"/>
    <p:sldId id="1344" r:id="rId9"/>
    <p:sldId id="911" r:id="rId10"/>
    <p:sldId id="920" r:id="rId11"/>
    <p:sldId id="1372" r:id="rId12"/>
    <p:sldId id="1336" r:id="rId13"/>
    <p:sldId id="1370" r:id="rId14"/>
    <p:sldId id="1347" r:id="rId15"/>
    <p:sldId id="1351" r:id="rId16"/>
    <p:sldId id="264" r:id="rId17"/>
    <p:sldId id="886"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2966"/>
    <a:srgbClr val="660066"/>
    <a:srgbClr val="F487A3"/>
    <a:srgbClr val="CF247E"/>
    <a:srgbClr val="FF75AD"/>
    <a:srgbClr val="6D207F"/>
    <a:srgbClr val="A9D18E"/>
    <a:srgbClr val="F0E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autoAdjust="0"/>
    <p:restoredTop sz="94893"/>
  </p:normalViewPr>
  <p:slideViewPr>
    <p:cSldViewPr snapToGrid="0">
      <p:cViewPr varScale="1">
        <p:scale>
          <a:sx n="81" d="100"/>
          <a:sy n="81" d="100"/>
        </p:scale>
        <p:origin x="1325"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AE453-B028-4F32-AA36-4F00293B6C15}" type="datetimeFigureOut">
              <a:rPr lang="en-US" smtClean="0"/>
              <a:t>7/12/2021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13C81-9122-4555-A251-D3D9AB755D42}" type="slidenum">
              <a:rPr lang="en-US" smtClean="0"/>
              <a:t>‹#›</a:t>
            </a:fld>
            <a:endParaRPr lang="en-US"/>
          </a:p>
        </p:txBody>
      </p:sp>
    </p:spTree>
    <p:extLst>
      <p:ext uri="{BB962C8B-B14F-4D97-AF65-F5344CB8AC3E}">
        <p14:creationId xmlns:p14="http://schemas.microsoft.com/office/powerpoint/2010/main" val="1527725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E13C81-9122-4555-A251-D3D9AB755D42}" type="slidenum">
              <a:rPr lang="en-US" smtClean="0"/>
              <a:t>5</a:t>
            </a:fld>
            <a:endParaRPr lang="en-US"/>
          </a:p>
        </p:txBody>
      </p:sp>
    </p:spTree>
    <p:extLst>
      <p:ext uri="{BB962C8B-B14F-4D97-AF65-F5344CB8AC3E}">
        <p14:creationId xmlns:p14="http://schemas.microsoft.com/office/powerpoint/2010/main" val="404732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slide #18</a:t>
            </a:r>
          </a:p>
        </p:txBody>
      </p:sp>
      <p:sp>
        <p:nvSpPr>
          <p:cNvPr id="4" name="Slide Number Placeholder 3"/>
          <p:cNvSpPr>
            <a:spLocks noGrp="1"/>
          </p:cNvSpPr>
          <p:nvPr>
            <p:ph type="sldNum" sz="quarter" idx="5"/>
          </p:nvPr>
        </p:nvSpPr>
        <p:spPr/>
        <p:txBody>
          <a:bodyPr/>
          <a:lstStyle/>
          <a:p>
            <a:fld id="{09E13C81-9122-4555-A251-D3D9AB755D42}" type="slidenum">
              <a:rPr lang="en-US" smtClean="0"/>
              <a:t>9</a:t>
            </a:fld>
            <a:endParaRPr lang="en-US"/>
          </a:p>
        </p:txBody>
      </p:sp>
    </p:spTree>
    <p:extLst>
      <p:ext uri="{BB962C8B-B14F-4D97-AF65-F5344CB8AC3E}">
        <p14:creationId xmlns:p14="http://schemas.microsoft.com/office/powerpoint/2010/main" val="398250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3CD1C-A501-714A-8CC7-325E944821FD}" type="slidenum">
              <a:rPr lang="en-US" smtClean="0"/>
              <a:t>10</a:t>
            </a:fld>
            <a:endParaRPr lang="en-US"/>
          </a:p>
        </p:txBody>
      </p:sp>
    </p:spTree>
    <p:extLst>
      <p:ext uri="{BB962C8B-B14F-4D97-AF65-F5344CB8AC3E}">
        <p14:creationId xmlns:p14="http://schemas.microsoft.com/office/powerpoint/2010/main" val="32843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E0E1-E88F-5B4F-BF64-523DC90451E2}" type="slidenum">
              <a:rPr lang="en-US" smtClean="0"/>
              <a:t>11</a:t>
            </a:fld>
            <a:endParaRPr lang="en-US"/>
          </a:p>
        </p:txBody>
      </p:sp>
    </p:spTree>
    <p:extLst>
      <p:ext uri="{BB962C8B-B14F-4D97-AF65-F5344CB8AC3E}">
        <p14:creationId xmlns:p14="http://schemas.microsoft.com/office/powerpoint/2010/main" val="401406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BE0E1-E88F-5B4F-BF64-523DC90451E2}" type="slidenum">
              <a:rPr lang="en-US" smtClean="0"/>
              <a:t>16</a:t>
            </a:fld>
            <a:endParaRPr lang="en-US"/>
          </a:p>
        </p:txBody>
      </p:sp>
    </p:spTree>
    <p:extLst>
      <p:ext uri="{BB962C8B-B14F-4D97-AF65-F5344CB8AC3E}">
        <p14:creationId xmlns:p14="http://schemas.microsoft.com/office/powerpoint/2010/main" val="203204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9" name="Picture 18"/>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10" name="Rectangle 9"/>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518850" y="65045"/>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193426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5392" y="6256941"/>
            <a:ext cx="6992964" cy="636332"/>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256941"/>
            <a:ext cx="2187152" cy="636332"/>
          </a:xfrm>
          <a:prstGeom prst="rect">
            <a:avLst/>
          </a:prstGeom>
        </p:spPr>
      </p:pic>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B9CF10B-007F-43C6-895F-F7B672123EDB}" type="slidenum">
              <a:rPr lang="en-US" smtClean="0"/>
              <a:t>‹#›</a:t>
            </a:fld>
            <a:endParaRPr lang="en-US"/>
          </a:p>
        </p:txBody>
      </p:sp>
      <p:pic>
        <p:nvPicPr>
          <p:cNvPr id="8" name="Picture 7"/>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9" name="Rectangle 8"/>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urst-only.psd"/>
          <p:cNvPicPr>
            <a:picLocks noChangeAspect="1"/>
          </p:cNvPicPr>
          <p:nvPr/>
        </p:nvPicPr>
        <p:blipFill rotWithShape="1">
          <a:blip r:embed="rId5"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Tree>
    <p:extLst>
      <p:ext uri="{BB962C8B-B14F-4D97-AF65-F5344CB8AC3E}">
        <p14:creationId xmlns:p14="http://schemas.microsoft.com/office/powerpoint/2010/main" val="180457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B9CF10B-007F-43C6-895F-F7B672123EDB}" type="slidenum">
              <a:rPr lang="en-US" smtClean="0"/>
              <a:t>‹#›</a:t>
            </a:fld>
            <a:endParaRPr lang="en-US"/>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5392" y="6256941"/>
            <a:ext cx="6992964" cy="63633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256941"/>
            <a:ext cx="2187152" cy="636332"/>
          </a:xfrm>
          <a:prstGeom prst="rect">
            <a:avLst/>
          </a:prstGeom>
        </p:spPr>
      </p:pic>
      <p:pic>
        <p:nvPicPr>
          <p:cNvPr id="9" name="Picture 8" descr="burst-only.psd"/>
          <p:cNvPicPr>
            <a:picLocks noChangeAspect="1"/>
          </p:cNvPicPr>
          <p:nvPr/>
        </p:nvPicPr>
        <p:blipFill rotWithShape="1">
          <a:blip r:embed="rId4"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Tree>
    <p:extLst>
      <p:ext uri="{BB962C8B-B14F-4D97-AF65-F5344CB8AC3E}">
        <p14:creationId xmlns:p14="http://schemas.microsoft.com/office/powerpoint/2010/main" val="275352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59415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26575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685800" y="327890"/>
            <a:ext cx="7772400" cy="339855"/>
          </a:xfrm>
          <a:prstGeom prst="rect">
            <a:avLst/>
          </a:prstGeom>
        </p:spPr>
        <p:txBody>
          <a:bodyPr vert="horz"/>
          <a:lstStyle>
            <a:lvl1pPr>
              <a:defRPr sz="2000" b="1" i="0" spc="-150" baseline="0">
                <a:solidFill>
                  <a:srgbClr val="2B2B2B"/>
                </a:solidFill>
                <a:latin typeface="Arial"/>
                <a:cs typeface="Arial"/>
              </a:defRPr>
            </a:lvl1pPr>
          </a:lstStyle>
          <a:p>
            <a:r>
              <a:rPr lang="en-US" dirty="0"/>
              <a:t>SECTION SLIDE TITLE</a:t>
            </a:r>
          </a:p>
        </p:txBody>
      </p:sp>
      <p:sp>
        <p:nvSpPr>
          <p:cNvPr id="6" name="Text Placeholder 3"/>
          <p:cNvSpPr>
            <a:spLocks noGrp="1"/>
          </p:cNvSpPr>
          <p:nvPr>
            <p:ph type="body" sz="quarter" idx="12" hasCustomPrompt="1"/>
          </p:nvPr>
        </p:nvSpPr>
        <p:spPr>
          <a:xfrm>
            <a:off x="685737" y="566070"/>
            <a:ext cx="5677321" cy="334962"/>
          </a:xfrm>
          <a:prstGeom prst="rect">
            <a:avLst/>
          </a:prstGeom>
        </p:spPr>
        <p:txBody>
          <a:bodyPr vert="horz"/>
          <a:lstStyle>
            <a:lvl1pPr>
              <a:defRPr sz="2000" b="0" i="0">
                <a:solidFill>
                  <a:srgbClr val="2B2B2B"/>
                </a:solidFill>
                <a:latin typeface="Arial MT Lt"/>
                <a:cs typeface="Arial MT Lt"/>
              </a:defRPr>
            </a:lvl1pPr>
          </a:lstStyle>
          <a:p>
            <a:pPr lvl="0"/>
            <a:r>
              <a:rPr lang="en-US" dirty="0"/>
              <a:t>click to edit master text styles</a:t>
            </a:r>
          </a:p>
        </p:txBody>
      </p:sp>
    </p:spTree>
    <p:extLst>
      <p:ext uri="{BB962C8B-B14F-4D97-AF65-F5344CB8AC3E}">
        <p14:creationId xmlns:p14="http://schemas.microsoft.com/office/powerpoint/2010/main" val="39226692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10" name="Rectangle 9"/>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518850" y="65045"/>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414537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burst-only.psd"/>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469531" y="1421234"/>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425639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9" name="Rectangle 8"/>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52399"/>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pic>
        <p:nvPicPr>
          <p:cNvPr id="7" name="Picture 6"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12700" y="0"/>
            <a:ext cx="9144000" cy="6250798"/>
          </a:xfrm>
          <a:prstGeom prst="rect">
            <a:avLst/>
          </a:prstGeom>
        </p:spPr>
      </p:pic>
      <p:sp>
        <p:nvSpPr>
          <p:cNvPr id="3" name="Content Placeholder 2"/>
          <p:cNvSpPr>
            <a:spLocks noGrp="1"/>
          </p:cNvSpPr>
          <p:nvPr>
            <p:ph idx="1"/>
          </p:nvPr>
        </p:nvSpPr>
        <p:spPr>
          <a:xfrm>
            <a:off x="654050" y="1025525"/>
            <a:ext cx="7886700" cy="4351338"/>
          </a:xfrm>
          <a:prstGeom prst="rect">
            <a:avLst/>
          </a:prstGeom>
        </p:spPr>
        <p:txBody>
          <a:bodyPr/>
          <a:lstStyle>
            <a:lvl1pPr>
              <a:defRPr>
                <a:solidFill>
                  <a:srgbClr val="660066"/>
                </a:solidFill>
              </a:defRPr>
            </a:lvl1pPr>
            <a:lvl2pPr>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84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685800" y="327890"/>
            <a:ext cx="7772400" cy="339855"/>
          </a:xfrm>
          <a:prstGeom prst="rect">
            <a:avLst/>
          </a:prstGeom>
        </p:spPr>
        <p:txBody>
          <a:bodyPr vert="horz"/>
          <a:lstStyle>
            <a:lvl1pPr>
              <a:defRPr sz="2000" b="1" i="0" spc="-150" baseline="0">
                <a:solidFill>
                  <a:srgbClr val="2B2B2B"/>
                </a:solidFill>
                <a:latin typeface="Arial"/>
                <a:cs typeface="Arial"/>
              </a:defRPr>
            </a:lvl1pPr>
          </a:lstStyle>
          <a:p>
            <a:r>
              <a:rPr lang="en-US" dirty="0"/>
              <a:t>SECTION SLIDE TITLE</a:t>
            </a:r>
          </a:p>
        </p:txBody>
      </p:sp>
      <p:sp>
        <p:nvSpPr>
          <p:cNvPr id="6" name="Text Placeholder 3"/>
          <p:cNvSpPr>
            <a:spLocks noGrp="1"/>
          </p:cNvSpPr>
          <p:nvPr>
            <p:ph type="body" sz="quarter" idx="12" hasCustomPrompt="1"/>
          </p:nvPr>
        </p:nvSpPr>
        <p:spPr>
          <a:xfrm>
            <a:off x="685737" y="566070"/>
            <a:ext cx="5677321" cy="334962"/>
          </a:xfrm>
          <a:prstGeom prst="rect">
            <a:avLst/>
          </a:prstGeom>
        </p:spPr>
        <p:txBody>
          <a:bodyPr vert="horz"/>
          <a:lstStyle>
            <a:lvl1pPr>
              <a:defRPr sz="2000" b="0" i="0">
                <a:solidFill>
                  <a:srgbClr val="2B2B2B"/>
                </a:solidFill>
                <a:latin typeface="Arial MT Lt"/>
                <a:cs typeface="Arial MT Lt"/>
              </a:defRPr>
            </a:lvl1pPr>
          </a:lstStyle>
          <a:p>
            <a:pPr lvl="0"/>
            <a:r>
              <a:rPr lang="en-US" dirty="0"/>
              <a:t>click to edit master text styles</a:t>
            </a:r>
          </a:p>
        </p:txBody>
      </p:sp>
    </p:spTree>
    <p:extLst>
      <p:ext uri="{BB962C8B-B14F-4D97-AF65-F5344CB8AC3E}">
        <p14:creationId xmlns:p14="http://schemas.microsoft.com/office/powerpoint/2010/main" val="35199473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10" name="Rectangle 9"/>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518850" y="65045"/>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321638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8" name="Picture 7" descr="burst-only.psd"/>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469531" y="1421234"/>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3867131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descr="burst-only.psd"/>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469531" y="1421234"/>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2452657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9" name="Rectangle 8"/>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52399"/>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pic>
        <p:nvPicPr>
          <p:cNvPr id="7" name="Picture 6"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12700" y="0"/>
            <a:ext cx="9144000" cy="6250798"/>
          </a:xfrm>
          <a:prstGeom prst="rect">
            <a:avLst/>
          </a:prstGeom>
        </p:spPr>
      </p:pic>
      <p:sp>
        <p:nvSpPr>
          <p:cNvPr id="3" name="Content Placeholder 2"/>
          <p:cNvSpPr>
            <a:spLocks noGrp="1"/>
          </p:cNvSpPr>
          <p:nvPr>
            <p:ph idx="1"/>
          </p:nvPr>
        </p:nvSpPr>
        <p:spPr>
          <a:xfrm>
            <a:off x="654050" y="1025525"/>
            <a:ext cx="7886700" cy="4351338"/>
          </a:xfrm>
          <a:prstGeom prst="rect">
            <a:avLst/>
          </a:prstGeom>
        </p:spPr>
        <p:txBody>
          <a:bodyPr/>
          <a:lstStyle>
            <a:lvl1pPr>
              <a:defRPr>
                <a:solidFill>
                  <a:srgbClr val="660066"/>
                </a:solidFill>
              </a:defRPr>
            </a:lvl1pPr>
            <a:lvl2pPr>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405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685800" y="327890"/>
            <a:ext cx="7772400" cy="339855"/>
          </a:xfrm>
          <a:prstGeom prst="rect">
            <a:avLst/>
          </a:prstGeom>
        </p:spPr>
        <p:txBody>
          <a:bodyPr vert="horz"/>
          <a:lstStyle>
            <a:lvl1pPr>
              <a:defRPr sz="2000" b="1" i="0" spc="-150" baseline="0">
                <a:solidFill>
                  <a:srgbClr val="2B2B2B"/>
                </a:solidFill>
                <a:latin typeface="Arial"/>
                <a:cs typeface="Arial"/>
              </a:defRPr>
            </a:lvl1pPr>
          </a:lstStyle>
          <a:p>
            <a:r>
              <a:rPr lang="en-US" dirty="0"/>
              <a:t>SECTION SLIDE TITLE</a:t>
            </a:r>
          </a:p>
        </p:txBody>
      </p:sp>
      <p:sp>
        <p:nvSpPr>
          <p:cNvPr id="6" name="Text Placeholder 3"/>
          <p:cNvSpPr>
            <a:spLocks noGrp="1"/>
          </p:cNvSpPr>
          <p:nvPr>
            <p:ph type="body" sz="quarter" idx="12" hasCustomPrompt="1"/>
          </p:nvPr>
        </p:nvSpPr>
        <p:spPr>
          <a:xfrm>
            <a:off x="685737" y="566070"/>
            <a:ext cx="5677321" cy="334962"/>
          </a:xfrm>
          <a:prstGeom prst="rect">
            <a:avLst/>
          </a:prstGeom>
        </p:spPr>
        <p:txBody>
          <a:bodyPr vert="horz"/>
          <a:lstStyle>
            <a:lvl1pPr>
              <a:defRPr sz="2000" b="0" i="0">
                <a:solidFill>
                  <a:srgbClr val="2B2B2B"/>
                </a:solidFill>
                <a:latin typeface="Arial MT Lt"/>
                <a:cs typeface="Arial MT Lt"/>
              </a:defRPr>
            </a:lvl1pPr>
          </a:lstStyle>
          <a:p>
            <a:pPr lvl="0"/>
            <a:r>
              <a:rPr lang="en-US" dirty="0"/>
              <a:t>click to edit master text styles</a:t>
            </a:r>
          </a:p>
        </p:txBody>
      </p:sp>
    </p:spTree>
    <p:extLst>
      <p:ext uri="{BB962C8B-B14F-4D97-AF65-F5344CB8AC3E}">
        <p14:creationId xmlns:p14="http://schemas.microsoft.com/office/powerpoint/2010/main" val="4227772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10" name="Rectangle 9"/>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518850" y="65045"/>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285758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descr="burst-only.psd"/>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469531" y="1421234"/>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1377041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Rectangle 8"/>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52399"/>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pic>
        <p:nvPicPr>
          <p:cNvPr id="7" name="Picture 6"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12700" y="0"/>
            <a:ext cx="9144000" cy="6250798"/>
          </a:xfrm>
          <a:prstGeom prst="rect">
            <a:avLst/>
          </a:prstGeom>
        </p:spPr>
      </p:pic>
      <p:sp>
        <p:nvSpPr>
          <p:cNvPr id="3" name="Content Placeholder 2"/>
          <p:cNvSpPr>
            <a:spLocks noGrp="1"/>
          </p:cNvSpPr>
          <p:nvPr>
            <p:ph idx="1"/>
          </p:nvPr>
        </p:nvSpPr>
        <p:spPr>
          <a:xfrm>
            <a:off x="654050" y="1025525"/>
            <a:ext cx="7886700" cy="4351338"/>
          </a:xfrm>
          <a:prstGeom prst="rect">
            <a:avLst/>
          </a:prstGeom>
        </p:spPr>
        <p:txBody>
          <a:bodyPr/>
          <a:lstStyle>
            <a:lvl1pPr>
              <a:defRPr>
                <a:solidFill>
                  <a:srgbClr val="660066"/>
                </a:solidFill>
              </a:defRPr>
            </a:lvl1pPr>
            <a:lvl2pPr>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015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a:prstGeom prst="rect">
            <a:avLst/>
          </a:prstGeom>
        </p:spPr>
        <p:txBody>
          <a:bodyPr vert="horz"/>
          <a:lstStyle>
            <a:lvl1pPr>
              <a:defRPr lang="en-US" sz="3200" b="1">
                <a:solidFill>
                  <a:srgbClr val="660066"/>
                </a:solidFill>
              </a:defRPr>
            </a:lvl1pPr>
          </a:lstStyle>
          <a:p>
            <a:pPr lvl="0"/>
            <a:r>
              <a:rPr lang="en-US"/>
              <a:t>Click to edit Master title style</a:t>
            </a:r>
          </a:p>
        </p:txBody>
      </p:sp>
      <p:sp>
        <p:nvSpPr>
          <p:cNvPr id="3" name="Content Placeholder 2"/>
          <p:cNvSpPr>
            <a:spLocks noGrp="1"/>
          </p:cNvSpPr>
          <p:nvPr>
            <p:ph idx="1"/>
          </p:nvPr>
        </p:nvSpPr>
        <p:spPr>
          <a:xfrm>
            <a:off x="457200" y="990600"/>
            <a:ext cx="35814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345237"/>
            <a:ext cx="2133600" cy="476250"/>
          </a:xfrm>
          <a:prstGeom prst="rect">
            <a:avLst/>
          </a:prstGeom>
          <a:ln/>
        </p:spPr>
        <p:txBody>
          <a:bodyPr/>
          <a:lstStyle>
            <a:lvl1pPr algn="r">
              <a:defRPr>
                <a:solidFill>
                  <a:schemeClr val="bg1"/>
                </a:solidFill>
              </a:defRPr>
            </a:lvl1pPr>
          </a:lstStyle>
          <a:p>
            <a:pPr>
              <a:defRPr/>
            </a:pPr>
            <a:endParaRPr lang="en-US" dirty="0"/>
          </a:p>
        </p:txBody>
      </p:sp>
    </p:spTree>
    <p:extLst>
      <p:ext uri="{BB962C8B-B14F-4D97-AF65-F5344CB8AC3E}">
        <p14:creationId xmlns:p14="http://schemas.microsoft.com/office/powerpoint/2010/main" val="946053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10" name="Rectangle 9"/>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518850" y="65045"/>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1216421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8" name="Picture 7" descr="burst-only.psd"/>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9" name="Title 8"/>
          <p:cNvSpPr>
            <a:spLocks noGrp="1"/>
          </p:cNvSpPr>
          <p:nvPr>
            <p:ph type="title"/>
          </p:nvPr>
        </p:nvSpPr>
        <p:spPr>
          <a:xfrm>
            <a:off x="469531" y="1421234"/>
            <a:ext cx="8229600" cy="1143000"/>
          </a:xfrm>
          <a:prstGeom prst="rect">
            <a:avLst/>
          </a:prstGeom>
        </p:spPr>
        <p:txBody>
          <a:bodyPr vert="horz"/>
          <a:lstStyle>
            <a:lvl1pPr>
              <a:defRPr sz="3200" b="1">
                <a:solidFill>
                  <a:srgbClr val="660066"/>
                </a:solidFill>
              </a:defRPr>
            </a:lvl1pPr>
          </a:lstStyle>
          <a:p>
            <a:r>
              <a:rPr lang="en-US" dirty="0"/>
              <a:t>Click to edit Master title style</a:t>
            </a:r>
          </a:p>
        </p:txBody>
      </p:sp>
    </p:spTree>
    <p:extLst>
      <p:ext uri="{BB962C8B-B14F-4D97-AF65-F5344CB8AC3E}">
        <p14:creationId xmlns:p14="http://schemas.microsoft.com/office/powerpoint/2010/main" val="140661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9" name="Rectangle 8"/>
          <p:cNvSpPr/>
          <p:nvPr userDrawn="1"/>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52399"/>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pic>
        <p:nvPicPr>
          <p:cNvPr id="7" name="Picture 6" descr="burst-only.psd"/>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12700" y="0"/>
            <a:ext cx="9144000" cy="6250798"/>
          </a:xfrm>
          <a:prstGeom prst="rect">
            <a:avLst/>
          </a:prstGeom>
        </p:spPr>
      </p:pic>
      <p:sp>
        <p:nvSpPr>
          <p:cNvPr id="3" name="Content Placeholder 2"/>
          <p:cNvSpPr>
            <a:spLocks noGrp="1"/>
          </p:cNvSpPr>
          <p:nvPr>
            <p:ph idx="1"/>
          </p:nvPr>
        </p:nvSpPr>
        <p:spPr>
          <a:xfrm>
            <a:off x="654050" y="1025525"/>
            <a:ext cx="7886700" cy="4351338"/>
          </a:xfrm>
          <a:prstGeom prst="rect">
            <a:avLst/>
          </a:prstGeom>
        </p:spPr>
        <p:txBody>
          <a:bodyPr/>
          <a:lstStyle>
            <a:lvl1pPr>
              <a:defRPr>
                <a:solidFill>
                  <a:srgbClr val="660066"/>
                </a:solidFill>
              </a:defRPr>
            </a:lvl1pPr>
            <a:lvl2pPr>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917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9" name="Rectangle 8"/>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52399"/>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pic>
        <p:nvPicPr>
          <p:cNvPr id="7" name="Picture 6"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12700" y="0"/>
            <a:ext cx="9144000" cy="6250798"/>
          </a:xfrm>
          <a:prstGeom prst="rect">
            <a:avLst/>
          </a:prstGeom>
        </p:spPr>
      </p:pic>
      <p:sp>
        <p:nvSpPr>
          <p:cNvPr id="3" name="Content Placeholder 2"/>
          <p:cNvSpPr>
            <a:spLocks noGrp="1"/>
          </p:cNvSpPr>
          <p:nvPr>
            <p:ph idx="1"/>
          </p:nvPr>
        </p:nvSpPr>
        <p:spPr>
          <a:xfrm>
            <a:off x="654050" y="1025525"/>
            <a:ext cx="7886700" cy="4351338"/>
          </a:xfrm>
          <a:prstGeom prst="rect">
            <a:avLst/>
          </a:prstGeom>
        </p:spPr>
        <p:txBody>
          <a:bodyPr/>
          <a:lstStyle>
            <a:lvl1pPr>
              <a:defRPr>
                <a:solidFill>
                  <a:srgbClr val="660066"/>
                </a:solidFill>
              </a:defRPr>
            </a:lvl1pPr>
            <a:lvl2pPr>
              <a:defRPr>
                <a:solidFill>
                  <a:srgbClr val="660066"/>
                </a:solidFill>
              </a:defRPr>
            </a:lvl2pPr>
            <a:lvl3pPr>
              <a:defRPr>
                <a:solidFill>
                  <a:srgbClr val="660066"/>
                </a:solidFill>
              </a:defRPr>
            </a:lvl3pPr>
            <a:lvl4pPr>
              <a:defRPr>
                <a:solidFill>
                  <a:srgbClr val="660066"/>
                </a:solidFill>
              </a:defRPr>
            </a:lvl4pPr>
            <a:lvl5pPr>
              <a:defRPr>
                <a:solidFill>
                  <a:srgbClr val="6600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657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685800" y="327890"/>
            <a:ext cx="7772400" cy="339855"/>
          </a:xfrm>
          <a:prstGeom prst="rect">
            <a:avLst/>
          </a:prstGeom>
        </p:spPr>
        <p:txBody>
          <a:bodyPr vert="horz"/>
          <a:lstStyle>
            <a:lvl1pPr>
              <a:defRPr sz="2000" b="1" i="0" spc="-150" baseline="0">
                <a:solidFill>
                  <a:srgbClr val="2B2B2B"/>
                </a:solidFill>
                <a:latin typeface="Arial"/>
                <a:cs typeface="Arial"/>
              </a:defRPr>
            </a:lvl1pPr>
          </a:lstStyle>
          <a:p>
            <a:r>
              <a:rPr lang="en-US" dirty="0"/>
              <a:t>SECTION SLIDE TITLE</a:t>
            </a:r>
          </a:p>
        </p:txBody>
      </p:sp>
      <p:sp>
        <p:nvSpPr>
          <p:cNvPr id="6" name="Text Placeholder 3"/>
          <p:cNvSpPr>
            <a:spLocks noGrp="1"/>
          </p:cNvSpPr>
          <p:nvPr>
            <p:ph type="body" sz="quarter" idx="12" hasCustomPrompt="1"/>
          </p:nvPr>
        </p:nvSpPr>
        <p:spPr>
          <a:xfrm>
            <a:off x="685737" y="566070"/>
            <a:ext cx="5677321" cy="334962"/>
          </a:xfrm>
          <a:prstGeom prst="rect">
            <a:avLst/>
          </a:prstGeom>
        </p:spPr>
        <p:txBody>
          <a:bodyPr vert="horz"/>
          <a:lstStyle>
            <a:lvl1pPr>
              <a:defRPr sz="2000" b="0" i="0">
                <a:solidFill>
                  <a:srgbClr val="2B2B2B"/>
                </a:solidFill>
                <a:latin typeface="Arial MT Lt"/>
                <a:cs typeface="Arial MT Lt"/>
              </a:defRPr>
            </a:lvl1pPr>
          </a:lstStyle>
          <a:p>
            <a:pPr lvl="0"/>
            <a:r>
              <a:rPr lang="en-US" dirty="0"/>
              <a:t>click to edit master text styles</a:t>
            </a:r>
          </a:p>
        </p:txBody>
      </p:sp>
    </p:spTree>
    <p:extLst>
      <p:ext uri="{BB962C8B-B14F-4D97-AF65-F5344CB8AC3E}">
        <p14:creationId xmlns:p14="http://schemas.microsoft.com/office/powerpoint/2010/main" val="17109677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pic>
        <p:nvPicPr>
          <p:cNvPr id="9" name="Picture 8" descr="burst-only.psd"/>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Tree>
    <p:extLst>
      <p:ext uri="{BB962C8B-B14F-4D97-AF65-F5344CB8AC3E}">
        <p14:creationId xmlns:p14="http://schemas.microsoft.com/office/powerpoint/2010/main" val="152007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9" name="Rectangle 8"/>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2" name="Title 1"/>
          <p:cNvSpPr>
            <a:spLocks noGrp="1"/>
          </p:cNvSpPr>
          <p:nvPr>
            <p:ph type="title"/>
          </p:nvPr>
        </p:nvSpPr>
        <p:spPr>
          <a:xfrm>
            <a:off x="628650" y="9526"/>
            <a:ext cx="7886700" cy="1325563"/>
          </a:xfrm>
          <a:prstGeom prst="rect">
            <a:avLst/>
          </a:prstGeom>
        </p:spPr>
        <p:txBody>
          <a:bodyPr vert="horz"/>
          <a:lstStyle>
            <a:lvl1pPr>
              <a:defRPr lang="en-US" sz="3200" b="1" dirty="0">
                <a:solidFill>
                  <a:srgbClr val="660066"/>
                </a:solidFill>
              </a:defRPr>
            </a:lvl1pPr>
          </a:lstStyle>
          <a:p>
            <a:pPr lvl="0"/>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406075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vert="horz"/>
          <a:lstStyle>
            <a:lvl1pPr>
              <a:defRPr lang="en-US" sz="3200" b="1" dirty="0">
                <a:solidFill>
                  <a:srgbClr val="660066"/>
                </a:solidFill>
              </a:defRPr>
            </a:lvl1pPr>
          </a:lstStyle>
          <a:p>
            <a:pPr lvl="0"/>
            <a:r>
              <a:rPr lang="en-US" dirty="0"/>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20202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7" name="Rectangle 6"/>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
        <p:nvSpPr>
          <p:cNvPr id="2" name="Title 1"/>
          <p:cNvSpPr>
            <a:spLocks noGrp="1"/>
          </p:cNvSpPr>
          <p:nvPr>
            <p:ph type="title"/>
          </p:nvPr>
        </p:nvSpPr>
        <p:spPr>
          <a:xfrm>
            <a:off x="628650" y="-15874"/>
            <a:ext cx="7886700" cy="1325563"/>
          </a:xfrm>
          <a:prstGeom prst="rect">
            <a:avLst/>
          </a:prstGeom>
        </p:spPr>
        <p:txBody>
          <a:bodyPr vert="horz"/>
          <a:lstStyle>
            <a:lvl1pPr>
              <a:defRPr lang="en-US" sz="3200" b="1" dirty="0">
                <a:solidFill>
                  <a:srgbClr val="660066"/>
                </a:solidFill>
              </a:defRPr>
            </a:lvl1pPr>
          </a:lstStyle>
          <a:p>
            <a:pPr lvl="0"/>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336478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6" name="Rectangle 5"/>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Tree>
    <p:extLst>
      <p:ext uri="{BB962C8B-B14F-4D97-AF65-F5344CB8AC3E}">
        <p14:creationId xmlns:p14="http://schemas.microsoft.com/office/powerpoint/2010/main" val="150220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pic>
        <p:nvPicPr>
          <p:cNvPr id="8" name="Picture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154940"/>
            <a:ext cx="9144000" cy="619125"/>
          </a:xfrm>
          <a:prstGeom prst="rect">
            <a:avLst/>
          </a:prstGeom>
        </p:spPr>
      </p:pic>
      <p:sp>
        <p:nvSpPr>
          <p:cNvPr id="9" name="Rectangle 8"/>
          <p:cNvSpPr/>
          <p:nvPr/>
        </p:nvSpPr>
        <p:spPr>
          <a:xfrm>
            <a:off x="0" y="-1"/>
            <a:ext cx="9144000" cy="636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urst-only.psd"/>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spTree>
    <p:extLst>
      <p:ext uri="{BB962C8B-B14F-4D97-AF65-F5344CB8AC3E}">
        <p14:creationId xmlns:p14="http://schemas.microsoft.com/office/powerpoint/2010/main" val="42763593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urst-only.psd"/>
          <p:cNvPicPr>
            <a:picLocks noChangeAspect="1"/>
          </p:cNvPicPr>
          <p:nvPr/>
        </p:nvPicPr>
        <p:blipFill rotWithShape="1">
          <a:blip r:embed="rId32" cstate="email">
            <a:alphaModFix amt="35000"/>
            <a:extLst>
              <a:ext uri="{28A0092B-C50C-407E-A947-70E740481C1C}">
                <a14:useLocalDpi xmlns:a14="http://schemas.microsoft.com/office/drawing/2010/main"/>
              </a:ext>
            </a:extLst>
          </a:blip>
          <a:srcRect/>
          <a:stretch/>
        </p:blipFill>
        <p:spPr>
          <a:xfrm>
            <a:off x="0" y="0"/>
            <a:ext cx="9144000" cy="6250798"/>
          </a:xfrm>
          <a:prstGeom prst="rect">
            <a:avLst/>
          </a:prstGeom>
        </p:spPr>
      </p:pic>
      <p:pic>
        <p:nvPicPr>
          <p:cNvPr id="5" name="Picture 4" descr="White-on-purple-wide.jpg"/>
          <p:cNvPicPr>
            <a:picLocks noChangeAspect="1"/>
          </p:cNvPicPr>
          <p:nvPr/>
        </p:nvPicPr>
        <p:blipFill rotWithShape="1">
          <a:blip r:embed="rId33" cstate="email">
            <a:extLst>
              <a:ext uri="{28A0092B-C50C-407E-A947-70E740481C1C}">
                <a14:useLocalDpi xmlns:a14="http://schemas.microsoft.com/office/drawing/2010/main"/>
              </a:ext>
            </a:extLst>
          </a:blip>
          <a:srcRect/>
          <a:stretch/>
        </p:blipFill>
        <p:spPr>
          <a:xfrm>
            <a:off x="25146" y="6272377"/>
            <a:ext cx="9144000" cy="611365"/>
          </a:xfrm>
          <a:prstGeom prst="rect">
            <a:avLst/>
          </a:prstGeom>
        </p:spPr>
      </p:pic>
      <p:pic>
        <p:nvPicPr>
          <p:cNvPr id="6" name="Picture 5" descr="White-on-purple-wide.jpg"/>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0" y="6271879"/>
            <a:ext cx="2333999" cy="611864"/>
          </a:xfrm>
          <a:prstGeom prst="rect">
            <a:avLst/>
          </a:prstGeom>
        </p:spPr>
      </p:pic>
      <p:sp>
        <p:nvSpPr>
          <p:cNvPr id="7" name="TextBox 6">
            <a:extLst>
              <a:ext uri="{FF2B5EF4-FFF2-40B4-BE49-F238E27FC236}">
                <a16:creationId xmlns:a16="http://schemas.microsoft.com/office/drawing/2014/main" id="{608CFE87-E490-244C-B097-28080BED57E6}"/>
              </a:ext>
            </a:extLst>
          </p:cNvPr>
          <p:cNvSpPr txBox="1"/>
          <p:nvPr userDrawn="1"/>
        </p:nvSpPr>
        <p:spPr>
          <a:xfrm>
            <a:off x="8587079" y="6271879"/>
            <a:ext cx="556921" cy="605118"/>
          </a:xfrm>
          <a:prstGeom prst="rect">
            <a:avLst/>
          </a:prstGeom>
          <a:noFill/>
        </p:spPr>
        <p:txBody>
          <a:bodyPr wrap="square" lIns="0" tIns="0" rIns="0" bIns="0" rtlCol="0" anchor="ctr" anchorCtr="0">
            <a:noAutofit/>
          </a:bodyPr>
          <a:lstStyle/>
          <a:p>
            <a:pPr marL="100858" marR="0" lvl="1" indent="-100858" algn="l" defTabSz="806867" rtl="0" eaLnBrk="1" fontAlgn="auto" latinLnBrk="0" hangingPunct="1">
              <a:lnSpc>
                <a:spcPct val="100000"/>
              </a:lnSpc>
              <a:spcBef>
                <a:spcPts val="353"/>
              </a:spcBef>
              <a:spcAft>
                <a:spcPts val="176"/>
              </a:spcAft>
              <a:buClrTx/>
              <a:buSzPct val="100000"/>
              <a:buFont typeface="Arial" panose="020B0604020202020204" pitchFamily="34" charset="0"/>
              <a:buBlip>
                <a:blip r:embed="rId35"/>
              </a:buBlip>
              <a:tabLst/>
              <a:defRPr/>
            </a:pPr>
            <a:fld id="{270DBCB2-1E0F-4F38-97EA-AAC55277B035}" type="slidenum">
              <a:rPr kumimoji="0" lang="en-US" sz="1400" b="0" i="0" u="none" strike="noStrike" kern="1200" cap="none" spc="0" normalizeH="0" baseline="0" noProof="0" smtClean="0">
                <a:ln>
                  <a:noFill/>
                </a:ln>
                <a:solidFill>
                  <a:prstClr val="white"/>
                </a:solidFill>
                <a:effectLst/>
                <a:uLnTx/>
                <a:uFillTx/>
                <a:latin typeface="Candara" panose="020E0502030303020204" pitchFamily="34" charset="0"/>
                <a:ea typeface="+mn-ea"/>
                <a:cs typeface="+mn-cs"/>
              </a:rPr>
              <a:pPr marL="100858" marR="0" lvl="1" indent="-100858" algn="l" defTabSz="806867" rtl="0" eaLnBrk="1" fontAlgn="auto" latinLnBrk="0" hangingPunct="1">
                <a:lnSpc>
                  <a:spcPct val="100000"/>
                </a:lnSpc>
                <a:spcBef>
                  <a:spcPts val="353"/>
                </a:spcBef>
                <a:spcAft>
                  <a:spcPts val="176"/>
                </a:spcAft>
                <a:buClrTx/>
                <a:buSzPct val="100000"/>
                <a:buFont typeface="Arial" panose="020B0604020202020204" pitchFamily="34" charset="0"/>
                <a:buBlip>
                  <a:blip r:embed="rId35"/>
                </a:buBlip>
                <a:tabLst/>
                <a:defRPr/>
              </a:pPr>
              <a:t>‹#›</a:t>
            </a:fld>
            <a:endParaRPr kumimoji="0" lang="en-US" sz="1059"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4014005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728" r:id="rId19"/>
    <p:sldLayoutId id="2147483729" r:id="rId20"/>
    <p:sldLayoutId id="2147483730" r:id="rId21"/>
    <p:sldLayoutId id="2147483731" r:id="rId22"/>
    <p:sldLayoutId id="2147483734" r:id="rId23"/>
    <p:sldLayoutId id="2147483735" r:id="rId24"/>
    <p:sldLayoutId id="2147483736" r:id="rId25"/>
    <p:sldLayoutId id="2147483747" r:id="rId26"/>
    <p:sldLayoutId id="2147483707" r:id="rId27"/>
    <p:sldLayoutId id="2147483708" r:id="rId28"/>
    <p:sldLayoutId id="2147483709" r:id="rId29"/>
    <p:sldLayoutId id="2147483710"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gif"/><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4.png"/><Relationship Id="rId3" Type="http://schemas.openxmlformats.org/officeDocument/2006/relationships/image" Target="../media/image106.tiff"/><Relationship Id="rId7" Type="http://schemas.openxmlformats.org/officeDocument/2006/relationships/image" Target="../media/image110.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9.tiff"/><Relationship Id="rId11" Type="http://schemas.openxmlformats.org/officeDocument/2006/relationships/image" Target="../media/image113.png"/><Relationship Id="rId5" Type="http://schemas.openxmlformats.org/officeDocument/2006/relationships/image" Target="../media/image108.png"/><Relationship Id="rId15" Type="http://schemas.openxmlformats.org/officeDocument/2006/relationships/image" Target="../media/image115.png"/><Relationship Id="rId10" Type="http://schemas.microsoft.com/office/2007/relationships/hdphoto" Target="../media/hdphoto3.wdp"/><Relationship Id="rId4" Type="http://schemas.openxmlformats.org/officeDocument/2006/relationships/image" Target="../media/image107.tiff"/><Relationship Id="rId9" Type="http://schemas.openxmlformats.org/officeDocument/2006/relationships/image" Target="../media/image112.png"/><Relationship Id="rId1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12.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image" Target="../media/image120.jpeg"/><Relationship Id="rId1" Type="http://schemas.openxmlformats.org/officeDocument/2006/relationships/slideLayout" Target="../slideLayouts/slideLayout2.xml"/><Relationship Id="rId6" Type="http://schemas.openxmlformats.org/officeDocument/2006/relationships/image" Target="../media/image124.jpeg"/><Relationship Id="rId11" Type="http://schemas.openxmlformats.org/officeDocument/2006/relationships/image" Target="../media/image129.jpeg"/><Relationship Id="rId5" Type="http://schemas.openxmlformats.org/officeDocument/2006/relationships/image" Target="../media/image123.jpeg"/><Relationship Id="rId10" Type="http://schemas.openxmlformats.org/officeDocument/2006/relationships/image" Target="../media/image128.jpeg"/><Relationship Id="rId4" Type="http://schemas.openxmlformats.org/officeDocument/2006/relationships/image" Target="../media/image122.jpeg"/><Relationship Id="rId9" Type="http://schemas.openxmlformats.org/officeDocument/2006/relationships/image" Target="../media/image127.png"/></Relationships>
</file>

<file path=ppt/slides/_rels/slide13.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png"/><Relationship Id="rId3" Type="http://schemas.openxmlformats.org/officeDocument/2006/relationships/image" Target="../media/image131.png"/><Relationship Id="rId7" Type="http://schemas.openxmlformats.org/officeDocument/2006/relationships/image" Target="../media/image135.gif"/><Relationship Id="rId12" Type="http://schemas.openxmlformats.org/officeDocument/2006/relationships/image" Target="../media/image139.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gif"/><Relationship Id="rId11" Type="http://schemas.openxmlformats.org/officeDocument/2006/relationships/image" Target="../media/image138.png"/><Relationship Id="rId5" Type="http://schemas.openxmlformats.org/officeDocument/2006/relationships/image" Target="../media/image133.gif"/><Relationship Id="rId10" Type="http://schemas.openxmlformats.org/officeDocument/2006/relationships/image" Target="../media/image137.jpeg"/><Relationship Id="rId4" Type="http://schemas.openxmlformats.org/officeDocument/2006/relationships/image" Target="../media/image132.png"/><Relationship Id="rId9" Type="http://schemas.openxmlformats.org/officeDocument/2006/relationships/image" Target="../media/image10.gif"/><Relationship Id="rId14" Type="http://schemas.openxmlformats.org/officeDocument/2006/relationships/image" Target="../media/image14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jpeg"/></Relationships>
</file>

<file path=ppt/slides/_rels/slide15.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5.gif"/><Relationship Id="rId7" Type="http://schemas.openxmlformats.org/officeDocument/2006/relationships/image" Target="../media/image148.jpeg"/><Relationship Id="rId12" Type="http://schemas.openxmlformats.org/officeDocument/2006/relationships/image" Target="../media/image152.png"/><Relationship Id="rId2" Type="http://schemas.openxmlformats.org/officeDocument/2006/relationships/image" Target="../media/image144.gif"/><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51.png"/><Relationship Id="rId5" Type="http://schemas.openxmlformats.org/officeDocument/2006/relationships/image" Target="../media/image147.png"/><Relationship Id="rId10" Type="http://schemas.openxmlformats.org/officeDocument/2006/relationships/image" Target="../media/image14.png"/><Relationship Id="rId4" Type="http://schemas.openxmlformats.org/officeDocument/2006/relationships/image" Target="../media/image146.png"/><Relationship Id="rId9" Type="http://schemas.openxmlformats.org/officeDocument/2006/relationships/image" Target="../media/image150.pn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53.png"/><Relationship Id="rId7" Type="http://schemas.openxmlformats.org/officeDocument/2006/relationships/image" Target="../media/image15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55.png"/><Relationship Id="rId11" Type="http://schemas.openxmlformats.org/officeDocument/2006/relationships/image" Target="../media/image159.png"/><Relationship Id="rId5" Type="http://schemas.openxmlformats.org/officeDocument/2006/relationships/image" Target="../media/image154.jpeg"/><Relationship Id="rId10" Type="http://schemas.openxmlformats.org/officeDocument/2006/relationships/image" Target="../media/image158.png"/><Relationship Id="rId4" Type="http://schemas.microsoft.com/office/2007/relationships/hdphoto" Target="../media/hdphoto6.wdp"/><Relationship Id="rId9" Type="http://schemas.openxmlformats.org/officeDocument/2006/relationships/image" Target="../media/image157.png"/></Relationships>
</file>

<file path=ppt/slides/_rels/slide1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jpeg"/><Relationship Id="rId1" Type="http://schemas.openxmlformats.org/officeDocument/2006/relationships/slideLayout" Target="../slideLayouts/slideLayout26.xml"/><Relationship Id="rId4" Type="http://schemas.openxmlformats.org/officeDocument/2006/relationships/image" Target="../media/image162.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tiff"/><Relationship Id="rId3" Type="http://schemas.openxmlformats.org/officeDocument/2006/relationships/image" Target="../media/image39.png"/><Relationship Id="rId21" Type="http://schemas.openxmlformats.org/officeDocument/2006/relationships/image" Target="../media/image57.tif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tiff"/><Relationship Id="rId2" Type="http://schemas.openxmlformats.org/officeDocument/2006/relationships/notesSlide" Target="../notesSlides/notesSlide1.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tiff"/><Relationship Id="rId27" Type="http://schemas.openxmlformats.org/officeDocument/2006/relationships/image" Target="../media/image63.tiff"/><Relationship Id="rId30" Type="http://schemas.openxmlformats.org/officeDocument/2006/relationships/image" Target="../media/image66.png"/></Relationships>
</file>

<file path=ppt/slides/_rels/slide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6.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openxmlformats.org/officeDocument/2006/relationships/image" Target="../media/image81.tiff"/><Relationship Id="rId12" Type="http://schemas.openxmlformats.org/officeDocument/2006/relationships/image" Target="../media/image85.png"/><Relationship Id="rId2" Type="http://schemas.openxmlformats.org/officeDocument/2006/relationships/image" Target="../media/image77.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4.png"/><Relationship Id="rId5" Type="http://schemas.openxmlformats.org/officeDocument/2006/relationships/image" Target="../media/image80.png"/><Relationship Id="rId10" Type="http://schemas.openxmlformats.org/officeDocument/2006/relationships/image" Target="../media/image83.png"/><Relationship Id="rId4" Type="http://schemas.openxmlformats.org/officeDocument/2006/relationships/image" Target="../media/image79.tiff"/><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C02626-925F-42FA-8BE9-FBC3F90C75C2}"/>
              </a:ext>
            </a:extLst>
          </p:cNvPr>
          <p:cNvSpPr txBox="1"/>
          <p:nvPr/>
        </p:nvSpPr>
        <p:spPr>
          <a:xfrm>
            <a:off x="1317194" y="1298719"/>
            <a:ext cx="653396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62966"/>
                </a:solidFill>
                <a:effectLst/>
                <a:uLnTx/>
                <a:uFillTx/>
                <a:latin typeface="Candara" panose="020E0502030303020204" pitchFamily="34" charset="0"/>
                <a:ea typeface="+mn-ea"/>
                <a:cs typeface="+mn-cs"/>
              </a:rPr>
              <a:t>2021 Mamma Chia Brand Review</a:t>
            </a:r>
          </a:p>
        </p:txBody>
      </p:sp>
      <p:pic>
        <p:nvPicPr>
          <p:cNvPr id="3" name="Picture 2">
            <a:extLst>
              <a:ext uri="{FF2B5EF4-FFF2-40B4-BE49-F238E27FC236}">
                <a16:creationId xmlns:a16="http://schemas.microsoft.com/office/drawing/2014/main" id="{8C88B3C9-51CF-4AE4-A0A3-32D39C389E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81" y="278231"/>
            <a:ext cx="2148570" cy="489254"/>
          </a:xfrm>
          <a:prstGeom prst="rect">
            <a:avLst/>
          </a:prstGeom>
        </p:spPr>
      </p:pic>
      <p:grpSp>
        <p:nvGrpSpPr>
          <p:cNvPr id="6" name="Group 5">
            <a:extLst>
              <a:ext uri="{FF2B5EF4-FFF2-40B4-BE49-F238E27FC236}">
                <a16:creationId xmlns:a16="http://schemas.microsoft.com/office/drawing/2014/main" id="{D1BB5A48-F392-46A1-980F-A37E03F3A86E}"/>
              </a:ext>
            </a:extLst>
          </p:cNvPr>
          <p:cNvGrpSpPr/>
          <p:nvPr/>
        </p:nvGrpSpPr>
        <p:grpSpPr>
          <a:xfrm>
            <a:off x="4294370" y="44930"/>
            <a:ext cx="4709849" cy="549221"/>
            <a:chOff x="4836745" y="5729087"/>
            <a:chExt cx="4442528" cy="518048"/>
          </a:xfrm>
        </p:grpSpPr>
        <p:sp>
          <p:nvSpPr>
            <p:cNvPr id="9" name="Rectangle 8">
              <a:extLst>
                <a:ext uri="{FF2B5EF4-FFF2-40B4-BE49-F238E27FC236}">
                  <a16:creationId xmlns:a16="http://schemas.microsoft.com/office/drawing/2014/main" id="{83ADD295-F690-4CFD-8081-BFC1ACDC0F68}"/>
                </a:ext>
              </a:extLst>
            </p:cNvPr>
            <p:cNvSpPr/>
            <p:nvPr/>
          </p:nvSpPr>
          <p:spPr>
            <a:xfrm>
              <a:off x="5398991" y="5911293"/>
              <a:ext cx="2160043" cy="33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VeganGlutenFreeColor copy.png">
              <a:extLst>
                <a:ext uri="{FF2B5EF4-FFF2-40B4-BE49-F238E27FC236}">
                  <a16:creationId xmlns:a16="http://schemas.microsoft.com/office/drawing/2014/main" id="{4751C8B0-E1AD-42BC-865E-33C467AA8C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4247" y="5819491"/>
              <a:ext cx="457113" cy="352100"/>
            </a:xfrm>
            <a:prstGeom prst="rect">
              <a:avLst/>
            </a:prstGeom>
          </p:spPr>
        </p:pic>
        <p:pic>
          <p:nvPicPr>
            <p:cNvPr id="11" name="Picture 10" descr="Organic4colorsealGIF.gif">
              <a:extLst>
                <a:ext uri="{FF2B5EF4-FFF2-40B4-BE49-F238E27FC236}">
                  <a16:creationId xmlns:a16="http://schemas.microsoft.com/office/drawing/2014/main" id="{D893AC9D-77D0-494D-8959-C1E51E14F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9642" y="5807271"/>
              <a:ext cx="403845" cy="407021"/>
            </a:xfrm>
            <a:prstGeom prst="rect">
              <a:avLst/>
            </a:prstGeom>
          </p:spPr>
        </p:pic>
        <p:pic>
          <p:nvPicPr>
            <p:cNvPr id="12" name="Picture 11" descr="non_gmo_project_logo.jpg">
              <a:extLst>
                <a:ext uri="{FF2B5EF4-FFF2-40B4-BE49-F238E27FC236}">
                  <a16:creationId xmlns:a16="http://schemas.microsoft.com/office/drawing/2014/main" id="{1D11D901-F3B3-4684-B64F-23CBA029FD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9469" y="5839883"/>
              <a:ext cx="506573" cy="374409"/>
            </a:xfrm>
            <a:prstGeom prst="rect">
              <a:avLst/>
            </a:prstGeom>
          </p:spPr>
        </p:pic>
        <p:pic>
          <p:nvPicPr>
            <p:cNvPr id="13" name="Picture 12" descr="Kof-K.png">
              <a:extLst>
                <a:ext uri="{FF2B5EF4-FFF2-40B4-BE49-F238E27FC236}">
                  <a16:creationId xmlns:a16="http://schemas.microsoft.com/office/drawing/2014/main" id="{964D6418-AB15-4FF3-A4D8-079C5B94A7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4955" y="5729087"/>
              <a:ext cx="465449" cy="469109"/>
            </a:xfrm>
            <a:prstGeom prst="rect">
              <a:avLst/>
            </a:prstGeom>
          </p:spPr>
        </p:pic>
        <p:pic>
          <p:nvPicPr>
            <p:cNvPr id="14" name="Picture 13" descr="1_for_the_planet_logo_1024x1024.png">
              <a:extLst>
                <a:ext uri="{FF2B5EF4-FFF2-40B4-BE49-F238E27FC236}">
                  <a16:creationId xmlns:a16="http://schemas.microsoft.com/office/drawing/2014/main" id="{4D3A6661-74AC-4ACC-84CD-982836E592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03830" y="5758633"/>
              <a:ext cx="858248" cy="422816"/>
            </a:xfrm>
            <a:prstGeom prst="rect">
              <a:avLst/>
            </a:prstGeom>
          </p:spPr>
        </p:pic>
        <p:pic>
          <p:nvPicPr>
            <p:cNvPr id="15" name="Picture 14" descr="2018_BCorpBrand.png">
              <a:extLst>
                <a:ext uri="{FF2B5EF4-FFF2-40B4-BE49-F238E27FC236}">
                  <a16:creationId xmlns:a16="http://schemas.microsoft.com/office/drawing/2014/main" id="{72F35710-8849-4C16-A094-5E429B72A9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91757" y="5772270"/>
              <a:ext cx="287516" cy="446541"/>
            </a:xfrm>
            <a:prstGeom prst="rect">
              <a:avLst/>
            </a:prstGeom>
          </p:spPr>
        </p:pic>
        <p:pic>
          <p:nvPicPr>
            <p:cNvPr id="16" name="Picture 15">
              <a:extLst>
                <a:ext uri="{FF2B5EF4-FFF2-40B4-BE49-F238E27FC236}">
                  <a16:creationId xmlns:a16="http://schemas.microsoft.com/office/drawing/2014/main" id="{66F8A80A-698F-4DFE-8D06-72C710F469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6745" y="5807271"/>
              <a:ext cx="1220762" cy="416213"/>
            </a:xfrm>
            <a:prstGeom prst="rect">
              <a:avLst/>
            </a:prstGeom>
          </p:spPr>
        </p:pic>
      </p:grpSp>
      <p:pic>
        <p:nvPicPr>
          <p:cNvPr id="4" name="Picture 3" descr="A close up of a bottle&#10;&#10;Description automatically generated">
            <a:extLst>
              <a:ext uri="{FF2B5EF4-FFF2-40B4-BE49-F238E27FC236}">
                <a16:creationId xmlns:a16="http://schemas.microsoft.com/office/drawing/2014/main" id="{514104F8-3D1B-4185-857E-5B1BAAA7EFD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164" y="2029270"/>
            <a:ext cx="7697672" cy="4102312"/>
          </a:xfrm>
          <a:prstGeom prst="rect">
            <a:avLst/>
          </a:prstGeom>
        </p:spPr>
      </p:pic>
    </p:spTree>
    <p:extLst>
      <p:ext uri="{BB962C8B-B14F-4D97-AF65-F5344CB8AC3E}">
        <p14:creationId xmlns:p14="http://schemas.microsoft.com/office/powerpoint/2010/main" val="96422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3"/>
          <p:cNvGraphicFramePr>
            <a:graphicFrameLocks/>
          </p:cNvGraphicFramePr>
          <p:nvPr/>
        </p:nvGraphicFramePr>
        <p:xfrm>
          <a:off x="165099" y="0"/>
          <a:ext cx="8890002" cy="4625760"/>
        </p:xfrm>
        <a:graphic>
          <a:graphicData uri="http://schemas.openxmlformats.org/drawingml/2006/table">
            <a:tbl>
              <a:tblPr firstRow="1" bandRow="1">
                <a:tableStyleId>{00A15C55-8517-42AA-B614-E9B94910E393}</a:tableStyleId>
              </a:tblPr>
              <a:tblGrid>
                <a:gridCol w="850901">
                  <a:extLst>
                    <a:ext uri="{9D8B030D-6E8A-4147-A177-3AD203B41FA5}">
                      <a16:colId xmlns:a16="http://schemas.microsoft.com/office/drawing/2014/main" val="20000"/>
                    </a:ext>
                  </a:extLst>
                </a:gridCol>
                <a:gridCol w="820340">
                  <a:extLst>
                    <a:ext uri="{9D8B030D-6E8A-4147-A177-3AD203B41FA5}">
                      <a16:colId xmlns:a16="http://schemas.microsoft.com/office/drawing/2014/main" val="20001"/>
                    </a:ext>
                  </a:extLst>
                </a:gridCol>
                <a:gridCol w="798205">
                  <a:extLst>
                    <a:ext uri="{9D8B030D-6E8A-4147-A177-3AD203B41FA5}">
                      <a16:colId xmlns:a16="http://schemas.microsoft.com/office/drawing/2014/main" val="20002"/>
                    </a:ext>
                  </a:extLst>
                </a:gridCol>
                <a:gridCol w="763283">
                  <a:extLst>
                    <a:ext uri="{9D8B030D-6E8A-4147-A177-3AD203B41FA5}">
                      <a16:colId xmlns:a16="http://schemas.microsoft.com/office/drawing/2014/main" val="20003"/>
                    </a:ext>
                  </a:extLst>
                </a:gridCol>
                <a:gridCol w="808182">
                  <a:extLst>
                    <a:ext uri="{9D8B030D-6E8A-4147-A177-3AD203B41FA5}">
                      <a16:colId xmlns:a16="http://schemas.microsoft.com/office/drawing/2014/main" val="20004"/>
                    </a:ext>
                  </a:extLst>
                </a:gridCol>
                <a:gridCol w="705447">
                  <a:extLst>
                    <a:ext uri="{9D8B030D-6E8A-4147-A177-3AD203B41FA5}">
                      <a16:colId xmlns:a16="http://schemas.microsoft.com/office/drawing/2014/main" val="3988011739"/>
                    </a:ext>
                  </a:extLst>
                </a:gridCol>
                <a:gridCol w="910916">
                  <a:extLst>
                    <a:ext uri="{9D8B030D-6E8A-4147-A177-3AD203B41FA5}">
                      <a16:colId xmlns:a16="http://schemas.microsoft.com/office/drawing/2014/main" val="607862052"/>
                    </a:ext>
                  </a:extLst>
                </a:gridCol>
                <a:gridCol w="808182">
                  <a:extLst>
                    <a:ext uri="{9D8B030D-6E8A-4147-A177-3AD203B41FA5}">
                      <a16:colId xmlns:a16="http://schemas.microsoft.com/office/drawing/2014/main" val="4221619376"/>
                    </a:ext>
                  </a:extLst>
                </a:gridCol>
                <a:gridCol w="808182">
                  <a:extLst>
                    <a:ext uri="{9D8B030D-6E8A-4147-A177-3AD203B41FA5}">
                      <a16:colId xmlns:a16="http://schemas.microsoft.com/office/drawing/2014/main" val="135629309"/>
                    </a:ext>
                  </a:extLst>
                </a:gridCol>
                <a:gridCol w="808182">
                  <a:extLst>
                    <a:ext uri="{9D8B030D-6E8A-4147-A177-3AD203B41FA5}">
                      <a16:colId xmlns:a16="http://schemas.microsoft.com/office/drawing/2014/main" val="1102236573"/>
                    </a:ext>
                  </a:extLst>
                </a:gridCol>
                <a:gridCol w="808182">
                  <a:extLst>
                    <a:ext uri="{9D8B030D-6E8A-4147-A177-3AD203B41FA5}">
                      <a16:colId xmlns:a16="http://schemas.microsoft.com/office/drawing/2014/main" val="3411428839"/>
                    </a:ext>
                  </a:extLst>
                </a:gridCol>
              </a:tblGrid>
              <a:tr h="1930400">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1890">
                <a:tc>
                  <a:txBody>
                    <a:bodyPr/>
                    <a:lstStyle/>
                    <a:p>
                      <a:r>
                        <a:rPr lang="en-US" sz="1200" baseline="0" dirty="0">
                          <a:solidFill>
                            <a:schemeClr val="bg1"/>
                          </a:solidFill>
                          <a:latin typeface="Candara"/>
                          <a:cs typeface="Candara"/>
                        </a:rPr>
                        <a:t>Per Pouch</a:t>
                      </a:r>
                      <a:endParaRPr lang="en-US" sz="1200" dirty="0">
                        <a:solidFill>
                          <a:schemeClr val="bg1"/>
                        </a:solidFill>
                        <a:latin typeface="Candara"/>
                        <a:cs typeface="Candara"/>
                      </a:endParaRP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Mamma Chia Blackberry Bliss</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Plum Apple &amp; Broccoli</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Plum Purple Carrot &amp; Blueberries</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GoGo</a:t>
                      </a:r>
                      <a:r>
                        <a:rPr lang="en-US" sz="1200" dirty="0">
                          <a:solidFill>
                            <a:schemeClr val="bg1"/>
                          </a:solidFill>
                          <a:latin typeface="Candara"/>
                          <a:cs typeface="Candara"/>
                        </a:rPr>
                        <a:t> </a:t>
                      </a:r>
                      <a:r>
                        <a:rPr lang="en-US" sz="1200" dirty="0" err="1">
                          <a:solidFill>
                            <a:schemeClr val="bg1"/>
                          </a:solidFill>
                          <a:latin typeface="Candara"/>
                          <a:cs typeface="Candara"/>
                        </a:rPr>
                        <a:t>Squeez</a:t>
                      </a:r>
                      <a:r>
                        <a:rPr lang="en-US" sz="1200" dirty="0">
                          <a:solidFill>
                            <a:schemeClr val="bg1"/>
                          </a:solidFill>
                          <a:latin typeface="Candara"/>
                          <a:cs typeface="Candara"/>
                        </a:rPr>
                        <a:t> Boulder Berry</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Shine Organics Calm</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Peter Rabbit Strawberry &amp; Banana</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Organic Slammers Awesome</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Fruigees</a:t>
                      </a:r>
                      <a:r>
                        <a:rPr lang="en-US" sz="1200" dirty="0">
                          <a:solidFill>
                            <a:schemeClr val="bg1"/>
                          </a:solidFill>
                          <a:latin typeface="Candara"/>
                          <a:cs typeface="Candara"/>
                        </a:rPr>
                        <a:t> Kale Grape</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Fruigees</a:t>
                      </a:r>
                      <a:r>
                        <a:rPr lang="en-US" sz="1200" dirty="0">
                          <a:solidFill>
                            <a:schemeClr val="bg1"/>
                          </a:solidFill>
                          <a:latin typeface="Candara"/>
                          <a:cs typeface="Candara"/>
                        </a:rPr>
                        <a:t> Beet Cherry</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Fruigees</a:t>
                      </a:r>
                      <a:r>
                        <a:rPr lang="en-US" sz="1200" dirty="0">
                          <a:solidFill>
                            <a:schemeClr val="bg1"/>
                          </a:solidFill>
                          <a:latin typeface="Candara"/>
                          <a:cs typeface="Candara"/>
                        </a:rPr>
                        <a:t> Carrot Orange</a:t>
                      </a:r>
                    </a:p>
                  </a:txBody>
                  <a:tcPr marL="68580" marR="68580" anchor="ctr">
                    <a:lnT w="38100" cmpd="sng">
                      <a:noFill/>
                    </a:lnT>
                    <a:solidFill>
                      <a:srgbClr val="61298B"/>
                    </a:solidFill>
                  </a:tcPr>
                </a:tc>
                <a:extLst>
                  <a:ext uri="{0D108BD9-81ED-4DB2-BD59-A6C34878D82A}">
                    <a16:rowId xmlns:a16="http://schemas.microsoft.com/office/drawing/2014/main" val="10001"/>
                  </a:ext>
                </a:extLst>
              </a:tr>
              <a:tr h="337820">
                <a:tc>
                  <a:txBody>
                    <a:bodyPr/>
                    <a:lstStyle/>
                    <a:p>
                      <a:r>
                        <a:rPr lang="en-US" sz="1400" dirty="0">
                          <a:solidFill>
                            <a:srgbClr val="660066"/>
                          </a:solidFill>
                          <a:latin typeface="Candara"/>
                          <a:cs typeface="Candara"/>
                        </a:rPr>
                        <a:t>Calories</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50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60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130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60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80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70</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70</a:t>
                      </a:r>
                    </a:p>
                  </a:txBody>
                  <a:tcPr marL="68580" marR="68580" anchor="ctr">
                    <a:solidFill>
                      <a:schemeClr val="bg1">
                        <a:lumMod val="95000"/>
                      </a:schemeClr>
                    </a:solidFill>
                  </a:tcPr>
                </a:tc>
                <a:extLst>
                  <a:ext uri="{0D108BD9-81ED-4DB2-BD59-A6C34878D82A}">
                    <a16:rowId xmlns:a16="http://schemas.microsoft.com/office/drawing/2014/main" val="10002"/>
                  </a:ext>
                </a:extLst>
              </a:tr>
              <a:tr h="344590">
                <a:tc>
                  <a:txBody>
                    <a:bodyPr/>
                    <a:lstStyle/>
                    <a:p>
                      <a:r>
                        <a:rPr lang="en-US" sz="1400" dirty="0">
                          <a:solidFill>
                            <a:srgbClr val="660066"/>
                          </a:solidFill>
                          <a:latin typeface="Candara"/>
                          <a:cs typeface="Candara"/>
                        </a:rPr>
                        <a:t>Omega</a:t>
                      </a:r>
                      <a:r>
                        <a:rPr lang="en-US" sz="1400" baseline="0" dirty="0">
                          <a:solidFill>
                            <a:srgbClr val="660066"/>
                          </a:solidFill>
                          <a:latin typeface="Candara"/>
                          <a:cs typeface="Candara"/>
                        </a:rPr>
                        <a:t>-3</a:t>
                      </a:r>
                      <a:endParaRPr lang="en-US" sz="1400" dirty="0">
                        <a:solidFill>
                          <a:srgbClr val="660066"/>
                        </a:solidFill>
                        <a:latin typeface="Candara"/>
                        <a:cs typeface="Candara"/>
                      </a:endParaRP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1200mg</a:t>
                      </a:r>
                    </a:p>
                  </a:txBody>
                  <a:tcPr marL="68580" marR="68580" anchor="ctr">
                    <a:solidFill>
                      <a:schemeClr val="accent6">
                        <a:lumMod val="60000"/>
                        <a:lumOff val="40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3"/>
                  </a:ext>
                </a:extLst>
              </a:tr>
              <a:tr h="336550">
                <a:tc>
                  <a:txBody>
                    <a:bodyPr/>
                    <a:lstStyle/>
                    <a:p>
                      <a:r>
                        <a:rPr lang="en-US" sz="1400" dirty="0">
                          <a:solidFill>
                            <a:srgbClr val="660066"/>
                          </a:solidFill>
                          <a:latin typeface="Candara"/>
                          <a:cs typeface="Candara"/>
                        </a:rPr>
                        <a:t>Fiber</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4g</a:t>
                      </a:r>
                    </a:p>
                  </a:txBody>
                  <a:tcPr marL="68580" marR="68580" anchor="ctr">
                    <a:solidFill>
                      <a:schemeClr val="accent6">
                        <a:lumMod val="60000"/>
                        <a:lumOff val="40000"/>
                      </a:schemeClr>
                    </a:solidFill>
                  </a:tcPr>
                </a:tc>
                <a:tc>
                  <a:txBody>
                    <a:bodyPr/>
                    <a:lstStyle/>
                    <a:p>
                      <a:pPr algn="ctr"/>
                      <a:r>
                        <a:rPr lang="en-US" sz="1600" dirty="0">
                          <a:solidFill>
                            <a:srgbClr val="660066"/>
                          </a:solidFill>
                          <a:latin typeface="Candara"/>
                          <a:cs typeface="Candara"/>
                        </a:rPr>
                        <a:t>2g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3g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4g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2g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2g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4"/>
                  </a:ext>
                </a:extLst>
              </a:tr>
              <a:tr h="330200">
                <a:tc>
                  <a:txBody>
                    <a:bodyPr/>
                    <a:lstStyle/>
                    <a:p>
                      <a:r>
                        <a:rPr lang="en-US" sz="1400" dirty="0">
                          <a:solidFill>
                            <a:srgbClr val="660066"/>
                          </a:solidFill>
                          <a:latin typeface="Candara"/>
                          <a:cs typeface="Candara"/>
                        </a:rPr>
                        <a:t>Sugar</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7g</a:t>
                      </a:r>
                    </a:p>
                  </a:txBody>
                  <a:tcPr marL="68580" marR="68580" anchor="ctr">
                    <a:solidFill>
                      <a:schemeClr val="accent6">
                        <a:lumMod val="60000"/>
                        <a:lumOff val="40000"/>
                      </a:schemeClr>
                    </a:solidFill>
                  </a:tcPr>
                </a:tc>
                <a:tc>
                  <a:txBody>
                    <a:bodyPr/>
                    <a:lstStyle/>
                    <a:p>
                      <a:pPr algn="ctr"/>
                      <a:r>
                        <a:rPr lang="en-US" sz="1600" dirty="0">
                          <a:solidFill>
                            <a:srgbClr val="660066"/>
                          </a:solidFill>
                          <a:latin typeface="Candara"/>
                          <a:cs typeface="Candara"/>
                        </a:rPr>
                        <a:t>9g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7g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16g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15g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9g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14g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13g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12g</a:t>
                      </a:r>
                    </a:p>
                  </a:txBody>
                  <a:tcPr marL="68580" marR="68580" anchor="ctr">
                    <a:solidFill>
                      <a:schemeClr val="bg1">
                        <a:lumMod val="95000"/>
                      </a:schemeClr>
                    </a:solidFill>
                  </a:tcPr>
                </a:tc>
                <a:extLst>
                  <a:ext uri="{0D108BD9-81ED-4DB2-BD59-A6C34878D82A}">
                    <a16:rowId xmlns:a16="http://schemas.microsoft.com/office/drawing/2014/main" val="10005"/>
                  </a:ext>
                </a:extLst>
              </a:tr>
              <a:tr h="293370">
                <a:tc>
                  <a:txBody>
                    <a:bodyPr/>
                    <a:lstStyle/>
                    <a:p>
                      <a:r>
                        <a:rPr lang="en-US" sz="1400" dirty="0">
                          <a:solidFill>
                            <a:srgbClr val="660066"/>
                          </a:solidFill>
                          <a:latin typeface="Candara"/>
                          <a:cs typeface="Candara"/>
                        </a:rPr>
                        <a:t>Protein</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2g</a:t>
                      </a:r>
                    </a:p>
                  </a:txBody>
                  <a:tcPr marL="68580" marR="68580" anchor="ctr">
                    <a:solidFill>
                      <a:schemeClr val="accent6">
                        <a:lumMod val="60000"/>
                        <a:lumOff val="40000"/>
                      </a:schemeClr>
                    </a:solidFill>
                  </a:tcPr>
                </a:tc>
                <a:tc>
                  <a:txBody>
                    <a:bodyPr/>
                    <a:lstStyle/>
                    <a:p>
                      <a:pPr algn="ctr"/>
                      <a:r>
                        <a:rPr lang="en-US" sz="16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&lt;1g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&lt;1g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600" dirty="0">
                          <a:solidFill>
                            <a:srgbClr val="660066"/>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37" name="Oval 36"/>
          <p:cNvSpPr/>
          <p:nvPr/>
        </p:nvSpPr>
        <p:spPr>
          <a:xfrm>
            <a:off x="988580" y="3285165"/>
            <a:ext cx="895350" cy="412750"/>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99728A-1D9C-2F42-AB99-0886178B2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3438" y="847503"/>
            <a:ext cx="1087666" cy="1013445"/>
          </a:xfrm>
          <a:prstGeom prst="rect">
            <a:avLst/>
          </a:prstGeom>
        </p:spPr>
      </p:pic>
      <p:pic>
        <p:nvPicPr>
          <p:cNvPr id="5" name="Picture 4">
            <a:extLst>
              <a:ext uri="{FF2B5EF4-FFF2-40B4-BE49-F238E27FC236}">
                <a16:creationId xmlns:a16="http://schemas.microsoft.com/office/drawing/2014/main" id="{2EEDF384-7670-5F4E-B7E5-412F113F7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1247" y="879880"/>
            <a:ext cx="1073413" cy="1000165"/>
          </a:xfrm>
          <a:prstGeom prst="rect">
            <a:avLst/>
          </a:prstGeom>
        </p:spPr>
      </p:pic>
      <p:pic>
        <p:nvPicPr>
          <p:cNvPr id="6" name="Picture 5">
            <a:extLst>
              <a:ext uri="{FF2B5EF4-FFF2-40B4-BE49-F238E27FC236}">
                <a16:creationId xmlns:a16="http://schemas.microsoft.com/office/drawing/2014/main" id="{6D72384D-37BF-FB48-9B18-DDB8911145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9182" y="907197"/>
            <a:ext cx="870335" cy="1000165"/>
          </a:xfrm>
          <a:prstGeom prst="rect">
            <a:avLst/>
          </a:prstGeom>
        </p:spPr>
      </p:pic>
      <p:pic>
        <p:nvPicPr>
          <p:cNvPr id="8" name="Picture 7">
            <a:extLst>
              <a:ext uri="{FF2B5EF4-FFF2-40B4-BE49-F238E27FC236}">
                <a16:creationId xmlns:a16="http://schemas.microsoft.com/office/drawing/2014/main" id="{BCC761F8-003E-754F-871E-18D000BCC3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92326" y="798631"/>
            <a:ext cx="750286" cy="1203585"/>
          </a:xfrm>
          <a:prstGeom prst="rect">
            <a:avLst/>
          </a:prstGeom>
        </p:spPr>
      </p:pic>
      <p:pic>
        <p:nvPicPr>
          <p:cNvPr id="9" name="Picture 8">
            <a:extLst>
              <a:ext uri="{FF2B5EF4-FFF2-40B4-BE49-F238E27FC236}">
                <a16:creationId xmlns:a16="http://schemas.microsoft.com/office/drawing/2014/main" id="{C25185E5-0EC7-0F4C-BD78-8417EFFDFD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3461" y="911448"/>
            <a:ext cx="506411" cy="987602"/>
          </a:xfrm>
          <a:prstGeom prst="rect">
            <a:avLst/>
          </a:prstGeom>
        </p:spPr>
      </p:pic>
      <p:pic>
        <p:nvPicPr>
          <p:cNvPr id="10" name="Picture 9">
            <a:extLst>
              <a:ext uri="{FF2B5EF4-FFF2-40B4-BE49-F238E27FC236}">
                <a16:creationId xmlns:a16="http://schemas.microsoft.com/office/drawing/2014/main" id="{95006F24-FEFF-704B-927F-380370F3B8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76329" y="854983"/>
            <a:ext cx="1249018" cy="1208805"/>
          </a:xfrm>
          <a:prstGeom prst="rect">
            <a:avLst/>
          </a:prstGeom>
        </p:spPr>
      </p:pic>
      <p:pic>
        <p:nvPicPr>
          <p:cNvPr id="13" name="Picture 12">
            <a:extLst>
              <a:ext uri="{FF2B5EF4-FFF2-40B4-BE49-F238E27FC236}">
                <a16:creationId xmlns:a16="http://schemas.microsoft.com/office/drawing/2014/main" id="{51C35D0A-1002-A445-B3A7-C04AA1B60954}"/>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1889" l="10000" r="90000">
                        <a14:foregroundMark x1="38444" y1="58222" x2="43111" y2="51778"/>
                        <a14:foregroundMark x1="43111" y1="51778" x2="50778" y2="51333"/>
                        <a14:foregroundMark x1="50778" y1="51333" x2="42667" y2="55333"/>
                        <a14:foregroundMark x1="42667" y1="55333" x2="42333" y2="59000"/>
                        <a14:foregroundMark x1="36667" y1="89889" x2="51222" y2="91889"/>
                        <a14:foregroundMark x1="51222" y1="91889" x2="63111" y2="90667"/>
                        <a14:foregroundMark x1="45778" y1="12556" x2="55222" y2="10111"/>
                        <a14:foregroundMark x1="50222" y1="19556" x2="50000" y2="14111"/>
                        <a14:foregroundMark x1="49556" y1="20000" x2="49222" y2="14556"/>
                        <a14:foregroundMark x1="47000" y1="18778" x2="47333" y2="15778"/>
                        <a14:foregroundMark x1="54000" y1="21000" x2="52667" y2="14111"/>
                        <a14:foregroundMark x1="52667" y1="14111" x2="52667" y2="14111"/>
                        <a14:foregroundMark x1="46556" y1="21000" x2="46889" y2="13778"/>
                        <a14:foregroundMark x1="46889" y1="13778" x2="47000" y2="13333"/>
                        <a14:foregroundMark x1="53667" y1="21444" x2="53444" y2="13333"/>
                      </a14:backgroundRemoval>
                    </a14:imgEffect>
                  </a14:imgLayer>
                </a14:imgProps>
              </a:ext>
              <a:ext uri="{28A0092B-C50C-407E-A947-70E740481C1C}">
                <a14:useLocalDpi xmlns:a14="http://schemas.microsoft.com/office/drawing/2010/main"/>
              </a:ext>
            </a:extLst>
          </a:blip>
          <a:stretch>
            <a:fillRect/>
          </a:stretch>
        </p:blipFill>
        <p:spPr>
          <a:xfrm>
            <a:off x="6450313" y="836503"/>
            <a:ext cx="1249018" cy="1163787"/>
          </a:xfrm>
          <a:prstGeom prst="rect">
            <a:avLst/>
          </a:prstGeom>
        </p:spPr>
      </p:pic>
      <p:pic>
        <p:nvPicPr>
          <p:cNvPr id="15" name="Picture 14">
            <a:extLst>
              <a:ext uri="{FF2B5EF4-FFF2-40B4-BE49-F238E27FC236}">
                <a16:creationId xmlns:a16="http://schemas.microsoft.com/office/drawing/2014/main" id="{50D02B78-FECE-C34B-B6C3-F7659D7CC457}"/>
              </a:ext>
            </a:extLst>
          </p:cNvPr>
          <p:cNvPicPr>
            <a:picLocks noChangeAspect="1"/>
          </p:cNvPicPr>
          <p:nvPr/>
        </p:nvPicPr>
        <p:blipFill>
          <a:blip r:embed="rId11" cstate="email">
            <a:extLst>
              <a:ext uri="{BEBA8EAE-BF5A-486C-A8C5-ECC9F3942E4B}">
                <a14:imgProps xmlns:a14="http://schemas.microsoft.com/office/drawing/2010/main">
                  <a14:imgLayer r:embed="rId12">
                    <a14:imgEffect>
                      <a14:backgroundRemoval t="7667" b="91222" l="10000" r="90000">
                        <a14:foregroundMark x1="40889" y1="62444" x2="42333" y2="43222"/>
                        <a14:foregroundMark x1="41111" y1="73333" x2="43111" y2="55111"/>
                        <a14:foregroundMark x1="37444" y1="88444" x2="44000" y2="91333"/>
                        <a14:foregroundMark x1="44000" y1="91333" x2="63556" y2="90333"/>
                        <a14:foregroundMark x1="40111" y1="69667" x2="37667" y2="61333"/>
                        <a14:foregroundMark x1="37667" y1="61333" x2="37667" y2="61000"/>
                        <a14:foregroundMark x1="37111" y1="69333" x2="35667" y2="58556"/>
                        <a14:foregroundMark x1="47556" y1="70667" x2="49222" y2="56333"/>
                        <a14:foregroundMark x1="48556" y1="22667" x2="49556" y2="13556"/>
                        <a14:foregroundMark x1="54222" y1="19778" x2="52000" y2="12556"/>
                        <a14:foregroundMark x1="52000" y1="12556" x2="52000" y2="12556"/>
                        <a14:foregroundMark x1="45778" y1="22667" x2="46778" y2="15333"/>
                        <a14:foregroundMark x1="46778" y1="15333" x2="46778" y2="15333"/>
                        <a14:foregroundMark x1="46333" y1="12556" x2="47000" y2="7667"/>
                      </a14:backgroundRemoval>
                    </a14:imgEffect>
                  </a14:imgLayer>
                </a14:imgProps>
              </a:ext>
              <a:ext uri="{28A0092B-C50C-407E-A947-70E740481C1C}">
                <a14:useLocalDpi xmlns:a14="http://schemas.microsoft.com/office/drawing/2010/main"/>
              </a:ext>
            </a:extLst>
          </a:blip>
          <a:stretch>
            <a:fillRect/>
          </a:stretch>
        </p:blipFill>
        <p:spPr>
          <a:xfrm>
            <a:off x="7237881" y="853969"/>
            <a:ext cx="1230272" cy="1146320"/>
          </a:xfrm>
          <a:prstGeom prst="rect">
            <a:avLst/>
          </a:prstGeom>
        </p:spPr>
      </p:pic>
      <p:pic>
        <p:nvPicPr>
          <p:cNvPr id="21" name="Picture 20">
            <a:extLst>
              <a:ext uri="{FF2B5EF4-FFF2-40B4-BE49-F238E27FC236}">
                <a16:creationId xmlns:a16="http://schemas.microsoft.com/office/drawing/2014/main" id="{70E25219-E7F8-1E48-B434-910B1AAD77D9}"/>
              </a:ext>
            </a:extLst>
          </p:cNvPr>
          <p:cNvPicPr>
            <a:picLocks noChangeAspect="1"/>
          </p:cNvPicPr>
          <p:nvPr/>
        </p:nvPicPr>
        <p:blipFill>
          <a:blip r:embed="rId13" cstate="email">
            <a:extLst>
              <a:ext uri="{BEBA8EAE-BF5A-486C-A8C5-ECC9F3942E4B}">
                <a14:imgProps xmlns:a14="http://schemas.microsoft.com/office/drawing/2010/main">
                  <a14:imgLayer r:embed="rId14">
                    <a14:imgEffect>
                      <a14:backgroundRemoval t="9917" b="93583" l="10000" r="90000">
                        <a14:foregroundMark x1="39667" y1="69917" x2="32583" y2="66833"/>
                        <a14:foregroundMark x1="32583" y1="66833" x2="30583" y2="58083"/>
                        <a14:foregroundMark x1="30583" y1="58083" x2="32333" y2="50917"/>
                        <a14:foregroundMark x1="32333" y1="50917" x2="38583" y2="47750"/>
                        <a14:foregroundMark x1="38583" y1="47750" x2="41583" y2="54250"/>
                        <a14:foregroundMark x1="41583" y1="54250" x2="39917" y2="68667"/>
                        <a14:foregroundMark x1="39417" y1="40250" x2="38667" y2="32333"/>
                        <a14:foregroundMark x1="50000" y1="19500" x2="49750" y2="9917"/>
                        <a14:foregroundMark x1="46750" y1="21000" x2="46083" y2="13333"/>
                        <a14:foregroundMark x1="46083" y1="13333" x2="46083" y2="13333"/>
                        <a14:foregroundMark x1="53250" y1="18750" x2="52500" y2="11083"/>
                        <a14:foregroundMark x1="54917" y1="20500" x2="54167" y2="14333"/>
                        <a14:foregroundMark x1="38667" y1="88417" x2="55417" y2="91333"/>
                        <a14:foregroundMark x1="55417" y1="91333" x2="60583" y2="90833"/>
                        <a14:foregroundMark x1="40833" y1="48667" x2="41333" y2="37500"/>
                        <a14:foregroundMark x1="31000" y1="26917" x2="35500" y2="21167"/>
                        <a14:foregroundMark x1="35500" y1="21167" x2="40333" y2="20250"/>
                        <a14:foregroundMark x1="30750" y1="89667" x2="57417" y2="93583"/>
                        <a14:foregroundMark x1="57417" y1="93583" x2="69000" y2="88167"/>
                      </a14:backgroundRemoval>
                    </a14:imgEffect>
                  </a14:imgLayer>
                </a14:imgProps>
              </a:ext>
              <a:ext uri="{28A0092B-C50C-407E-A947-70E740481C1C}">
                <a14:useLocalDpi xmlns:a14="http://schemas.microsoft.com/office/drawing/2010/main"/>
              </a:ext>
            </a:extLst>
          </a:blip>
          <a:stretch>
            <a:fillRect/>
          </a:stretch>
        </p:blipFill>
        <p:spPr>
          <a:xfrm>
            <a:off x="8002628" y="836168"/>
            <a:ext cx="1230272" cy="1146320"/>
          </a:xfrm>
          <a:prstGeom prst="rect">
            <a:avLst/>
          </a:prstGeom>
        </p:spPr>
      </p:pic>
      <p:sp>
        <p:nvSpPr>
          <p:cNvPr id="20" name="Title 6"/>
          <p:cNvSpPr txBox="1">
            <a:spLocks/>
          </p:cNvSpPr>
          <p:nvPr/>
        </p:nvSpPr>
        <p:spPr>
          <a:xfrm>
            <a:off x="974256" y="0"/>
            <a:ext cx="7407744" cy="618884"/>
          </a:xfrm>
          <a:prstGeom prst="rect">
            <a:avLst/>
          </a:prstGeom>
        </p:spPr>
        <p:txBody>
          <a:bodyPr/>
          <a:lstStyle>
            <a:defPPr>
              <a:defRPr lang="en-US"/>
            </a:defPPr>
            <a:lvl1pPr>
              <a:lnSpc>
                <a:spcPct val="90000"/>
              </a:lnSpc>
              <a:spcBef>
                <a:spcPct val="0"/>
              </a:spcBef>
              <a:buNone/>
              <a:defRPr sz="5400">
                <a:solidFill>
                  <a:schemeClr val="bg1"/>
                </a:solidFill>
                <a:effectLst>
                  <a:outerShdw blurRad="50800" dist="50800" dir="2700000" algn="tl" rotWithShape="0">
                    <a:srgbClr val="000000">
                      <a:alpha val="87000"/>
                    </a:srgbClr>
                  </a:outerShdw>
                </a:effectLst>
                <a:latin typeface="Candara"/>
                <a:ea typeface="+mj-ea"/>
                <a:cs typeface="Candara"/>
              </a:defRPr>
            </a:lvl1pPr>
          </a:lstStyle>
          <a:p>
            <a:pPr algn="ctr">
              <a:lnSpc>
                <a:spcPct val="100000"/>
              </a:lnSpc>
              <a:spcBef>
                <a:spcPts val="0"/>
              </a:spcBef>
            </a:pPr>
            <a:r>
              <a:rPr lang="en-US" sz="2400" dirty="0">
                <a:solidFill>
                  <a:srgbClr val="7A4786"/>
                </a:solidFill>
                <a:effectLst/>
                <a:ea typeface="+mn-ea"/>
              </a:rPr>
              <a:t>Mamma Chia Organic Chia Squeeze Leads in Nutrition</a:t>
            </a:r>
          </a:p>
        </p:txBody>
      </p:sp>
      <p:sp>
        <p:nvSpPr>
          <p:cNvPr id="22" name="Freeform 21"/>
          <p:cNvSpPr/>
          <p:nvPr/>
        </p:nvSpPr>
        <p:spPr>
          <a:xfrm>
            <a:off x="913994" y="3688502"/>
            <a:ext cx="325607" cy="1247565"/>
          </a:xfrm>
          <a:custGeom>
            <a:avLst/>
            <a:gdLst>
              <a:gd name="connsiteX0" fmla="*/ 695739 w 695739"/>
              <a:gd name="connsiteY0" fmla="*/ 0 h 1866348"/>
              <a:gd name="connsiteX1" fmla="*/ 121478 w 695739"/>
              <a:gd name="connsiteY1" fmla="*/ 430696 h 1866348"/>
              <a:gd name="connsiteX2" fmla="*/ 0 w 695739"/>
              <a:gd name="connsiteY2" fmla="*/ 1866348 h 1866348"/>
            </a:gdLst>
            <a:ahLst/>
            <a:cxnLst>
              <a:cxn ang="0">
                <a:pos x="connsiteX0" y="connsiteY0"/>
              </a:cxn>
              <a:cxn ang="0">
                <a:pos x="connsiteX1" y="connsiteY1"/>
              </a:cxn>
              <a:cxn ang="0">
                <a:pos x="connsiteX2" y="connsiteY2"/>
              </a:cxn>
            </a:cxnLst>
            <a:rect l="l" t="t" r="r" b="b"/>
            <a:pathLst>
              <a:path w="695739" h="1866348">
                <a:moveTo>
                  <a:pt x="695739" y="0"/>
                </a:moveTo>
                <a:cubicBezTo>
                  <a:pt x="466586" y="59819"/>
                  <a:pt x="237434" y="119638"/>
                  <a:pt x="121478" y="430696"/>
                </a:cubicBezTo>
                <a:cubicBezTo>
                  <a:pt x="5522" y="741754"/>
                  <a:pt x="2761" y="1304051"/>
                  <a:pt x="0" y="1866348"/>
                </a:cubicBezTo>
              </a:path>
            </a:pathLst>
          </a:custGeom>
          <a:ln w="28575"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Rounded Rectangle 22"/>
          <p:cNvSpPr/>
          <p:nvPr/>
        </p:nvSpPr>
        <p:spPr>
          <a:xfrm>
            <a:off x="256475" y="5020182"/>
            <a:ext cx="2277704" cy="949739"/>
          </a:xfrm>
          <a:prstGeom prst="roundRect">
            <a:avLst/>
          </a:prstGeom>
          <a:solidFill>
            <a:schemeClr val="bg1">
              <a:lumMod val="85000"/>
            </a:schemeClr>
          </a:solidFill>
          <a:ln>
            <a:solidFill>
              <a:srgbClr val="660066"/>
            </a:solidFill>
          </a:ln>
          <a:effectLst>
            <a:outerShdw blurRad="50800" dist="38100" dir="2700000" algn="tl" rotWithShape="0">
              <a:srgbClr val="000000">
                <a:alpha val="43000"/>
              </a:srgb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0066"/>
                </a:solidFill>
                <a:latin typeface="Candara"/>
                <a:cs typeface="Candara"/>
              </a:rPr>
              <a:t>Only Brand with Heart/Brain Healthy Omega-3</a:t>
            </a:r>
          </a:p>
        </p:txBody>
      </p:sp>
      <p:sp>
        <p:nvSpPr>
          <p:cNvPr id="25" name="Rectangle 8"/>
          <p:cNvSpPr>
            <a:spLocks noChangeArrowheads="1"/>
          </p:cNvSpPr>
          <p:nvPr/>
        </p:nvSpPr>
        <p:spPr bwMode="auto">
          <a:xfrm>
            <a:off x="3392081" y="4819231"/>
            <a:ext cx="4837925" cy="307777"/>
          </a:xfrm>
          <a:prstGeom prst="rect">
            <a:avLst/>
          </a:prstGeom>
        </p:spPr>
        <p:txBody>
          <a:bodyPr>
            <a:spAutoFit/>
          </a:bodyPr>
          <a:lstStyle/>
          <a:p>
            <a:r>
              <a:rPr lang="en-US" sz="1400" dirty="0">
                <a:solidFill>
                  <a:srgbClr val="660066"/>
                </a:solidFill>
                <a:effectLst>
                  <a:outerShdw blurRad="50800" dist="25400" dir="2700000" algn="tl" rotWithShape="0">
                    <a:srgbClr val="000000">
                      <a:alpha val="43000"/>
                    </a:srgbClr>
                  </a:outerShdw>
                </a:effectLst>
                <a:latin typeface="Candara"/>
                <a:cs typeface="Candara"/>
              </a:rPr>
              <a:t>Mamma Chia delivers what consumers are looking for today!</a:t>
            </a:r>
          </a:p>
        </p:txBody>
      </p:sp>
      <p:sp>
        <p:nvSpPr>
          <p:cNvPr id="26" name="Rectangle 25"/>
          <p:cNvSpPr/>
          <p:nvPr/>
        </p:nvSpPr>
        <p:spPr>
          <a:xfrm>
            <a:off x="4568914" y="5192573"/>
            <a:ext cx="3429000" cy="677108"/>
          </a:xfrm>
          <a:prstGeom prst="rect">
            <a:avLst/>
          </a:prstGeom>
        </p:spPr>
        <p:txBody>
          <a:bodyPr>
            <a:spAutoFit/>
          </a:bodyPr>
          <a:lstStyle/>
          <a:p>
            <a:pPr marL="74295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More Fiber</a:t>
            </a:r>
          </a:p>
          <a:p>
            <a:pPr marL="74295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More Protein</a:t>
            </a:r>
          </a:p>
        </p:txBody>
      </p:sp>
      <p:sp>
        <p:nvSpPr>
          <p:cNvPr id="27" name="Rectangle 26">
            <a:extLst>
              <a:ext uri="{FF2B5EF4-FFF2-40B4-BE49-F238E27FC236}">
                <a16:creationId xmlns:a16="http://schemas.microsoft.com/office/drawing/2014/main" id="{FDACBDE0-4B21-445E-9EC6-2B58EECEF172}"/>
              </a:ext>
            </a:extLst>
          </p:cNvPr>
          <p:cNvSpPr/>
          <p:nvPr/>
        </p:nvSpPr>
        <p:spPr>
          <a:xfrm>
            <a:off x="6038833" y="5192573"/>
            <a:ext cx="3429000" cy="307777"/>
          </a:xfrm>
          <a:prstGeom prst="rect">
            <a:avLst/>
          </a:prstGeom>
        </p:spPr>
        <p:txBody>
          <a:bodyPr>
            <a:spAutoFit/>
          </a:bodyPr>
          <a:lstStyle/>
          <a:p>
            <a:pPr marL="74295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For the Whole Family</a:t>
            </a:r>
          </a:p>
        </p:txBody>
      </p:sp>
      <p:sp>
        <p:nvSpPr>
          <p:cNvPr id="4" name="Rectangle 3">
            <a:extLst>
              <a:ext uri="{FF2B5EF4-FFF2-40B4-BE49-F238E27FC236}">
                <a16:creationId xmlns:a16="http://schemas.microsoft.com/office/drawing/2014/main" id="{82C341DD-91D9-4471-84C6-BD1900998C87}"/>
              </a:ext>
            </a:extLst>
          </p:cNvPr>
          <p:cNvSpPr/>
          <p:nvPr/>
        </p:nvSpPr>
        <p:spPr>
          <a:xfrm>
            <a:off x="2254401" y="5192573"/>
            <a:ext cx="2953991" cy="677108"/>
          </a:xfrm>
          <a:prstGeom prst="rect">
            <a:avLst/>
          </a:prstGeom>
        </p:spPr>
        <p:txBody>
          <a:bodyPr wrap="square">
            <a:spAutoFit/>
          </a:bodyPr>
          <a:lstStyle/>
          <a:p>
            <a:pPr marL="125730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Omega-3</a:t>
            </a:r>
          </a:p>
          <a:p>
            <a:pPr marL="125730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No Added Sugar</a:t>
            </a:r>
          </a:p>
        </p:txBody>
      </p:sp>
      <p:pic>
        <p:nvPicPr>
          <p:cNvPr id="24" name="Picture 23" descr="A picture containing food, lotion, pink, purple&#10;&#10;Description automatically generated">
            <a:extLst>
              <a:ext uri="{FF2B5EF4-FFF2-40B4-BE49-F238E27FC236}">
                <a16:creationId xmlns:a16="http://schemas.microsoft.com/office/drawing/2014/main" id="{860439C3-D733-45D6-B141-EBA8CBC0A26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84860" y="877193"/>
            <a:ext cx="633963" cy="9919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6660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high ball energy logo"/>
          <p:cNvSpPr>
            <a:spLocks noChangeAspect="1" noChangeArrowheads="1"/>
          </p:cNvSpPr>
          <p:nvPr/>
        </p:nvSpPr>
        <p:spPr bwMode="auto">
          <a:xfrm>
            <a:off x="141432" y="-127467"/>
            <a:ext cx="277091" cy="268942"/>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82058" tIns="41029" rIns="82058" bIns="41029" numCol="1" anchor="t" anchorCtr="0" compatLnSpc="1">
            <a:prstTxWarp prst="textNoShape">
              <a:avLst/>
            </a:prstTxWarp>
          </a:bodyPr>
          <a:lstStyle/>
          <a:p>
            <a:pPr defTabSz="914400"/>
            <a:endParaRPr lang="en-US">
              <a:solidFill>
                <a:prstClr val="black"/>
              </a:solidFill>
              <a:latin typeface="Calibri"/>
            </a:endParaRPr>
          </a:p>
        </p:txBody>
      </p:sp>
      <p:sp>
        <p:nvSpPr>
          <p:cNvPr id="13" name="Title 1">
            <a:extLst>
              <a:ext uri="{FF2B5EF4-FFF2-40B4-BE49-F238E27FC236}">
                <a16:creationId xmlns:a16="http://schemas.microsoft.com/office/drawing/2014/main" id="{5E39231E-A78C-41F0-B5E4-16C7CA88E7EE}"/>
              </a:ext>
            </a:extLst>
          </p:cNvPr>
          <p:cNvSpPr txBox="1">
            <a:spLocks/>
          </p:cNvSpPr>
          <p:nvPr/>
        </p:nvSpPr>
        <p:spPr>
          <a:xfrm>
            <a:off x="141432" y="110383"/>
            <a:ext cx="8861136" cy="473400"/>
          </a:xfrm>
          <a:prstGeom prst="rect">
            <a:avLst/>
          </a:prstGeom>
        </p:spPr>
        <p:txBody>
          <a:bodyPr vert="horz"/>
          <a:lstStyle>
            <a:lvl1pPr algn="l" defTabSz="914400" rtl="0" eaLnBrk="1" latinLnBrk="0" hangingPunct="1">
              <a:lnSpc>
                <a:spcPct val="90000"/>
              </a:lnSpc>
              <a:spcBef>
                <a:spcPct val="0"/>
              </a:spcBef>
              <a:buNone/>
              <a:defRPr sz="3200" b="1" kern="1200">
                <a:solidFill>
                  <a:srgbClr val="660066"/>
                </a:solidFill>
                <a:latin typeface="+mj-lt"/>
                <a:ea typeface="+mj-ea"/>
                <a:cs typeface="+mj-cs"/>
              </a:defRPr>
            </a:lvl1pPr>
          </a:lstStyle>
          <a:p>
            <a:pPr marL="0" marR="0" lvl="0" indent="0" algn="ctr" defTabSz="914396" rtl="0" eaLnBrk="1" fontAlgn="auto" latinLnBrk="0" hangingPunct="1">
              <a:lnSpc>
                <a:spcPct val="90000"/>
              </a:lnSpc>
              <a:spcBef>
                <a:spcPct val="0"/>
              </a:spcBef>
              <a:spcAft>
                <a:spcPts val="0"/>
              </a:spcAft>
              <a:buClrTx/>
              <a:buSzTx/>
              <a:buFontTx/>
              <a:buNone/>
              <a:tabLst/>
              <a:defRPr/>
            </a:pPr>
            <a:r>
              <a:rPr lang="en-US" sz="2800" b="0" dirty="0">
                <a:solidFill>
                  <a:srgbClr val="562966"/>
                </a:solidFill>
                <a:latin typeface="Candara" panose="020E0502030303020204" pitchFamily="34" charset="0"/>
              </a:rPr>
              <a:t>Gut health is now more important than ever!</a:t>
            </a:r>
            <a:endParaRPr kumimoji="0" lang="en-US" sz="2800" b="0" i="0" u="none" strike="noStrike" kern="1200" cap="none" spc="0" normalizeH="0" baseline="0" noProof="0" dirty="0">
              <a:ln>
                <a:noFill/>
              </a:ln>
              <a:solidFill>
                <a:srgbClr val="562966"/>
              </a:solidFill>
              <a:effectLst/>
              <a:uLnTx/>
              <a:uFillTx/>
              <a:latin typeface="Candara" panose="020E0502030303020204" pitchFamily="34" charset="0"/>
              <a:ea typeface="+mj-ea"/>
              <a:cs typeface="+mj-cs"/>
            </a:endParaRPr>
          </a:p>
        </p:txBody>
      </p:sp>
      <p:pic>
        <p:nvPicPr>
          <p:cNvPr id="20" name="Picture 19" descr="A picture containing bus, woman, man, parking&#10;&#10;Description automatically generated">
            <a:extLst>
              <a:ext uri="{FF2B5EF4-FFF2-40B4-BE49-F238E27FC236}">
                <a16:creationId xmlns:a16="http://schemas.microsoft.com/office/drawing/2014/main" id="{F007D198-3D17-495B-ADBC-0DBD23B4E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768" y="3372680"/>
            <a:ext cx="2148378" cy="2271684"/>
          </a:xfrm>
          <a:prstGeom prst="rect">
            <a:avLst/>
          </a:prstGeom>
        </p:spPr>
      </p:pic>
      <p:pic>
        <p:nvPicPr>
          <p:cNvPr id="23" name="Picture 22" descr="A picture containing pink, table, food, bus&#10;&#10;Description automatically generated">
            <a:extLst>
              <a:ext uri="{FF2B5EF4-FFF2-40B4-BE49-F238E27FC236}">
                <a16:creationId xmlns:a16="http://schemas.microsoft.com/office/drawing/2014/main" id="{175C6988-59BD-429D-9B47-4679B90D7A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783" y="1216053"/>
            <a:ext cx="2148378" cy="2271683"/>
          </a:xfrm>
          <a:prstGeom prst="rect">
            <a:avLst/>
          </a:prstGeom>
        </p:spPr>
      </p:pic>
      <p:pic>
        <p:nvPicPr>
          <p:cNvPr id="31" name="Picture 30" descr="A picture containing blue, food&#10;&#10;Description automatically generated">
            <a:extLst>
              <a:ext uri="{FF2B5EF4-FFF2-40B4-BE49-F238E27FC236}">
                <a16:creationId xmlns:a16="http://schemas.microsoft.com/office/drawing/2014/main" id="{4C430770-604A-4FA0-9B85-807FC878D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7606" y="3587984"/>
            <a:ext cx="1228296" cy="1921923"/>
          </a:xfrm>
          <a:prstGeom prst="rect">
            <a:avLst/>
          </a:prstGeom>
        </p:spPr>
      </p:pic>
      <p:pic>
        <p:nvPicPr>
          <p:cNvPr id="35" name="Picture 34" descr="A picture containing food&#10;&#10;Description automatically generated">
            <a:extLst>
              <a:ext uri="{FF2B5EF4-FFF2-40B4-BE49-F238E27FC236}">
                <a16:creationId xmlns:a16="http://schemas.microsoft.com/office/drawing/2014/main" id="{736B5213-D9C5-4CDE-A8CE-A2A49B9D8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07605" y="1431357"/>
            <a:ext cx="1228297" cy="1921922"/>
          </a:xfrm>
          <a:prstGeom prst="rect">
            <a:avLst/>
          </a:prstGeom>
        </p:spPr>
      </p:pic>
      <p:sp>
        <p:nvSpPr>
          <p:cNvPr id="14" name="TextBox 13">
            <a:extLst>
              <a:ext uri="{FF2B5EF4-FFF2-40B4-BE49-F238E27FC236}">
                <a16:creationId xmlns:a16="http://schemas.microsoft.com/office/drawing/2014/main" id="{0489CE98-B3B4-004D-908C-7C1F41CC8E24}"/>
              </a:ext>
            </a:extLst>
          </p:cNvPr>
          <p:cNvSpPr txBox="1"/>
          <p:nvPr/>
        </p:nvSpPr>
        <p:spPr>
          <a:xfrm>
            <a:off x="3165026" y="1388953"/>
            <a:ext cx="5635505" cy="4455066"/>
          </a:xfrm>
          <a:prstGeom prst="roundRect">
            <a:avLst>
              <a:gd name="adj" fmla="val 0"/>
            </a:avLst>
          </a:prstGeom>
          <a:noFill/>
          <a:ln>
            <a:noFill/>
            <a:prstDash val="sysDash"/>
          </a:ln>
        </p:spPr>
        <p:txBody>
          <a:bodyPr wrap="square" rtlCol="0" anchor="ctr">
            <a:spAutoFit/>
          </a:bodyPr>
          <a:lstStyle/>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Healthy gut is directly linked to a stronger immune system</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Consumers look at their food to strengthen and protect their health during these unprecedented times</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Mamma Chia Squeeze provides immunity boosting Omega-3 combined with prebiotic fiber in a tasty snack</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Add Prebiotic Chia Squeeze to existing Core Flavor Squeezes to increase functionality to the set</a:t>
            </a:r>
          </a:p>
          <a:p>
            <a:pPr marL="742950" lvl="1" indent="-285750" defTabSz="914400">
              <a:spcBef>
                <a:spcPts val="300"/>
              </a:spcBef>
              <a:buSzPct val="100000"/>
              <a:buFont typeface="Arial" panose="020B0604020202020204" pitchFamily="34" charset="0"/>
              <a:buChar char="•"/>
              <a:defRPr/>
            </a:pPr>
            <a:endParaRPr lang="en-US" sz="1600" dirty="0">
              <a:solidFill>
                <a:srgbClr val="660066"/>
              </a:solidFill>
              <a:latin typeface="Candara"/>
              <a:cs typeface="Candara"/>
            </a:endParaRPr>
          </a:p>
          <a:p>
            <a:pPr lvl="1" defTabSz="914400">
              <a:spcBef>
                <a:spcPts val="300"/>
              </a:spcBef>
              <a:buSzPct val="100000"/>
              <a:defRPr/>
            </a:pPr>
            <a:r>
              <a:rPr lang="en-US" sz="1600" b="1" dirty="0">
                <a:solidFill>
                  <a:srgbClr val="660066"/>
                </a:solidFill>
                <a:latin typeface="Candara"/>
                <a:cs typeface="Candara"/>
              </a:rPr>
              <a:t>Key Health Benefits</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Fiber Rich Prebiotics (Organic Jerusalem Artichoke) </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6g Prebiotic Fiber</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1200mg Omega-3</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70 Calories Per Pouch</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2g Plant-Based Protein</a:t>
            </a:r>
          </a:p>
          <a:p>
            <a:pPr marL="742950" lvl="1" indent="-285750" defTabSz="914400">
              <a:spcBef>
                <a:spcPts val="300"/>
              </a:spcBef>
              <a:buSzPct val="100000"/>
              <a:buFont typeface="Arial" panose="020B0604020202020204" pitchFamily="34" charset="0"/>
              <a:buChar char="•"/>
              <a:defRPr/>
            </a:pPr>
            <a:r>
              <a:rPr lang="en-US" sz="1600" dirty="0">
                <a:solidFill>
                  <a:srgbClr val="660066"/>
                </a:solidFill>
                <a:latin typeface="Candara"/>
                <a:cs typeface="Candara"/>
              </a:rPr>
              <a:t>No added sugar</a:t>
            </a:r>
          </a:p>
        </p:txBody>
      </p:sp>
      <p:sp>
        <p:nvSpPr>
          <p:cNvPr id="4" name="Rectangle: Rounded Corners 3">
            <a:extLst>
              <a:ext uri="{FF2B5EF4-FFF2-40B4-BE49-F238E27FC236}">
                <a16:creationId xmlns:a16="http://schemas.microsoft.com/office/drawing/2014/main" id="{E3EC5728-3DB2-4CEA-93E7-E9EBE3249DFF}"/>
              </a:ext>
            </a:extLst>
          </p:cNvPr>
          <p:cNvSpPr/>
          <p:nvPr/>
        </p:nvSpPr>
        <p:spPr>
          <a:xfrm>
            <a:off x="3418221" y="1124258"/>
            <a:ext cx="5464629" cy="4984456"/>
          </a:xfrm>
          <a:prstGeom prst="roundRect">
            <a:avLst>
              <a:gd name="adj" fmla="val 6341"/>
            </a:avLst>
          </a:prstGeom>
          <a:noFill/>
          <a:ln w="19050">
            <a:solidFill>
              <a:srgbClr val="6D20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0C811B-5935-4990-99E2-F8ED4DD12891}"/>
              </a:ext>
            </a:extLst>
          </p:cNvPr>
          <p:cNvSpPr txBox="1"/>
          <p:nvPr/>
        </p:nvSpPr>
        <p:spPr>
          <a:xfrm>
            <a:off x="913674" y="518737"/>
            <a:ext cx="7279434" cy="369332"/>
          </a:xfrm>
          <a:prstGeom prst="rect">
            <a:avLst/>
          </a:prstGeom>
          <a:noFill/>
        </p:spPr>
        <p:txBody>
          <a:bodyPr wrap="square">
            <a:spAutoFit/>
          </a:bodyPr>
          <a:lstStyle/>
          <a:p>
            <a:pPr lvl="0" algn="ctr" defTabSz="914400">
              <a:spcBef>
                <a:spcPts val="300"/>
              </a:spcBef>
              <a:buSzPct val="100000"/>
              <a:defRPr/>
            </a:pPr>
            <a:r>
              <a:rPr lang="en-US" b="1" dirty="0">
                <a:solidFill>
                  <a:srgbClr val="562966"/>
                </a:solidFill>
                <a:latin typeface="Candara"/>
                <a:cs typeface="Candara"/>
              </a:rPr>
              <a:t>Prebiotic Chia Squeeze supports gut health for souls of all ages!</a:t>
            </a:r>
          </a:p>
        </p:txBody>
      </p:sp>
    </p:spTree>
    <p:extLst>
      <p:ext uri="{BB962C8B-B14F-4D97-AF65-F5344CB8AC3E}">
        <p14:creationId xmlns:p14="http://schemas.microsoft.com/office/powerpoint/2010/main" val="384234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l Simple March 2020 The Smartest Beauty Products of All Time FREE SHIPPING CB">
            <a:extLst>
              <a:ext uri="{FF2B5EF4-FFF2-40B4-BE49-F238E27FC236}">
                <a16:creationId xmlns:a16="http://schemas.microsoft.com/office/drawing/2014/main" id="{812D1273-315D-40C6-AADE-6CAD054F291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5361" y="1222303"/>
            <a:ext cx="2685948" cy="30371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7C04346-C341-44C5-A8D5-4167BA735B9E}"/>
              </a:ext>
            </a:extLst>
          </p:cNvPr>
          <p:cNvSpPr txBox="1">
            <a:spLocks/>
          </p:cNvSpPr>
          <p:nvPr/>
        </p:nvSpPr>
        <p:spPr>
          <a:xfrm>
            <a:off x="-62795" y="157144"/>
            <a:ext cx="9199181" cy="822604"/>
          </a:xfrm>
          <a:prstGeom prst="rect">
            <a:avLst/>
          </a:prstGeom>
          <a:noFill/>
        </p:spPr>
        <p:txBody>
          <a:bodyPr vert="horz" wrap="square" lIns="83127" tIns="41564" rIns="83127" bIns="41564" rtlCol="0" anchor="ctr">
            <a:spAutoFit/>
          </a:bodyPr>
          <a:lstStyle>
            <a:lvl1pPr marL="0" algn="ctr" defTabSz="457200" rtl="0" eaLnBrk="1" latinLnBrk="0" hangingPunct="1">
              <a:lnSpc>
                <a:spcPct val="100000"/>
              </a:lnSpc>
              <a:spcBef>
                <a:spcPct val="0"/>
              </a:spcBef>
              <a:buNone/>
              <a:defRPr kumimoji="0" lang="en-US" sz="2800" b="0" i="0" u="none" strike="noStrike" kern="1200" cap="none" spc="0" normalizeH="0" baseline="0">
                <a:ln>
                  <a:noFill/>
                </a:ln>
                <a:solidFill>
                  <a:srgbClr val="562966"/>
                </a:solidFill>
                <a:effectLst/>
                <a:uLnTx/>
                <a:uFillTx/>
                <a:latin typeface="Candara" panose="020E0502030303020204" pitchFamily="34" charset="0"/>
                <a:ea typeface="+mn-ea"/>
                <a:cs typeface="+mn-cs"/>
              </a:defRPr>
            </a:lvl1pPr>
          </a:lstStyle>
          <a:p>
            <a:pPr defTabSz="831281"/>
            <a:r>
              <a:rPr lang="en-US" sz="2400" dirty="0">
                <a:solidFill>
                  <a:srgbClr val="660066"/>
                </a:solidFill>
                <a:cs typeface="Calibri" pitchFamily="34" charset="0"/>
              </a:rPr>
              <a:t>Thanks to its bountiful health benefits and versatility, Chia Seeds is experiencing a growing interests during the pandemic!</a:t>
            </a:r>
          </a:p>
        </p:txBody>
      </p:sp>
      <p:pic>
        <p:nvPicPr>
          <p:cNvPr id="6" name="Picture 5" descr="A close up of a card&#10;&#10;Description automatically generated">
            <a:extLst>
              <a:ext uri="{FF2B5EF4-FFF2-40B4-BE49-F238E27FC236}">
                <a16:creationId xmlns:a16="http://schemas.microsoft.com/office/drawing/2014/main" id="{A5097AAE-B493-4579-9DB6-5CFB4B015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3610" y="3144827"/>
            <a:ext cx="3231735" cy="2423802"/>
          </a:xfrm>
          <a:prstGeom prst="rect">
            <a:avLst/>
          </a:prstGeom>
        </p:spPr>
      </p:pic>
      <p:pic>
        <p:nvPicPr>
          <p:cNvPr id="2" name="Picture 1">
            <a:extLst>
              <a:ext uri="{FF2B5EF4-FFF2-40B4-BE49-F238E27FC236}">
                <a16:creationId xmlns:a16="http://schemas.microsoft.com/office/drawing/2014/main" id="{5245C368-96AA-4F8A-962F-1E462691A5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4199" y="1213495"/>
            <a:ext cx="1274026" cy="2307911"/>
          </a:xfrm>
          <a:prstGeom prst="rect">
            <a:avLst/>
          </a:prstGeom>
        </p:spPr>
      </p:pic>
      <p:pic>
        <p:nvPicPr>
          <p:cNvPr id="5" name="Picture 4">
            <a:extLst>
              <a:ext uri="{FF2B5EF4-FFF2-40B4-BE49-F238E27FC236}">
                <a16:creationId xmlns:a16="http://schemas.microsoft.com/office/drawing/2014/main" id="{AA5CDEDE-5918-4018-B183-9B8D4E51A8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2349" y="1235650"/>
            <a:ext cx="1296517" cy="2285757"/>
          </a:xfrm>
          <a:prstGeom prst="rect">
            <a:avLst/>
          </a:prstGeom>
        </p:spPr>
      </p:pic>
      <p:pic>
        <p:nvPicPr>
          <p:cNvPr id="8" name="Picture 7" descr="A close up of a sign&#10;&#10;Description automatically generated">
            <a:extLst>
              <a:ext uri="{FF2B5EF4-FFF2-40B4-BE49-F238E27FC236}">
                <a16:creationId xmlns:a16="http://schemas.microsoft.com/office/drawing/2014/main" id="{CD4B5C65-4452-480C-870D-6382DF95DD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5459" y="1217270"/>
            <a:ext cx="1254997" cy="2304138"/>
          </a:xfrm>
          <a:prstGeom prst="rect">
            <a:avLst/>
          </a:prstGeom>
          <a:ln w="12700">
            <a:noFill/>
          </a:ln>
          <a:effectLst>
            <a:outerShdw blurRad="50800" dist="38100" dir="2700000" algn="tl" rotWithShape="0">
              <a:prstClr val="black">
                <a:alpha val="40000"/>
              </a:prstClr>
            </a:outerShdw>
          </a:effectLst>
        </p:spPr>
      </p:pic>
      <p:pic>
        <p:nvPicPr>
          <p:cNvPr id="10" name="Picture 9" descr="A picture containing food&#10;&#10;Description automatically generated">
            <a:extLst>
              <a:ext uri="{FF2B5EF4-FFF2-40B4-BE49-F238E27FC236}">
                <a16:creationId xmlns:a16="http://schemas.microsoft.com/office/drawing/2014/main" id="{5F16394C-18E5-4689-AC70-383A95DA37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09396" y="1262986"/>
            <a:ext cx="1260390" cy="2231086"/>
          </a:xfrm>
          <a:prstGeom prst="rect">
            <a:avLst/>
          </a:prstGeom>
        </p:spPr>
      </p:pic>
      <p:pic>
        <p:nvPicPr>
          <p:cNvPr id="12" name="Picture 11" descr="A picture containing indoor, food, table, container&#10;&#10;Description automatically generated">
            <a:extLst>
              <a:ext uri="{FF2B5EF4-FFF2-40B4-BE49-F238E27FC236}">
                <a16:creationId xmlns:a16="http://schemas.microsoft.com/office/drawing/2014/main" id="{1C186A47-2B15-45A0-9BF8-8371420942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94199" y="3603414"/>
            <a:ext cx="1330173" cy="2285757"/>
          </a:xfrm>
          <a:prstGeom prst="rect">
            <a:avLst/>
          </a:prstGeom>
        </p:spPr>
      </p:pic>
      <p:pic>
        <p:nvPicPr>
          <p:cNvPr id="14" name="Picture 13" descr="A picture containing indoor, table, sitting, cup&#10;&#10;Description automatically generated">
            <a:extLst>
              <a:ext uri="{FF2B5EF4-FFF2-40B4-BE49-F238E27FC236}">
                <a16:creationId xmlns:a16="http://schemas.microsoft.com/office/drawing/2014/main" id="{94B32CC7-D0BC-45F8-A4C4-526B77D4219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35459" y="3603415"/>
            <a:ext cx="1336890" cy="2285757"/>
          </a:xfrm>
          <a:prstGeom prst="rect">
            <a:avLst/>
          </a:prstGeom>
        </p:spPr>
      </p:pic>
      <p:pic>
        <p:nvPicPr>
          <p:cNvPr id="16" name="Picture 15">
            <a:extLst>
              <a:ext uri="{FF2B5EF4-FFF2-40B4-BE49-F238E27FC236}">
                <a16:creationId xmlns:a16="http://schemas.microsoft.com/office/drawing/2014/main" id="{845F32EB-8814-4B30-9B1D-0E13C3D43B4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83020" y="3603414"/>
            <a:ext cx="1326376" cy="2285757"/>
          </a:xfrm>
          <a:prstGeom prst="rect">
            <a:avLst/>
          </a:prstGeom>
        </p:spPr>
      </p:pic>
      <p:pic>
        <p:nvPicPr>
          <p:cNvPr id="18" name="Picture 17" descr="A box filled with different types of food&#10;&#10;Description automatically generated">
            <a:extLst>
              <a:ext uri="{FF2B5EF4-FFF2-40B4-BE49-F238E27FC236}">
                <a16:creationId xmlns:a16="http://schemas.microsoft.com/office/drawing/2014/main" id="{016336FB-AF0F-4548-90A2-323A7C12320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30581" y="3603414"/>
            <a:ext cx="1290321" cy="2285757"/>
          </a:xfrm>
          <a:prstGeom prst="rect">
            <a:avLst/>
          </a:prstGeom>
        </p:spPr>
      </p:pic>
      <p:sp>
        <p:nvSpPr>
          <p:cNvPr id="7" name="TextBox 6">
            <a:extLst>
              <a:ext uri="{FF2B5EF4-FFF2-40B4-BE49-F238E27FC236}">
                <a16:creationId xmlns:a16="http://schemas.microsoft.com/office/drawing/2014/main" id="{8572D6A6-0B31-4ED5-8CB7-025412A80076}"/>
              </a:ext>
            </a:extLst>
          </p:cNvPr>
          <p:cNvSpPr txBox="1"/>
          <p:nvPr/>
        </p:nvSpPr>
        <p:spPr>
          <a:xfrm>
            <a:off x="578538" y="5972596"/>
            <a:ext cx="2601878" cy="307777"/>
          </a:xfrm>
          <a:prstGeom prst="rect">
            <a:avLst/>
          </a:prstGeom>
          <a:noFill/>
        </p:spPr>
        <p:txBody>
          <a:bodyPr wrap="square" rtlCol="0">
            <a:spAutoFit/>
          </a:bodyPr>
          <a:lstStyle/>
          <a:p>
            <a:pPr algn="ctr"/>
            <a:r>
              <a:rPr lang="en-US" sz="1400" b="1" dirty="0">
                <a:solidFill>
                  <a:srgbClr val="562966"/>
                </a:solidFill>
                <a:latin typeface="Candara" panose="020E0502030303020204" pitchFamily="34" charset="0"/>
              </a:rPr>
              <a:t>Real Simple March 2020</a:t>
            </a:r>
          </a:p>
        </p:txBody>
      </p:sp>
    </p:spTree>
    <p:extLst>
      <p:ext uri="{BB962C8B-B14F-4D97-AF65-F5344CB8AC3E}">
        <p14:creationId xmlns:p14="http://schemas.microsoft.com/office/powerpoint/2010/main" val="159586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04346-C341-44C5-A8D5-4167BA735B9E}"/>
              </a:ext>
            </a:extLst>
          </p:cNvPr>
          <p:cNvSpPr txBox="1">
            <a:spLocks/>
          </p:cNvSpPr>
          <p:nvPr/>
        </p:nvSpPr>
        <p:spPr>
          <a:xfrm>
            <a:off x="88513" y="47387"/>
            <a:ext cx="8907450" cy="514827"/>
          </a:xfrm>
          <a:prstGeom prst="rect">
            <a:avLst/>
          </a:prstGeom>
          <a:noFill/>
        </p:spPr>
        <p:txBody>
          <a:bodyPr vert="horz" wrap="none" lIns="83127" tIns="41564" rIns="83127" bIns="41564" rtlCol="0" anchor="ctr">
            <a:spAutoFit/>
          </a:bodyPr>
          <a:lstStyle>
            <a:lvl1pPr marL="0" algn="ctr" defTabSz="457200" rtl="0" eaLnBrk="1" latinLnBrk="0" hangingPunct="1">
              <a:lnSpc>
                <a:spcPct val="100000"/>
              </a:lnSpc>
              <a:spcBef>
                <a:spcPct val="0"/>
              </a:spcBef>
              <a:buNone/>
              <a:defRPr kumimoji="0" lang="en-US" sz="2800" b="0" i="0" u="none" strike="noStrike" kern="1200" cap="none" spc="0" normalizeH="0" baseline="0">
                <a:ln>
                  <a:noFill/>
                </a:ln>
                <a:solidFill>
                  <a:srgbClr val="562966"/>
                </a:solidFill>
                <a:effectLst/>
                <a:uLnTx/>
                <a:uFillTx/>
                <a:latin typeface="Candara" panose="020E0502030303020204" pitchFamily="34" charset="0"/>
                <a:ea typeface="+mn-ea"/>
                <a:cs typeface="+mn-cs"/>
              </a:defRPr>
            </a:lvl1pPr>
          </a:lstStyle>
          <a:p>
            <a:pPr defTabSz="831281"/>
            <a:r>
              <a:rPr lang="en-US" dirty="0">
                <a:solidFill>
                  <a:srgbClr val="660066"/>
                </a:solidFill>
                <a:cs typeface="Calibri" pitchFamily="34" charset="0"/>
              </a:rPr>
              <a:t>Mamma Chia Organic Chia Seeds: going back to the basics</a:t>
            </a:r>
            <a:endParaRPr lang="en-US" sz="2545" dirty="0">
              <a:solidFill>
                <a:srgbClr val="660066"/>
              </a:solidFill>
            </a:endParaRPr>
          </a:p>
        </p:txBody>
      </p:sp>
      <p:sp>
        <p:nvSpPr>
          <p:cNvPr id="4" name="Rectangle 3">
            <a:extLst>
              <a:ext uri="{FF2B5EF4-FFF2-40B4-BE49-F238E27FC236}">
                <a16:creationId xmlns:a16="http://schemas.microsoft.com/office/drawing/2014/main" id="{A567C299-071C-4243-B89E-B4A4F349F7DE}"/>
              </a:ext>
            </a:extLst>
          </p:cNvPr>
          <p:cNvSpPr/>
          <p:nvPr/>
        </p:nvSpPr>
        <p:spPr>
          <a:xfrm>
            <a:off x="145748" y="1472974"/>
            <a:ext cx="5086802" cy="4247317"/>
          </a:xfrm>
          <a:prstGeom prst="rect">
            <a:avLst/>
          </a:prstGeom>
        </p:spPr>
        <p:txBody>
          <a:bodyPr wrap="square">
            <a:spAutoFit/>
          </a:bodyPr>
          <a:lstStyle/>
          <a:p>
            <a:pPr marL="171450" lvl="1" indent="-171450">
              <a:spcAft>
                <a:spcPts val="600"/>
              </a:spcAft>
              <a:buClr>
                <a:srgbClr val="562966"/>
              </a:buClr>
              <a:buSzPct val="130000"/>
              <a:buFont typeface="Arial" panose="020B0604020202020204" pitchFamily="34" charset="0"/>
              <a:buChar char="•"/>
              <a:defRPr/>
            </a:pPr>
            <a:r>
              <a:rPr lang="en-US" sz="1600" dirty="0">
                <a:solidFill>
                  <a:srgbClr val="562966"/>
                </a:solidFill>
                <a:latin typeface="Candara" panose="020E0502030303020204" pitchFamily="34" charset="0"/>
                <a:cs typeface="Calibri" pitchFamily="34" charset="0"/>
              </a:rPr>
              <a:t>Baking or Functional Food Category</a:t>
            </a:r>
          </a:p>
          <a:p>
            <a:pPr marL="171450" lvl="1" indent="-171450">
              <a:spcAft>
                <a:spcPts val="600"/>
              </a:spcAft>
              <a:buClr>
                <a:srgbClr val="562966"/>
              </a:buClr>
              <a:buSzPct val="130000"/>
              <a:buFont typeface="Arial" panose="020B0604020202020204" pitchFamily="34" charset="0"/>
              <a:buChar char="•"/>
              <a:defRPr/>
            </a:pPr>
            <a:r>
              <a:rPr lang="en-US" sz="1600" b="1" dirty="0">
                <a:solidFill>
                  <a:srgbClr val="562966"/>
                </a:solidFill>
                <a:latin typeface="Candara"/>
              </a:rPr>
              <a:t>Organic White or Black Chia Seeds (4/12oz):  </a:t>
            </a:r>
            <a:r>
              <a:rPr lang="en-US" sz="1600" dirty="0">
                <a:solidFill>
                  <a:srgbClr val="562966"/>
                </a:solidFill>
                <a:latin typeface="Candara"/>
              </a:rPr>
              <a:t>SRP $6.99</a:t>
            </a:r>
          </a:p>
          <a:p>
            <a:pPr marL="171450" lvl="1" indent="-171450">
              <a:spcAft>
                <a:spcPts val="600"/>
              </a:spcAft>
              <a:buClr>
                <a:srgbClr val="562966"/>
              </a:buClr>
              <a:buSzPct val="130000"/>
              <a:buFont typeface="Arial" panose="020B0604020202020204" pitchFamily="34" charset="0"/>
              <a:buChar char="•"/>
              <a:defRPr/>
            </a:pPr>
            <a:r>
              <a:rPr lang="en-US" sz="1600" b="1" dirty="0">
                <a:solidFill>
                  <a:srgbClr val="562966"/>
                </a:solidFill>
                <a:latin typeface="Candara"/>
              </a:rPr>
              <a:t>Organic Black Chia Seeds (8/6oz): </a:t>
            </a:r>
            <a:r>
              <a:rPr lang="en-US" sz="1600" dirty="0">
                <a:solidFill>
                  <a:srgbClr val="562966"/>
                </a:solidFill>
                <a:latin typeface="Candara"/>
              </a:rPr>
              <a:t>SRP $3.99</a:t>
            </a:r>
            <a:endParaRPr lang="en-US" sz="1600" b="1" dirty="0">
              <a:solidFill>
                <a:srgbClr val="562966"/>
              </a:solidFill>
              <a:latin typeface="Candara"/>
            </a:endParaRPr>
          </a:p>
          <a:p>
            <a:pPr marL="285750" lvl="1" indent="-285750">
              <a:spcAft>
                <a:spcPts val="600"/>
              </a:spcAft>
              <a:buClr>
                <a:srgbClr val="6D207F"/>
              </a:buClr>
              <a:buSzPct val="150000"/>
              <a:buFont typeface="Arial" panose="020B0604020202020204" pitchFamily="34" charset="0"/>
              <a:buChar char="•"/>
              <a:defRPr/>
            </a:pPr>
            <a:r>
              <a:rPr lang="en-US" sz="1600" dirty="0">
                <a:solidFill>
                  <a:srgbClr val="562966"/>
                </a:solidFill>
                <a:latin typeface="Candara" panose="020E0502030303020204" pitchFamily="34" charset="0"/>
                <a:cs typeface="Candara"/>
              </a:rPr>
              <a:t>Because Chia contains 5x Calcium than milk, adding chia seeds into a diet sparse in dairy, is a great way to up naturally Calcium intake!</a:t>
            </a:r>
          </a:p>
          <a:p>
            <a:pPr marL="285750" lvl="1" indent="-285750">
              <a:spcAft>
                <a:spcPts val="600"/>
              </a:spcAft>
              <a:buClr>
                <a:srgbClr val="6D207F"/>
              </a:buClr>
              <a:buSzPct val="150000"/>
              <a:buFont typeface="Arial" panose="020B0604020202020204" pitchFamily="34" charset="0"/>
              <a:buChar char="•"/>
              <a:defRPr/>
            </a:pPr>
            <a:r>
              <a:rPr lang="en-US" sz="1600" dirty="0">
                <a:solidFill>
                  <a:srgbClr val="562966"/>
                </a:solidFill>
                <a:latin typeface="Candara" panose="020E0502030303020204" pitchFamily="34" charset="0"/>
                <a:cs typeface="Candara"/>
              </a:rPr>
              <a:t>With 10 times more Omega-3 than salmon, chia promotes a healthier heart without the fishy taste!</a:t>
            </a:r>
          </a:p>
          <a:p>
            <a:pPr marL="285750" lvl="1" indent="-285750">
              <a:spcAft>
                <a:spcPts val="600"/>
              </a:spcAft>
              <a:buClr>
                <a:srgbClr val="6D207F"/>
              </a:buClr>
              <a:buSzPct val="150000"/>
              <a:buFont typeface="Arial" panose="020B0604020202020204" pitchFamily="34" charset="0"/>
              <a:buChar char="•"/>
              <a:defRPr/>
            </a:pPr>
            <a:r>
              <a:rPr lang="en-US" sz="1600" dirty="0">
                <a:solidFill>
                  <a:srgbClr val="562966"/>
                </a:solidFill>
                <a:latin typeface="Candara" panose="020E0502030303020204" pitchFamily="34" charset="0"/>
                <a:cs typeface="Candara"/>
              </a:rPr>
              <a:t>The high antioxidant content of chia, strengthens the immune system through the prevention of cell damage.</a:t>
            </a:r>
          </a:p>
          <a:p>
            <a:pPr marL="285750" lvl="1" indent="-285750">
              <a:spcAft>
                <a:spcPts val="600"/>
              </a:spcAft>
              <a:buClr>
                <a:srgbClr val="6D207F"/>
              </a:buClr>
              <a:buSzPct val="150000"/>
              <a:buFont typeface="Arial" panose="020B0604020202020204" pitchFamily="34" charset="0"/>
              <a:buChar char="•"/>
              <a:defRPr/>
            </a:pPr>
            <a:r>
              <a:rPr lang="en-US" sz="1600" dirty="0">
                <a:solidFill>
                  <a:srgbClr val="562966"/>
                </a:solidFill>
                <a:latin typeface="Candara" panose="020E0502030303020204" pitchFamily="34" charset="0"/>
                <a:cs typeface="Calibri" panose="020F0502020204030204" pitchFamily="34" charset="0"/>
              </a:rPr>
              <a:t>As a chia centric and consumer trusted brand, we know chia best and select high quality organic chia seeds priced competitively  (avg 20% less than competitor).*</a:t>
            </a:r>
          </a:p>
        </p:txBody>
      </p:sp>
      <p:sp>
        <p:nvSpPr>
          <p:cNvPr id="6" name="Rectangle 5">
            <a:extLst>
              <a:ext uri="{FF2B5EF4-FFF2-40B4-BE49-F238E27FC236}">
                <a16:creationId xmlns:a16="http://schemas.microsoft.com/office/drawing/2014/main" id="{1F5A79C1-F191-4541-864C-8D7DE06CC7A6}"/>
              </a:ext>
            </a:extLst>
          </p:cNvPr>
          <p:cNvSpPr/>
          <p:nvPr/>
        </p:nvSpPr>
        <p:spPr>
          <a:xfrm>
            <a:off x="4404894" y="6362654"/>
            <a:ext cx="4572000" cy="246221"/>
          </a:xfrm>
          <a:prstGeom prst="rect">
            <a:avLst/>
          </a:prstGeom>
        </p:spPr>
        <p:txBody>
          <a:bodyPr>
            <a:spAutoFit/>
          </a:bodyPr>
          <a:lstStyle/>
          <a:p>
            <a:r>
              <a:rPr lang="en-US" sz="1000" dirty="0">
                <a:solidFill>
                  <a:schemeClr val="bg1"/>
                </a:solidFill>
                <a:latin typeface="Candara"/>
              </a:rPr>
              <a:t>(*)  $/oz compared to competitors  found in 8-12oz bags</a:t>
            </a:r>
            <a:endParaRPr lang="en-US" sz="1000" dirty="0">
              <a:solidFill>
                <a:schemeClr val="bg1"/>
              </a:solidFill>
            </a:endParaRPr>
          </a:p>
        </p:txBody>
      </p:sp>
      <p:pic>
        <p:nvPicPr>
          <p:cNvPr id="9" name="Picture 8">
            <a:extLst>
              <a:ext uri="{FF2B5EF4-FFF2-40B4-BE49-F238E27FC236}">
                <a16:creationId xmlns:a16="http://schemas.microsoft.com/office/drawing/2014/main" id="{7D263228-FD3E-4421-BB2D-602C981A5F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1228" y="3775481"/>
            <a:ext cx="1508744" cy="1893478"/>
          </a:xfrm>
          <a:prstGeom prst="rect">
            <a:avLst/>
          </a:prstGeom>
        </p:spPr>
      </p:pic>
      <p:pic>
        <p:nvPicPr>
          <p:cNvPr id="12" name="Picture 11">
            <a:extLst>
              <a:ext uri="{FF2B5EF4-FFF2-40B4-BE49-F238E27FC236}">
                <a16:creationId xmlns:a16="http://schemas.microsoft.com/office/drawing/2014/main" id="{DD440F2C-A15A-4176-A427-1D3C8F65A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2028" y="614362"/>
            <a:ext cx="1953485" cy="2510605"/>
          </a:xfrm>
          <a:prstGeom prst="rect">
            <a:avLst/>
          </a:prstGeom>
        </p:spPr>
      </p:pic>
      <p:pic>
        <p:nvPicPr>
          <p:cNvPr id="13" name="Picture 12">
            <a:extLst>
              <a:ext uri="{FF2B5EF4-FFF2-40B4-BE49-F238E27FC236}">
                <a16:creationId xmlns:a16="http://schemas.microsoft.com/office/drawing/2014/main" id="{7849DB54-1E36-4176-894B-C98D7ADED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1529" y="561884"/>
            <a:ext cx="1976773" cy="2540535"/>
          </a:xfrm>
          <a:prstGeom prst="rect">
            <a:avLst/>
          </a:prstGeom>
        </p:spPr>
      </p:pic>
      <p:pic>
        <p:nvPicPr>
          <p:cNvPr id="14" name="Picture 14" descr="Barcode">
            <a:extLst>
              <a:ext uri="{FF2B5EF4-FFF2-40B4-BE49-F238E27FC236}">
                <a16:creationId xmlns:a16="http://schemas.microsoft.com/office/drawing/2014/main" id="{E0CC3F15-D110-4782-9202-16BBFD373AD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4202" y="5789586"/>
            <a:ext cx="949191" cy="419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Barcode">
            <a:extLst>
              <a:ext uri="{FF2B5EF4-FFF2-40B4-BE49-F238E27FC236}">
                <a16:creationId xmlns:a16="http://schemas.microsoft.com/office/drawing/2014/main" id="{EDE02FED-128F-4304-9A12-F32339CC015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88082" y="3306177"/>
            <a:ext cx="1013397" cy="4484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Barcode">
            <a:extLst>
              <a:ext uri="{FF2B5EF4-FFF2-40B4-BE49-F238E27FC236}">
                <a16:creationId xmlns:a16="http://schemas.microsoft.com/office/drawing/2014/main" id="{D4E9F280-6924-4790-85EC-88600166F0E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8650" y="3315792"/>
            <a:ext cx="1043362" cy="461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CB91DE-FCB2-4A92-A032-6F444812A176}"/>
              </a:ext>
            </a:extLst>
          </p:cNvPr>
          <p:cNvSpPr txBox="1"/>
          <p:nvPr/>
        </p:nvSpPr>
        <p:spPr>
          <a:xfrm>
            <a:off x="5445117" y="3059120"/>
            <a:ext cx="2166257" cy="276999"/>
          </a:xfrm>
          <a:prstGeom prst="rect">
            <a:avLst/>
          </a:prstGeom>
          <a:noFill/>
        </p:spPr>
        <p:txBody>
          <a:bodyPr wrap="square" rtlCol="0">
            <a:spAutoFit/>
          </a:bodyPr>
          <a:lstStyle/>
          <a:p>
            <a:pPr algn="ctr"/>
            <a:r>
              <a:rPr lang="en-US" sz="1200" dirty="0">
                <a:solidFill>
                  <a:srgbClr val="562966"/>
                </a:solidFill>
                <a:latin typeface="Candara" panose="020E0502030303020204" pitchFamily="34" charset="0"/>
              </a:rPr>
              <a:t>Black Chia Seeds 12oz</a:t>
            </a:r>
          </a:p>
        </p:txBody>
      </p:sp>
      <p:sp>
        <p:nvSpPr>
          <p:cNvPr id="5" name="TextBox 4">
            <a:extLst>
              <a:ext uri="{FF2B5EF4-FFF2-40B4-BE49-F238E27FC236}">
                <a16:creationId xmlns:a16="http://schemas.microsoft.com/office/drawing/2014/main" id="{764C077D-4198-4289-857F-DF161244FB1B}"/>
              </a:ext>
            </a:extLst>
          </p:cNvPr>
          <p:cNvSpPr txBox="1"/>
          <p:nvPr/>
        </p:nvSpPr>
        <p:spPr>
          <a:xfrm>
            <a:off x="7215641" y="3082128"/>
            <a:ext cx="2166257" cy="276999"/>
          </a:xfrm>
          <a:prstGeom prst="rect">
            <a:avLst/>
          </a:prstGeom>
          <a:noFill/>
        </p:spPr>
        <p:txBody>
          <a:bodyPr wrap="square" rtlCol="0">
            <a:spAutoFit/>
          </a:bodyPr>
          <a:lstStyle/>
          <a:p>
            <a:pPr algn="ctr"/>
            <a:r>
              <a:rPr lang="en-US" sz="1200" dirty="0">
                <a:solidFill>
                  <a:srgbClr val="562966"/>
                </a:solidFill>
                <a:latin typeface="Candara" panose="020E0502030303020204" pitchFamily="34" charset="0"/>
              </a:rPr>
              <a:t>White Chia Seeds 12oz</a:t>
            </a:r>
          </a:p>
        </p:txBody>
      </p:sp>
      <p:sp>
        <p:nvSpPr>
          <p:cNvPr id="7" name="TextBox 6">
            <a:extLst>
              <a:ext uri="{FF2B5EF4-FFF2-40B4-BE49-F238E27FC236}">
                <a16:creationId xmlns:a16="http://schemas.microsoft.com/office/drawing/2014/main" id="{B32EFD28-9A66-4670-88AD-550DEB93E908}"/>
              </a:ext>
            </a:extLst>
          </p:cNvPr>
          <p:cNvSpPr txBox="1"/>
          <p:nvPr/>
        </p:nvSpPr>
        <p:spPr>
          <a:xfrm>
            <a:off x="5425668" y="5541362"/>
            <a:ext cx="2166257" cy="276999"/>
          </a:xfrm>
          <a:prstGeom prst="rect">
            <a:avLst/>
          </a:prstGeom>
          <a:noFill/>
        </p:spPr>
        <p:txBody>
          <a:bodyPr wrap="square" rtlCol="0">
            <a:spAutoFit/>
          </a:bodyPr>
          <a:lstStyle/>
          <a:p>
            <a:pPr algn="ctr"/>
            <a:r>
              <a:rPr lang="en-US" sz="1200" dirty="0">
                <a:solidFill>
                  <a:srgbClr val="562966"/>
                </a:solidFill>
                <a:latin typeface="Candara" panose="020E0502030303020204" pitchFamily="34" charset="0"/>
              </a:rPr>
              <a:t>Black Chia Seeds 6oz</a:t>
            </a:r>
          </a:p>
        </p:txBody>
      </p:sp>
      <p:grpSp>
        <p:nvGrpSpPr>
          <p:cNvPr id="11" name="Group 10">
            <a:extLst>
              <a:ext uri="{FF2B5EF4-FFF2-40B4-BE49-F238E27FC236}">
                <a16:creationId xmlns:a16="http://schemas.microsoft.com/office/drawing/2014/main" id="{06EAE115-44C2-4A7D-A958-C1BDAE3F3D3E}"/>
              </a:ext>
            </a:extLst>
          </p:cNvPr>
          <p:cNvGrpSpPr/>
          <p:nvPr/>
        </p:nvGrpSpPr>
        <p:grpSpPr>
          <a:xfrm>
            <a:off x="7325882" y="4001489"/>
            <a:ext cx="1736366" cy="1718802"/>
            <a:chOff x="7322028" y="3950157"/>
            <a:chExt cx="1736366" cy="1718802"/>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a16="http://schemas.microsoft.com/office/drawing/2014/main" id="{21BACDAB-4985-4D10-AE16-70807552E8A5}"/>
                </a:ext>
              </a:extLst>
            </p:cNvPr>
            <p:cNvSpPr/>
            <p:nvPr/>
          </p:nvSpPr>
          <p:spPr>
            <a:xfrm>
              <a:off x="7322028" y="3950157"/>
              <a:ext cx="1736366" cy="17188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VeganGlutenFreeColor copy.png">
              <a:extLst>
                <a:ext uri="{FF2B5EF4-FFF2-40B4-BE49-F238E27FC236}">
                  <a16:creationId xmlns:a16="http://schemas.microsoft.com/office/drawing/2014/main" id="{A9AF5D05-25C7-4663-BCA0-47DC477370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36099" y="4480475"/>
              <a:ext cx="410434" cy="316145"/>
            </a:xfrm>
            <a:prstGeom prst="rect">
              <a:avLst/>
            </a:prstGeom>
          </p:spPr>
        </p:pic>
        <p:pic>
          <p:nvPicPr>
            <p:cNvPr id="22" name="Picture 21" descr="Organic4colorsealGIF.gif">
              <a:extLst>
                <a:ext uri="{FF2B5EF4-FFF2-40B4-BE49-F238E27FC236}">
                  <a16:creationId xmlns:a16="http://schemas.microsoft.com/office/drawing/2014/main" id="{DF672707-28D6-4467-A176-4CFCBD4560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68166" y="5027606"/>
              <a:ext cx="362606" cy="365458"/>
            </a:xfrm>
            <a:prstGeom prst="rect">
              <a:avLst/>
            </a:prstGeom>
          </p:spPr>
        </p:pic>
        <p:pic>
          <p:nvPicPr>
            <p:cNvPr id="23" name="Picture 22" descr="non_gmo_project_logo.jpg">
              <a:extLst>
                <a:ext uri="{FF2B5EF4-FFF2-40B4-BE49-F238E27FC236}">
                  <a16:creationId xmlns:a16="http://schemas.microsoft.com/office/drawing/2014/main" id="{26C87C88-A9BF-4DB3-A9EE-5B34600064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32967" y="5059989"/>
              <a:ext cx="454844" cy="336176"/>
            </a:xfrm>
            <a:prstGeom prst="rect">
              <a:avLst/>
            </a:prstGeom>
          </p:spPr>
        </p:pic>
        <p:pic>
          <p:nvPicPr>
            <p:cNvPr id="24" name="Picture 23" descr="Kof-K.png">
              <a:extLst>
                <a:ext uri="{FF2B5EF4-FFF2-40B4-BE49-F238E27FC236}">
                  <a16:creationId xmlns:a16="http://schemas.microsoft.com/office/drawing/2014/main" id="{B2B46A15-3F06-4F91-9336-6A58D6A9D80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5784" y="4420677"/>
              <a:ext cx="417919" cy="421205"/>
            </a:xfrm>
            <a:prstGeom prst="rect">
              <a:avLst/>
            </a:prstGeom>
          </p:spPr>
        </p:pic>
        <p:pic>
          <p:nvPicPr>
            <p:cNvPr id="25" name="Picture 24" descr="1_for_the_planet_logo_1024x1024.png">
              <a:extLst>
                <a:ext uri="{FF2B5EF4-FFF2-40B4-BE49-F238E27FC236}">
                  <a16:creationId xmlns:a16="http://schemas.microsoft.com/office/drawing/2014/main" id="{42822C87-F317-4137-B6F0-B8F860BFA6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87787" y="4448728"/>
              <a:ext cx="770607" cy="379640"/>
            </a:xfrm>
            <a:prstGeom prst="rect">
              <a:avLst/>
            </a:prstGeom>
          </p:spPr>
        </p:pic>
        <p:pic>
          <p:nvPicPr>
            <p:cNvPr id="26" name="Picture 25" descr="2018_BCorpBrand.png">
              <a:extLst>
                <a:ext uri="{FF2B5EF4-FFF2-40B4-BE49-F238E27FC236}">
                  <a16:creationId xmlns:a16="http://schemas.microsoft.com/office/drawing/2014/main" id="{19253F57-AB1F-40C6-B214-2B2782B78B1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10493" y="5027606"/>
              <a:ext cx="258156" cy="400942"/>
            </a:xfrm>
            <a:prstGeom prst="rect">
              <a:avLst/>
            </a:prstGeom>
          </p:spPr>
        </p:pic>
        <p:pic>
          <p:nvPicPr>
            <p:cNvPr id="27" name="Picture 26">
              <a:extLst>
                <a:ext uri="{FF2B5EF4-FFF2-40B4-BE49-F238E27FC236}">
                  <a16:creationId xmlns:a16="http://schemas.microsoft.com/office/drawing/2014/main" id="{6901A4A3-6E08-4DDD-9307-50C03C93DC3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33013" y="4010896"/>
              <a:ext cx="1096103" cy="373711"/>
            </a:xfrm>
            <a:prstGeom prst="rect">
              <a:avLst/>
            </a:prstGeom>
          </p:spPr>
        </p:pic>
      </p:grpSp>
    </p:spTree>
    <p:extLst>
      <p:ext uri="{BB962C8B-B14F-4D97-AF65-F5344CB8AC3E}">
        <p14:creationId xmlns:p14="http://schemas.microsoft.com/office/powerpoint/2010/main" val="35757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2A3CA9-C43B-904E-9908-11C44800C5ED}"/>
              </a:ext>
            </a:extLst>
          </p:cNvPr>
          <p:cNvSpPr>
            <a:spLocks noGrp="1"/>
          </p:cNvSpPr>
          <p:nvPr>
            <p:ph type="title"/>
          </p:nvPr>
        </p:nvSpPr>
        <p:spPr>
          <a:xfrm>
            <a:off x="3454400" y="616627"/>
            <a:ext cx="8729755" cy="625674"/>
          </a:xfrm>
        </p:spPr>
        <p:txBody>
          <a:bodyPr/>
          <a:lstStyle/>
          <a:p>
            <a:r>
              <a:rPr lang="en-US" sz="2000" dirty="0">
                <a:latin typeface="Candara" panose="020E0502030303020204" pitchFamily="34" charset="0"/>
              </a:rPr>
              <a:t>Jan/Feb 2021 Issue – Plant-Based Milk Roundup</a:t>
            </a:r>
            <a:endParaRPr lang="en-US" sz="2000" dirty="0">
              <a:solidFill>
                <a:srgbClr val="562966"/>
              </a:solidFill>
              <a:latin typeface="Candara" panose="020E0502030303020204" pitchFamily="34" charset="0"/>
            </a:endParaRPr>
          </a:p>
        </p:txBody>
      </p:sp>
      <p:pic>
        <p:nvPicPr>
          <p:cNvPr id="3" name="Picture 2" descr="Logo&#10;&#10;Description automatically generated">
            <a:extLst>
              <a:ext uri="{FF2B5EF4-FFF2-40B4-BE49-F238E27FC236}">
                <a16:creationId xmlns:a16="http://schemas.microsoft.com/office/drawing/2014/main" id="{E0C97A2B-314A-C843-9635-B505834331EA}"/>
              </a:ext>
            </a:extLst>
          </p:cNvPr>
          <p:cNvPicPr>
            <a:picLocks noChangeAspect="1"/>
          </p:cNvPicPr>
          <p:nvPr/>
        </p:nvPicPr>
        <p:blipFill rotWithShape="1">
          <a:blip r:embed="rId2">
            <a:extLst>
              <a:ext uri="{28A0092B-C50C-407E-A947-70E740481C1C}">
                <a14:useLocalDpi xmlns:a14="http://schemas.microsoft.com/office/drawing/2010/main" val="0"/>
              </a:ext>
            </a:extLst>
          </a:blip>
          <a:srcRect t="29506" b="30741"/>
          <a:stretch/>
        </p:blipFill>
        <p:spPr>
          <a:xfrm>
            <a:off x="92822" y="167911"/>
            <a:ext cx="3361578" cy="751686"/>
          </a:xfrm>
          <a:prstGeom prst="rect">
            <a:avLst/>
          </a:prstGeom>
        </p:spPr>
      </p:pic>
      <p:pic>
        <p:nvPicPr>
          <p:cNvPr id="7" name="Picture 6">
            <a:extLst>
              <a:ext uri="{FF2B5EF4-FFF2-40B4-BE49-F238E27FC236}">
                <a16:creationId xmlns:a16="http://schemas.microsoft.com/office/drawing/2014/main" id="{16B96E40-78B4-7A44-B322-6DBB084F8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04" y="2348463"/>
            <a:ext cx="2362665" cy="333949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descr="Diagram, timeline&#10;&#10;Description automatically generated">
            <a:extLst>
              <a:ext uri="{FF2B5EF4-FFF2-40B4-BE49-F238E27FC236}">
                <a16:creationId xmlns:a16="http://schemas.microsoft.com/office/drawing/2014/main" id="{3B3C9F8B-71C5-B742-8A9C-A75DD0642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509" y="2348463"/>
            <a:ext cx="2362665" cy="333949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descr="Diagram, timeline&#10;&#10;Description automatically generated">
            <a:extLst>
              <a:ext uri="{FF2B5EF4-FFF2-40B4-BE49-F238E27FC236}">
                <a16:creationId xmlns:a16="http://schemas.microsoft.com/office/drawing/2014/main" id="{0076AC71-5C66-D94A-9CD9-00C69B1727AE}"/>
              </a:ext>
            </a:extLst>
          </p:cNvPr>
          <p:cNvPicPr>
            <a:picLocks noChangeAspect="1"/>
          </p:cNvPicPr>
          <p:nvPr/>
        </p:nvPicPr>
        <p:blipFill rotWithShape="1">
          <a:blip r:embed="rId4">
            <a:extLst>
              <a:ext uri="{28A0092B-C50C-407E-A947-70E740481C1C}">
                <a14:useLocalDpi xmlns:a14="http://schemas.microsoft.com/office/drawing/2010/main" val="0"/>
              </a:ext>
            </a:extLst>
          </a:blip>
          <a:srcRect l="27792" t="67659" r="38403" b="4185"/>
          <a:stretch/>
        </p:blipFill>
        <p:spPr>
          <a:xfrm>
            <a:off x="5813580" y="2348463"/>
            <a:ext cx="2836616" cy="333949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5" name="Straight Connector 24">
            <a:extLst>
              <a:ext uri="{FF2B5EF4-FFF2-40B4-BE49-F238E27FC236}">
                <a16:creationId xmlns:a16="http://schemas.microsoft.com/office/drawing/2014/main" id="{33135A9F-F25A-4944-BAF3-0FEB632F381E}"/>
              </a:ext>
            </a:extLst>
          </p:cNvPr>
          <p:cNvCxnSpPr>
            <a:cxnSpLocks/>
          </p:cNvCxnSpPr>
          <p:nvPr/>
        </p:nvCxnSpPr>
        <p:spPr>
          <a:xfrm flipV="1">
            <a:off x="3858638" y="2460891"/>
            <a:ext cx="2044610" cy="2248935"/>
          </a:xfrm>
          <a:prstGeom prst="line">
            <a:avLst/>
          </a:prstGeom>
          <a:ln w="38100">
            <a:solidFill>
              <a:srgbClr val="CF247E">
                <a:alpha val="75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782299-C074-C343-8A39-3F401EA525A8}"/>
              </a:ext>
            </a:extLst>
          </p:cNvPr>
          <p:cNvCxnSpPr>
            <a:cxnSpLocks/>
          </p:cNvCxnSpPr>
          <p:nvPr/>
        </p:nvCxnSpPr>
        <p:spPr>
          <a:xfrm flipV="1">
            <a:off x="5452877" y="5702029"/>
            <a:ext cx="2495369" cy="71322"/>
          </a:xfrm>
          <a:prstGeom prst="line">
            <a:avLst/>
          </a:prstGeom>
          <a:ln w="38100">
            <a:solidFill>
              <a:srgbClr val="CF247E">
                <a:alpha val="75000"/>
              </a:srgbClr>
            </a:solidFill>
            <a:tailEnd type="non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B355ED0-ECDE-3044-A570-C6B473BD978B}"/>
              </a:ext>
            </a:extLst>
          </p:cNvPr>
          <p:cNvSpPr/>
          <p:nvPr/>
        </p:nvSpPr>
        <p:spPr>
          <a:xfrm>
            <a:off x="3784208" y="4694327"/>
            <a:ext cx="1828800" cy="1041009"/>
          </a:xfrm>
          <a:prstGeom prst="roundRect">
            <a:avLst/>
          </a:prstGeom>
          <a:noFill/>
          <a:ln w="92075">
            <a:solidFill>
              <a:srgbClr val="CF247E">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09BCCB9C-9FD9-FB41-B791-FF0A8D69552E}"/>
              </a:ext>
            </a:extLst>
          </p:cNvPr>
          <p:cNvSpPr/>
          <p:nvPr/>
        </p:nvSpPr>
        <p:spPr>
          <a:xfrm>
            <a:off x="5813580" y="2348464"/>
            <a:ext cx="2836616" cy="3339498"/>
          </a:xfrm>
          <a:prstGeom prst="roundRect">
            <a:avLst/>
          </a:prstGeom>
          <a:noFill/>
          <a:ln w="92075">
            <a:solidFill>
              <a:srgbClr val="CF247E">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8E2768-6C8F-4F41-973F-790746AA6B04}"/>
              </a:ext>
            </a:extLst>
          </p:cNvPr>
          <p:cNvSpPr txBox="1"/>
          <p:nvPr/>
        </p:nvSpPr>
        <p:spPr>
          <a:xfrm>
            <a:off x="294060" y="1252168"/>
            <a:ext cx="8555878" cy="841224"/>
          </a:xfrm>
          <a:prstGeom prst="flowChartAlternateProcess">
            <a:avLst/>
          </a:prstGeom>
          <a:solidFill>
            <a:sysClr val="window" lastClr="FFFFFF"/>
          </a:solidFill>
          <a:ln w="19050">
            <a:solidFill>
              <a:sysClr val="window" lastClr="FFFFFF">
                <a:lumMod val="65000"/>
              </a:sysClr>
            </a:solidFill>
            <a:prstDash val="sysDot"/>
          </a:ln>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1" defTabSz="914400">
              <a:spcBef>
                <a:spcPts val="300"/>
              </a:spcBef>
              <a:buSzPct val="100000"/>
              <a:defRPr/>
            </a:pPr>
            <a:endParaRPr lang="en-US" sz="1600" dirty="0">
              <a:solidFill>
                <a:srgbClr val="660066"/>
              </a:solidFill>
              <a:latin typeface="Candara"/>
              <a:cs typeface="Candara"/>
            </a:endParaRPr>
          </a:p>
        </p:txBody>
      </p:sp>
      <p:sp>
        <p:nvSpPr>
          <p:cNvPr id="47" name="TextBox 46">
            <a:extLst>
              <a:ext uri="{FF2B5EF4-FFF2-40B4-BE49-F238E27FC236}">
                <a16:creationId xmlns:a16="http://schemas.microsoft.com/office/drawing/2014/main" id="{42FB951F-B7B2-3A40-83BB-945A465B94D3}"/>
              </a:ext>
            </a:extLst>
          </p:cNvPr>
          <p:cNvSpPr txBox="1"/>
          <p:nvPr/>
        </p:nvSpPr>
        <p:spPr>
          <a:xfrm>
            <a:off x="303895" y="1242301"/>
            <a:ext cx="8546043" cy="830997"/>
          </a:xfrm>
          <a:prstGeom prst="rect">
            <a:avLst/>
          </a:prstGeom>
          <a:noFill/>
        </p:spPr>
        <p:txBody>
          <a:bodyPr wrap="square" rtlCol="0">
            <a:spAutoFit/>
          </a:bodyPr>
          <a:lstStyle/>
          <a:p>
            <a:r>
              <a:rPr lang="en-US" sz="1600" b="1" dirty="0">
                <a:solidFill>
                  <a:srgbClr val="562966"/>
                </a:solidFill>
                <a:effectLst/>
                <a:latin typeface="Candara" panose="020E0502030303020204" pitchFamily="34" charset="0"/>
                <a:ea typeface="Calibri" panose="020F0502020204030204" pitchFamily="34" charset="0"/>
              </a:rPr>
              <a:t>As highlighted in Women’s Health recent issue, Chiamilk contains high amount of calcium in addition to great flavor while remaining organic. Calcium is key for bone strength and for preventing osteoporosis!</a:t>
            </a:r>
            <a:endParaRPr lang="en-US" sz="1600" b="1" dirty="0">
              <a:solidFill>
                <a:srgbClr val="562966"/>
              </a:solidFill>
              <a:latin typeface="Candara" panose="020E0502030303020204" pitchFamily="34" charset="0"/>
              <a:cs typeface="Candara"/>
            </a:endParaRPr>
          </a:p>
        </p:txBody>
      </p:sp>
    </p:spTree>
    <p:extLst>
      <p:ext uri="{BB962C8B-B14F-4D97-AF65-F5344CB8AC3E}">
        <p14:creationId xmlns:p14="http://schemas.microsoft.com/office/powerpoint/2010/main" val="66022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04346-C341-44C5-A8D5-4167BA735B9E}"/>
              </a:ext>
            </a:extLst>
          </p:cNvPr>
          <p:cNvSpPr txBox="1">
            <a:spLocks/>
          </p:cNvSpPr>
          <p:nvPr/>
        </p:nvSpPr>
        <p:spPr>
          <a:xfrm>
            <a:off x="1754025" y="47387"/>
            <a:ext cx="5576409" cy="514827"/>
          </a:xfrm>
          <a:prstGeom prst="rect">
            <a:avLst/>
          </a:prstGeom>
          <a:noFill/>
        </p:spPr>
        <p:txBody>
          <a:bodyPr vert="horz" wrap="none" lIns="83127" tIns="41564" rIns="83127" bIns="41564" rtlCol="0" anchor="ctr">
            <a:spAutoFit/>
          </a:bodyPr>
          <a:lstStyle>
            <a:lvl1pPr marL="0" algn="ctr" defTabSz="457200" rtl="0" eaLnBrk="1" latinLnBrk="0" hangingPunct="1">
              <a:lnSpc>
                <a:spcPct val="100000"/>
              </a:lnSpc>
              <a:spcBef>
                <a:spcPct val="0"/>
              </a:spcBef>
              <a:buNone/>
              <a:defRPr kumimoji="0" lang="en-US" sz="2800" b="0" i="0" u="none" strike="noStrike" kern="1200" cap="none" spc="0" normalizeH="0" baseline="0">
                <a:ln>
                  <a:noFill/>
                </a:ln>
                <a:solidFill>
                  <a:srgbClr val="562966"/>
                </a:solidFill>
                <a:effectLst/>
                <a:uLnTx/>
                <a:uFillTx/>
                <a:latin typeface="Candara" panose="020E0502030303020204" pitchFamily="34" charset="0"/>
                <a:ea typeface="+mn-ea"/>
                <a:cs typeface="+mn-cs"/>
              </a:defRPr>
            </a:lvl1pPr>
          </a:lstStyle>
          <a:p>
            <a:pPr defTabSz="831281"/>
            <a:r>
              <a:rPr lang="en-US" b="1" dirty="0">
                <a:solidFill>
                  <a:srgbClr val="660066"/>
                </a:solidFill>
                <a:cs typeface="Calibri" pitchFamily="34" charset="0"/>
              </a:rPr>
              <a:t>NEW</a:t>
            </a:r>
            <a:r>
              <a:rPr lang="en-US" dirty="0">
                <a:solidFill>
                  <a:srgbClr val="660066"/>
                </a:solidFill>
                <a:cs typeface="Calibri" pitchFamily="34" charset="0"/>
              </a:rPr>
              <a:t> Mamma Chia Organic Chiamilk</a:t>
            </a:r>
            <a:endParaRPr lang="en-US" sz="2545" dirty="0">
              <a:solidFill>
                <a:srgbClr val="660066"/>
              </a:solidFill>
            </a:endParaRPr>
          </a:p>
        </p:txBody>
      </p:sp>
      <p:pic>
        <p:nvPicPr>
          <p:cNvPr id="7" name="Picture 2" descr="Barcode">
            <a:extLst>
              <a:ext uri="{FF2B5EF4-FFF2-40B4-BE49-F238E27FC236}">
                <a16:creationId xmlns:a16="http://schemas.microsoft.com/office/drawing/2014/main" id="{2E4F1B80-0A72-4260-B1AC-0AF0A401E2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3657" y="5764730"/>
            <a:ext cx="882133" cy="3903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arcode">
            <a:extLst>
              <a:ext uri="{FF2B5EF4-FFF2-40B4-BE49-F238E27FC236}">
                <a16:creationId xmlns:a16="http://schemas.microsoft.com/office/drawing/2014/main" id="{04311259-5473-4D24-BC6A-6D4B8B57FE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8428" y="5775738"/>
            <a:ext cx="827431" cy="3661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2FC5A52-2F93-468D-AAB5-D149FCD0958D}"/>
              </a:ext>
            </a:extLst>
          </p:cNvPr>
          <p:cNvSpPr txBox="1"/>
          <p:nvPr/>
        </p:nvSpPr>
        <p:spPr>
          <a:xfrm>
            <a:off x="5550278" y="5440627"/>
            <a:ext cx="1496106"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60066"/>
                </a:solidFill>
                <a:effectLst/>
                <a:uLnTx/>
                <a:uFillTx/>
                <a:latin typeface="Candara" panose="020E0502030303020204" pitchFamily="34" charset="0"/>
                <a:ea typeface="+mn-ea"/>
                <a:cs typeface="+mn-cs"/>
              </a:rPr>
              <a:t>Unsweetened Original</a:t>
            </a:r>
          </a:p>
        </p:txBody>
      </p:sp>
      <p:sp>
        <p:nvSpPr>
          <p:cNvPr id="11" name="TextBox 10">
            <a:extLst>
              <a:ext uri="{FF2B5EF4-FFF2-40B4-BE49-F238E27FC236}">
                <a16:creationId xmlns:a16="http://schemas.microsoft.com/office/drawing/2014/main" id="{34FB8AC9-1E0E-4649-BF8C-F7786FF62FD2}"/>
              </a:ext>
            </a:extLst>
          </p:cNvPr>
          <p:cNvSpPr txBox="1"/>
          <p:nvPr/>
        </p:nvSpPr>
        <p:spPr>
          <a:xfrm>
            <a:off x="7337119" y="5440627"/>
            <a:ext cx="1397117"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660066"/>
                </a:solidFill>
                <a:effectLst/>
                <a:uLnTx/>
                <a:uFillTx/>
                <a:latin typeface="Candara" panose="020E0502030303020204" pitchFamily="34" charset="0"/>
                <a:ea typeface="+mn-ea"/>
                <a:cs typeface="+mn-cs"/>
              </a:rPr>
              <a:t>Unsweetened Vanilla</a:t>
            </a:r>
          </a:p>
        </p:txBody>
      </p:sp>
      <p:sp>
        <p:nvSpPr>
          <p:cNvPr id="36" name="Rectangle: Rounded Corners 35">
            <a:extLst>
              <a:ext uri="{FF2B5EF4-FFF2-40B4-BE49-F238E27FC236}">
                <a16:creationId xmlns:a16="http://schemas.microsoft.com/office/drawing/2014/main" id="{D19C1842-20A0-41AD-A15C-73AEECCCC67B}"/>
              </a:ext>
            </a:extLst>
          </p:cNvPr>
          <p:cNvSpPr/>
          <p:nvPr/>
        </p:nvSpPr>
        <p:spPr>
          <a:xfrm>
            <a:off x="243963" y="657548"/>
            <a:ext cx="5120823" cy="2303278"/>
          </a:xfrm>
          <a:prstGeom prst="roundRect">
            <a:avLst>
              <a:gd name="adj" fmla="val 7734"/>
            </a:avLst>
          </a:prstGeom>
          <a:solidFill>
            <a:schemeClr val="bg1"/>
          </a:solidFill>
          <a:ln w="19050">
            <a:solidFill>
              <a:srgbClr val="562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SzPct val="130000"/>
              <a:buFont typeface="Arial" panose="020B0604020202020204" pitchFamily="34" charset="0"/>
              <a:buChar char="•"/>
            </a:pPr>
            <a:endParaRPr lang="en-US" dirty="0">
              <a:solidFill>
                <a:srgbClr val="562966"/>
              </a:solidFill>
            </a:endParaRPr>
          </a:p>
        </p:txBody>
      </p:sp>
      <p:sp>
        <p:nvSpPr>
          <p:cNvPr id="4" name="Rectangle 3">
            <a:extLst>
              <a:ext uri="{FF2B5EF4-FFF2-40B4-BE49-F238E27FC236}">
                <a16:creationId xmlns:a16="http://schemas.microsoft.com/office/drawing/2014/main" id="{A567C299-071C-4243-B89E-B4A4F349F7DE}"/>
              </a:ext>
            </a:extLst>
          </p:cNvPr>
          <p:cNvSpPr/>
          <p:nvPr/>
        </p:nvSpPr>
        <p:spPr>
          <a:xfrm>
            <a:off x="243963" y="722940"/>
            <a:ext cx="5228291" cy="2169825"/>
          </a:xfrm>
          <a:prstGeom prst="rect">
            <a:avLst/>
          </a:prstGeom>
        </p:spPr>
        <p:txBody>
          <a:bodyPr wrap="square">
            <a:spAutoFit/>
          </a:bodyPr>
          <a:lstStyle/>
          <a:p>
            <a:pPr marL="285750" lvl="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libri" pitchFamily="34" charset="0"/>
              </a:rPr>
              <a:t>Plant-based milk (Dairy)</a:t>
            </a:r>
          </a:p>
          <a:p>
            <a:pPr marL="285750" lvl="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libri" pitchFamily="34" charset="0"/>
              </a:rPr>
              <a:t>SRP; </a:t>
            </a:r>
            <a:r>
              <a:rPr lang="en-US" sz="1350" b="1" dirty="0">
                <a:solidFill>
                  <a:srgbClr val="562966"/>
                </a:solidFill>
                <a:latin typeface="Candara" panose="020E0502030303020204" pitchFamily="34" charset="0"/>
                <a:cs typeface="Calibri" pitchFamily="34" charset="0"/>
              </a:rPr>
              <a:t>$4.99</a:t>
            </a:r>
          </a:p>
          <a:p>
            <a:pPr marL="28575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libri" pitchFamily="34" charset="0"/>
              </a:rPr>
              <a:t>Pack Size: 6/28oz</a:t>
            </a:r>
          </a:p>
          <a:p>
            <a:pPr marL="28575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ndara"/>
              </a:rPr>
              <a:t>Changing consumer lifestyles is creating a plant-based milk category that is projected to reach $28B sales by 2021.</a:t>
            </a:r>
          </a:p>
          <a:p>
            <a:pPr marL="285750" lvl="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ndara"/>
              </a:rPr>
              <a:t>Calcium is key to bone health and due to a decrease in dairy conception, consumers are looking for alternative source of calcium such as chia (5 x more than milk) which is easily digested.</a:t>
            </a:r>
          </a:p>
          <a:p>
            <a:pPr marL="285750" lvl="0" indent="-285750" defTabSz="914400" fontAlgn="base">
              <a:spcBef>
                <a:spcPct val="20000"/>
              </a:spcBef>
              <a:spcAft>
                <a:spcPct val="0"/>
              </a:spcAft>
              <a:buClr>
                <a:srgbClr val="562966"/>
              </a:buClr>
              <a:buSzPct val="130000"/>
              <a:buFont typeface="Arial" panose="020B0604020202020204" pitchFamily="34" charset="0"/>
              <a:buChar char="•"/>
              <a:defRPr/>
            </a:pPr>
            <a:r>
              <a:rPr lang="en-US" sz="1350" dirty="0">
                <a:solidFill>
                  <a:srgbClr val="562966"/>
                </a:solidFill>
                <a:latin typeface="Candara" panose="020E0502030303020204" pitchFamily="34" charset="0"/>
                <a:cs typeface="Candara"/>
              </a:rPr>
              <a:t>Shelf Life: 12 months from production</a:t>
            </a:r>
          </a:p>
        </p:txBody>
      </p:sp>
      <p:sp>
        <p:nvSpPr>
          <p:cNvPr id="38" name="TextBox 37">
            <a:extLst>
              <a:ext uri="{FF2B5EF4-FFF2-40B4-BE49-F238E27FC236}">
                <a16:creationId xmlns:a16="http://schemas.microsoft.com/office/drawing/2014/main" id="{027B09C2-82CA-479A-925C-0807EC880FB0}"/>
              </a:ext>
            </a:extLst>
          </p:cNvPr>
          <p:cNvSpPr txBox="1"/>
          <p:nvPr/>
        </p:nvSpPr>
        <p:spPr>
          <a:xfrm>
            <a:off x="564512" y="3366290"/>
            <a:ext cx="4023359" cy="307777"/>
          </a:xfrm>
          <a:prstGeom prst="rect">
            <a:avLst/>
          </a:prstGeom>
          <a:noFill/>
        </p:spPr>
        <p:txBody>
          <a:bodyPr wrap="square" rtlCol="0">
            <a:spAutoFit/>
          </a:bodyPr>
          <a:lstStyle/>
          <a:p>
            <a:r>
              <a:rPr lang="en-US" sz="1400" b="1" dirty="0">
                <a:solidFill>
                  <a:srgbClr val="562966"/>
                </a:solidFill>
                <a:latin typeface="Candara" panose="020E0502030303020204" pitchFamily="34" charset="0"/>
              </a:rPr>
              <a:t>Texture</a:t>
            </a:r>
            <a:r>
              <a:rPr lang="en-US" sz="1400" dirty="0">
                <a:solidFill>
                  <a:srgbClr val="562966"/>
                </a:solidFill>
                <a:latin typeface="Candara" panose="020E0502030303020204" pitchFamily="34" charset="0"/>
              </a:rPr>
              <a:t>: smooth, creamy and delicious</a:t>
            </a:r>
          </a:p>
        </p:txBody>
      </p:sp>
      <p:sp>
        <p:nvSpPr>
          <p:cNvPr id="41" name="TextBox 40">
            <a:extLst>
              <a:ext uri="{FF2B5EF4-FFF2-40B4-BE49-F238E27FC236}">
                <a16:creationId xmlns:a16="http://schemas.microsoft.com/office/drawing/2014/main" id="{504A232C-4801-4C7F-A13E-8E774AAC48F7}"/>
              </a:ext>
            </a:extLst>
          </p:cNvPr>
          <p:cNvSpPr txBox="1"/>
          <p:nvPr/>
        </p:nvSpPr>
        <p:spPr>
          <a:xfrm>
            <a:off x="565040" y="3627609"/>
            <a:ext cx="4261413" cy="523220"/>
          </a:xfrm>
          <a:prstGeom prst="rect">
            <a:avLst/>
          </a:prstGeom>
          <a:noFill/>
        </p:spPr>
        <p:txBody>
          <a:bodyPr wrap="square" rtlCol="0">
            <a:spAutoFit/>
          </a:bodyPr>
          <a:lstStyle/>
          <a:p>
            <a:r>
              <a:rPr lang="en-US" sz="1400" b="1" dirty="0">
                <a:solidFill>
                  <a:srgbClr val="562966"/>
                </a:solidFill>
                <a:latin typeface="Candara" panose="020E0502030303020204" pitchFamily="34" charset="0"/>
              </a:rPr>
              <a:t>Sustainability</a:t>
            </a:r>
            <a:r>
              <a:rPr lang="en-US" sz="1400" dirty="0">
                <a:solidFill>
                  <a:srgbClr val="562966"/>
                </a:solidFill>
                <a:latin typeface="Candara" panose="020E0502030303020204" pitchFamily="34" charset="0"/>
              </a:rPr>
              <a:t>: chia requires little to no irrigation and can thrive solely on rainwater in many climates</a:t>
            </a:r>
          </a:p>
        </p:txBody>
      </p:sp>
      <p:sp>
        <p:nvSpPr>
          <p:cNvPr id="43" name="TextBox 42">
            <a:extLst>
              <a:ext uri="{FF2B5EF4-FFF2-40B4-BE49-F238E27FC236}">
                <a16:creationId xmlns:a16="http://schemas.microsoft.com/office/drawing/2014/main" id="{BDACA84E-31B9-4D61-8A15-46B2A291873D}"/>
              </a:ext>
            </a:extLst>
          </p:cNvPr>
          <p:cNvSpPr txBox="1"/>
          <p:nvPr/>
        </p:nvSpPr>
        <p:spPr>
          <a:xfrm>
            <a:off x="564512" y="4096454"/>
            <a:ext cx="4507518" cy="523220"/>
          </a:xfrm>
          <a:prstGeom prst="rect">
            <a:avLst/>
          </a:prstGeom>
          <a:noFill/>
        </p:spPr>
        <p:txBody>
          <a:bodyPr wrap="square" rtlCol="0">
            <a:spAutoFit/>
          </a:bodyPr>
          <a:lstStyle/>
          <a:p>
            <a:r>
              <a:rPr lang="en-US" sz="1400" b="1" dirty="0">
                <a:solidFill>
                  <a:srgbClr val="562966"/>
                </a:solidFill>
                <a:latin typeface="Candara" panose="020E0502030303020204" pitchFamily="34" charset="0"/>
              </a:rPr>
              <a:t>Flavor</a:t>
            </a:r>
            <a:r>
              <a:rPr lang="en-US" sz="1400" dirty="0">
                <a:solidFill>
                  <a:srgbClr val="562966"/>
                </a:solidFill>
                <a:latin typeface="Candara" panose="020E0502030303020204" pitchFamily="34" charset="0"/>
              </a:rPr>
              <a:t>: neutral, natural flavor that compliments smoothies, coffee and recipes requiring milk</a:t>
            </a:r>
          </a:p>
        </p:txBody>
      </p:sp>
      <p:sp>
        <p:nvSpPr>
          <p:cNvPr id="44" name="TextBox 43">
            <a:extLst>
              <a:ext uri="{FF2B5EF4-FFF2-40B4-BE49-F238E27FC236}">
                <a16:creationId xmlns:a16="http://schemas.microsoft.com/office/drawing/2014/main" id="{B402D3A5-579F-4808-8BE5-32C99114DB80}"/>
              </a:ext>
            </a:extLst>
          </p:cNvPr>
          <p:cNvSpPr txBox="1"/>
          <p:nvPr/>
        </p:nvSpPr>
        <p:spPr>
          <a:xfrm>
            <a:off x="563767" y="4584162"/>
            <a:ext cx="4526461" cy="738664"/>
          </a:xfrm>
          <a:prstGeom prst="rect">
            <a:avLst/>
          </a:prstGeom>
          <a:noFill/>
        </p:spPr>
        <p:txBody>
          <a:bodyPr wrap="square" rtlCol="0">
            <a:spAutoFit/>
          </a:bodyPr>
          <a:lstStyle/>
          <a:p>
            <a:r>
              <a:rPr lang="en-US" sz="1400" b="1" dirty="0">
                <a:solidFill>
                  <a:srgbClr val="562966"/>
                </a:solidFill>
                <a:latin typeface="Candara" panose="020E0502030303020204" pitchFamily="34" charset="0"/>
              </a:rPr>
              <a:t>Nutrition</a:t>
            </a:r>
            <a:r>
              <a:rPr lang="en-US" sz="1400" dirty="0">
                <a:solidFill>
                  <a:srgbClr val="562966"/>
                </a:solidFill>
                <a:latin typeface="Candara" panose="020E0502030303020204" pitchFamily="34" charset="0"/>
              </a:rPr>
              <a:t>: plant-based, low in sodium, high in Omega-3 and MCT, zero grams of sugar, and an excellent source of calcium</a:t>
            </a:r>
          </a:p>
        </p:txBody>
      </p:sp>
      <p:sp>
        <p:nvSpPr>
          <p:cNvPr id="45" name="TextBox 44">
            <a:extLst>
              <a:ext uri="{FF2B5EF4-FFF2-40B4-BE49-F238E27FC236}">
                <a16:creationId xmlns:a16="http://schemas.microsoft.com/office/drawing/2014/main" id="{37CABB8B-0C2E-4E06-B030-B8E5A8A79D8F}"/>
              </a:ext>
            </a:extLst>
          </p:cNvPr>
          <p:cNvSpPr txBox="1"/>
          <p:nvPr/>
        </p:nvSpPr>
        <p:spPr>
          <a:xfrm>
            <a:off x="551499" y="5236610"/>
            <a:ext cx="4507519" cy="523220"/>
          </a:xfrm>
          <a:prstGeom prst="rect">
            <a:avLst/>
          </a:prstGeom>
          <a:noFill/>
        </p:spPr>
        <p:txBody>
          <a:bodyPr wrap="square" rtlCol="0">
            <a:spAutoFit/>
          </a:bodyPr>
          <a:lstStyle/>
          <a:p>
            <a:r>
              <a:rPr lang="en-US" sz="1400" b="1" dirty="0">
                <a:solidFill>
                  <a:srgbClr val="562966"/>
                </a:solidFill>
                <a:latin typeface="Candara" panose="020E0502030303020204" pitchFamily="34" charset="0"/>
              </a:rPr>
              <a:t>Function</a:t>
            </a:r>
            <a:r>
              <a:rPr lang="en-US" sz="1400" dirty="0">
                <a:solidFill>
                  <a:srgbClr val="562966"/>
                </a:solidFill>
                <a:latin typeface="Candara" panose="020E0502030303020204" pitchFamily="34" charset="0"/>
              </a:rPr>
              <a:t>: perfect for adding to smoothies, cereal, coffee or enjoying straight from the bottle</a:t>
            </a:r>
          </a:p>
        </p:txBody>
      </p:sp>
      <p:pic>
        <p:nvPicPr>
          <p:cNvPr id="104" name="Picture 4" descr="Image result for thumbs down">
            <a:extLst>
              <a:ext uri="{FF2B5EF4-FFF2-40B4-BE49-F238E27FC236}">
                <a16:creationId xmlns:a16="http://schemas.microsoft.com/office/drawing/2014/main" id="{5A63BEBB-8D44-4E4E-B653-FB8D03CEEB3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0832" y="3416007"/>
            <a:ext cx="219608" cy="21160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Image result for thumbs down">
            <a:extLst>
              <a:ext uri="{FF2B5EF4-FFF2-40B4-BE49-F238E27FC236}">
                <a16:creationId xmlns:a16="http://schemas.microsoft.com/office/drawing/2014/main" id="{35FEF349-5D07-4F07-BAB5-EAE8EE34C3A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0832" y="3783418"/>
            <a:ext cx="219608" cy="211602"/>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Image result for thumbs down">
            <a:extLst>
              <a:ext uri="{FF2B5EF4-FFF2-40B4-BE49-F238E27FC236}">
                <a16:creationId xmlns:a16="http://schemas.microsoft.com/office/drawing/2014/main" id="{61A03CFB-2D07-46BA-8E2A-36508CB8C77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6538" y="4252263"/>
            <a:ext cx="219608" cy="211602"/>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Image result for thumbs down">
            <a:extLst>
              <a:ext uri="{FF2B5EF4-FFF2-40B4-BE49-F238E27FC236}">
                <a16:creationId xmlns:a16="http://schemas.microsoft.com/office/drawing/2014/main" id="{04CD9675-0925-4DE8-8234-3497C0D885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6182" y="4721108"/>
            <a:ext cx="219608" cy="21160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Image result for thumbs down">
            <a:extLst>
              <a:ext uri="{FF2B5EF4-FFF2-40B4-BE49-F238E27FC236}">
                <a16:creationId xmlns:a16="http://schemas.microsoft.com/office/drawing/2014/main" id="{0B9E588A-DFF3-4D9A-A203-78AC596F391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7894" y="5375311"/>
            <a:ext cx="219608" cy="21160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4C6C9477-C9CF-402E-9DDD-5809530A4787}"/>
              </a:ext>
            </a:extLst>
          </p:cNvPr>
          <p:cNvSpPr/>
          <p:nvPr/>
        </p:nvSpPr>
        <p:spPr>
          <a:xfrm>
            <a:off x="313740" y="3026142"/>
            <a:ext cx="4182556" cy="341632"/>
          </a:xfrm>
          <a:prstGeom prst="rect">
            <a:avLst/>
          </a:prstGeom>
        </p:spPr>
        <p:txBody>
          <a:bodyPr wrap="none">
            <a:spAutoFit/>
          </a:bodyPr>
          <a:lstStyle/>
          <a:p>
            <a:pPr lvl="0" algn="ctr" defTabSz="914396">
              <a:lnSpc>
                <a:spcPct val="90000"/>
              </a:lnSpc>
              <a:spcBef>
                <a:spcPct val="0"/>
              </a:spcBef>
              <a:defRPr/>
            </a:pPr>
            <a:r>
              <a:rPr lang="en-US" b="1" dirty="0">
                <a:solidFill>
                  <a:srgbClr val="562966"/>
                </a:solidFill>
                <a:latin typeface="Candara" panose="020E0502030303020204" pitchFamily="34" charset="0"/>
              </a:rPr>
              <a:t>No Other Plant-Based Milk Measures Up!</a:t>
            </a:r>
          </a:p>
        </p:txBody>
      </p:sp>
      <p:grpSp>
        <p:nvGrpSpPr>
          <p:cNvPr id="112" name="Group 111">
            <a:extLst>
              <a:ext uri="{FF2B5EF4-FFF2-40B4-BE49-F238E27FC236}">
                <a16:creationId xmlns:a16="http://schemas.microsoft.com/office/drawing/2014/main" id="{130B3AC5-E544-4211-A01D-21B56058216F}"/>
              </a:ext>
            </a:extLst>
          </p:cNvPr>
          <p:cNvGrpSpPr/>
          <p:nvPr/>
        </p:nvGrpSpPr>
        <p:grpSpPr>
          <a:xfrm>
            <a:off x="811540" y="5854082"/>
            <a:ext cx="3717143" cy="371717"/>
            <a:chOff x="1180940" y="5862320"/>
            <a:chExt cx="3717143" cy="371717"/>
          </a:xfrm>
        </p:grpSpPr>
        <p:grpSp>
          <p:nvGrpSpPr>
            <p:cNvPr id="5" name="Group 4">
              <a:extLst>
                <a:ext uri="{FF2B5EF4-FFF2-40B4-BE49-F238E27FC236}">
                  <a16:creationId xmlns:a16="http://schemas.microsoft.com/office/drawing/2014/main" id="{7CE541BB-3B26-41C3-832B-167A27C6C3E9}"/>
                </a:ext>
              </a:extLst>
            </p:cNvPr>
            <p:cNvGrpSpPr/>
            <p:nvPr/>
          </p:nvGrpSpPr>
          <p:grpSpPr>
            <a:xfrm>
              <a:off x="1180940" y="5862320"/>
              <a:ext cx="2616325" cy="371717"/>
              <a:chOff x="1047699" y="5789434"/>
              <a:chExt cx="3165171" cy="449695"/>
            </a:xfrm>
          </p:grpSpPr>
          <p:pic>
            <p:nvPicPr>
              <p:cNvPr id="17" name="Picture 16" descr="VeganGlutenFreeColor copy.png">
                <a:extLst>
                  <a:ext uri="{FF2B5EF4-FFF2-40B4-BE49-F238E27FC236}">
                    <a16:creationId xmlns:a16="http://schemas.microsoft.com/office/drawing/2014/main" id="{69D9E211-3B61-4958-A196-8B709B718C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6850" y="5869853"/>
                <a:ext cx="418107" cy="322055"/>
              </a:xfrm>
              <a:prstGeom prst="rect">
                <a:avLst/>
              </a:prstGeom>
            </p:spPr>
          </p:pic>
          <p:pic>
            <p:nvPicPr>
              <p:cNvPr id="18" name="Picture 17" descr="Organic4colorsealGIF.gif">
                <a:extLst>
                  <a:ext uri="{FF2B5EF4-FFF2-40B4-BE49-F238E27FC236}">
                    <a16:creationId xmlns:a16="http://schemas.microsoft.com/office/drawing/2014/main" id="{8D9B68C9-2142-4E4A-8F40-7C14A6C67C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7699" y="5862320"/>
                <a:ext cx="369385" cy="372290"/>
              </a:xfrm>
              <a:prstGeom prst="rect">
                <a:avLst/>
              </a:prstGeom>
            </p:spPr>
          </p:pic>
          <p:pic>
            <p:nvPicPr>
              <p:cNvPr id="19" name="Picture 18" descr="non_gmo_project_logo.jpg">
                <a:extLst>
                  <a:ext uri="{FF2B5EF4-FFF2-40B4-BE49-F238E27FC236}">
                    <a16:creationId xmlns:a16="http://schemas.microsoft.com/office/drawing/2014/main" id="{D89F9912-5160-4BB5-8B78-375AC20E4B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06291" y="5892149"/>
                <a:ext cx="463348" cy="342461"/>
              </a:xfrm>
              <a:prstGeom prst="rect">
                <a:avLst/>
              </a:prstGeom>
            </p:spPr>
          </p:pic>
          <p:pic>
            <p:nvPicPr>
              <p:cNvPr id="20" name="Picture 19" descr="Kof-K.png">
                <a:extLst>
                  <a:ext uri="{FF2B5EF4-FFF2-40B4-BE49-F238E27FC236}">
                    <a16:creationId xmlns:a16="http://schemas.microsoft.com/office/drawing/2014/main" id="{E9E15295-F719-4E3D-86D2-39B5DA99A1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58269" y="5789434"/>
                <a:ext cx="425732" cy="429080"/>
              </a:xfrm>
              <a:prstGeom prst="rect">
                <a:avLst/>
              </a:prstGeom>
            </p:spPr>
          </p:pic>
          <p:pic>
            <p:nvPicPr>
              <p:cNvPr id="21" name="Picture 20" descr="1_for_the_planet_logo_1024x1024.png">
                <a:extLst>
                  <a:ext uri="{FF2B5EF4-FFF2-40B4-BE49-F238E27FC236}">
                    <a16:creationId xmlns:a16="http://schemas.microsoft.com/office/drawing/2014/main" id="{A9764BB2-3565-487C-BADC-D8270E36E3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10661" y="5815029"/>
                <a:ext cx="785013" cy="386737"/>
              </a:xfrm>
              <a:prstGeom prst="rect">
                <a:avLst/>
              </a:prstGeom>
            </p:spPr>
          </p:pic>
          <p:pic>
            <p:nvPicPr>
              <p:cNvPr id="22" name="Picture 21" descr="2018_BCorpBrand.png">
                <a:extLst>
                  <a:ext uri="{FF2B5EF4-FFF2-40B4-BE49-F238E27FC236}">
                    <a16:creationId xmlns:a16="http://schemas.microsoft.com/office/drawing/2014/main" id="{F5ADD731-389B-4EBE-B6DD-0B97C9EED00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49888" y="5830691"/>
                <a:ext cx="262982" cy="408438"/>
              </a:xfrm>
              <a:prstGeom prst="rect">
                <a:avLst/>
              </a:prstGeom>
            </p:spPr>
          </p:pic>
        </p:grpSp>
        <p:pic>
          <p:nvPicPr>
            <p:cNvPr id="111" name="Picture 8" descr="A close up of a sign&#10;&#10;Description generated with high confidence">
              <a:extLst>
                <a:ext uri="{FF2B5EF4-FFF2-40B4-BE49-F238E27FC236}">
                  <a16:creationId xmlns:a16="http://schemas.microsoft.com/office/drawing/2014/main" id="{2A7073C7-BDAD-449B-91CC-511890DEAF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91906" y="5906909"/>
              <a:ext cx="1006177" cy="240023"/>
            </a:xfrm>
            <a:prstGeom prst="rect">
              <a:avLst/>
            </a:prstGeom>
          </p:spPr>
        </p:pic>
      </p:grpSp>
      <p:pic>
        <p:nvPicPr>
          <p:cNvPr id="6" name="Picture 5" descr="A close up of a bottle&#10;&#10;Description automatically generated">
            <a:extLst>
              <a:ext uri="{FF2B5EF4-FFF2-40B4-BE49-F238E27FC236}">
                <a16:creationId xmlns:a16="http://schemas.microsoft.com/office/drawing/2014/main" id="{DA2F0A4F-4E3B-4412-BF49-3F64807AF06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779204" y="651104"/>
            <a:ext cx="4534359" cy="4783079"/>
          </a:xfrm>
          <a:prstGeom prst="rect">
            <a:avLst/>
          </a:prstGeom>
        </p:spPr>
      </p:pic>
    </p:spTree>
    <p:extLst>
      <p:ext uri="{BB962C8B-B14F-4D97-AF65-F5344CB8AC3E}">
        <p14:creationId xmlns:p14="http://schemas.microsoft.com/office/powerpoint/2010/main" val="314643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ontent Placeholder 3"/>
          <p:cNvGraphicFramePr>
            <a:graphicFrameLocks/>
          </p:cNvGraphicFramePr>
          <p:nvPr/>
        </p:nvGraphicFramePr>
        <p:xfrm>
          <a:off x="306871" y="2163665"/>
          <a:ext cx="8530258" cy="3489346"/>
        </p:xfrm>
        <a:graphic>
          <a:graphicData uri="http://schemas.openxmlformats.org/drawingml/2006/table">
            <a:tbl>
              <a:tblPr firstRow="1" bandRow="1">
                <a:tableStyleId>{00A15C55-8517-42AA-B614-E9B94910E393}</a:tableStyleId>
              </a:tblPr>
              <a:tblGrid>
                <a:gridCol w="894148">
                  <a:extLst>
                    <a:ext uri="{9D8B030D-6E8A-4147-A177-3AD203B41FA5}">
                      <a16:colId xmlns:a16="http://schemas.microsoft.com/office/drawing/2014/main" val="20000"/>
                    </a:ext>
                  </a:extLst>
                </a:gridCol>
                <a:gridCol w="1045581">
                  <a:extLst>
                    <a:ext uri="{9D8B030D-6E8A-4147-A177-3AD203B41FA5}">
                      <a16:colId xmlns:a16="http://schemas.microsoft.com/office/drawing/2014/main" val="20001"/>
                    </a:ext>
                  </a:extLst>
                </a:gridCol>
                <a:gridCol w="1261789">
                  <a:extLst>
                    <a:ext uri="{9D8B030D-6E8A-4147-A177-3AD203B41FA5}">
                      <a16:colId xmlns:a16="http://schemas.microsoft.com/office/drawing/2014/main" val="20002"/>
                    </a:ext>
                  </a:extLst>
                </a:gridCol>
                <a:gridCol w="1050755">
                  <a:extLst>
                    <a:ext uri="{9D8B030D-6E8A-4147-A177-3AD203B41FA5}">
                      <a16:colId xmlns:a16="http://schemas.microsoft.com/office/drawing/2014/main" val="20003"/>
                    </a:ext>
                  </a:extLst>
                </a:gridCol>
                <a:gridCol w="1003793">
                  <a:extLst>
                    <a:ext uri="{9D8B030D-6E8A-4147-A177-3AD203B41FA5}">
                      <a16:colId xmlns:a16="http://schemas.microsoft.com/office/drawing/2014/main" val="20004"/>
                    </a:ext>
                  </a:extLst>
                </a:gridCol>
                <a:gridCol w="1004150">
                  <a:extLst>
                    <a:ext uri="{9D8B030D-6E8A-4147-A177-3AD203B41FA5}">
                      <a16:colId xmlns:a16="http://schemas.microsoft.com/office/drawing/2014/main" val="20005"/>
                    </a:ext>
                  </a:extLst>
                </a:gridCol>
                <a:gridCol w="1004150">
                  <a:extLst>
                    <a:ext uri="{9D8B030D-6E8A-4147-A177-3AD203B41FA5}">
                      <a16:colId xmlns:a16="http://schemas.microsoft.com/office/drawing/2014/main" val="20006"/>
                    </a:ext>
                  </a:extLst>
                </a:gridCol>
                <a:gridCol w="1265892">
                  <a:extLst>
                    <a:ext uri="{9D8B030D-6E8A-4147-A177-3AD203B41FA5}">
                      <a16:colId xmlns:a16="http://schemas.microsoft.com/office/drawing/2014/main" val="20007"/>
                    </a:ext>
                  </a:extLst>
                </a:gridCol>
              </a:tblGrid>
              <a:tr h="639282">
                <a:tc>
                  <a:txBody>
                    <a:bodyPr/>
                    <a:lstStyle/>
                    <a:p>
                      <a:pPr algn="l"/>
                      <a:r>
                        <a:rPr lang="en-US" sz="1200" dirty="0">
                          <a:solidFill>
                            <a:schemeClr val="bg1"/>
                          </a:solidFill>
                          <a:latin typeface="Calibri"/>
                          <a:cs typeface="Calibri"/>
                        </a:rPr>
                        <a:t>Per</a:t>
                      </a:r>
                      <a:r>
                        <a:rPr lang="en-US" sz="1200" baseline="0" dirty="0">
                          <a:solidFill>
                            <a:schemeClr val="bg1"/>
                          </a:solidFill>
                          <a:latin typeface="Calibri"/>
                          <a:cs typeface="Calibri"/>
                        </a:rPr>
                        <a:t> Container</a:t>
                      </a:r>
                      <a:endParaRPr lang="en-US" sz="1200" dirty="0">
                        <a:solidFill>
                          <a:schemeClr val="bg1"/>
                        </a:solidFill>
                        <a:latin typeface="Calibri"/>
                        <a:cs typeface="Calibri"/>
                      </a:endParaRPr>
                    </a:p>
                  </a:txBody>
                  <a:tcPr marL="83127" marR="83127" marT="40341" marB="40341"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Mamma Chia</a:t>
                      </a:r>
                    </a:p>
                    <a:p>
                      <a:pPr algn="ctr"/>
                      <a:r>
                        <a:rPr lang="en-US" sz="1050" dirty="0">
                          <a:solidFill>
                            <a:schemeClr val="bg1"/>
                          </a:solidFill>
                          <a:latin typeface="Calibri"/>
                          <a:cs typeface="Calibri"/>
                        </a:rPr>
                        <a:t>Unsweetened</a:t>
                      </a:r>
                    </a:p>
                    <a:p>
                      <a:pPr algn="ctr"/>
                      <a:r>
                        <a:rPr lang="en-US" sz="1050" dirty="0">
                          <a:solidFill>
                            <a:schemeClr val="bg1"/>
                          </a:solidFill>
                          <a:latin typeface="Calibri"/>
                          <a:cs typeface="Calibri"/>
                        </a:rPr>
                        <a:t>Original</a:t>
                      </a:r>
                    </a:p>
                    <a:p>
                      <a:pPr algn="ctr"/>
                      <a:r>
                        <a:rPr lang="en-US" sz="1050" dirty="0" err="1">
                          <a:solidFill>
                            <a:schemeClr val="bg1"/>
                          </a:solidFill>
                          <a:latin typeface="Calibri"/>
                          <a:cs typeface="Calibri"/>
                        </a:rPr>
                        <a:t>Chiamilk</a:t>
                      </a:r>
                      <a:endParaRPr lang="en-US" sz="1050" dirty="0">
                        <a:solidFill>
                          <a:schemeClr val="bg1"/>
                        </a:solidFill>
                        <a:latin typeface="Calibri"/>
                        <a:cs typeface="Calibri"/>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Forager Unsweetened Plain Cashew Milk</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Good Karma Unsweetened </a:t>
                      </a:r>
                      <a:r>
                        <a:rPr lang="en-US" sz="1050" dirty="0" err="1">
                          <a:solidFill>
                            <a:schemeClr val="bg1"/>
                          </a:solidFill>
                          <a:latin typeface="Calibri"/>
                          <a:cs typeface="Calibri"/>
                        </a:rPr>
                        <a:t>Flaxmilk</a:t>
                      </a:r>
                      <a:endParaRPr lang="en-US" sz="1050" dirty="0">
                        <a:solidFill>
                          <a:schemeClr val="bg1"/>
                        </a:solidFill>
                        <a:latin typeface="Calibri"/>
                        <a:cs typeface="Calibri"/>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Ripple Unsweetened Original Pea Milk</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err="1">
                          <a:solidFill>
                            <a:schemeClr val="bg1"/>
                          </a:solidFill>
                          <a:latin typeface="Calibri"/>
                          <a:cs typeface="Calibri"/>
                        </a:rPr>
                        <a:t>Oatly</a:t>
                      </a:r>
                      <a:r>
                        <a:rPr lang="en-US" sz="1050" dirty="0">
                          <a:solidFill>
                            <a:schemeClr val="bg1"/>
                          </a:solidFill>
                          <a:latin typeface="Calibri"/>
                          <a:cs typeface="Calibri"/>
                        </a:rPr>
                        <a:t> Original  Oat-Milk</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Pacific Foods Unsweetened Coconut Milk</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tc>
                  <a:txBody>
                    <a:bodyPr/>
                    <a:lstStyle/>
                    <a:p>
                      <a:pPr algn="ctr"/>
                      <a:r>
                        <a:rPr lang="en-US" sz="1050" dirty="0">
                          <a:solidFill>
                            <a:schemeClr val="bg1"/>
                          </a:solidFill>
                          <a:latin typeface="Calibri"/>
                          <a:cs typeface="Calibri"/>
                        </a:rPr>
                        <a:t>MALK Unsweetened </a:t>
                      </a:r>
                      <a:r>
                        <a:rPr lang="en-US" sz="1050" dirty="0" err="1">
                          <a:solidFill>
                            <a:schemeClr val="bg1"/>
                          </a:solidFill>
                          <a:latin typeface="Calibri"/>
                          <a:cs typeface="Calibri"/>
                        </a:rPr>
                        <a:t>Almondmilk</a:t>
                      </a:r>
                      <a:endParaRPr lang="en-US" sz="1050" dirty="0">
                        <a:solidFill>
                          <a:schemeClr val="bg1"/>
                        </a:solidFill>
                        <a:latin typeface="Calibri"/>
                        <a:cs typeface="Calibri"/>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rgbClr val="660066"/>
                    </a:solidFill>
                  </a:tcPr>
                </a:tc>
                <a:extLst>
                  <a:ext uri="{0D108BD9-81ED-4DB2-BD59-A6C34878D82A}">
                    <a16:rowId xmlns:a16="http://schemas.microsoft.com/office/drawing/2014/main" val="10000"/>
                  </a:ext>
                </a:extLst>
              </a:tr>
              <a:tr h="284304">
                <a:tc>
                  <a:txBody>
                    <a:bodyPr/>
                    <a:lstStyle/>
                    <a:p>
                      <a:r>
                        <a:rPr lang="en-US" sz="1100" dirty="0">
                          <a:solidFill>
                            <a:srgbClr val="660066"/>
                          </a:solidFill>
                          <a:latin typeface="Calibri"/>
                          <a:cs typeface="Calibri"/>
                        </a:rPr>
                        <a:t>Serving Size</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(237ml)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(237ml)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(240ml)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(240ml)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(240ml)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(240ml)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8 </a:t>
                      </a:r>
                      <a:r>
                        <a:rPr lang="en-US" sz="1100" dirty="0" err="1">
                          <a:solidFill>
                            <a:srgbClr val="660066"/>
                          </a:solidFill>
                          <a:latin typeface="+mn-lt"/>
                          <a:cs typeface="Calibri"/>
                        </a:rPr>
                        <a:t>fl</a:t>
                      </a:r>
                      <a:r>
                        <a:rPr lang="en-US" sz="1100" dirty="0">
                          <a:solidFill>
                            <a:srgbClr val="660066"/>
                          </a:solidFill>
                          <a:latin typeface="+mn-lt"/>
                          <a:cs typeface="Calibri"/>
                        </a:rPr>
                        <a:t> oz (240ml)</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5631">
                <a:tc>
                  <a:txBody>
                    <a:bodyPr/>
                    <a:lstStyle/>
                    <a:p>
                      <a:r>
                        <a:rPr lang="en-US" sz="1100" dirty="0">
                          <a:solidFill>
                            <a:srgbClr val="660066"/>
                          </a:solidFill>
                          <a:latin typeface="Calibri"/>
                          <a:cs typeface="Calibri"/>
                        </a:rPr>
                        <a:t>Calories</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60</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50</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25</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70</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120</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45</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100</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6691">
                <a:tc>
                  <a:txBody>
                    <a:bodyPr/>
                    <a:lstStyle/>
                    <a:p>
                      <a:r>
                        <a:rPr lang="en-US" sz="1100" dirty="0">
                          <a:solidFill>
                            <a:srgbClr val="660066"/>
                          </a:solidFill>
                          <a:latin typeface="Calibri"/>
                          <a:cs typeface="Calibri"/>
                        </a:rPr>
                        <a:t>Sugar</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7g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&lt;1g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0930">
                <a:tc>
                  <a:txBody>
                    <a:bodyPr/>
                    <a:lstStyle/>
                    <a:p>
                      <a:r>
                        <a:rPr lang="en-US" sz="1100" dirty="0">
                          <a:solidFill>
                            <a:srgbClr val="660066"/>
                          </a:solidFill>
                          <a:latin typeface="Calibri"/>
                          <a:cs typeface="Calibri"/>
                        </a:rPr>
                        <a:t>Fat</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5g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3.5g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2.5g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4.5g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5g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9g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527618698"/>
                  </a:ext>
                </a:extLst>
              </a:tr>
              <a:tr h="233664">
                <a:tc>
                  <a:txBody>
                    <a:bodyPr/>
                    <a:lstStyle/>
                    <a:p>
                      <a:r>
                        <a:rPr lang="en-US" sz="1100" dirty="0">
                          <a:solidFill>
                            <a:srgbClr val="660066"/>
                          </a:solidFill>
                          <a:latin typeface="Calibri"/>
                          <a:cs typeface="Calibri"/>
                        </a:rPr>
                        <a:t>Sodium</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660066"/>
                          </a:solidFill>
                          <a:latin typeface="Calibri"/>
                          <a:cs typeface="Calibri"/>
                        </a:rPr>
                        <a:t>10mg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80mg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110mg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100mg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70mg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75mg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4244">
                <a:tc>
                  <a:txBody>
                    <a:bodyPr/>
                    <a:lstStyle/>
                    <a:p>
                      <a:r>
                        <a:rPr lang="en-US" sz="1100" dirty="0">
                          <a:solidFill>
                            <a:srgbClr val="660066"/>
                          </a:solidFill>
                          <a:latin typeface="Calibri"/>
                          <a:cs typeface="Calibri"/>
                        </a:rPr>
                        <a:t>Protein</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660066"/>
                          </a:solidFill>
                          <a:latin typeface="Calibri"/>
                          <a:cs typeface="Calibri"/>
                        </a:rPr>
                        <a:t>1g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8g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9382">
                <a:tc>
                  <a:txBody>
                    <a:bodyPr/>
                    <a:lstStyle/>
                    <a:p>
                      <a:r>
                        <a:rPr lang="en-US" sz="1100" dirty="0">
                          <a:solidFill>
                            <a:srgbClr val="660066"/>
                          </a:solidFill>
                          <a:latin typeface="Calibri"/>
                          <a:cs typeface="Calibri"/>
                        </a:rPr>
                        <a:t>Omega-3</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800mg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660066"/>
                          </a:solidFill>
                          <a:latin typeface="Calibri"/>
                          <a:cs typeface="Calibri"/>
                        </a:rPr>
                        <a:t>N/A</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1200mg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32mg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N/A</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N/A</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N/A</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7179">
                <a:tc>
                  <a:txBody>
                    <a:bodyPr/>
                    <a:lstStyle/>
                    <a:p>
                      <a:r>
                        <a:rPr lang="en-US" sz="1100" dirty="0">
                          <a:solidFill>
                            <a:srgbClr val="660066"/>
                          </a:solidFill>
                          <a:latin typeface="Calibri"/>
                          <a:cs typeface="Calibri"/>
                        </a:rPr>
                        <a:t>Calcium</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390mg</a:t>
                      </a:r>
                      <a:endParaRPr lang="en-US" sz="1100" dirty="0">
                        <a:solidFill>
                          <a:srgbClr val="660066"/>
                        </a:solidFill>
                        <a:latin typeface="Calibri"/>
                        <a:cs typeface="Calibri"/>
                      </a:endParaRP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660066"/>
                          </a:solidFill>
                          <a:latin typeface="Calibri"/>
                          <a:cs typeface="Calibri"/>
                        </a:rPr>
                        <a:t>21mg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280mg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465mg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350mg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42mg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38.5mg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4296">
                <a:tc>
                  <a:txBody>
                    <a:bodyPr/>
                    <a:lstStyle/>
                    <a:p>
                      <a:r>
                        <a:rPr lang="en-US" sz="1100" dirty="0">
                          <a:solidFill>
                            <a:srgbClr val="660066"/>
                          </a:solidFill>
                          <a:latin typeface="Calibri"/>
                          <a:cs typeface="Calibri"/>
                        </a:rPr>
                        <a:t>Vitamin D</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11mcg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660066"/>
                          </a:solidFill>
                          <a:latin typeface="Calibri"/>
                          <a:cs typeface="Calibri"/>
                        </a:rPr>
                        <a:t>0mcg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2.3mcg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6mcg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3.6mcg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2mcg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0mcg</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69403428"/>
                  </a:ext>
                </a:extLst>
              </a:tr>
              <a:tr h="210359">
                <a:tc>
                  <a:txBody>
                    <a:bodyPr/>
                    <a:lstStyle/>
                    <a:p>
                      <a:r>
                        <a:rPr lang="en-US" sz="1100" dirty="0">
                          <a:solidFill>
                            <a:srgbClr val="660066"/>
                          </a:solidFill>
                          <a:latin typeface="Calibri"/>
                          <a:cs typeface="Calibri"/>
                        </a:rPr>
                        <a:t>Organic</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00B050"/>
                          </a:solidFill>
                          <a:latin typeface="+mn-lt"/>
                          <a:cs typeface="Calibri"/>
                        </a:rPr>
                        <a:t>✓</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1100" dirty="0">
                          <a:solidFill>
                            <a:srgbClr val="00B050"/>
                          </a:solidFill>
                          <a:latin typeface="+mn-lt"/>
                          <a:cs typeface="Calibri"/>
                        </a:rPr>
                        <a:t>✓</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FF0000"/>
                          </a:solidFill>
                          <a:latin typeface="Calibri"/>
                          <a:cs typeface="Calibri"/>
                        </a:rPr>
                        <a:t>X</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FF0000"/>
                          </a:solidFill>
                          <a:latin typeface="Calibri"/>
                          <a:cs typeface="Calibri"/>
                        </a:rPr>
                        <a:t>X</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FF0000"/>
                          </a:solidFill>
                          <a:latin typeface="+mn-lt"/>
                          <a:cs typeface="Calibri"/>
                        </a:rPr>
                        <a:t>X</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00B050"/>
                          </a:solidFill>
                          <a:latin typeface="+mn-lt"/>
                          <a:cs typeface="Calibri"/>
                        </a:rPr>
                        <a:t>✓</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00B050"/>
                          </a:solidFill>
                          <a:latin typeface="+mn-lt"/>
                          <a:cs typeface="Calibri"/>
                        </a:rPr>
                        <a:t>✓</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9543">
                <a:tc>
                  <a:txBody>
                    <a:bodyPr/>
                    <a:lstStyle/>
                    <a:p>
                      <a:r>
                        <a:rPr lang="en-US" sz="1100" dirty="0">
                          <a:solidFill>
                            <a:srgbClr val="660066"/>
                          </a:solidFill>
                          <a:latin typeface="Calibri"/>
                          <a:cs typeface="Calibri"/>
                        </a:rPr>
                        <a:t>Package Size</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28 </a:t>
                      </a:r>
                      <a:r>
                        <a:rPr lang="en-US" sz="1100" dirty="0" err="1">
                          <a:solidFill>
                            <a:srgbClr val="660066"/>
                          </a:solidFill>
                          <a:latin typeface="+mn-lt"/>
                          <a:cs typeface="Calibri"/>
                        </a:rPr>
                        <a:t>fl</a:t>
                      </a:r>
                      <a:r>
                        <a:rPr lang="en-US" sz="1100" dirty="0">
                          <a:solidFill>
                            <a:srgbClr val="660066"/>
                          </a:solidFill>
                          <a:latin typeface="+mn-lt"/>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48 </a:t>
                      </a:r>
                      <a:r>
                        <a:rPr lang="en-US" sz="1100" dirty="0" err="1">
                          <a:solidFill>
                            <a:srgbClr val="660066"/>
                          </a:solidFill>
                          <a:latin typeface="+mn-lt"/>
                          <a:cs typeface="Calibri"/>
                        </a:rPr>
                        <a:t>fl</a:t>
                      </a:r>
                      <a:r>
                        <a:rPr lang="en-US" sz="1100" dirty="0">
                          <a:solidFill>
                            <a:srgbClr val="660066"/>
                          </a:solidFill>
                          <a:latin typeface="+mn-lt"/>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64 </a:t>
                      </a:r>
                      <a:r>
                        <a:rPr lang="en-US" sz="1100" dirty="0" err="1">
                          <a:solidFill>
                            <a:srgbClr val="660066"/>
                          </a:solidFill>
                          <a:latin typeface="Calibri"/>
                          <a:cs typeface="Calibri"/>
                        </a:rPr>
                        <a:t>fl</a:t>
                      </a:r>
                      <a:r>
                        <a:rPr lang="en-US" sz="1100" dirty="0">
                          <a:solidFill>
                            <a:srgbClr val="660066"/>
                          </a:solidFill>
                          <a:latin typeface="Calibri"/>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48 </a:t>
                      </a:r>
                      <a:r>
                        <a:rPr lang="en-US" sz="1100" dirty="0" err="1">
                          <a:solidFill>
                            <a:srgbClr val="660066"/>
                          </a:solidFill>
                          <a:latin typeface="Calibri"/>
                          <a:cs typeface="Calibri"/>
                        </a:rPr>
                        <a:t>fl</a:t>
                      </a:r>
                      <a:r>
                        <a:rPr lang="en-US" sz="1100" dirty="0">
                          <a:solidFill>
                            <a:srgbClr val="660066"/>
                          </a:solidFill>
                          <a:latin typeface="Calibri"/>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Calibri"/>
                          <a:cs typeface="Calibri"/>
                        </a:rPr>
                        <a:t>64 </a:t>
                      </a:r>
                      <a:r>
                        <a:rPr lang="en-US" sz="1100" dirty="0" err="1">
                          <a:solidFill>
                            <a:srgbClr val="660066"/>
                          </a:solidFill>
                          <a:latin typeface="Calibri"/>
                          <a:cs typeface="Calibri"/>
                        </a:rPr>
                        <a:t>fl</a:t>
                      </a:r>
                      <a:r>
                        <a:rPr lang="en-US" sz="1100" dirty="0">
                          <a:solidFill>
                            <a:srgbClr val="660066"/>
                          </a:solidFill>
                          <a:latin typeface="Calibri"/>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32 </a:t>
                      </a:r>
                      <a:r>
                        <a:rPr lang="en-US" sz="1100" dirty="0" err="1">
                          <a:solidFill>
                            <a:srgbClr val="660066"/>
                          </a:solidFill>
                          <a:latin typeface="+mn-lt"/>
                          <a:cs typeface="Calibri"/>
                        </a:rPr>
                        <a:t>fl</a:t>
                      </a:r>
                      <a:r>
                        <a:rPr lang="en-US" sz="1100" dirty="0">
                          <a:solidFill>
                            <a:srgbClr val="660066"/>
                          </a:solidFill>
                          <a:latin typeface="+mn-lt"/>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100" dirty="0">
                          <a:solidFill>
                            <a:srgbClr val="660066"/>
                          </a:solidFill>
                          <a:latin typeface="+mn-lt"/>
                          <a:cs typeface="Calibri"/>
                        </a:rPr>
                        <a:t>28 </a:t>
                      </a:r>
                      <a:r>
                        <a:rPr lang="en-US" sz="1100" dirty="0" err="1">
                          <a:solidFill>
                            <a:srgbClr val="660066"/>
                          </a:solidFill>
                          <a:latin typeface="+mn-lt"/>
                          <a:cs typeface="Calibri"/>
                        </a:rPr>
                        <a:t>fl</a:t>
                      </a:r>
                      <a:r>
                        <a:rPr lang="en-US" sz="1100" dirty="0">
                          <a:solidFill>
                            <a:srgbClr val="660066"/>
                          </a:solidFill>
                          <a:latin typeface="+mn-lt"/>
                          <a:cs typeface="Calibri"/>
                        </a:rPr>
                        <a:t> oz</a:t>
                      </a:r>
                    </a:p>
                  </a:txBody>
                  <a:tcPr marL="83127" marR="83127" marT="40341" marB="40341"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97745488"/>
                  </a:ext>
                </a:extLst>
              </a:tr>
            </a:tbl>
          </a:graphicData>
        </a:graphic>
      </p:graphicFrame>
      <p:sp>
        <p:nvSpPr>
          <p:cNvPr id="3" name="AutoShape 2" descr="Image result for high ball energy logo"/>
          <p:cNvSpPr>
            <a:spLocks noChangeAspect="1" noChangeArrowheads="1"/>
          </p:cNvSpPr>
          <p:nvPr/>
        </p:nvSpPr>
        <p:spPr bwMode="auto">
          <a:xfrm>
            <a:off x="141432" y="-127467"/>
            <a:ext cx="277091" cy="26894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2058" tIns="41029" rIns="82058" bIns="41029" numCol="1" anchor="t" anchorCtr="0" compatLnSpc="1">
            <a:prstTxWarp prst="textNoShape">
              <a:avLst/>
            </a:prstTxWarp>
          </a:bodyPr>
          <a:lstStyle/>
          <a:p>
            <a:pPr defTabSz="914400"/>
            <a:endParaRPr lang="en-US">
              <a:solidFill>
                <a:prstClr val="black"/>
              </a:solidFill>
              <a:latin typeface="Calibri"/>
            </a:endParaRPr>
          </a:p>
        </p:txBody>
      </p:sp>
      <p:pic>
        <p:nvPicPr>
          <p:cNvPr id="12" name="Picture 11">
            <a:extLst>
              <a:ext uri="{FF2B5EF4-FFF2-40B4-BE49-F238E27FC236}">
                <a16:creationId xmlns:a16="http://schemas.microsoft.com/office/drawing/2014/main" id="{A2C395FD-3358-3A44-B731-8A322256EA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3726517" y="762500"/>
            <a:ext cx="569711" cy="1217465"/>
          </a:xfrm>
          <a:prstGeom prst="rect">
            <a:avLst/>
          </a:prstGeom>
        </p:spPr>
      </p:pic>
      <p:pic>
        <p:nvPicPr>
          <p:cNvPr id="14" name="Picture 13">
            <a:extLst>
              <a:ext uri="{FF2B5EF4-FFF2-40B4-BE49-F238E27FC236}">
                <a16:creationId xmlns:a16="http://schemas.microsoft.com/office/drawing/2014/main" id="{D5FA1F81-1609-EF4C-8F89-8CED335F52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
          <a:stretch/>
        </p:blipFill>
        <p:spPr>
          <a:xfrm>
            <a:off x="8002711" y="774376"/>
            <a:ext cx="522630" cy="1208212"/>
          </a:xfrm>
          <a:prstGeom prst="rect">
            <a:avLst/>
          </a:prstGeom>
        </p:spPr>
      </p:pic>
      <p:pic>
        <p:nvPicPr>
          <p:cNvPr id="15" name="Picture 14">
            <a:extLst>
              <a:ext uri="{FF2B5EF4-FFF2-40B4-BE49-F238E27FC236}">
                <a16:creationId xmlns:a16="http://schemas.microsoft.com/office/drawing/2014/main" id="{7AE2C925-7FC1-AF47-A521-EC766C3CBC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5750" y="754871"/>
            <a:ext cx="822762" cy="1217466"/>
          </a:xfrm>
          <a:prstGeom prst="rect">
            <a:avLst/>
          </a:prstGeom>
        </p:spPr>
      </p:pic>
      <p:pic>
        <p:nvPicPr>
          <p:cNvPr id="10" name="Picture 9">
            <a:extLst>
              <a:ext uri="{FF2B5EF4-FFF2-40B4-BE49-F238E27FC236}">
                <a16:creationId xmlns:a16="http://schemas.microsoft.com/office/drawing/2014/main" id="{93C50852-08E8-324D-9B7B-088BA3A85E94}"/>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2167" b="96500" l="10000" r="90000">
                        <a14:foregroundMark x1="45500" y1="12833" x2="45500" y2="12833"/>
                        <a14:foregroundMark x1="30167" y1="23500" x2="30167" y2="23500"/>
                        <a14:foregroundMark x1="30833" y1="26667" x2="30833" y2="26667"/>
                        <a14:foregroundMark x1="30000" y1="16000" x2="30000" y2="16000"/>
                        <a14:foregroundMark x1="35167" y1="6667" x2="35167" y2="6667"/>
                        <a14:foregroundMark x1="39333" y1="6667" x2="39333" y2="6667"/>
                        <a14:foregroundMark x1="47500" y1="6667" x2="47500" y2="6667"/>
                        <a14:foregroundMark x1="51833" y1="6500" x2="51833" y2="6500"/>
                        <a14:foregroundMark x1="60167" y1="6167" x2="60167" y2="6167"/>
                        <a14:foregroundMark x1="63500" y1="5167" x2="63500" y2="5167"/>
                        <a14:foregroundMark x1="62667" y1="3833" x2="62667" y2="3833"/>
                        <a14:foregroundMark x1="62500" y1="2167" x2="62500" y2="2167"/>
                        <a14:foregroundMark x1="69167" y1="40000" x2="69167" y2="40000"/>
                        <a14:foregroundMark x1="69833" y1="56000" x2="69833" y2="56000"/>
                        <a14:foregroundMark x1="69333" y1="45500" x2="69333" y2="45500"/>
                        <a14:foregroundMark x1="68167" y1="66167" x2="68167" y2="66167"/>
                        <a14:foregroundMark x1="66833" y1="75833" x2="66833" y2="75833"/>
                        <a14:foregroundMark x1="65500" y1="94167" x2="65500" y2="94167"/>
                        <a14:foregroundMark x1="58833" y1="96500" x2="58833" y2="96500"/>
                        <a14:foregroundMark x1="30000" y1="60500" x2="30000" y2="60500"/>
                        <a14:foregroundMark x1="29333" y1="41833" x2="29333" y2="41833"/>
                        <a14:foregroundMark x1="29167" y1="47333" x2="29167" y2="47333"/>
                        <a14:foregroundMark x1="29333" y1="39333" x2="29333" y2="39333"/>
                        <a14:foregroundMark x1="29833" y1="36167" x2="29833" y2="36167"/>
                        <a14:foregroundMark x1="30000" y1="32500" x2="30000" y2="32500"/>
                        <a14:foregroundMark x1="30000" y1="28000" x2="30000" y2="28000"/>
                        <a14:foregroundMark x1="29167" y1="30500" x2="29167" y2="30500"/>
                        <a14:foregroundMark x1="28833" y1="35500" x2="28833" y2="35500"/>
                        <a14:foregroundMark x1="28667" y1="43333" x2="28667" y2="43333"/>
                        <a14:foregroundMark x1="29333" y1="48167" x2="29333" y2="48167"/>
                        <a14:foregroundMark x1="29333" y1="57833" x2="29333" y2="57833"/>
                        <a14:foregroundMark x1="29833" y1="59167" x2="29833" y2="59167"/>
                      </a14:backgroundRemoval>
                    </a14:imgEffect>
                  </a14:imgLayer>
                </a14:imgProps>
              </a:ext>
              <a:ext uri="{28A0092B-C50C-407E-A947-70E740481C1C}">
                <a14:useLocalDpi xmlns:a14="http://schemas.microsoft.com/office/drawing/2010/main"/>
              </a:ext>
            </a:extLst>
          </a:blip>
          <a:stretch>
            <a:fillRect/>
          </a:stretch>
        </p:blipFill>
        <p:spPr>
          <a:xfrm>
            <a:off x="6476024" y="756984"/>
            <a:ext cx="1171684" cy="1171684"/>
          </a:xfrm>
          <a:prstGeom prst="rect">
            <a:avLst/>
          </a:prstGeom>
        </p:spPr>
      </p:pic>
      <p:pic>
        <p:nvPicPr>
          <p:cNvPr id="11" name="Picture 10">
            <a:extLst>
              <a:ext uri="{FF2B5EF4-FFF2-40B4-BE49-F238E27FC236}">
                <a16:creationId xmlns:a16="http://schemas.microsoft.com/office/drawing/2014/main" id="{E47B5A27-92B9-9D40-871A-E1D11DC0B5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80774" y="465364"/>
            <a:ext cx="1011633" cy="1517451"/>
          </a:xfrm>
          <a:prstGeom prst="rect">
            <a:avLst/>
          </a:prstGeom>
        </p:spPr>
      </p:pic>
      <p:pic>
        <p:nvPicPr>
          <p:cNvPr id="17" name="Picture 16">
            <a:extLst>
              <a:ext uri="{FF2B5EF4-FFF2-40B4-BE49-F238E27FC236}">
                <a16:creationId xmlns:a16="http://schemas.microsoft.com/office/drawing/2014/main" id="{18A98D24-28F7-F74D-997A-40F8684AA2A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54115" y="744837"/>
            <a:ext cx="1217466" cy="1217466"/>
          </a:xfrm>
          <a:prstGeom prst="rect">
            <a:avLst/>
          </a:prstGeom>
        </p:spPr>
      </p:pic>
      <p:sp>
        <p:nvSpPr>
          <p:cNvPr id="13" name="Title 1">
            <a:extLst>
              <a:ext uri="{FF2B5EF4-FFF2-40B4-BE49-F238E27FC236}">
                <a16:creationId xmlns:a16="http://schemas.microsoft.com/office/drawing/2014/main" id="{5E39231E-A78C-41F0-B5E4-16C7CA88E7EE}"/>
              </a:ext>
            </a:extLst>
          </p:cNvPr>
          <p:cNvSpPr txBox="1">
            <a:spLocks/>
          </p:cNvSpPr>
          <p:nvPr/>
        </p:nvSpPr>
        <p:spPr>
          <a:xfrm>
            <a:off x="457200" y="110383"/>
            <a:ext cx="8229600" cy="473400"/>
          </a:xfrm>
          <a:prstGeom prst="rect">
            <a:avLst/>
          </a:prstGeom>
        </p:spPr>
        <p:txBody>
          <a:bodyPr vert="horz"/>
          <a:lstStyle>
            <a:lvl1pPr algn="l" defTabSz="914400" rtl="0" eaLnBrk="1" latinLnBrk="0" hangingPunct="1">
              <a:lnSpc>
                <a:spcPct val="90000"/>
              </a:lnSpc>
              <a:spcBef>
                <a:spcPct val="0"/>
              </a:spcBef>
              <a:buNone/>
              <a:defRPr sz="3200" b="1" kern="1200">
                <a:solidFill>
                  <a:srgbClr val="660066"/>
                </a:solidFill>
                <a:latin typeface="+mj-lt"/>
                <a:ea typeface="+mj-ea"/>
                <a:cs typeface="+mj-cs"/>
              </a:defRPr>
            </a:lvl1pPr>
          </a:lstStyle>
          <a:p>
            <a:pPr marL="0" marR="0" lvl="0" indent="0" algn="ctr" defTabSz="914396"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62966"/>
                </a:solidFill>
                <a:effectLst/>
                <a:uLnTx/>
                <a:uFillTx/>
                <a:latin typeface="Candara" panose="020E0502030303020204" pitchFamily="34" charset="0"/>
                <a:ea typeface="+mj-ea"/>
                <a:cs typeface="+mj-cs"/>
              </a:rPr>
              <a:t>Chiamilk provides all the nutrition for a balanced diet </a:t>
            </a:r>
          </a:p>
        </p:txBody>
      </p:sp>
      <p:pic>
        <p:nvPicPr>
          <p:cNvPr id="16" name="Picture 15" descr="A close up of a bottle&#10;&#10;Description automatically generated">
            <a:extLst>
              <a:ext uri="{FF2B5EF4-FFF2-40B4-BE49-F238E27FC236}">
                <a16:creationId xmlns:a16="http://schemas.microsoft.com/office/drawing/2014/main" id="{E3D478C1-CD73-4F84-9457-9793941FD94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45302" y="624781"/>
            <a:ext cx="601362" cy="1436089"/>
          </a:xfrm>
          <a:prstGeom prst="rect">
            <a:avLst/>
          </a:prstGeom>
        </p:spPr>
      </p:pic>
      <p:sp>
        <p:nvSpPr>
          <p:cNvPr id="2" name="Rectangle 1">
            <a:extLst>
              <a:ext uri="{FF2B5EF4-FFF2-40B4-BE49-F238E27FC236}">
                <a16:creationId xmlns:a16="http://schemas.microsoft.com/office/drawing/2014/main" id="{249445C9-F33F-A344-961C-205028EFE3DA}"/>
              </a:ext>
            </a:extLst>
          </p:cNvPr>
          <p:cNvSpPr/>
          <p:nvPr/>
        </p:nvSpPr>
        <p:spPr>
          <a:xfrm>
            <a:off x="306871" y="2163665"/>
            <a:ext cx="8530258" cy="3489346"/>
          </a:xfrm>
          <a:prstGeom prst="rect">
            <a:avLst/>
          </a:prstGeom>
          <a:noFill/>
          <a:ln w="19050">
            <a:solidFill>
              <a:srgbClr val="562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42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p:cNvSpPr txBox="1">
            <a:spLocks/>
          </p:cNvSpPr>
          <p:nvPr/>
        </p:nvSpPr>
        <p:spPr>
          <a:xfrm>
            <a:off x="1563672" y="136480"/>
            <a:ext cx="6044135"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A4786"/>
                </a:solidFill>
                <a:latin typeface="Candara"/>
                <a:cs typeface="Candara"/>
              </a:rPr>
              <a:t>Socially Conscious and Values Driven</a:t>
            </a:r>
          </a:p>
        </p:txBody>
      </p:sp>
      <p:pic>
        <p:nvPicPr>
          <p:cNvPr id="2" name="Picture 1" descr="Amazon 1% FTP.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53927"/>
            <a:ext cx="9164314" cy="2835656"/>
          </a:xfrm>
          <a:prstGeom prst="rect">
            <a:avLst/>
          </a:prstGeom>
        </p:spPr>
      </p:pic>
      <p:sp>
        <p:nvSpPr>
          <p:cNvPr id="23" name="TextBox 22">
            <a:extLst>
              <a:ext uri="{FF2B5EF4-FFF2-40B4-BE49-F238E27FC236}">
                <a16:creationId xmlns:a16="http://schemas.microsoft.com/office/drawing/2014/main" id="{E6D83F9E-F0AE-4A58-892C-061D97B4BEED}"/>
              </a:ext>
            </a:extLst>
          </p:cNvPr>
          <p:cNvSpPr txBox="1"/>
          <p:nvPr/>
        </p:nvSpPr>
        <p:spPr>
          <a:xfrm>
            <a:off x="615052" y="825500"/>
            <a:ext cx="7830448" cy="1423128"/>
          </a:xfrm>
          <a:prstGeom prst="flowChartAlternateProcess">
            <a:avLst/>
          </a:prstGeom>
          <a:solidFill>
            <a:sysClr val="window" lastClr="FFFFFF"/>
          </a:solidFill>
          <a:ln w="19050">
            <a:solidFill>
              <a:sysClr val="window" lastClr="FFFFFF">
                <a:lumMod val="65000"/>
              </a:sysClr>
            </a:solidFill>
            <a:prstDash val="sysDot"/>
          </a:ln>
        </p:spPr>
        <p:txBody>
          <a:bodyPr wrap="square" rtlCol="0" anchor="ctr">
            <a:noAutofit/>
          </a:bodyPr>
          <a:lstStyle>
            <a:defPPr>
              <a:defRPr lang="en-US"/>
            </a:defPPr>
            <a:lvl1pPr algn="ctr">
              <a:defRPr/>
            </a:lvl1pPr>
            <a:lvl2pPr marL="0" lvl="1" algn="ctr">
              <a:defRPr sz="1100" b="1" u="sng">
                <a:solidFill>
                  <a:srgbClr val="460158"/>
                </a:solidFill>
                <a:latin typeface="Candara"/>
                <a:cs typeface="Candara"/>
              </a:defRPr>
            </a:lvl2pPr>
          </a:lstStyle>
          <a:p>
            <a:r>
              <a:rPr lang="en-US" dirty="0">
                <a:solidFill>
                  <a:srgbClr val="660066"/>
                </a:solidFill>
                <a:latin typeface="Candara"/>
                <a:cs typeface="Candara"/>
              </a:rPr>
              <a:t>We at Mamma Chia believe in doing good every step of the way and are dedicated to uplifting both the soul of humanity and the soul of the planet. We are proud to be a Certified B Corp, a Certified Women-Owned Business and 1% for the Planet member because we love Mamma Earth and her people.</a:t>
            </a:r>
          </a:p>
        </p:txBody>
      </p:sp>
      <p:pic>
        <p:nvPicPr>
          <p:cNvPr id="3" name="Picture 6" descr="A close up of a sign&#10;&#10;Description generated with high confidence">
            <a:extLst>
              <a:ext uri="{FF2B5EF4-FFF2-40B4-BE49-F238E27FC236}">
                <a16:creationId xmlns:a16="http://schemas.microsoft.com/office/drawing/2014/main" id="{A53F6007-3F45-45D0-B260-4051A01B2D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8539" y="2508339"/>
            <a:ext cx="4803977" cy="692691"/>
          </a:xfrm>
          <a:prstGeom prst="rect">
            <a:avLst/>
          </a:prstGeom>
        </p:spPr>
      </p:pic>
      <p:pic>
        <p:nvPicPr>
          <p:cNvPr id="8" name="Picture 8" descr="A close up of a sign&#10;&#10;Description generated with high confidence">
            <a:extLst>
              <a:ext uri="{FF2B5EF4-FFF2-40B4-BE49-F238E27FC236}">
                <a16:creationId xmlns:a16="http://schemas.microsoft.com/office/drawing/2014/main" id="{39D82CFD-4332-4280-8A47-FE45677D5A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0314" y="2681053"/>
            <a:ext cx="1455729" cy="347263"/>
          </a:xfrm>
          <a:prstGeom prst="rect">
            <a:avLst/>
          </a:prstGeom>
        </p:spPr>
      </p:pic>
    </p:spTree>
    <p:extLst>
      <p:ext uri="{BB962C8B-B14F-4D97-AF65-F5344CB8AC3E}">
        <p14:creationId xmlns:p14="http://schemas.microsoft.com/office/powerpoint/2010/main" val="370521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6616-D3BA-45C4-A1BC-486681F9C690}"/>
              </a:ext>
            </a:extLst>
          </p:cNvPr>
          <p:cNvSpPr>
            <a:spLocks noGrp="1"/>
          </p:cNvSpPr>
          <p:nvPr>
            <p:ph type="title"/>
          </p:nvPr>
        </p:nvSpPr>
        <p:spPr>
          <a:xfrm>
            <a:off x="501090" y="895940"/>
            <a:ext cx="8229600" cy="1143000"/>
          </a:xfrm>
        </p:spPr>
        <p:txBody>
          <a:bodyPr/>
          <a:lstStyle/>
          <a:p>
            <a:pPr algn="ctr"/>
            <a:r>
              <a:rPr lang="en-US" sz="6000" b="0" dirty="0">
                <a:solidFill>
                  <a:srgbClr val="562966"/>
                </a:solidFill>
                <a:latin typeface="Candara" panose="020E0502030303020204" pitchFamily="34" charset="0"/>
              </a:rPr>
              <a:t>Thank you!</a:t>
            </a:r>
          </a:p>
        </p:txBody>
      </p:sp>
      <p:pic>
        <p:nvPicPr>
          <p:cNvPr id="5" name="Picture 4" descr="A close up of a bottle&#10;&#10;Description automatically generated">
            <a:extLst>
              <a:ext uri="{FF2B5EF4-FFF2-40B4-BE49-F238E27FC236}">
                <a16:creationId xmlns:a16="http://schemas.microsoft.com/office/drawing/2014/main" id="{72606FD1-7877-4193-A4CC-8963027011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164" y="2029270"/>
            <a:ext cx="7697672" cy="4102312"/>
          </a:xfrm>
          <a:prstGeom prst="rect">
            <a:avLst/>
          </a:prstGeom>
        </p:spPr>
      </p:pic>
    </p:spTree>
    <p:extLst>
      <p:ext uri="{BB962C8B-B14F-4D97-AF65-F5344CB8AC3E}">
        <p14:creationId xmlns:p14="http://schemas.microsoft.com/office/powerpoint/2010/main" val="34019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green grass&#10;&#10;Description automatically generated">
            <a:extLst>
              <a:ext uri="{FF2B5EF4-FFF2-40B4-BE49-F238E27FC236}">
                <a16:creationId xmlns:a16="http://schemas.microsoft.com/office/drawing/2014/main" id="{4C197459-4F12-4146-A85E-6A2CB66B5A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8771" y="734831"/>
            <a:ext cx="2468446" cy="2373224"/>
          </a:xfrm>
          <a:prstGeom prst="rect">
            <a:avLst/>
          </a:prstGeom>
          <a:ln>
            <a:solidFill>
              <a:srgbClr val="562966"/>
            </a:solidFill>
          </a:ln>
        </p:spPr>
      </p:pic>
      <p:sp>
        <p:nvSpPr>
          <p:cNvPr id="3" name="Title 2">
            <a:extLst>
              <a:ext uri="{FF2B5EF4-FFF2-40B4-BE49-F238E27FC236}">
                <a16:creationId xmlns:a16="http://schemas.microsoft.com/office/drawing/2014/main" id="{E7C04346-C341-44C5-A8D5-4167BA735B9E}"/>
              </a:ext>
            </a:extLst>
          </p:cNvPr>
          <p:cNvSpPr txBox="1">
            <a:spLocks/>
          </p:cNvSpPr>
          <p:nvPr/>
        </p:nvSpPr>
        <p:spPr>
          <a:xfrm>
            <a:off x="3232796" y="47387"/>
            <a:ext cx="2618869" cy="514827"/>
          </a:xfrm>
          <a:prstGeom prst="rect">
            <a:avLst/>
          </a:prstGeom>
          <a:noFill/>
        </p:spPr>
        <p:txBody>
          <a:bodyPr vert="horz" wrap="none" lIns="83127" tIns="41564" rIns="83127" bIns="41564" rtlCol="0" anchor="ctr">
            <a:spAutoFit/>
          </a:bodyPr>
          <a:lstStyle>
            <a:lvl1pPr marL="0" algn="ctr" defTabSz="457200" rtl="0" eaLnBrk="1" latinLnBrk="0" hangingPunct="1">
              <a:lnSpc>
                <a:spcPct val="100000"/>
              </a:lnSpc>
              <a:spcBef>
                <a:spcPct val="0"/>
              </a:spcBef>
              <a:buNone/>
              <a:defRPr kumimoji="0" lang="en-US" sz="2800" b="0" i="0" u="none" strike="noStrike" kern="1200" cap="none" spc="0" normalizeH="0" baseline="0">
                <a:ln>
                  <a:noFill/>
                </a:ln>
                <a:solidFill>
                  <a:srgbClr val="562966"/>
                </a:solidFill>
                <a:effectLst/>
                <a:uLnTx/>
                <a:uFillTx/>
                <a:latin typeface="Candara" panose="020E0502030303020204" pitchFamily="34" charset="0"/>
                <a:ea typeface="+mn-ea"/>
                <a:cs typeface="+mn-cs"/>
              </a:defRPr>
            </a:lvl1pPr>
          </a:lstStyle>
          <a:p>
            <a:pPr defTabSz="831281"/>
            <a:r>
              <a:rPr lang="en-US" dirty="0">
                <a:solidFill>
                  <a:srgbClr val="660066"/>
                </a:solidFill>
                <a:cs typeface="Calibri" pitchFamily="34" charset="0"/>
              </a:rPr>
              <a:t>Know your Chia </a:t>
            </a:r>
            <a:endParaRPr lang="en-US" sz="2545" dirty="0">
              <a:solidFill>
                <a:srgbClr val="660066"/>
              </a:solidFill>
            </a:endParaRPr>
          </a:p>
        </p:txBody>
      </p:sp>
      <p:sp>
        <p:nvSpPr>
          <p:cNvPr id="25" name="Rectangle 24">
            <a:extLst>
              <a:ext uri="{FF2B5EF4-FFF2-40B4-BE49-F238E27FC236}">
                <a16:creationId xmlns:a16="http://schemas.microsoft.com/office/drawing/2014/main" id="{CB7A657E-C916-4E3B-86A3-8EC01E5F4C30}"/>
              </a:ext>
            </a:extLst>
          </p:cNvPr>
          <p:cNvSpPr/>
          <p:nvPr/>
        </p:nvSpPr>
        <p:spPr>
          <a:xfrm>
            <a:off x="0" y="562214"/>
            <a:ext cx="6411685" cy="5786199"/>
          </a:xfrm>
          <a:prstGeom prst="rect">
            <a:avLst/>
          </a:prstGeom>
        </p:spPr>
        <p:txBody>
          <a:bodyPr wrap="square">
            <a:spAutoFit/>
          </a:bodyPr>
          <a:lstStyle/>
          <a:p>
            <a:pPr marL="285750" lvl="1" indent="-285750">
              <a:spcAft>
                <a:spcPts val="600"/>
              </a:spcAft>
              <a:buFont typeface="Arial" panose="020B0604020202020204" pitchFamily="34" charset="0"/>
              <a:buChar char="•"/>
              <a:defRPr/>
            </a:pPr>
            <a:r>
              <a:rPr lang="en-US" dirty="0">
                <a:latin typeface="Candara" panose="020E0502030303020204" pitchFamily="34" charset="0"/>
              </a:rPr>
              <a:t>Chia seed is the edible seed of Salvia </a:t>
            </a:r>
            <a:r>
              <a:rPr lang="en-US" dirty="0" err="1">
                <a:latin typeface="Candara" panose="020E0502030303020204" pitchFamily="34" charset="0"/>
              </a:rPr>
              <a:t>Hispanica</a:t>
            </a:r>
            <a:r>
              <a:rPr lang="en-US" dirty="0">
                <a:latin typeface="Candara" panose="020E0502030303020204" pitchFamily="34" charset="0"/>
              </a:rPr>
              <a:t>, a flowering plant in the mint family famously used by the Tarahumara People for their hydrating and nutrient dense properties.</a:t>
            </a:r>
          </a:p>
          <a:p>
            <a:pPr marL="0" lvl="1">
              <a:spcAft>
                <a:spcPts val="600"/>
              </a:spcAft>
              <a:defRPr/>
            </a:pPr>
            <a:endParaRPr lang="en-US" dirty="0">
              <a:latin typeface="Candara" panose="020E0502030303020204" pitchFamily="34" charset="0"/>
            </a:endParaRPr>
          </a:p>
          <a:p>
            <a:pPr marL="285750" indent="-285750">
              <a:buFont typeface="Arial" panose="020B0604020202020204" pitchFamily="34" charset="0"/>
              <a:buChar char="•"/>
            </a:pPr>
            <a:r>
              <a:rPr lang="en-US" dirty="0">
                <a:latin typeface="Candara" panose="020E0502030303020204" pitchFamily="34" charset="0"/>
              </a:rPr>
              <a:t>Sourced mostly from tropical and subtropical climates such as Paraguay, Bolivia, Mexico, Argentina and Nicaragua, Mamma Chia organic chia seeds is a community seed. Thanks to our long-standing relationships with our organic grower partners, we only select the highest quality yields. </a:t>
            </a:r>
          </a:p>
          <a:p>
            <a:pPr marL="285750" indent="-285750">
              <a:buFont typeface="Arial" panose="020B0604020202020204" pitchFamily="34" charset="0"/>
              <a:buChar char="•"/>
            </a:pPr>
            <a:endParaRPr lang="en-US" dirty="0">
              <a:latin typeface="Candara" panose="020E0502030303020204" pitchFamily="34" charset="0"/>
            </a:endParaRPr>
          </a:p>
          <a:p>
            <a:pPr marL="285750" indent="-285750">
              <a:buFont typeface="Arial" panose="020B0604020202020204" pitchFamily="34" charset="0"/>
              <a:buChar char="•"/>
            </a:pPr>
            <a:r>
              <a:rPr lang="en-US" dirty="0">
                <a:latin typeface="Candara" panose="020E0502030303020204" pitchFamily="34" charset="0"/>
              </a:rPr>
              <a:t>For that matter, our growers primarily use rainwater, rather than irrigation systems.  Chia seed crops are harvested once a year, typically before winter. During off-season, the farmers plant other organic crops for rotation that promotes healthy and robust soil.</a:t>
            </a:r>
          </a:p>
          <a:p>
            <a:endParaRPr lang="en-US" dirty="0">
              <a:latin typeface="Candara" panose="020E0502030303020204" pitchFamily="34" charset="0"/>
            </a:endParaRPr>
          </a:p>
          <a:p>
            <a:pPr marL="285750" indent="-285750">
              <a:buFont typeface="Arial" panose="020B0604020202020204" pitchFamily="34" charset="0"/>
              <a:buChar char="•"/>
            </a:pPr>
            <a:r>
              <a:rPr lang="en-US" dirty="0">
                <a:latin typeface="Candara" panose="020E0502030303020204" pitchFamily="34" charset="0"/>
              </a:rPr>
              <a:t>We have a very strict quality protocol and go through each harvest thoroughly, before choosing the highest quality organic chia seeds. </a:t>
            </a:r>
          </a:p>
          <a:p>
            <a:pPr marL="285750" indent="-285750">
              <a:buFont typeface="Arial" panose="020B0604020202020204" pitchFamily="34" charset="0"/>
              <a:buChar char="•"/>
            </a:pPr>
            <a:endParaRPr lang="en-US" dirty="0">
              <a:latin typeface="Candara" panose="020E0502030303020204" pitchFamily="34" charset="0"/>
            </a:endParaRPr>
          </a:p>
        </p:txBody>
      </p:sp>
      <p:pic>
        <p:nvPicPr>
          <p:cNvPr id="4" name="Picture 3" descr="A picture containing mirror, brush&#10;&#10;Description automatically generated">
            <a:extLst>
              <a:ext uri="{FF2B5EF4-FFF2-40B4-BE49-F238E27FC236}">
                <a16:creationId xmlns:a16="http://schemas.microsoft.com/office/drawing/2014/main" id="{B6C65881-894B-42E2-B6EB-B019D3DEC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8771" y="3556752"/>
            <a:ext cx="2468446" cy="2468446"/>
          </a:xfrm>
          <a:prstGeom prst="rect">
            <a:avLst/>
          </a:prstGeom>
          <a:ln>
            <a:solidFill>
              <a:srgbClr val="562966"/>
            </a:solidFill>
          </a:ln>
        </p:spPr>
      </p:pic>
    </p:spTree>
    <p:extLst>
      <p:ext uri="{BB962C8B-B14F-4D97-AF65-F5344CB8AC3E}">
        <p14:creationId xmlns:p14="http://schemas.microsoft.com/office/powerpoint/2010/main" val="315466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495800" y="4766399"/>
            <a:ext cx="2054903" cy="1408078"/>
          </a:xfrm>
          <a:prstGeom prst="rect">
            <a:avLst/>
          </a:prstGeom>
          <a:solidFill>
            <a:schemeClr val="bg1"/>
          </a:solidFill>
          <a:ln>
            <a:solidFill>
              <a:srgbClr val="5E2483"/>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Chia Fills Gaps in Diets</a:t>
            </a:r>
            <a:r>
              <a:rPr kumimoji="0" lang="en-US" sz="1300" b="1" i="0" u="none" strike="noStrike" kern="1200" cap="none" spc="0" normalizeH="0" baseline="30000" noProof="0" dirty="0">
                <a:ln>
                  <a:noFill/>
                </a:ln>
                <a:solidFill>
                  <a:srgbClr val="7A4786"/>
                </a:solidFill>
                <a:effectLst/>
                <a:uLnTx/>
                <a:uFillTx/>
                <a:latin typeface="Candara" panose="020E0502030303020204" pitchFamily="34" charset="0"/>
                <a:ea typeface="+mn-ea"/>
                <a:cs typeface="Candara"/>
              </a:rPr>
              <a:t>1</a:t>
            </a:r>
            <a:br>
              <a:rPr kumimoji="0" lang="en-US" sz="11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b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Consumers see </a:t>
            </a:r>
            <a:r>
              <a:rPr kumimoji="0" lang="en-US" sz="1100" b="0" i="0" u="none" strike="noStrike" kern="1200" cap="none" spc="0" normalizeH="0" baseline="0" noProof="0" dirty="0" err="1">
                <a:ln>
                  <a:noFill/>
                </a:ln>
                <a:solidFill>
                  <a:srgbClr val="7A4786"/>
                </a:solidFill>
                <a:effectLst/>
                <a:uLnTx/>
                <a:uFillTx/>
                <a:latin typeface="Candara" panose="020E0502030303020204" pitchFamily="34" charset="0"/>
                <a:ea typeface="+mn-ea"/>
                <a:cs typeface="Candara"/>
              </a:rPr>
              <a:t>chia</a:t>
            </a: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as an important addition to their regimen to fill specific gaps in their/family’s diets</a:t>
            </a:r>
          </a:p>
        </p:txBody>
      </p:sp>
      <p:sp>
        <p:nvSpPr>
          <p:cNvPr id="51" name="Rectangle 50"/>
          <p:cNvSpPr/>
          <p:nvPr/>
        </p:nvSpPr>
        <p:spPr>
          <a:xfrm>
            <a:off x="139700" y="4761636"/>
            <a:ext cx="2066925" cy="1408078"/>
          </a:xfrm>
          <a:prstGeom prst="rect">
            <a:avLst/>
          </a:prstGeom>
          <a:solidFill>
            <a:schemeClr val="bg1"/>
          </a:solidFill>
          <a:ln>
            <a:solidFill>
              <a:srgbClr val="5E2483"/>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Chia is a “Superfood”</a:t>
            </a:r>
            <a:r>
              <a:rPr kumimoji="0" lang="en-US" sz="1300" b="1" i="0" u="none" strike="noStrike" kern="1200" cap="none" spc="0" normalizeH="0" baseline="30000" noProof="0" dirty="0">
                <a:ln>
                  <a:noFill/>
                </a:ln>
                <a:solidFill>
                  <a:srgbClr val="7A4786"/>
                </a:solidFill>
                <a:effectLst/>
                <a:uLnTx/>
                <a:uFillTx/>
                <a:latin typeface="Candara" panose="020E0502030303020204" pitchFamily="34" charset="0"/>
                <a:ea typeface="+mn-ea"/>
                <a:cs typeface="Candara"/>
              </a:rPr>
              <a:t>1</a:t>
            </a:r>
            <a:br>
              <a:rPr kumimoji="0" lang="en-US" sz="11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b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Consumers come to perceive chia as a ‘Superfood’ that can positively impact them due to its wide range of benefits</a:t>
            </a:r>
          </a:p>
        </p:txBody>
      </p:sp>
      <p:sp>
        <p:nvSpPr>
          <p:cNvPr id="52" name="Rectangle 51"/>
          <p:cNvSpPr/>
          <p:nvPr/>
        </p:nvSpPr>
        <p:spPr>
          <a:xfrm>
            <a:off x="6680201" y="4779098"/>
            <a:ext cx="2336800" cy="1408078"/>
          </a:xfrm>
          <a:prstGeom prst="rect">
            <a:avLst/>
          </a:prstGeom>
          <a:solidFill>
            <a:schemeClr val="bg1"/>
          </a:solidFill>
          <a:ln>
            <a:solidFill>
              <a:srgbClr val="5E2483"/>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Chia Purchases to Increase</a:t>
            </a:r>
            <a:r>
              <a:rPr kumimoji="0" lang="en-US" sz="1300" b="1" i="0" u="none" strike="noStrike" kern="1200" cap="none" spc="0" normalizeH="0" baseline="30000" noProof="0" dirty="0">
                <a:ln>
                  <a:noFill/>
                </a:ln>
                <a:solidFill>
                  <a:srgbClr val="7A4786"/>
                </a:solidFill>
                <a:effectLst/>
                <a:uLnTx/>
                <a:uFillTx/>
                <a:latin typeface="Candara" panose="020E0502030303020204" pitchFamily="34" charset="0"/>
                <a:ea typeface="+mn-ea"/>
                <a:cs typeface="Candara"/>
              </a:rPr>
              <a:t>2</a:t>
            </a:r>
            <a:r>
              <a:rPr kumimoji="0" lang="en-US" sz="13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a:t>
            </a:r>
            <a:b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b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39% of </a:t>
            </a:r>
            <a:r>
              <a:rPr kumimoji="0" lang="en-US" sz="1100" b="0" i="0" u="none" strike="noStrike" kern="1200" cap="none" spc="0" normalizeH="0" baseline="0" noProof="0" dirty="0" err="1">
                <a:ln>
                  <a:noFill/>
                </a:ln>
                <a:solidFill>
                  <a:srgbClr val="7A4786"/>
                </a:solidFill>
                <a:effectLst/>
                <a:uLnTx/>
                <a:uFillTx/>
                <a:latin typeface="Candara" panose="020E0502030303020204" pitchFamily="34" charset="0"/>
                <a:ea typeface="+mn-ea"/>
                <a:cs typeface="Candara"/>
              </a:rPr>
              <a:t>chia</a:t>
            </a: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consumers expect their purchases of beverage and food products containing </a:t>
            </a:r>
            <a:r>
              <a:rPr kumimoji="0" lang="en-US" sz="1100" b="0" i="0" u="none" strike="noStrike" kern="1200" cap="none" spc="0" normalizeH="0" baseline="0" noProof="0" dirty="0" err="1">
                <a:ln>
                  <a:noFill/>
                </a:ln>
                <a:solidFill>
                  <a:srgbClr val="7A4786"/>
                </a:solidFill>
                <a:effectLst/>
                <a:uLnTx/>
                <a:uFillTx/>
                <a:latin typeface="Candara" panose="020E0502030303020204" pitchFamily="34" charset="0"/>
                <a:ea typeface="+mn-ea"/>
                <a:cs typeface="Candara"/>
              </a:rPr>
              <a:t>chia</a:t>
            </a: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to increase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endParaRPr>
          </a:p>
        </p:txBody>
      </p:sp>
      <p:sp>
        <p:nvSpPr>
          <p:cNvPr id="53" name="Rectangle 52"/>
          <p:cNvSpPr/>
          <p:nvPr/>
        </p:nvSpPr>
        <p:spPr>
          <a:xfrm>
            <a:off x="2332039" y="4766399"/>
            <a:ext cx="2049461" cy="1393971"/>
          </a:xfrm>
          <a:prstGeom prst="rect">
            <a:avLst/>
          </a:prstGeom>
          <a:solidFill>
            <a:schemeClr val="bg1"/>
          </a:solidFill>
          <a:ln>
            <a:solidFill>
              <a:srgbClr val="5E2483"/>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Chia Boosts Immunity!</a:t>
            </a:r>
            <a:endParaRPr kumimoji="0" lang="en-US" sz="1300" b="1" i="0" u="none" strike="noStrike" kern="1200" cap="none" spc="0" normalizeH="0" baseline="30000" noProof="0" dirty="0">
              <a:ln>
                <a:noFill/>
              </a:ln>
              <a:solidFill>
                <a:srgbClr val="7A4786"/>
              </a:solidFill>
              <a:effectLst/>
              <a:uLnTx/>
              <a:uFillTx/>
              <a:latin typeface="Candara" panose="020E0502030303020204" pitchFamily="34" charset="0"/>
              <a:ea typeface="+mn-ea"/>
              <a:cs typeface="Candar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Consumers recognize the myriad of benefits </a:t>
            </a:r>
            <a:r>
              <a:rPr kumimoji="0" lang="en-US" sz="1100" b="0" i="0" u="none" strike="noStrike" kern="1200" cap="none" spc="0" normalizeH="0" baseline="0" noProof="0" dirty="0" err="1">
                <a:ln>
                  <a:noFill/>
                </a:ln>
                <a:solidFill>
                  <a:srgbClr val="7A4786"/>
                </a:solidFill>
                <a:effectLst/>
                <a:uLnTx/>
                <a:uFillTx/>
                <a:latin typeface="Candara" panose="020E0502030303020204" pitchFamily="34" charset="0"/>
                <a:ea typeface="+mn-ea"/>
                <a:cs typeface="Candara"/>
              </a:rPr>
              <a:t>chia</a:t>
            </a: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provides and are motivated to buy </a:t>
            </a:r>
            <a:r>
              <a:rPr kumimoji="0" lang="en-US" sz="1100" b="0" i="0" u="none" strike="noStrike" kern="1200" cap="none" spc="0" normalizeH="0" baseline="0" noProof="0" dirty="0" err="1">
                <a:ln>
                  <a:noFill/>
                </a:ln>
                <a:solidFill>
                  <a:srgbClr val="7A4786"/>
                </a:solidFill>
                <a:effectLst/>
                <a:uLnTx/>
                <a:uFillTx/>
                <a:latin typeface="Candara" panose="020E0502030303020204" pitchFamily="34" charset="0"/>
                <a:ea typeface="+mn-ea"/>
                <a:cs typeface="Candara"/>
              </a:rPr>
              <a:t>chia</a:t>
            </a:r>
            <a:r>
              <a:rPr kumimoji="0" lang="en-US" sz="11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rPr>
              <a:t> products</a:t>
            </a:r>
            <a:endParaRPr kumimoji="0" lang="en-US" sz="1000" b="0" i="0" u="none" strike="noStrike" kern="1200" cap="none" spc="0" normalizeH="0" baseline="0" noProof="0" dirty="0">
              <a:ln>
                <a:noFill/>
              </a:ln>
              <a:solidFill>
                <a:srgbClr val="7A4786"/>
              </a:solidFill>
              <a:effectLst/>
              <a:uLnTx/>
              <a:uFillTx/>
              <a:latin typeface="Candara" panose="020E0502030303020204" pitchFamily="34" charset="0"/>
              <a:ea typeface="+mn-ea"/>
              <a:cs typeface="Candara"/>
            </a:endParaRPr>
          </a:p>
        </p:txBody>
      </p:sp>
      <p:sp>
        <p:nvSpPr>
          <p:cNvPr id="54" name="Rectangle 53"/>
          <p:cNvSpPr/>
          <p:nvPr/>
        </p:nvSpPr>
        <p:spPr>
          <a:xfrm>
            <a:off x="114300" y="4338209"/>
            <a:ext cx="8902700" cy="369332"/>
          </a:xfrm>
          <a:prstGeom prst="rect">
            <a:avLst/>
          </a:prstGeom>
          <a:solidFill>
            <a:srgbClr val="5629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8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rPr>
              <a:t>Consumer Insights</a:t>
            </a:r>
            <a:endParaRPr kumimoji="0" lang="en-US" sz="1800" b="1" i="0" u="none" strike="noStrike" kern="1200" cap="none" spc="0" normalizeH="0" baseline="30000" noProof="0" dirty="0">
              <a:ln>
                <a:noFill/>
              </a:ln>
              <a:solidFill>
                <a:prstClr val="white"/>
              </a:solidFill>
              <a:effectLst/>
              <a:uLnTx/>
              <a:uFillTx/>
              <a:latin typeface="Candara" panose="020E0502030303020204" pitchFamily="34" charset="0"/>
              <a:ea typeface="+mn-ea"/>
              <a:cs typeface="+mn-cs"/>
            </a:endParaRPr>
          </a:p>
        </p:txBody>
      </p:sp>
      <p:sp>
        <p:nvSpPr>
          <p:cNvPr id="9" name="TextBox 8">
            <a:extLst>
              <a:ext uri="{FF2B5EF4-FFF2-40B4-BE49-F238E27FC236}">
                <a16:creationId xmlns:a16="http://schemas.microsoft.com/office/drawing/2014/main" id="{530DDD04-FF27-4BEA-B21C-7A710392A8D4}"/>
              </a:ext>
            </a:extLst>
          </p:cNvPr>
          <p:cNvSpPr txBox="1"/>
          <p:nvPr/>
        </p:nvSpPr>
        <p:spPr>
          <a:xfrm>
            <a:off x="5767620" y="6362446"/>
            <a:ext cx="231775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white"/>
                </a:solidFill>
                <a:effectLst/>
                <a:uLnTx/>
                <a:uFillTx/>
                <a:latin typeface="Candara" panose="020E0502030303020204" pitchFamily="34" charset="0"/>
                <a:ea typeface="Cambria Math" panose="02040503050406030204" pitchFamily="18" charset="0"/>
                <a:cs typeface="+mn-cs"/>
              </a:rPr>
              <a:t>1,2</a:t>
            </a:r>
            <a:r>
              <a:rPr kumimoji="0" lang="en-US" sz="800" b="0" i="0" u="none" strike="noStrike" kern="1200" cap="none" spc="0" normalizeH="0" baseline="0" noProof="0" dirty="0">
                <a:ln>
                  <a:noFill/>
                </a:ln>
                <a:solidFill>
                  <a:prstClr val="white"/>
                </a:solidFill>
                <a:effectLst/>
                <a:uLnTx/>
                <a:uFillTx/>
                <a:latin typeface="Candara" panose="020E0502030303020204" pitchFamily="34" charset="0"/>
                <a:ea typeface="Cambria Math" panose="02040503050406030204" pitchFamily="18" charset="0"/>
                <a:cs typeface="+mn-cs"/>
              </a:rPr>
              <a:t> Attitude &amp; Usage / Focus Groups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white"/>
                </a:solidFill>
                <a:effectLst/>
                <a:uLnTx/>
                <a:uFillTx/>
                <a:latin typeface="Candara" panose="020E0502030303020204" pitchFamily="34" charset="0"/>
                <a:ea typeface="Cambria Math" panose="02040503050406030204" pitchFamily="18" charset="0"/>
                <a:cs typeface="+mn-cs"/>
              </a:rPr>
              <a:t>3</a:t>
            </a:r>
            <a:r>
              <a:rPr kumimoji="0" lang="en-US" sz="800" b="0" i="0" u="none" strike="noStrike" kern="1200" cap="none" spc="0" normalizeH="0" baseline="0" noProof="0" dirty="0">
                <a:ln>
                  <a:noFill/>
                </a:ln>
                <a:solidFill>
                  <a:prstClr val="white"/>
                </a:solidFill>
                <a:effectLst/>
                <a:uLnTx/>
                <a:uFillTx/>
                <a:latin typeface="Candara" panose="020E0502030303020204" pitchFamily="34" charset="0"/>
                <a:ea typeface="Cambria Math" panose="02040503050406030204" pitchFamily="18" charset="0"/>
                <a:cs typeface="+mn-cs"/>
              </a:rPr>
              <a:t>https://ndb.nal.usda.gov/ndb/search/list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ndara" panose="020E0502030303020204" pitchFamily="34" charset="0"/>
                <a:ea typeface="Cambria Math" panose="02040503050406030204" pitchFamily="18" charset="0"/>
                <a:cs typeface="+mn-cs"/>
              </a:rPr>
              <a:t> </a:t>
            </a:r>
          </a:p>
        </p:txBody>
      </p:sp>
      <p:sp>
        <p:nvSpPr>
          <p:cNvPr id="37" name="Rounded Rectangle 36">
            <a:extLst>
              <a:ext uri="{FF2B5EF4-FFF2-40B4-BE49-F238E27FC236}">
                <a16:creationId xmlns:a16="http://schemas.microsoft.com/office/drawing/2014/main" id="{9039402F-85F4-2440-8817-CA6F4884FD8F}"/>
              </a:ext>
            </a:extLst>
          </p:cNvPr>
          <p:cNvSpPr>
            <a:spLocks noChangeArrowheads="1"/>
          </p:cNvSpPr>
          <p:nvPr/>
        </p:nvSpPr>
        <p:spPr bwMode="auto">
          <a:xfrm>
            <a:off x="391907" y="920326"/>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B30EB1F-F591-C249-A7D5-D10EDF074E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9773" y="1025191"/>
            <a:ext cx="1501714" cy="917714"/>
          </a:xfrm>
          <a:prstGeom prst="rect">
            <a:avLst/>
          </a:prstGeom>
        </p:spPr>
      </p:pic>
      <p:sp>
        <p:nvSpPr>
          <p:cNvPr id="38" name="Rounded Rectangle 37">
            <a:extLst>
              <a:ext uri="{FF2B5EF4-FFF2-40B4-BE49-F238E27FC236}">
                <a16:creationId xmlns:a16="http://schemas.microsoft.com/office/drawing/2014/main" id="{36CDB19C-6144-7C47-A99B-E4F14B5BEF43}"/>
              </a:ext>
            </a:extLst>
          </p:cNvPr>
          <p:cNvSpPr>
            <a:spLocks noChangeArrowheads="1"/>
          </p:cNvSpPr>
          <p:nvPr/>
        </p:nvSpPr>
        <p:spPr bwMode="auto">
          <a:xfrm>
            <a:off x="391907" y="2337083"/>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sp>
        <p:nvSpPr>
          <p:cNvPr id="39" name="Rounded Rectangle 38">
            <a:extLst>
              <a:ext uri="{FF2B5EF4-FFF2-40B4-BE49-F238E27FC236}">
                <a16:creationId xmlns:a16="http://schemas.microsoft.com/office/drawing/2014/main" id="{FC665C87-8226-9446-99FE-E8AD908D3C39}"/>
              </a:ext>
            </a:extLst>
          </p:cNvPr>
          <p:cNvSpPr>
            <a:spLocks noChangeArrowheads="1"/>
          </p:cNvSpPr>
          <p:nvPr/>
        </p:nvSpPr>
        <p:spPr bwMode="auto">
          <a:xfrm>
            <a:off x="3211307" y="2337083"/>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sp>
        <p:nvSpPr>
          <p:cNvPr id="40" name="Rounded Rectangle 39">
            <a:extLst>
              <a:ext uri="{FF2B5EF4-FFF2-40B4-BE49-F238E27FC236}">
                <a16:creationId xmlns:a16="http://schemas.microsoft.com/office/drawing/2014/main" id="{9BE0AB90-3562-2044-AFF0-86EB7B1A5BDB}"/>
              </a:ext>
            </a:extLst>
          </p:cNvPr>
          <p:cNvSpPr>
            <a:spLocks noChangeArrowheads="1"/>
          </p:cNvSpPr>
          <p:nvPr/>
        </p:nvSpPr>
        <p:spPr bwMode="auto">
          <a:xfrm>
            <a:off x="3211307" y="920326"/>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sp>
        <p:nvSpPr>
          <p:cNvPr id="41" name="Rounded Rectangle 40">
            <a:extLst>
              <a:ext uri="{FF2B5EF4-FFF2-40B4-BE49-F238E27FC236}">
                <a16:creationId xmlns:a16="http://schemas.microsoft.com/office/drawing/2014/main" id="{5A62B524-C009-7643-8BE4-BA3317375039}"/>
              </a:ext>
            </a:extLst>
          </p:cNvPr>
          <p:cNvSpPr>
            <a:spLocks noChangeArrowheads="1"/>
          </p:cNvSpPr>
          <p:nvPr/>
        </p:nvSpPr>
        <p:spPr bwMode="auto">
          <a:xfrm>
            <a:off x="6030707" y="2337083"/>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sp>
        <p:nvSpPr>
          <p:cNvPr id="42" name="Rounded Rectangle 41">
            <a:extLst>
              <a:ext uri="{FF2B5EF4-FFF2-40B4-BE49-F238E27FC236}">
                <a16:creationId xmlns:a16="http://schemas.microsoft.com/office/drawing/2014/main" id="{0E1193E6-25D2-5246-8DFA-2DB4431C31CA}"/>
              </a:ext>
            </a:extLst>
          </p:cNvPr>
          <p:cNvSpPr>
            <a:spLocks noChangeArrowheads="1"/>
          </p:cNvSpPr>
          <p:nvPr/>
        </p:nvSpPr>
        <p:spPr bwMode="auto">
          <a:xfrm>
            <a:off x="6030707" y="920326"/>
            <a:ext cx="2693035" cy="1178203"/>
          </a:xfrm>
          <a:prstGeom prst="roundRect">
            <a:avLst>
              <a:gd name="adj" fmla="val 16667"/>
            </a:avLst>
          </a:prstGeom>
          <a:solidFill>
            <a:schemeClr val="bg1"/>
          </a:solidFill>
          <a:ln w="25400">
            <a:solidFill>
              <a:srgbClr val="8064A2"/>
            </a:solidFill>
            <a:round/>
            <a:headEnd/>
            <a:tailEnd/>
          </a:ln>
          <a:effectLst>
            <a:outerShdw blurRad="50800" dist="38100" dir="2700000" algn="tl" rotWithShape="0">
              <a:srgbClr val="403152">
                <a:alpha val="39999"/>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2966"/>
              </a:solidFill>
              <a:effectLst/>
              <a:uLnTx/>
              <a:uFillTx/>
              <a:latin typeface="Calibri"/>
              <a:ea typeface="+mn-ea"/>
              <a:cs typeface="+mn-cs"/>
            </a:endParaRPr>
          </a:p>
        </p:txBody>
      </p:sp>
      <p:grpSp>
        <p:nvGrpSpPr>
          <p:cNvPr id="43" name="Group 106">
            <a:extLst>
              <a:ext uri="{FF2B5EF4-FFF2-40B4-BE49-F238E27FC236}">
                <a16:creationId xmlns:a16="http://schemas.microsoft.com/office/drawing/2014/main" id="{12E4857B-80FC-E740-AC78-3A0EDACA4087}"/>
              </a:ext>
            </a:extLst>
          </p:cNvPr>
          <p:cNvGrpSpPr>
            <a:grpSpLocks/>
          </p:cNvGrpSpPr>
          <p:nvPr/>
        </p:nvGrpSpPr>
        <p:grpSpPr bwMode="auto">
          <a:xfrm>
            <a:off x="483765" y="992875"/>
            <a:ext cx="1345853" cy="2339283"/>
            <a:chOff x="658873" y="1825148"/>
            <a:chExt cx="1345818" cy="2338941"/>
          </a:xfrm>
        </p:grpSpPr>
        <p:sp>
          <p:nvSpPr>
            <p:cNvPr id="49" name="TextBox 48">
              <a:extLst>
                <a:ext uri="{FF2B5EF4-FFF2-40B4-BE49-F238E27FC236}">
                  <a16:creationId xmlns:a16="http://schemas.microsoft.com/office/drawing/2014/main" id="{9FAB4094-D1F6-7E44-8B92-6928E97E3135}"/>
                </a:ext>
              </a:extLst>
            </p:cNvPr>
            <p:cNvSpPr txBox="1"/>
            <p:nvPr/>
          </p:nvSpPr>
          <p:spPr>
            <a:xfrm>
              <a:off x="658873" y="3240759"/>
              <a:ext cx="1345818" cy="923330"/>
            </a:xfrm>
            <a:prstGeom prst="rect">
              <a:avLst/>
            </a:prstGeom>
            <a:noFill/>
            <a:ln>
              <a:noFill/>
            </a:ln>
            <a:scene3d>
              <a:camera prst="orthographicFront"/>
              <a:lightRig rig="threePt" dir="t"/>
            </a:scene3d>
            <a:sp3d>
              <a:bevelT/>
            </a:sp3d>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562966"/>
                  </a:solidFill>
                  <a:latin typeface="Calibri"/>
                  <a:ea typeface="MS PGothic" pitchFamily="34" charset="-128"/>
                  <a:cs typeface="Arial" pitchFamily="34" charset="0"/>
                </a:rPr>
                <a:t>47</a:t>
              </a: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 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Protein</a:t>
              </a:r>
              <a:br>
                <a:rPr kumimoji="0" lang="en-US" sz="16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Soybeans</a:t>
              </a:r>
            </a:p>
          </p:txBody>
        </p:sp>
        <p:sp>
          <p:nvSpPr>
            <p:cNvPr id="47" name="TextBox 46">
              <a:extLst>
                <a:ext uri="{FF2B5EF4-FFF2-40B4-BE49-F238E27FC236}">
                  <a16:creationId xmlns:a16="http://schemas.microsoft.com/office/drawing/2014/main" id="{2788377D-3BCE-FF49-9761-4D969FDCAE95}"/>
                </a:ext>
              </a:extLst>
            </p:cNvPr>
            <p:cNvSpPr txBox="1"/>
            <p:nvPr/>
          </p:nvSpPr>
          <p:spPr>
            <a:xfrm>
              <a:off x="658873" y="1825148"/>
              <a:ext cx="1258966" cy="923195"/>
            </a:xfrm>
            <a:prstGeom prst="rect">
              <a:avLst/>
            </a:prstGeom>
            <a:noFill/>
            <a:ln>
              <a:noFill/>
            </a:ln>
            <a:scene3d>
              <a:camera prst="orthographicFront"/>
              <a:lightRig rig="threePt" dir="t"/>
            </a:scene3d>
            <a:sp3d>
              <a:bevelT/>
            </a:sp3d>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562966"/>
                  </a:solidFill>
                  <a:latin typeface="Calibri"/>
                  <a:ea typeface="MS PGothic" pitchFamily="34" charset="-128"/>
                  <a:cs typeface="Arial" pitchFamily="34" charset="0"/>
                </a:rPr>
                <a:t>10</a:t>
              </a: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x 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Omega-3</a:t>
              </a:r>
              <a:br>
                <a:rPr kumimoji="0" lang="en-US" sz="16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Salmon</a:t>
              </a:r>
            </a:p>
          </p:txBody>
        </p:sp>
      </p:grpSp>
      <p:sp>
        <p:nvSpPr>
          <p:cNvPr id="56" name="TextBox 55">
            <a:extLst>
              <a:ext uri="{FF2B5EF4-FFF2-40B4-BE49-F238E27FC236}">
                <a16:creationId xmlns:a16="http://schemas.microsoft.com/office/drawing/2014/main" id="{183CEBD9-FDE6-254C-94B0-A25020684604}"/>
              </a:ext>
            </a:extLst>
          </p:cNvPr>
          <p:cNvSpPr txBox="1"/>
          <p:nvPr/>
        </p:nvSpPr>
        <p:spPr bwMode="auto">
          <a:xfrm>
            <a:off x="3315002" y="2408811"/>
            <a:ext cx="1129155" cy="923347"/>
          </a:xfrm>
          <a:prstGeom prst="rect">
            <a:avLst/>
          </a:prstGeom>
          <a:noFill/>
          <a:ln>
            <a:noFill/>
          </a:ln>
          <a:scene3d>
            <a:camera prst="orthographicFront"/>
            <a:lightRig rig="threePt" dir="t"/>
          </a:scene3d>
          <a:sp3d>
            <a:bevelT/>
          </a:sp3d>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5x 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Calcium</a:t>
            </a:r>
            <a:br>
              <a:rPr kumimoji="0" lang="en-US" sz="16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Milk</a:t>
            </a:r>
          </a:p>
        </p:txBody>
      </p:sp>
      <p:sp>
        <p:nvSpPr>
          <p:cNvPr id="57" name="TextBox 56">
            <a:extLst>
              <a:ext uri="{FF2B5EF4-FFF2-40B4-BE49-F238E27FC236}">
                <a16:creationId xmlns:a16="http://schemas.microsoft.com/office/drawing/2014/main" id="{AF742BAE-6813-6541-8E5E-2A3B3EFD5D1E}"/>
              </a:ext>
            </a:extLst>
          </p:cNvPr>
          <p:cNvSpPr txBox="1"/>
          <p:nvPr/>
        </p:nvSpPr>
        <p:spPr bwMode="auto">
          <a:xfrm>
            <a:off x="3315002" y="992054"/>
            <a:ext cx="1327928" cy="923347"/>
          </a:xfrm>
          <a:prstGeom prst="rect">
            <a:avLst/>
          </a:prstGeom>
          <a:noFill/>
          <a:ln>
            <a:noFill/>
          </a:ln>
          <a:scene3d>
            <a:camera prst="orthographicFront"/>
            <a:lightRig rig="threePt" dir="t"/>
          </a:scene3d>
          <a:sp3d>
            <a:bevelT/>
          </a:sp3d>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26% 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Fiber</a:t>
            </a:r>
            <a:br>
              <a:rPr kumimoji="0" lang="en-US" sz="16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Flax Seed</a:t>
            </a:r>
          </a:p>
        </p:txBody>
      </p:sp>
      <p:sp>
        <p:nvSpPr>
          <p:cNvPr id="60" name="TextBox 59">
            <a:extLst>
              <a:ext uri="{FF2B5EF4-FFF2-40B4-BE49-F238E27FC236}">
                <a16:creationId xmlns:a16="http://schemas.microsoft.com/office/drawing/2014/main" id="{E2937CD2-46F8-544B-89E7-116C34287705}"/>
              </a:ext>
            </a:extLst>
          </p:cNvPr>
          <p:cNvSpPr txBox="1"/>
          <p:nvPr/>
        </p:nvSpPr>
        <p:spPr bwMode="auto">
          <a:xfrm>
            <a:off x="6043252" y="2408776"/>
            <a:ext cx="1436612" cy="923416"/>
          </a:xfrm>
          <a:prstGeom prst="rect">
            <a:avLst/>
          </a:prstGeom>
          <a:noFill/>
          <a:ln>
            <a:noFill/>
          </a:ln>
          <a:scene3d>
            <a:camera prst="orthographicFront"/>
            <a:lightRig rig="threePt" dir="t"/>
          </a:scene3d>
          <a:sp3d>
            <a:bevelT/>
          </a:sp3d>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15x 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Magnesium</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Broccoli</a:t>
            </a:r>
          </a:p>
        </p:txBody>
      </p:sp>
      <p:sp>
        <p:nvSpPr>
          <p:cNvPr id="62" name="TextBox 61">
            <a:extLst>
              <a:ext uri="{FF2B5EF4-FFF2-40B4-BE49-F238E27FC236}">
                <a16:creationId xmlns:a16="http://schemas.microsoft.com/office/drawing/2014/main" id="{62BDDB64-1736-7745-B492-2E2A880D10D2}"/>
              </a:ext>
            </a:extLst>
          </p:cNvPr>
          <p:cNvSpPr txBox="1"/>
          <p:nvPr/>
        </p:nvSpPr>
        <p:spPr bwMode="auto">
          <a:xfrm>
            <a:off x="6049602" y="992019"/>
            <a:ext cx="1530932" cy="923416"/>
          </a:xfrm>
          <a:prstGeom prst="rect">
            <a:avLst/>
          </a:prstGeom>
          <a:noFill/>
          <a:ln>
            <a:noFill/>
          </a:ln>
          <a:scene3d>
            <a:camera prst="orthographicFront"/>
            <a:lightRig rig="threePt" dir="t"/>
          </a:scene3d>
          <a:sp3d>
            <a:bevelT/>
          </a:sp3d>
        </p:spPr>
        <p:txBody>
          <a:bodyPr wrap="none">
            <a:spAutoFit/>
          </a:bodyPr>
          <a:lstStyle/>
          <a:p>
            <a:pPr lvl="0">
              <a:defRPr/>
            </a:pPr>
            <a:r>
              <a:rPr lang="en-US" sz="2000" b="1" dirty="0">
                <a:solidFill>
                  <a:srgbClr val="562966"/>
                </a:solidFill>
                <a:ea typeface="MS PGothic" pitchFamily="34" charset="-128"/>
                <a:cs typeface="Arial" pitchFamily="34" charset="0"/>
              </a:rPr>
              <a:t>3.5x </a:t>
            </a: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More </a:t>
            </a:r>
            <a:b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20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Antioxidants</a:t>
            </a:r>
            <a:br>
              <a:rPr kumimoji="0" lang="en-US" sz="16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br>
            <a:r>
              <a:rPr kumimoji="0" lang="en-US" sz="1400" b="1" i="0" u="none" strike="noStrike" kern="1200" cap="none" spc="0" normalizeH="0" baseline="0" noProof="0" dirty="0">
                <a:ln>
                  <a:noFill/>
                </a:ln>
                <a:solidFill>
                  <a:srgbClr val="562966"/>
                </a:solidFill>
                <a:effectLst/>
                <a:uLnTx/>
                <a:uFillTx/>
                <a:latin typeface="Calibri"/>
                <a:ea typeface="MS PGothic" pitchFamily="34" charset="-128"/>
                <a:cs typeface="Arial" pitchFamily="34" charset="0"/>
              </a:rPr>
              <a:t>Than Blueberries</a:t>
            </a:r>
          </a:p>
        </p:txBody>
      </p:sp>
      <p:sp>
        <p:nvSpPr>
          <p:cNvPr id="4" name="TextBox 3">
            <a:extLst>
              <a:ext uri="{FF2B5EF4-FFF2-40B4-BE49-F238E27FC236}">
                <a16:creationId xmlns:a16="http://schemas.microsoft.com/office/drawing/2014/main" id="{882548A4-5591-5648-A5C7-4F2238E00FDF}"/>
              </a:ext>
            </a:extLst>
          </p:cNvPr>
          <p:cNvSpPr txBox="1"/>
          <p:nvPr/>
        </p:nvSpPr>
        <p:spPr>
          <a:xfrm>
            <a:off x="2643239" y="3670222"/>
            <a:ext cx="52307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2966"/>
                </a:solidFill>
                <a:effectLst/>
                <a:uLnTx/>
                <a:uFillTx/>
                <a:latin typeface="Calibri"/>
                <a:ea typeface="+mn-ea"/>
                <a:cs typeface="+mn-cs"/>
              </a:rPr>
              <a:t>*Based on a gram-for-gram comparison with chia</a:t>
            </a:r>
            <a:r>
              <a:rPr kumimoji="0" lang="en-US" sz="1400" b="0" i="0" u="none" strike="noStrike" kern="1200" cap="none" spc="0" normalizeH="0" baseline="30000" noProof="0" dirty="0">
                <a:ln>
                  <a:noFill/>
                </a:ln>
                <a:solidFill>
                  <a:srgbClr val="562966"/>
                </a:solidFill>
                <a:effectLst/>
                <a:uLnTx/>
                <a:uFillTx/>
                <a:latin typeface="Calibri"/>
                <a:ea typeface="+mn-ea"/>
                <a:cs typeface="+mn-cs"/>
              </a:rPr>
              <a:t>3</a:t>
            </a:r>
          </a:p>
        </p:txBody>
      </p:sp>
      <p:sp>
        <p:nvSpPr>
          <p:cNvPr id="69" name="Title 1">
            <a:extLst>
              <a:ext uri="{FF2B5EF4-FFF2-40B4-BE49-F238E27FC236}">
                <a16:creationId xmlns:a16="http://schemas.microsoft.com/office/drawing/2014/main" id="{5BD7FBF8-FDA7-3E4D-A559-D7A8602C887D}"/>
              </a:ext>
            </a:extLst>
          </p:cNvPr>
          <p:cNvSpPr txBox="1">
            <a:spLocks/>
          </p:cNvSpPr>
          <p:nvPr/>
        </p:nvSpPr>
        <p:spPr>
          <a:xfrm>
            <a:off x="457200" y="110383"/>
            <a:ext cx="8229600" cy="473400"/>
          </a:xfrm>
          <a:prstGeom prst="rect">
            <a:avLst/>
          </a:prstGeom>
        </p:spPr>
        <p:txBody>
          <a:bodyPr vert="horz"/>
          <a:lstStyle>
            <a:lvl1pPr algn="l" defTabSz="914400" rtl="0" eaLnBrk="1" latinLnBrk="0" hangingPunct="1">
              <a:lnSpc>
                <a:spcPct val="90000"/>
              </a:lnSpc>
              <a:spcBef>
                <a:spcPct val="0"/>
              </a:spcBef>
              <a:buNone/>
              <a:defRPr sz="3200" b="1" kern="1200">
                <a:solidFill>
                  <a:srgbClr val="660066"/>
                </a:solidFill>
                <a:latin typeface="+mj-lt"/>
                <a:ea typeface="+mj-ea"/>
                <a:cs typeface="+mj-cs"/>
              </a:defRPr>
            </a:lvl1pPr>
          </a:lstStyle>
          <a:p>
            <a:pPr marL="0" marR="0" lvl="0" indent="0" algn="ctr" defTabSz="91439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62966"/>
                </a:solidFill>
                <a:effectLst/>
                <a:uLnTx/>
                <a:uFillTx/>
                <a:latin typeface="Candara" panose="020E0502030303020204" pitchFamily="34" charset="0"/>
                <a:ea typeface="+mj-ea"/>
                <a:cs typeface="+mj-cs"/>
              </a:rPr>
              <a:t>The Magic of Chia</a:t>
            </a:r>
            <a:r>
              <a:rPr kumimoji="0" lang="en-US" sz="2400" b="0" i="0" u="none" strike="noStrike" kern="1200" cap="none" spc="0" normalizeH="0" baseline="30000" noProof="0" dirty="0">
                <a:ln>
                  <a:noFill/>
                </a:ln>
                <a:solidFill>
                  <a:srgbClr val="562966"/>
                </a:solidFill>
                <a:effectLst/>
                <a:uLnTx/>
                <a:uFillTx/>
                <a:latin typeface="Candara" panose="020E0502030303020204" pitchFamily="34" charset="0"/>
                <a:ea typeface="+mj-ea"/>
                <a:cs typeface="+mj-cs"/>
              </a:rPr>
              <a:t>®</a:t>
            </a:r>
            <a:endParaRPr kumimoji="0" lang="en-US" sz="3200" b="0" i="0" u="none" strike="noStrike" kern="1200" cap="none" spc="0" normalizeH="0" baseline="30000" noProof="0" dirty="0">
              <a:ln>
                <a:noFill/>
              </a:ln>
              <a:solidFill>
                <a:srgbClr val="562966"/>
              </a:solidFill>
              <a:effectLst/>
              <a:uLnTx/>
              <a:uFillTx/>
              <a:latin typeface="Candara" panose="020E0502030303020204" pitchFamily="34" charset="0"/>
              <a:ea typeface="+mj-ea"/>
              <a:cs typeface="+mj-cs"/>
            </a:endParaRPr>
          </a:p>
        </p:txBody>
      </p:sp>
      <p:sp>
        <p:nvSpPr>
          <p:cNvPr id="5" name="Rectangle 4">
            <a:extLst>
              <a:ext uri="{FF2B5EF4-FFF2-40B4-BE49-F238E27FC236}">
                <a16:creationId xmlns:a16="http://schemas.microsoft.com/office/drawing/2014/main" id="{EF98C60C-65CF-CF4A-A4A4-42339446F9BF}"/>
              </a:ext>
            </a:extLst>
          </p:cNvPr>
          <p:cNvSpPr/>
          <p:nvPr/>
        </p:nvSpPr>
        <p:spPr>
          <a:xfrm>
            <a:off x="1648614" y="2555834"/>
            <a:ext cx="176980"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A768805B-90F2-8347-BC05-CB1915BCFA6B}"/>
              </a:ext>
            </a:extLst>
          </p:cNvPr>
          <p:cNvSpPr/>
          <p:nvPr/>
        </p:nvSpPr>
        <p:spPr>
          <a:xfrm>
            <a:off x="2777151" y="957343"/>
            <a:ext cx="176980" cy="186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Rectangle 71">
            <a:extLst>
              <a:ext uri="{FF2B5EF4-FFF2-40B4-BE49-F238E27FC236}">
                <a16:creationId xmlns:a16="http://schemas.microsoft.com/office/drawing/2014/main" id="{A1AFEB49-0CF8-0F4A-914A-74B4FB428A7F}"/>
              </a:ext>
            </a:extLst>
          </p:cNvPr>
          <p:cNvSpPr/>
          <p:nvPr/>
        </p:nvSpPr>
        <p:spPr>
          <a:xfrm>
            <a:off x="7467599" y="1246429"/>
            <a:ext cx="167834" cy="16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7E242402-C504-D84E-BD40-E941B50F4204}"/>
              </a:ext>
            </a:extLst>
          </p:cNvPr>
          <p:cNvSpPr/>
          <p:nvPr/>
        </p:nvSpPr>
        <p:spPr>
          <a:xfrm>
            <a:off x="7365357" y="2761197"/>
            <a:ext cx="105424" cy="148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FA82DAA2-6EE5-2B4C-962E-B0A88259BDBF}"/>
              </a:ext>
            </a:extLst>
          </p:cNvPr>
          <p:cNvSpPr/>
          <p:nvPr/>
        </p:nvSpPr>
        <p:spPr>
          <a:xfrm>
            <a:off x="7447720" y="1391854"/>
            <a:ext cx="1678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8888A04C-862F-EB42-B6FB-CB6BB3611F31}"/>
              </a:ext>
            </a:extLst>
          </p:cNvPr>
          <p:cNvSpPr/>
          <p:nvPr/>
        </p:nvSpPr>
        <p:spPr>
          <a:xfrm>
            <a:off x="8520727" y="1836969"/>
            <a:ext cx="167834" cy="160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8" name="Picture 77">
            <a:extLst>
              <a:ext uri="{FF2B5EF4-FFF2-40B4-BE49-F238E27FC236}">
                <a16:creationId xmlns:a16="http://schemas.microsoft.com/office/drawing/2014/main" id="{E7828C95-8466-214E-8755-CA9D232591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5748">
            <a:off x="7359310" y="1041951"/>
            <a:ext cx="1514659" cy="874573"/>
          </a:xfrm>
          <a:prstGeom prst="rect">
            <a:avLst/>
          </a:prstGeom>
        </p:spPr>
      </p:pic>
      <p:pic>
        <p:nvPicPr>
          <p:cNvPr id="81" name="Picture 80">
            <a:extLst>
              <a:ext uri="{FF2B5EF4-FFF2-40B4-BE49-F238E27FC236}">
                <a16:creationId xmlns:a16="http://schemas.microsoft.com/office/drawing/2014/main" id="{C235F10A-7FF0-9B46-884B-67B9082C8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1176" y="940630"/>
            <a:ext cx="1136444" cy="1136444"/>
          </a:xfrm>
          <a:prstGeom prst="rect">
            <a:avLst/>
          </a:prstGeom>
        </p:spPr>
      </p:pic>
      <p:pic>
        <p:nvPicPr>
          <p:cNvPr id="83" name="Picture 82">
            <a:extLst>
              <a:ext uri="{FF2B5EF4-FFF2-40B4-BE49-F238E27FC236}">
                <a16:creationId xmlns:a16="http://schemas.microsoft.com/office/drawing/2014/main" id="{F38CDE81-CAED-F444-A984-43A00A12A7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3919" y="2399400"/>
            <a:ext cx="1098292" cy="1129822"/>
          </a:xfrm>
          <a:prstGeom prst="rect">
            <a:avLst/>
          </a:prstGeom>
        </p:spPr>
      </p:pic>
      <p:pic>
        <p:nvPicPr>
          <p:cNvPr id="92" name="Picture 91">
            <a:extLst>
              <a:ext uri="{FF2B5EF4-FFF2-40B4-BE49-F238E27FC236}">
                <a16:creationId xmlns:a16="http://schemas.microsoft.com/office/drawing/2014/main" id="{4ED7AC91-DB76-5C47-830D-E0C0652B7D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50"/>
          <a:stretch/>
        </p:blipFill>
        <p:spPr>
          <a:xfrm rot="21215988">
            <a:off x="7360029" y="2527637"/>
            <a:ext cx="1307562" cy="795746"/>
          </a:xfrm>
          <a:prstGeom prst="rect">
            <a:avLst/>
          </a:prstGeom>
        </p:spPr>
      </p:pic>
      <p:pic>
        <p:nvPicPr>
          <p:cNvPr id="86" name="Picture 85">
            <a:extLst>
              <a:ext uri="{FF2B5EF4-FFF2-40B4-BE49-F238E27FC236}">
                <a16:creationId xmlns:a16="http://schemas.microsoft.com/office/drawing/2014/main" id="{24734D0D-09EE-A844-A404-9E78892E4B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7208" y="2499128"/>
            <a:ext cx="1314419" cy="876278"/>
          </a:xfrm>
          <a:prstGeom prst="rect">
            <a:avLst/>
          </a:prstGeom>
        </p:spPr>
      </p:pic>
    </p:spTree>
    <p:extLst>
      <p:ext uri="{BB962C8B-B14F-4D97-AF65-F5344CB8AC3E}">
        <p14:creationId xmlns:p14="http://schemas.microsoft.com/office/powerpoint/2010/main" val="220748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4826719A-A49F-4158-A2E4-952F0B69DA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1571" y="1308049"/>
            <a:ext cx="2192328" cy="2044752"/>
          </a:xfrm>
          <a:prstGeom prst="rect">
            <a:avLst/>
          </a:prstGeom>
        </p:spPr>
      </p:pic>
      <p:pic>
        <p:nvPicPr>
          <p:cNvPr id="5" name="Picture 2">
            <a:extLst>
              <a:ext uri="{FF2B5EF4-FFF2-40B4-BE49-F238E27FC236}">
                <a16:creationId xmlns:a16="http://schemas.microsoft.com/office/drawing/2014/main" id="{7709C461-9585-4D7D-9BBE-1B0A3C4DFD8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00817" y="1308049"/>
            <a:ext cx="2192328" cy="20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AE6A3D7-8800-48FA-9678-5D3BE0D7AE2F}"/>
              </a:ext>
            </a:extLst>
          </p:cNvPr>
          <p:cNvSpPr txBox="1"/>
          <p:nvPr/>
        </p:nvSpPr>
        <p:spPr>
          <a:xfrm>
            <a:off x="4599976" y="999021"/>
            <a:ext cx="2192328" cy="307777"/>
          </a:xfrm>
          <a:prstGeom prst="rect">
            <a:avLst/>
          </a:prstGeom>
          <a:solidFill>
            <a:srgbClr val="562966"/>
          </a:solidFill>
        </p:spPr>
        <p:txBody>
          <a:bodyPr wrap="square" rtlCol="0">
            <a:spAutoFit/>
          </a:bodyPr>
          <a:lstStyle/>
          <a:p>
            <a:pPr algn="ctr"/>
            <a:r>
              <a:rPr lang="en-US" sz="1400" b="1" dirty="0">
                <a:solidFill>
                  <a:schemeClr val="bg1"/>
                </a:solidFill>
                <a:latin typeface="Candara" panose="020E0502030303020204" pitchFamily="34" charset="0"/>
              </a:rPr>
              <a:t>Healthy Moms</a:t>
            </a:r>
          </a:p>
        </p:txBody>
      </p:sp>
      <p:sp>
        <p:nvSpPr>
          <p:cNvPr id="8" name="TextBox 7">
            <a:extLst>
              <a:ext uri="{FF2B5EF4-FFF2-40B4-BE49-F238E27FC236}">
                <a16:creationId xmlns:a16="http://schemas.microsoft.com/office/drawing/2014/main" id="{D0BA16EE-90DE-4611-95BD-9AAC1C031096}"/>
              </a:ext>
            </a:extLst>
          </p:cNvPr>
          <p:cNvSpPr txBox="1"/>
          <p:nvPr/>
        </p:nvSpPr>
        <p:spPr>
          <a:xfrm>
            <a:off x="6862336" y="4298090"/>
            <a:ext cx="2189245" cy="322729"/>
          </a:xfrm>
          <a:prstGeom prst="roundRect">
            <a:avLst>
              <a:gd name="adj" fmla="val 0"/>
            </a:avLst>
          </a:prstGeom>
          <a:solidFill>
            <a:srgbClr val="562966"/>
          </a:solidFill>
          <a:ln>
            <a:noFill/>
          </a:ln>
        </p:spPr>
        <p:txBody>
          <a:bodyPr wrap="square" rtlCol="0" anchor="ctr">
            <a:noAutofit/>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rPr>
              <a:t>Nutrient Dense </a:t>
            </a:r>
            <a:r>
              <a:rPr kumimoji="0" lang="en-US" sz="1400" b="1" i="0" u="none" strike="noStrike" kern="1200" cap="none" spc="0" normalizeH="0" baseline="0" noProof="0" dirty="0">
                <a:ln>
                  <a:noFill/>
                </a:ln>
                <a:solidFill>
                  <a:schemeClr val="bg1"/>
                </a:solidFill>
                <a:effectLst/>
                <a:uLnTx/>
                <a:uFillTx/>
                <a:latin typeface="Candara" panose="020E0502030303020204" pitchFamily="34" charset="0"/>
                <a:ea typeface="+mn-ea"/>
                <a:cs typeface="Arial" panose="020B0604020202020204" pitchFamily="34" charset="0"/>
              </a:rPr>
              <a:t>✔</a:t>
            </a:r>
            <a:endParaRPr kumimoji="0" lang="en-US" sz="1400" b="1" i="0" u="none" strike="noStrike" kern="1200" cap="none" spc="0" normalizeH="0" baseline="30000" noProof="0" dirty="0">
              <a:ln>
                <a:noFill/>
              </a:ln>
              <a:solidFill>
                <a:schemeClr val="bg1"/>
              </a:solidFill>
              <a:effectLst/>
              <a:uLnTx/>
              <a:uFillTx/>
              <a:latin typeface="Candara" panose="020E0502030303020204" pitchFamily="34" charset="0"/>
              <a:ea typeface="+mn-ea"/>
              <a:cs typeface="Arial" panose="020B0604020202020204" pitchFamily="34" charset="0"/>
            </a:endParaRPr>
          </a:p>
        </p:txBody>
      </p:sp>
      <p:pic>
        <p:nvPicPr>
          <p:cNvPr id="9" name="Picture 8" descr="Non-GMO.png">
            <a:extLst>
              <a:ext uri="{FF2B5EF4-FFF2-40B4-BE49-F238E27FC236}">
                <a16:creationId xmlns:a16="http://schemas.microsoft.com/office/drawing/2014/main" id="{5E9C4DC7-542A-45D4-A35B-718C9391E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1369" y="4871432"/>
            <a:ext cx="1021292" cy="779150"/>
          </a:xfrm>
          <a:prstGeom prst="rect">
            <a:avLst/>
          </a:prstGeom>
        </p:spPr>
      </p:pic>
      <p:pic>
        <p:nvPicPr>
          <p:cNvPr id="10" name="Picture 9" descr="USDA-ORG.png">
            <a:extLst>
              <a:ext uri="{FF2B5EF4-FFF2-40B4-BE49-F238E27FC236}">
                <a16:creationId xmlns:a16="http://schemas.microsoft.com/office/drawing/2014/main" id="{E69B7274-D58C-4B37-B5EA-B05652B41C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484" y="4860845"/>
            <a:ext cx="824392" cy="800323"/>
          </a:xfrm>
          <a:prstGeom prst="rect">
            <a:avLst/>
          </a:prstGeom>
        </p:spPr>
      </p:pic>
      <p:sp>
        <p:nvSpPr>
          <p:cNvPr id="11" name="TextBox 10">
            <a:extLst>
              <a:ext uri="{FF2B5EF4-FFF2-40B4-BE49-F238E27FC236}">
                <a16:creationId xmlns:a16="http://schemas.microsoft.com/office/drawing/2014/main" id="{2008698D-6925-432E-9D72-74EDBD26F4D3}"/>
              </a:ext>
            </a:extLst>
          </p:cNvPr>
          <p:cNvSpPr txBox="1"/>
          <p:nvPr/>
        </p:nvSpPr>
        <p:spPr>
          <a:xfrm>
            <a:off x="4603059" y="4308793"/>
            <a:ext cx="2189245" cy="322729"/>
          </a:xfrm>
          <a:prstGeom prst="roundRect">
            <a:avLst>
              <a:gd name="adj" fmla="val 0"/>
            </a:avLst>
          </a:prstGeom>
          <a:solidFill>
            <a:srgbClr val="562966"/>
          </a:solidFill>
          <a:ln>
            <a:noFill/>
          </a:ln>
        </p:spPr>
        <p:txBody>
          <a:bodyPr wrap="square" rtlCol="0" anchor="ctr">
            <a:noAutofit/>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rPr>
              <a:t>Clean Label ✔</a:t>
            </a:r>
            <a:endParaRPr kumimoji="0" lang="en-US" sz="1400" b="1" i="0" u="none" strike="noStrike" kern="1200" cap="none" spc="0" normalizeH="0" baseline="30000" noProof="0" dirty="0">
              <a:ln>
                <a:noFill/>
              </a:ln>
              <a:solidFill>
                <a:prstClr val="white"/>
              </a:solidFill>
              <a:effectLst/>
              <a:uLnTx/>
              <a:uFillTx/>
              <a:latin typeface="Candara" panose="020E0502030303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7E8EA62E-CF21-41B2-870A-8293686312DF}"/>
              </a:ext>
            </a:extLst>
          </p:cNvPr>
          <p:cNvSpPr txBox="1"/>
          <p:nvPr/>
        </p:nvSpPr>
        <p:spPr>
          <a:xfrm>
            <a:off x="67492" y="4308793"/>
            <a:ext cx="2196455" cy="322729"/>
          </a:xfrm>
          <a:prstGeom prst="roundRect">
            <a:avLst>
              <a:gd name="adj" fmla="val 0"/>
            </a:avLst>
          </a:prstGeom>
          <a:solidFill>
            <a:srgbClr val="562966"/>
          </a:solidFill>
          <a:ln>
            <a:noFill/>
          </a:ln>
        </p:spPr>
        <p:txBody>
          <a:bodyPr wrap="square" rtlCol="0" anchor="ctr">
            <a:noAutofit/>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rPr>
              <a:t>Values Driven ✔</a:t>
            </a:r>
            <a:endParaRPr kumimoji="0" lang="en-US" sz="1400" b="1" i="0" u="none" strike="noStrike" kern="1200" cap="none" spc="0" normalizeH="0" baseline="30000" noProof="0" dirty="0">
              <a:ln>
                <a:noFill/>
              </a:ln>
              <a:solidFill>
                <a:prstClr val="white"/>
              </a:solidFill>
              <a:effectLst/>
              <a:uLnTx/>
              <a:uFillTx/>
              <a:latin typeface="Candara" panose="020E0502030303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12B5080C-AB8A-41FC-BAC3-E0D2955F45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677" y="5299643"/>
            <a:ext cx="406495" cy="622606"/>
          </a:xfrm>
          <a:prstGeom prst="rect">
            <a:avLst/>
          </a:prstGeom>
        </p:spPr>
      </p:pic>
      <p:sp>
        <p:nvSpPr>
          <p:cNvPr id="14" name="TextBox 13">
            <a:extLst>
              <a:ext uri="{FF2B5EF4-FFF2-40B4-BE49-F238E27FC236}">
                <a16:creationId xmlns:a16="http://schemas.microsoft.com/office/drawing/2014/main" id="{67BADA6F-D990-4975-82EB-539959A5E4F8}"/>
              </a:ext>
            </a:extLst>
          </p:cNvPr>
          <p:cNvSpPr txBox="1"/>
          <p:nvPr/>
        </p:nvSpPr>
        <p:spPr>
          <a:xfrm>
            <a:off x="2351886" y="4316037"/>
            <a:ext cx="2164394" cy="322729"/>
          </a:xfrm>
          <a:prstGeom prst="roundRect">
            <a:avLst>
              <a:gd name="adj" fmla="val 0"/>
            </a:avLst>
          </a:prstGeom>
          <a:solidFill>
            <a:srgbClr val="562966"/>
          </a:solidFill>
          <a:ln>
            <a:noFill/>
          </a:ln>
        </p:spPr>
        <p:txBody>
          <a:bodyPr wrap="square" rtlCol="0" anchor="ctr">
            <a:noAutofit/>
          </a:bodyPr>
          <a:lstStyle/>
          <a:p>
            <a:pPr marL="0" marR="0" lvl="0" indent="0" algn="ctr" defTabSz="89901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ndara" panose="020E0502030303020204" pitchFamily="34" charset="0"/>
                <a:ea typeface="+mn-ea"/>
                <a:cs typeface="Arial" panose="020B0604020202020204" pitchFamily="34" charset="0"/>
              </a:rPr>
              <a:t>Convenient Format ✔</a:t>
            </a:r>
            <a:endParaRPr kumimoji="0" lang="en-US" sz="1400" b="1" i="0" u="none" strike="noStrike" kern="1200" cap="none" spc="0" normalizeH="0" baseline="30000" noProof="0" dirty="0">
              <a:ln>
                <a:noFill/>
              </a:ln>
              <a:solidFill>
                <a:prstClr val="white"/>
              </a:solidFill>
              <a:effectLst/>
              <a:uLnTx/>
              <a:uFillTx/>
              <a:latin typeface="Candara" panose="020E0502030303020204" pitchFamily="34" charset="0"/>
              <a:ea typeface="+mn-ea"/>
              <a:cs typeface="Arial" panose="020B0604020202020204" pitchFamily="34" charset="0"/>
            </a:endParaRPr>
          </a:p>
        </p:txBody>
      </p:sp>
      <p:pic>
        <p:nvPicPr>
          <p:cNvPr id="15" name="Picture 14" descr="1% for the planet-color-horiz">
            <a:extLst>
              <a:ext uri="{FF2B5EF4-FFF2-40B4-BE49-F238E27FC236}">
                <a16:creationId xmlns:a16="http://schemas.microsoft.com/office/drawing/2014/main" id="{330DF2C9-E66F-472A-A6C0-BC76D0B92C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8980" y="4744687"/>
            <a:ext cx="1561767" cy="449136"/>
          </a:xfrm>
          <a:prstGeom prst="rect">
            <a:avLst/>
          </a:prstGeom>
        </p:spPr>
      </p:pic>
      <p:pic>
        <p:nvPicPr>
          <p:cNvPr id="16" name="Picture 10" descr="A close up of a sign&#10;&#10;Description generated with very high confidence">
            <a:extLst>
              <a:ext uri="{FF2B5EF4-FFF2-40B4-BE49-F238E27FC236}">
                <a16:creationId xmlns:a16="http://schemas.microsoft.com/office/drawing/2014/main" id="{662B29CD-1398-4720-9FCE-1C1606BFCBA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003" y="5451829"/>
            <a:ext cx="1303507" cy="292032"/>
          </a:xfrm>
          <a:prstGeom prst="rect">
            <a:avLst/>
          </a:prstGeom>
        </p:spPr>
      </p:pic>
      <p:sp>
        <p:nvSpPr>
          <p:cNvPr id="17" name="TextBox 16">
            <a:extLst>
              <a:ext uri="{FF2B5EF4-FFF2-40B4-BE49-F238E27FC236}">
                <a16:creationId xmlns:a16="http://schemas.microsoft.com/office/drawing/2014/main" id="{B4EF7F50-E740-4E5E-BC92-B492B4DAD3EC}"/>
              </a:ext>
            </a:extLst>
          </p:cNvPr>
          <p:cNvSpPr txBox="1"/>
          <p:nvPr/>
        </p:nvSpPr>
        <p:spPr>
          <a:xfrm>
            <a:off x="115606" y="3784028"/>
            <a:ext cx="8707126" cy="307777"/>
          </a:xfrm>
          <a:prstGeom prst="rect">
            <a:avLst/>
          </a:prstGeom>
          <a:noFill/>
        </p:spPr>
        <p:txBody>
          <a:bodyPr wrap="square">
            <a:spAutoFit/>
          </a:bodyPr>
          <a:lstStyle/>
          <a:p>
            <a:pPr algn="ctr"/>
            <a:r>
              <a:rPr lang="en-US" sz="1400" b="1" dirty="0">
                <a:solidFill>
                  <a:srgbClr val="562966"/>
                </a:solidFill>
              </a:rPr>
              <a:t>Why? Because our products are d</a:t>
            </a:r>
            <a:r>
              <a:rPr lang="en-US" sz="1400" b="1" i="0" dirty="0">
                <a:solidFill>
                  <a:srgbClr val="562966"/>
                </a:solidFill>
              </a:rPr>
              <a:t>elicious, nutrient-dense, convenient, clean label snacking for the whole family</a:t>
            </a:r>
          </a:p>
        </p:txBody>
      </p:sp>
      <p:pic>
        <p:nvPicPr>
          <p:cNvPr id="18" name="Picture 17" descr="A picture containing food, lotion, pink, purple&#10;&#10;Description automatically generated">
            <a:extLst>
              <a:ext uri="{FF2B5EF4-FFF2-40B4-BE49-F238E27FC236}">
                <a16:creationId xmlns:a16="http://schemas.microsoft.com/office/drawing/2014/main" id="{380C67F2-6DD2-4693-83DF-884B4A4177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45106" y="4785616"/>
            <a:ext cx="593220" cy="928215"/>
          </a:xfrm>
          <a:prstGeom prst="rect">
            <a:avLst/>
          </a:prstGeom>
        </p:spPr>
      </p:pic>
      <p:pic>
        <p:nvPicPr>
          <p:cNvPr id="19" name="Picture 18" descr="A close up of a sign&#10;&#10;Description automatically generated">
            <a:extLst>
              <a:ext uri="{FF2B5EF4-FFF2-40B4-BE49-F238E27FC236}">
                <a16:creationId xmlns:a16="http://schemas.microsoft.com/office/drawing/2014/main" id="{8E1A2E17-D4D5-441A-A35F-833EA550EB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77140" y="4797267"/>
            <a:ext cx="584970" cy="915304"/>
          </a:xfrm>
          <a:prstGeom prst="rect">
            <a:avLst/>
          </a:prstGeom>
        </p:spPr>
      </p:pic>
      <p:pic>
        <p:nvPicPr>
          <p:cNvPr id="20" name="Picture 19" descr="A picture containing food&#10;&#10;Description automatically generated">
            <a:extLst>
              <a:ext uri="{FF2B5EF4-FFF2-40B4-BE49-F238E27FC236}">
                <a16:creationId xmlns:a16="http://schemas.microsoft.com/office/drawing/2014/main" id="{0B10C707-F6C1-4B2B-9163-33C39D51407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2630" y="4783805"/>
            <a:ext cx="593220" cy="928214"/>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99427369-1DB5-498E-B34E-C5A01B040E6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36095" y="4799472"/>
            <a:ext cx="582150" cy="910893"/>
          </a:xfrm>
          <a:prstGeom prst="rect">
            <a:avLst/>
          </a:prstGeom>
        </p:spPr>
      </p:pic>
      <p:pic>
        <p:nvPicPr>
          <p:cNvPr id="22" name="Picture 5">
            <a:extLst>
              <a:ext uri="{FF2B5EF4-FFF2-40B4-BE49-F238E27FC236}">
                <a16:creationId xmlns:a16="http://schemas.microsoft.com/office/drawing/2014/main" id="{BD97F350-BBF1-4825-BD9F-342B7202757E}"/>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031685" y="4648148"/>
            <a:ext cx="1847477" cy="12043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48C747B-14C6-4F80-86D4-2CE2DF799926}"/>
              </a:ext>
            </a:extLst>
          </p:cNvPr>
          <p:cNvSpPr txBox="1"/>
          <p:nvPr/>
        </p:nvSpPr>
        <p:spPr>
          <a:xfrm>
            <a:off x="6858381" y="990429"/>
            <a:ext cx="2209251" cy="307777"/>
          </a:xfrm>
          <a:prstGeom prst="rect">
            <a:avLst/>
          </a:prstGeom>
          <a:solidFill>
            <a:srgbClr val="562966"/>
          </a:solidFill>
        </p:spPr>
        <p:txBody>
          <a:bodyPr wrap="square" rtlCol="0">
            <a:spAutoFit/>
          </a:bodyPr>
          <a:lstStyle/>
          <a:p>
            <a:pPr algn="ctr"/>
            <a:r>
              <a:rPr lang="en-US" sz="1400" b="1" dirty="0">
                <a:solidFill>
                  <a:schemeClr val="bg1"/>
                </a:solidFill>
                <a:latin typeface="Candara" panose="020E0502030303020204" pitchFamily="34" charset="0"/>
              </a:rPr>
              <a:t>Active Souls</a:t>
            </a:r>
          </a:p>
        </p:txBody>
      </p:sp>
      <p:sp>
        <p:nvSpPr>
          <p:cNvPr id="24" name="TextBox 23">
            <a:extLst>
              <a:ext uri="{FF2B5EF4-FFF2-40B4-BE49-F238E27FC236}">
                <a16:creationId xmlns:a16="http://schemas.microsoft.com/office/drawing/2014/main" id="{4307BA63-6E58-4B18-A055-C13FADB63E94}"/>
              </a:ext>
            </a:extLst>
          </p:cNvPr>
          <p:cNvSpPr txBox="1"/>
          <p:nvPr/>
        </p:nvSpPr>
        <p:spPr>
          <a:xfrm>
            <a:off x="2341571" y="999021"/>
            <a:ext cx="2192328" cy="307777"/>
          </a:xfrm>
          <a:prstGeom prst="rect">
            <a:avLst/>
          </a:prstGeom>
          <a:solidFill>
            <a:srgbClr val="562966"/>
          </a:solidFill>
        </p:spPr>
        <p:txBody>
          <a:bodyPr wrap="square" rtlCol="0">
            <a:spAutoFit/>
          </a:bodyPr>
          <a:lstStyle/>
          <a:p>
            <a:pPr algn="ctr"/>
            <a:r>
              <a:rPr lang="en-US" sz="1400" b="1" dirty="0">
                <a:solidFill>
                  <a:schemeClr val="bg1"/>
                </a:solidFill>
                <a:latin typeface="Candara" panose="020E0502030303020204" pitchFamily="34" charset="0"/>
              </a:rPr>
              <a:t>Trendy Millennials</a:t>
            </a:r>
          </a:p>
        </p:txBody>
      </p:sp>
      <p:sp>
        <p:nvSpPr>
          <p:cNvPr id="25" name="TextBox 24">
            <a:extLst>
              <a:ext uri="{FF2B5EF4-FFF2-40B4-BE49-F238E27FC236}">
                <a16:creationId xmlns:a16="http://schemas.microsoft.com/office/drawing/2014/main" id="{9D0C4C9D-01D5-4F1D-870C-639A78285ACA}"/>
              </a:ext>
            </a:extLst>
          </p:cNvPr>
          <p:cNvSpPr txBox="1"/>
          <p:nvPr/>
        </p:nvSpPr>
        <p:spPr>
          <a:xfrm>
            <a:off x="82050" y="998067"/>
            <a:ext cx="2192328" cy="307777"/>
          </a:xfrm>
          <a:prstGeom prst="rect">
            <a:avLst/>
          </a:prstGeom>
          <a:solidFill>
            <a:srgbClr val="562966"/>
          </a:solidFill>
        </p:spPr>
        <p:txBody>
          <a:bodyPr wrap="square" rtlCol="0">
            <a:spAutoFit/>
          </a:bodyPr>
          <a:lstStyle/>
          <a:p>
            <a:pPr algn="ctr"/>
            <a:r>
              <a:rPr lang="en-US" sz="1400" b="1" dirty="0">
                <a:solidFill>
                  <a:schemeClr val="bg1"/>
                </a:solidFill>
                <a:latin typeface="Candara" panose="020E0502030303020204" pitchFamily="34" charset="0"/>
              </a:rPr>
              <a:t>Eco-conscious Gen Z</a:t>
            </a:r>
          </a:p>
        </p:txBody>
      </p:sp>
      <p:sp>
        <p:nvSpPr>
          <p:cNvPr id="26" name="Title 2">
            <a:extLst>
              <a:ext uri="{FF2B5EF4-FFF2-40B4-BE49-F238E27FC236}">
                <a16:creationId xmlns:a16="http://schemas.microsoft.com/office/drawing/2014/main" id="{57C852F4-CBFB-4D84-AAC1-765E24938822}"/>
              </a:ext>
            </a:extLst>
          </p:cNvPr>
          <p:cNvSpPr txBox="1">
            <a:spLocks/>
          </p:cNvSpPr>
          <p:nvPr/>
        </p:nvSpPr>
        <p:spPr>
          <a:xfrm>
            <a:off x="-214953" y="138745"/>
            <a:ext cx="9573905" cy="539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562966"/>
                </a:solidFill>
                <a:effectLst/>
                <a:uLnTx/>
                <a:uFillTx/>
                <a:latin typeface="Candara" panose="020E0502030303020204" pitchFamily="34" charset="0"/>
                <a:ea typeface="+mj-ea"/>
                <a:cs typeface="+mj-cs"/>
              </a:rPr>
              <a:t>Mamma Chia’s Loyal Consumers</a:t>
            </a:r>
          </a:p>
        </p:txBody>
      </p:sp>
      <p:pic>
        <p:nvPicPr>
          <p:cNvPr id="27" name="Picture 2">
            <a:extLst>
              <a:ext uri="{FF2B5EF4-FFF2-40B4-BE49-F238E27FC236}">
                <a16:creationId xmlns:a16="http://schemas.microsoft.com/office/drawing/2014/main" id="{58D92A84-FDD1-4196-A8C4-37F79393BD0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8567" t="15151" r="7923" b="28017"/>
          <a:stretch/>
        </p:blipFill>
        <p:spPr bwMode="auto">
          <a:xfrm>
            <a:off x="92074" y="1291151"/>
            <a:ext cx="2172555" cy="208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4050A7D3-0396-43B6-B98F-43334BB0491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4502"/>
          <a:stretch/>
        </p:blipFill>
        <p:spPr bwMode="auto">
          <a:xfrm>
            <a:off x="6858381" y="1298206"/>
            <a:ext cx="2203569" cy="20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72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750444" y="136480"/>
            <a:ext cx="5646198"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A4786"/>
                </a:solidFill>
                <a:latin typeface="Candara"/>
                <a:cs typeface="Candara"/>
              </a:rPr>
              <a:t>Mamma Chia Product Lines</a:t>
            </a:r>
          </a:p>
        </p:txBody>
      </p:sp>
      <p:pic>
        <p:nvPicPr>
          <p:cNvPr id="12" name="Picture 11" descr="A close up of a bottle&#10;&#10;Description automatically generated">
            <a:extLst>
              <a:ext uri="{FF2B5EF4-FFF2-40B4-BE49-F238E27FC236}">
                <a16:creationId xmlns:a16="http://schemas.microsoft.com/office/drawing/2014/main" id="{8C0EE0BC-20F1-A449-BFD5-D2683683EB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42" y="1324641"/>
            <a:ext cx="642940" cy="2083127"/>
          </a:xfrm>
          <a:prstGeom prst="rect">
            <a:avLst/>
          </a:prstGeom>
        </p:spPr>
      </p:pic>
      <p:pic>
        <p:nvPicPr>
          <p:cNvPr id="19" name="Picture 18" descr="A picture containing bottle, food, table, photo&#10;&#10;Description automatically generated">
            <a:extLst>
              <a:ext uri="{FF2B5EF4-FFF2-40B4-BE49-F238E27FC236}">
                <a16:creationId xmlns:a16="http://schemas.microsoft.com/office/drawing/2014/main" id="{C6BFAC44-E1A7-4340-8CF1-524AE67E24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276" y="1324641"/>
            <a:ext cx="642940" cy="2083127"/>
          </a:xfrm>
          <a:prstGeom prst="rect">
            <a:avLst/>
          </a:prstGeom>
        </p:spPr>
      </p:pic>
      <p:pic>
        <p:nvPicPr>
          <p:cNvPr id="21" name="Picture 20" descr="A picture containing bottle, food, sitting, table&#10;&#10;Description automatically generated">
            <a:extLst>
              <a:ext uri="{FF2B5EF4-FFF2-40B4-BE49-F238E27FC236}">
                <a16:creationId xmlns:a16="http://schemas.microsoft.com/office/drawing/2014/main" id="{67DAA4D8-890B-064C-92D1-CE30735BAA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1610" y="1324641"/>
            <a:ext cx="642940" cy="2083127"/>
          </a:xfrm>
          <a:prstGeom prst="rect">
            <a:avLst/>
          </a:prstGeom>
        </p:spPr>
      </p:pic>
      <p:pic>
        <p:nvPicPr>
          <p:cNvPr id="24" name="Picture 23" descr="A picture containing bottle, indoor, food, table&#10;&#10;Description automatically generated">
            <a:extLst>
              <a:ext uri="{FF2B5EF4-FFF2-40B4-BE49-F238E27FC236}">
                <a16:creationId xmlns:a16="http://schemas.microsoft.com/office/drawing/2014/main" id="{DCACA898-6AC3-CD48-9C5F-4976EE2C87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30244" y="1324641"/>
            <a:ext cx="642940" cy="2083127"/>
          </a:xfrm>
          <a:prstGeom prst="rect">
            <a:avLst/>
          </a:prstGeom>
        </p:spPr>
      </p:pic>
      <p:pic>
        <p:nvPicPr>
          <p:cNvPr id="46" name="Picture 45" descr="A close up of a bottle&#10;&#10;Description automatically generated">
            <a:extLst>
              <a:ext uri="{FF2B5EF4-FFF2-40B4-BE49-F238E27FC236}">
                <a16:creationId xmlns:a16="http://schemas.microsoft.com/office/drawing/2014/main" id="{68359F79-2932-ED4F-ABDD-E608968DA2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4561" y="1278412"/>
            <a:ext cx="607877" cy="1902920"/>
          </a:xfrm>
          <a:prstGeom prst="rect">
            <a:avLst/>
          </a:prstGeom>
        </p:spPr>
      </p:pic>
      <p:pic>
        <p:nvPicPr>
          <p:cNvPr id="48" name="Picture 47" descr="A close up of a bottle&#10;&#10;Description automatically generated">
            <a:extLst>
              <a:ext uri="{FF2B5EF4-FFF2-40B4-BE49-F238E27FC236}">
                <a16:creationId xmlns:a16="http://schemas.microsoft.com/office/drawing/2014/main" id="{17A681AF-FC19-A548-8223-2756EC3022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31845" y="1278413"/>
            <a:ext cx="607877" cy="1902920"/>
          </a:xfrm>
          <a:prstGeom prst="rect">
            <a:avLst/>
          </a:prstGeom>
        </p:spPr>
      </p:pic>
      <p:sp>
        <p:nvSpPr>
          <p:cNvPr id="76" name="Title 6">
            <a:extLst>
              <a:ext uri="{FF2B5EF4-FFF2-40B4-BE49-F238E27FC236}">
                <a16:creationId xmlns:a16="http://schemas.microsoft.com/office/drawing/2014/main" id="{F584B046-A296-0A40-8861-6AB8C5847842}"/>
              </a:ext>
            </a:extLst>
          </p:cNvPr>
          <p:cNvSpPr txBox="1">
            <a:spLocks/>
          </p:cNvSpPr>
          <p:nvPr/>
        </p:nvSpPr>
        <p:spPr>
          <a:xfrm>
            <a:off x="190136" y="701031"/>
            <a:ext cx="2919610"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7A4786"/>
                </a:solidFill>
                <a:latin typeface="Candara"/>
                <a:cs typeface="Candara"/>
              </a:rPr>
              <a:t>CHIA VITALITY</a:t>
            </a:r>
          </a:p>
          <a:p>
            <a:r>
              <a:rPr lang="en-US" sz="1800" dirty="0">
                <a:solidFill>
                  <a:srgbClr val="7A4786"/>
                </a:solidFill>
                <a:latin typeface="Candara"/>
                <a:cs typeface="Candara"/>
              </a:rPr>
              <a:t>BEVERAGES</a:t>
            </a:r>
          </a:p>
        </p:txBody>
      </p:sp>
      <p:sp>
        <p:nvSpPr>
          <p:cNvPr id="77" name="TextBox 76">
            <a:extLst>
              <a:ext uri="{FF2B5EF4-FFF2-40B4-BE49-F238E27FC236}">
                <a16:creationId xmlns:a16="http://schemas.microsoft.com/office/drawing/2014/main" id="{C4891D8A-A7C9-274B-B1EB-5016B89ABC75}"/>
              </a:ext>
            </a:extLst>
          </p:cNvPr>
          <p:cNvSpPr txBox="1"/>
          <p:nvPr/>
        </p:nvSpPr>
        <p:spPr>
          <a:xfrm>
            <a:off x="3988497" y="649160"/>
            <a:ext cx="2487162" cy="923330"/>
          </a:xfrm>
          <a:prstGeom prst="rect">
            <a:avLst/>
          </a:prstGeom>
          <a:noFill/>
        </p:spPr>
        <p:txBody>
          <a:bodyPr wrap="square" rtlCol="0">
            <a:spAutoFit/>
          </a:bodyPr>
          <a:lstStyle/>
          <a:p>
            <a:r>
              <a:rPr lang="en-US" dirty="0">
                <a:solidFill>
                  <a:srgbClr val="7A4786"/>
                </a:solidFill>
                <a:latin typeface="Candara"/>
                <a:cs typeface="Candara"/>
              </a:rPr>
              <a:t>CHIA ENERGY</a:t>
            </a:r>
          </a:p>
          <a:p>
            <a:r>
              <a:rPr lang="en-US" dirty="0">
                <a:solidFill>
                  <a:srgbClr val="7A4786"/>
                </a:solidFill>
                <a:latin typeface="Candara"/>
                <a:cs typeface="Candara"/>
              </a:rPr>
              <a:t>BEVERAGES</a:t>
            </a:r>
          </a:p>
          <a:p>
            <a:endParaRPr lang="en-US" dirty="0"/>
          </a:p>
        </p:txBody>
      </p:sp>
      <p:sp>
        <p:nvSpPr>
          <p:cNvPr id="79" name="TextBox 78">
            <a:extLst>
              <a:ext uri="{FF2B5EF4-FFF2-40B4-BE49-F238E27FC236}">
                <a16:creationId xmlns:a16="http://schemas.microsoft.com/office/drawing/2014/main" id="{6397BF04-ABD1-1642-A6F0-3F22E8B1612B}"/>
              </a:ext>
            </a:extLst>
          </p:cNvPr>
          <p:cNvSpPr txBox="1"/>
          <p:nvPr/>
        </p:nvSpPr>
        <p:spPr>
          <a:xfrm>
            <a:off x="6409938" y="643404"/>
            <a:ext cx="2487162" cy="646331"/>
          </a:xfrm>
          <a:prstGeom prst="rect">
            <a:avLst/>
          </a:prstGeom>
          <a:noFill/>
        </p:spPr>
        <p:txBody>
          <a:bodyPr wrap="square" rtlCol="0">
            <a:spAutoFit/>
          </a:bodyPr>
          <a:lstStyle/>
          <a:p>
            <a:r>
              <a:rPr lang="en-US" dirty="0">
                <a:solidFill>
                  <a:srgbClr val="7A4786"/>
                </a:solidFill>
                <a:latin typeface="Candara"/>
                <a:cs typeface="Candara"/>
              </a:rPr>
              <a:t>CHIAMILK</a:t>
            </a:r>
          </a:p>
          <a:p>
            <a:endParaRPr lang="en-US" dirty="0"/>
          </a:p>
        </p:txBody>
      </p:sp>
      <p:pic>
        <p:nvPicPr>
          <p:cNvPr id="50" name="Picture 49" descr="A picture containing food, lotion, pink, purple&#10;&#10;Description automatically generated">
            <a:extLst>
              <a:ext uri="{FF2B5EF4-FFF2-40B4-BE49-F238E27FC236}">
                <a16:creationId xmlns:a16="http://schemas.microsoft.com/office/drawing/2014/main" id="{21E99DA8-DB97-3C44-A496-8B352E50DF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957" y="5088527"/>
            <a:ext cx="756623" cy="1183892"/>
          </a:xfrm>
          <a:prstGeom prst="rect">
            <a:avLst/>
          </a:prstGeom>
        </p:spPr>
      </p:pic>
      <p:pic>
        <p:nvPicPr>
          <p:cNvPr id="56" name="Picture 55" descr="A picture containing blue, food&#10;&#10;Description automatically generated">
            <a:extLst>
              <a:ext uri="{FF2B5EF4-FFF2-40B4-BE49-F238E27FC236}">
                <a16:creationId xmlns:a16="http://schemas.microsoft.com/office/drawing/2014/main" id="{BAD61EFA-5350-7841-BF68-8C16E32247A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10673" y="5087889"/>
            <a:ext cx="759755" cy="1188794"/>
          </a:xfrm>
          <a:prstGeom prst="rect">
            <a:avLst/>
          </a:prstGeom>
        </p:spPr>
      </p:pic>
      <p:pic>
        <p:nvPicPr>
          <p:cNvPr id="60" name="Picture 59" descr="A close up of a sign&#10;&#10;Description automatically generated">
            <a:extLst>
              <a:ext uri="{FF2B5EF4-FFF2-40B4-BE49-F238E27FC236}">
                <a16:creationId xmlns:a16="http://schemas.microsoft.com/office/drawing/2014/main" id="{C5AE8F9C-0203-4442-9B00-4F491D5BF5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1038" y="5076718"/>
            <a:ext cx="759755" cy="1188793"/>
          </a:xfrm>
          <a:prstGeom prst="rect">
            <a:avLst/>
          </a:prstGeom>
        </p:spPr>
      </p:pic>
      <p:pic>
        <p:nvPicPr>
          <p:cNvPr id="64" name="Picture 63" descr="A picture containing food&#10;&#10;Description automatically generated">
            <a:extLst>
              <a:ext uri="{FF2B5EF4-FFF2-40B4-BE49-F238E27FC236}">
                <a16:creationId xmlns:a16="http://schemas.microsoft.com/office/drawing/2014/main" id="{A26D179F-D805-464E-A70E-1094736651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87972" y="5087987"/>
            <a:ext cx="759755" cy="1188793"/>
          </a:xfrm>
          <a:prstGeom prst="rect">
            <a:avLst/>
          </a:prstGeom>
        </p:spPr>
      </p:pic>
      <p:pic>
        <p:nvPicPr>
          <p:cNvPr id="66" name="Picture 65" descr="A picture containing food&#10;&#10;Description automatically generated">
            <a:extLst>
              <a:ext uri="{FF2B5EF4-FFF2-40B4-BE49-F238E27FC236}">
                <a16:creationId xmlns:a16="http://schemas.microsoft.com/office/drawing/2014/main" id="{0F2F9F60-180F-F443-8A5C-12C0D5AB967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29857" y="5076718"/>
            <a:ext cx="759755" cy="1188793"/>
          </a:xfrm>
          <a:prstGeom prst="rect">
            <a:avLst/>
          </a:prstGeom>
        </p:spPr>
      </p:pic>
      <p:pic>
        <p:nvPicPr>
          <p:cNvPr id="72" name="Picture 71" descr="A picture containing food&#10;&#10;Description automatically generated">
            <a:extLst>
              <a:ext uri="{FF2B5EF4-FFF2-40B4-BE49-F238E27FC236}">
                <a16:creationId xmlns:a16="http://schemas.microsoft.com/office/drawing/2014/main" id="{BE2F0C4E-EA35-B24F-9670-A02D129354B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550918" y="5087987"/>
            <a:ext cx="759755" cy="1188793"/>
          </a:xfrm>
          <a:prstGeom prst="rect">
            <a:avLst/>
          </a:prstGeom>
        </p:spPr>
      </p:pic>
      <p:sp>
        <p:nvSpPr>
          <p:cNvPr id="80" name="Title 6">
            <a:extLst>
              <a:ext uri="{FF2B5EF4-FFF2-40B4-BE49-F238E27FC236}">
                <a16:creationId xmlns:a16="http://schemas.microsoft.com/office/drawing/2014/main" id="{A6C7D709-8AA9-4845-8666-8CDAAD4A9967}"/>
              </a:ext>
            </a:extLst>
          </p:cNvPr>
          <p:cNvSpPr txBox="1">
            <a:spLocks/>
          </p:cNvSpPr>
          <p:nvPr/>
        </p:nvSpPr>
        <p:spPr>
          <a:xfrm>
            <a:off x="274248" y="4754674"/>
            <a:ext cx="2919610"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7A4786"/>
                </a:solidFill>
                <a:latin typeface="Candara"/>
                <a:cs typeface="Candara"/>
              </a:rPr>
              <a:t>CHIA SQUEEZE SINGLES</a:t>
            </a:r>
          </a:p>
        </p:txBody>
      </p:sp>
      <p:grpSp>
        <p:nvGrpSpPr>
          <p:cNvPr id="3" name="Group 2">
            <a:extLst>
              <a:ext uri="{FF2B5EF4-FFF2-40B4-BE49-F238E27FC236}">
                <a16:creationId xmlns:a16="http://schemas.microsoft.com/office/drawing/2014/main" id="{CFEF43A6-F322-744A-9551-6522D0C3DC1A}"/>
              </a:ext>
            </a:extLst>
          </p:cNvPr>
          <p:cNvGrpSpPr/>
          <p:nvPr/>
        </p:nvGrpSpPr>
        <p:grpSpPr>
          <a:xfrm>
            <a:off x="173062" y="3181092"/>
            <a:ext cx="6615149" cy="1568245"/>
            <a:chOff x="652560" y="4724241"/>
            <a:chExt cx="6615149" cy="1568245"/>
          </a:xfrm>
        </p:grpSpPr>
        <p:pic>
          <p:nvPicPr>
            <p:cNvPr id="52" name="Picture 51" descr="A picture containing purple, pink, sitting, bus&#10;&#10;Description automatically generated">
              <a:extLst>
                <a:ext uri="{FF2B5EF4-FFF2-40B4-BE49-F238E27FC236}">
                  <a16:creationId xmlns:a16="http://schemas.microsoft.com/office/drawing/2014/main" id="{677C028F-5988-A54C-AEF6-540132F5EF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2560" y="4983411"/>
              <a:ext cx="1216626" cy="1286454"/>
            </a:xfrm>
            <a:prstGeom prst="rect">
              <a:avLst/>
            </a:prstGeom>
          </p:spPr>
        </p:pic>
        <p:pic>
          <p:nvPicPr>
            <p:cNvPr id="54" name="Picture 53" descr="A picture containing woman, bus, parking, table&#10;&#10;Description automatically generated">
              <a:extLst>
                <a:ext uri="{FF2B5EF4-FFF2-40B4-BE49-F238E27FC236}">
                  <a16:creationId xmlns:a16="http://schemas.microsoft.com/office/drawing/2014/main" id="{5D24131A-FED1-AF4C-8758-E1892AC8B5C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25044" y="4982775"/>
              <a:ext cx="1216626" cy="1286454"/>
            </a:xfrm>
            <a:prstGeom prst="rect">
              <a:avLst/>
            </a:prstGeom>
          </p:spPr>
        </p:pic>
        <p:pic>
          <p:nvPicPr>
            <p:cNvPr id="58" name="Picture 57" descr="A picture containing bus, woman, man, parking&#10;&#10;Description automatically generated">
              <a:extLst>
                <a:ext uri="{FF2B5EF4-FFF2-40B4-BE49-F238E27FC236}">
                  <a16:creationId xmlns:a16="http://schemas.microsoft.com/office/drawing/2014/main" id="{2021968B-6AF0-B142-AF65-9B1D1141DE7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051084" y="4993332"/>
              <a:ext cx="1216625" cy="1286454"/>
            </a:xfrm>
            <a:prstGeom prst="rect">
              <a:avLst/>
            </a:prstGeom>
          </p:spPr>
        </p:pic>
        <p:pic>
          <p:nvPicPr>
            <p:cNvPr id="62" name="Picture 61" descr="A picture containing pink, sitting, food, table&#10;&#10;Description automatically generated">
              <a:extLst>
                <a:ext uri="{FF2B5EF4-FFF2-40B4-BE49-F238E27FC236}">
                  <a16:creationId xmlns:a16="http://schemas.microsoft.com/office/drawing/2014/main" id="{AF1CFE6B-F21D-9E4F-89C7-C77A205B0A4E}"/>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811712" y="4995377"/>
              <a:ext cx="1216626" cy="1286454"/>
            </a:xfrm>
            <a:prstGeom prst="rect">
              <a:avLst/>
            </a:prstGeom>
          </p:spPr>
        </p:pic>
        <p:pic>
          <p:nvPicPr>
            <p:cNvPr id="68" name="Picture 67" descr="A picture containing green, sitting, parking, bus&#10;&#10;Description automatically generated">
              <a:extLst>
                <a:ext uri="{FF2B5EF4-FFF2-40B4-BE49-F238E27FC236}">
                  <a16:creationId xmlns:a16="http://schemas.microsoft.com/office/drawing/2014/main" id="{500F22D7-175B-234B-8ED8-1A46D59B8CE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90447" y="4995279"/>
              <a:ext cx="1216626" cy="1286454"/>
            </a:xfrm>
            <a:prstGeom prst="rect">
              <a:avLst/>
            </a:prstGeom>
          </p:spPr>
        </p:pic>
        <p:pic>
          <p:nvPicPr>
            <p:cNvPr id="74" name="Picture 73" descr="A picture containing pink, table, food, bus&#10;&#10;Description automatically generated">
              <a:extLst>
                <a:ext uri="{FF2B5EF4-FFF2-40B4-BE49-F238E27FC236}">
                  <a16:creationId xmlns:a16="http://schemas.microsoft.com/office/drawing/2014/main" id="{40FEA7DF-55A9-1F49-8165-AD2CAA2C11A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964415" y="5006032"/>
              <a:ext cx="1216626" cy="1286454"/>
            </a:xfrm>
            <a:prstGeom prst="rect">
              <a:avLst/>
            </a:prstGeom>
          </p:spPr>
        </p:pic>
        <p:sp>
          <p:nvSpPr>
            <p:cNvPr id="81" name="Title 6">
              <a:extLst>
                <a:ext uri="{FF2B5EF4-FFF2-40B4-BE49-F238E27FC236}">
                  <a16:creationId xmlns:a16="http://schemas.microsoft.com/office/drawing/2014/main" id="{56A497FD-CA68-834F-8928-BF221E04FE6C}"/>
                </a:ext>
              </a:extLst>
            </p:cNvPr>
            <p:cNvSpPr txBox="1">
              <a:spLocks/>
            </p:cNvSpPr>
            <p:nvPr/>
          </p:nvSpPr>
          <p:spPr>
            <a:xfrm>
              <a:off x="656480" y="4724241"/>
              <a:ext cx="2919610"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7A4786"/>
                  </a:solidFill>
                  <a:latin typeface="Candara"/>
                  <a:cs typeface="Candara"/>
                </a:rPr>
                <a:t>CHIA SQUEEZE 4-PACKS</a:t>
              </a:r>
            </a:p>
          </p:txBody>
        </p:sp>
      </p:grpSp>
      <p:pic>
        <p:nvPicPr>
          <p:cNvPr id="4" name="Picture 3">
            <a:extLst>
              <a:ext uri="{FF2B5EF4-FFF2-40B4-BE49-F238E27FC236}">
                <a16:creationId xmlns:a16="http://schemas.microsoft.com/office/drawing/2014/main" id="{73897F86-6015-B146-819D-68D4ADD9FD0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021179" y="673775"/>
            <a:ext cx="786519" cy="657305"/>
          </a:xfrm>
          <a:prstGeom prst="rect">
            <a:avLst/>
          </a:prstGeom>
        </p:spPr>
      </p:pic>
      <p:pic>
        <p:nvPicPr>
          <p:cNvPr id="5" name="Picture 4">
            <a:extLst>
              <a:ext uri="{FF2B5EF4-FFF2-40B4-BE49-F238E27FC236}">
                <a16:creationId xmlns:a16="http://schemas.microsoft.com/office/drawing/2014/main" id="{F8037142-8738-7642-B775-F686F343815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811599" y="672528"/>
            <a:ext cx="671847" cy="638255"/>
          </a:xfrm>
          <a:prstGeom prst="rect">
            <a:avLst/>
          </a:prstGeom>
        </p:spPr>
      </p:pic>
      <p:grpSp>
        <p:nvGrpSpPr>
          <p:cNvPr id="14" name="Group 13">
            <a:extLst>
              <a:ext uri="{FF2B5EF4-FFF2-40B4-BE49-F238E27FC236}">
                <a16:creationId xmlns:a16="http://schemas.microsoft.com/office/drawing/2014/main" id="{CBED42AD-07DC-9745-BCF4-666F0A312C1D}"/>
              </a:ext>
            </a:extLst>
          </p:cNvPr>
          <p:cNvGrpSpPr/>
          <p:nvPr/>
        </p:nvGrpSpPr>
        <p:grpSpPr>
          <a:xfrm>
            <a:off x="6233442" y="4327790"/>
            <a:ext cx="3803590" cy="1928550"/>
            <a:chOff x="6834305" y="4303722"/>
            <a:chExt cx="3730299" cy="1928550"/>
          </a:xfrm>
        </p:grpSpPr>
        <p:sp>
          <p:nvSpPr>
            <p:cNvPr id="34" name="TextBox 33">
              <a:extLst>
                <a:ext uri="{FF2B5EF4-FFF2-40B4-BE49-F238E27FC236}">
                  <a16:creationId xmlns:a16="http://schemas.microsoft.com/office/drawing/2014/main" id="{3AE822A2-D3A1-E04F-9221-A928B15DC0AE}"/>
                </a:ext>
              </a:extLst>
            </p:cNvPr>
            <p:cNvSpPr txBox="1"/>
            <p:nvPr/>
          </p:nvSpPr>
          <p:spPr>
            <a:xfrm>
              <a:off x="8077442" y="4303722"/>
              <a:ext cx="2487162" cy="646331"/>
            </a:xfrm>
            <a:prstGeom prst="rect">
              <a:avLst/>
            </a:prstGeom>
            <a:noFill/>
          </p:spPr>
          <p:txBody>
            <a:bodyPr wrap="square" rtlCol="0">
              <a:spAutoFit/>
            </a:bodyPr>
            <a:lstStyle/>
            <a:p>
              <a:r>
                <a:rPr lang="en-US" dirty="0">
                  <a:solidFill>
                    <a:srgbClr val="7A4786"/>
                  </a:solidFill>
                  <a:latin typeface="Candara"/>
                  <a:cs typeface="Candara"/>
                </a:rPr>
                <a:t>CHIA SEEDS</a:t>
              </a:r>
            </a:p>
            <a:p>
              <a:endParaRPr lang="en-US" dirty="0"/>
            </a:p>
          </p:txBody>
        </p:sp>
        <p:pic>
          <p:nvPicPr>
            <p:cNvPr id="7" name="Picture 6">
              <a:extLst>
                <a:ext uri="{FF2B5EF4-FFF2-40B4-BE49-F238E27FC236}">
                  <a16:creationId xmlns:a16="http://schemas.microsoft.com/office/drawing/2014/main" id="{B108D3B0-49E9-7148-9101-D4DC6E910B1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834305" y="5101369"/>
              <a:ext cx="926713" cy="1130903"/>
            </a:xfrm>
            <a:prstGeom prst="rect">
              <a:avLst/>
            </a:prstGeom>
          </p:spPr>
        </p:pic>
        <p:pic>
          <p:nvPicPr>
            <p:cNvPr id="13" name="Picture 12">
              <a:extLst>
                <a:ext uri="{FF2B5EF4-FFF2-40B4-BE49-F238E27FC236}">
                  <a16:creationId xmlns:a16="http://schemas.microsoft.com/office/drawing/2014/main" id="{328FE8B5-6CAD-F14E-9EDE-67DDD8FF414E}"/>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607234" y="4713887"/>
              <a:ext cx="1172030" cy="1510267"/>
            </a:xfrm>
            <a:prstGeom prst="rect">
              <a:avLst/>
            </a:prstGeom>
          </p:spPr>
        </p:pic>
      </p:grpSp>
      <p:grpSp>
        <p:nvGrpSpPr>
          <p:cNvPr id="16" name="Group 15">
            <a:extLst>
              <a:ext uri="{FF2B5EF4-FFF2-40B4-BE49-F238E27FC236}">
                <a16:creationId xmlns:a16="http://schemas.microsoft.com/office/drawing/2014/main" id="{2B1DB2EF-2CBB-9544-B2E3-C3E3473B44E3}"/>
              </a:ext>
            </a:extLst>
          </p:cNvPr>
          <p:cNvGrpSpPr>
            <a:grpSpLocks noChangeAspect="1"/>
          </p:cNvGrpSpPr>
          <p:nvPr/>
        </p:nvGrpSpPr>
        <p:grpSpPr>
          <a:xfrm>
            <a:off x="6392214" y="1039211"/>
            <a:ext cx="1720329" cy="2286000"/>
            <a:chOff x="845476" y="-11262"/>
            <a:chExt cx="5160989" cy="6858000"/>
          </a:xfrm>
        </p:grpSpPr>
        <p:pic>
          <p:nvPicPr>
            <p:cNvPr id="11" name="Picture 10">
              <a:extLst>
                <a:ext uri="{FF2B5EF4-FFF2-40B4-BE49-F238E27FC236}">
                  <a16:creationId xmlns:a16="http://schemas.microsoft.com/office/drawing/2014/main" id="{4B57AE93-FA27-3149-94A0-48EBBDA784F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137535" y="-11262"/>
              <a:ext cx="2868930" cy="6858000"/>
            </a:xfrm>
            <a:prstGeom prst="rect">
              <a:avLst/>
            </a:prstGeom>
          </p:spPr>
        </p:pic>
        <p:pic>
          <p:nvPicPr>
            <p:cNvPr id="15" name="Picture 14">
              <a:extLst>
                <a:ext uri="{FF2B5EF4-FFF2-40B4-BE49-F238E27FC236}">
                  <a16:creationId xmlns:a16="http://schemas.microsoft.com/office/drawing/2014/main" id="{FC385EB9-0E9B-C94B-AC1C-4FECD418F60C}"/>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45476" y="-11262"/>
              <a:ext cx="2868930" cy="6858000"/>
            </a:xfrm>
            <a:prstGeom prst="rect">
              <a:avLst/>
            </a:prstGeom>
          </p:spPr>
        </p:pic>
      </p:grpSp>
      <p:pic>
        <p:nvPicPr>
          <p:cNvPr id="42" name="Picture 41">
            <a:extLst>
              <a:ext uri="{FF2B5EF4-FFF2-40B4-BE49-F238E27FC236}">
                <a16:creationId xmlns:a16="http://schemas.microsoft.com/office/drawing/2014/main" id="{7997E992-1FAB-3E43-9788-1BF2B52E0026}"/>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691813" y="3422134"/>
            <a:ext cx="673768" cy="640080"/>
          </a:xfrm>
          <a:prstGeom prst="rect">
            <a:avLst/>
          </a:prstGeom>
          <a:noFill/>
        </p:spPr>
      </p:pic>
      <p:sp>
        <p:nvSpPr>
          <p:cNvPr id="18" name="TextBox 17">
            <a:extLst>
              <a:ext uri="{FF2B5EF4-FFF2-40B4-BE49-F238E27FC236}">
                <a16:creationId xmlns:a16="http://schemas.microsoft.com/office/drawing/2014/main" id="{037AD280-162C-F244-ABE4-E93D1BF87B4F}"/>
              </a:ext>
            </a:extLst>
          </p:cNvPr>
          <p:cNvSpPr txBox="1"/>
          <p:nvPr/>
        </p:nvSpPr>
        <p:spPr>
          <a:xfrm rot="20707346">
            <a:off x="7876101" y="862795"/>
            <a:ext cx="558166" cy="261610"/>
          </a:xfrm>
          <a:prstGeom prst="rect">
            <a:avLst/>
          </a:prstGeom>
          <a:noFill/>
        </p:spPr>
        <p:txBody>
          <a:bodyPr wrap="none" rtlCol="0">
            <a:spAutoFit/>
          </a:bodyPr>
          <a:lstStyle/>
          <a:p>
            <a:r>
              <a:rPr lang="en-US" sz="1100" dirty="0">
                <a:solidFill>
                  <a:srgbClr val="6D207F"/>
                </a:solidFill>
                <a:highlight>
                  <a:srgbClr val="FFFF00"/>
                </a:highlight>
              </a:rPr>
              <a:t> New! </a:t>
            </a:r>
          </a:p>
        </p:txBody>
      </p:sp>
      <p:sp>
        <p:nvSpPr>
          <p:cNvPr id="49" name="TextBox 48">
            <a:extLst>
              <a:ext uri="{FF2B5EF4-FFF2-40B4-BE49-F238E27FC236}">
                <a16:creationId xmlns:a16="http://schemas.microsoft.com/office/drawing/2014/main" id="{2910A861-D425-4741-B8DD-C577C6C3895D}"/>
              </a:ext>
            </a:extLst>
          </p:cNvPr>
          <p:cNvSpPr txBox="1"/>
          <p:nvPr/>
        </p:nvSpPr>
        <p:spPr>
          <a:xfrm rot="20707346">
            <a:off x="6632104" y="3513871"/>
            <a:ext cx="764953" cy="369332"/>
          </a:xfrm>
          <a:prstGeom prst="rect">
            <a:avLst/>
          </a:prstGeom>
          <a:noFill/>
        </p:spPr>
        <p:txBody>
          <a:bodyPr wrap="none" rtlCol="0">
            <a:spAutoFit/>
          </a:bodyPr>
          <a:lstStyle/>
          <a:p>
            <a:pPr algn="ctr"/>
            <a:r>
              <a:rPr lang="en-US" sz="900" dirty="0">
                <a:solidFill>
                  <a:srgbClr val="6D207F"/>
                </a:solidFill>
                <a:highlight>
                  <a:srgbClr val="FFFF00"/>
                </a:highlight>
              </a:rPr>
              <a:t>New</a:t>
            </a:r>
          </a:p>
          <a:p>
            <a:pPr algn="ctr"/>
            <a:r>
              <a:rPr lang="en-US" sz="900" dirty="0">
                <a:solidFill>
                  <a:srgbClr val="6D207F"/>
                </a:solidFill>
              </a:rPr>
              <a:t>  </a:t>
            </a:r>
            <a:r>
              <a:rPr lang="en-US" sz="900" dirty="0">
                <a:solidFill>
                  <a:srgbClr val="6D207F"/>
                </a:solidFill>
                <a:highlight>
                  <a:srgbClr val="FFFF00"/>
                </a:highlight>
              </a:rPr>
              <a:t>Packaging! </a:t>
            </a:r>
          </a:p>
        </p:txBody>
      </p:sp>
      <p:pic>
        <p:nvPicPr>
          <p:cNvPr id="43" name="Picture 42">
            <a:extLst>
              <a:ext uri="{FF2B5EF4-FFF2-40B4-BE49-F238E27FC236}">
                <a16:creationId xmlns:a16="http://schemas.microsoft.com/office/drawing/2014/main" id="{4FE89C40-EE0D-384B-985E-C2011F4404EE}"/>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8008031" y="4764958"/>
            <a:ext cx="1141068" cy="1466494"/>
          </a:xfrm>
          <a:prstGeom prst="rect">
            <a:avLst/>
          </a:prstGeom>
        </p:spPr>
      </p:pic>
      <p:pic>
        <p:nvPicPr>
          <p:cNvPr id="6" name="Picture 5" descr="Text&#10;&#10;Description automatically generated">
            <a:extLst>
              <a:ext uri="{FF2B5EF4-FFF2-40B4-BE49-F238E27FC236}">
                <a16:creationId xmlns:a16="http://schemas.microsoft.com/office/drawing/2014/main" id="{8F1928C9-7217-410C-8138-3377F28ED6DF}"/>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822376" y="5087890"/>
            <a:ext cx="753961" cy="1177622"/>
          </a:xfrm>
          <a:prstGeom prst="rect">
            <a:avLst/>
          </a:prstGeom>
        </p:spPr>
      </p:pic>
      <p:pic>
        <p:nvPicPr>
          <p:cNvPr id="8" name="Picture 7" descr="Text&#10;&#10;Description automatically generated">
            <a:extLst>
              <a:ext uri="{FF2B5EF4-FFF2-40B4-BE49-F238E27FC236}">
                <a16:creationId xmlns:a16="http://schemas.microsoft.com/office/drawing/2014/main" id="{A5F79AFB-1BB9-4417-90DE-30C1A3E91F50}"/>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066307" y="5087890"/>
            <a:ext cx="753961" cy="1177622"/>
          </a:xfrm>
          <a:prstGeom prst="rect">
            <a:avLst/>
          </a:prstGeom>
        </p:spPr>
      </p:pic>
      <p:pic>
        <p:nvPicPr>
          <p:cNvPr id="10" name="Picture 9">
            <a:extLst>
              <a:ext uri="{FF2B5EF4-FFF2-40B4-BE49-F238E27FC236}">
                <a16:creationId xmlns:a16="http://schemas.microsoft.com/office/drawing/2014/main" id="{7D51367D-77AE-415E-81E0-462F30CC716E}"/>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720747" y="1304141"/>
            <a:ext cx="648480" cy="2128613"/>
          </a:xfrm>
          <a:prstGeom prst="rect">
            <a:avLst/>
          </a:prstGeom>
        </p:spPr>
      </p:pic>
    </p:spTree>
    <p:extLst>
      <p:ext uri="{BB962C8B-B14F-4D97-AF65-F5344CB8AC3E}">
        <p14:creationId xmlns:p14="http://schemas.microsoft.com/office/powerpoint/2010/main" val="336773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191ECC-2AEB-4898-8C60-5BB234CEFD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186372"/>
            <a:ext cx="8953777" cy="1005690"/>
          </a:xfrm>
          <a:prstGeom prst="rect">
            <a:avLst/>
          </a:prstGeom>
        </p:spPr>
      </p:pic>
      <p:sp>
        <p:nvSpPr>
          <p:cNvPr id="11" name="Rectangle: Rounded Corners 10">
            <a:extLst>
              <a:ext uri="{FF2B5EF4-FFF2-40B4-BE49-F238E27FC236}">
                <a16:creationId xmlns:a16="http://schemas.microsoft.com/office/drawing/2014/main" id="{B6A0E6A3-C61A-4C9D-BFD4-CF97AE549833}"/>
              </a:ext>
            </a:extLst>
          </p:cNvPr>
          <p:cNvSpPr/>
          <p:nvPr/>
        </p:nvSpPr>
        <p:spPr>
          <a:xfrm>
            <a:off x="5155101" y="1189360"/>
            <a:ext cx="3690257" cy="3801067"/>
          </a:xfrm>
          <a:prstGeom prst="roundRect">
            <a:avLst>
              <a:gd name="adj" fmla="val 10472"/>
            </a:avLst>
          </a:prstGeom>
          <a:solidFill>
            <a:schemeClr val="bg1"/>
          </a:solidFill>
          <a:ln w="19050">
            <a:solidFill>
              <a:srgbClr val="6D20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p:cNvSpPr txBox="1">
            <a:spLocks/>
          </p:cNvSpPr>
          <p:nvPr/>
        </p:nvSpPr>
        <p:spPr>
          <a:xfrm>
            <a:off x="653143" y="136480"/>
            <a:ext cx="7717971"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6D207F"/>
                </a:solidFill>
                <a:latin typeface="Candara"/>
                <a:cs typeface="Candara"/>
              </a:rPr>
              <a:t>Chia Vitality Beverages NOW Keto-friendly</a:t>
            </a:r>
          </a:p>
        </p:txBody>
      </p:sp>
      <p:sp>
        <p:nvSpPr>
          <p:cNvPr id="60" name="Rectangle 59">
            <a:extLst>
              <a:ext uri="{FF2B5EF4-FFF2-40B4-BE49-F238E27FC236}">
                <a16:creationId xmlns:a16="http://schemas.microsoft.com/office/drawing/2014/main" id="{54FD5B8D-C7EA-E847-B5BB-AF5F4C096AC8}"/>
              </a:ext>
            </a:extLst>
          </p:cNvPr>
          <p:cNvSpPr/>
          <p:nvPr/>
        </p:nvSpPr>
        <p:spPr>
          <a:xfrm>
            <a:off x="5192943" y="1076225"/>
            <a:ext cx="3688790" cy="4033412"/>
          </a:xfrm>
          <a:prstGeom prst="rect">
            <a:avLst/>
          </a:prstGeom>
        </p:spPr>
        <p:txBody>
          <a:bodyPr wrap="square">
            <a:spAutoFit/>
          </a:bodyPr>
          <a:lstStyle/>
          <a:p>
            <a:pPr marL="285750" lvl="0" indent="-285750" defTabSz="914400">
              <a:spcBef>
                <a:spcPts val="300"/>
              </a:spcBef>
              <a:buClr>
                <a:srgbClr val="562966"/>
              </a:buClr>
              <a:buSzPct val="100000"/>
              <a:buFont typeface="Arial" panose="020B0604020202020204" pitchFamily="34" charset="0"/>
              <a:buChar char="•"/>
              <a:defRPr/>
            </a:pPr>
            <a:endParaRPr lang="en-US" sz="1600" dirty="0">
              <a:solidFill>
                <a:srgbClr val="562966"/>
              </a:solidFill>
              <a:latin typeface="Candara"/>
              <a:cs typeface="Candara"/>
            </a:endParaRPr>
          </a:p>
          <a:p>
            <a:pPr marL="285750" indent="-285750">
              <a:spcBef>
                <a:spcPct val="20000"/>
              </a:spcBef>
              <a:buClr>
                <a:srgbClr val="562966"/>
              </a:buClr>
              <a:buSzPct val="130000"/>
              <a:buFont typeface="Arial" panose="020B0604020202020204" pitchFamily="34" charset="0"/>
              <a:buChar char="•"/>
            </a:pPr>
            <a:r>
              <a:rPr lang="en-US" sz="1600" dirty="0">
                <a:solidFill>
                  <a:srgbClr val="562966"/>
                </a:solidFill>
                <a:latin typeface="Candara" panose="020E0502030303020204" pitchFamily="34" charset="0"/>
                <a:cs typeface="Calibri" pitchFamily="34" charset="0"/>
              </a:rPr>
              <a:t>Refrigerated – juices &amp; functional drinks</a:t>
            </a:r>
          </a:p>
          <a:p>
            <a:pPr marL="285750" indent="-285750">
              <a:spcBef>
                <a:spcPct val="20000"/>
              </a:spcBef>
              <a:buClr>
                <a:srgbClr val="562966"/>
              </a:buClr>
              <a:buSzPct val="130000"/>
              <a:buFont typeface="Arial" panose="020B0604020202020204" pitchFamily="34" charset="0"/>
              <a:buChar char="•"/>
            </a:pPr>
            <a:r>
              <a:rPr lang="en-US" sz="1600" dirty="0">
                <a:solidFill>
                  <a:srgbClr val="562966"/>
                </a:solidFill>
                <a:latin typeface="Candara" panose="020E0502030303020204" pitchFamily="34" charset="0"/>
                <a:cs typeface="Calibri" pitchFamily="34" charset="0"/>
              </a:rPr>
              <a:t>SRP $2.99</a:t>
            </a:r>
          </a:p>
          <a:p>
            <a:pPr marL="285750" indent="-285750">
              <a:spcBef>
                <a:spcPct val="20000"/>
              </a:spcBef>
              <a:buClr>
                <a:srgbClr val="562966"/>
              </a:buClr>
              <a:buSzPct val="130000"/>
              <a:buFont typeface="Arial" panose="020B0604020202020204" pitchFamily="34" charset="0"/>
              <a:buChar char="•"/>
            </a:pPr>
            <a:r>
              <a:rPr lang="en-US" sz="1600" dirty="0">
                <a:solidFill>
                  <a:srgbClr val="562966"/>
                </a:solidFill>
                <a:latin typeface="Candara" panose="020E0502030303020204" pitchFamily="34" charset="0"/>
                <a:cs typeface="Calibri" pitchFamily="34" charset="0"/>
              </a:rPr>
              <a:t>Case Pack: 12 x 10oz </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3400mg Omega-3 </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4g Plant-Based Protein </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6g Fiber</a:t>
            </a:r>
          </a:p>
          <a:p>
            <a:pPr marL="28575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Keto-Friendly – 6g Net Carbs</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Powerful Antioxidants</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USDA Certified Organic  </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Non-GMO Verified</a:t>
            </a:r>
          </a:p>
          <a:p>
            <a:pPr marL="285750" lvl="0" indent="-285750" defTabSz="914400">
              <a:spcBef>
                <a:spcPts val="300"/>
              </a:spcBef>
              <a:buClr>
                <a:srgbClr val="562966"/>
              </a:buClr>
              <a:buSzPct val="100000"/>
              <a:buFont typeface="Arial" panose="020B0604020202020204" pitchFamily="34" charset="0"/>
              <a:buChar char="•"/>
              <a:defRPr/>
            </a:pPr>
            <a:r>
              <a:rPr lang="en-US" sz="1600" dirty="0">
                <a:solidFill>
                  <a:srgbClr val="562966"/>
                </a:solidFill>
                <a:latin typeface="Candara"/>
                <a:cs typeface="Candara"/>
              </a:rPr>
              <a:t>Gluten Free, Vegan &amp; Kosher</a:t>
            </a:r>
          </a:p>
          <a:p>
            <a:pPr marL="285750" lvl="0" indent="-285750" defTabSz="914400">
              <a:spcBef>
                <a:spcPts val="300"/>
              </a:spcBef>
              <a:buClr>
                <a:srgbClr val="562966"/>
              </a:buClr>
              <a:buSzPct val="100000"/>
              <a:buFont typeface="Arial" panose="020B0604020202020204" pitchFamily="34" charset="0"/>
              <a:buChar char="•"/>
              <a:defRPr/>
            </a:pPr>
            <a:endParaRPr lang="en-US" sz="1600" dirty="0">
              <a:solidFill>
                <a:srgbClr val="562966"/>
              </a:solidFill>
              <a:latin typeface="Candara"/>
              <a:cs typeface="Candara"/>
            </a:endParaRPr>
          </a:p>
        </p:txBody>
      </p:sp>
      <p:grpSp>
        <p:nvGrpSpPr>
          <p:cNvPr id="8" name="Group 7">
            <a:extLst>
              <a:ext uri="{FF2B5EF4-FFF2-40B4-BE49-F238E27FC236}">
                <a16:creationId xmlns:a16="http://schemas.microsoft.com/office/drawing/2014/main" id="{4B3ECBB7-CF44-3249-9B99-6B309EBE89BB}"/>
              </a:ext>
            </a:extLst>
          </p:cNvPr>
          <p:cNvGrpSpPr/>
          <p:nvPr/>
        </p:nvGrpSpPr>
        <p:grpSpPr>
          <a:xfrm>
            <a:off x="422384" y="860271"/>
            <a:ext cx="4350748" cy="3707046"/>
            <a:chOff x="61637" y="1285950"/>
            <a:chExt cx="5279572" cy="4498449"/>
          </a:xfrm>
        </p:grpSpPr>
        <p:pic>
          <p:nvPicPr>
            <p:cNvPr id="21" name="Picture 20">
              <a:extLst>
                <a:ext uri="{FF2B5EF4-FFF2-40B4-BE49-F238E27FC236}">
                  <a16:creationId xmlns:a16="http://schemas.microsoft.com/office/drawing/2014/main" id="{3E8F285A-7B24-B44F-B08D-82187B6C4C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5145" y="1285950"/>
              <a:ext cx="1369049" cy="4493850"/>
            </a:xfrm>
            <a:prstGeom prst="rect">
              <a:avLst/>
            </a:prstGeom>
          </p:spPr>
        </p:pic>
        <p:pic>
          <p:nvPicPr>
            <p:cNvPr id="26" name="Picture 25">
              <a:extLst>
                <a:ext uri="{FF2B5EF4-FFF2-40B4-BE49-F238E27FC236}">
                  <a16:creationId xmlns:a16="http://schemas.microsoft.com/office/drawing/2014/main" id="{83168491-3BC1-224B-A30B-75D326496C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8652" y="1285950"/>
              <a:ext cx="1369049" cy="4493850"/>
            </a:xfrm>
            <a:prstGeom prst="rect">
              <a:avLst/>
            </a:prstGeom>
          </p:spPr>
        </p:pic>
        <p:pic>
          <p:nvPicPr>
            <p:cNvPr id="27" name="Picture 26">
              <a:extLst>
                <a:ext uri="{FF2B5EF4-FFF2-40B4-BE49-F238E27FC236}">
                  <a16:creationId xmlns:a16="http://schemas.microsoft.com/office/drawing/2014/main" id="{0239D2EC-85F6-7843-BF79-38C711431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2160" y="1285950"/>
              <a:ext cx="1369049" cy="4493850"/>
            </a:xfrm>
            <a:prstGeom prst="rect">
              <a:avLst/>
            </a:prstGeom>
          </p:spPr>
        </p:pic>
        <p:pic>
          <p:nvPicPr>
            <p:cNvPr id="28" name="Picture 27">
              <a:extLst>
                <a:ext uri="{FF2B5EF4-FFF2-40B4-BE49-F238E27FC236}">
                  <a16:creationId xmlns:a16="http://schemas.microsoft.com/office/drawing/2014/main" id="{E23AC2FB-48DE-A14E-A74B-96149939E6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 y="1290549"/>
              <a:ext cx="1369049" cy="4493850"/>
            </a:xfrm>
            <a:prstGeom prst="rect">
              <a:avLst/>
            </a:prstGeom>
          </p:spPr>
        </p:pic>
      </p:grpSp>
      <p:sp>
        <p:nvSpPr>
          <p:cNvPr id="18" name="TextBox 17">
            <a:extLst>
              <a:ext uri="{FF2B5EF4-FFF2-40B4-BE49-F238E27FC236}">
                <a16:creationId xmlns:a16="http://schemas.microsoft.com/office/drawing/2014/main" id="{3C144C10-3795-455D-ADDE-9489DA05B83B}"/>
              </a:ext>
            </a:extLst>
          </p:cNvPr>
          <p:cNvSpPr txBox="1"/>
          <p:nvPr/>
        </p:nvSpPr>
        <p:spPr>
          <a:xfrm>
            <a:off x="3565766" y="4123857"/>
            <a:ext cx="1322381" cy="430887"/>
          </a:xfrm>
          <a:prstGeom prst="rect">
            <a:avLst/>
          </a:prstGeom>
          <a:noFill/>
        </p:spPr>
        <p:txBody>
          <a:bodyPr wrap="square" rtlCol="0">
            <a:spAutoFit/>
          </a:bodyPr>
          <a:lstStyle/>
          <a:p>
            <a:pPr algn="ctr"/>
            <a:r>
              <a:rPr lang="en-US" sz="1100" dirty="0">
                <a:solidFill>
                  <a:srgbClr val="562966"/>
                </a:solidFill>
                <a:latin typeface="Candara" panose="020E0502030303020204" pitchFamily="34" charset="0"/>
              </a:rPr>
              <a:t>Strawberry Lemonade</a:t>
            </a:r>
          </a:p>
        </p:txBody>
      </p:sp>
      <p:sp>
        <p:nvSpPr>
          <p:cNvPr id="19" name="TextBox 18">
            <a:extLst>
              <a:ext uri="{FF2B5EF4-FFF2-40B4-BE49-F238E27FC236}">
                <a16:creationId xmlns:a16="http://schemas.microsoft.com/office/drawing/2014/main" id="{0F84058E-0385-4154-AD04-FC71EB91ED2B}"/>
              </a:ext>
            </a:extLst>
          </p:cNvPr>
          <p:cNvSpPr txBox="1"/>
          <p:nvPr/>
        </p:nvSpPr>
        <p:spPr>
          <a:xfrm>
            <a:off x="1349522" y="4120614"/>
            <a:ext cx="1433038" cy="430887"/>
          </a:xfrm>
          <a:prstGeom prst="rect">
            <a:avLst/>
          </a:prstGeom>
          <a:noFill/>
        </p:spPr>
        <p:txBody>
          <a:bodyPr wrap="square" rtlCol="0">
            <a:spAutoFit/>
          </a:bodyPr>
          <a:lstStyle/>
          <a:p>
            <a:pPr algn="ctr"/>
            <a:r>
              <a:rPr lang="en-US" sz="1100" dirty="0">
                <a:solidFill>
                  <a:srgbClr val="562966"/>
                </a:solidFill>
                <a:latin typeface="Candara" panose="020E0502030303020204" pitchFamily="34" charset="0"/>
              </a:rPr>
              <a:t>Blueberry Pomegranate</a:t>
            </a:r>
          </a:p>
        </p:txBody>
      </p:sp>
      <p:pic>
        <p:nvPicPr>
          <p:cNvPr id="20" name="Picture 19" descr="A picture containing background pattern&#10;&#10;Description automatically generated">
            <a:extLst>
              <a:ext uri="{FF2B5EF4-FFF2-40B4-BE49-F238E27FC236}">
                <a16:creationId xmlns:a16="http://schemas.microsoft.com/office/drawing/2014/main" id="{AFBBF3E0-A871-4E6A-A018-223CE5D9ED9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70179" y="4558804"/>
            <a:ext cx="1065111" cy="467925"/>
          </a:xfrm>
          <a:prstGeom prst="rect">
            <a:avLst/>
          </a:prstGeom>
        </p:spPr>
      </p:pic>
      <p:pic>
        <p:nvPicPr>
          <p:cNvPr id="22" name="Picture 21" descr="A picture containing background pattern&#10;&#10;Description automatically generated">
            <a:extLst>
              <a:ext uri="{FF2B5EF4-FFF2-40B4-BE49-F238E27FC236}">
                <a16:creationId xmlns:a16="http://schemas.microsoft.com/office/drawing/2014/main" id="{1C5C8914-6F7B-4209-9431-A82C9B6F179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68451" y="4549611"/>
            <a:ext cx="1116398" cy="468950"/>
          </a:xfrm>
          <a:prstGeom prst="rect">
            <a:avLst/>
          </a:prstGeom>
        </p:spPr>
      </p:pic>
      <p:pic>
        <p:nvPicPr>
          <p:cNvPr id="23" name="Picture 22" descr="A picture containing background pattern&#10;&#10;Description automatically generated">
            <a:extLst>
              <a:ext uri="{FF2B5EF4-FFF2-40B4-BE49-F238E27FC236}">
                <a16:creationId xmlns:a16="http://schemas.microsoft.com/office/drawing/2014/main" id="{06D4E4F8-1E8C-4EB5-814C-940F7FD9876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525934" y="4563952"/>
            <a:ext cx="1116397" cy="468950"/>
          </a:xfrm>
          <a:prstGeom prst="rect">
            <a:avLst/>
          </a:prstGeom>
        </p:spPr>
      </p:pic>
      <p:pic>
        <p:nvPicPr>
          <p:cNvPr id="24" name="Picture 23" descr="A picture containing background pattern&#10;&#10;Description automatically generated">
            <a:extLst>
              <a:ext uri="{FF2B5EF4-FFF2-40B4-BE49-F238E27FC236}">
                <a16:creationId xmlns:a16="http://schemas.microsoft.com/office/drawing/2014/main" id="{497FF13D-02FF-45F3-BD77-729993D9D9C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64025" y="4567317"/>
            <a:ext cx="1116396" cy="462529"/>
          </a:xfrm>
          <a:prstGeom prst="rect">
            <a:avLst/>
          </a:prstGeom>
        </p:spPr>
      </p:pic>
      <p:sp>
        <p:nvSpPr>
          <p:cNvPr id="29" name="TextBox 28">
            <a:extLst>
              <a:ext uri="{FF2B5EF4-FFF2-40B4-BE49-F238E27FC236}">
                <a16:creationId xmlns:a16="http://schemas.microsoft.com/office/drawing/2014/main" id="{FE7BE7D2-4AF0-4232-8882-0F1A160590AA}"/>
              </a:ext>
            </a:extLst>
          </p:cNvPr>
          <p:cNvSpPr txBox="1"/>
          <p:nvPr/>
        </p:nvSpPr>
        <p:spPr>
          <a:xfrm>
            <a:off x="2699306" y="4119099"/>
            <a:ext cx="1081385" cy="430887"/>
          </a:xfrm>
          <a:prstGeom prst="rect">
            <a:avLst/>
          </a:prstGeom>
          <a:noFill/>
        </p:spPr>
        <p:txBody>
          <a:bodyPr wrap="square" rtlCol="0">
            <a:spAutoFit/>
          </a:bodyPr>
          <a:lstStyle/>
          <a:p>
            <a:pPr algn="ctr"/>
            <a:r>
              <a:rPr lang="en-US" sz="1100" dirty="0">
                <a:solidFill>
                  <a:srgbClr val="562966"/>
                </a:solidFill>
                <a:latin typeface="Candara" panose="020E0502030303020204" pitchFamily="34" charset="0"/>
              </a:rPr>
              <a:t>Raspberry Passion</a:t>
            </a:r>
          </a:p>
        </p:txBody>
      </p:sp>
      <p:sp>
        <p:nvSpPr>
          <p:cNvPr id="30" name="TextBox 29">
            <a:extLst>
              <a:ext uri="{FF2B5EF4-FFF2-40B4-BE49-F238E27FC236}">
                <a16:creationId xmlns:a16="http://schemas.microsoft.com/office/drawing/2014/main" id="{93845807-8027-4591-95E7-8194562AF2A5}"/>
              </a:ext>
            </a:extLst>
          </p:cNvPr>
          <p:cNvSpPr txBox="1"/>
          <p:nvPr/>
        </p:nvSpPr>
        <p:spPr>
          <a:xfrm>
            <a:off x="422384" y="4130484"/>
            <a:ext cx="1218219" cy="430887"/>
          </a:xfrm>
          <a:prstGeom prst="rect">
            <a:avLst/>
          </a:prstGeom>
          <a:noFill/>
        </p:spPr>
        <p:txBody>
          <a:bodyPr wrap="square" rtlCol="0">
            <a:spAutoFit/>
          </a:bodyPr>
          <a:lstStyle/>
          <a:p>
            <a:pPr algn="ctr"/>
            <a:r>
              <a:rPr lang="en-US" sz="1100" dirty="0">
                <a:solidFill>
                  <a:srgbClr val="562966"/>
                </a:solidFill>
                <a:latin typeface="Candara" panose="020E0502030303020204" pitchFamily="34" charset="0"/>
              </a:rPr>
              <a:t>Blackberry Hibiscus</a:t>
            </a:r>
          </a:p>
        </p:txBody>
      </p:sp>
    </p:spTree>
    <p:extLst>
      <p:ext uri="{BB962C8B-B14F-4D97-AF65-F5344CB8AC3E}">
        <p14:creationId xmlns:p14="http://schemas.microsoft.com/office/powerpoint/2010/main" val="210814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txBox="1">
            <a:spLocks/>
          </p:cNvSpPr>
          <p:nvPr/>
        </p:nvSpPr>
        <p:spPr>
          <a:xfrm>
            <a:off x="974256" y="0"/>
            <a:ext cx="7407744" cy="618884"/>
          </a:xfrm>
          <a:prstGeom prst="rect">
            <a:avLst/>
          </a:prstGeom>
        </p:spPr>
        <p:txBody>
          <a:bodyPr/>
          <a:lstStyle>
            <a:defPPr>
              <a:defRPr lang="en-US"/>
            </a:defPPr>
            <a:lvl1pPr>
              <a:lnSpc>
                <a:spcPct val="90000"/>
              </a:lnSpc>
              <a:spcBef>
                <a:spcPct val="0"/>
              </a:spcBef>
              <a:buNone/>
              <a:defRPr sz="5400">
                <a:solidFill>
                  <a:schemeClr val="bg1"/>
                </a:solidFill>
                <a:effectLst>
                  <a:outerShdw blurRad="50800" dist="50800" dir="2700000" algn="tl" rotWithShape="0">
                    <a:srgbClr val="000000">
                      <a:alpha val="87000"/>
                    </a:srgbClr>
                  </a:outerShdw>
                </a:effectLst>
                <a:latin typeface="Candara"/>
                <a:ea typeface="+mj-ea"/>
                <a:cs typeface="Candara"/>
              </a:defRPr>
            </a:lvl1pPr>
          </a:lstStyle>
          <a:p>
            <a:pPr algn="ctr">
              <a:lnSpc>
                <a:spcPct val="100000"/>
              </a:lnSpc>
              <a:spcBef>
                <a:spcPts val="0"/>
              </a:spcBef>
            </a:pPr>
            <a:r>
              <a:rPr lang="en-US" sz="2400" dirty="0">
                <a:solidFill>
                  <a:srgbClr val="7A4786"/>
                </a:solidFill>
                <a:effectLst/>
                <a:ea typeface="+mn-ea"/>
              </a:rPr>
              <a:t>Mamma Chia Organic Chia Beverage Leads in Nutrition</a:t>
            </a:r>
          </a:p>
        </p:txBody>
      </p:sp>
      <p:graphicFrame>
        <p:nvGraphicFramePr>
          <p:cNvPr id="29" name="Content Placeholder 3"/>
          <p:cNvGraphicFramePr>
            <a:graphicFrameLocks/>
          </p:cNvGraphicFramePr>
          <p:nvPr/>
        </p:nvGraphicFramePr>
        <p:xfrm>
          <a:off x="330414" y="413640"/>
          <a:ext cx="8684600" cy="4395890"/>
        </p:xfrm>
        <a:graphic>
          <a:graphicData uri="http://schemas.openxmlformats.org/drawingml/2006/table">
            <a:tbl>
              <a:tblPr firstRow="1" bandRow="1">
                <a:tableStyleId>{00A15C55-8517-42AA-B614-E9B94910E393}</a:tableStyleId>
              </a:tblPr>
              <a:tblGrid>
                <a:gridCol w="868460">
                  <a:extLst>
                    <a:ext uri="{9D8B030D-6E8A-4147-A177-3AD203B41FA5}">
                      <a16:colId xmlns:a16="http://schemas.microsoft.com/office/drawing/2014/main" val="20000"/>
                    </a:ext>
                  </a:extLst>
                </a:gridCol>
                <a:gridCol w="927429">
                  <a:extLst>
                    <a:ext uri="{9D8B030D-6E8A-4147-A177-3AD203B41FA5}">
                      <a16:colId xmlns:a16="http://schemas.microsoft.com/office/drawing/2014/main" val="20001"/>
                    </a:ext>
                  </a:extLst>
                </a:gridCol>
                <a:gridCol w="820881">
                  <a:extLst>
                    <a:ext uri="{9D8B030D-6E8A-4147-A177-3AD203B41FA5}">
                      <a16:colId xmlns:a16="http://schemas.microsoft.com/office/drawing/2014/main" val="20002"/>
                    </a:ext>
                  </a:extLst>
                </a:gridCol>
                <a:gridCol w="857070">
                  <a:extLst>
                    <a:ext uri="{9D8B030D-6E8A-4147-A177-3AD203B41FA5}">
                      <a16:colId xmlns:a16="http://schemas.microsoft.com/office/drawing/2014/main" val="20003"/>
                    </a:ext>
                  </a:extLst>
                </a:gridCol>
                <a:gridCol w="868460">
                  <a:extLst>
                    <a:ext uri="{9D8B030D-6E8A-4147-A177-3AD203B41FA5}">
                      <a16:colId xmlns:a16="http://schemas.microsoft.com/office/drawing/2014/main" val="20004"/>
                    </a:ext>
                  </a:extLst>
                </a:gridCol>
                <a:gridCol w="868460">
                  <a:extLst>
                    <a:ext uri="{9D8B030D-6E8A-4147-A177-3AD203B41FA5}">
                      <a16:colId xmlns:a16="http://schemas.microsoft.com/office/drawing/2014/main" val="3988011739"/>
                    </a:ext>
                  </a:extLst>
                </a:gridCol>
                <a:gridCol w="868460">
                  <a:extLst>
                    <a:ext uri="{9D8B030D-6E8A-4147-A177-3AD203B41FA5}">
                      <a16:colId xmlns:a16="http://schemas.microsoft.com/office/drawing/2014/main" val="607862052"/>
                    </a:ext>
                  </a:extLst>
                </a:gridCol>
                <a:gridCol w="868460">
                  <a:extLst>
                    <a:ext uri="{9D8B030D-6E8A-4147-A177-3AD203B41FA5}">
                      <a16:colId xmlns:a16="http://schemas.microsoft.com/office/drawing/2014/main" val="4221619376"/>
                    </a:ext>
                  </a:extLst>
                </a:gridCol>
                <a:gridCol w="868460">
                  <a:extLst>
                    <a:ext uri="{9D8B030D-6E8A-4147-A177-3AD203B41FA5}">
                      <a16:colId xmlns:a16="http://schemas.microsoft.com/office/drawing/2014/main" val="135629309"/>
                    </a:ext>
                  </a:extLst>
                </a:gridCol>
                <a:gridCol w="868460">
                  <a:extLst>
                    <a:ext uri="{9D8B030D-6E8A-4147-A177-3AD203B41FA5}">
                      <a16:colId xmlns:a16="http://schemas.microsoft.com/office/drawing/2014/main" val="1102236573"/>
                    </a:ext>
                  </a:extLst>
                </a:gridCol>
              </a:tblGrid>
              <a:tr h="1930400">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68580" marR="685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1890">
                <a:tc>
                  <a:txBody>
                    <a:bodyPr/>
                    <a:lstStyle/>
                    <a:p>
                      <a:r>
                        <a:rPr lang="en-US" sz="1200" baseline="0" dirty="0">
                          <a:solidFill>
                            <a:schemeClr val="bg1"/>
                          </a:solidFill>
                          <a:latin typeface="Candara"/>
                          <a:cs typeface="Candara"/>
                        </a:rPr>
                        <a:t>Per Bottle</a:t>
                      </a:r>
                      <a:endParaRPr lang="en-US" sz="1200" dirty="0">
                        <a:solidFill>
                          <a:schemeClr val="bg1"/>
                        </a:solidFill>
                        <a:latin typeface="Candara"/>
                        <a:cs typeface="Candara"/>
                      </a:endParaRP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Mamma Chia</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Harmless Harvest</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POM Wonderful</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ZICO Organic Coconut Water</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ZICO Pineapple Mango</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WTRMLN WTR</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Suja</a:t>
                      </a:r>
                      <a:r>
                        <a:rPr lang="en-US" sz="1200" dirty="0">
                          <a:solidFill>
                            <a:schemeClr val="bg1"/>
                          </a:solidFill>
                          <a:latin typeface="Candara"/>
                          <a:cs typeface="Candara"/>
                        </a:rPr>
                        <a:t> Green Supreme</a:t>
                      </a:r>
                    </a:p>
                  </a:txBody>
                  <a:tcPr marL="68580" marR="68580" anchor="ctr">
                    <a:lnT w="38100" cmpd="sng">
                      <a:noFill/>
                    </a:lnT>
                    <a:solidFill>
                      <a:srgbClr val="61298B"/>
                    </a:solidFill>
                  </a:tcPr>
                </a:tc>
                <a:tc>
                  <a:txBody>
                    <a:bodyPr/>
                    <a:lstStyle/>
                    <a:p>
                      <a:pPr algn="ctr"/>
                      <a:r>
                        <a:rPr lang="en-US" sz="1200" dirty="0" err="1">
                          <a:solidFill>
                            <a:schemeClr val="bg1"/>
                          </a:solidFill>
                          <a:latin typeface="Candara"/>
                          <a:cs typeface="Candara"/>
                        </a:rPr>
                        <a:t>Suja</a:t>
                      </a:r>
                      <a:r>
                        <a:rPr lang="en-US" sz="1200" dirty="0">
                          <a:solidFill>
                            <a:schemeClr val="bg1"/>
                          </a:solidFill>
                          <a:latin typeface="Candara"/>
                          <a:cs typeface="Candara"/>
                        </a:rPr>
                        <a:t> Vibrant Probiotic</a:t>
                      </a:r>
                    </a:p>
                  </a:txBody>
                  <a:tcPr marL="68580" marR="68580" anchor="ctr">
                    <a:lnT w="38100" cmpd="sng">
                      <a:noFill/>
                    </a:lnT>
                    <a:solidFill>
                      <a:srgbClr val="61298B"/>
                    </a:solidFill>
                  </a:tcPr>
                </a:tc>
                <a:tc>
                  <a:txBody>
                    <a:bodyPr/>
                    <a:lstStyle/>
                    <a:p>
                      <a:pPr algn="ctr"/>
                      <a:r>
                        <a:rPr lang="en-US" sz="1200" dirty="0">
                          <a:solidFill>
                            <a:schemeClr val="bg1"/>
                          </a:solidFill>
                          <a:latin typeface="Candara"/>
                          <a:cs typeface="Candara"/>
                        </a:rPr>
                        <a:t>Evolution Fresh Strawberry Lemonade</a:t>
                      </a:r>
                    </a:p>
                  </a:txBody>
                  <a:tcPr marL="68580" marR="68580" anchor="ctr">
                    <a:lnT w="38100" cmpd="sng">
                      <a:noFill/>
                    </a:lnT>
                    <a:solidFill>
                      <a:srgbClr val="61298B"/>
                    </a:solidFill>
                  </a:tcPr>
                </a:tc>
                <a:extLst>
                  <a:ext uri="{0D108BD9-81ED-4DB2-BD59-A6C34878D82A}">
                    <a16:rowId xmlns:a16="http://schemas.microsoft.com/office/drawing/2014/main" val="10001"/>
                  </a:ext>
                </a:extLst>
              </a:tr>
              <a:tr h="337820">
                <a:tc>
                  <a:txBody>
                    <a:bodyPr/>
                    <a:lstStyle/>
                    <a:p>
                      <a:r>
                        <a:rPr lang="en-US" sz="1200" dirty="0">
                          <a:solidFill>
                            <a:srgbClr val="660066"/>
                          </a:solidFill>
                          <a:latin typeface="Candara"/>
                          <a:cs typeface="Candara"/>
                        </a:rPr>
                        <a:t>Calories</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120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70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150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80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120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60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90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60</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210</a:t>
                      </a:r>
                    </a:p>
                  </a:txBody>
                  <a:tcPr marL="68580" marR="68580" anchor="ctr">
                    <a:solidFill>
                      <a:schemeClr val="bg1">
                        <a:lumMod val="95000"/>
                      </a:schemeClr>
                    </a:solidFill>
                  </a:tcPr>
                </a:tc>
                <a:extLst>
                  <a:ext uri="{0D108BD9-81ED-4DB2-BD59-A6C34878D82A}">
                    <a16:rowId xmlns:a16="http://schemas.microsoft.com/office/drawing/2014/main" val="10002"/>
                  </a:ext>
                </a:extLst>
              </a:tr>
              <a:tr h="344590">
                <a:tc>
                  <a:txBody>
                    <a:bodyPr/>
                    <a:lstStyle/>
                    <a:p>
                      <a:r>
                        <a:rPr lang="en-US" sz="1200" dirty="0">
                          <a:solidFill>
                            <a:srgbClr val="660066"/>
                          </a:solidFill>
                          <a:latin typeface="Candara"/>
                          <a:cs typeface="Candara"/>
                        </a:rPr>
                        <a:t>Omega</a:t>
                      </a:r>
                      <a:r>
                        <a:rPr lang="en-US" sz="1200" baseline="0" dirty="0">
                          <a:solidFill>
                            <a:srgbClr val="660066"/>
                          </a:solidFill>
                          <a:latin typeface="Candara"/>
                          <a:cs typeface="Candara"/>
                        </a:rPr>
                        <a:t>-3</a:t>
                      </a:r>
                      <a:endParaRPr lang="en-US" sz="1200" dirty="0">
                        <a:solidFill>
                          <a:srgbClr val="660066"/>
                        </a:solidFill>
                        <a:latin typeface="Candara"/>
                        <a:cs typeface="Candara"/>
                      </a:endParaRP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3400mg</a:t>
                      </a:r>
                    </a:p>
                  </a:txBody>
                  <a:tcPr marL="68580" marR="68580" anchor="ctr">
                    <a:solidFill>
                      <a:schemeClr val="accent6">
                        <a:lumMod val="60000"/>
                        <a:lumOff val="40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3"/>
                  </a:ext>
                </a:extLst>
              </a:tr>
              <a:tr h="336550">
                <a:tc>
                  <a:txBody>
                    <a:bodyPr/>
                    <a:lstStyle/>
                    <a:p>
                      <a:r>
                        <a:rPr lang="en-US" sz="1200" dirty="0">
                          <a:solidFill>
                            <a:srgbClr val="660066"/>
                          </a:solidFill>
                          <a:latin typeface="Candara"/>
                          <a:cs typeface="Candara"/>
                        </a:rPr>
                        <a:t>Fiber</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6g</a:t>
                      </a:r>
                    </a:p>
                  </a:txBody>
                  <a:tcPr marL="68580" marR="68580" anchor="ctr">
                    <a:solidFill>
                      <a:schemeClr val="accent6">
                        <a:lumMod val="60000"/>
                        <a:lumOff val="40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extLst>
                  <a:ext uri="{0D108BD9-81ED-4DB2-BD59-A6C34878D82A}">
                    <a16:rowId xmlns:a16="http://schemas.microsoft.com/office/drawing/2014/main" val="10004"/>
                  </a:ext>
                </a:extLst>
              </a:tr>
              <a:tr h="330200">
                <a:tc>
                  <a:txBody>
                    <a:bodyPr/>
                    <a:lstStyle/>
                    <a:p>
                      <a:r>
                        <a:rPr lang="en-US" sz="1200" dirty="0">
                          <a:solidFill>
                            <a:srgbClr val="660066"/>
                          </a:solidFill>
                          <a:latin typeface="Candara"/>
                          <a:cs typeface="Candara"/>
                        </a:rPr>
                        <a:t>Sugar</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4g</a:t>
                      </a:r>
                    </a:p>
                  </a:txBody>
                  <a:tcPr marL="68580" marR="68580" anchor="ctr">
                    <a:solidFill>
                      <a:schemeClr val="accent6">
                        <a:lumMod val="60000"/>
                        <a:lumOff val="40000"/>
                      </a:schemeClr>
                    </a:solidFill>
                  </a:tcPr>
                </a:tc>
                <a:tc>
                  <a:txBody>
                    <a:bodyPr/>
                    <a:lstStyle/>
                    <a:p>
                      <a:pPr algn="ctr"/>
                      <a:r>
                        <a:rPr lang="en-US" sz="1200" dirty="0">
                          <a:solidFill>
                            <a:srgbClr val="660066"/>
                          </a:solidFill>
                          <a:latin typeface="Candara"/>
                          <a:cs typeface="Candara"/>
                        </a:rPr>
                        <a:t>15g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32g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15g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22g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12g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18g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46g</a:t>
                      </a:r>
                    </a:p>
                  </a:txBody>
                  <a:tcPr marL="68580" marR="68580" anchor="ctr">
                    <a:solidFill>
                      <a:schemeClr val="bg1">
                        <a:lumMod val="95000"/>
                      </a:schemeClr>
                    </a:solidFill>
                  </a:tcPr>
                </a:tc>
                <a:extLst>
                  <a:ext uri="{0D108BD9-81ED-4DB2-BD59-A6C34878D82A}">
                    <a16:rowId xmlns:a16="http://schemas.microsoft.com/office/drawing/2014/main" val="10005"/>
                  </a:ext>
                </a:extLst>
              </a:tr>
              <a:tr h="293370">
                <a:tc>
                  <a:txBody>
                    <a:bodyPr/>
                    <a:lstStyle/>
                    <a:p>
                      <a:r>
                        <a:rPr lang="en-US" sz="1200" dirty="0">
                          <a:solidFill>
                            <a:srgbClr val="660066"/>
                          </a:solidFill>
                          <a:latin typeface="Candara"/>
                          <a:cs typeface="Candara"/>
                        </a:rPr>
                        <a:t>Protein</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3g</a:t>
                      </a:r>
                    </a:p>
                  </a:txBody>
                  <a:tcPr marL="68580" marR="68580" anchor="ctr">
                    <a:solidFill>
                      <a:schemeClr val="accent6">
                        <a:lumMod val="60000"/>
                        <a:lumOff val="40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&lt;1g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1g</a:t>
                      </a:r>
                    </a:p>
                  </a:txBody>
                  <a:tcPr marL="68580" marR="68580" anchor="ctr">
                    <a:solidFill>
                      <a:schemeClr val="bg1">
                        <a:lumMod val="95000"/>
                      </a:schemeClr>
                    </a:solidFill>
                  </a:tcPr>
                </a:tc>
                <a:tc>
                  <a:txBody>
                    <a:bodyPr/>
                    <a:lstStyle/>
                    <a:p>
                      <a:pPr algn="ctr"/>
                      <a:r>
                        <a:rPr lang="en-US" sz="1200" dirty="0">
                          <a:solidFill>
                            <a:srgbClr val="660066"/>
                          </a:solidFill>
                          <a:latin typeface="Candara"/>
                          <a:cs typeface="Candara"/>
                        </a:rPr>
                        <a:t>0g</a:t>
                      </a:r>
                    </a:p>
                  </a:txBody>
                  <a:tcPr marL="68580" marR="68580" anchor="ctr">
                    <a:solidFill>
                      <a:schemeClr val="bg1">
                        <a:lumMod val="95000"/>
                      </a:schemeClr>
                    </a:solidFill>
                  </a:tcPr>
                </a:tc>
                <a:extLst>
                  <a:ext uri="{0D108BD9-81ED-4DB2-BD59-A6C34878D82A}">
                    <a16:rowId xmlns:a16="http://schemas.microsoft.com/office/drawing/2014/main" val="10006"/>
                  </a:ext>
                </a:extLst>
              </a:tr>
            </a:tbl>
          </a:graphicData>
        </a:graphic>
      </p:graphicFrame>
      <p:grpSp>
        <p:nvGrpSpPr>
          <p:cNvPr id="4" name="Group 3"/>
          <p:cNvGrpSpPr/>
          <p:nvPr/>
        </p:nvGrpSpPr>
        <p:grpSpPr>
          <a:xfrm>
            <a:off x="3400141" y="4987115"/>
            <a:ext cx="5527115" cy="1050844"/>
            <a:chOff x="3156724" y="4891865"/>
            <a:chExt cx="5527115" cy="1050844"/>
          </a:xfrm>
        </p:grpSpPr>
        <p:sp>
          <p:nvSpPr>
            <p:cNvPr id="34" name="Rectangle 8"/>
            <p:cNvSpPr>
              <a:spLocks noChangeArrowheads="1"/>
            </p:cNvSpPr>
            <p:nvPr/>
          </p:nvSpPr>
          <p:spPr bwMode="auto">
            <a:xfrm>
              <a:off x="3156724" y="4891865"/>
              <a:ext cx="4837925" cy="1046440"/>
            </a:xfrm>
            <a:prstGeom prst="rect">
              <a:avLst/>
            </a:prstGeom>
          </p:spPr>
          <p:txBody>
            <a:bodyPr>
              <a:spAutoFit/>
            </a:bodyPr>
            <a:lstStyle/>
            <a:p>
              <a:r>
                <a:rPr lang="en-US" sz="1400" dirty="0">
                  <a:solidFill>
                    <a:srgbClr val="660066"/>
                  </a:solidFill>
                  <a:effectLst>
                    <a:outerShdw blurRad="50800" dist="25400" dir="2700000" algn="tl" rotWithShape="0">
                      <a:srgbClr val="000000">
                        <a:alpha val="43000"/>
                      </a:srgbClr>
                    </a:outerShdw>
                  </a:effectLst>
                  <a:latin typeface="Candara"/>
                  <a:cs typeface="Candara"/>
                </a:rPr>
                <a:t>Mamma Chia delivers what consumers are looking for today!</a:t>
              </a:r>
            </a:p>
            <a:p>
              <a:pPr marL="125730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Omega-3</a:t>
              </a:r>
            </a:p>
            <a:p>
              <a:pPr marL="125730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Less Sugar</a:t>
              </a:r>
            </a:p>
          </p:txBody>
        </p:sp>
        <p:sp>
          <p:nvSpPr>
            <p:cNvPr id="36" name="Rectangle 35"/>
            <p:cNvSpPr/>
            <p:nvPr/>
          </p:nvSpPr>
          <p:spPr>
            <a:xfrm>
              <a:off x="5254839" y="5265601"/>
              <a:ext cx="3429000" cy="677108"/>
            </a:xfrm>
            <a:prstGeom prst="rect">
              <a:avLst/>
            </a:prstGeom>
          </p:spPr>
          <p:txBody>
            <a:bodyPr>
              <a:spAutoFit/>
            </a:bodyPr>
            <a:lstStyle/>
            <a:p>
              <a:pPr marL="74295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More Fiber</a:t>
              </a:r>
            </a:p>
            <a:p>
              <a:pPr marL="742950" lvl="1" indent="-285750">
                <a:spcBef>
                  <a:spcPts val="1200"/>
                </a:spcBef>
                <a:buSzPct val="91000"/>
                <a:buFont typeface="Wingdings" charset="2"/>
                <a:buChar char="ü"/>
              </a:pPr>
              <a:r>
                <a:rPr lang="en-US" sz="1400" dirty="0">
                  <a:solidFill>
                    <a:srgbClr val="660066"/>
                  </a:solidFill>
                  <a:effectLst>
                    <a:outerShdw blurRad="50800" dist="25400" dir="2700000" algn="tl" rotWithShape="0">
                      <a:srgbClr val="000000">
                        <a:alpha val="43000"/>
                      </a:srgbClr>
                    </a:outerShdw>
                  </a:effectLst>
                  <a:latin typeface="Candara"/>
                  <a:cs typeface="Candara"/>
                </a:rPr>
                <a:t>More Protein</a:t>
              </a:r>
            </a:p>
          </p:txBody>
        </p:sp>
      </p:grpSp>
      <p:sp>
        <p:nvSpPr>
          <p:cNvPr id="37" name="Oval 36"/>
          <p:cNvSpPr/>
          <p:nvPr/>
        </p:nvSpPr>
        <p:spPr>
          <a:xfrm>
            <a:off x="1218196" y="3514781"/>
            <a:ext cx="895350" cy="412750"/>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1104494" y="3917102"/>
            <a:ext cx="325607" cy="1247565"/>
          </a:xfrm>
          <a:custGeom>
            <a:avLst/>
            <a:gdLst>
              <a:gd name="connsiteX0" fmla="*/ 695739 w 695739"/>
              <a:gd name="connsiteY0" fmla="*/ 0 h 1866348"/>
              <a:gd name="connsiteX1" fmla="*/ 121478 w 695739"/>
              <a:gd name="connsiteY1" fmla="*/ 430696 h 1866348"/>
              <a:gd name="connsiteX2" fmla="*/ 0 w 695739"/>
              <a:gd name="connsiteY2" fmla="*/ 1866348 h 1866348"/>
            </a:gdLst>
            <a:ahLst/>
            <a:cxnLst>
              <a:cxn ang="0">
                <a:pos x="connsiteX0" y="connsiteY0"/>
              </a:cxn>
              <a:cxn ang="0">
                <a:pos x="connsiteX1" y="connsiteY1"/>
              </a:cxn>
              <a:cxn ang="0">
                <a:pos x="connsiteX2" y="connsiteY2"/>
              </a:cxn>
            </a:cxnLst>
            <a:rect l="l" t="t" r="r" b="b"/>
            <a:pathLst>
              <a:path w="695739" h="1866348">
                <a:moveTo>
                  <a:pt x="695739" y="0"/>
                </a:moveTo>
                <a:cubicBezTo>
                  <a:pt x="466586" y="59819"/>
                  <a:pt x="237434" y="119638"/>
                  <a:pt x="121478" y="430696"/>
                </a:cubicBezTo>
                <a:cubicBezTo>
                  <a:pt x="5522" y="741754"/>
                  <a:pt x="2761" y="1304051"/>
                  <a:pt x="0" y="1866348"/>
                </a:cubicBezTo>
              </a:path>
            </a:pathLst>
          </a:custGeom>
          <a:ln w="28575"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5" name="Rounded Rectangle 64"/>
          <p:cNvSpPr/>
          <p:nvPr/>
        </p:nvSpPr>
        <p:spPr>
          <a:xfrm>
            <a:off x="269175" y="5185282"/>
            <a:ext cx="2277704" cy="949739"/>
          </a:xfrm>
          <a:prstGeom prst="roundRect">
            <a:avLst/>
          </a:prstGeom>
          <a:solidFill>
            <a:schemeClr val="bg1">
              <a:lumMod val="85000"/>
            </a:schemeClr>
          </a:solidFill>
          <a:ln>
            <a:solidFill>
              <a:srgbClr val="660066"/>
            </a:solidFill>
          </a:ln>
          <a:effectLst>
            <a:outerShdw blurRad="50800" dist="38100" dir="2700000" algn="tl" rotWithShape="0">
              <a:srgbClr val="000000">
                <a:alpha val="43000"/>
              </a:srgbClr>
            </a:outerShdw>
          </a:effectLst>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60066"/>
                </a:solidFill>
                <a:latin typeface="Candara"/>
                <a:cs typeface="Candara"/>
              </a:rPr>
              <a:t>Only Brand with Heart/Brain Healthy Omega-3</a:t>
            </a:r>
          </a:p>
        </p:txBody>
      </p:sp>
      <p:pic>
        <p:nvPicPr>
          <p:cNvPr id="2" name="Picture 1">
            <a:extLst>
              <a:ext uri="{FF2B5EF4-FFF2-40B4-BE49-F238E27FC236}">
                <a16:creationId xmlns:a16="http://schemas.microsoft.com/office/drawing/2014/main" id="{245D5396-2A75-9646-B2B2-D0A110D87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8494" y="739845"/>
            <a:ext cx="435432" cy="1459795"/>
          </a:xfrm>
          <a:prstGeom prst="rect">
            <a:avLst/>
          </a:prstGeom>
        </p:spPr>
      </p:pic>
      <p:pic>
        <p:nvPicPr>
          <p:cNvPr id="3" name="Picture 2">
            <a:extLst>
              <a:ext uri="{FF2B5EF4-FFF2-40B4-BE49-F238E27FC236}">
                <a16:creationId xmlns:a16="http://schemas.microsoft.com/office/drawing/2014/main" id="{14FDEFCF-C84C-444E-8BE6-9C26B311F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789" y="872766"/>
            <a:ext cx="749435" cy="1410422"/>
          </a:xfrm>
          <a:prstGeom prst="rect">
            <a:avLst/>
          </a:prstGeom>
        </p:spPr>
      </p:pic>
      <p:pic>
        <p:nvPicPr>
          <p:cNvPr id="5" name="Picture 4">
            <a:extLst>
              <a:ext uri="{FF2B5EF4-FFF2-40B4-BE49-F238E27FC236}">
                <a16:creationId xmlns:a16="http://schemas.microsoft.com/office/drawing/2014/main" id="{C96453DF-FC38-024C-9772-11EFFA41D4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5623" y="782476"/>
            <a:ext cx="1347302" cy="1417162"/>
          </a:xfrm>
          <a:prstGeom prst="rect">
            <a:avLst/>
          </a:prstGeom>
        </p:spPr>
      </p:pic>
      <p:pic>
        <p:nvPicPr>
          <p:cNvPr id="6" name="Picture 5">
            <a:extLst>
              <a:ext uri="{FF2B5EF4-FFF2-40B4-BE49-F238E27FC236}">
                <a16:creationId xmlns:a16="http://schemas.microsoft.com/office/drawing/2014/main" id="{7C75D6D7-C194-D542-8A5D-9D64F32EDE9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6641" b="92318" l="9609" r="89324">
                        <a14:foregroundMark x1="20285" y1="28125" x2="20285" y2="28125"/>
                        <a14:foregroundMark x1="20285" y1="31380" x2="20285" y2="31380"/>
                        <a14:foregroundMark x1="19573" y1="29167" x2="19573" y2="29167"/>
                        <a14:foregroundMark x1="16370" y1="31641" x2="23488" y2="25130"/>
                        <a14:foregroundMark x1="23488" y1="25130" x2="33096" y2="21745"/>
                        <a14:foregroundMark x1="12811" y1="38281" x2="24911" y2="31901"/>
                        <a14:foregroundMark x1="24911" y1="31901" x2="44840" y2="28385"/>
                        <a14:foregroundMark x1="44840" y1="28385" x2="49466" y2="25000"/>
                        <a14:foregroundMark x1="36655" y1="27995" x2="50890" y2="24740"/>
                        <a14:foregroundMark x1="39146" y1="26953" x2="54804" y2="23438"/>
                        <a14:foregroundMark x1="48754" y1="27214" x2="44840" y2="19271"/>
                        <a14:foregroundMark x1="44128" y1="18099" x2="43416" y2="11849"/>
                        <a14:foregroundMark x1="42705" y1="8464" x2="45196" y2="7161"/>
                        <a14:foregroundMark x1="11032" y1="82292" x2="12456" y2="89323"/>
                        <a14:foregroundMark x1="12456" y1="89323" x2="29893" y2="92839"/>
                        <a14:foregroundMark x1="29893" y1="92839" x2="49822" y2="92969"/>
                        <a14:foregroundMark x1="49822" y1="92969" x2="70107" y2="92318"/>
                        <a14:foregroundMark x1="70107" y1="92318" x2="82562" y2="90365"/>
                        <a14:foregroundMark x1="55516" y1="22526" x2="57651" y2="10938"/>
                        <a14:foregroundMark x1="35943" y1="20833" x2="40214" y2="12370"/>
                        <a14:foregroundMark x1="40214" y1="12370" x2="40569" y2="12109"/>
                        <a14:foregroundMark x1="28470" y1="22005" x2="33808" y2="15104"/>
                        <a14:foregroundMark x1="33808" y1="15104" x2="33808" y2="14844"/>
                        <a14:foregroundMark x1="62278" y1="22266" x2="58719" y2="13672"/>
                        <a14:foregroundMark x1="27758" y1="14583" x2="48043" y2="16667"/>
                        <a14:foregroundMark x1="48043" y1="16667" x2="60854" y2="16146"/>
                        <a14:foregroundMark x1="64769" y1="86198" x2="77936" y2="86979"/>
                        <a14:foregroundMark x1="35943" y1="7161" x2="59431" y2="7422"/>
                        <a14:foregroundMark x1="54093" y1="7422" x2="54093" y2="7422"/>
                        <a14:foregroundMark x1="56228" y1="6901" x2="49466" y2="6641"/>
                        <a14:foregroundMark x1="70463" y1="21745" x2="62278" y2="19271"/>
                        <a14:backgroundMark x1="26335" y1="15885" x2="27046" y2="14323"/>
                        <a14:backgroundMark x1="23843" y1="12630" x2="27046" y2="14063"/>
                      </a14:backgroundRemoval>
                    </a14:imgEffect>
                  </a14:imgLayer>
                </a14:imgProps>
              </a:ext>
              <a:ext uri="{28A0092B-C50C-407E-A947-70E740481C1C}">
                <a14:useLocalDpi xmlns:a14="http://schemas.microsoft.com/office/drawing/2010/main"/>
              </a:ext>
            </a:extLst>
          </a:blip>
          <a:srcRect/>
          <a:stretch/>
        </p:blipFill>
        <p:spPr>
          <a:xfrm>
            <a:off x="3894798" y="672380"/>
            <a:ext cx="562901" cy="1645949"/>
          </a:xfrm>
          <a:prstGeom prst="rect">
            <a:avLst/>
          </a:prstGeom>
        </p:spPr>
      </p:pic>
      <p:pic>
        <p:nvPicPr>
          <p:cNvPr id="7" name="Picture 6">
            <a:extLst>
              <a:ext uri="{FF2B5EF4-FFF2-40B4-BE49-F238E27FC236}">
                <a16:creationId xmlns:a16="http://schemas.microsoft.com/office/drawing/2014/main" id="{B881F916-F374-A644-BD55-61515AD2AC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5300" y="782476"/>
            <a:ext cx="393701" cy="1417163"/>
          </a:xfrm>
          <a:prstGeom prst="rect">
            <a:avLst/>
          </a:prstGeom>
        </p:spPr>
      </p:pic>
      <p:pic>
        <p:nvPicPr>
          <p:cNvPr id="8" name="Picture 7">
            <a:extLst>
              <a:ext uri="{FF2B5EF4-FFF2-40B4-BE49-F238E27FC236}">
                <a16:creationId xmlns:a16="http://schemas.microsoft.com/office/drawing/2014/main" id="{89BB9CD6-E8FF-A547-8199-BDFE01C64635}"/>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2667" b="90167" l="10000" r="90000">
                        <a14:foregroundMark x1="41167" y1="8333" x2="46667" y2="3667"/>
                        <a14:foregroundMark x1="46667" y1="3667" x2="54167" y2="3333"/>
                        <a14:foregroundMark x1="54167" y1="3333" x2="57333" y2="9667"/>
                        <a14:foregroundMark x1="57333" y1="9667" x2="48833" y2="10667"/>
                        <a14:foregroundMark x1="48833" y1="10667" x2="41833" y2="9167"/>
                        <a14:foregroundMark x1="41833" y1="9167" x2="41833" y2="9167"/>
                        <a14:foregroundMark x1="44500" y1="9167" x2="51667" y2="6500"/>
                        <a14:foregroundMark x1="42167" y1="8167" x2="40667" y2="5167"/>
                        <a14:foregroundMark x1="40667" y1="8333" x2="42797" y2="4713"/>
                        <a14:foregroundMark x1="41705" y1="90081" x2="48333" y2="89667"/>
                        <a14:foregroundMark x1="48333" y1="89667" x2="54305" y2="89805"/>
                        <a14:backgroundMark x1="42667" y1="2500" x2="44833" y2="2167"/>
                        <a14:backgroundMark x1="38333" y1="90333" x2="41167" y2="90833"/>
                        <a14:backgroundMark x1="56500" y1="91167" x2="60667" y2="89667"/>
                        <a14:backgroundMark x1="60167" y1="90167" x2="55667" y2="92167"/>
                        <a14:backgroundMark x1="61167" y1="89167" x2="57167" y2="93167"/>
                        <a14:backgroundMark x1="55000" y1="93167" x2="62167" y2="89167"/>
                        <a14:backgroundMark x1="57167" y1="92333" x2="60833" y2="88333"/>
                      </a14:backgroundRemoval>
                    </a14:imgEffect>
                  </a14:imgLayer>
                </a14:imgProps>
              </a:ext>
              <a:ext uri="{28A0092B-C50C-407E-A947-70E740481C1C}">
                <a14:useLocalDpi xmlns:a14="http://schemas.microsoft.com/office/drawing/2010/main"/>
              </a:ext>
            </a:extLst>
          </a:blip>
          <a:stretch>
            <a:fillRect/>
          </a:stretch>
        </p:blipFill>
        <p:spPr>
          <a:xfrm>
            <a:off x="5925909" y="793579"/>
            <a:ext cx="1542797" cy="1590593"/>
          </a:xfrm>
          <a:prstGeom prst="rect">
            <a:avLst/>
          </a:prstGeom>
        </p:spPr>
      </p:pic>
      <p:pic>
        <p:nvPicPr>
          <p:cNvPr id="9" name="Picture 8">
            <a:extLst>
              <a:ext uri="{FF2B5EF4-FFF2-40B4-BE49-F238E27FC236}">
                <a16:creationId xmlns:a16="http://schemas.microsoft.com/office/drawing/2014/main" id="{BEECF0F8-9347-C344-9279-099ED69C89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7941" y="746660"/>
            <a:ext cx="1491998" cy="1566266"/>
          </a:xfrm>
          <a:prstGeom prst="rect">
            <a:avLst/>
          </a:prstGeom>
        </p:spPr>
      </p:pic>
      <p:pic>
        <p:nvPicPr>
          <p:cNvPr id="10" name="Picture 9">
            <a:extLst>
              <a:ext uri="{FF2B5EF4-FFF2-40B4-BE49-F238E27FC236}">
                <a16:creationId xmlns:a16="http://schemas.microsoft.com/office/drawing/2014/main" id="{73DF20FC-E80C-A440-9437-DC351AACC71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54433" y="746457"/>
            <a:ext cx="827127" cy="1563089"/>
          </a:xfrm>
          <a:prstGeom prst="rect">
            <a:avLst/>
          </a:prstGeom>
        </p:spPr>
      </p:pic>
      <p:pic>
        <p:nvPicPr>
          <p:cNvPr id="12" name="Picture 11">
            <a:extLst>
              <a:ext uri="{FF2B5EF4-FFF2-40B4-BE49-F238E27FC236}">
                <a16:creationId xmlns:a16="http://schemas.microsoft.com/office/drawing/2014/main" id="{8F2A3731-ED6F-A04D-93DA-15DCB8ED93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83703" y="626584"/>
            <a:ext cx="584415" cy="1901110"/>
          </a:xfrm>
          <a:prstGeom prst="rect">
            <a:avLst/>
          </a:prstGeom>
        </p:spPr>
      </p:pic>
    </p:spTree>
    <p:extLst>
      <p:ext uri="{BB962C8B-B14F-4D97-AF65-F5344CB8AC3E}">
        <p14:creationId xmlns:p14="http://schemas.microsoft.com/office/powerpoint/2010/main" val="120741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1750444" y="136480"/>
            <a:ext cx="5646198" cy="618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7A4786"/>
                </a:solidFill>
                <a:latin typeface="Candara"/>
                <a:cs typeface="Candara"/>
              </a:rPr>
              <a:t>Mamma Chia Organic Chia Squeezes</a:t>
            </a:r>
          </a:p>
        </p:txBody>
      </p:sp>
      <p:sp>
        <p:nvSpPr>
          <p:cNvPr id="56" name="Rectangle 55">
            <a:extLst>
              <a:ext uri="{FF2B5EF4-FFF2-40B4-BE49-F238E27FC236}">
                <a16:creationId xmlns:a16="http://schemas.microsoft.com/office/drawing/2014/main" id="{C5E87F59-B8A8-1440-BB66-7C1969512A33}"/>
              </a:ext>
            </a:extLst>
          </p:cNvPr>
          <p:cNvSpPr/>
          <p:nvPr/>
        </p:nvSpPr>
        <p:spPr>
          <a:xfrm>
            <a:off x="5604619" y="1079069"/>
            <a:ext cx="3070204" cy="5101397"/>
          </a:xfrm>
          <a:prstGeom prst="rect">
            <a:avLst/>
          </a:prstGeom>
          <a:ln w="28575">
            <a:solidFill>
              <a:srgbClr val="660066"/>
            </a:solidFill>
          </a:ln>
        </p:spPr>
        <p:txBody>
          <a:bodyPr wrap="square">
            <a:spAutoFit/>
          </a:bodyPr>
          <a:lstStyle/>
          <a:p>
            <a:pPr marL="285750" lvl="0" indent="-285750" defTabSz="914400">
              <a:spcBef>
                <a:spcPts val="300"/>
              </a:spcBef>
              <a:buSzPct val="100000"/>
              <a:buBlip>
                <a:blip r:embed="rId2"/>
              </a:buBlip>
              <a:defRPr/>
            </a:pPr>
            <a:r>
              <a:rPr lang="en-US" sz="1600" dirty="0">
                <a:solidFill>
                  <a:srgbClr val="660066"/>
                </a:solidFill>
                <a:latin typeface="Candara"/>
                <a:cs typeface="Candara"/>
              </a:rPr>
              <a:t>1200mg Omega-3 </a:t>
            </a:r>
          </a:p>
          <a:p>
            <a:pPr marL="285750" indent="-285750" defTabSz="914400">
              <a:spcBef>
                <a:spcPts val="300"/>
              </a:spcBef>
              <a:buSzPct val="100000"/>
              <a:buBlip>
                <a:blip r:embed="rId2"/>
              </a:buBlip>
              <a:defRPr/>
            </a:pPr>
            <a:r>
              <a:rPr lang="en-US" sz="1600" dirty="0">
                <a:solidFill>
                  <a:srgbClr val="660066"/>
                </a:solidFill>
                <a:latin typeface="Candara"/>
                <a:cs typeface="Candara"/>
              </a:rPr>
              <a:t>70 -80 Calories per pouch</a:t>
            </a:r>
          </a:p>
          <a:p>
            <a:pPr marL="285750" lvl="0" indent="-285750" defTabSz="914400">
              <a:spcBef>
                <a:spcPts val="300"/>
              </a:spcBef>
              <a:buSzPct val="100000"/>
              <a:buBlip>
                <a:blip r:embed="rId2"/>
              </a:buBlip>
              <a:defRPr/>
            </a:pPr>
            <a:r>
              <a:rPr lang="en-US" sz="1600" dirty="0">
                <a:solidFill>
                  <a:srgbClr val="660066"/>
                </a:solidFill>
                <a:latin typeface="Candara"/>
                <a:cs typeface="Candara"/>
              </a:rPr>
              <a:t>2g Plant-Based Protein </a:t>
            </a:r>
          </a:p>
          <a:p>
            <a:pPr marL="285750" lvl="0" indent="-285750" defTabSz="914400">
              <a:spcBef>
                <a:spcPts val="300"/>
              </a:spcBef>
              <a:buSzPct val="100000"/>
              <a:buBlip>
                <a:blip r:embed="rId2"/>
              </a:buBlip>
              <a:defRPr/>
            </a:pPr>
            <a:r>
              <a:rPr lang="en-US" sz="1600" dirty="0">
                <a:solidFill>
                  <a:srgbClr val="660066"/>
                </a:solidFill>
                <a:latin typeface="Candara"/>
                <a:cs typeface="Candara"/>
              </a:rPr>
              <a:t>4g Fiber</a:t>
            </a:r>
          </a:p>
          <a:p>
            <a:pPr marL="285750" lvl="0" indent="-285750" defTabSz="914400">
              <a:spcBef>
                <a:spcPts val="300"/>
              </a:spcBef>
              <a:buSzPct val="100000"/>
              <a:buBlip>
                <a:blip r:embed="rId2"/>
              </a:buBlip>
              <a:defRPr/>
            </a:pPr>
            <a:r>
              <a:rPr lang="en-US" sz="1600" dirty="0">
                <a:solidFill>
                  <a:srgbClr val="660066"/>
                </a:solidFill>
                <a:latin typeface="Candara"/>
                <a:cs typeface="Candara"/>
              </a:rPr>
              <a:t>USDA Certified Organic  </a:t>
            </a:r>
          </a:p>
          <a:p>
            <a:pPr marL="285750" lvl="0" indent="-285750" defTabSz="914400">
              <a:spcBef>
                <a:spcPts val="300"/>
              </a:spcBef>
              <a:buSzPct val="100000"/>
              <a:buBlip>
                <a:blip r:embed="rId2"/>
              </a:buBlip>
              <a:defRPr/>
            </a:pPr>
            <a:r>
              <a:rPr lang="en-US" sz="1600" dirty="0">
                <a:solidFill>
                  <a:srgbClr val="660066"/>
                </a:solidFill>
                <a:latin typeface="Candara"/>
                <a:cs typeface="Candara"/>
              </a:rPr>
              <a:t>Non-GMO Verified</a:t>
            </a:r>
          </a:p>
          <a:p>
            <a:pPr marL="285750" lvl="0" indent="-285750" defTabSz="914400">
              <a:spcBef>
                <a:spcPts val="300"/>
              </a:spcBef>
              <a:buSzPct val="100000"/>
              <a:buBlip>
                <a:blip r:embed="rId2"/>
              </a:buBlip>
              <a:defRPr/>
            </a:pPr>
            <a:r>
              <a:rPr lang="en-US" sz="1600" dirty="0">
                <a:solidFill>
                  <a:srgbClr val="660066"/>
                </a:solidFill>
                <a:latin typeface="Candara"/>
                <a:cs typeface="Candara"/>
              </a:rPr>
              <a:t>No Added Sugar</a:t>
            </a:r>
          </a:p>
          <a:p>
            <a:pPr marL="285750" lvl="0" indent="-285750" defTabSz="914400">
              <a:spcBef>
                <a:spcPts val="300"/>
              </a:spcBef>
              <a:buSzPct val="100000"/>
              <a:buBlip>
                <a:blip r:embed="rId2"/>
              </a:buBlip>
              <a:defRPr/>
            </a:pPr>
            <a:r>
              <a:rPr lang="en-US" sz="1600" dirty="0">
                <a:solidFill>
                  <a:srgbClr val="660066"/>
                </a:solidFill>
                <a:latin typeface="Candara"/>
                <a:cs typeface="Candara"/>
              </a:rPr>
              <a:t>Gluten Free &amp; Kosher</a:t>
            </a:r>
          </a:p>
          <a:p>
            <a:pPr marL="285750" lvl="0" indent="-285750" defTabSz="914400">
              <a:spcBef>
                <a:spcPts val="300"/>
              </a:spcBef>
              <a:buSzPct val="100000"/>
              <a:buBlip>
                <a:blip r:embed="rId2"/>
              </a:buBlip>
              <a:defRPr/>
            </a:pPr>
            <a:endParaRPr lang="en-US" sz="1600" dirty="0">
              <a:solidFill>
                <a:srgbClr val="660066"/>
              </a:solidFill>
              <a:latin typeface="Candara"/>
              <a:cs typeface="Candara"/>
            </a:endParaRPr>
          </a:p>
          <a:p>
            <a:pPr marL="285750" lvl="0" indent="-285750" defTabSz="914400">
              <a:spcBef>
                <a:spcPts val="300"/>
              </a:spcBef>
              <a:buSzPct val="100000"/>
              <a:buBlip>
                <a:blip r:embed="rId2"/>
              </a:buBlip>
              <a:defRPr/>
            </a:pPr>
            <a:r>
              <a:rPr lang="en-US" sz="1600" dirty="0">
                <a:solidFill>
                  <a:srgbClr val="660066"/>
                </a:solidFill>
                <a:latin typeface="Candara"/>
                <a:cs typeface="Candara"/>
              </a:rPr>
              <a:t>Prebiotic Chia Squeezes      support gut health for       souls of all ages!</a:t>
            </a:r>
          </a:p>
          <a:p>
            <a:pPr marL="742950" lvl="1" indent="-285750" defTabSz="914400">
              <a:spcBef>
                <a:spcPts val="300"/>
              </a:spcBef>
              <a:buSzPct val="100000"/>
              <a:buBlip>
                <a:blip r:embed="rId2"/>
              </a:buBlip>
              <a:defRPr/>
            </a:pPr>
            <a:r>
              <a:rPr lang="en-US" sz="1600" dirty="0">
                <a:solidFill>
                  <a:srgbClr val="660066"/>
                </a:solidFill>
                <a:latin typeface="Candara"/>
                <a:cs typeface="Candara"/>
              </a:rPr>
              <a:t>Fiber Rich Prebiotics</a:t>
            </a:r>
          </a:p>
          <a:p>
            <a:pPr marL="742950" lvl="1" indent="-285750" defTabSz="914400">
              <a:spcBef>
                <a:spcPts val="300"/>
              </a:spcBef>
              <a:buSzPct val="100000"/>
              <a:buBlip>
                <a:blip r:embed="rId2"/>
              </a:buBlip>
              <a:defRPr/>
            </a:pPr>
            <a:r>
              <a:rPr lang="en-US" sz="1600" dirty="0">
                <a:solidFill>
                  <a:srgbClr val="660066"/>
                </a:solidFill>
                <a:latin typeface="Candara"/>
                <a:cs typeface="Candara"/>
              </a:rPr>
              <a:t>6g Fiber</a:t>
            </a:r>
          </a:p>
          <a:p>
            <a:pPr marL="742950" lvl="1" indent="-285750" defTabSz="914400">
              <a:spcBef>
                <a:spcPts val="300"/>
              </a:spcBef>
              <a:buSzPct val="100000"/>
              <a:buBlip>
                <a:blip r:embed="rId2"/>
              </a:buBlip>
              <a:defRPr/>
            </a:pPr>
            <a:r>
              <a:rPr lang="en-US" sz="1600" dirty="0">
                <a:solidFill>
                  <a:srgbClr val="660066"/>
                </a:solidFill>
                <a:latin typeface="Candara"/>
                <a:cs typeface="Candara"/>
              </a:rPr>
              <a:t>1200mg Omega-3</a:t>
            </a:r>
          </a:p>
          <a:p>
            <a:pPr marL="742950" lvl="1" indent="-285750" defTabSz="914400">
              <a:spcBef>
                <a:spcPts val="300"/>
              </a:spcBef>
              <a:buSzPct val="100000"/>
              <a:buBlip>
                <a:blip r:embed="rId2"/>
              </a:buBlip>
              <a:defRPr/>
            </a:pPr>
            <a:r>
              <a:rPr lang="en-US" sz="1600" dirty="0">
                <a:solidFill>
                  <a:srgbClr val="660066"/>
                </a:solidFill>
                <a:latin typeface="Candara"/>
                <a:cs typeface="Candara"/>
              </a:rPr>
              <a:t>70 Calories Per Pouch</a:t>
            </a:r>
          </a:p>
          <a:p>
            <a:pPr marL="742950" lvl="1" indent="-285750" defTabSz="914400">
              <a:spcBef>
                <a:spcPts val="300"/>
              </a:spcBef>
              <a:buSzPct val="100000"/>
              <a:buBlip>
                <a:blip r:embed="rId2"/>
              </a:buBlip>
              <a:defRPr/>
            </a:pPr>
            <a:r>
              <a:rPr lang="en-US" sz="1600" dirty="0">
                <a:solidFill>
                  <a:srgbClr val="660066"/>
                </a:solidFill>
                <a:latin typeface="Candara"/>
                <a:cs typeface="Candara"/>
              </a:rPr>
              <a:t>2g Plant-Based Protein</a:t>
            </a:r>
          </a:p>
          <a:p>
            <a:pPr lvl="0" defTabSz="914400">
              <a:spcBef>
                <a:spcPts val="300"/>
              </a:spcBef>
              <a:buSzPct val="100000"/>
              <a:defRPr/>
            </a:pPr>
            <a:endParaRPr lang="en-US" sz="1600" dirty="0">
              <a:solidFill>
                <a:srgbClr val="660066"/>
              </a:solidFill>
              <a:latin typeface="Candara"/>
              <a:cs typeface="Candara"/>
            </a:endParaRPr>
          </a:p>
        </p:txBody>
      </p:sp>
      <p:pic>
        <p:nvPicPr>
          <p:cNvPr id="16" name="Picture 15" descr="A picture containing food, lotion, pink, purple&#10;&#10;Description automatically generated">
            <a:extLst>
              <a:ext uri="{FF2B5EF4-FFF2-40B4-BE49-F238E27FC236}">
                <a16:creationId xmlns:a16="http://schemas.microsoft.com/office/drawing/2014/main" id="{42B70F53-1CA9-48EA-8ACE-91C0F81671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861" y="1147875"/>
            <a:ext cx="1295868" cy="2027651"/>
          </a:xfrm>
          <a:prstGeom prst="rect">
            <a:avLst/>
          </a:prstGeom>
          <a:effectLst>
            <a:outerShdw blurRad="50800" dist="38100" dir="2700000" algn="tl" rotWithShape="0">
              <a:prstClr val="black">
                <a:alpha val="40000"/>
              </a:prstClr>
            </a:outerShdw>
          </a:effectLst>
        </p:spPr>
      </p:pic>
      <p:pic>
        <p:nvPicPr>
          <p:cNvPr id="17" name="Picture 16" descr="A close up of a sign&#10;&#10;Description automatically generated">
            <a:extLst>
              <a:ext uri="{FF2B5EF4-FFF2-40B4-BE49-F238E27FC236}">
                <a16:creationId xmlns:a16="http://schemas.microsoft.com/office/drawing/2014/main" id="{84C3512B-E44E-4900-B75F-53E0FC709C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4365" y="1155444"/>
            <a:ext cx="1301233" cy="2036046"/>
          </a:xfrm>
          <a:prstGeom prst="rect">
            <a:avLst/>
          </a:prstGeom>
          <a:effectLst>
            <a:outerShdw blurRad="50800" dist="38100" dir="2700000" algn="tl" rotWithShape="0">
              <a:prstClr val="black">
                <a:alpha val="40000"/>
              </a:prstClr>
            </a:outerShdw>
          </a:effectLst>
        </p:spPr>
      </p:pic>
      <p:pic>
        <p:nvPicPr>
          <p:cNvPr id="18" name="Picture 17" descr="A picture containing food&#10;&#10;Description automatically generated">
            <a:extLst>
              <a:ext uri="{FF2B5EF4-FFF2-40B4-BE49-F238E27FC236}">
                <a16:creationId xmlns:a16="http://schemas.microsoft.com/office/drawing/2014/main" id="{3E92428E-F6EE-4805-AF88-EDE007FE34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4509" y="1155445"/>
            <a:ext cx="1301233" cy="2036046"/>
          </a:xfrm>
          <a:prstGeom prst="rect">
            <a:avLst/>
          </a:prstGeom>
          <a:effectLst>
            <a:outerShdw blurRad="50800" dist="38100" dir="2700000" algn="tl" rotWithShape="0">
              <a:prstClr val="black">
                <a:alpha val="40000"/>
              </a:prstClr>
            </a:outerShdw>
          </a:effectLst>
        </p:spPr>
      </p:pic>
      <p:pic>
        <p:nvPicPr>
          <p:cNvPr id="19" name="Picture 18" descr="A picture containing food&#10;&#10;Description automatically generated">
            <a:extLst>
              <a:ext uri="{FF2B5EF4-FFF2-40B4-BE49-F238E27FC236}">
                <a16:creationId xmlns:a16="http://schemas.microsoft.com/office/drawing/2014/main" id="{BBB14027-7C83-4552-B8F9-2303E72E30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5062" y="1155443"/>
            <a:ext cx="1301233" cy="2036046"/>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CFBCC395-67DC-6648-A14E-70747D483CB2}"/>
              </a:ext>
            </a:extLst>
          </p:cNvPr>
          <p:cNvGrpSpPr/>
          <p:nvPr/>
        </p:nvGrpSpPr>
        <p:grpSpPr>
          <a:xfrm>
            <a:off x="2763160" y="3712031"/>
            <a:ext cx="2712355" cy="2038999"/>
            <a:chOff x="1408720" y="3768363"/>
            <a:chExt cx="2747999" cy="2185868"/>
          </a:xfrm>
        </p:grpSpPr>
        <p:pic>
          <p:nvPicPr>
            <p:cNvPr id="21" name="Picture 20" descr="A picture containing blue, food&#10;&#10;Description automatically generated">
              <a:extLst>
                <a:ext uri="{FF2B5EF4-FFF2-40B4-BE49-F238E27FC236}">
                  <a16:creationId xmlns:a16="http://schemas.microsoft.com/office/drawing/2014/main" id="{772BDDC9-2B2D-124E-A717-E171BFFEFA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8720" y="3768363"/>
              <a:ext cx="1396983" cy="2185868"/>
            </a:xfrm>
            <a:prstGeom prst="rect">
              <a:avLst/>
            </a:prstGeom>
          </p:spPr>
        </p:pic>
        <p:pic>
          <p:nvPicPr>
            <p:cNvPr id="22" name="Picture 21" descr="A picture containing food&#10;&#10;Description automatically generated">
              <a:extLst>
                <a:ext uri="{FF2B5EF4-FFF2-40B4-BE49-F238E27FC236}">
                  <a16:creationId xmlns:a16="http://schemas.microsoft.com/office/drawing/2014/main" id="{160555D4-FB92-0A40-A185-BAC5F8E866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59736" y="3768363"/>
              <a:ext cx="1396983" cy="2185866"/>
            </a:xfrm>
            <a:prstGeom prst="rect">
              <a:avLst/>
            </a:prstGeom>
          </p:spPr>
        </p:pic>
      </p:grpSp>
      <p:pic>
        <p:nvPicPr>
          <p:cNvPr id="15" name="Picture 14" descr="Text&#10;&#10;Description automatically generated">
            <a:extLst>
              <a:ext uri="{FF2B5EF4-FFF2-40B4-BE49-F238E27FC236}">
                <a16:creationId xmlns:a16="http://schemas.microsoft.com/office/drawing/2014/main" id="{33CF01D1-082B-47FD-BF7E-6E14BEBE1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74873" y="3712029"/>
            <a:ext cx="1305449" cy="2038999"/>
          </a:xfrm>
          <a:prstGeom prst="rect">
            <a:avLst/>
          </a:prstGeom>
        </p:spPr>
      </p:pic>
      <p:pic>
        <p:nvPicPr>
          <p:cNvPr id="20" name="Picture 19" descr="Text&#10;&#10;Description automatically generated">
            <a:extLst>
              <a:ext uri="{FF2B5EF4-FFF2-40B4-BE49-F238E27FC236}">
                <a16:creationId xmlns:a16="http://schemas.microsoft.com/office/drawing/2014/main" id="{80FE22C7-B772-4966-8D9E-BB50A58D67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5435" y="3712029"/>
            <a:ext cx="1305449" cy="2038999"/>
          </a:xfrm>
          <a:prstGeom prst="rect">
            <a:avLst/>
          </a:prstGeom>
        </p:spPr>
      </p:pic>
    </p:spTree>
    <p:extLst>
      <p:ext uri="{BB962C8B-B14F-4D97-AF65-F5344CB8AC3E}">
        <p14:creationId xmlns:p14="http://schemas.microsoft.com/office/powerpoint/2010/main" val="53611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63"/>
            <a:ext cx="8229600" cy="533655"/>
          </a:xfrm>
        </p:spPr>
        <p:txBody>
          <a:bodyPr/>
          <a:lstStyle/>
          <a:p>
            <a:pPr algn="ctr"/>
            <a:r>
              <a:rPr lang="en-US" sz="2800" b="0" dirty="0">
                <a:solidFill>
                  <a:srgbClr val="562966"/>
                </a:solidFill>
                <a:latin typeface="Candara" charset="0"/>
                <a:ea typeface="Candara" charset="0"/>
                <a:cs typeface="Candara" charset="0"/>
              </a:rPr>
              <a:t>Optimizing Mamma Chia Organic Chia Squeeze Set</a:t>
            </a:r>
          </a:p>
        </p:txBody>
      </p:sp>
      <p:sp>
        <p:nvSpPr>
          <p:cNvPr id="36" name="TextBox 35">
            <a:extLst>
              <a:ext uri="{FF2B5EF4-FFF2-40B4-BE49-F238E27FC236}">
                <a16:creationId xmlns:a16="http://schemas.microsoft.com/office/drawing/2014/main" id="{3D55E98D-B118-475E-B891-02836EE97645}"/>
              </a:ext>
            </a:extLst>
          </p:cNvPr>
          <p:cNvSpPr txBox="1"/>
          <p:nvPr/>
        </p:nvSpPr>
        <p:spPr>
          <a:xfrm>
            <a:off x="6016373" y="1157643"/>
            <a:ext cx="2999748" cy="4786848"/>
          </a:xfrm>
          <a:prstGeom prst="roundRect">
            <a:avLst/>
          </a:prstGeom>
          <a:solidFill>
            <a:schemeClr val="bg1"/>
          </a:solidFill>
          <a:ln>
            <a:solidFill>
              <a:schemeClr val="bg1">
                <a:lumMod val="65000"/>
              </a:schemeClr>
            </a:solidFill>
            <a:prstDash val="sysDash"/>
          </a:ln>
        </p:spPr>
        <p:txBody>
          <a:bodyPr wrap="square" rtlCol="0" anchor="ctr">
            <a:spAutoFit/>
          </a:bodyPr>
          <a:lstStyle/>
          <a:p>
            <a:pPr marL="171450" lvl="1" indent="-171450">
              <a:spcAft>
                <a:spcPts val="600"/>
              </a:spcAft>
              <a:buFont typeface="Arial" panose="020B0604020202020204" pitchFamily="34" charset="0"/>
              <a:buChar char="•"/>
              <a:defRPr/>
            </a:pPr>
            <a:r>
              <a:rPr lang="en-US" sz="1400" dirty="0">
                <a:solidFill>
                  <a:srgbClr val="692964"/>
                </a:solidFill>
                <a:latin typeface="Candara" panose="020E0502030303020204" pitchFamily="34" charset="0"/>
                <a:cs typeface="Calibri" panose="020F0502020204030204" pitchFamily="34" charset="0"/>
              </a:rPr>
              <a:t>Infused with delicious fruits and vegetables to create a convenient, fun and tasty snack for active souls of all ages!</a:t>
            </a:r>
            <a:endParaRPr lang="en-US" sz="1400" dirty="0">
              <a:solidFill>
                <a:srgbClr val="562966"/>
              </a:solidFill>
              <a:latin typeface="Candara"/>
              <a:cs typeface="Candara"/>
            </a:endParaRPr>
          </a:p>
          <a:p>
            <a:pPr marL="171450" lvl="1" indent="-171450">
              <a:spcAft>
                <a:spcPts val="600"/>
              </a:spcAft>
              <a:buFont typeface="Arial" panose="020B0604020202020204" pitchFamily="34" charset="0"/>
              <a:buChar char="•"/>
              <a:defRPr/>
            </a:pPr>
            <a:r>
              <a:rPr lang="en-US" sz="1400" b="1" dirty="0">
                <a:solidFill>
                  <a:srgbClr val="562966"/>
                </a:solidFill>
                <a:latin typeface="Candara"/>
                <a:cs typeface="Candara"/>
              </a:rPr>
              <a:t>4pks:</a:t>
            </a:r>
          </a:p>
          <a:p>
            <a:pPr marL="628650" lvl="2" indent="-171450">
              <a:spcAft>
                <a:spcPts val="600"/>
              </a:spcAft>
              <a:buFont typeface="Arial" panose="020B0604020202020204" pitchFamily="34" charset="0"/>
              <a:buChar char="•"/>
              <a:defRPr/>
            </a:pPr>
            <a:r>
              <a:rPr lang="en-US" sz="1400" dirty="0">
                <a:solidFill>
                  <a:srgbClr val="562966"/>
                </a:solidFill>
                <a:latin typeface="Candara"/>
                <a:cs typeface="Candara"/>
              </a:rPr>
              <a:t>SRP: $5.99</a:t>
            </a:r>
          </a:p>
          <a:p>
            <a:pPr marL="628650" lvl="2" indent="-171450">
              <a:spcAft>
                <a:spcPts val="600"/>
              </a:spcAft>
              <a:buFont typeface="Arial" panose="020B0604020202020204" pitchFamily="34" charset="0"/>
              <a:buChar char="•"/>
              <a:defRPr/>
            </a:pPr>
            <a:r>
              <a:rPr lang="en-US" sz="1400" dirty="0">
                <a:solidFill>
                  <a:srgbClr val="562966"/>
                </a:solidFill>
                <a:latin typeface="Candara"/>
                <a:cs typeface="Candara"/>
              </a:rPr>
              <a:t>Pack Size:</a:t>
            </a:r>
            <a:r>
              <a:rPr lang="en-US" sz="1400" b="1" dirty="0">
                <a:solidFill>
                  <a:srgbClr val="562966"/>
                </a:solidFill>
                <a:latin typeface="Candara"/>
                <a:cs typeface="Candara"/>
              </a:rPr>
              <a:t> </a:t>
            </a:r>
            <a:r>
              <a:rPr lang="en-US" sz="1400" dirty="0">
                <a:solidFill>
                  <a:srgbClr val="562966"/>
                </a:solidFill>
                <a:latin typeface="Candara"/>
                <a:cs typeface="Candara"/>
              </a:rPr>
              <a:t>6/4/3.5oz </a:t>
            </a:r>
          </a:p>
          <a:p>
            <a:pPr marL="171450" lvl="1" indent="-171450">
              <a:spcAft>
                <a:spcPts val="600"/>
              </a:spcAft>
              <a:buFont typeface="Arial" panose="020B0604020202020204" pitchFamily="34" charset="0"/>
              <a:buChar char="•"/>
              <a:defRPr/>
            </a:pPr>
            <a:r>
              <a:rPr lang="en-US" sz="1400" b="1" dirty="0">
                <a:solidFill>
                  <a:srgbClr val="562966"/>
                </a:solidFill>
                <a:latin typeface="Candara"/>
                <a:cs typeface="Candara"/>
              </a:rPr>
              <a:t>Singles:</a:t>
            </a:r>
            <a:r>
              <a:rPr lang="en-US" sz="1400" dirty="0">
                <a:solidFill>
                  <a:srgbClr val="562966"/>
                </a:solidFill>
                <a:latin typeface="Candara"/>
                <a:cs typeface="Candara"/>
              </a:rPr>
              <a:t> </a:t>
            </a:r>
          </a:p>
          <a:p>
            <a:pPr marL="628650" lvl="2" indent="-171450">
              <a:spcAft>
                <a:spcPts val="600"/>
              </a:spcAft>
              <a:buFont typeface="Arial" panose="020B0604020202020204" pitchFamily="34" charset="0"/>
              <a:buChar char="•"/>
              <a:defRPr/>
            </a:pPr>
            <a:r>
              <a:rPr lang="en-US" sz="1400" dirty="0">
                <a:solidFill>
                  <a:srgbClr val="562966"/>
                </a:solidFill>
                <a:latin typeface="Candara"/>
                <a:cs typeface="Candara"/>
              </a:rPr>
              <a:t>SRP: $1.79</a:t>
            </a:r>
          </a:p>
          <a:p>
            <a:pPr marL="628650" lvl="2" indent="-171450">
              <a:spcAft>
                <a:spcPts val="600"/>
              </a:spcAft>
              <a:buFont typeface="Arial" panose="020B0604020202020204" pitchFamily="34" charset="0"/>
              <a:buChar char="•"/>
              <a:defRPr/>
            </a:pPr>
            <a:r>
              <a:rPr lang="en-US" sz="1400" dirty="0">
                <a:solidFill>
                  <a:srgbClr val="562966"/>
                </a:solidFill>
                <a:latin typeface="Candara"/>
                <a:cs typeface="Candara"/>
              </a:rPr>
              <a:t>Pack Size: 2/8/3.5oz </a:t>
            </a:r>
          </a:p>
          <a:p>
            <a:pPr marL="171450" lvl="1" indent="-171450">
              <a:spcAft>
                <a:spcPts val="600"/>
              </a:spcAft>
              <a:buFont typeface="Arial" panose="020B0604020202020204" pitchFamily="34" charset="0"/>
              <a:buChar char="•"/>
              <a:defRPr/>
            </a:pPr>
            <a:r>
              <a:rPr lang="en-US" sz="1400" dirty="0">
                <a:solidFill>
                  <a:srgbClr val="562966"/>
                </a:solidFill>
                <a:latin typeface="Candara"/>
                <a:cs typeface="Candara"/>
              </a:rPr>
              <a:t>Single Squeeze promotes trial and impulse buy. </a:t>
            </a:r>
          </a:p>
          <a:p>
            <a:pPr marL="171450" lvl="1" indent="-171450">
              <a:spcAft>
                <a:spcPts val="600"/>
              </a:spcAft>
              <a:buFont typeface="Arial" panose="020B0604020202020204" pitchFamily="34" charset="0"/>
              <a:buChar char="•"/>
              <a:defRPr/>
            </a:pPr>
            <a:r>
              <a:rPr lang="en-US" sz="1400" dirty="0">
                <a:solidFill>
                  <a:srgbClr val="562966"/>
                </a:solidFill>
                <a:latin typeface="Candara"/>
                <a:cs typeface="Candara"/>
              </a:rPr>
              <a:t>4 Pks are great for families!</a:t>
            </a:r>
          </a:p>
          <a:p>
            <a:pPr marL="171450" lvl="1" indent="-171450">
              <a:spcAft>
                <a:spcPts val="600"/>
              </a:spcAft>
              <a:buFont typeface="Arial" panose="020B0604020202020204" pitchFamily="34" charset="0"/>
              <a:buChar char="•"/>
              <a:defRPr/>
            </a:pPr>
            <a:r>
              <a:rPr lang="en-US" sz="1400" dirty="0">
                <a:solidFill>
                  <a:srgbClr val="562966"/>
                </a:solidFill>
                <a:latin typeface="Candara"/>
                <a:cs typeface="Candara"/>
              </a:rPr>
              <a:t>Shelf life for all squeezes:  12 months from production.</a:t>
            </a:r>
          </a:p>
          <a:p>
            <a:pPr marL="171450" lvl="1" indent="-171450">
              <a:spcAft>
                <a:spcPts val="600"/>
              </a:spcAft>
              <a:buFont typeface="Arial" panose="020B0604020202020204" pitchFamily="34" charset="0"/>
              <a:buChar char="•"/>
              <a:defRPr/>
            </a:pPr>
            <a:r>
              <a:rPr lang="en-US" sz="1400" dirty="0">
                <a:solidFill>
                  <a:srgbClr val="562966"/>
                </a:solidFill>
                <a:latin typeface="Candara"/>
                <a:cs typeface="Candara"/>
              </a:rPr>
              <a:t>Shelf stable</a:t>
            </a:r>
          </a:p>
        </p:txBody>
      </p:sp>
      <p:sp>
        <p:nvSpPr>
          <p:cNvPr id="60" name="TextBox 59">
            <a:extLst>
              <a:ext uri="{FF2B5EF4-FFF2-40B4-BE49-F238E27FC236}">
                <a16:creationId xmlns:a16="http://schemas.microsoft.com/office/drawing/2014/main" id="{0DDAE7D3-BB73-E04A-9725-27BA1820C0E5}"/>
              </a:ext>
            </a:extLst>
          </p:cNvPr>
          <p:cNvSpPr txBox="1"/>
          <p:nvPr/>
        </p:nvSpPr>
        <p:spPr>
          <a:xfrm>
            <a:off x="1191701" y="1219152"/>
            <a:ext cx="3474720" cy="340519"/>
          </a:xfrm>
          <a:prstGeom prst="roundRect">
            <a:avLst/>
          </a:prstGeom>
          <a:solidFill>
            <a:schemeClr val="bg1"/>
          </a:solidFill>
          <a:ln>
            <a:solidFill>
              <a:schemeClr val="bg1">
                <a:lumMod val="65000"/>
              </a:schemeClr>
            </a:solidFill>
            <a:prstDash val="sysDash"/>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2966"/>
                </a:solidFill>
                <a:effectLst/>
                <a:uLnTx/>
                <a:uFillTx/>
                <a:latin typeface="Candara" panose="020E0502030303020204" pitchFamily="34" charset="0"/>
                <a:ea typeface="+mn-ea"/>
                <a:cs typeface="+mn-cs"/>
              </a:rPr>
              <a:t>Chia Squeeze 4-Pack Flavors</a:t>
            </a:r>
          </a:p>
        </p:txBody>
      </p:sp>
      <p:sp>
        <p:nvSpPr>
          <p:cNvPr id="61" name="TextBox 60">
            <a:extLst>
              <a:ext uri="{FF2B5EF4-FFF2-40B4-BE49-F238E27FC236}">
                <a16:creationId xmlns:a16="http://schemas.microsoft.com/office/drawing/2014/main" id="{E541748A-8FE2-3D43-AE6F-317FFEA5A30A}"/>
              </a:ext>
            </a:extLst>
          </p:cNvPr>
          <p:cNvSpPr txBox="1"/>
          <p:nvPr/>
        </p:nvSpPr>
        <p:spPr>
          <a:xfrm>
            <a:off x="1268762" y="3551067"/>
            <a:ext cx="3474720" cy="340519"/>
          </a:xfrm>
          <a:prstGeom prst="roundRect">
            <a:avLst/>
          </a:prstGeom>
          <a:solidFill>
            <a:schemeClr val="bg1"/>
          </a:solidFill>
          <a:ln>
            <a:solidFill>
              <a:schemeClr val="bg1">
                <a:lumMod val="65000"/>
              </a:schemeClr>
            </a:solidFill>
            <a:prstDash val="sysDash"/>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2966"/>
                </a:solidFill>
                <a:effectLst/>
                <a:uLnTx/>
                <a:uFillTx/>
                <a:latin typeface="Candara" panose="020E0502030303020204" pitchFamily="34" charset="0"/>
                <a:ea typeface="+mn-ea"/>
                <a:cs typeface="+mn-cs"/>
              </a:rPr>
              <a:t>Chia Squeeze Single</a:t>
            </a:r>
            <a:r>
              <a:rPr kumimoji="0" lang="en-US" sz="1100" b="1" i="0" u="none" strike="noStrike" kern="1200" cap="none" spc="0" normalizeH="0" baseline="0" noProof="0" dirty="0">
                <a:ln>
                  <a:noFill/>
                </a:ln>
                <a:solidFill>
                  <a:srgbClr val="562966"/>
                </a:solidFill>
                <a:effectLst/>
                <a:uLnTx/>
                <a:uFillTx/>
                <a:latin typeface="Candara" panose="020E0502030303020204" pitchFamily="34" charset="0"/>
                <a:ea typeface="+mn-ea"/>
                <a:cs typeface="+mn-cs"/>
              </a:rPr>
              <a:t> </a:t>
            </a:r>
            <a:r>
              <a:rPr kumimoji="0" lang="en-US" sz="1400" b="1" i="0" u="none" strike="noStrike" kern="1200" cap="none" spc="0" normalizeH="0" baseline="0" noProof="0" dirty="0">
                <a:ln>
                  <a:noFill/>
                </a:ln>
                <a:solidFill>
                  <a:srgbClr val="562966"/>
                </a:solidFill>
                <a:effectLst/>
                <a:uLnTx/>
                <a:uFillTx/>
                <a:latin typeface="Candara" panose="020E0502030303020204" pitchFamily="34" charset="0"/>
                <a:ea typeface="+mn-ea"/>
                <a:cs typeface="+mn-cs"/>
              </a:rPr>
              <a:t>(8-Pack) Flavors</a:t>
            </a:r>
          </a:p>
        </p:txBody>
      </p:sp>
      <p:sp>
        <p:nvSpPr>
          <p:cNvPr id="62" name="TextBox 61">
            <a:extLst>
              <a:ext uri="{FF2B5EF4-FFF2-40B4-BE49-F238E27FC236}">
                <a16:creationId xmlns:a16="http://schemas.microsoft.com/office/drawing/2014/main" id="{AEEB3896-C04B-5D4E-BCCA-EFFA3F3C1107}"/>
              </a:ext>
            </a:extLst>
          </p:cNvPr>
          <p:cNvSpPr txBox="1"/>
          <p:nvPr/>
        </p:nvSpPr>
        <p:spPr>
          <a:xfrm>
            <a:off x="377404" y="1617239"/>
            <a:ext cx="521069" cy="369332"/>
          </a:xfrm>
          <a:prstGeom prst="rect">
            <a:avLst/>
          </a:prstGeom>
          <a:noFill/>
        </p:spPr>
        <p:txBody>
          <a:bodyPr wrap="square" rtlCol="0">
            <a:spAutoFit/>
          </a:bodyPr>
          <a:lstStyle/>
          <a:p>
            <a:pPr algn="ctr"/>
            <a:r>
              <a:rPr lang="en-US" b="1" dirty="0">
                <a:solidFill>
                  <a:srgbClr val="562966"/>
                </a:solidFill>
              </a:rPr>
              <a:t>#1</a:t>
            </a:r>
          </a:p>
        </p:txBody>
      </p:sp>
      <p:sp>
        <p:nvSpPr>
          <p:cNvPr id="63" name="TextBox 62">
            <a:extLst>
              <a:ext uri="{FF2B5EF4-FFF2-40B4-BE49-F238E27FC236}">
                <a16:creationId xmlns:a16="http://schemas.microsoft.com/office/drawing/2014/main" id="{6353B568-703F-E44E-AA54-8FD082D48132}"/>
              </a:ext>
            </a:extLst>
          </p:cNvPr>
          <p:cNvSpPr txBox="1"/>
          <p:nvPr/>
        </p:nvSpPr>
        <p:spPr>
          <a:xfrm>
            <a:off x="1293813" y="1617239"/>
            <a:ext cx="521069" cy="369332"/>
          </a:xfrm>
          <a:prstGeom prst="rect">
            <a:avLst/>
          </a:prstGeom>
          <a:noFill/>
        </p:spPr>
        <p:txBody>
          <a:bodyPr wrap="square" rtlCol="0">
            <a:spAutoFit/>
          </a:bodyPr>
          <a:lstStyle/>
          <a:p>
            <a:pPr algn="ctr"/>
            <a:r>
              <a:rPr lang="en-US" b="1" dirty="0">
                <a:solidFill>
                  <a:srgbClr val="562966"/>
                </a:solidFill>
              </a:rPr>
              <a:t>#2</a:t>
            </a:r>
          </a:p>
        </p:txBody>
      </p:sp>
      <p:sp>
        <p:nvSpPr>
          <p:cNvPr id="64" name="TextBox 63">
            <a:extLst>
              <a:ext uri="{FF2B5EF4-FFF2-40B4-BE49-F238E27FC236}">
                <a16:creationId xmlns:a16="http://schemas.microsoft.com/office/drawing/2014/main" id="{98D77767-F79A-A94E-95BF-FAC7AC49D713}"/>
              </a:ext>
            </a:extLst>
          </p:cNvPr>
          <p:cNvSpPr txBox="1"/>
          <p:nvPr/>
        </p:nvSpPr>
        <p:spPr>
          <a:xfrm>
            <a:off x="2210222" y="1617239"/>
            <a:ext cx="521069" cy="369332"/>
          </a:xfrm>
          <a:prstGeom prst="rect">
            <a:avLst/>
          </a:prstGeom>
          <a:noFill/>
        </p:spPr>
        <p:txBody>
          <a:bodyPr wrap="square" rtlCol="0">
            <a:spAutoFit/>
          </a:bodyPr>
          <a:lstStyle/>
          <a:p>
            <a:pPr algn="ctr"/>
            <a:r>
              <a:rPr lang="en-US" b="1" dirty="0">
                <a:solidFill>
                  <a:srgbClr val="562966"/>
                </a:solidFill>
              </a:rPr>
              <a:t>#3</a:t>
            </a:r>
          </a:p>
        </p:txBody>
      </p:sp>
      <p:sp>
        <p:nvSpPr>
          <p:cNvPr id="65" name="TextBox 64">
            <a:extLst>
              <a:ext uri="{FF2B5EF4-FFF2-40B4-BE49-F238E27FC236}">
                <a16:creationId xmlns:a16="http://schemas.microsoft.com/office/drawing/2014/main" id="{04B8D7BD-1010-7A49-9557-5279C928298A}"/>
              </a:ext>
            </a:extLst>
          </p:cNvPr>
          <p:cNvSpPr txBox="1"/>
          <p:nvPr/>
        </p:nvSpPr>
        <p:spPr>
          <a:xfrm>
            <a:off x="3202834" y="1617239"/>
            <a:ext cx="521069" cy="369332"/>
          </a:xfrm>
          <a:prstGeom prst="rect">
            <a:avLst/>
          </a:prstGeom>
          <a:noFill/>
        </p:spPr>
        <p:txBody>
          <a:bodyPr wrap="square" rtlCol="0">
            <a:spAutoFit/>
          </a:bodyPr>
          <a:lstStyle/>
          <a:p>
            <a:pPr algn="ctr"/>
            <a:r>
              <a:rPr lang="en-US" b="1" dirty="0">
                <a:solidFill>
                  <a:srgbClr val="562966"/>
                </a:solidFill>
              </a:rPr>
              <a:t>#4</a:t>
            </a:r>
          </a:p>
        </p:txBody>
      </p:sp>
      <p:sp>
        <p:nvSpPr>
          <p:cNvPr id="66" name="TextBox 65">
            <a:extLst>
              <a:ext uri="{FF2B5EF4-FFF2-40B4-BE49-F238E27FC236}">
                <a16:creationId xmlns:a16="http://schemas.microsoft.com/office/drawing/2014/main" id="{9E614AD4-D120-3D4B-9CD8-254AC1F074E8}"/>
              </a:ext>
            </a:extLst>
          </p:cNvPr>
          <p:cNvSpPr txBox="1"/>
          <p:nvPr/>
        </p:nvSpPr>
        <p:spPr>
          <a:xfrm>
            <a:off x="339573" y="3920083"/>
            <a:ext cx="430980" cy="369332"/>
          </a:xfrm>
          <a:prstGeom prst="rect">
            <a:avLst/>
          </a:prstGeom>
          <a:noFill/>
        </p:spPr>
        <p:txBody>
          <a:bodyPr wrap="square" rtlCol="0">
            <a:spAutoFit/>
          </a:bodyPr>
          <a:lstStyle/>
          <a:p>
            <a:pPr algn="ctr"/>
            <a:r>
              <a:rPr lang="en-US" b="1" dirty="0">
                <a:solidFill>
                  <a:srgbClr val="562966"/>
                </a:solidFill>
              </a:rPr>
              <a:t>#1</a:t>
            </a:r>
          </a:p>
        </p:txBody>
      </p:sp>
      <p:sp>
        <p:nvSpPr>
          <p:cNvPr id="67" name="TextBox 66">
            <a:extLst>
              <a:ext uri="{FF2B5EF4-FFF2-40B4-BE49-F238E27FC236}">
                <a16:creationId xmlns:a16="http://schemas.microsoft.com/office/drawing/2014/main" id="{3A730A4E-9777-844F-A99C-E93C0122CFDD}"/>
              </a:ext>
            </a:extLst>
          </p:cNvPr>
          <p:cNvSpPr txBox="1"/>
          <p:nvPr/>
        </p:nvSpPr>
        <p:spPr>
          <a:xfrm>
            <a:off x="1258812" y="3928685"/>
            <a:ext cx="430980" cy="369332"/>
          </a:xfrm>
          <a:prstGeom prst="rect">
            <a:avLst/>
          </a:prstGeom>
          <a:noFill/>
        </p:spPr>
        <p:txBody>
          <a:bodyPr wrap="square" rtlCol="0">
            <a:spAutoFit/>
          </a:bodyPr>
          <a:lstStyle/>
          <a:p>
            <a:pPr algn="ctr"/>
            <a:r>
              <a:rPr lang="en-US" b="1" dirty="0">
                <a:solidFill>
                  <a:srgbClr val="562966"/>
                </a:solidFill>
              </a:rPr>
              <a:t>#2</a:t>
            </a:r>
          </a:p>
        </p:txBody>
      </p:sp>
      <p:sp>
        <p:nvSpPr>
          <p:cNvPr id="68" name="TextBox 67">
            <a:extLst>
              <a:ext uri="{FF2B5EF4-FFF2-40B4-BE49-F238E27FC236}">
                <a16:creationId xmlns:a16="http://schemas.microsoft.com/office/drawing/2014/main" id="{07A25E39-3DD0-E54E-9E48-3BFAB5B86FD8}"/>
              </a:ext>
            </a:extLst>
          </p:cNvPr>
          <p:cNvSpPr txBox="1"/>
          <p:nvPr/>
        </p:nvSpPr>
        <p:spPr>
          <a:xfrm>
            <a:off x="2154106" y="3916251"/>
            <a:ext cx="430980" cy="369332"/>
          </a:xfrm>
          <a:prstGeom prst="rect">
            <a:avLst/>
          </a:prstGeom>
          <a:noFill/>
        </p:spPr>
        <p:txBody>
          <a:bodyPr wrap="square" rtlCol="0">
            <a:spAutoFit/>
          </a:bodyPr>
          <a:lstStyle/>
          <a:p>
            <a:pPr algn="ctr"/>
            <a:r>
              <a:rPr lang="en-US" b="1" dirty="0">
                <a:solidFill>
                  <a:srgbClr val="562966"/>
                </a:solidFill>
              </a:rPr>
              <a:t>#3</a:t>
            </a:r>
          </a:p>
        </p:txBody>
      </p:sp>
      <p:sp>
        <p:nvSpPr>
          <p:cNvPr id="69" name="TextBox 68">
            <a:extLst>
              <a:ext uri="{FF2B5EF4-FFF2-40B4-BE49-F238E27FC236}">
                <a16:creationId xmlns:a16="http://schemas.microsoft.com/office/drawing/2014/main" id="{401B35E8-C147-D447-8890-0EB58F5A00D3}"/>
              </a:ext>
            </a:extLst>
          </p:cNvPr>
          <p:cNvSpPr txBox="1"/>
          <p:nvPr/>
        </p:nvSpPr>
        <p:spPr>
          <a:xfrm>
            <a:off x="3080562" y="3924717"/>
            <a:ext cx="430980" cy="369332"/>
          </a:xfrm>
          <a:prstGeom prst="rect">
            <a:avLst/>
          </a:prstGeom>
          <a:noFill/>
        </p:spPr>
        <p:txBody>
          <a:bodyPr wrap="square" rtlCol="0">
            <a:spAutoFit/>
          </a:bodyPr>
          <a:lstStyle/>
          <a:p>
            <a:pPr algn="ctr"/>
            <a:r>
              <a:rPr lang="en-US" b="1" dirty="0">
                <a:solidFill>
                  <a:srgbClr val="562966"/>
                </a:solidFill>
              </a:rPr>
              <a:t>#4</a:t>
            </a:r>
          </a:p>
        </p:txBody>
      </p:sp>
      <p:sp>
        <p:nvSpPr>
          <p:cNvPr id="82" name="TextBox 81">
            <a:extLst>
              <a:ext uri="{FF2B5EF4-FFF2-40B4-BE49-F238E27FC236}">
                <a16:creationId xmlns:a16="http://schemas.microsoft.com/office/drawing/2014/main" id="{218B0436-EBA4-844D-9FFE-7939131D1D6A}"/>
              </a:ext>
            </a:extLst>
          </p:cNvPr>
          <p:cNvSpPr txBox="1"/>
          <p:nvPr/>
        </p:nvSpPr>
        <p:spPr>
          <a:xfrm>
            <a:off x="107814" y="2966188"/>
            <a:ext cx="9790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Blackberry Bliss</a:t>
            </a:r>
          </a:p>
        </p:txBody>
      </p:sp>
      <p:sp>
        <p:nvSpPr>
          <p:cNvPr id="86" name="TextBox 85">
            <a:extLst>
              <a:ext uri="{FF2B5EF4-FFF2-40B4-BE49-F238E27FC236}">
                <a16:creationId xmlns:a16="http://schemas.microsoft.com/office/drawing/2014/main" id="{9C21D229-117C-3A40-91DD-6462938E0A73}"/>
              </a:ext>
            </a:extLst>
          </p:cNvPr>
          <p:cNvSpPr txBox="1"/>
          <p:nvPr/>
        </p:nvSpPr>
        <p:spPr>
          <a:xfrm>
            <a:off x="4966299" y="2966188"/>
            <a:ext cx="972255"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Prebiotic Strawberry Lemonade</a:t>
            </a:r>
          </a:p>
        </p:txBody>
      </p:sp>
      <p:sp>
        <p:nvSpPr>
          <p:cNvPr id="87" name="TextBox 86">
            <a:extLst>
              <a:ext uri="{FF2B5EF4-FFF2-40B4-BE49-F238E27FC236}">
                <a16:creationId xmlns:a16="http://schemas.microsoft.com/office/drawing/2014/main" id="{97610C98-4A78-8748-A771-FCC315FA0728}"/>
              </a:ext>
            </a:extLst>
          </p:cNvPr>
          <p:cNvSpPr txBox="1"/>
          <p:nvPr/>
        </p:nvSpPr>
        <p:spPr>
          <a:xfrm>
            <a:off x="1128732" y="2966188"/>
            <a:ext cx="97225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Strawberry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ndara" panose="020E0502030303020204" pitchFamily="34" charset="0"/>
              </a:rPr>
              <a:t>Banana</a:t>
            </a:r>
            <a:endPar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55" name="Picture 54" descr="A picture containing purple, pink, sitting, bus&#10;&#10;Description automatically generated">
            <a:extLst>
              <a:ext uri="{FF2B5EF4-FFF2-40B4-BE49-F238E27FC236}">
                <a16:creationId xmlns:a16="http://schemas.microsoft.com/office/drawing/2014/main" id="{8E01EA45-80A0-774E-A661-FFA2849919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08" y="1917637"/>
            <a:ext cx="1075732" cy="1137473"/>
          </a:xfrm>
          <a:prstGeom prst="rect">
            <a:avLst/>
          </a:prstGeom>
        </p:spPr>
      </p:pic>
      <p:pic>
        <p:nvPicPr>
          <p:cNvPr id="75" name="Picture 74" descr="A picture containing woman, bus, parking, table&#10;&#10;Description automatically generated">
            <a:extLst>
              <a:ext uri="{FF2B5EF4-FFF2-40B4-BE49-F238E27FC236}">
                <a16:creationId xmlns:a16="http://schemas.microsoft.com/office/drawing/2014/main" id="{5DF823D1-4D7B-1B40-BF39-36BEB812E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94" y="1914891"/>
            <a:ext cx="1075732" cy="1137473"/>
          </a:xfrm>
          <a:prstGeom prst="rect">
            <a:avLst/>
          </a:prstGeom>
        </p:spPr>
      </p:pic>
      <p:pic>
        <p:nvPicPr>
          <p:cNvPr id="77" name="Picture 76" descr="A picture containing bus, woman, man, parking&#10;&#10;Description automatically generated">
            <a:extLst>
              <a:ext uri="{FF2B5EF4-FFF2-40B4-BE49-F238E27FC236}">
                <a16:creationId xmlns:a16="http://schemas.microsoft.com/office/drawing/2014/main" id="{00AE7A7F-58F4-5540-B703-AD89E5777C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328" y="1917637"/>
            <a:ext cx="1075731" cy="1137473"/>
          </a:xfrm>
          <a:prstGeom prst="rect">
            <a:avLst/>
          </a:prstGeom>
        </p:spPr>
      </p:pic>
      <p:pic>
        <p:nvPicPr>
          <p:cNvPr id="94" name="Picture 93" descr="A picture containing pink, sitting, food, table&#10;&#10;Description automatically generated">
            <a:extLst>
              <a:ext uri="{FF2B5EF4-FFF2-40B4-BE49-F238E27FC236}">
                <a16:creationId xmlns:a16="http://schemas.microsoft.com/office/drawing/2014/main" id="{D09EB3DF-77D2-4548-B42E-10D1682EC3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764" y="1917637"/>
            <a:ext cx="1075732" cy="1137473"/>
          </a:xfrm>
          <a:prstGeom prst="rect">
            <a:avLst/>
          </a:prstGeom>
        </p:spPr>
      </p:pic>
      <p:pic>
        <p:nvPicPr>
          <p:cNvPr id="95" name="Picture 94" descr="A picture containing green, sitting, parking, bus&#10;&#10;Description automatically generated">
            <a:extLst>
              <a:ext uri="{FF2B5EF4-FFF2-40B4-BE49-F238E27FC236}">
                <a16:creationId xmlns:a16="http://schemas.microsoft.com/office/drawing/2014/main" id="{9FBD111D-3F3B-AF41-8454-4D6CF0C2E6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92750" y="1917637"/>
            <a:ext cx="1075732" cy="1137473"/>
          </a:xfrm>
          <a:prstGeom prst="rect">
            <a:avLst/>
          </a:prstGeom>
        </p:spPr>
      </p:pic>
      <p:pic>
        <p:nvPicPr>
          <p:cNvPr id="96" name="Picture 95" descr="A picture containing pink, table, food, bus&#10;&#10;Description automatically generated">
            <a:extLst>
              <a:ext uri="{FF2B5EF4-FFF2-40B4-BE49-F238E27FC236}">
                <a16:creationId xmlns:a16="http://schemas.microsoft.com/office/drawing/2014/main" id="{60FEE09B-BD3A-7C47-AA0D-AF2BBA80C78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10896" y="1917637"/>
            <a:ext cx="1075732" cy="1137473"/>
          </a:xfrm>
          <a:prstGeom prst="rect">
            <a:avLst/>
          </a:prstGeom>
        </p:spPr>
      </p:pic>
      <p:pic>
        <p:nvPicPr>
          <p:cNvPr id="99" name="Picture 98" descr="A picture containing food, lotion, pink, purple&#10;&#10;Description automatically generated">
            <a:extLst>
              <a:ext uri="{FF2B5EF4-FFF2-40B4-BE49-F238E27FC236}">
                <a16:creationId xmlns:a16="http://schemas.microsoft.com/office/drawing/2014/main" id="{0F6AB37D-716C-654F-8FC4-73EB21E0CBA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59" y="4341306"/>
            <a:ext cx="849077" cy="1328555"/>
          </a:xfrm>
          <a:prstGeom prst="rect">
            <a:avLst/>
          </a:prstGeom>
        </p:spPr>
      </p:pic>
      <p:pic>
        <p:nvPicPr>
          <p:cNvPr id="101" name="Picture 100" descr="A close up of a sign&#10;&#10;Description automatically generated">
            <a:extLst>
              <a:ext uri="{FF2B5EF4-FFF2-40B4-BE49-F238E27FC236}">
                <a16:creationId xmlns:a16="http://schemas.microsoft.com/office/drawing/2014/main" id="{FE4D3A0B-0AF6-8840-92FF-466090E34C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89361" y="4338556"/>
            <a:ext cx="852592" cy="1334055"/>
          </a:xfrm>
          <a:prstGeom prst="rect">
            <a:avLst/>
          </a:prstGeom>
        </p:spPr>
      </p:pic>
      <p:pic>
        <p:nvPicPr>
          <p:cNvPr id="102" name="Picture 101" descr="A picture containing food&#10;&#10;Description automatically generated">
            <a:extLst>
              <a:ext uri="{FF2B5EF4-FFF2-40B4-BE49-F238E27FC236}">
                <a16:creationId xmlns:a16="http://schemas.microsoft.com/office/drawing/2014/main" id="{43D15292-EDAE-4643-8147-7603B313D6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4782" y="4338556"/>
            <a:ext cx="852592" cy="1334055"/>
          </a:xfrm>
          <a:prstGeom prst="rect">
            <a:avLst/>
          </a:prstGeom>
        </p:spPr>
      </p:pic>
      <p:pic>
        <p:nvPicPr>
          <p:cNvPr id="103" name="Picture 102" descr="A picture containing food&#10;&#10;Description automatically generated">
            <a:extLst>
              <a:ext uri="{FF2B5EF4-FFF2-40B4-BE49-F238E27FC236}">
                <a16:creationId xmlns:a16="http://schemas.microsoft.com/office/drawing/2014/main" id="{6285098B-7225-4744-ABEF-45C3C78B29D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37130" y="4364185"/>
            <a:ext cx="852592" cy="1334055"/>
          </a:xfrm>
          <a:prstGeom prst="rect">
            <a:avLst/>
          </a:prstGeom>
        </p:spPr>
      </p:pic>
      <p:sp>
        <p:nvSpPr>
          <p:cNvPr id="105" name="TextBox 104">
            <a:extLst>
              <a:ext uri="{FF2B5EF4-FFF2-40B4-BE49-F238E27FC236}">
                <a16:creationId xmlns:a16="http://schemas.microsoft.com/office/drawing/2014/main" id="{47269B6C-3A0E-F24A-9D7F-8B6E98713B16}"/>
              </a:ext>
            </a:extLst>
          </p:cNvPr>
          <p:cNvSpPr txBox="1"/>
          <p:nvPr/>
        </p:nvSpPr>
        <p:spPr>
          <a:xfrm>
            <a:off x="2170522" y="3012354"/>
            <a:ext cx="9790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Wild Raspberry</a:t>
            </a:r>
          </a:p>
        </p:txBody>
      </p:sp>
      <p:sp>
        <p:nvSpPr>
          <p:cNvPr id="106" name="TextBox 105">
            <a:extLst>
              <a:ext uri="{FF2B5EF4-FFF2-40B4-BE49-F238E27FC236}">
                <a16:creationId xmlns:a16="http://schemas.microsoft.com/office/drawing/2014/main" id="{44AB96D9-76F0-A948-B970-052456BF5094}"/>
              </a:ext>
            </a:extLst>
          </p:cNvPr>
          <p:cNvSpPr txBox="1"/>
          <p:nvPr/>
        </p:nvSpPr>
        <p:spPr>
          <a:xfrm>
            <a:off x="4000013" y="2966188"/>
            <a:ext cx="972255"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Prebiotic Blueberry Acai</a:t>
            </a:r>
          </a:p>
        </p:txBody>
      </p:sp>
      <p:sp>
        <p:nvSpPr>
          <p:cNvPr id="107" name="TextBox 106">
            <a:extLst>
              <a:ext uri="{FF2B5EF4-FFF2-40B4-BE49-F238E27FC236}">
                <a16:creationId xmlns:a16="http://schemas.microsoft.com/office/drawing/2014/main" id="{CF70EC05-69FB-EE4B-9ABE-40A847E12F94}"/>
              </a:ext>
            </a:extLst>
          </p:cNvPr>
          <p:cNvSpPr txBox="1"/>
          <p:nvPr/>
        </p:nvSpPr>
        <p:spPr>
          <a:xfrm>
            <a:off x="3047870" y="2966188"/>
            <a:ext cx="97225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Green Magic</a:t>
            </a:r>
          </a:p>
        </p:txBody>
      </p:sp>
      <p:sp>
        <p:nvSpPr>
          <p:cNvPr id="108" name="TextBox 107">
            <a:extLst>
              <a:ext uri="{FF2B5EF4-FFF2-40B4-BE49-F238E27FC236}">
                <a16:creationId xmlns:a16="http://schemas.microsoft.com/office/drawing/2014/main" id="{C6066C04-FFAC-824D-8D25-00718EFA14BC}"/>
              </a:ext>
            </a:extLst>
          </p:cNvPr>
          <p:cNvSpPr txBox="1"/>
          <p:nvPr/>
        </p:nvSpPr>
        <p:spPr>
          <a:xfrm>
            <a:off x="-20578" y="5745642"/>
            <a:ext cx="9790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Blackberry Bliss</a:t>
            </a:r>
          </a:p>
        </p:txBody>
      </p:sp>
      <p:sp>
        <p:nvSpPr>
          <p:cNvPr id="110" name="TextBox 109">
            <a:extLst>
              <a:ext uri="{FF2B5EF4-FFF2-40B4-BE49-F238E27FC236}">
                <a16:creationId xmlns:a16="http://schemas.microsoft.com/office/drawing/2014/main" id="{675EA7B8-73D3-604C-B13A-8CB18ABC5DED}"/>
              </a:ext>
            </a:extLst>
          </p:cNvPr>
          <p:cNvSpPr txBox="1"/>
          <p:nvPr/>
        </p:nvSpPr>
        <p:spPr>
          <a:xfrm>
            <a:off x="1054761" y="5745642"/>
            <a:ext cx="97225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Strawberry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Candara" panose="020E0502030303020204" pitchFamily="34" charset="0"/>
              </a:rPr>
              <a:t>Banana</a:t>
            </a:r>
            <a:endPar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111" name="TextBox 110">
            <a:extLst>
              <a:ext uri="{FF2B5EF4-FFF2-40B4-BE49-F238E27FC236}">
                <a16:creationId xmlns:a16="http://schemas.microsoft.com/office/drawing/2014/main" id="{BD54F7D5-A3D7-D04D-A851-09301C12A2C8}"/>
              </a:ext>
            </a:extLst>
          </p:cNvPr>
          <p:cNvSpPr txBox="1"/>
          <p:nvPr/>
        </p:nvSpPr>
        <p:spPr>
          <a:xfrm>
            <a:off x="1954011" y="5745642"/>
            <a:ext cx="9790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Wild Raspberry</a:t>
            </a:r>
          </a:p>
        </p:txBody>
      </p:sp>
      <p:sp>
        <p:nvSpPr>
          <p:cNvPr id="113" name="TextBox 112">
            <a:extLst>
              <a:ext uri="{FF2B5EF4-FFF2-40B4-BE49-F238E27FC236}">
                <a16:creationId xmlns:a16="http://schemas.microsoft.com/office/drawing/2014/main" id="{6D91983B-2130-0741-83A6-9F6A6CFF7354}"/>
              </a:ext>
            </a:extLst>
          </p:cNvPr>
          <p:cNvSpPr txBox="1"/>
          <p:nvPr/>
        </p:nvSpPr>
        <p:spPr>
          <a:xfrm>
            <a:off x="2827812" y="5745642"/>
            <a:ext cx="97225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Green Magic</a:t>
            </a:r>
          </a:p>
        </p:txBody>
      </p:sp>
      <p:sp>
        <p:nvSpPr>
          <p:cNvPr id="43" name="TextBox 42">
            <a:extLst>
              <a:ext uri="{FF2B5EF4-FFF2-40B4-BE49-F238E27FC236}">
                <a16:creationId xmlns:a16="http://schemas.microsoft.com/office/drawing/2014/main" id="{E6905B08-A179-4B2F-834E-9B7409E6A37A}"/>
              </a:ext>
            </a:extLst>
          </p:cNvPr>
          <p:cNvSpPr txBox="1"/>
          <p:nvPr/>
        </p:nvSpPr>
        <p:spPr>
          <a:xfrm>
            <a:off x="4075904" y="1634762"/>
            <a:ext cx="663353" cy="369332"/>
          </a:xfrm>
          <a:prstGeom prst="rect">
            <a:avLst/>
          </a:prstGeom>
          <a:noFill/>
        </p:spPr>
        <p:txBody>
          <a:bodyPr wrap="square" rtlCol="0">
            <a:spAutoFit/>
          </a:bodyPr>
          <a:lstStyle/>
          <a:p>
            <a:pPr algn="ctr"/>
            <a:r>
              <a:rPr lang="en-US" b="1" dirty="0">
                <a:solidFill>
                  <a:srgbClr val="562966"/>
                </a:solidFill>
              </a:rPr>
              <a:t>NEW</a:t>
            </a:r>
          </a:p>
        </p:txBody>
      </p:sp>
      <p:sp>
        <p:nvSpPr>
          <p:cNvPr id="44" name="TextBox 43">
            <a:extLst>
              <a:ext uri="{FF2B5EF4-FFF2-40B4-BE49-F238E27FC236}">
                <a16:creationId xmlns:a16="http://schemas.microsoft.com/office/drawing/2014/main" id="{45BA7227-BD85-48DE-9DAE-CBB37F1B05FE}"/>
              </a:ext>
            </a:extLst>
          </p:cNvPr>
          <p:cNvSpPr txBox="1"/>
          <p:nvPr/>
        </p:nvSpPr>
        <p:spPr>
          <a:xfrm>
            <a:off x="4971778" y="1630203"/>
            <a:ext cx="778728" cy="369332"/>
          </a:xfrm>
          <a:prstGeom prst="rect">
            <a:avLst/>
          </a:prstGeom>
          <a:noFill/>
        </p:spPr>
        <p:txBody>
          <a:bodyPr wrap="square" rtlCol="0">
            <a:spAutoFit/>
          </a:bodyPr>
          <a:lstStyle/>
          <a:p>
            <a:pPr algn="ctr"/>
            <a:r>
              <a:rPr lang="en-US" b="1" dirty="0">
                <a:solidFill>
                  <a:srgbClr val="562966"/>
                </a:solidFill>
              </a:rPr>
              <a:t>NEW</a:t>
            </a:r>
          </a:p>
        </p:txBody>
      </p:sp>
      <p:pic>
        <p:nvPicPr>
          <p:cNvPr id="3" name="Picture 2" descr="Text&#10;&#10;Description automatically generated">
            <a:extLst>
              <a:ext uri="{FF2B5EF4-FFF2-40B4-BE49-F238E27FC236}">
                <a16:creationId xmlns:a16="http://schemas.microsoft.com/office/drawing/2014/main" id="{A61CB92D-380C-437B-AC91-FE3A0E3BEB3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04511" y="4346271"/>
            <a:ext cx="854116" cy="1334055"/>
          </a:xfrm>
          <a:prstGeom prst="rect">
            <a:avLst/>
          </a:prstGeom>
        </p:spPr>
      </p:pic>
      <p:pic>
        <p:nvPicPr>
          <p:cNvPr id="4" name="Picture 3" descr="Text&#10;&#10;Description automatically generated">
            <a:extLst>
              <a:ext uri="{FF2B5EF4-FFF2-40B4-BE49-F238E27FC236}">
                <a16:creationId xmlns:a16="http://schemas.microsoft.com/office/drawing/2014/main" id="{91995D09-C5C4-49DD-A0CB-F7C1B33C13B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884307" y="4346271"/>
            <a:ext cx="854116" cy="1334055"/>
          </a:xfrm>
          <a:prstGeom prst="rect">
            <a:avLst/>
          </a:prstGeom>
        </p:spPr>
      </p:pic>
      <p:sp>
        <p:nvSpPr>
          <p:cNvPr id="5" name="TextBox 4">
            <a:extLst>
              <a:ext uri="{FF2B5EF4-FFF2-40B4-BE49-F238E27FC236}">
                <a16:creationId xmlns:a16="http://schemas.microsoft.com/office/drawing/2014/main" id="{A69C24AC-BA03-4217-ABDC-7BE6A67F499A}"/>
              </a:ext>
            </a:extLst>
          </p:cNvPr>
          <p:cNvSpPr txBox="1"/>
          <p:nvPr/>
        </p:nvSpPr>
        <p:spPr>
          <a:xfrm>
            <a:off x="4051606" y="3920081"/>
            <a:ext cx="430980" cy="369332"/>
          </a:xfrm>
          <a:prstGeom prst="rect">
            <a:avLst/>
          </a:prstGeom>
          <a:noFill/>
        </p:spPr>
        <p:txBody>
          <a:bodyPr wrap="square" rtlCol="0">
            <a:spAutoFit/>
          </a:bodyPr>
          <a:lstStyle/>
          <a:p>
            <a:pPr algn="ctr"/>
            <a:r>
              <a:rPr lang="en-US" b="1" dirty="0">
                <a:solidFill>
                  <a:srgbClr val="562966"/>
                </a:solidFill>
              </a:rPr>
              <a:t>#5</a:t>
            </a:r>
          </a:p>
        </p:txBody>
      </p:sp>
      <p:sp>
        <p:nvSpPr>
          <p:cNvPr id="6" name="TextBox 5">
            <a:extLst>
              <a:ext uri="{FF2B5EF4-FFF2-40B4-BE49-F238E27FC236}">
                <a16:creationId xmlns:a16="http://schemas.microsoft.com/office/drawing/2014/main" id="{E3B5DF9F-61EF-4A08-A20E-30757341A51A}"/>
              </a:ext>
            </a:extLst>
          </p:cNvPr>
          <p:cNvSpPr txBox="1"/>
          <p:nvPr/>
        </p:nvSpPr>
        <p:spPr>
          <a:xfrm>
            <a:off x="4970845" y="3928683"/>
            <a:ext cx="430980" cy="369332"/>
          </a:xfrm>
          <a:prstGeom prst="rect">
            <a:avLst/>
          </a:prstGeom>
          <a:noFill/>
        </p:spPr>
        <p:txBody>
          <a:bodyPr wrap="square" rtlCol="0">
            <a:spAutoFit/>
          </a:bodyPr>
          <a:lstStyle/>
          <a:p>
            <a:pPr algn="ctr"/>
            <a:r>
              <a:rPr lang="en-US" b="1" dirty="0">
                <a:solidFill>
                  <a:srgbClr val="562966"/>
                </a:solidFill>
              </a:rPr>
              <a:t>#6</a:t>
            </a:r>
          </a:p>
        </p:txBody>
      </p:sp>
      <p:sp>
        <p:nvSpPr>
          <p:cNvPr id="40" name="TextBox 39">
            <a:extLst>
              <a:ext uri="{FF2B5EF4-FFF2-40B4-BE49-F238E27FC236}">
                <a16:creationId xmlns:a16="http://schemas.microsoft.com/office/drawing/2014/main" id="{9B58DBD5-E3DA-470C-BB6B-2307B9A7FD9B}"/>
              </a:ext>
            </a:extLst>
          </p:cNvPr>
          <p:cNvSpPr txBox="1"/>
          <p:nvPr/>
        </p:nvSpPr>
        <p:spPr>
          <a:xfrm>
            <a:off x="3833358" y="5728058"/>
            <a:ext cx="97225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Cherry Love</a:t>
            </a:r>
          </a:p>
        </p:txBody>
      </p:sp>
      <p:sp>
        <p:nvSpPr>
          <p:cNvPr id="41" name="TextBox 40">
            <a:extLst>
              <a:ext uri="{FF2B5EF4-FFF2-40B4-BE49-F238E27FC236}">
                <a16:creationId xmlns:a16="http://schemas.microsoft.com/office/drawing/2014/main" id="{CF04054C-A3CD-47D0-BBE0-48491611C387}"/>
              </a:ext>
            </a:extLst>
          </p:cNvPr>
          <p:cNvSpPr txBox="1"/>
          <p:nvPr/>
        </p:nvSpPr>
        <p:spPr>
          <a:xfrm>
            <a:off x="4697186" y="5728058"/>
            <a:ext cx="97225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Coconut Mango</a:t>
            </a:r>
          </a:p>
        </p:txBody>
      </p:sp>
    </p:spTree>
    <p:extLst>
      <p:ext uri="{BB962C8B-B14F-4D97-AF65-F5344CB8AC3E}">
        <p14:creationId xmlns:p14="http://schemas.microsoft.com/office/powerpoint/2010/main" val="131358547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EC44B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16627</TotalTime>
  <Words>1660</Words>
  <Application>Microsoft Office PowerPoint</Application>
  <PresentationFormat>On-screen Show (4:3)</PresentationFormat>
  <Paragraphs>416</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MT Lt</vt:lpstr>
      <vt:lpstr>Calibri</vt:lpstr>
      <vt:lpstr>Calibri Light</vt:lpstr>
      <vt:lpstr>Candara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Optimizing Mamma Chia Organic Chia Squeeze Set</vt:lpstr>
      <vt:lpstr>PowerPoint Presentation</vt:lpstr>
      <vt:lpstr>PowerPoint Presentation</vt:lpstr>
      <vt:lpstr>PowerPoint Presentation</vt:lpstr>
      <vt:lpstr>PowerPoint Presentation</vt:lpstr>
      <vt:lpstr>Jan/Feb 2021 Issue – Plant-Based Milk Roundup</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Yanne Clerc</cp:lastModifiedBy>
  <cp:revision>339</cp:revision>
  <cp:lastPrinted>2019-05-01T22:42:43Z</cp:lastPrinted>
  <dcterms:created xsi:type="dcterms:W3CDTF">2018-03-02T19:46:33Z</dcterms:created>
  <dcterms:modified xsi:type="dcterms:W3CDTF">2021-07-12T22:21:05Z</dcterms:modified>
</cp:coreProperties>
</file>