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5"/>
  </p:notesMasterIdLst>
  <p:sldIdLst>
    <p:sldId id="282" r:id="rId5"/>
    <p:sldId id="284" r:id="rId6"/>
    <p:sldId id="557" r:id="rId7"/>
    <p:sldId id="559" r:id="rId8"/>
    <p:sldId id="560" r:id="rId9"/>
    <p:sldId id="561" r:id="rId10"/>
    <p:sldId id="291" r:id="rId11"/>
    <p:sldId id="347" r:id="rId12"/>
    <p:sldId id="290" r:id="rId13"/>
    <p:sldId id="281"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21LGwG76r3SFWogfmUEsQCI+hT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9F80"/>
    <a:srgbClr val="ED7D30"/>
    <a:srgbClr val="ECE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55DB2-6C25-801F-234F-8942BB042B6C}" v="3" dt="2021-07-21T20:22:30.025"/>
    <p1510:client id="{1465EE28-9E4B-B4AD-2C9C-45FFC5737E97}" v="253" dt="2021-07-23T13:19:13.706"/>
    <p1510:client id="{5740093F-753F-E30E-F68E-C01A595EBC05}" v="10" dt="2021-07-23T13:23:04.167"/>
    <p1510:client id="{E2AE137D-67AF-AD4F-84A9-1594ECC8C4FE}" v="132" dt="2021-04-14T21:16:43.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2"/>
    <p:restoredTop sz="94694"/>
  </p:normalViewPr>
  <p:slideViewPr>
    <p:cSldViewPr snapToGrid="0">
      <p:cViewPr varScale="1">
        <p:scale>
          <a:sx n="117" d="100"/>
          <a:sy n="117" d="100"/>
        </p:scale>
        <p:origin x="88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40" Type="http://customschemas.google.com/relationships/presentationmetadata" Target="meta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1"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i="1" dirty="0"/>
              <a:t>2018</a:t>
            </a:r>
            <a:r>
              <a:rPr lang="en-US" sz="2000" i="1" baseline="0" dirty="0"/>
              <a:t> </a:t>
            </a:r>
            <a:r>
              <a:rPr lang="en-US" sz="2000" i="1" dirty="0"/>
              <a:t>Packaging</a:t>
            </a:r>
            <a:r>
              <a:rPr lang="en-US" sz="2000" i="1" baseline="0" dirty="0"/>
              <a:t> &amp; Pricing Changes Drove Growth</a:t>
            </a:r>
            <a:endParaRPr lang="en-US" sz="2000" i="1" dirty="0"/>
          </a:p>
        </c:rich>
      </c:tx>
      <c:layout>
        <c:manualLayout>
          <c:xMode val="edge"/>
          <c:yMode val="edge"/>
          <c:x val="0.20735253411090418"/>
          <c:y val="8.0152647667053063E-3"/>
        </c:manualLayout>
      </c:layout>
      <c:overlay val="0"/>
      <c:spPr>
        <a:noFill/>
        <a:ln>
          <a:noFill/>
        </a:ln>
        <a:effectLst/>
      </c:spPr>
      <c:txPr>
        <a:bodyPr rot="0" spcFirstLastPara="1" vertOverflow="ellipsis" vert="horz" wrap="square" anchor="ctr" anchorCtr="1"/>
        <a:lstStyle/>
        <a:p>
          <a:pPr>
            <a:defRPr sz="2000" b="0" i="1"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Revenue</c:v>
                </c:pt>
              </c:strCache>
            </c:strRef>
          </c:cat>
          <c:val>
            <c:numRef>
              <c:f>Sheet1!$B$2</c:f>
              <c:numCache>
                <c:formatCode>0%</c:formatCode>
                <c:ptCount val="1"/>
                <c:pt idx="0">
                  <c:v>7.2398819490218397E-2</c:v>
                </c:pt>
              </c:numCache>
            </c:numRef>
          </c:val>
          <c:extLst>
            <c:ext xmlns:c16="http://schemas.microsoft.com/office/drawing/2014/chart" uri="{C3380CC4-5D6E-409C-BE32-E72D297353CC}">
              <c16:uniqueId val="{00000000-156E-FE4A-AE27-0138A4780BCC}"/>
            </c:ext>
          </c:extLst>
        </c:ser>
        <c:ser>
          <c:idx val="1"/>
          <c:order val="1"/>
          <c:tx>
            <c:strRef>
              <c:f>Sheet1!$C$1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Revenue</c:v>
                </c:pt>
              </c:strCache>
            </c:strRef>
          </c:cat>
          <c:val>
            <c:numRef>
              <c:f>Sheet1!$C$2</c:f>
              <c:numCache>
                <c:formatCode>0%</c:formatCode>
                <c:ptCount val="1"/>
                <c:pt idx="0">
                  <c:v>0.33981856816870309</c:v>
                </c:pt>
              </c:numCache>
            </c:numRef>
          </c:val>
          <c:extLst>
            <c:ext xmlns:c16="http://schemas.microsoft.com/office/drawing/2014/chart" uri="{C3380CC4-5D6E-409C-BE32-E72D297353CC}">
              <c16:uniqueId val="{00000001-156E-FE4A-AE27-0138A4780BCC}"/>
            </c:ext>
          </c:extLst>
        </c:ser>
        <c:ser>
          <c:idx val="2"/>
          <c:order val="2"/>
          <c:tx>
            <c:strRef>
              <c:f>Sheet1!$D$1</c:f>
              <c:strCache>
                <c:ptCount val="1"/>
                <c:pt idx="0">
                  <c:v>2020</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Revenue</c:v>
                </c:pt>
              </c:strCache>
            </c:strRef>
          </c:cat>
          <c:val>
            <c:numRef>
              <c:f>Sheet1!$D$2</c:f>
              <c:numCache>
                <c:formatCode>0%</c:formatCode>
                <c:ptCount val="1"/>
                <c:pt idx="0">
                  <c:v>0.39349992192456729</c:v>
                </c:pt>
              </c:numCache>
            </c:numRef>
          </c:val>
          <c:extLst>
            <c:ext xmlns:c16="http://schemas.microsoft.com/office/drawing/2014/chart" uri="{C3380CC4-5D6E-409C-BE32-E72D297353CC}">
              <c16:uniqueId val="{00000002-156E-FE4A-AE27-0138A4780BCC}"/>
            </c:ext>
          </c:extLst>
        </c:ser>
        <c:dLbls>
          <c:dLblPos val="inEnd"/>
          <c:showLegendKey val="0"/>
          <c:showVal val="1"/>
          <c:showCatName val="0"/>
          <c:showSerName val="0"/>
          <c:showPercent val="0"/>
          <c:showBubbleSize val="0"/>
        </c:dLbls>
        <c:gapWidth val="219"/>
        <c:overlap val="-27"/>
        <c:axId val="296223504"/>
        <c:axId val="296126864"/>
      </c:barChart>
      <c:catAx>
        <c:axId val="29622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96126864"/>
        <c:crosses val="autoZero"/>
        <c:auto val="1"/>
        <c:lblAlgn val="ctr"/>
        <c:lblOffset val="100"/>
        <c:noMultiLvlLbl val="0"/>
      </c:catAx>
      <c:valAx>
        <c:axId val="296126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296223504"/>
        <c:crosses val="autoZero"/>
        <c:crossBetween val="between"/>
      </c:valAx>
      <c:spPr>
        <a:noFill/>
        <a:ln>
          <a:noFill/>
        </a:ln>
        <a:effectLst/>
      </c:spPr>
    </c:plotArea>
    <c:legend>
      <c:legendPos val="b"/>
      <c:layout>
        <c:manualLayout>
          <c:xMode val="edge"/>
          <c:yMode val="edge"/>
          <c:x val="0.19777552712927746"/>
          <c:y val="0.92113631889763781"/>
          <c:w val="0.67023751775892959"/>
          <c:h val="6.01136811023622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Founded in 2010, with the first sale occurring in January 2011, Big Spoon Roasters makes handcrafted nut butters and bars from scratch with world-class ingredients sourced directly from local and like-minded producers. We believe that food choices matter, and our mission is to build a healthier relationship with our planet through delicious, nutritious foods made without compromise.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729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couple of years ago, we established some core values that inform every decision we make.</a:t>
            </a:r>
            <a:endParaRPr/>
          </a:p>
        </p:txBody>
      </p:sp>
      <p:sp>
        <p:nvSpPr>
          <p:cNvPr id="182" name="Google Shape;18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24776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Within the first year of business, we were clearly hitting on something, because Big Spoon Roasters was featured in many national media publications. Oprah featured our Chai Spice Nut Butter, which I had created as a favor for our wedding in May 2013, and it quickly became our bestseller and still is to this day.</a:t>
            </a:r>
            <a:endParaRPr/>
          </a:p>
        </p:txBody>
      </p:sp>
      <p:sp>
        <p:nvSpPr>
          <p:cNvPr id="207" name="Google Shape;20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A few examples of key wholesale customers in the U.S. We have more than 700 wholesale customers in the U.S. and some direct customers in Japan, Canada, and Europe. </a:t>
            </a:r>
            <a:endParaRPr dirty="0"/>
          </a:p>
        </p:txBody>
      </p:sp>
      <p:sp>
        <p:nvSpPr>
          <p:cNvPr id="250" name="Google Shape;25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Examples of special events and celebrity gifting. Saturday Night Live has featured our bars backstage during three seasons. The Late Show with Stephen Colbert features our Almond Butter in the guest prep rooms. The U.S. Open Gold Championship featured our Peanut Pecan Butter in hospitality tents. </a:t>
            </a:r>
            <a:endParaRPr dirty="0"/>
          </a:p>
        </p:txBody>
      </p:sp>
      <p:sp>
        <p:nvSpPr>
          <p:cNvPr id="264" name="Google Shape;26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 Focus on shoring up operations and designing new packaging for both nut butters and bars.</a:t>
            </a:r>
          </a:p>
          <a:p>
            <a:r>
              <a:rPr lang="en-US" dirty="0"/>
              <a:t>2019 &amp; 2020 – Increased focus on sales and marketing support for natural grocers.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580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350" baseline="0"/>
            </a:lvl1pPr>
          </a:lstStyle>
          <a:p>
            <a:pPr lvl="0"/>
            <a:r>
              <a:rPr lang="en-US" dirty="0"/>
              <a:t>Click here to edit subtitle</a:t>
            </a:r>
          </a:p>
        </p:txBody>
      </p:sp>
    </p:spTree>
    <p:extLst>
      <p:ext uri="{BB962C8B-B14F-4D97-AF65-F5344CB8AC3E}">
        <p14:creationId xmlns:p14="http://schemas.microsoft.com/office/powerpoint/2010/main" val="234329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3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3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
        <p:cNvGrpSpPr/>
        <p:nvPr/>
      </p:nvGrpSpPr>
      <p:grpSpPr>
        <a:xfrm>
          <a:off x="0" y="0"/>
          <a:ext cx="0" cy="0"/>
          <a:chOff x="0" y="0"/>
          <a:chExt cx="0" cy="0"/>
        </a:xfrm>
      </p:grpSpPr>
      <p:sp>
        <p:nvSpPr>
          <p:cNvPr id="42" name="Google Shape;42;p3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3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company name&#10;&#10;Description automatically generated">
            <a:extLst>
              <a:ext uri="{FF2B5EF4-FFF2-40B4-BE49-F238E27FC236}">
                <a16:creationId xmlns:a16="http://schemas.microsoft.com/office/drawing/2014/main" id="{585F933E-5955-4880-B5D9-4DBBCC6D0F17}"/>
              </a:ext>
            </a:extLst>
          </p:cNvPr>
          <p:cNvPicPr>
            <a:picLocks noChangeAspect="1"/>
          </p:cNvPicPr>
          <p:nvPr/>
        </p:nvPicPr>
        <p:blipFill>
          <a:blip r:embed="rId3"/>
          <a:stretch>
            <a:fillRect/>
          </a:stretch>
        </p:blipFill>
        <p:spPr>
          <a:xfrm>
            <a:off x="2658694" y="1957431"/>
            <a:ext cx="3826612" cy="2953972"/>
          </a:xfrm>
          <a:prstGeom prst="rect">
            <a:avLst/>
          </a:prstGeom>
        </p:spPr>
      </p:pic>
    </p:spTree>
    <p:extLst>
      <p:ext uri="{BB962C8B-B14F-4D97-AF65-F5344CB8AC3E}">
        <p14:creationId xmlns:p14="http://schemas.microsoft.com/office/powerpoint/2010/main" val="317970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Google Shape;338;p26" descr="Spoon.png"/>
          <p:cNvPicPr preferRelativeResize="0"/>
          <p:nvPr/>
        </p:nvPicPr>
        <p:blipFill rotWithShape="1">
          <a:blip r:embed="rId3">
            <a:alphaModFix/>
          </a:blip>
          <a:srcRect/>
          <a:stretch/>
        </p:blipFill>
        <p:spPr>
          <a:xfrm>
            <a:off x="2886456" y="2494370"/>
            <a:ext cx="3200400" cy="934630"/>
          </a:xfrm>
          <a:prstGeom prst="rect">
            <a:avLst/>
          </a:prstGeom>
          <a:noFill/>
          <a:ln>
            <a:noFill/>
          </a:ln>
        </p:spPr>
      </p:pic>
      <p:sp>
        <p:nvSpPr>
          <p:cNvPr id="339" name="Google Shape;339;p26"/>
          <p:cNvSpPr txBox="1"/>
          <p:nvPr/>
        </p:nvSpPr>
        <p:spPr>
          <a:xfrm>
            <a:off x="3200400" y="5486400"/>
            <a:ext cx="2743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 Thank you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3"/>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2E4C77E0-AD32-4D51-A420-0A861D5A8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5" name="Google Shape;185;p10"/>
          <p:cNvSpPr/>
          <p:nvPr/>
        </p:nvSpPr>
        <p:spPr>
          <a:xfrm>
            <a:off x="424760" y="343712"/>
            <a:ext cx="5303476" cy="1322888"/>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4400" b="0" i="0" u="none" strike="noStrike" kern="1200" cap="none" dirty="0">
                <a:solidFill>
                  <a:schemeClr val="tx1"/>
                </a:solidFill>
                <a:latin typeface="Calibri" panose="020F0502020204030204" pitchFamily="34" charset="0"/>
                <a:ea typeface="+mj-ea"/>
                <a:cs typeface="Calibri" panose="020F0502020204030204" pitchFamily="34" charset="0"/>
                <a:sym typeface="Calibri"/>
              </a:rPr>
              <a:t>WHO WE ARE</a:t>
            </a:r>
            <a:endParaRPr lang="en-US" sz="4400" kern="1200" dirty="0">
              <a:solidFill>
                <a:schemeClr val="tx1"/>
              </a:solidFill>
              <a:latin typeface="Calibri" panose="020F0502020204030204" pitchFamily="34" charset="0"/>
              <a:ea typeface="+mj-ea"/>
              <a:cs typeface="Calibri" panose="020F0502020204030204" pitchFamily="34" charset="0"/>
            </a:endParaRPr>
          </a:p>
        </p:txBody>
      </p:sp>
      <p:sp>
        <p:nvSpPr>
          <p:cNvPr id="9" name="Google Shape;184;p10">
            <a:extLst>
              <a:ext uri="{FF2B5EF4-FFF2-40B4-BE49-F238E27FC236}">
                <a16:creationId xmlns:a16="http://schemas.microsoft.com/office/drawing/2014/main" id="{2B5A62F6-F76A-8449-8FB8-3E282871CF20}"/>
              </a:ext>
            </a:extLst>
          </p:cNvPr>
          <p:cNvSpPr txBox="1">
            <a:spLocks/>
          </p:cNvSpPr>
          <p:nvPr/>
        </p:nvSpPr>
        <p:spPr>
          <a:xfrm>
            <a:off x="415048" y="2337641"/>
            <a:ext cx="5186575" cy="4277168"/>
          </a:xfrm>
          <a:prstGeom prst="rect">
            <a:avLst/>
          </a:prstGeom>
        </p:spPr>
        <p:txBody>
          <a:bodyPr spcFirstLastPara="1" vert="horz" lIns="91440" tIns="45720" rIns="91440" bIns="45720" rtlCol="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spcAft>
                <a:spcPts val="800"/>
              </a:spcAft>
              <a:buSzPts val="2000"/>
              <a:buNone/>
            </a:pPr>
            <a:r>
              <a:rPr lang="en-US" sz="1700" b="1" kern="1200" dirty="0">
                <a:solidFill>
                  <a:srgbClr val="B39F80"/>
                </a:solidFill>
                <a:latin typeface="Calibri" panose="020F0502020204030204" pitchFamily="34" charset="0"/>
                <a:ea typeface="+mn-ea"/>
                <a:cs typeface="Calibri" panose="020F0502020204030204" pitchFamily="34" charset="0"/>
              </a:rPr>
              <a:t>Our Story</a:t>
            </a:r>
          </a:p>
          <a:p>
            <a:pPr marL="172720" indent="-172720">
              <a:lnSpc>
                <a:spcPct val="120000"/>
              </a:lnSpc>
              <a:spcBef>
                <a:spcPts val="0"/>
              </a:spcBef>
              <a:spcAft>
                <a:spcPts val="800"/>
              </a:spcAft>
              <a:buSzPct val="100000"/>
              <a:buFont typeface="Wingdings" pitchFamily="2" charset="2"/>
              <a:buChar char="§"/>
            </a:pPr>
            <a:r>
              <a:rPr lang="en-US" sz="1400" kern="1200" dirty="0">
                <a:solidFill>
                  <a:schemeClr val="tx1"/>
                </a:solidFill>
                <a:ea typeface="+mn-ea"/>
              </a:rPr>
              <a:t>Inspiration during Mark's Peace Corps experience</a:t>
            </a:r>
            <a:endParaRPr lang="en-US" sz="1000" kern="1200" dirty="0">
              <a:solidFill>
                <a:schemeClr val="tx1"/>
              </a:solidFill>
              <a:ea typeface="+mn-ea"/>
            </a:endParaRPr>
          </a:p>
          <a:p>
            <a:pPr marL="172720" indent="-172720">
              <a:lnSpc>
                <a:spcPct val="120000"/>
              </a:lnSpc>
              <a:spcBef>
                <a:spcPts val="0"/>
              </a:spcBef>
              <a:spcAft>
                <a:spcPts val="800"/>
              </a:spcAft>
              <a:buSzPct val="100000"/>
              <a:buFont typeface="Wingdings" pitchFamily="2" charset="2"/>
              <a:buChar char="§"/>
            </a:pPr>
            <a:r>
              <a:rPr lang="en-US" sz="1400" kern="1200" dirty="0">
                <a:solidFill>
                  <a:schemeClr val="tx1"/>
                </a:solidFill>
                <a:ea typeface="+mn-ea"/>
              </a:rPr>
              <a:t>Mark’s career focused on food, nutrition, and culture</a:t>
            </a:r>
          </a:p>
          <a:p>
            <a:pPr marL="172720" indent="-172720">
              <a:lnSpc>
                <a:spcPct val="120000"/>
              </a:lnSpc>
              <a:spcBef>
                <a:spcPts val="0"/>
              </a:spcBef>
              <a:spcAft>
                <a:spcPts val="800"/>
              </a:spcAft>
              <a:buSzPct val="100000"/>
              <a:buFont typeface="Wingdings" pitchFamily="2" charset="2"/>
              <a:buChar char="§"/>
            </a:pPr>
            <a:r>
              <a:rPr lang="en-US" sz="1400" kern="1200" dirty="0">
                <a:solidFill>
                  <a:schemeClr val="tx1"/>
                </a:solidFill>
                <a:ea typeface="+mn-ea"/>
              </a:rPr>
              <a:t>Megan’s experience in business, education, and innovation</a:t>
            </a:r>
          </a:p>
          <a:p>
            <a:pPr marL="172720" indent="-172720">
              <a:lnSpc>
                <a:spcPct val="120000"/>
              </a:lnSpc>
              <a:spcBef>
                <a:spcPts val="0"/>
              </a:spcBef>
              <a:spcAft>
                <a:spcPts val="800"/>
              </a:spcAft>
              <a:buSzPct val="100000"/>
              <a:buFont typeface="Wingdings" pitchFamily="2" charset="2"/>
              <a:buChar char="§"/>
            </a:pPr>
            <a:r>
              <a:rPr lang="en-US" sz="1400" kern="1200" dirty="0">
                <a:solidFill>
                  <a:schemeClr val="tx1"/>
                </a:solidFill>
                <a:latin typeface="Calibri" panose="020F0502020204030204" pitchFamily="34" charset="0"/>
                <a:ea typeface="+mn-ea"/>
                <a:cs typeface="Calibri" panose="020F0502020204030204" pitchFamily="34" charset="0"/>
              </a:rPr>
              <a:t>Opportunity to build a business that is aligned with our passions and good for people and the planet</a:t>
            </a:r>
          </a:p>
          <a:p>
            <a:pPr marL="228600" indent="-228600">
              <a:spcBef>
                <a:spcPts val="0"/>
              </a:spcBef>
              <a:buSzPts val="2000"/>
              <a:buFont typeface="Arial" panose="020B0604020202020204" pitchFamily="34" charset="0"/>
              <a:buChar char="•"/>
            </a:pPr>
            <a:endParaRPr lang="en-US" sz="1400" kern="1200" dirty="0">
              <a:solidFill>
                <a:schemeClr val="tx1"/>
              </a:solidFill>
              <a:latin typeface="Calibri" panose="020F0502020204030204" pitchFamily="34" charset="0"/>
              <a:ea typeface="+mn-ea"/>
              <a:cs typeface="Calibri" panose="020F0502020204030204" pitchFamily="34" charset="0"/>
            </a:endParaRPr>
          </a:p>
          <a:p>
            <a:pPr marL="0" lvl="0" indent="0">
              <a:spcBef>
                <a:spcPts val="400"/>
              </a:spcBef>
              <a:spcAft>
                <a:spcPts val="800"/>
              </a:spcAft>
              <a:buSzPts val="2000"/>
              <a:buNone/>
            </a:pPr>
            <a:r>
              <a:rPr lang="en-US" sz="1700" b="1" kern="1200" dirty="0">
                <a:solidFill>
                  <a:srgbClr val="B39F80"/>
                </a:solidFill>
                <a:latin typeface="Calibri" panose="020F0502020204030204" pitchFamily="34" charset="0"/>
                <a:ea typeface="+mn-ea"/>
                <a:cs typeface="Calibri" panose="020F0502020204030204" pitchFamily="34" charset="0"/>
              </a:rPr>
              <a:t>Core Values</a:t>
            </a:r>
          </a:p>
          <a:p>
            <a:pPr marL="172720" lvl="0" indent="-172720">
              <a:lnSpc>
                <a:spcPct val="120000"/>
              </a:lnSpc>
              <a:spcBef>
                <a:spcPts val="0"/>
              </a:spcBef>
              <a:spcAft>
                <a:spcPts val="800"/>
              </a:spcAft>
              <a:buSzPct val="100000"/>
              <a:buFont typeface="Wingdings" pitchFamily="2" charset="2"/>
              <a:buChar char="§"/>
            </a:pPr>
            <a:r>
              <a:rPr lang="en-US" sz="1400" kern="1200" dirty="0">
                <a:solidFill>
                  <a:schemeClr val="tx1"/>
                </a:solidFill>
                <a:latin typeface="Calibri" panose="020F0502020204030204" pitchFamily="34" charset="0"/>
                <a:ea typeface="+mn-ea"/>
                <a:cs typeface="Calibri" panose="020F0502020204030204" pitchFamily="34" charset="0"/>
              </a:rPr>
              <a:t>Food matters.  We believe that food should be delicious, nutritious, and good for all those involved in producing it.</a:t>
            </a:r>
          </a:p>
          <a:p>
            <a:pPr marL="172720" lvl="0" indent="-172720">
              <a:lnSpc>
                <a:spcPct val="120000"/>
              </a:lnSpc>
              <a:spcBef>
                <a:spcPts val="0"/>
              </a:spcBef>
              <a:spcAft>
                <a:spcPts val="800"/>
              </a:spcAft>
              <a:buSzPct val="100000"/>
              <a:buFont typeface="Wingdings" pitchFamily="2" charset="2"/>
              <a:buChar char="§"/>
            </a:pPr>
            <a:r>
              <a:rPr lang="en-US" sz="1400" kern="1200" dirty="0">
                <a:solidFill>
                  <a:schemeClr val="tx1"/>
                </a:solidFill>
                <a:latin typeface="Calibri" panose="020F0502020204030204" pitchFamily="34" charset="0"/>
                <a:ea typeface="+mn-ea"/>
                <a:cs typeface="Calibri" panose="020F0502020204030204" pitchFamily="34" charset="0"/>
              </a:rPr>
              <a:t>Engage like-minded partners on both sides of the supply chain.</a:t>
            </a:r>
          </a:p>
          <a:p>
            <a:pPr marL="172720" lvl="0" indent="-172720">
              <a:lnSpc>
                <a:spcPct val="120000"/>
              </a:lnSpc>
              <a:spcBef>
                <a:spcPts val="0"/>
              </a:spcBef>
              <a:spcAft>
                <a:spcPts val="800"/>
              </a:spcAft>
              <a:buSzPct val="100000"/>
              <a:buFont typeface="Wingdings" pitchFamily="2" charset="2"/>
              <a:buChar char="§"/>
            </a:pPr>
            <a:r>
              <a:rPr lang="en-US" sz="1400" kern="1200" dirty="0">
                <a:solidFill>
                  <a:schemeClr val="tx1"/>
                </a:solidFill>
                <a:latin typeface="Calibri" panose="020F0502020204030204" pitchFamily="34" charset="0"/>
                <a:ea typeface="+mn-ea"/>
                <a:cs typeface="Calibri" panose="020F0502020204030204" pitchFamily="34" charset="0"/>
              </a:rPr>
              <a:t>Strive for environmental, social, and fiscal sustainability.</a:t>
            </a:r>
          </a:p>
          <a:p>
            <a:pPr marL="629920" lvl="2" indent="-172720">
              <a:lnSpc>
                <a:spcPct val="120000"/>
              </a:lnSpc>
              <a:spcBef>
                <a:spcPts val="0"/>
              </a:spcBef>
              <a:spcAft>
                <a:spcPts val="800"/>
              </a:spcAft>
              <a:buSzPct val="100000"/>
              <a:buFont typeface="Wingdings" pitchFamily="2" charset="2"/>
              <a:buChar char="§"/>
            </a:pPr>
            <a:r>
              <a:rPr lang="en-US" sz="1300" kern="1200" dirty="0">
                <a:solidFill>
                  <a:schemeClr val="tx1"/>
                </a:solidFill>
                <a:latin typeface="Calibri" panose="020F0502020204030204" pitchFamily="34" charset="0"/>
                <a:ea typeface="+mn-ea"/>
                <a:cs typeface="Calibri" panose="020F0502020204030204" pitchFamily="34" charset="0"/>
              </a:rPr>
              <a:t>Living wage and value-based benefits</a:t>
            </a:r>
          </a:p>
          <a:p>
            <a:pPr marL="629920" lvl="2" indent="-172720">
              <a:lnSpc>
                <a:spcPct val="120000"/>
              </a:lnSpc>
              <a:spcBef>
                <a:spcPts val="0"/>
              </a:spcBef>
              <a:spcAft>
                <a:spcPts val="800"/>
              </a:spcAft>
              <a:buSzPct val="100000"/>
              <a:buFont typeface="Wingdings" pitchFamily="2" charset="2"/>
              <a:buChar char="§"/>
            </a:pPr>
            <a:r>
              <a:rPr lang="en-US" sz="1300" kern="1200" dirty="0">
                <a:solidFill>
                  <a:schemeClr val="tx1"/>
                </a:solidFill>
                <a:latin typeface="Calibri" panose="020F0502020204030204" pitchFamily="34" charset="0"/>
                <a:ea typeface="+mn-ea"/>
                <a:cs typeface="Calibri" panose="020F0502020204030204" pitchFamily="34" charset="0"/>
              </a:rPr>
              <a:t>Zero waste and light footprint</a:t>
            </a:r>
          </a:p>
          <a:p>
            <a:pPr marL="629920" lvl="2" indent="-172720">
              <a:lnSpc>
                <a:spcPct val="120000"/>
              </a:lnSpc>
              <a:spcBef>
                <a:spcPts val="0"/>
              </a:spcBef>
              <a:spcAft>
                <a:spcPts val="800"/>
              </a:spcAft>
              <a:buSzPct val="100000"/>
              <a:buFont typeface="Wingdings" pitchFamily="2" charset="2"/>
              <a:buChar char="§"/>
            </a:pPr>
            <a:r>
              <a:rPr lang="en-US" sz="1300" kern="1200" dirty="0">
                <a:solidFill>
                  <a:schemeClr val="tx1"/>
                </a:solidFill>
                <a:latin typeface="Calibri" panose="020F0502020204030204" pitchFamily="34" charset="0"/>
                <a:ea typeface="+mn-ea"/>
                <a:cs typeface="Calibri" panose="020F0502020204030204" pitchFamily="34" charset="0"/>
              </a:rPr>
              <a:t>Community impact</a:t>
            </a:r>
          </a:p>
          <a:p>
            <a:pPr marL="228600" indent="-228600">
              <a:lnSpc>
                <a:spcPct val="120000"/>
              </a:lnSpc>
              <a:spcBef>
                <a:spcPts val="0"/>
              </a:spcBef>
              <a:buSzPts val="2000"/>
              <a:buFont typeface="Arial" panose="020B0604020202020204" pitchFamily="34" charset="0"/>
              <a:buChar char="•"/>
            </a:pPr>
            <a:endParaRPr lang="en-US" sz="1400" kern="1200" dirty="0">
              <a:solidFill>
                <a:schemeClr val="tx1"/>
              </a:solidFill>
              <a:latin typeface="Calibri" panose="020F0502020204030204" pitchFamily="34" charset="0"/>
              <a:ea typeface="+mn-ea"/>
              <a:cs typeface="Calibri" panose="020F0502020204030204" pitchFamily="34" charset="0"/>
            </a:endParaRPr>
          </a:p>
          <a:p>
            <a:pPr marL="228600" indent="-228600">
              <a:lnSpc>
                <a:spcPct val="120000"/>
              </a:lnSpc>
              <a:spcBef>
                <a:spcPts val="0"/>
              </a:spcBef>
              <a:buFont typeface="Arial" panose="020B0604020202020204" pitchFamily="34" charset="0"/>
              <a:buChar char="•"/>
            </a:pPr>
            <a:endParaRPr lang="en-US" sz="1400" kern="1200" dirty="0">
              <a:solidFill>
                <a:schemeClr val="tx1"/>
              </a:solidFill>
              <a:latin typeface="Calibri" panose="020F0502020204030204" pitchFamily="34" charset="0"/>
              <a:ea typeface="+mn-ea"/>
              <a:cs typeface="Calibri" panose="020F0502020204030204" pitchFamily="34" charset="0"/>
            </a:endParaRPr>
          </a:p>
          <a:p>
            <a:pPr marL="228600" indent="-228600">
              <a:spcBef>
                <a:spcPts val="0"/>
              </a:spcBef>
              <a:buSzPts val="2400"/>
              <a:buFont typeface="Arial" panose="020B0604020202020204" pitchFamily="34" charset="0"/>
              <a:buChar char="•"/>
            </a:pPr>
            <a:endParaRPr lang="en-US" sz="1400" kern="1200" dirty="0">
              <a:solidFill>
                <a:schemeClr val="tx1"/>
              </a:solidFill>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AC46FC30-C6EA-8B46-BC72-CAC3A1D5250D}"/>
              </a:ext>
            </a:extLst>
          </p:cNvPr>
          <p:cNvPicPr>
            <a:picLocks noChangeAspect="1"/>
          </p:cNvPicPr>
          <p:nvPr/>
        </p:nvPicPr>
        <p:blipFill>
          <a:blip r:embed="rId3"/>
          <a:stretch>
            <a:fillRect/>
          </a:stretch>
        </p:blipFill>
        <p:spPr>
          <a:xfrm>
            <a:off x="6713340" y="3574997"/>
            <a:ext cx="1802010" cy="1802010"/>
          </a:xfrm>
          <a:prstGeom prst="rect">
            <a:avLst/>
          </a:prstGeom>
        </p:spPr>
      </p:pic>
      <p:sp>
        <p:nvSpPr>
          <p:cNvPr id="193" name="Freeform: Shape 192">
            <a:extLst>
              <a:ext uri="{FF2B5EF4-FFF2-40B4-BE49-F238E27FC236}">
                <a16:creationId xmlns:a16="http://schemas.microsoft.com/office/drawing/2014/main" id="{7900702D-FF4F-4820-9979-F623BBCC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3" descr="A picture containing person, table, people, drinking&#10;&#10;Description automatically generated">
            <a:extLst>
              <a:ext uri="{FF2B5EF4-FFF2-40B4-BE49-F238E27FC236}">
                <a16:creationId xmlns:a16="http://schemas.microsoft.com/office/drawing/2014/main" id="{855F0D00-5480-4031-BF9A-6198EF140442}"/>
              </a:ext>
            </a:extLst>
          </p:cNvPr>
          <p:cNvPicPr>
            <a:picLocks noChangeAspect="1"/>
          </p:cNvPicPr>
          <p:nvPr/>
        </p:nvPicPr>
        <p:blipFill rotWithShape="1">
          <a:blip r:embed="rId4"/>
          <a:srcRect l="-374" t="21643" r="187" b="3593"/>
          <a:stretch/>
        </p:blipFill>
        <p:spPr>
          <a:xfrm>
            <a:off x="5013569" y="644718"/>
            <a:ext cx="2375123" cy="2680712"/>
          </a:xfrm>
          <a:prstGeom prst="rect">
            <a:avLst/>
          </a:prstGeom>
        </p:spPr>
      </p:pic>
      <p:pic>
        <p:nvPicPr>
          <p:cNvPr id="6" name="Google Shape;126;p4" descr="World's Best Peanut Butter.jpg">
            <a:extLst>
              <a:ext uri="{FF2B5EF4-FFF2-40B4-BE49-F238E27FC236}">
                <a16:creationId xmlns:a16="http://schemas.microsoft.com/office/drawing/2014/main" id="{775B22C2-B3A1-9343-8EDC-69669D7498E0}"/>
              </a:ext>
            </a:extLst>
          </p:cNvPr>
          <p:cNvPicPr preferRelativeResize="0"/>
          <p:nvPr/>
        </p:nvPicPr>
        <p:blipFill rotWithShape="1">
          <a:blip r:embed="rId5"/>
          <a:stretch/>
        </p:blipFill>
        <p:spPr>
          <a:xfrm>
            <a:off x="7291610" y="274099"/>
            <a:ext cx="1341383" cy="1923130"/>
          </a:xfrm>
          <a:prstGeom prst="rect">
            <a:avLst/>
          </a:prstGeom>
          <a:noFill/>
        </p:spPr>
      </p:pic>
    </p:spTree>
    <p:extLst>
      <p:ext uri="{BB962C8B-B14F-4D97-AF65-F5344CB8AC3E}">
        <p14:creationId xmlns:p14="http://schemas.microsoft.com/office/powerpoint/2010/main" val="375732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488952" y="3505959"/>
            <a:ext cx="59601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2880283" y="3505959"/>
            <a:ext cx="596012"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271614" y="3505959"/>
            <a:ext cx="59575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664790" y="3505959"/>
            <a:ext cx="595754"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055860" y="3505959"/>
            <a:ext cx="595496"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 y="3503706"/>
            <a:ext cx="691531" cy="450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94088" y="3107250"/>
            <a:ext cx="795318" cy="797422"/>
            <a:chOff x="4595813" y="2445544"/>
            <a:chExt cx="600075" cy="601663"/>
          </a:xfrm>
        </p:grpSpPr>
        <p:sp>
          <p:nvSpPr>
            <p:cNvPr id="12" name="Oval 11"/>
            <p:cNvSpPr>
              <a:spLocks noChangeArrowheads="1"/>
            </p:cNvSpPr>
            <p:nvPr/>
          </p:nvSpPr>
          <p:spPr bwMode="auto">
            <a:xfrm>
              <a:off x="4595813" y="2445544"/>
              <a:ext cx="600075" cy="601663"/>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13" name="Freeform 12"/>
            <p:cNvSpPr>
              <a:spLocks noEditPoints="1"/>
            </p:cNvSpPr>
            <p:nvPr/>
          </p:nvSpPr>
          <p:spPr bwMode="auto">
            <a:xfrm>
              <a:off x="4678363" y="2620169"/>
              <a:ext cx="436563" cy="252413"/>
            </a:xfrm>
            <a:custGeom>
              <a:avLst/>
              <a:gdLst>
                <a:gd name="T0" fmla="*/ 251 w 258"/>
                <a:gd name="T1" fmla="*/ 2 h 148"/>
                <a:gd name="T2" fmla="*/ 250 w 258"/>
                <a:gd name="T3" fmla="*/ 1 h 148"/>
                <a:gd name="T4" fmla="*/ 250 w 258"/>
                <a:gd name="T5" fmla="*/ 1 h 148"/>
                <a:gd name="T6" fmla="*/ 250 w 258"/>
                <a:gd name="T7" fmla="*/ 0 h 148"/>
                <a:gd name="T8" fmla="*/ 249 w 258"/>
                <a:gd name="T9" fmla="*/ 0 h 148"/>
                <a:gd name="T10" fmla="*/ 249 w 258"/>
                <a:gd name="T11" fmla="*/ 0 h 148"/>
                <a:gd name="T12" fmla="*/ 249 w 258"/>
                <a:gd name="T13" fmla="*/ 0 h 148"/>
                <a:gd name="T14" fmla="*/ 248 w 258"/>
                <a:gd name="T15" fmla="*/ 0 h 148"/>
                <a:gd name="T16" fmla="*/ 247 w 258"/>
                <a:gd name="T17" fmla="*/ 0 h 148"/>
                <a:gd name="T18" fmla="*/ 247 w 258"/>
                <a:gd name="T19" fmla="*/ 0 h 148"/>
                <a:gd name="T20" fmla="*/ 209 w 258"/>
                <a:gd name="T21" fmla="*/ 29 h 148"/>
                <a:gd name="T22" fmla="*/ 212 w 258"/>
                <a:gd name="T23" fmla="*/ 32 h 148"/>
                <a:gd name="T24" fmla="*/ 217 w 258"/>
                <a:gd name="T25" fmla="*/ 70 h 148"/>
                <a:gd name="T26" fmla="*/ 194 w 258"/>
                <a:gd name="T27" fmla="*/ 78 h 148"/>
                <a:gd name="T28" fmla="*/ 161 w 258"/>
                <a:gd name="T29" fmla="*/ 55 h 148"/>
                <a:gd name="T30" fmla="*/ 125 w 258"/>
                <a:gd name="T31" fmla="*/ 55 h 148"/>
                <a:gd name="T32" fmla="*/ 111 w 258"/>
                <a:gd name="T33" fmla="*/ 112 h 148"/>
                <a:gd name="T34" fmla="*/ 94 w 258"/>
                <a:gd name="T35" fmla="*/ 114 h 148"/>
                <a:gd name="T36" fmla="*/ 68 w 258"/>
                <a:gd name="T37" fmla="*/ 70 h 148"/>
                <a:gd name="T38" fmla="*/ 32 w 258"/>
                <a:gd name="T39" fmla="*/ 70 h 148"/>
                <a:gd name="T40" fmla="*/ 1 w 258"/>
                <a:gd name="T41" fmla="*/ 128 h 148"/>
                <a:gd name="T42" fmla="*/ 3 w 258"/>
                <a:gd name="T43" fmla="*/ 132 h 148"/>
                <a:gd name="T44" fmla="*/ 40 w 258"/>
                <a:gd name="T45" fmla="*/ 85 h 148"/>
                <a:gd name="T46" fmla="*/ 61 w 258"/>
                <a:gd name="T47" fmla="*/ 85 h 148"/>
                <a:gd name="T48" fmla="*/ 86 w 258"/>
                <a:gd name="T49" fmla="*/ 129 h 148"/>
                <a:gd name="T50" fmla="*/ 123 w 258"/>
                <a:gd name="T51" fmla="*/ 129 h 148"/>
                <a:gd name="T52" fmla="*/ 135 w 258"/>
                <a:gd name="T53" fmla="*/ 71 h 148"/>
                <a:gd name="T54" fmla="*/ 159 w 258"/>
                <a:gd name="T55" fmla="*/ 63 h 148"/>
                <a:gd name="T56" fmla="*/ 191 w 258"/>
                <a:gd name="T57" fmla="*/ 87 h 148"/>
                <a:gd name="T58" fmla="*/ 228 w 258"/>
                <a:gd name="T59" fmla="*/ 87 h 148"/>
                <a:gd name="T60" fmla="*/ 247 w 258"/>
                <a:gd name="T61" fmla="*/ 11 h 148"/>
                <a:gd name="T62" fmla="*/ 255 w 258"/>
                <a:gd name="T63" fmla="*/ 53 h 148"/>
                <a:gd name="T64" fmla="*/ 258 w 258"/>
                <a:gd name="T65" fmla="*/ 50 h 148"/>
                <a:gd name="T66" fmla="*/ 50 w 258"/>
                <a:gd name="T67" fmla="*/ 56 h 148"/>
                <a:gd name="T68" fmla="*/ 59 w 258"/>
                <a:gd name="T69" fmla="*/ 80 h 148"/>
                <a:gd name="T70" fmla="*/ 59 w 258"/>
                <a:gd name="T71" fmla="*/ 80 h 148"/>
                <a:gd name="T72" fmla="*/ 36 w 258"/>
                <a:gd name="T73" fmla="*/ 70 h 148"/>
                <a:gd name="T74" fmla="*/ 105 w 258"/>
                <a:gd name="T75" fmla="*/ 143 h 148"/>
                <a:gd name="T76" fmla="*/ 105 w 258"/>
                <a:gd name="T77" fmla="*/ 116 h 148"/>
                <a:gd name="T78" fmla="*/ 143 w 258"/>
                <a:gd name="T79" fmla="*/ 68 h 148"/>
                <a:gd name="T80" fmla="*/ 143 w 258"/>
                <a:gd name="T81" fmla="*/ 41 h 148"/>
                <a:gd name="T82" fmla="*/ 143 w 258"/>
                <a:gd name="T83" fmla="*/ 68 h 148"/>
                <a:gd name="T84" fmla="*/ 210 w 258"/>
                <a:gd name="T85" fmla="*/ 100 h 148"/>
                <a:gd name="T86" fmla="*/ 210 w 258"/>
                <a:gd name="T87" fmla="*/ 7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8" h="148">
                  <a:moveTo>
                    <a:pt x="258" y="50"/>
                  </a:moveTo>
                  <a:cubicBezTo>
                    <a:pt x="251" y="2"/>
                    <a:pt x="251" y="2"/>
                    <a:pt x="251" y="2"/>
                  </a:cubicBezTo>
                  <a:cubicBezTo>
                    <a:pt x="251" y="2"/>
                    <a:pt x="251" y="2"/>
                    <a:pt x="251" y="2"/>
                  </a:cubicBezTo>
                  <a:cubicBezTo>
                    <a:pt x="251" y="1"/>
                    <a:pt x="251" y="1"/>
                    <a:pt x="250" y="1"/>
                  </a:cubicBezTo>
                  <a:cubicBezTo>
                    <a:pt x="250" y="1"/>
                    <a:pt x="250" y="1"/>
                    <a:pt x="250" y="1"/>
                  </a:cubicBezTo>
                  <a:cubicBezTo>
                    <a:pt x="250" y="1"/>
                    <a:pt x="250" y="1"/>
                    <a:pt x="250" y="1"/>
                  </a:cubicBezTo>
                  <a:cubicBezTo>
                    <a:pt x="250" y="1"/>
                    <a:pt x="250" y="1"/>
                    <a:pt x="250" y="1"/>
                  </a:cubicBezTo>
                  <a:cubicBezTo>
                    <a:pt x="250" y="0"/>
                    <a:pt x="250" y="0"/>
                    <a:pt x="250" y="0"/>
                  </a:cubicBezTo>
                  <a:cubicBezTo>
                    <a:pt x="250" y="0"/>
                    <a:pt x="250" y="0"/>
                    <a:pt x="250" y="0"/>
                  </a:cubicBezTo>
                  <a:cubicBezTo>
                    <a:pt x="250" y="0"/>
                    <a:pt x="249" y="0"/>
                    <a:pt x="249" y="0"/>
                  </a:cubicBezTo>
                  <a:cubicBezTo>
                    <a:pt x="249" y="0"/>
                    <a:pt x="249" y="0"/>
                    <a:pt x="249" y="0"/>
                  </a:cubicBezTo>
                  <a:cubicBezTo>
                    <a:pt x="249" y="0"/>
                    <a:pt x="249" y="0"/>
                    <a:pt x="249" y="0"/>
                  </a:cubicBezTo>
                  <a:cubicBezTo>
                    <a:pt x="249" y="0"/>
                    <a:pt x="249" y="0"/>
                    <a:pt x="249" y="0"/>
                  </a:cubicBezTo>
                  <a:cubicBezTo>
                    <a:pt x="249" y="0"/>
                    <a:pt x="249" y="0"/>
                    <a:pt x="249" y="0"/>
                  </a:cubicBezTo>
                  <a:cubicBezTo>
                    <a:pt x="249" y="0"/>
                    <a:pt x="249" y="0"/>
                    <a:pt x="249" y="0"/>
                  </a:cubicBezTo>
                  <a:cubicBezTo>
                    <a:pt x="248" y="0"/>
                    <a:pt x="248" y="0"/>
                    <a:pt x="248" y="0"/>
                  </a:cubicBezTo>
                  <a:cubicBezTo>
                    <a:pt x="248" y="0"/>
                    <a:pt x="248" y="0"/>
                    <a:pt x="248" y="0"/>
                  </a:cubicBezTo>
                  <a:cubicBezTo>
                    <a:pt x="248" y="0"/>
                    <a:pt x="248" y="0"/>
                    <a:pt x="247" y="0"/>
                  </a:cubicBezTo>
                  <a:cubicBezTo>
                    <a:pt x="247" y="0"/>
                    <a:pt x="247" y="0"/>
                    <a:pt x="247" y="0"/>
                  </a:cubicBezTo>
                  <a:cubicBezTo>
                    <a:pt x="247" y="0"/>
                    <a:pt x="247" y="0"/>
                    <a:pt x="247" y="0"/>
                  </a:cubicBezTo>
                  <a:cubicBezTo>
                    <a:pt x="247" y="0"/>
                    <a:pt x="247" y="0"/>
                    <a:pt x="247" y="0"/>
                  </a:cubicBezTo>
                  <a:cubicBezTo>
                    <a:pt x="209" y="29"/>
                    <a:pt x="209" y="29"/>
                    <a:pt x="209" y="29"/>
                  </a:cubicBezTo>
                  <a:cubicBezTo>
                    <a:pt x="208" y="29"/>
                    <a:pt x="208" y="31"/>
                    <a:pt x="208" y="32"/>
                  </a:cubicBezTo>
                  <a:cubicBezTo>
                    <a:pt x="209" y="33"/>
                    <a:pt x="211" y="33"/>
                    <a:pt x="212" y="32"/>
                  </a:cubicBezTo>
                  <a:cubicBezTo>
                    <a:pt x="243" y="9"/>
                    <a:pt x="243" y="9"/>
                    <a:pt x="243" y="9"/>
                  </a:cubicBezTo>
                  <a:cubicBezTo>
                    <a:pt x="217" y="70"/>
                    <a:pt x="217" y="70"/>
                    <a:pt x="217" y="70"/>
                  </a:cubicBezTo>
                  <a:cubicBezTo>
                    <a:pt x="214" y="69"/>
                    <a:pt x="212" y="68"/>
                    <a:pt x="210" y="68"/>
                  </a:cubicBezTo>
                  <a:cubicBezTo>
                    <a:pt x="203" y="68"/>
                    <a:pt x="197" y="72"/>
                    <a:pt x="194" y="78"/>
                  </a:cubicBezTo>
                  <a:cubicBezTo>
                    <a:pt x="161" y="59"/>
                    <a:pt x="161" y="59"/>
                    <a:pt x="161" y="59"/>
                  </a:cubicBezTo>
                  <a:cubicBezTo>
                    <a:pt x="161" y="57"/>
                    <a:pt x="161" y="56"/>
                    <a:pt x="161" y="55"/>
                  </a:cubicBezTo>
                  <a:cubicBezTo>
                    <a:pt x="161" y="45"/>
                    <a:pt x="153" y="36"/>
                    <a:pt x="143" y="36"/>
                  </a:cubicBezTo>
                  <a:cubicBezTo>
                    <a:pt x="133" y="36"/>
                    <a:pt x="125" y="45"/>
                    <a:pt x="125" y="55"/>
                  </a:cubicBezTo>
                  <a:cubicBezTo>
                    <a:pt x="125" y="60"/>
                    <a:pt x="127" y="66"/>
                    <a:pt x="131" y="69"/>
                  </a:cubicBezTo>
                  <a:cubicBezTo>
                    <a:pt x="111" y="112"/>
                    <a:pt x="111" y="112"/>
                    <a:pt x="111" y="112"/>
                  </a:cubicBezTo>
                  <a:cubicBezTo>
                    <a:pt x="109" y="111"/>
                    <a:pt x="107" y="111"/>
                    <a:pt x="105" y="111"/>
                  </a:cubicBezTo>
                  <a:cubicBezTo>
                    <a:pt x="101" y="111"/>
                    <a:pt x="97" y="112"/>
                    <a:pt x="94" y="114"/>
                  </a:cubicBezTo>
                  <a:cubicBezTo>
                    <a:pt x="64" y="81"/>
                    <a:pt x="64" y="81"/>
                    <a:pt x="64" y="81"/>
                  </a:cubicBezTo>
                  <a:cubicBezTo>
                    <a:pt x="67" y="78"/>
                    <a:pt x="68" y="74"/>
                    <a:pt x="68" y="70"/>
                  </a:cubicBezTo>
                  <a:cubicBezTo>
                    <a:pt x="68" y="59"/>
                    <a:pt x="60" y="51"/>
                    <a:pt x="50" y="51"/>
                  </a:cubicBezTo>
                  <a:cubicBezTo>
                    <a:pt x="40" y="51"/>
                    <a:pt x="32" y="59"/>
                    <a:pt x="32" y="70"/>
                  </a:cubicBezTo>
                  <a:cubicBezTo>
                    <a:pt x="32" y="74"/>
                    <a:pt x="34" y="79"/>
                    <a:pt x="37" y="82"/>
                  </a:cubicBezTo>
                  <a:cubicBezTo>
                    <a:pt x="1" y="128"/>
                    <a:pt x="1" y="128"/>
                    <a:pt x="1" y="128"/>
                  </a:cubicBezTo>
                  <a:cubicBezTo>
                    <a:pt x="0" y="129"/>
                    <a:pt x="0" y="131"/>
                    <a:pt x="1" y="131"/>
                  </a:cubicBezTo>
                  <a:cubicBezTo>
                    <a:pt x="2" y="132"/>
                    <a:pt x="2" y="132"/>
                    <a:pt x="3" y="132"/>
                  </a:cubicBezTo>
                  <a:cubicBezTo>
                    <a:pt x="4" y="132"/>
                    <a:pt x="4" y="131"/>
                    <a:pt x="5" y="131"/>
                  </a:cubicBezTo>
                  <a:cubicBezTo>
                    <a:pt x="40" y="85"/>
                    <a:pt x="40" y="85"/>
                    <a:pt x="40" y="85"/>
                  </a:cubicBezTo>
                  <a:cubicBezTo>
                    <a:pt x="43" y="87"/>
                    <a:pt x="46" y="88"/>
                    <a:pt x="50" y="88"/>
                  </a:cubicBezTo>
                  <a:cubicBezTo>
                    <a:pt x="54" y="88"/>
                    <a:pt x="58" y="87"/>
                    <a:pt x="61" y="85"/>
                  </a:cubicBezTo>
                  <a:cubicBezTo>
                    <a:pt x="91" y="118"/>
                    <a:pt x="91" y="118"/>
                    <a:pt x="91" y="118"/>
                  </a:cubicBezTo>
                  <a:cubicBezTo>
                    <a:pt x="88" y="121"/>
                    <a:pt x="86" y="125"/>
                    <a:pt x="86" y="129"/>
                  </a:cubicBezTo>
                  <a:cubicBezTo>
                    <a:pt x="86" y="140"/>
                    <a:pt x="94" y="148"/>
                    <a:pt x="105" y="148"/>
                  </a:cubicBezTo>
                  <a:cubicBezTo>
                    <a:pt x="115" y="148"/>
                    <a:pt x="123" y="140"/>
                    <a:pt x="123" y="129"/>
                  </a:cubicBezTo>
                  <a:cubicBezTo>
                    <a:pt x="123" y="123"/>
                    <a:pt x="120" y="118"/>
                    <a:pt x="115" y="114"/>
                  </a:cubicBezTo>
                  <a:cubicBezTo>
                    <a:pt x="135" y="71"/>
                    <a:pt x="135" y="71"/>
                    <a:pt x="135" y="71"/>
                  </a:cubicBezTo>
                  <a:cubicBezTo>
                    <a:pt x="138" y="72"/>
                    <a:pt x="140" y="73"/>
                    <a:pt x="143" y="73"/>
                  </a:cubicBezTo>
                  <a:cubicBezTo>
                    <a:pt x="150" y="73"/>
                    <a:pt x="156" y="69"/>
                    <a:pt x="159" y="63"/>
                  </a:cubicBezTo>
                  <a:cubicBezTo>
                    <a:pt x="192" y="82"/>
                    <a:pt x="192" y="82"/>
                    <a:pt x="192" y="82"/>
                  </a:cubicBezTo>
                  <a:cubicBezTo>
                    <a:pt x="192" y="83"/>
                    <a:pt x="191" y="85"/>
                    <a:pt x="191" y="87"/>
                  </a:cubicBezTo>
                  <a:cubicBezTo>
                    <a:pt x="191" y="97"/>
                    <a:pt x="200" y="105"/>
                    <a:pt x="210" y="105"/>
                  </a:cubicBezTo>
                  <a:cubicBezTo>
                    <a:pt x="220" y="105"/>
                    <a:pt x="228" y="97"/>
                    <a:pt x="228" y="87"/>
                  </a:cubicBezTo>
                  <a:cubicBezTo>
                    <a:pt x="228" y="81"/>
                    <a:pt x="225" y="75"/>
                    <a:pt x="221" y="72"/>
                  </a:cubicBezTo>
                  <a:cubicBezTo>
                    <a:pt x="247" y="11"/>
                    <a:pt x="247" y="11"/>
                    <a:pt x="247" y="11"/>
                  </a:cubicBezTo>
                  <a:cubicBezTo>
                    <a:pt x="253" y="51"/>
                    <a:pt x="253" y="51"/>
                    <a:pt x="253" y="51"/>
                  </a:cubicBezTo>
                  <a:cubicBezTo>
                    <a:pt x="253" y="52"/>
                    <a:pt x="254" y="53"/>
                    <a:pt x="255" y="53"/>
                  </a:cubicBezTo>
                  <a:cubicBezTo>
                    <a:pt x="255" y="53"/>
                    <a:pt x="256" y="53"/>
                    <a:pt x="256" y="53"/>
                  </a:cubicBezTo>
                  <a:cubicBezTo>
                    <a:pt x="257" y="53"/>
                    <a:pt x="258" y="52"/>
                    <a:pt x="258" y="50"/>
                  </a:cubicBezTo>
                  <a:close/>
                  <a:moveTo>
                    <a:pt x="36" y="70"/>
                  </a:moveTo>
                  <a:cubicBezTo>
                    <a:pt x="36" y="62"/>
                    <a:pt x="43" y="56"/>
                    <a:pt x="50" y="56"/>
                  </a:cubicBezTo>
                  <a:cubicBezTo>
                    <a:pt x="58" y="56"/>
                    <a:pt x="64" y="62"/>
                    <a:pt x="64" y="70"/>
                  </a:cubicBezTo>
                  <a:cubicBezTo>
                    <a:pt x="64" y="73"/>
                    <a:pt x="62" y="77"/>
                    <a:pt x="59" y="80"/>
                  </a:cubicBezTo>
                  <a:cubicBezTo>
                    <a:pt x="59" y="80"/>
                    <a:pt x="59" y="80"/>
                    <a:pt x="59" y="80"/>
                  </a:cubicBezTo>
                  <a:cubicBezTo>
                    <a:pt x="59" y="80"/>
                    <a:pt x="59" y="80"/>
                    <a:pt x="59" y="80"/>
                  </a:cubicBezTo>
                  <a:cubicBezTo>
                    <a:pt x="57" y="82"/>
                    <a:pt x="54" y="83"/>
                    <a:pt x="50" y="83"/>
                  </a:cubicBezTo>
                  <a:cubicBezTo>
                    <a:pt x="43" y="83"/>
                    <a:pt x="36" y="77"/>
                    <a:pt x="36" y="70"/>
                  </a:cubicBezTo>
                  <a:close/>
                  <a:moveTo>
                    <a:pt x="118" y="129"/>
                  </a:moveTo>
                  <a:cubicBezTo>
                    <a:pt x="118" y="137"/>
                    <a:pt x="112" y="143"/>
                    <a:pt x="105" y="143"/>
                  </a:cubicBezTo>
                  <a:cubicBezTo>
                    <a:pt x="97" y="143"/>
                    <a:pt x="91" y="137"/>
                    <a:pt x="91" y="129"/>
                  </a:cubicBezTo>
                  <a:cubicBezTo>
                    <a:pt x="91" y="122"/>
                    <a:pt x="97" y="116"/>
                    <a:pt x="105" y="116"/>
                  </a:cubicBezTo>
                  <a:cubicBezTo>
                    <a:pt x="112" y="116"/>
                    <a:pt x="118" y="122"/>
                    <a:pt x="118" y="129"/>
                  </a:cubicBezTo>
                  <a:close/>
                  <a:moveTo>
                    <a:pt x="143" y="68"/>
                  </a:moveTo>
                  <a:cubicBezTo>
                    <a:pt x="136" y="68"/>
                    <a:pt x="129" y="62"/>
                    <a:pt x="129" y="55"/>
                  </a:cubicBezTo>
                  <a:cubicBezTo>
                    <a:pt x="129" y="47"/>
                    <a:pt x="136" y="41"/>
                    <a:pt x="143" y="41"/>
                  </a:cubicBezTo>
                  <a:cubicBezTo>
                    <a:pt x="151" y="41"/>
                    <a:pt x="157" y="47"/>
                    <a:pt x="157" y="55"/>
                  </a:cubicBezTo>
                  <a:cubicBezTo>
                    <a:pt x="157" y="62"/>
                    <a:pt x="151" y="68"/>
                    <a:pt x="143" y="68"/>
                  </a:cubicBezTo>
                  <a:close/>
                  <a:moveTo>
                    <a:pt x="223" y="87"/>
                  </a:moveTo>
                  <a:cubicBezTo>
                    <a:pt x="223" y="94"/>
                    <a:pt x="217" y="100"/>
                    <a:pt x="210" y="100"/>
                  </a:cubicBezTo>
                  <a:cubicBezTo>
                    <a:pt x="202" y="100"/>
                    <a:pt x="196" y="94"/>
                    <a:pt x="196" y="87"/>
                  </a:cubicBezTo>
                  <a:cubicBezTo>
                    <a:pt x="196" y="79"/>
                    <a:pt x="202" y="73"/>
                    <a:pt x="210" y="73"/>
                  </a:cubicBezTo>
                  <a:cubicBezTo>
                    <a:pt x="217" y="73"/>
                    <a:pt x="223" y="79"/>
                    <a:pt x="223"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4" name="Group 13"/>
          <p:cNvGrpSpPr/>
          <p:nvPr/>
        </p:nvGrpSpPr>
        <p:grpSpPr>
          <a:xfrm>
            <a:off x="6262812" y="3106197"/>
            <a:ext cx="795318" cy="799524"/>
            <a:chOff x="9788525" y="2444750"/>
            <a:chExt cx="600075" cy="603250"/>
          </a:xfrm>
        </p:grpSpPr>
        <p:sp>
          <p:nvSpPr>
            <p:cNvPr id="15" name="Oval 14"/>
            <p:cNvSpPr>
              <a:spLocks noChangeArrowheads="1"/>
            </p:cNvSpPr>
            <p:nvPr/>
          </p:nvSpPr>
          <p:spPr bwMode="auto">
            <a:xfrm>
              <a:off x="9788525" y="2444750"/>
              <a:ext cx="600075" cy="60325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US" sz="2400"/>
            </a:p>
          </p:txBody>
        </p:sp>
        <p:grpSp>
          <p:nvGrpSpPr>
            <p:cNvPr id="16" name="Group 15"/>
            <p:cNvGrpSpPr/>
            <p:nvPr/>
          </p:nvGrpSpPr>
          <p:grpSpPr>
            <a:xfrm>
              <a:off x="9928225" y="2586038"/>
              <a:ext cx="328613" cy="320675"/>
              <a:chOff x="9928225" y="2871788"/>
              <a:chExt cx="328613" cy="320675"/>
            </a:xfrm>
          </p:grpSpPr>
          <p:sp>
            <p:nvSpPr>
              <p:cNvPr id="17" name="Freeform 16"/>
              <p:cNvSpPr>
                <a:spLocks noEditPoints="1"/>
              </p:cNvSpPr>
              <p:nvPr/>
            </p:nvSpPr>
            <p:spPr bwMode="auto">
              <a:xfrm>
                <a:off x="9952038" y="2871788"/>
                <a:ext cx="304800" cy="296863"/>
              </a:xfrm>
              <a:custGeom>
                <a:avLst/>
                <a:gdLst>
                  <a:gd name="T0" fmla="*/ 173 w 180"/>
                  <a:gd name="T1" fmla="*/ 2 h 175"/>
                  <a:gd name="T2" fmla="*/ 163 w 180"/>
                  <a:gd name="T3" fmla="*/ 0 h 175"/>
                  <a:gd name="T4" fmla="*/ 98 w 180"/>
                  <a:gd name="T5" fmla="*/ 29 h 175"/>
                  <a:gd name="T6" fmla="*/ 65 w 180"/>
                  <a:gd name="T7" fmla="*/ 65 h 175"/>
                  <a:gd name="T8" fmla="*/ 25 w 180"/>
                  <a:gd name="T9" fmla="*/ 68 h 175"/>
                  <a:gd name="T10" fmla="*/ 0 w 180"/>
                  <a:gd name="T11" fmla="*/ 95 h 175"/>
                  <a:gd name="T12" fmla="*/ 1 w 180"/>
                  <a:gd name="T13" fmla="*/ 97 h 175"/>
                  <a:gd name="T14" fmla="*/ 3 w 180"/>
                  <a:gd name="T15" fmla="*/ 98 h 175"/>
                  <a:gd name="T16" fmla="*/ 34 w 180"/>
                  <a:gd name="T17" fmla="*/ 99 h 175"/>
                  <a:gd name="T18" fmla="*/ 32 w 180"/>
                  <a:gd name="T19" fmla="*/ 101 h 175"/>
                  <a:gd name="T20" fmla="*/ 32 w 180"/>
                  <a:gd name="T21" fmla="*/ 110 h 175"/>
                  <a:gd name="T22" fmla="*/ 22 w 180"/>
                  <a:gd name="T23" fmla="*/ 120 h 175"/>
                  <a:gd name="T24" fmla="*/ 32 w 180"/>
                  <a:gd name="T25" fmla="*/ 143 h 175"/>
                  <a:gd name="T26" fmla="*/ 52 w 180"/>
                  <a:gd name="T27" fmla="*/ 155 h 175"/>
                  <a:gd name="T28" fmla="*/ 55 w 180"/>
                  <a:gd name="T29" fmla="*/ 153 h 175"/>
                  <a:gd name="T30" fmla="*/ 65 w 180"/>
                  <a:gd name="T31" fmla="*/ 143 h 175"/>
                  <a:gd name="T32" fmla="*/ 71 w 180"/>
                  <a:gd name="T33" fmla="*/ 145 h 175"/>
                  <a:gd name="T34" fmla="*/ 74 w 180"/>
                  <a:gd name="T35" fmla="*/ 143 h 175"/>
                  <a:gd name="T36" fmla="*/ 77 w 180"/>
                  <a:gd name="T37" fmla="*/ 141 h 175"/>
                  <a:gd name="T38" fmla="*/ 78 w 180"/>
                  <a:gd name="T39" fmla="*/ 172 h 175"/>
                  <a:gd name="T40" fmla="*/ 78 w 180"/>
                  <a:gd name="T41" fmla="*/ 175 h 175"/>
                  <a:gd name="T42" fmla="*/ 80 w 180"/>
                  <a:gd name="T43" fmla="*/ 175 h 175"/>
                  <a:gd name="T44" fmla="*/ 81 w 180"/>
                  <a:gd name="T45" fmla="*/ 175 h 175"/>
                  <a:gd name="T46" fmla="*/ 108 w 180"/>
                  <a:gd name="T47" fmla="*/ 151 h 175"/>
                  <a:gd name="T48" fmla="*/ 111 w 180"/>
                  <a:gd name="T49" fmla="*/ 110 h 175"/>
                  <a:gd name="T50" fmla="*/ 146 w 180"/>
                  <a:gd name="T51" fmla="*/ 78 h 175"/>
                  <a:gd name="T52" fmla="*/ 173 w 180"/>
                  <a:gd name="T53" fmla="*/ 2 h 175"/>
                  <a:gd name="T54" fmla="*/ 7 w 180"/>
                  <a:gd name="T55" fmla="*/ 92 h 175"/>
                  <a:gd name="T56" fmla="*/ 26 w 180"/>
                  <a:gd name="T57" fmla="*/ 72 h 175"/>
                  <a:gd name="T58" fmla="*/ 61 w 180"/>
                  <a:gd name="T59" fmla="*/ 69 h 175"/>
                  <a:gd name="T60" fmla="*/ 38 w 180"/>
                  <a:gd name="T61" fmla="*/ 95 h 175"/>
                  <a:gd name="T62" fmla="*/ 7 w 180"/>
                  <a:gd name="T63" fmla="*/ 92 h 175"/>
                  <a:gd name="T64" fmla="*/ 52 w 180"/>
                  <a:gd name="T65" fmla="*/ 150 h 175"/>
                  <a:gd name="T66" fmla="*/ 36 w 180"/>
                  <a:gd name="T67" fmla="*/ 140 h 175"/>
                  <a:gd name="T68" fmla="*/ 25 w 180"/>
                  <a:gd name="T69" fmla="*/ 123 h 175"/>
                  <a:gd name="T70" fmla="*/ 34 w 180"/>
                  <a:gd name="T71" fmla="*/ 114 h 175"/>
                  <a:gd name="T72" fmla="*/ 46 w 180"/>
                  <a:gd name="T73" fmla="*/ 129 h 175"/>
                  <a:gd name="T74" fmla="*/ 61 w 180"/>
                  <a:gd name="T75" fmla="*/ 141 h 175"/>
                  <a:gd name="T76" fmla="*/ 52 w 180"/>
                  <a:gd name="T77" fmla="*/ 150 h 175"/>
                  <a:gd name="T78" fmla="*/ 103 w 180"/>
                  <a:gd name="T79" fmla="*/ 149 h 175"/>
                  <a:gd name="T80" fmla="*/ 83 w 180"/>
                  <a:gd name="T81" fmla="*/ 168 h 175"/>
                  <a:gd name="T82" fmla="*/ 81 w 180"/>
                  <a:gd name="T83" fmla="*/ 137 h 175"/>
                  <a:gd name="T84" fmla="*/ 106 w 180"/>
                  <a:gd name="T85" fmla="*/ 115 h 175"/>
                  <a:gd name="T86" fmla="*/ 103 w 180"/>
                  <a:gd name="T87" fmla="*/ 149 h 175"/>
                  <a:gd name="T88" fmla="*/ 77 w 180"/>
                  <a:gd name="T89" fmla="*/ 135 h 175"/>
                  <a:gd name="T90" fmla="*/ 76 w 180"/>
                  <a:gd name="T91" fmla="*/ 135 h 175"/>
                  <a:gd name="T92" fmla="*/ 71 w 180"/>
                  <a:gd name="T93" fmla="*/ 140 h 175"/>
                  <a:gd name="T94" fmla="*/ 71 w 180"/>
                  <a:gd name="T95" fmla="*/ 140 h 175"/>
                  <a:gd name="T96" fmla="*/ 50 w 180"/>
                  <a:gd name="T97" fmla="*/ 126 h 175"/>
                  <a:gd name="T98" fmla="*/ 35 w 180"/>
                  <a:gd name="T99" fmla="*/ 104 h 175"/>
                  <a:gd name="T100" fmla="*/ 40 w 180"/>
                  <a:gd name="T101" fmla="*/ 99 h 175"/>
                  <a:gd name="T102" fmla="*/ 40 w 180"/>
                  <a:gd name="T103" fmla="*/ 99 h 175"/>
                  <a:gd name="T104" fmla="*/ 101 w 180"/>
                  <a:gd name="T105" fmla="*/ 32 h 175"/>
                  <a:gd name="T106" fmla="*/ 163 w 180"/>
                  <a:gd name="T107" fmla="*/ 4 h 175"/>
                  <a:gd name="T108" fmla="*/ 170 w 180"/>
                  <a:gd name="T109" fmla="*/ 6 h 175"/>
                  <a:gd name="T110" fmla="*/ 143 w 180"/>
                  <a:gd name="T111" fmla="*/ 74 h 175"/>
                  <a:gd name="T112" fmla="*/ 77 w 180"/>
                  <a:gd name="T113" fmla="*/ 13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0" h="175">
                    <a:moveTo>
                      <a:pt x="173" y="2"/>
                    </a:moveTo>
                    <a:cubicBezTo>
                      <a:pt x="171" y="0"/>
                      <a:pt x="168" y="0"/>
                      <a:pt x="163" y="0"/>
                    </a:cubicBezTo>
                    <a:cubicBezTo>
                      <a:pt x="150" y="0"/>
                      <a:pt x="121" y="6"/>
                      <a:pt x="98" y="29"/>
                    </a:cubicBezTo>
                    <a:cubicBezTo>
                      <a:pt x="65" y="65"/>
                      <a:pt x="65" y="65"/>
                      <a:pt x="65" y="65"/>
                    </a:cubicBezTo>
                    <a:cubicBezTo>
                      <a:pt x="60" y="65"/>
                      <a:pt x="37" y="63"/>
                      <a:pt x="25" y="68"/>
                    </a:cubicBezTo>
                    <a:cubicBezTo>
                      <a:pt x="11" y="73"/>
                      <a:pt x="1" y="94"/>
                      <a:pt x="0" y="95"/>
                    </a:cubicBezTo>
                    <a:cubicBezTo>
                      <a:pt x="0" y="95"/>
                      <a:pt x="0" y="96"/>
                      <a:pt x="1" y="97"/>
                    </a:cubicBezTo>
                    <a:cubicBezTo>
                      <a:pt x="1" y="98"/>
                      <a:pt x="2" y="98"/>
                      <a:pt x="3" y="98"/>
                    </a:cubicBezTo>
                    <a:cubicBezTo>
                      <a:pt x="16" y="94"/>
                      <a:pt x="29" y="97"/>
                      <a:pt x="34" y="99"/>
                    </a:cubicBezTo>
                    <a:cubicBezTo>
                      <a:pt x="32" y="101"/>
                      <a:pt x="32" y="101"/>
                      <a:pt x="32" y="101"/>
                    </a:cubicBezTo>
                    <a:cubicBezTo>
                      <a:pt x="30" y="103"/>
                      <a:pt x="30" y="106"/>
                      <a:pt x="32" y="110"/>
                    </a:cubicBezTo>
                    <a:cubicBezTo>
                      <a:pt x="22" y="120"/>
                      <a:pt x="22" y="120"/>
                      <a:pt x="22" y="120"/>
                    </a:cubicBezTo>
                    <a:cubicBezTo>
                      <a:pt x="18" y="125"/>
                      <a:pt x="24" y="135"/>
                      <a:pt x="32" y="143"/>
                    </a:cubicBezTo>
                    <a:cubicBezTo>
                      <a:pt x="38" y="149"/>
                      <a:pt x="46" y="155"/>
                      <a:pt x="52" y="155"/>
                    </a:cubicBezTo>
                    <a:cubicBezTo>
                      <a:pt x="53" y="155"/>
                      <a:pt x="54" y="154"/>
                      <a:pt x="55" y="153"/>
                    </a:cubicBezTo>
                    <a:cubicBezTo>
                      <a:pt x="65" y="143"/>
                      <a:pt x="65" y="143"/>
                      <a:pt x="65" y="143"/>
                    </a:cubicBezTo>
                    <a:cubicBezTo>
                      <a:pt x="67" y="144"/>
                      <a:pt x="69" y="145"/>
                      <a:pt x="71" y="145"/>
                    </a:cubicBezTo>
                    <a:cubicBezTo>
                      <a:pt x="73" y="145"/>
                      <a:pt x="74" y="144"/>
                      <a:pt x="74" y="143"/>
                    </a:cubicBezTo>
                    <a:cubicBezTo>
                      <a:pt x="77" y="141"/>
                      <a:pt x="77" y="141"/>
                      <a:pt x="77" y="141"/>
                    </a:cubicBezTo>
                    <a:cubicBezTo>
                      <a:pt x="79" y="147"/>
                      <a:pt x="82" y="160"/>
                      <a:pt x="78" y="172"/>
                    </a:cubicBezTo>
                    <a:cubicBezTo>
                      <a:pt x="77" y="173"/>
                      <a:pt x="78" y="174"/>
                      <a:pt x="78" y="175"/>
                    </a:cubicBezTo>
                    <a:cubicBezTo>
                      <a:pt x="79" y="175"/>
                      <a:pt x="79" y="175"/>
                      <a:pt x="80" y="175"/>
                    </a:cubicBezTo>
                    <a:cubicBezTo>
                      <a:pt x="80" y="175"/>
                      <a:pt x="81" y="175"/>
                      <a:pt x="81" y="175"/>
                    </a:cubicBezTo>
                    <a:cubicBezTo>
                      <a:pt x="82" y="175"/>
                      <a:pt x="103" y="165"/>
                      <a:pt x="108" y="151"/>
                    </a:cubicBezTo>
                    <a:cubicBezTo>
                      <a:pt x="112" y="138"/>
                      <a:pt x="111" y="116"/>
                      <a:pt x="111" y="110"/>
                    </a:cubicBezTo>
                    <a:cubicBezTo>
                      <a:pt x="146" y="78"/>
                      <a:pt x="146" y="78"/>
                      <a:pt x="146" y="78"/>
                    </a:cubicBezTo>
                    <a:cubicBezTo>
                      <a:pt x="174" y="50"/>
                      <a:pt x="180" y="9"/>
                      <a:pt x="173" y="2"/>
                    </a:cubicBezTo>
                    <a:close/>
                    <a:moveTo>
                      <a:pt x="7" y="92"/>
                    </a:moveTo>
                    <a:cubicBezTo>
                      <a:pt x="11" y="86"/>
                      <a:pt x="18" y="75"/>
                      <a:pt x="26" y="72"/>
                    </a:cubicBezTo>
                    <a:cubicBezTo>
                      <a:pt x="36" y="69"/>
                      <a:pt x="53" y="69"/>
                      <a:pt x="61" y="69"/>
                    </a:cubicBezTo>
                    <a:cubicBezTo>
                      <a:pt x="38" y="95"/>
                      <a:pt x="38" y="95"/>
                      <a:pt x="38" y="95"/>
                    </a:cubicBezTo>
                    <a:cubicBezTo>
                      <a:pt x="33" y="93"/>
                      <a:pt x="21" y="89"/>
                      <a:pt x="7" y="92"/>
                    </a:cubicBezTo>
                    <a:close/>
                    <a:moveTo>
                      <a:pt x="52" y="150"/>
                    </a:moveTo>
                    <a:cubicBezTo>
                      <a:pt x="51" y="151"/>
                      <a:pt x="44" y="148"/>
                      <a:pt x="36" y="140"/>
                    </a:cubicBezTo>
                    <a:cubicBezTo>
                      <a:pt x="27" y="131"/>
                      <a:pt x="25" y="124"/>
                      <a:pt x="25" y="123"/>
                    </a:cubicBezTo>
                    <a:cubicBezTo>
                      <a:pt x="34" y="114"/>
                      <a:pt x="34" y="114"/>
                      <a:pt x="34" y="114"/>
                    </a:cubicBezTo>
                    <a:cubicBezTo>
                      <a:pt x="38" y="120"/>
                      <a:pt x="42" y="125"/>
                      <a:pt x="46" y="129"/>
                    </a:cubicBezTo>
                    <a:cubicBezTo>
                      <a:pt x="51" y="134"/>
                      <a:pt x="56" y="138"/>
                      <a:pt x="61" y="141"/>
                    </a:cubicBezTo>
                    <a:lnTo>
                      <a:pt x="52" y="150"/>
                    </a:lnTo>
                    <a:close/>
                    <a:moveTo>
                      <a:pt x="103" y="149"/>
                    </a:moveTo>
                    <a:cubicBezTo>
                      <a:pt x="100" y="158"/>
                      <a:pt x="90" y="165"/>
                      <a:pt x="83" y="168"/>
                    </a:cubicBezTo>
                    <a:cubicBezTo>
                      <a:pt x="86" y="155"/>
                      <a:pt x="82" y="142"/>
                      <a:pt x="81" y="137"/>
                    </a:cubicBezTo>
                    <a:cubicBezTo>
                      <a:pt x="106" y="115"/>
                      <a:pt x="106" y="115"/>
                      <a:pt x="106" y="115"/>
                    </a:cubicBezTo>
                    <a:cubicBezTo>
                      <a:pt x="107" y="123"/>
                      <a:pt x="107" y="140"/>
                      <a:pt x="103" y="149"/>
                    </a:cubicBezTo>
                    <a:close/>
                    <a:moveTo>
                      <a:pt x="77" y="135"/>
                    </a:moveTo>
                    <a:cubicBezTo>
                      <a:pt x="77" y="135"/>
                      <a:pt x="77" y="135"/>
                      <a:pt x="76" y="135"/>
                    </a:cubicBezTo>
                    <a:cubicBezTo>
                      <a:pt x="71" y="140"/>
                      <a:pt x="71" y="140"/>
                      <a:pt x="71" y="140"/>
                    </a:cubicBezTo>
                    <a:cubicBezTo>
                      <a:pt x="71" y="140"/>
                      <a:pt x="71" y="140"/>
                      <a:pt x="71" y="140"/>
                    </a:cubicBezTo>
                    <a:cubicBezTo>
                      <a:pt x="67" y="140"/>
                      <a:pt x="59" y="135"/>
                      <a:pt x="50" y="126"/>
                    </a:cubicBezTo>
                    <a:cubicBezTo>
                      <a:pt x="39" y="115"/>
                      <a:pt x="35" y="106"/>
                      <a:pt x="35" y="104"/>
                    </a:cubicBezTo>
                    <a:cubicBezTo>
                      <a:pt x="40" y="99"/>
                      <a:pt x="40" y="99"/>
                      <a:pt x="40" y="99"/>
                    </a:cubicBezTo>
                    <a:cubicBezTo>
                      <a:pt x="40" y="99"/>
                      <a:pt x="40" y="99"/>
                      <a:pt x="40" y="99"/>
                    </a:cubicBezTo>
                    <a:cubicBezTo>
                      <a:pt x="101" y="32"/>
                      <a:pt x="101" y="32"/>
                      <a:pt x="101" y="32"/>
                    </a:cubicBezTo>
                    <a:cubicBezTo>
                      <a:pt x="122" y="12"/>
                      <a:pt x="149" y="4"/>
                      <a:pt x="163" y="4"/>
                    </a:cubicBezTo>
                    <a:cubicBezTo>
                      <a:pt x="167" y="4"/>
                      <a:pt x="169" y="5"/>
                      <a:pt x="170" y="6"/>
                    </a:cubicBezTo>
                    <a:cubicBezTo>
                      <a:pt x="174" y="10"/>
                      <a:pt x="170" y="48"/>
                      <a:pt x="143" y="74"/>
                    </a:cubicBezTo>
                    <a:lnTo>
                      <a:pt x="77"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 name="Freeform 17"/>
              <p:cNvSpPr>
                <a:spLocks noEditPoints="1"/>
              </p:cNvSpPr>
              <p:nvPr/>
            </p:nvSpPr>
            <p:spPr bwMode="auto">
              <a:xfrm>
                <a:off x="10123488" y="2941638"/>
                <a:ext cx="58738" cy="53975"/>
              </a:xfrm>
              <a:custGeom>
                <a:avLst/>
                <a:gdLst>
                  <a:gd name="T0" fmla="*/ 17 w 35"/>
                  <a:gd name="T1" fmla="*/ 0 h 32"/>
                  <a:gd name="T2" fmla="*/ 6 w 35"/>
                  <a:gd name="T3" fmla="*/ 5 h 32"/>
                  <a:gd name="T4" fmla="*/ 6 w 35"/>
                  <a:gd name="T5" fmla="*/ 28 h 32"/>
                  <a:gd name="T6" fmla="*/ 17 w 35"/>
                  <a:gd name="T7" fmla="*/ 32 h 32"/>
                  <a:gd name="T8" fmla="*/ 28 w 35"/>
                  <a:gd name="T9" fmla="*/ 28 h 32"/>
                  <a:gd name="T10" fmla="*/ 28 w 35"/>
                  <a:gd name="T11" fmla="*/ 5 h 32"/>
                  <a:gd name="T12" fmla="*/ 17 w 35"/>
                  <a:gd name="T13" fmla="*/ 0 h 32"/>
                  <a:gd name="T14" fmla="*/ 25 w 35"/>
                  <a:gd name="T15" fmla="*/ 24 h 32"/>
                  <a:gd name="T16" fmla="*/ 17 w 35"/>
                  <a:gd name="T17" fmla="*/ 28 h 32"/>
                  <a:gd name="T18" fmla="*/ 9 w 35"/>
                  <a:gd name="T19" fmla="*/ 24 h 32"/>
                  <a:gd name="T20" fmla="*/ 9 w 35"/>
                  <a:gd name="T21" fmla="*/ 8 h 32"/>
                  <a:gd name="T22" fmla="*/ 17 w 35"/>
                  <a:gd name="T23" fmla="*/ 5 h 32"/>
                  <a:gd name="T24" fmla="*/ 25 w 35"/>
                  <a:gd name="T25" fmla="*/ 8 h 32"/>
                  <a:gd name="T26" fmla="*/ 25 w 35"/>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2">
                    <a:moveTo>
                      <a:pt x="17" y="0"/>
                    </a:moveTo>
                    <a:cubicBezTo>
                      <a:pt x="13" y="0"/>
                      <a:pt x="9" y="2"/>
                      <a:pt x="6" y="5"/>
                    </a:cubicBezTo>
                    <a:cubicBezTo>
                      <a:pt x="0" y="11"/>
                      <a:pt x="0" y="21"/>
                      <a:pt x="6" y="28"/>
                    </a:cubicBezTo>
                    <a:cubicBezTo>
                      <a:pt x="9" y="31"/>
                      <a:pt x="13" y="32"/>
                      <a:pt x="17" y="32"/>
                    </a:cubicBezTo>
                    <a:cubicBezTo>
                      <a:pt x="21" y="32"/>
                      <a:pt x="25" y="31"/>
                      <a:pt x="28" y="28"/>
                    </a:cubicBezTo>
                    <a:cubicBezTo>
                      <a:pt x="35" y="21"/>
                      <a:pt x="35" y="11"/>
                      <a:pt x="28" y="5"/>
                    </a:cubicBezTo>
                    <a:cubicBezTo>
                      <a:pt x="25" y="2"/>
                      <a:pt x="21" y="0"/>
                      <a:pt x="17" y="0"/>
                    </a:cubicBezTo>
                    <a:close/>
                    <a:moveTo>
                      <a:pt x="25" y="24"/>
                    </a:moveTo>
                    <a:cubicBezTo>
                      <a:pt x="23" y="26"/>
                      <a:pt x="20" y="28"/>
                      <a:pt x="17" y="28"/>
                    </a:cubicBezTo>
                    <a:cubicBezTo>
                      <a:pt x="14" y="28"/>
                      <a:pt x="11" y="26"/>
                      <a:pt x="9" y="24"/>
                    </a:cubicBezTo>
                    <a:cubicBezTo>
                      <a:pt x="5" y="20"/>
                      <a:pt x="5" y="13"/>
                      <a:pt x="9" y="8"/>
                    </a:cubicBezTo>
                    <a:cubicBezTo>
                      <a:pt x="11" y="6"/>
                      <a:pt x="14" y="5"/>
                      <a:pt x="17" y="5"/>
                    </a:cubicBezTo>
                    <a:cubicBezTo>
                      <a:pt x="20" y="5"/>
                      <a:pt x="23" y="6"/>
                      <a:pt x="25" y="8"/>
                    </a:cubicBezTo>
                    <a:cubicBezTo>
                      <a:pt x="29" y="13"/>
                      <a:pt x="29" y="20"/>
                      <a:pt x="25"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 name="Freeform 18"/>
              <p:cNvSpPr>
                <a:spLocks/>
              </p:cNvSpPr>
              <p:nvPr/>
            </p:nvSpPr>
            <p:spPr bwMode="auto">
              <a:xfrm>
                <a:off x="9928225" y="3106738"/>
                <a:ext cx="85725" cy="85725"/>
              </a:xfrm>
              <a:custGeom>
                <a:avLst/>
                <a:gdLst>
                  <a:gd name="T0" fmla="*/ 47 w 51"/>
                  <a:gd name="T1" fmla="*/ 16 h 51"/>
                  <a:gd name="T2" fmla="*/ 45 w 51"/>
                  <a:gd name="T3" fmla="*/ 19 h 51"/>
                  <a:gd name="T4" fmla="*/ 39 w 51"/>
                  <a:gd name="T5" fmla="*/ 35 h 51"/>
                  <a:gd name="T6" fmla="*/ 17 w 51"/>
                  <a:gd name="T7" fmla="*/ 43 h 51"/>
                  <a:gd name="T8" fmla="*/ 6 w 51"/>
                  <a:gd name="T9" fmla="*/ 45 h 51"/>
                  <a:gd name="T10" fmla="*/ 7 w 51"/>
                  <a:gd name="T11" fmla="*/ 36 h 51"/>
                  <a:gd name="T12" fmla="*/ 16 w 51"/>
                  <a:gd name="T13" fmla="*/ 12 h 51"/>
                  <a:gd name="T14" fmla="*/ 33 w 51"/>
                  <a:gd name="T15" fmla="*/ 7 h 51"/>
                  <a:gd name="T16" fmla="*/ 35 w 51"/>
                  <a:gd name="T17" fmla="*/ 5 h 51"/>
                  <a:gd name="T18" fmla="*/ 34 w 51"/>
                  <a:gd name="T19" fmla="*/ 2 h 51"/>
                  <a:gd name="T20" fmla="*/ 13 w 51"/>
                  <a:gd name="T21" fmla="*/ 9 h 51"/>
                  <a:gd name="T22" fmla="*/ 3 w 51"/>
                  <a:gd name="T23" fmla="*/ 36 h 51"/>
                  <a:gd name="T24" fmla="*/ 0 w 51"/>
                  <a:gd name="T25" fmla="*/ 48 h 51"/>
                  <a:gd name="T26" fmla="*/ 1 w 51"/>
                  <a:gd name="T27" fmla="*/ 51 h 51"/>
                  <a:gd name="T28" fmla="*/ 2 w 51"/>
                  <a:gd name="T29" fmla="*/ 51 h 51"/>
                  <a:gd name="T30" fmla="*/ 3 w 51"/>
                  <a:gd name="T31" fmla="*/ 51 h 51"/>
                  <a:gd name="T32" fmla="*/ 18 w 51"/>
                  <a:gd name="T33" fmla="*/ 48 h 51"/>
                  <a:gd name="T34" fmla="*/ 43 w 51"/>
                  <a:gd name="T35" fmla="*/ 39 h 51"/>
                  <a:gd name="T36" fmla="*/ 49 w 51"/>
                  <a:gd name="T37" fmla="*/ 18 h 51"/>
                  <a:gd name="T38" fmla="*/ 47 w 51"/>
                  <a:gd name="T39"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51">
                    <a:moveTo>
                      <a:pt x="47" y="16"/>
                    </a:moveTo>
                    <a:cubicBezTo>
                      <a:pt x="45" y="16"/>
                      <a:pt x="45" y="18"/>
                      <a:pt x="45" y="19"/>
                    </a:cubicBezTo>
                    <a:cubicBezTo>
                      <a:pt x="46" y="24"/>
                      <a:pt x="44" y="30"/>
                      <a:pt x="39" y="35"/>
                    </a:cubicBezTo>
                    <a:cubicBezTo>
                      <a:pt x="34" y="41"/>
                      <a:pt x="26" y="42"/>
                      <a:pt x="17" y="43"/>
                    </a:cubicBezTo>
                    <a:cubicBezTo>
                      <a:pt x="13" y="44"/>
                      <a:pt x="9" y="45"/>
                      <a:pt x="6" y="45"/>
                    </a:cubicBezTo>
                    <a:cubicBezTo>
                      <a:pt x="6" y="43"/>
                      <a:pt x="7" y="39"/>
                      <a:pt x="7" y="36"/>
                    </a:cubicBezTo>
                    <a:cubicBezTo>
                      <a:pt x="9" y="27"/>
                      <a:pt x="10" y="18"/>
                      <a:pt x="16" y="12"/>
                    </a:cubicBezTo>
                    <a:cubicBezTo>
                      <a:pt x="21" y="7"/>
                      <a:pt x="27" y="5"/>
                      <a:pt x="33" y="7"/>
                    </a:cubicBezTo>
                    <a:cubicBezTo>
                      <a:pt x="34" y="7"/>
                      <a:pt x="35" y="6"/>
                      <a:pt x="35" y="5"/>
                    </a:cubicBezTo>
                    <a:cubicBezTo>
                      <a:pt x="36" y="4"/>
                      <a:pt x="35" y="2"/>
                      <a:pt x="34" y="2"/>
                    </a:cubicBezTo>
                    <a:cubicBezTo>
                      <a:pt x="27" y="0"/>
                      <a:pt x="19" y="3"/>
                      <a:pt x="13" y="9"/>
                    </a:cubicBezTo>
                    <a:cubicBezTo>
                      <a:pt x="6" y="16"/>
                      <a:pt x="4" y="26"/>
                      <a:pt x="3" y="36"/>
                    </a:cubicBezTo>
                    <a:cubicBezTo>
                      <a:pt x="2" y="40"/>
                      <a:pt x="1" y="45"/>
                      <a:pt x="0" y="48"/>
                    </a:cubicBezTo>
                    <a:cubicBezTo>
                      <a:pt x="0" y="49"/>
                      <a:pt x="0" y="50"/>
                      <a:pt x="1" y="51"/>
                    </a:cubicBezTo>
                    <a:cubicBezTo>
                      <a:pt x="1" y="51"/>
                      <a:pt x="2" y="51"/>
                      <a:pt x="2" y="51"/>
                    </a:cubicBezTo>
                    <a:cubicBezTo>
                      <a:pt x="3" y="51"/>
                      <a:pt x="3" y="51"/>
                      <a:pt x="3" y="51"/>
                    </a:cubicBezTo>
                    <a:cubicBezTo>
                      <a:pt x="8" y="50"/>
                      <a:pt x="13" y="49"/>
                      <a:pt x="18" y="48"/>
                    </a:cubicBezTo>
                    <a:cubicBezTo>
                      <a:pt x="27" y="47"/>
                      <a:pt x="36" y="45"/>
                      <a:pt x="43" y="39"/>
                    </a:cubicBezTo>
                    <a:cubicBezTo>
                      <a:pt x="49" y="32"/>
                      <a:pt x="51" y="25"/>
                      <a:pt x="49" y="18"/>
                    </a:cubicBezTo>
                    <a:cubicBezTo>
                      <a:pt x="49" y="16"/>
                      <a:pt x="48" y="16"/>
                      <a:pt x="47"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grpSp>
        <p:nvGrpSpPr>
          <p:cNvPr id="20" name="Group 19"/>
          <p:cNvGrpSpPr/>
          <p:nvPr/>
        </p:nvGrpSpPr>
        <p:grpSpPr>
          <a:xfrm>
            <a:off x="2085872" y="3108300"/>
            <a:ext cx="795318" cy="795318"/>
            <a:chOff x="7239000" y="2446338"/>
            <a:chExt cx="600075" cy="600075"/>
          </a:xfrm>
        </p:grpSpPr>
        <p:sp>
          <p:nvSpPr>
            <p:cNvPr id="21" name="Oval 20"/>
            <p:cNvSpPr>
              <a:spLocks noChangeArrowheads="1"/>
            </p:cNvSpPr>
            <p:nvPr/>
          </p:nvSpPr>
          <p:spPr bwMode="auto">
            <a:xfrm>
              <a:off x="7239000" y="2446338"/>
              <a:ext cx="600075" cy="60007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2400"/>
            </a:p>
          </p:txBody>
        </p:sp>
        <p:grpSp>
          <p:nvGrpSpPr>
            <p:cNvPr id="22" name="Group 21"/>
            <p:cNvGrpSpPr/>
            <p:nvPr/>
          </p:nvGrpSpPr>
          <p:grpSpPr>
            <a:xfrm>
              <a:off x="7318375" y="2584450"/>
              <a:ext cx="441326" cy="323850"/>
              <a:chOff x="7318375" y="2849563"/>
              <a:chExt cx="441326" cy="323850"/>
            </a:xfrm>
          </p:grpSpPr>
          <p:sp>
            <p:nvSpPr>
              <p:cNvPr id="23" name="Freeform 22"/>
              <p:cNvSpPr>
                <a:spLocks noEditPoints="1"/>
              </p:cNvSpPr>
              <p:nvPr/>
            </p:nvSpPr>
            <p:spPr bwMode="auto">
              <a:xfrm>
                <a:off x="7318375" y="2890838"/>
                <a:ext cx="282575" cy="282575"/>
              </a:xfrm>
              <a:custGeom>
                <a:avLst/>
                <a:gdLst>
                  <a:gd name="T0" fmla="*/ 153 w 166"/>
                  <a:gd name="T1" fmla="*/ 3 h 166"/>
                  <a:gd name="T2" fmla="*/ 150 w 166"/>
                  <a:gd name="T3" fmla="*/ 1 h 166"/>
                  <a:gd name="T4" fmla="*/ 14 w 166"/>
                  <a:gd name="T5" fmla="*/ 35 h 166"/>
                  <a:gd name="T6" fmla="*/ 12 w 166"/>
                  <a:gd name="T7" fmla="*/ 35 h 166"/>
                  <a:gd name="T8" fmla="*/ 12 w 166"/>
                  <a:gd name="T9" fmla="*/ 44 h 166"/>
                  <a:gd name="T10" fmla="*/ 12 w 166"/>
                  <a:gd name="T11" fmla="*/ 90 h 166"/>
                  <a:gd name="T12" fmla="*/ 12 w 166"/>
                  <a:gd name="T13" fmla="*/ 97 h 166"/>
                  <a:gd name="T14" fmla="*/ 14 w 166"/>
                  <a:gd name="T15" fmla="*/ 98 h 166"/>
                  <a:gd name="T16" fmla="*/ 52 w 166"/>
                  <a:gd name="T17" fmla="*/ 164 h 166"/>
                  <a:gd name="T18" fmla="*/ 85 w 166"/>
                  <a:gd name="T19" fmla="*/ 166 h 166"/>
                  <a:gd name="T20" fmla="*/ 90 w 166"/>
                  <a:gd name="T21" fmla="*/ 151 h 166"/>
                  <a:gd name="T22" fmla="*/ 75 w 166"/>
                  <a:gd name="T23" fmla="*/ 134 h 166"/>
                  <a:gd name="T24" fmla="*/ 73 w 166"/>
                  <a:gd name="T25" fmla="*/ 112 h 166"/>
                  <a:gd name="T26" fmla="*/ 62 w 166"/>
                  <a:gd name="T27" fmla="*/ 98 h 166"/>
                  <a:gd name="T28" fmla="*/ 64 w 166"/>
                  <a:gd name="T29" fmla="*/ 98 h 166"/>
                  <a:gd name="T30" fmla="*/ 151 w 166"/>
                  <a:gd name="T31" fmla="*/ 132 h 166"/>
                  <a:gd name="T32" fmla="*/ 153 w 166"/>
                  <a:gd name="T33" fmla="*/ 130 h 166"/>
                  <a:gd name="T34" fmla="*/ 166 w 166"/>
                  <a:gd name="T35" fmla="*/ 67 h 166"/>
                  <a:gd name="T36" fmla="*/ 4 w 166"/>
                  <a:gd name="T37" fmla="*/ 67 h 166"/>
                  <a:gd name="T38" fmla="*/ 12 w 166"/>
                  <a:gd name="T39" fmla="*/ 85 h 166"/>
                  <a:gd name="T40" fmla="*/ 65 w 166"/>
                  <a:gd name="T41" fmla="*/ 109 h 166"/>
                  <a:gd name="T42" fmla="*/ 70 w 166"/>
                  <a:gd name="T43" fmla="*/ 124 h 166"/>
                  <a:gd name="T44" fmla="*/ 79 w 166"/>
                  <a:gd name="T45" fmla="*/ 145 h 166"/>
                  <a:gd name="T46" fmla="*/ 86 w 166"/>
                  <a:gd name="T47" fmla="*/ 159 h 166"/>
                  <a:gd name="T48" fmla="*/ 56 w 166"/>
                  <a:gd name="T49" fmla="*/ 161 h 166"/>
                  <a:gd name="T50" fmla="*/ 57 w 166"/>
                  <a:gd name="T51" fmla="*/ 98 h 166"/>
                  <a:gd name="T52" fmla="*/ 149 w 166"/>
                  <a:gd name="T53" fmla="*/ 125 h 166"/>
                  <a:gd name="T54" fmla="*/ 16 w 166"/>
                  <a:gd name="T55" fmla="*/ 93 h 166"/>
                  <a:gd name="T56" fmla="*/ 64 w 166"/>
                  <a:gd name="T57" fmla="*/ 39 h 166"/>
                  <a:gd name="T58" fmla="*/ 149 w 166"/>
                  <a:gd name="T59" fmla="*/ 8 h 166"/>
                  <a:gd name="T60" fmla="*/ 153 w 166"/>
                  <a:gd name="T61" fmla="*/ 85 h 166"/>
                  <a:gd name="T62" fmla="*/ 161 w 166"/>
                  <a:gd name="T63" fmla="*/ 6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166">
                    <a:moveTo>
                      <a:pt x="153" y="44"/>
                    </a:moveTo>
                    <a:cubicBezTo>
                      <a:pt x="153" y="3"/>
                      <a:pt x="153" y="3"/>
                      <a:pt x="153" y="3"/>
                    </a:cubicBezTo>
                    <a:cubicBezTo>
                      <a:pt x="153" y="2"/>
                      <a:pt x="153" y="1"/>
                      <a:pt x="152" y="0"/>
                    </a:cubicBezTo>
                    <a:cubicBezTo>
                      <a:pt x="151" y="0"/>
                      <a:pt x="150" y="0"/>
                      <a:pt x="150" y="1"/>
                    </a:cubicBezTo>
                    <a:cubicBezTo>
                      <a:pt x="123" y="26"/>
                      <a:pt x="88" y="35"/>
                      <a:pt x="64" y="35"/>
                    </a:cubicBezTo>
                    <a:cubicBezTo>
                      <a:pt x="14" y="35"/>
                      <a:pt x="14" y="35"/>
                      <a:pt x="14" y="35"/>
                    </a:cubicBezTo>
                    <a:cubicBezTo>
                      <a:pt x="14" y="35"/>
                      <a:pt x="14" y="35"/>
                      <a:pt x="14" y="35"/>
                    </a:cubicBezTo>
                    <a:cubicBezTo>
                      <a:pt x="13" y="35"/>
                      <a:pt x="13" y="35"/>
                      <a:pt x="12" y="35"/>
                    </a:cubicBezTo>
                    <a:cubicBezTo>
                      <a:pt x="12" y="36"/>
                      <a:pt x="12" y="36"/>
                      <a:pt x="12" y="37"/>
                    </a:cubicBezTo>
                    <a:cubicBezTo>
                      <a:pt x="12" y="44"/>
                      <a:pt x="12" y="44"/>
                      <a:pt x="12" y="44"/>
                    </a:cubicBezTo>
                    <a:cubicBezTo>
                      <a:pt x="5" y="46"/>
                      <a:pt x="0" y="55"/>
                      <a:pt x="0" y="67"/>
                    </a:cubicBezTo>
                    <a:cubicBezTo>
                      <a:pt x="0" y="79"/>
                      <a:pt x="5" y="88"/>
                      <a:pt x="12" y="90"/>
                    </a:cubicBezTo>
                    <a:cubicBezTo>
                      <a:pt x="12" y="96"/>
                      <a:pt x="12" y="96"/>
                      <a:pt x="12" y="96"/>
                    </a:cubicBezTo>
                    <a:cubicBezTo>
                      <a:pt x="12" y="96"/>
                      <a:pt x="12" y="97"/>
                      <a:pt x="12" y="97"/>
                    </a:cubicBezTo>
                    <a:cubicBezTo>
                      <a:pt x="13" y="98"/>
                      <a:pt x="13" y="98"/>
                      <a:pt x="14" y="98"/>
                    </a:cubicBezTo>
                    <a:cubicBezTo>
                      <a:pt x="14" y="98"/>
                      <a:pt x="14" y="98"/>
                      <a:pt x="14" y="98"/>
                    </a:cubicBezTo>
                    <a:cubicBezTo>
                      <a:pt x="26" y="98"/>
                      <a:pt x="26" y="98"/>
                      <a:pt x="26" y="98"/>
                    </a:cubicBezTo>
                    <a:cubicBezTo>
                      <a:pt x="52" y="164"/>
                      <a:pt x="52" y="164"/>
                      <a:pt x="52" y="164"/>
                    </a:cubicBezTo>
                    <a:cubicBezTo>
                      <a:pt x="52" y="165"/>
                      <a:pt x="53" y="166"/>
                      <a:pt x="54" y="166"/>
                    </a:cubicBezTo>
                    <a:cubicBezTo>
                      <a:pt x="85" y="166"/>
                      <a:pt x="85" y="166"/>
                      <a:pt x="85" y="166"/>
                    </a:cubicBezTo>
                    <a:cubicBezTo>
                      <a:pt x="87" y="166"/>
                      <a:pt x="89" y="165"/>
                      <a:pt x="90" y="162"/>
                    </a:cubicBezTo>
                    <a:cubicBezTo>
                      <a:pt x="91" y="160"/>
                      <a:pt x="92" y="155"/>
                      <a:pt x="90" y="151"/>
                    </a:cubicBezTo>
                    <a:cubicBezTo>
                      <a:pt x="88" y="146"/>
                      <a:pt x="84" y="143"/>
                      <a:pt x="82" y="141"/>
                    </a:cubicBezTo>
                    <a:cubicBezTo>
                      <a:pt x="79" y="139"/>
                      <a:pt x="77" y="137"/>
                      <a:pt x="75" y="134"/>
                    </a:cubicBezTo>
                    <a:cubicBezTo>
                      <a:pt x="74" y="131"/>
                      <a:pt x="74" y="128"/>
                      <a:pt x="75" y="125"/>
                    </a:cubicBezTo>
                    <a:cubicBezTo>
                      <a:pt x="75" y="121"/>
                      <a:pt x="76" y="117"/>
                      <a:pt x="73" y="112"/>
                    </a:cubicBezTo>
                    <a:cubicBezTo>
                      <a:pt x="72" y="108"/>
                      <a:pt x="70" y="107"/>
                      <a:pt x="68" y="106"/>
                    </a:cubicBezTo>
                    <a:cubicBezTo>
                      <a:pt x="66" y="104"/>
                      <a:pt x="65" y="103"/>
                      <a:pt x="62" y="98"/>
                    </a:cubicBezTo>
                    <a:cubicBezTo>
                      <a:pt x="64" y="98"/>
                      <a:pt x="64" y="98"/>
                      <a:pt x="64" y="98"/>
                    </a:cubicBezTo>
                    <a:cubicBezTo>
                      <a:pt x="64" y="98"/>
                      <a:pt x="64" y="98"/>
                      <a:pt x="64" y="98"/>
                    </a:cubicBezTo>
                    <a:cubicBezTo>
                      <a:pt x="88" y="98"/>
                      <a:pt x="123" y="107"/>
                      <a:pt x="150" y="132"/>
                    </a:cubicBezTo>
                    <a:cubicBezTo>
                      <a:pt x="150" y="132"/>
                      <a:pt x="151" y="132"/>
                      <a:pt x="151" y="132"/>
                    </a:cubicBezTo>
                    <a:cubicBezTo>
                      <a:pt x="151" y="132"/>
                      <a:pt x="152" y="132"/>
                      <a:pt x="152" y="132"/>
                    </a:cubicBezTo>
                    <a:cubicBezTo>
                      <a:pt x="153" y="132"/>
                      <a:pt x="153" y="131"/>
                      <a:pt x="153" y="130"/>
                    </a:cubicBezTo>
                    <a:cubicBezTo>
                      <a:pt x="153" y="90"/>
                      <a:pt x="153" y="90"/>
                      <a:pt x="153" y="90"/>
                    </a:cubicBezTo>
                    <a:cubicBezTo>
                      <a:pt x="160" y="88"/>
                      <a:pt x="166" y="79"/>
                      <a:pt x="166" y="67"/>
                    </a:cubicBezTo>
                    <a:cubicBezTo>
                      <a:pt x="166" y="55"/>
                      <a:pt x="160" y="46"/>
                      <a:pt x="153" y="44"/>
                    </a:cubicBezTo>
                    <a:close/>
                    <a:moveTo>
                      <a:pt x="4" y="67"/>
                    </a:moveTo>
                    <a:cubicBezTo>
                      <a:pt x="4" y="58"/>
                      <a:pt x="8" y="51"/>
                      <a:pt x="12" y="49"/>
                    </a:cubicBezTo>
                    <a:cubicBezTo>
                      <a:pt x="12" y="85"/>
                      <a:pt x="12" y="85"/>
                      <a:pt x="12" y="85"/>
                    </a:cubicBezTo>
                    <a:cubicBezTo>
                      <a:pt x="8" y="83"/>
                      <a:pt x="4" y="76"/>
                      <a:pt x="4" y="67"/>
                    </a:cubicBezTo>
                    <a:close/>
                    <a:moveTo>
                      <a:pt x="65" y="109"/>
                    </a:moveTo>
                    <a:cubicBezTo>
                      <a:pt x="67" y="111"/>
                      <a:pt x="68" y="111"/>
                      <a:pt x="69" y="114"/>
                    </a:cubicBezTo>
                    <a:cubicBezTo>
                      <a:pt x="71" y="117"/>
                      <a:pt x="70" y="121"/>
                      <a:pt x="70" y="124"/>
                    </a:cubicBezTo>
                    <a:cubicBezTo>
                      <a:pt x="69" y="128"/>
                      <a:pt x="69" y="132"/>
                      <a:pt x="71" y="137"/>
                    </a:cubicBezTo>
                    <a:cubicBezTo>
                      <a:pt x="73" y="141"/>
                      <a:pt x="76" y="143"/>
                      <a:pt x="79" y="145"/>
                    </a:cubicBezTo>
                    <a:cubicBezTo>
                      <a:pt x="81" y="147"/>
                      <a:pt x="84" y="149"/>
                      <a:pt x="86" y="153"/>
                    </a:cubicBezTo>
                    <a:cubicBezTo>
                      <a:pt x="87" y="156"/>
                      <a:pt x="87" y="158"/>
                      <a:pt x="86" y="159"/>
                    </a:cubicBezTo>
                    <a:cubicBezTo>
                      <a:pt x="86" y="160"/>
                      <a:pt x="85" y="161"/>
                      <a:pt x="85" y="161"/>
                    </a:cubicBezTo>
                    <a:cubicBezTo>
                      <a:pt x="56" y="161"/>
                      <a:pt x="56" y="161"/>
                      <a:pt x="56" y="161"/>
                    </a:cubicBezTo>
                    <a:cubicBezTo>
                      <a:pt x="31" y="98"/>
                      <a:pt x="31" y="98"/>
                      <a:pt x="31" y="98"/>
                    </a:cubicBezTo>
                    <a:cubicBezTo>
                      <a:pt x="57" y="98"/>
                      <a:pt x="57" y="98"/>
                      <a:pt x="57" y="98"/>
                    </a:cubicBezTo>
                    <a:cubicBezTo>
                      <a:pt x="60" y="106"/>
                      <a:pt x="63" y="108"/>
                      <a:pt x="65" y="109"/>
                    </a:cubicBezTo>
                    <a:close/>
                    <a:moveTo>
                      <a:pt x="149" y="125"/>
                    </a:moveTo>
                    <a:cubicBezTo>
                      <a:pt x="122" y="102"/>
                      <a:pt x="87" y="93"/>
                      <a:pt x="64" y="93"/>
                    </a:cubicBezTo>
                    <a:cubicBezTo>
                      <a:pt x="16" y="93"/>
                      <a:pt x="16" y="93"/>
                      <a:pt x="16" y="93"/>
                    </a:cubicBezTo>
                    <a:cubicBezTo>
                      <a:pt x="16" y="39"/>
                      <a:pt x="16" y="39"/>
                      <a:pt x="16" y="39"/>
                    </a:cubicBezTo>
                    <a:cubicBezTo>
                      <a:pt x="64" y="39"/>
                      <a:pt x="64" y="39"/>
                      <a:pt x="64" y="39"/>
                    </a:cubicBezTo>
                    <a:cubicBezTo>
                      <a:pt x="64" y="39"/>
                      <a:pt x="64" y="39"/>
                      <a:pt x="64" y="39"/>
                    </a:cubicBezTo>
                    <a:cubicBezTo>
                      <a:pt x="87" y="39"/>
                      <a:pt x="122" y="31"/>
                      <a:pt x="149" y="8"/>
                    </a:cubicBezTo>
                    <a:lnTo>
                      <a:pt x="149" y="125"/>
                    </a:lnTo>
                    <a:close/>
                    <a:moveTo>
                      <a:pt x="153" y="85"/>
                    </a:moveTo>
                    <a:cubicBezTo>
                      <a:pt x="153" y="49"/>
                      <a:pt x="153" y="49"/>
                      <a:pt x="153" y="49"/>
                    </a:cubicBezTo>
                    <a:cubicBezTo>
                      <a:pt x="158" y="51"/>
                      <a:pt x="161" y="58"/>
                      <a:pt x="161" y="67"/>
                    </a:cubicBezTo>
                    <a:cubicBezTo>
                      <a:pt x="161" y="76"/>
                      <a:pt x="158" y="83"/>
                      <a:pt x="153"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Freeform 23"/>
              <p:cNvSpPr>
                <a:spLocks/>
              </p:cNvSpPr>
              <p:nvPr/>
            </p:nvSpPr>
            <p:spPr bwMode="auto">
              <a:xfrm>
                <a:off x="7632700" y="2925763"/>
                <a:ext cx="38100" cy="160338"/>
              </a:xfrm>
              <a:custGeom>
                <a:avLst/>
                <a:gdLst>
                  <a:gd name="T0" fmla="*/ 5 w 23"/>
                  <a:gd name="T1" fmla="*/ 1 h 94"/>
                  <a:gd name="T2" fmla="*/ 1 w 23"/>
                  <a:gd name="T3" fmla="*/ 1 h 94"/>
                  <a:gd name="T4" fmla="*/ 1 w 23"/>
                  <a:gd name="T5" fmla="*/ 4 h 94"/>
                  <a:gd name="T6" fmla="*/ 18 w 23"/>
                  <a:gd name="T7" fmla="*/ 47 h 94"/>
                  <a:gd name="T8" fmla="*/ 1 w 23"/>
                  <a:gd name="T9" fmla="*/ 90 h 94"/>
                  <a:gd name="T10" fmla="*/ 1 w 23"/>
                  <a:gd name="T11" fmla="*/ 93 h 94"/>
                  <a:gd name="T12" fmla="*/ 3 w 23"/>
                  <a:gd name="T13" fmla="*/ 94 h 94"/>
                  <a:gd name="T14" fmla="*/ 4 w 23"/>
                  <a:gd name="T15" fmla="*/ 93 h 94"/>
                  <a:gd name="T16" fmla="*/ 23 w 23"/>
                  <a:gd name="T17" fmla="*/ 47 h 94"/>
                  <a:gd name="T18" fmla="*/ 5 w 23"/>
                  <a:gd name="T1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94">
                    <a:moveTo>
                      <a:pt x="5" y="1"/>
                    </a:moveTo>
                    <a:cubicBezTo>
                      <a:pt x="4" y="0"/>
                      <a:pt x="2" y="0"/>
                      <a:pt x="1" y="1"/>
                    </a:cubicBezTo>
                    <a:cubicBezTo>
                      <a:pt x="0" y="2"/>
                      <a:pt x="0" y="3"/>
                      <a:pt x="1" y="4"/>
                    </a:cubicBezTo>
                    <a:cubicBezTo>
                      <a:pt x="12" y="15"/>
                      <a:pt x="18" y="31"/>
                      <a:pt x="18" y="47"/>
                    </a:cubicBezTo>
                    <a:cubicBezTo>
                      <a:pt x="18" y="63"/>
                      <a:pt x="12" y="78"/>
                      <a:pt x="1" y="90"/>
                    </a:cubicBezTo>
                    <a:cubicBezTo>
                      <a:pt x="0" y="91"/>
                      <a:pt x="0" y="92"/>
                      <a:pt x="1" y="93"/>
                    </a:cubicBezTo>
                    <a:cubicBezTo>
                      <a:pt x="2" y="93"/>
                      <a:pt x="2" y="94"/>
                      <a:pt x="3" y="94"/>
                    </a:cubicBezTo>
                    <a:cubicBezTo>
                      <a:pt x="3" y="94"/>
                      <a:pt x="4" y="93"/>
                      <a:pt x="4" y="93"/>
                    </a:cubicBezTo>
                    <a:cubicBezTo>
                      <a:pt x="16" y="81"/>
                      <a:pt x="22" y="64"/>
                      <a:pt x="23" y="47"/>
                    </a:cubicBezTo>
                    <a:cubicBezTo>
                      <a:pt x="23" y="29"/>
                      <a:pt x="16" y="13"/>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5" name="Freeform 24"/>
              <p:cNvSpPr>
                <a:spLocks/>
              </p:cNvSpPr>
              <p:nvPr/>
            </p:nvSpPr>
            <p:spPr bwMode="auto">
              <a:xfrm>
                <a:off x="7662863" y="2887663"/>
                <a:ext cx="52388" cy="236538"/>
              </a:xfrm>
              <a:custGeom>
                <a:avLst/>
                <a:gdLst>
                  <a:gd name="T0" fmla="*/ 4 w 31"/>
                  <a:gd name="T1" fmla="*/ 1 h 139"/>
                  <a:gd name="T2" fmla="*/ 1 w 31"/>
                  <a:gd name="T3" fmla="*/ 1 h 139"/>
                  <a:gd name="T4" fmla="*/ 1 w 31"/>
                  <a:gd name="T5" fmla="*/ 4 h 139"/>
                  <a:gd name="T6" fmla="*/ 26 w 31"/>
                  <a:gd name="T7" fmla="*/ 70 h 139"/>
                  <a:gd name="T8" fmla="*/ 1 w 31"/>
                  <a:gd name="T9" fmla="*/ 135 h 139"/>
                  <a:gd name="T10" fmla="*/ 1 w 31"/>
                  <a:gd name="T11" fmla="*/ 139 h 139"/>
                  <a:gd name="T12" fmla="*/ 2 w 31"/>
                  <a:gd name="T13" fmla="*/ 139 h 139"/>
                  <a:gd name="T14" fmla="*/ 4 w 31"/>
                  <a:gd name="T15" fmla="*/ 139 h 139"/>
                  <a:gd name="T16" fmla="*/ 31 w 31"/>
                  <a:gd name="T17" fmla="*/ 70 h 139"/>
                  <a:gd name="T18" fmla="*/ 4 w 31"/>
                  <a:gd name="T19" fmla="*/ 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39">
                    <a:moveTo>
                      <a:pt x="4" y="1"/>
                    </a:moveTo>
                    <a:cubicBezTo>
                      <a:pt x="3" y="0"/>
                      <a:pt x="2" y="0"/>
                      <a:pt x="1" y="1"/>
                    </a:cubicBezTo>
                    <a:cubicBezTo>
                      <a:pt x="0" y="2"/>
                      <a:pt x="0" y="3"/>
                      <a:pt x="1" y="4"/>
                    </a:cubicBezTo>
                    <a:cubicBezTo>
                      <a:pt x="17" y="22"/>
                      <a:pt x="26" y="45"/>
                      <a:pt x="26" y="70"/>
                    </a:cubicBezTo>
                    <a:cubicBezTo>
                      <a:pt x="26" y="95"/>
                      <a:pt x="17" y="118"/>
                      <a:pt x="1" y="135"/>
                    </a:cubicBezTo>
                    <a:cubicBezTo>
                      <a:pt x="0" y="136"/>
                      <a:pt x="0" y="138"/>
                      <a:pt x="1" y="139"/>
                    </a:cubicBezTo>
                    <a:cubicBezTo>
                      <a:pt x="1" y="139"/>
                      <a:pt x="2" y="139"/>
                      <a:pt x="2" y="139"/>
                    </a:cubicBezTo>
                    <a:cubicBezTo>
                      <a:pt x="3" y="139"/>
                      <a:pt x="4" y="139"/>
                      <a:pt x="4" y="139"/>
                    </a:cubicBezTo>
                    <a:cubicBezTo>
                      <a:pt x="21" y="120"/>
                      <a:pt x="31" y="96"/>
                      <a:pt x="31" y="70"/>
                    </a:cubicBezTo>
                    <a:cubicBezTo>
                      <a:pt x="31" y="44"/>
                      <a:pt x="21" y="19"/>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6" name="Freeform 25"/>
              <p:cNvSpPr>
                <a:spLocks/>
              </p:cNvSpPr>
              <p:nvPr/>
            </p:nvSpPr>
            <p:spPr bwMode="auto">
              <a:xfrm>
                <a:off x="7691438" y="2849563"/>
                <a:ext cx="68263" cy="312738"/>
              </a:xfrm>
              <a:custGeom>
                <a:avLst/>
                <a:gdLst>
                  <a:gd name="T0" fmla="*/ 5 w 40"/>
                  <a:gd name="T1" fmla="*/ 1 h 184"/>
                  <a:gd name="T2" fmla="*/ 2 w 40"/>
                  <a:gd name="T3" fmla="*/ 0 h 184"/>
                  <a:gd name="T4" fmla="*/ 1 w 40"/>
                  <a:gd name="T5" fmla="*/ 4 h 184"/>
                  <a:gd name="T6" fmla="*/ 36 w 40"/>
                  <a:gd name="T7" fmla="*/ 92 h 184"/>
                  <a:gd name="T8" fmla="*/ 1 w 40"/>
                  <a:gd name="T9" fmla="*/ 180 h 184"/>
                  <a:gd name="T10" fmla="*/ 1 w 40"/>
                  <a:gd name="T11" fmla="*/ 183 h 184"/>
                  <a:gd name="T12" fmla="*/ 3 w 40"/>
                  <a:gd name="T13" fmla="*/ 184 h 184"/>
                  <a:gd name="T14" fmla="*/ 4 w 40"/>
                  <a:gd name="T15" fmla="*/ 183 h 184"/>
                  <a:gd name="T16" fmla="*/ 40 w 40"/>
                  <a:gd name="T17" fmla="*/ 92 h 184"/>
                  <a:gd name="T18" fmla="*/ 5 w 40"/>
                  <a:gd name="T19" fmla="*/ 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84">
                    <a:moveTo>
                      <a:pt x="5" y="1"/>
                    </a:moveTo>
                    <a:cubicBezTo>
                      <a:pt x="4" y="0"/>
                      <a:pt x="3" y="0"/>
                      <a:pt x="2" y="0"/>
                    </a:cubicBezTo>
                    <a:cubicBezTo>
                      <a:pt x="1" y="1"/>
                      <a:pt x="1" y="3"/>
                      <a:pt x="1" y="4"/>
                    </a:cubicBezTo>
                    <a:cubicBezTo>
                      <a:pt x="24" y="27"/>
                      <a:pt x="36" y="58"/>
                      <a:pt x="36" y="92"/>
                    </a:cubicBezTo>
                    <a:cubicBezTo>
                      <a:pt x="35" y="126"/>
                      <a:pt x="23" y="157"/>
                      <a:pt x="1" y="180"/>
                    </a:cubicBezTo>
                    <a:cubicBezTo>
                      <a:pt x="0" y="181"/>
                      <a:pt x="0" y="183"/>
                      <a:pt x="1" y="183"/>
                    </a:cubicBezTo>
                    <a:cubicBezTo>
                      <a:pt x="2" y="184"/>
                      <a:pt x="2" y="184"/>
                      <a:pt x="3" y="184"/>
                    </a:cubicBezTo>
                    <a:cubicBezTo>
                      <a:pt x="3" y="184"/>
                      <a:pt x="4" y="184"/>
                      <a:pt x="4" y="183"/>
                    </a:cubicBezTo>
                    <a:cubicBezTo>
                      <a:pt x="27" y="159"/>
                      <a:pt x="40" y="127"/>
                      <a:pt x="40" y="92"/>
                    </a:cubicBezTo>
                    <a:cubicBezTo>
                      <a:pt x="40" y="57"/>
                      <a:pt x="28" y="25"/>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sp>
        <p:nvSpPr>
          <p:cNvPr id="35" name="Rectangle 34"/>
          <p:cNvSpPr/>
          <p:nvPr/>
        </p:nvSpPr>
        <p:spPr>
          <a:xfrm>
            <a:off x="304408" y="4062369"/>
            <a:ext cx="1569560" cy="1200329"/>
          </a:xfrm>
          <a:prstGeom prst="rect">
            <a:avLst/>
          </a:prstGeom>
        </p:spPr>
        <p:txBody>
          <a:bodyPr wrap="square" lIns="91440" tIns="45720" rIns="91440" bIns="45720" anchor="t">
            <a:spAutoFit/>
          </a:bodyPr>
          <a:lstStyle/>
          <a:p>
            <a:pPr algn="ctr">
              <a:lnSpc>
                <a:spcPct val="95000"/>
              </a:lnSpc>
              <a:spcBef>
                <a:spcPts val="300"/>
              </a:spcBef>
              <a:spcAft>
                <a:spcPts val="300"/>
              </a:spcAft>
            </a:pPr>
            <a:r>
              <a:rPr lang="en-US" sz="1600" dirty="0"/>
              <a:t>2010-11</a:t>
            </a:r>
          </a:p>
          <a:p>
            <a:pPr algn="ctr">
              <a:lnSpc>
                <a:spcPct val="95000"/>
              </a:lnSpc>
              <a:spcBef>
                <a:spcPts val="300"/>
              </a:spcBef>
              <a:spcAft>
                <a:spcPts val="300"/>
              </a:spcAft>
            </a:pPr>
            <a:r>
              <a:rPr lang="en-US" sz="1100" dirty="0"/>
              <a:t>Company founded</a:t>
            </a:r>
          </a:p>
          <a:p>
            <a:pPr algn="ctr">
              <a:lnSpc>
                <a:spcPct val="95000"/>
              </a:lnSpc>
              <a:spcBef>
                <a:spcPts val="300"/>
              </a:spcBef>
              <a:spcAft>
                <a:spcPts val="300"/>
              </a:spcAft>
            </a:pPr>
            <a:r>
              <a:rPr lang="en-US" sz="1100" dirty="0"/>
              <a:t>Launched at Carrboro (NC) Farmer’s Market</a:t>
            </a:r>
          </a:p>
          <a:p>
            <a:pPr algn="ctr">
              <a:lnSpc>
                <a:spcPct val="95000"/>
              </a:lnSpc>
              <a:spcBef>
                <a:spcPts val="300"/>
              </a:spcBef>
              <a:spcAft>
                <a:spcPts val="300"/>
              </a:spcAft>
            </a:pPr>
            <a:endParaRPr lang="en-US" sz="1100" dirty="0"/>
          </a:p>
        </p:txBody>
      </p:sp>
      <p:sp>
        <p:nvSpPr>
          <p:cNvPr id="36" name="Rectangle 35"/>
          <p:cNvSpPr/>
          <p:nvPr/>
        </p:nvSpPr>
        <p:spPr>
          <a:xfrm>
            <a:off x="1531665" y="1293382"/>
            <a:ext cx="1903731" cy="1572738"/>
          </a:xfrm>
          <a:prstGeom prst="rect">
            <a:avLst/>
          </a:prstGeom>
        </p:spPr>
        <p:txBody>
          <a:bodyPr wrap="square" lIns="91440" tIns="45720" rIns="91440" bIns="45720" anchor="t">
            <a:spAutoFit/>
          </a:bodyPr>
          <a:lstStyle/>
          <a:p>
            <a:pPr algn="ctr">
              <a:spcBef>
                <a:spcPts val="300"/>
              </a:spcBef>
              <a:spcAft>
                <a:spcPts val="300"/>
              </a:spcAft>
            </a:pPr>
            <a:r>
              <a:rPr lang="en-US" sz="1100" dirty="0"/>
              <a:t>Whole Foods Market welcomed Big Spoon!</a:t>
            </a:r>
          </a:p>
          <a:p>
            <a:pPr algn="ctr">
              <a:spcBef>
                <a:spcPts val="300"/>
              </a:spcBef>
              <a:spcAft>
                <a:spcPts val="300"/>
              </a:spcAft>
            </a:pPr>
            <a:r>
              <a:rPr lang="en-US" sz="1100" dirty="0"/>
              <a:t>Dedicated production space</a:t>
            </a:r>
          </a:p>
          <a:p>
            <a:pPr algn="ctr">
              <a:spcBef>
                <a:spcPts val="300"/>
              </a:spcBef>
              <a:spcAft>
                <a:spcPts val="300"/>
              </a:spcAft>
            </a:pPr>
            <a:r>
              <a:rPr lang="en-US" sz="1100" dirty="0"/>
              <a:t>Launched wholesale nut butter bars</a:t>
            </a:r>
          </a:p>
          <a:p>
            <a:pPr algn="ctr">
              <a:lnSpc>
                <a:spcPct val="95000"/>
              </a:lnSpc>
              <a:spcBef>
                <a:spcPts val="300"/>
              </a:spcBef>
              <a:spcAft>
                <a:spcPts val="300"/>
              </a:spcAft>
            </a:pPr>
            <a:r>
              <a:rPr lang="en-US" sz="1600" dirty="0"/>
              <a:t>2013</a:t>
            </a:r>
            <a:endParaRPr lang="en-US" sz="1100" dirty="0"/>
          </a:p>
        </p:txBody>
      </p:sp>
      <p:sp>
        <p:nvSpPr>
          <p:cNvPr id="37" name="Rectangle 36"/>
          <p:cNvSpPr/>
          <p:nvPr/>
        </p:nvSpPr>
        <p:spPr>
          <a:xfrm>
            <a:off x="2949661" y="4062369"/>
            <a:ext cx="1884457" cy="1157240"/>
          </a:xfrm>
          <a:prstGeom prst="rect">
            <a:avLst/>
          </a:prstGeom>
        </p:spPr>
        <p:txBody>
          <a:bodyPr wrap="square" lIns="91440" tIns="45720" rIns="91440" bIns="45720" anchor="t">
            <a:spAutoFit/>
          </a:bodyPr>
          <a:lstStyle/>
          <a:p>
            <a:pPr algn="ctr">
              <a:lnSpc>
                <a:spcPct val="95000"/>
              </a:lnSpc>
              <a:spcBef>
                <a:spcPts val="300"/>
              </a:spcBef>
              <a:spcAft>
                <a:spcPts val="300"/>
              </a:spcAft>
            </a:pPr>
            <a:r>
              <a:rPr lang="en-US" sz="1600" dirty="0"/>
              <a:t>2015-16</a:t>
            </a:r>
          </a:p>
          <a:p>
            <a:pPr algn="ctr">
              <a:spcBef>
                <a:spcPts val="300"/>
              </a:spcBef>
              <a:spcAft>
                <a:spcPts val="300"/>
              </a:spcAft>
            </a:pPr>
            <a:r>
              <a:rPr lang="en-US" sz="1100" dirty="0"/>
              <a:t>Introduce award-winning 10oz nut butter packaging </a:t>
            </a:r>
          </a:p>
          <a:p>
            <a:pPr algn="ctr">
              <a:spcBef>
                <a:spcPts val="300"/>
              </a:spcBef>
              <a:spcAft>
                <a:spcPts val="300"/>
              </a:spcAft>
            </a:pPr>
            <a:r>
              <a:rPr lang="en-US" sz="1100" dirty="0"/>
              <a:t>Almond Butter added to WFM Smoothie Bar</a:t>
            </a:r>
          </a:p>
        </p:txBody>
      </p:sp>
      <p:sp>
        <p:nvSpPr>
          <p:cNvPr id="38" name="Rectangle 37"/>
          <p:cNvSpPr/>
          <p:nvPr/>
        </p:nvSpPr>
        <p:spPr>
          <a:xfrm>
            <a:off x="4483907" y="790828"/>
            <a:ext cx="1569560" cy="2242152"/>
          </a:xfrm>
          <a:prstGeom prst="rect">
            <a:avLst/>
          </a:prstGeom>
        </p:spPr>
        <p:txBody>
          <a:bodyPr wrap="square" lIns="91440" tIns="45720" rIns="91440" bIns="45720" anchor="t">
            <a:spAutoFit/>
          </a:bodyPr>
          <a:lstStyle/>
          <a:p>
            <a:pPr algn="ctr">
              <a:lnSpc>
                <a:spcPct val="95000"/>
              </a:lnSpc>
              <a:spcBef>
                <a:spcPts val="300"/>
              </a:spcBef>
              <a:spcAft>
                <a:spcPts val="300"/>
              </a:spcAft>
            </a:pPr>
            <a:r>
              <a:rPr lang="en-US" sz="1100" dirty="0"/>
              <a:t>Introduced 13oz nut butter jars with no price increase</a:t>
            </a:r>
          </a:p>
          <a:p>
            <a:pPr algn="ctr">
              <a:lnSpc>
                <a:spcPct val="95000"/>
              </a:lnSpc>
              <a:spcBef>
                <a:spcPts val="300"/>
              </a:spcBef>
              <a:spcAft>
                <a:spcPts val="300"/>
              </a:spcAft>
            </a:pPr>
            <a:r>
              <a:rPr lang="en-US" sz="1100" dirty="0"/>
              <a:t>WFM – South planogram featured 5 nut butters</a:t>
            </a:r>
          </a:p>
          <a:p>
            <a:pPr algn="ctr">
              <a:lnSpc>
                <a:spcPct val="95000"/>
              </a:lnSpc>
              <a:spcBef>
                <a:spcPts val="300"/>
              </a:spcBef>
              <a:spcAft>
                <a:spcPts val="300"/>
              </a:spcAft>
            </a:pPr>
            <a:r>
              <a:rPr lang="en-US" sz="1100" dirty="0"/>
              <a:t>Integrated new bar equipment</a:t>
            </a:r>
          </a:p>
          <a:p>
            <a:pPr algn="ctr">
              <a:lnSpc>
                <a:spcPct val="95000"/>
              </a:lnSpc>
              <a:spcBef>
                <a:spcPts val="300"/>
              </a:spcBef>
              <a:spcAft>
                <a:spcPts val="300"/>
              </a:spcAft>
            </a:pPr>
            <a:r>
              <a:rPr lang="en-US" sz="1100" dirty="0"/>
              <a:t>Launched botanical bar packaging</a:t>
            </a:r>
          </a:p>
          <a:p>
            <a:pPr algn="ctr">
              <a:lnSpc>
                <a:spcPct val="95000"/>
              </a:lnSpc>
              <a:spcBef>
                <a:spcPts val="300"/>
              </a:spcBef>
              <a:spcAft>
                <a:spcPts val="300"/>
              </a:spcAft>
            </a:pPr>
            <a:r>
              <a:rPr lang="en-US" sz="1600" dirty="0"/>
              <a:t>2018-19</a:t>
            </a:r>
            <a:endParaRPr lang="en-US" sz="1100" dirty="0"/>
          </a:p>
        </p:txBody>
      </p:sp>
      <p:sp>
        <p:nvSpPr>
          <p:cNvPr id="39" name="Rectangle 38"/>
          <p:cNvSpPr/>
          <p:nvPr/>
        </p:nvSpPr>
        <p:spPr>
          <a:xfrm>
            <a:off x="5921980" y="4062369"/>
            <a:ext cx="1569560" cy="2402966"/>
          </a:xfrm>
          <a:prstGeom prst="rect">
            <a:avLst/>
          </a:prstGeom>
        </p:spPr>
        <p:txBody>
          <a:bodyPr wrap="square" lIns="91440" tIns="45720" rIns="91440" bIns="45720" anchor="t">
            <a:spAutoFit/>
          </a:bodyPr>
          <a:lstStyle/>
          <a:p>
            <a:pPr algn="ctr">
              <a:lnSpc>
                <a:spcPct val="95000"/>
              </a:lnSpc>
              <a:spcBef>
                <a:spcPts val="300"/>
              </a:spcBef>
              <a:spcAft>
                <a:spcPts val="300"/>
              </a:spcAft>
            </a:pPr>
            <a:r>
              <a:rPr lang="en-US" sz="1600" dirty="0"/>
              <a:t>2020</a:t>
            </a:r>
          </a:p>
          <a:p>
            <a:pPr algn="ctr">
              <a:lnSpc>
                <a:spcPct val="95000"/>
              </a:lnSpc>
              <a:spcBef>
                <a:spcPts val="300"/>
              </a:spcBef>
              <a:spcAft>
                <a:spcPts val="300"/>
              </a:spcAft>
            </a:pPr>
            <a:r>
              <a:rPr lang="en-US" sz="1100" dirty="0"/>
              <a:t>Nut butter bars launched in WF Mid-Atlantic</a:t>
            </a:r>
          </a:p>
          <a:p>
            <a:pPr algn="ctr">
              <a:lnSpc>
                <a:spcPct val="95000"/>
              </a:lnSpc>
              <a:spcBef>
                <a:spcPts val="300"/>
              </a:spcBef>
              <a:spcAft>
                <a:spcPts val="300"/>
              </a:spcAft>
            </a:pPr>
            <a:r>
              <a:rPr lang="en-US" sz="1100" dirty="0"/>
              <a:t>Creation of Wag Butter Peanut Butter for Dogs</a:t>
            </a:r>
          </a:p>
          <a:p>
            <a:pPr algn="ctr">
              <a:lnSpc>
                <a:spcPct val="95000"/>
              </a:lnSpc>
              <a:spcBef>
                <a:spcPts val="300"/>
              </a:spcBef>
              <a:spcAft>
                <a:spcPts val="300"/>
              </a:spcAft>
            </a:pPr>
            <a:r>
              <a:rPr lang="en-US" sz="1100" dirty="0"/>
              <a:t>First New Product Collaboration with WFM – Crunchy Peanut Sorghum</a:t>
            </a:r>
          </a:p>
          <a:p>
            <a:pPr algn="ctr">
              <a:lnSpc>
                <a:spcPct val="95000"/>
              </a:lnSpc>
              <a:spcBef>
                <a:spcPts val="300"/>
              </a:spcBef>
              <a:spcAft>
                <a:spcPts val="300"/>
              </a:spcAft>
            </a:pPr>
            <a:endParaRPr lang="en-US" sz="1100" dirty="0"/>
          </a:p>
        </p:txBody>
      </p:sp>
      <p:sp>
        <p:nvSpPr>
          <p:cNvPr id="40" name="Rectangle 39"/>
          <p:cNvSpPr/>
          <p:nvPr/>
        </p:nvSpPr>
        <p:spPr>
          <a:xfrm>
            <a:off x="7195884" y="1292235"/>
            <a:ext cx="1569560" cy="1445011"/>
          </a:xfrm>
          <a:prstGeom prst="rect">
            <a:avLst/>
          </a:prstGeom>
        </p:spPr>
        <p:txBody>
          <a:bodyPr wrap="square" lIns="91440" tIns="45720" rIns="91440" bIns="45720" anchor="t">
            <a:spAutoFit/>
          </a:bodyPr>
          <a:lstStyle/>
          <a:p>
            <a:pPr algn="ctr">
              <a:lnSpc>
                <a:spcPct val="95000"/>
              </a:lnSpc>
              <a:spcBef>
                <a:spcPts val="300"/>
              </a:spcBef>
              <a:spcAft>
                <a:spcPts val="300"/>
              </a:spcAft>
            </a:pPr>
            <a:r>
              <a:rPr lang="en-US" sz="1100" dirty="0"/>
              <a:t>Nut Butters launch in WFM Florida and Mid-Atlantic Regions</a:t>
            </a:r>
          </a:p>
          <a:p>
            <a:pPr algn="ctr">
              <a:lnSpc>
                <a:spcPct val="95000"/>
              </a:lnSpc>
              <a:spcBef>
                <a:spcPts val="300"/>
              </a:spcBef>
              <a:spcAft>
                <a:spcPts val="300"/>
              </a:spcAft>
            </a:pPr>
            <a:r>
              <a:rPr lang="en-US" sz="1100" dirty="0"/>
              <a:t>Named 2021 South Region Supplier of the Year!</a:t>
            </a:r>
          </a:p>
          <a:p>
            <a:pPr algn="ctr">
              <a:lnSpc>
                <a:spcPct val="95000"/>
              </a:lnSpc>
              <a:spcBef>
                <a:spcPts val="300"/>
              </a:spcBef>
              <a:spcAft>
                <a:spcPts val="300"/>
              </a:spcAft>
            </a:pPr>
            <a:r>
              <a:rPr lang="en-US" sz="1600" dirty="0"/>
              <a:t>2021</a:t>
            </a:r>
            <a:endParaRPr lang="en-US" sz="1100" dirty="0"/>
          </a:p>
        </p:txBody>
      </p:sp>
      <p:sp>
        <p:nvSpPr>
          <p:cNvPr id="41" name="Title 40"/>
          <p:cNvSpPr>
            <a:spLocks noGrp="1"/>
          </p:cNvSpPr>
          <p:nvPr>
            <p:ph type="title"/>
          </p:nvPr>
        </p:nvSpPr>
        <p:spPr>
          <a:xfrm>
            <a:off x="0" y="10757"/>
            <a:ext cx="7886700" cy="1026326"/>
          </a:xfrm>
          <a:noFill/>
        </p:spPr>
        <p:txBody>
          <a:bodyPr/>
          <a:lstStyle/>
          <a:p>
            <a:r>
              <a:rPr lang="en-US" dirty="0"/>
              <a:t>   MILESTONES</a:t>
            </a:r>
          </a:p>
        </p:txBody>
      </p:sp>
      <p:pic>
        <p:nvPicPr>
          <p:cNvPr id="1026" name="Picture 2">
            <a:extLst>
              <a:ext uri="{FF2B5EF4-FFF2-40B4-BE49-F238E27FC236}">
                <a16:creationId xmlns:a16="http://schemas.microsoft.com/office/drawing/2014/main" id="{95A74A96-CC3C-8944-8D3F-6284EDAFC3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33" y="303298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Google Shape;221;p15" descr="3up Chai Pec Gin.jpg">
            <a:extLst>
              <a:ext uri="{FF2B5EF4-FFF2-40B4-BE49-F238E27FC236}">
                <a16:creationId xmlns:a16="http://schemas.microsoft.com/office/drawing/2014/main" id="{86D3A4AA-8921-B448-ACD4-8CE86944F501}"/>
              </a:ext>
            </a:extLst>
          </p:cNvPr>
          <p:cNvPicPr>
            <a:picLocks noChangeAspect="1"/>
          </p:cNvPicPr>
          <p:nvPr/>
        </p:nvPicPr>
        <p:blipFill rotWithShape="1">
          <a:blip r:embed="rId3">
            <a:alphaModFix/>
          </a:blip>
          <a:srcRect l="36013" t="9499" r="35987" b="7426"/>
          <a:stretch/>
        </p:blipFill>
        <p:spPr>
          <a:xfrm>
            <a:off x="3458954" y="2863207"/>
            <a:ext cx="768096" cy="1097280"/>
          </a:xfrm>
          <a:prstGeom prst="rect">
            <a:avLst/>
          </a:prstGeom>
          <a:noFill/>
          <a:ln>
            <a:noFill/>
          </a:ln>
        </p:spPr>
      </p:pic>
      <p:pic>
        <p:nvPicPr>
          <p:cNvPr id="49" name="Google Shape;241;p18">
            <a:extLst>
              <a:ext uri="{FF2B5EF4-FFF2-40B4-BE49-F238E27FC236}">
                <a16:creationId xmlns:a16="http://schemas.microsoft.com/office/drawing/2014/main" id="{595894EB-D99F-2342-9EBB-1898B69F6900}"/>
              </a:ext>
            </a:extLst>
          </p:cNvPr>
          <p:cNvPicPr>
            <a:picLocks noChangeAspect="1"/>
          </p:cNvPicPr>
          <p:nvPr/>
        </p:nvPicPr>
        <p:blipFill rotWithShape="1">
          <a:blip r:embed="rId4">
            <a:alphaModFix/>
          </a:blip>
          <a:srcRect l="11959" t="8496" r="13042" b="10254"/>
          <a:stretch/>
        </p:blipFill>
        <p:spPr>
          <a:xfrm>
            <a:off x="1920240" y="2834640"/>
            <a:ext cx="1097280" cy="1188720"/>
          </a:xfrm>
          <a:prstGeom prst="rect">
            <a:avLst/>
          </a:prstGeom>
          <a:noFill/>
          <a:ln>
            <a:noFill/>
          </a:ln>
        </p:spPr>
      </p:pic>
      <p:pic>
        <p:nvPicPr>
          <p:cNvPr id="1030" name="Picture 6" descr="Big Spoon Roasters Apricot Pepita Handcrafted Nut Butter Bar">
            <a:extLst>
              <a:ext uri="{FF2B5EF4-FFF2-40B4-BE49-F238E27FC236}">
                <a16:creationId xmlns:a16="http://schemas.microsoft.com/office/drawing/2014/main" id="{05309C76-28E6-5346-B1D1-758268011C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59" t="24717" r="13829" b="20723"/>
          <a:stretch/>
        </p:blipFill>
        <p:spPr bwMode="auto">
          <a:xfrm>
            <a:off x="4699181" y="3094479"/>
            <a:ext cx="1139012"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ar of Big Spoon Roasters palm oil-free Fiji Ginger Almond Butter">
            <a:extLst>
              <a:ext uri="{FF2B5EF4-FFF2-40B4-BE49-F238E27FC236}">
                <a16:creationId xmlns:a16="http://schemas.microsoft.com/office/drawing/2014/main" id="{ACE5E507-C44A-6C4B-B0BC-F734E4FFDFC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126" t="19358" r="31537" b="15762"/>
          <a:stretch/>
        </p:blipFill>
        <p:spPr bwMode="auto">
          <a:xfrm>
            <a:off x="7663199" y="2911599"/>
            <a:ext cx="684093" cy="118872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2069B900-3AE8-814D-86E7-06B4E593334C}"/>
              </a:ext>
            </a:extLst>
          </p:cNvPr>
          <p:cNvSpPr/>
          <p:nvPr/>
        </p:nvSpPr>
        <p:spPr>
          <a:xfrm>
            <a:off x="0" y="6962"/>
            <a:ext cx="304408" cy="12219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a:extLst>
              <a:ext uri="{FF2B5EF4-FFF2-40B4-BE49-F238E27FC236}">
                <a16:creationId xmlns:a16="http://schemas.microsoft.com/office/drawing/2014/main" id="{4C219059-ECC1-4843-AFB5-9D3D971F3D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2532" y="3060726"/>
            <a:ext cx="91270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041001"/>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4"/>
          <p:cNvPicPr preferRelativeResize="0"/>
          <p:nvPr/>
        </p:nvPicPr>
        <p:blipFill rotWithShape="1">
          <a:blip r:embed="rId3">
            <a:alphaModFix/>
          </a:blip>
          <a:srcRect/>
          <a:stretch/>
        </p:blipFill>
        <p:spPr>
          <a:xfrm>
            <a:off x="164387" y="477439"/>
            <a:ext cx="5126804" cy="672193"/>
          </a:xfrm>
          <a:prstGeom prst="rect">
            <a:avLst/>
          </a:prstGeom>
          <a:noFill/>
          <a:ln>
            <a:noFill/>
          </a:ln>
        </p:spPr>
      </p:pic>
      <p:pic>
        <p:nvPicPr>
          <p:cNvPr id="210" name="Google Shape;210;p14"/>
          <p:cNvPicPr preferRelativeResize="0"/>
          <p:nvPr/>
        </p:nvPicPr>
        <p:blipFill rotWithShape="1">
          <a:blip r:embed="rId4">
            <a:alphaModFix/>
          </a:blip>
          <a:srcRect/>
          <a:stretch/>
        </p:blipFill>
        <p:spPr>
          <a:xfrm>
            <a:off x="30774" y="1673557"/>
            <a:ext cx="6054832" cy="891406"/>
          </a:xfrm>
          <a:prstGeom prst="rect">
            <a:avLst/>
          </a:prstGeom>
          <a:noFill/>
          <a:ln>
            <a:noFill/>
          </a:ln>
        </p:spPr>
      </p:pic>
      <p:pic>
        <p:nvPicPr>
          <p:cNvPr id="211" name="Google Shape;211;p14"/>
          <p:cNvPicPr preferRelativeResize="0"/>
          <p:nvPr/>
        </p:nvPicPr>
        <p:blipFill rotWithShape="1">
          <a:blip r:embed="rId5">
            <a:alphaModFix/>
          </a:blip>
          <a:srcRect/>
          <a:stretch/>
        </p:blipFill>
        <p:spPr>
          <a:xfrm>
            <a:off x="164387" y="2916253"/>
            <a:ext cx="5239820" cy="1218258"/>
          </a:xfrm>
          <a:prstGeom prst="rect">
            <a:avLst/>
          </a:prstGeom>
          <a:noFill/>
          <a:ln>
            <a:noFill/>
          </a:ln>
        </p:spPr>
      </p:pic>
      <p:pic>
        <p:nvPicPr>
          <p:cNvPr id="212" name="Google Shape;212;p14"/>
          <p:cNvPicPr preferRelativeResize="0"/>
          <p:nvPr/>
        </p:nvPicPr>
        <p:blipFill rotWithShape="1">
          <a:blip r:embed="rId6">
            <a:alphaModFix/>
          </a:blip>
          <a:srcRect/>
          <a:stretch/>
        </p:blipFill>
        <p:spPr>
          <a:xfrm>
            <a:off x="6880020" y="784854"/>
            <a:ext cx="1777407" cy="1777407"/>
          </a:xfrm>
          <a:prstGeom prst="rect">
            <a:avLst/>
          </a:prstGeom>
          <a:noFill/>
          <a:ln>
            <a:noFill/>
          </a:ln>
        </p:spPr>
      </p:pic>
      <p:pic>
        <p:nvPicPr>
          <p:cNvPr id="213" name="Google Shape;213;p14"/>
          <p:cNvPicPr preferRelativeResize="0"/>
          <p:nvPr/>
        </p:nvPicPr>
        <p:blipFill rotWithShape="1">
          <a:blip r:embed="rId7">
            <a:alphaModFix/>
          </a:blip>
          <a:srcRect/>
          <a:stretch/>
        </p:blipFill>
        <p:spPr>
          <a:xfrm>
            <a:off x="133379" y="4494852"/>
            <a:ext cx="7798085" cy="666736"/>
          </a:xfrm>
          <a:prstGeom prst="rect">
            <a:avLst/>
          </a:prstGeom>
          <a:noFill/>
          <a:ln>
            <a:noFill/>
          </a:ln>
        </p:spPr>
      </p:pic>
      <p:pic>
        <p:nvPicPr>
          <p:cNvPr id="214" name="Google Shape;214;p14"/>
          <p:cNvPicPr preferRelativeResize="0"/>
          <p:nvPr/>
        </p:nvPicPr>
        <p:blipFill rotWithShape="1">
          <a:blip r:embed="rId8">
            <a:alphaModFix/>
          </a:blip>
          <a:srcRect/>
          <a:stretch/>
        </p:blipFill>
        <p:spPr>
          <a:xfrm>
            <a:off x="247009" y="5498180"/>
            <a:ext cx="6307904" cy="1124585"/>
          </a:xfrm>
          <a:prstGeom prst="rect">
            <a:avLst/>
          </a:prstGeom>
          <a:noFill/>
          <a:ln>
            <a:noFill/>
          </a:ln>
        </p:spPr>
      </p:pic>
      <p:pic>
        <p:nvPicPr>
          <p:cNvPr id="215" name="Google Shape;215;p14"/>
          <p:cNvPicPr preferRelativeResize="0"/>
          <p:nvPr/>
        </p:nvPicPr>
        <p:blipFill rotWithShape="1">
          <a:blip r:embed="rId9">
            <a:alphaModFix/>
          </a:blip>
          <a:srcRect/>
          <a:stretch/>
        </p:blipFill>
        <p:spPr>
          <a:xfrm>
            <a:off x="6877768" y="2634427"/>
            <a:ext cx="1781910" cy="1781910"/>
          </a:xfrm>
          <a:prstGeom prst="rect">
            <a:avLst/>
          </a:prstGeom>
          <a:noFill/>
          <a:ln>
            <a:noFill/>
          </a:ln>
        </p:spPr>
      </p:pic>
    </p:spTree>
    <p:extLst>
      <p:ext uri="{BB962C8B-B14F-4D97-AF65-F5344CB8AC3E}">
        <p14:creationId xmlns:p14="http://schemas.microsoft.com/office/powerpoint/2010/main" val="370217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0"/>
          <p:cNvPicPr preferRelativeResize="0"/>
          <p:nvPr/>
        </p:nvPicPr>
        <p:blipFill rotWithShape="1">
          <a:blip r:embed="rId3">
            <a:alphaModFix/>
          </a:blip>
          <a:srcRect/>
          <a:stretch/>
        </p:blipFill>
        <p:spPr>
          <a:xfrm>
            <a:off x="346630" y="164725"/>
            <a:ext cx="1921465" cy="1921465"/>
          </a:xfrm>
          <a:prstGeom prst="rect">
            <a:avLst/>
          </a:prstGeom>
          <a:noFill/>
          <a:ln>
            <a:noFill/>
          </a:ln>
        </p:spPr>
      </p:pic>
      <p:pic>
        <p:nvPicPr>
          <p:cNvPr id="253" name="Google Shape;253;p20"/>
          <p:cNvPicPr preferRelativeResize="0">
            <a:picLocks noGrp="1"/>
          </p:cNvPicPr>
          <p:nvPr>
            <p:ph type="body" idx="1"/>
          </p:nvPr>
        </p:nvPicPr>
        <p:blipFill rotWithShape="1">
          <a:blip r:embed="rId4">
            <a:alphaModFix/>
          </a:blip>
          <a:srcRect/>
          <a:stretch/>
        </p:blipFill>
        <p:spPr>
          <a:xfrm>
            <a:off x="2997172" y="103414"/>
            <a:ext cx="2267154" cy="2267154"/>
          </a:xfrm>
          <a:prstGeom prst="rect">
            <a:avLst/>
          </a:prstGeom>
          <a:noFill/>
          <a:ln>
            <a:noFill/>
          </a:ln>
        </p:spPr>
      </p:pic>
      <p:pic>
        <p:nvPicPr>
          <p:cNvPr id="254" name="Google Shape;254;p20"/>
          <p:cNvPicPr preferRelativeResize="0"/>
          <p:nvPr/>
        </p:nvPicPr>
        <p:blipFill rotWithShape="1">
          <a:blip r:embed="rId5">
            <a:alphaModFix/>
          </a:blip>
          <a:srcRect/>
          <a:stretch/>
        </p:blipFill>
        <p:spPr>
          <a:xfrm>
            <a:off x="66307" y="2370568"/>
            <a:ext cx="2351314" cy="1608298"/>
          </a:xfrm>
          <a:prstGeom prst="rect">
            <a:avLst/>
          </a:prstGeom>
          <a:noFill/>
          <a:ln>
            <a:noFill/>
          </a:ln>
        </p:spPr>
      </p:pic>
      <p:pic>
        <p:nvPicPr>
          <p:cNvPr id="255" name="Google Shape;255;p20"/>
          <p:cNvPicPr preferRelativeResize="0"/>
          <p:nvPr/>
        </p:nvPicPr>
        <p:blipFill rotWithShape="1">
          <a:blip r:embed="rId6">
            <a:alphaModFix/>
          </a:blip>
          <a:srcRect/>
          <a:stretch/>
        </p:blipFill>
        <p:spPr>
          <a:xfrm>
            <a:off x="5652653" y="387792"/>
            <a:ext cx="2937770" cy="1698398"/>
          </a:xfrm>
          <a:prstGeom prst="rect">
            <a:avLst/>
          </a:prstGeom>
          <a:noFill/>
          <a:ln>
            <a:noFill/>
          </a:ln>
        </p:spPr>
      </p:pic>
      <p:pic>
        <p:nvPicPr>
          <p:cNvPr id="256" name="Google Shape;256;p20"/>
          <p:cNvPicPr preferRelativeResize="0"/>
          <p:nvPr/>
        </p:nvPicPr>
        <p:blipFill rotWithShape="1">
          <a:blip r:embed="rId7">
            <a:alphaModFix/>
          </a:blip>
          <a:srcRect/>
          <a:stretch/>
        </p:blipFill>
        <p:spPr>
          <a:xfrm>
            <a:off x="6497123" y="4313871"/>
            <a:ext cx="1988188" cy="1988188"/>
          </a:xfrm>
          <a:prstGeom prst="rect">
            <a:avLst/>
          </a:prstGeom>
          <a:noFill/>
          <a:ln>
            <a:noFill/>
          </a:ln>
        </p:spPr>
      </p:pic>
      <p:pic>
        <p:nvPicPr>
          <p:cNvPr id="258" name="Google Shape;258;p20"/>
          <p:cNvPicPr preferRelativeResize="0"/>
          <p:nvPr/>
        </p:nvPicPr>
        <p:blipFill rotWithShape="1">
          <a:blip r:embed="rId8">
            <a:alphaModFix/>
          </a:blip>
          <a:srcRect/>
          <a:stretch/>
        </p:blipFill>
        <p:spPr>
          <a:xfrm>
            <a:off x="66307" y="4419557"/>
            <a:ext cx="2561120" cy="1708110"/>
          </a:xfrm>
          <a:prstGeom prst="rect">
            <a:avLst/>
          </a:prstGeom>
          <a:noFill/>
          <a:ln>
            <a:noFill/>
          </a:ln>
        </p:spPr>
      </p:pic>
      <p:pic>
        <p:nvPicPr>
          <p:cNvPr id="259" name="Google Shape;259;p20"/>
          <p:cNvPicPr preferRelativeResize="0"/>
          <p:nvPr/>
        </p:nvPicPr>
        <p:blipFill rotWithShape="1">
          <a:blip r:embed="rId9">
            <a:alphaModFix/>
          </a:blip>
          <a:srcRect/>
          <a:stretch/>
        </p:blipFill>
        <p:spPr>
          <a:xfrm>
            <a:off x="2825255" y="2590617"/>
            <a:ext cx="3124786" cy="1435449"/>
          </a:xfrm>
          <a:prstGeom prst="rect">
            <a:avLst/>
          </a:prstGeom>
          <a:noFill/>
          <a:ln>
            <a:noFill/>
          </a:ln>
        </p:spPr>
      </p:pic>
      <p:pic>
        <p:nvPicPr>
          <p:cNvPr id="2" name="Picture 2" descr="Logo&#10;&#10;Description automatically generated">
            <a:extLst>
              <a:ext uri="{FF2B5EF4-FFF2-40B4-BE49-F238E27FC236}">
                <a16:creationId xmlns:a16="http://schemas.microsoft.com/office/drawing/2014/main" id="{86331F57-2F85-42F7-AD2D-6107D767EB44}"/>
              </a:ext>
            </a:extLst>
          </p:cNvPr>
          <p:cNvPicPr>
            <a:picLocks noChangeAspect="1"/>
          </p:cNvPicPr>
          <p:nvPr/>
        </p:nvPicPr>
        <p:blipFill>
          <a:blip r:embed="rId10"/>
          <a:stretch>
            <a:fillRect/>
          </a:stretch>
        </p:blipFill>
        <p:spPr>
          <a:xfrm>
            <a:off x="3200400" y="3910035"/>
            <a:ext cx="2743200" cy="2743200"/>
          </a:xfrm>
          <a:prstGeom prst="rect">
            <a:avLst/>
          </a:prstGeom>
        </p:spPr>
      </p:pic>
      <p:pic>
        <p:nvPicPr>
          <p:cNvPr id="3" name="Picture 3" descr="Logo&#10;&#10;Description automatically generated">
            <a:extLst>
              <a:ext uri="{FF2B5EF4-FFF2-40B4-BE49-F238E27FC236}">
                <a16:creationId xmlns:a16="http://schemas.microsoft.com/office/drawing/2014/main" id="{AB8B8DE6-8955-4A65-A13D-526D20F1D299}"/>
              </a:ext>
            </a:extLst>
          </p:cNvPr>
          <p:cNvPicPr>
            <a:picLocks noChangeAspect="1"/>
          </p:cNvPicPr>
          <p:nvPr/>
        </p:nvPicPr>
        <p:blipFill>
          <a:blip r:embed="rId11"/>
          <a:stretch>
            <a:fillRect/>
          </a:stretch>
        </p:blipFill>
        <p:spPr>
          <a:xfrm>
            <a:off x="6191534" y="2947484"/>
            <a:ext cx="2743200" cy="712825"/>
          </a:xfrm>
          <a:prstGeom prst="rect">
            <a:avLst/>
          </a:prstGeom>
        </p:spPr>
      </p:pic>
    </p:spTree>
    <p:extLst>
      <p:ext uri="{BB962C8B-B14F-4D97-AF65-F5344CB8AC3E}">
        <p14:creationId xmlns:p14="http://schemas.microsoft.com/office/powerpoint/2010/main" val="147060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21"/>
          <p:cNvPicPr preferRelativeResize="0">
            <a:picLocks noGrp="1"/>
          </p:cNvPicPr>
          <p:nvPr>
            <p:ph type="body" idx="1"/>
          </p:nvPr>
        </p:nvPicPr>
        <p:blipFill rotWithShape="1">
          <a:blip r:embed="rId3">
            <a:alphaModFix/>
          </a:blip>
          <a:srcRect/>
          <a:stretch/>
        </p:blipFill>
        <p:spPr>
          <a:xfrm>
            <a:off x="1207078" y="2960566"/>
            <a:ext cx="5383810" cy="1399791"/>
          </a:xfrm>
          <a:prstGeom prst="rect">
            <a:avLst/>
          </a:prstGeom>
          <a:noFill/>
          <a:ln>
            <a:noFill/>
          </a:ln>
        </p:spPr>
      </p:pic>
      <p:pic>
        <p:nvPicPr>
          <p:cNvPr id="267" name="Google Shape;267;p21"/>
          <p:cNvPicPr preferRelativeResize="0"/>
          <p:nvPr/>
        </p:nvPicPr>
        <p:blipFill rotWithShape="1">
          <a:blip r:embed="rId4">
            <a:alphaModFix/>
          </a:blip>
          <a:srcRect/>
          <a:stretch/>
        </p:blipFill>
        <p:spPr>
          <a:xfrm>
            <a:off x="628650" y="309315"/>
            <a:ext cx="2156791" cy="2327007"/>
          </a:xfrm>
          <a:prstGeom prst="rect">
            <a:avLst/>
          </a:prstGeom>
          <a:noFill/>
          <a:ln>
            <a:noFill/>
          </a:ln>
        </p:spPr>
      </p:pic>
      <p:pic>
        <p:nvPicPr>
          <p:cNvPr id="268" name="Google Shape;268;p21"/>
          <p:cNvPicPr preferRelativeResize="0"/>
          <p:nvPr/>
        </p:nvPicPr>
        <p:blipFill rotWithShape="1">
          <a:blip r:embed="rId5">
            <a:alphaModFix/>
          </a:blip>
          <a:srcRect/>
          <a:stretch/>
        </p:blipFill>
        <p:spPr>
          <a:xfrm>
            <a:off x="3325805" y="309315"/>
            <a:ext cx="2492390" cy="2417725"/>
          </a:xfrm>
          <a:prstGeom prst="rect">
            <a:avLst/>
          </a:prstGeom>
          <a:noFill/>
          <a:ln>
            <a:noFill/>
          </a:ln>
        </p:spPr>
      </p:pic>
      <p:pic>
        <p:nvPicPr>
          <p:cNvPr id="269" name="Google Shape;269;p21"/>
          <p:cNvPicPr preferRelativeResize="0"/>
          <p:nvPr/>
        </p:nvPicPr>
        <p:blipFill rotWithShape="1">
          <a:blip r:embed="rId6">
            <a:alphaModFix/>
          </a:blip>
          <a:srcRect/>
          <a:stretch/>
        </p:blipFill>
        <p:spPr>
          <a:xfrm>
            <a:off x="250809" y="4594088"/>
            <a:ext cx="3584920" cy="2019261"/>
          </a:xfrm>
          <a:prstGeom prst="rect">
            <a:avLst/>
          </a:prstGeom>
          <a:noFill/>
          <a:ln>
            <a:noFill/>
          </a:ln>
        </p:spPr>
      </p:pic>
      <p:pic>
        <p:nvPicPr>
          <p:cNvPr id="270" name="Google Shape;270;p21"/>
          <p:cNvPicPr preferRelativeResize="0"/>
          <p:nvPr/>
        </p:nvPicPr>
        <p:blipFill rotWithShape="1">
          <a:blip r:embed="rId7">
            <a:alphaModFix/>
          </a:blip>
          <a:srcRect/>
          <a:stretch/>
        </p:blipFill>
        <p:spPr>
          <a:xfrm>
            <a:off x="4797632" y="4275711"/>
            <a:ext cx="3586513" cy="2582289"/>
          </a:xfrm>
          <a:prstGeom prst="rect">
            <a:avLst/>
          </a:prstGeom>
          <a:noFill/>
          <a:ln>
            <a:noFill/>
          </a:ln>
        </p:spPr>
      </p:pic>
      <p:pic>
        <p:nvPicPr>
          <p:cNvPr id="271" name="Google Shape;271;p21"/>
          <p:cNvPicPr preferRelativeResize="0"/>
          <p:nvPr/>
        </p:nvPicPr>
        <p:blipFill rotWithShape="1">
          <a:blip r:embed="rId8">
            <a:alphaModFix/>
          </a:blip>
          <a:srcRect/>
          <a:stretch/>
        </p:blipFill>
        <p:spPr>
          <a:xfrm>
            <a:off x="6358559" y="367194"/>
            <a:ext cx="2156792" cy="2678017"/>
          </a:xfrm>
          <a:prstGeom prst="rect">
            <a:avLst/>
          </a:prstGeom>
          <a:noFill/>
          <a:ln>
            <a:noFill/>
          </a:ln>
        </p:spPr>
      </p:pic>
    </p:spTree>
    <p:extLst>
      <p:ext uri="{BB962C8B-B14F-4D97-AF65-F5344CB8AC3E}">
        <p14:creationId xmlns:p14="http://schemas.microsoft.com/office/powerpoint/2010/main" val="218808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0">
            <a:extLst>
              <a:ext uri="{FF2B5EF4-FFF2-40B4-BE49-F238E27FC236}">
                <a16:creationId xmlns:a16="http://schemas.microsoft.com/office/drawing/2014/main" id="{FF4E1992-13FD-DF46-8C67-DF66D262771A}"/>
              </a:ext>
            </a:extLst>
          </p:cNvPr>
          <p:cNvSpPr>
            <a:spLocks noGrp="1"/>
          </p:cNvSpPr>
          <p:nvPr>
            <p:ph type="title"/>
          </p:nvPr>
        </p:nvSpPr>
        <p:spPr>
          <a:xfrm>
            <a:off x="-1" y="6962"/>
            <a:ext cx="9144001" cy="1026326"/>
          </a:xfrm>
          <a:noFill/>
        </p:spPr>
        <p:txBody>
          <a:bodyPr>
            <a:noAutofit/>
          </a:bodyPr>
          <a:lstStyle/>
          <a:p>
            <a:pPr marL="466725" indent="-66675"/>
            <a:r>
              <a:rPr lang="en-US" sz="3600" dirty="0"/>
              <a:t> 2018-2020 REVENUE GROWTH</a:t>
            </a:r>
          </a:p>
        </p:txBody>
      </p:sp>
      <p:sp>
        <p:nvSpPr>
          <p:cNvPr id="7" name="Rectangle 6">
            <a:extLst>
              <a:ext uri="{FF2B5EF4-FFF2-40B4-BE49-F238E27FC236}">
                <a16:creationId xmlns:a16="http://schemas.microsoft.com/office/drawing/2014/main" id="{FEA2B0C7-ED48-CC42-A680-32725156E626}"/>
              </a:ext>
            </a:extLst>
          </p:cNvPr>
          <p:cNvSpPr/>
          <p:nvPr/>
        </p:nvSpPr>
        <p:spPr>
          <a:xfrm>
            <a:off x="0" y="6962"/>
            <a:ext cx="304408" cy="122190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DF93C378-5366-F044-A8C0-5EE1EE3D8A23}"/>
              </a:ext>
            </a:extLst>
          </p:cNvPr>
          <p:cNvGraphicFramePr/>
          <p:nvPr>
            <p:extLst>
              <p:ext uri="{D42A27DB-BD31-4B8C-83A1-F6EECF244321}">
                <p14:modId xmlns:p14="http://schemas.microsoft.com/office/powerpoint/2010/main" val="1174210228"/>
              </p:ext>
            </p:extLst>
          </p:nvPr>
        </p:nvGraphicFramePr>
        <p:xfrm>
          <a:off x="979714" y="1396999"/>
          <a:ext cx="7413172" cy="4753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995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5671322" y="3956051"/>
            <a:ext cx="1492911" cy="1492911"/>
          </a:xfrm>
          <a:prstGeom prst="ellipse">
            <a:avLst/>
          </a:prstGeom>
          <a:solidFill>
            <a:schemeClr val="accent6">
              <a:alpha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0" name="Freeform 19"/>
          <p:cNvSpPr/>
          <p:nvPr/>
        </p:nvSpPr>
        <p:spPr>
          <a:xfrm>
            <a:off x="6164257" y="4899571"/>
            <a:ext cx="512060" cy="1125368"/>
          </a:xfrm>
          <a:custGeom>
            <a:avLst/>
            <a:gdLst>
              <a:gd name="connsiteX0" fmla="*/ 230909 w 1108363"/>
              <a:gd name="connsiteY0" fmla="*/ 2921000 h 2921000"/>
              <a:gd name="connsiteX1" fmla="*/ 600363 w 1108363"/>
              <a:gd name="connsiteY1" fmla="*/ 1558637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58143 h 2958143"/>
              <a:gd name="connsiteX1" fmla="*/ 611908 w 1108363"/>
              <a:gd name="connsiteY1" fmla="*/ 1549598 h 2958143"/>
              <a:gd name="connsiteX2" fmla="*/ 0 w 1108363"/>
              <a:gd name="connsiteY2" fmla="*/ 325780 h 2958143"/>
              <a:gd name="connsiteX3" fmla="*/ 785091 w 1108363"/>
              <a:gd name="connsiteY3" fmla="*/ 1133961 h 2958143"/>
              <a:gd name="connsiteX4" fmla="*/ 1085272 w 1108363"/>
              <a:gd name="connsiteY4" fmla="*/ 37143 h 2958143"/>
              <a:gd name="connsiteX5" fmla="*/ 1108363 w 1108363"/>
              <a:gd name="connsiteY5" fmla="*/ 2958143 h 2958143"/>
              <a:gd name="connsiteX6" fmla="*/ 230909 w 1108363"/>
              <a:gd name="connsiteY6" fmla="*/ 2958143 h 2958143"/>
              <a:gd name="connsiteX0" fmla="*/ 230909 w 1108363"/>
              <a:gd name="connsiteY0" fmla="*/ 2966940 h 2966940"/>
              <a:gd name="connsiteX1" fmla="*/ 611908 w 1108363"/>
              <a:gd name="connsiteY1" fmla="*/ 1558395 h 2966940"/>
              <a:gd name="connsiteX2" fmla="*/ 0 w 1108363"/>
              <a:gd name="connsiteY2" fmla="*/ 334577 h 2966940"/>
              <a:gd name="connsiteX3" fmla="*/ 785091 w 1108363"/>
              <a:gd name="connsiteY3" fmla="*/ 1142758 h 2966940"/>
              <a:gd name="connsiteX4" fmla="*/ 1085272 w 1108363"/>
              <a:gd name="connsiteY4" fmla="*/ 45940 h 2966940"/>
              <a:gd name="connsiteX5" fmla="*/ 1108363 w 1108363"/>
              <a:gd name="connsiteY5" fmla="*/ 2966940 h 2966940"/>
              <a:gd name="connsiteX6" fmla="*/ 230909 w 1108363"/>
              <a:gd name="connsiteY6" fmla="*/ 2966940 h 2966940"/>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09637 h 3209637"/>
              <a:gd name="connsiteX1" fmla="*/ 611908 w 1327727"/>
              <a:gd name="connsiteY1" fmla="*/ 1801092 h 3209637"/>
              <a:gd name="connsiteX2" fmla="*/ 0 w 1327727"/>
              <a:gd name="connsiteY2" fmla="*/ 577274 h 3209637"/>
              <a:gd name="connsiteX3" fmla="*/ 785091 w 1327727"/>
              <a:gd name="connsiteY3" fmla="*/ 1385455 h 3209637"/>
              <a:gd name="connsiteX4" fmla="*/ 1327727 w 1327727"/>
              <a:gd name="connsiteY4" fmla="*/ 0 h 3209637"/>
              <a:gd name="connsiteX5" fmla="*/ 1108363 w 1327727"/>
              <a:gd name="connsiteY5" fmla="*/ 3209637 h 3209637"/>
              <a:gd name="connsiteX6" fmla="*/ 230909 w 1327727"/>
              <a:gd name="connsiteY6" fmla="*/ 3209637 h 3209637"/>
              <a:gd name="connsiteX0" fmla="*/ 292002 w 1388820"/>
              <a:gd name="connsiteY0" fmla="*/ 3209637 h 3209637"/>
              <a:gd name="connsiteX1" fmla="*/ 673001 w 1388820"/>
              <a:gd name="connsiteY1" fmla="*/ 1801092 h 3209637"/>
              <a:gd name="connsiteX2" fmla="*/ 121129 w 1388820"/>
              <a:gd name="connsiteY2" fmla="*/ 702541 h 3209637"/>
              <a:gd name="connsiteX3" fmla="*/ 61093 w 1388820"/>
              <a:gd name="connsiteY3" fmla="*/ 577274 h 3209637"/>
              <a:gd name="connsiteX4" fmla="*/ 846184 w 1388820"/>
              <a:gd name="connsiteY4" fmla="*/ 1385455 h 3209637"/>
              <a:gd name="connsiteX5" fmla="*/ 1388820 w 1388820"/>
              <a:gd name="connsiteY5" fmla="*/ 0 h 3209637"/>
              <a:gd name="connsiteX6" fmla="*/ 1169456 w 1388820"/>
              <a:gd name="connsiteY6" fmla="*/ 3209637 h 3209637"/>
              <a:gd name="connsiteX7" fmla="*/ 292002 w 1388820"/>
              <a:gd name="connsiteY7" fmla="*/ 3209637 h 3209637"/>
              <a:gd name="connsiteX0" fmla="*/ 325077 w 1421895"/>
              <a:gd name="connsiteY0" fmla="*/ 3209637 h 3209637"/>
              <a:gd name="connsiteX1" fmla="*/ 706076 w 1421895"/>
              <a:gd name="connsiteY1" fmla="*/ 1801092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02147 w 1398965"/>
              <a:gd name="connsiteY0" fmla="*/ 3209637 h 3209637"/>
              <a:gd name="connsiteX1" fmla="*/ 625419 w 1398965"/>
              <a:gd name="connsiteY1" fmla="*/ 1905001 h 3209637"/>
              <a:gd name="connsiteX2" fmla="*/ 50456 w 1398965"/>
              <a:gd name="connsiteY2" fmla="*/ 656360 h 3209637"/>
              <a:gd name="connsiteX3" fmla="*/ 71238 w 1398965"/>
              <a:gd name="connsiteY3" fmla="*/ 577274 h 3209637"/>
              <a:gd name="connsiteX4" fmla="*/ 856329 w 1398965"/>
              <a:gd name="connsiteY4" fmla="*/ 1385455 h 3209637"/>
              <a:gd name="connsiteX5" fmla="*/ 1398965 w 1398965"/>
              <a:gd name="connsiteY5" fmla="*/ 0 h 3209637"/>
              <a:gd name="connsiteX6" fmla="*/ 1179601 w 1398965"/>
              <a:gd name="connsiteY6" fmla="*/ 3209637 h 3209637"/>
              <a:gd name="connsiteX7" fmla="*/ 302147 w 1398965"/>
              <a:gd name="connsiteY7" fmla="*/ 3209637 h 3209637"/>
              <a:gd name="connsiteX0" fmla="*/ 275904 w 1372722"/>
              <a:gd name="connsiteY0" fmla="*/ 3209637 h 3209637"/>
              <a:gd name="connsiteX1" fmla="*/ 599176 w 1372722"/>
              <a:gd name="connsiteY1" fmla="*/ 1905001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82380 w 1372722"/>
              <a:gd name="connsiteY4" fmla="*/ 1310749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65792 w 1362610"/>
              <a:gd name="connsiteY0" fmla="*/ 3209637 h 3209637"/>
              <a:gd name="connsiteX1" fmla="*/ 544240 w 1362610"/>
              <a:gd name="connsiteY1" fmla="*/ 1919942 h 3209637"/>
              <a:gd name="connsiteX2" fmla="*/ 14101 w 1362610"/>
              <a:gd name="connsiteY2" fmla="*/ 656360 h 3209637"/>
              <a:gd name="connsiteX3" fmla="*/ 79707 w 1362610"/>
              <a:gd name="connsiteY3" fmla="*/ 577274 h 3209637"/>
              <a:gd name="connsiteX4" fmla="*/ 872268 w 1362610"/>
              <a:gd name="connsiteY4" fmla="*/ 1310749 h 3209637"/>
              <a:gd name="connsiteX5" fmla="*/ 1362610 w 1362610"/>
              <a:gd name="connsiteY5" fmla="*/ 0 h 3209637"/>
              <a:gd name="connsiteX6" fmla="*/ 1143246 w 1362610"/>
              <a:gd name="connsiteY6" fmla="*/ 3209637 h 3209637"/>
              <a:gd name="connsiteX7" fmla="*/ 265792 w 1362610"/>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635459"/>
              <a:gd name="connsiteY0" fmla="*/ 2918284 h 2918284"/>
              <a:gd name="connsiteX1" fmla="*/ 622853 w 1635459"/>
              <a:gd name="connsiteY1" fmla="*/ 1628589 h 2918284"/>
              <a:gd name="connsiteX2" fmla="*/ 18008 w 1635459"/>
              <a:gd name="connsiteY2" fmla="*/ 521889 h 2918284"/>
              <a:gd name="connsiteX3" fmla="*/ 61203 w 1635459"/>
              <a:gd name="connsiteY3" fmla="*/ 480156 h 2918284"/>
              <a:gd name="connsiteX4" fmla="*/ 950881 w 1635459"/>
              <a:gd name="connsiteY4" fmla="*/ 1019396 h 2918284"/>
              <a:gd name="connsiteX5" fmla="*/ 1635459 w 1635459"/>
              <a:gd name="connsiteY5" fmla="*/ 0 h 2918284"/>
              <a:gd name="connsiteX6" fmla="*/ 1221859 w 1635459"/>
              <a:gd name="connsiteY6" fmla="*/ 2918284 h 2918284"/>
              <a:gd name="connsiteX7" fmla="*/ 344405 w 1635459"/>
              <a:gd name="connsiteY7" fmla="*/ 2918284 h 2918284"/>
              <a:gd name="connsiteX0" fmla="*/ 344405 w 1680880"/>
              <a:gd name="connsiteY0" fmla="*/ 3063766 h 3063766"/>
              <a:gd name="connsiteX1" fmla="*/ 622853 w 1680880"/>
              <a:gd name="connsiteY1" fmla="*/ 1774071 h 3063766"/>
              <a:gd name="connsiteX2" fmla="*/ 18008 w 1680880"/>
              <a:gd name="connsiteY2" fmla="*/ 667371 h 3063766"/>
              <a:gd name="connsiteX3" fmla="*/ 61203 w 1680880"/>
              <a:gd name="connsiteY3" fmla="*/ 625638 h 3063766"/>
              <a:gd name="connsiteX4" fmla="*/ 950881 w 1680880"/>
              <a:gd name="connsiteY4" fmla="*/ 1164878 h 3063766"/>
              <a:gd name="connsiteX5" fmla="*/ 1635459 w 1680880"/>
              <a:gd name="connsiteY5" fmla="*/ 145482 h 3063766"/>
              <a:gd name="connsiteX6" fmla="*/ 1573250 w 1680880"/>
              <a:gd name="connsiteY6" fmla="*/ 324402 h 3063766"/>
              <a:gd name="connsiteX7" fmla="*/ 1221859 w 1680880"/>
              <a:gd name="connsiteY7" fmla="*/ 3063766 h 3063766"/>
              <a:gd name="connsiteX8" fmla="*/ 344405 w 1680880"/>
              <a:gd name="connsiteY8" fmla="*/ 3063766 h 3063766"/>
              <a:gd name="connsiteX0" fmla="*/ 344405 w 1748213"/>
              <a:gd name="connsiteY0" fmla="*/ 3149622 h 3149622"/>
              <a:gd name="connsiteX1" fmla="*/ 622853 w 1748213"/>
              <a:gd name="connsiteY1" fmla="*/ 1859927 h 3149622"/>
              <a:gd name="connsiteX2" fmla="*/ 18008 w 1748213"/>
              <a:gd name="connsiteY2" fmla="*/ 753227 h 3149622"/>
              <a:gd name="connsiteX3" fmla="*/ 61203 w 1748213"/>
              <a:gd name="connsiteY3" fmla="*/ 711494 h 3149622"/>
              <a:gd name="connsiteX4" fmla="*/ 950881 w 1748213"/>
              <a:gd name="connsiteY4" fmla="*/ 1250734 h 3149622"/>
              <a:gd name="connsiteX5" fmla="*/ 1635459 w 1748213"/>
              <a:gd name="connsiteY5" fmla="*/ 231338 h 3149622"/>
              <a:gd name="connsiteX6" fmla="*/ 1715191 w 1748213"/>
              <a:gd name="connsiteY6" fmla="*/ 260847 h 3149622"/>
              <a:gd name="connsiteX7" fmla="*/ 1221859 w 1748213"/>
              <a:gd name="connsiteY7" fmla="*/ 3149622 h 3149622"/>
              <a:gd name="connsiteX8" fmla="*/ 344405 w 1748213"/>
              <a:gd name="connsiteY8" fmla="*/ 3149622 h 3149622"/>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0722"/>
              <a:gd name="connsiteY0" fmla="*/ 2971540 h 2971540"/>
              <a:gd name="connsiteX1" fmla="*/ 622853 w 1720722"/>
              <a:gd name="connsiteY1" fmla="*/ 1681845 h 2971540"/>
              <a:gd name="connsiteX2" fmla="*/ 18008 w 1720722"/>
              <a:gd name="connsiteY2" fmla="*/ 575145 h 2971540"/>
              <a:gd name="connsiteX3" fmla="*/ 61203 w 1720722"/>
              <a:gd name="connsiteY3" fmla="*/ 533412 h 2971540"/>
              <a:gd name="connsiteX4" fmla="*/ 950881 w 1720722"/>
              <a:gd name="connsiteY4" fmla="*/ 1072652 h 2971540"/>
              <a:gd name="connsiteX5" fmla="*/ 1635459 w 1720722"/>
              <a:gd name="connsiteY5" fmla="*/ 53256 h 2971540"/>
              <a:gd name="connsiteX6" fmla="*/ 1715191 w 1720722"/>
              <a:gd name="connsiteY6" fmla="*/ 82765 h 2971540"/>
              <a:gd name="connsiteX7" fmla="*/ 1221859 w 1720722"/>
              <a:gd name="connsiteY7" fmla="*/ 2971540 h 2971540"/>
              <a:gd name="connsiteX8" fmla="*/ 344405 w 1720722"/>
              <a:gd name="connsiteY8" fmla="*/ 2971540 h 297154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924783"/>
              <a:gd name="connsiteY0" fmla="*/ 2954030 h 2954030"/>
              <a:gd name="connsiteX1" fmla="*/ 622853 w 1924783"/>
              <a:gd name="connsiteY1" fmla="*/ 1664335 h 2954030"/>
              <a:gd name="connsiteX2" fmla="*/ 18008 w 1924783"/>
              <a:gd name="connsiteY2" fmla="*/ 557635 h 2954030"/>
              <a:gd name="connsiteX3" fmla="*/ 61203 w 1924783"/>
              <a:gd name="connsiteY3" fmla="*/ 515902 h 2954030"/>
              <a:gd name="connsiteX4" fmla="*/ 950881 w 1924783"/>
              <a:gd name="connsiteY4" fmla="*/ 1055142 h 2954030"/>
              <a:gd name="connsiteX5" fmla="*/ 1635459 w 1924783"/>
              <a:gd name="connsiteY5" fmla="*/ 35746 h 2954030"/>
              <a:gd name="connsiteX6" fmla="*/ 1923290 w 1924783"/>
              <a:gd name="connsiteY6" fmla="*/ 49157 h 2954030"/>
              <a:gd name="connsiteX7" fmla="*/ 1221859 w 1924783"/>
              <a:gd name="connsiteY7" fmla="*/ 2954030 h 2954030"/>
              <a:gd name="connsiteX8" fmla="*/ 344405 w 1924783"/>
              <a:gd name="connsiteY8" fmla="*/ 2954030 h 2954030"/>
              <a:gd name="connsiteX0" fmla="*/ 344405 w 1925150"/>
              <a:gd name="connsiteY0" fmla="*/ 2995637 h 2995637"/>
              <a:gd name="connsiteX1" fmla="*/ 622853 w 1925150"/>
              <a:gd name="connsiteY1" fmla="*/ 1705942 h 2995637"/>
              <a:gd name="connsiteX2" fmla="*/ 18008 w 1925150"/>
              <a:gd name="connsiteY2" fmla="*/ 599242 h 2995637"/>
              <a:gd name="connsiteX3" fmla="*/ 61203 w 1925150"/>
              <a:gd name="connsiteY3" fmla="*/ 557509 h 2995637"/>
              <a:gd name="connsiteX4" fmla="*/ 950881 w 1925150"/>
              <a:gd name="connsiteY4" fmla="*/ 1096749 h 2995637"/>
              <a:gd name="connsiteX5" fmla="*/ 1693265 w 1925150"/>
              <a:gd name="connsiteY5" fmla="*/ 21005 h 2995637"/>
              <a:gd name="connsiteX6" fmla="*/ 1923290 w 1925150"/>
              <a:gd name="connsiteY6" fmla="*/ 90764 h 2995637"/>
              <a:gd name="connsiteX7" fmla="*/ 1221859 w 1925150"/>
              <a:gd name="connsiteY7" fmla="*/ 2995637 h 2995637"/>
              <a:gd name="connsiteX8" fmla="*/ 344405 w 1925150"/>
              <a:gd name="connsiteY8" fmla="*/ 2995637 h 2995637"/>
              <a:gd name="connsiteX0" fmla="*/ 344405 w 1932129"/>
              <a:gd name="connsiteY0" fmla="*/ 3001292 h 3001292"/>
              <a:gd name="connsiteX1" fmla="*/ 622853 w 1932129"/>
              <a:gd name="connsiteY1" fmla="*/ 1711597 h 3001292"/>
              <a:gd name="connsiteX2" fmla="*/ 18008 w 1932129"/>
              <a:gd name="connsiteY2" fmla="*/ 604897 h 3001292"/>
              <a:gd name="connsiteX3" fmla="*/ 61203 w 1932129"/>
              <a:gd name="connsiteY3" fmla="*/ 563164 h 3001292"/>
              <a:gd name="connsiteX4" fmla="*/ 950881 w 1932129"/>
              <a:gd name="connsiteY4" fmla="*/ 1102404 h 3001292"/>
              <a:gd name="connsiteX5" fmla="*/ 1693265 w 1932129"/>
              <a:gd name="connsiteY5" fmla="*/ 26660 h 3001292"/>
              <a:gd name="connsiteX6" fmla="*/ 1923290 w 1932129"/>
              <a:gd name="connsiteY6" fmla="*/ 96419 h 3001292"/>
              <a:gd name="connsiteX7" fmla="*/ 1221859 w 1932129"/>
              <a:gd name="connsiteY7" fmla="*/ 3001292 h 3001292"/>
              <a:gd name="connsiteX8" fmla="*/ 344405 w 1932129"/>
              <a:gd name="connsiteY8" fmla="*/ 3001292 h 3001292"/>
              <a:gd name="connsiteX0" fmla="*/ 344405 w 1932476"/>
              <a:gd name="connsiteY0" fmla="*/ 3026311 h 3026311"/>
              <a:gd name="connsiteX1" fmla="*/ 622853 w 1932476"/>
              <a:gd name="connsiteY1" fmla="*/ 1736616 h 3026311"/>
              <a:gd name="connsiteX2" fmla="*/ 18008 w 1932476"/>
              <a:gd name="connsiteY2" fmla="*/ 629916 h 3026311"/>
              <a:gd name="connsiteX3" fmla="*/ 61203 w 1932476"/>
              <a:gd name="connsiteY3" fmla="*/ 588183 h 3026311"/>
              <a:gd name="connsiteX4" fmla="*/ 950881 w 1932476"/>
              <a:gd name="connsiteY4" fmla="*/ 1127423 h 3026311"/>
              <a:gd name="connsiteX5" fmla="*/ 1693265 w 1932476"/>
              <a:gd name="connsiteY5" fmla="*/ 51679 h 3026311"/>
              <a:gd name="connsiteX6" fmla="*/ 1923290 w 1932476"/>
              <a:gd name="connsiteY6" fmla="*/ 121438 h 3026311"/>
              <a:gd name="connsiteX7" fmla="*/ 1221859 w 1932476"/>
              <a:gd name="connsiteY7" fmla="*/ 3026311 h 3026311"/>
              <a:gd name="connsiteX8" fmla="*/ 344405 w 1932476"/>
              <a:gd name="connsiteY8" fmla="*/ 3026311 h 3026311"/>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221859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84023 w 1985848"/>
              <a:gd name="connsiteY0" fmla="*/ 3047363 h 3047363"/>
              <a:gd name="connsiteX1" fmla="*/ 662471 w 1985848"/>
              <a:gd name="connsiteY1" fmla="*/ 1757668 h 3047363"/>
              <a:gd name="connsiteX2" fmla="*/ 11378 w 1985848"/>
              <a:gd name="connsiteY2" fmla="*/ 723418 h 3047363"/>
              <a:gd name="connsiteX3" fmla="*/ 100821 w 1985848"/>
              <a:gd name="connsiteY3" fmla="*/ 609235 h 3047363"/>
              <a:gd name="connsiteX4" fmla="*/ 990499 w 1985848"/>
              <a:gd name="connsiteY4" fmla="*/ 1148475 h 3047363"/>
              <a:gd name="connsiteX5" fmla="*/ 1732883 w 1985848"/>
              <a:gd name="connsiteY5" fmla="*/ 72731 h 3047363"/>
              <a:gd name="connsiteX6" fmla="*/ 1962908 w 1985848"/>
              <a:gd name="connsiteY6" fmla="*/ 142490 h 3047363"/>
              <a:gd name="connsiteX7" fmla="*/ 1642991 w 1985848"/>
              <a:gd name="connsiteY7" fmla="*/ 3047363 h 3047363"/>
              <a:gd name="connsiteX8" fmla="*/ 384023 w 1985848"/>
              <a:gd name="connsiteY8" fmla="*/ 3047363 h 3047363"/>
              <a:gd name="connsiteX0" fmla="*/ 389577 w 1991402"/>
              <a:gd name="connsiteY0" fmla="*/ 3047363 h 3047363"/>
              <a:gd name="connsiteX1" fmla="*/ 668025 w 1991402"/>
              <a:gd name="connsiteY1" fmla="*/ 1757668 h 3047363"/>
              <a:gd name="connsiteX2" fmla="*/ 16932 w 1991402"/>
              <a:gd name="connsiteY2" fmla="*/ 723418 h 3047363"/>
              <a:gd name="connsiteX3" fmla="*/ 106375 w 1991402"/>
              <a:gd name="connsiteY3" fmla="*/ 609235 h 3047363"/>
              <a:gd name="connsiteX4" fmla="*/ 996053 w 1991402"/>
              <a:gd name="connsiteY4" fmla="*/ 1148475 h 3047363"/>
              <a:gd name="connsiteX5" fmla="*/ 1738437 w 1991402"/>
              <a:gd name="connsiteY5" fmla="*/ 72731 h 3047363"/>
              <a:gd name="connsiteX6" fmla="*/ 1968462 w 1991402"/>
              <a:gd name="connsiteY6" fmla="*/ 142490 h 3047363"/>
              <a:gd name="connsiteX7" fmla="*/ 1648545 w 1991402"/>
              <a:gd name="connsiteY7" fmla="*/ 3047363 h 3047363"/>
              <a:gd name="connsiteX8" fmla="*/ 389577 w 1991402"/>
              <a:gd name="connsiteY8" fmla="*/ 3047363 h 304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402" h="3047363">
                <a:moveTo>
                  <a:pt x="389577" y="3047363"/>
                </a:moveTo>
                <a:cubicBezTo>
                  <a:pt x="607016" y="2697152"/>
                  <a:pt x="730132" y="2144992"/>
                  <a:pt x="668025" y="1757668"/>
                </a:cubicBezTo>
                <a:cubicBezTo>
                  <a:pt x="605918" y="1370344"/>
                  <a:pt x="81564" y="785447"/>
                  <a:pt x="16932" y="723418"/>
                </a:cubicBezTo>
                <a:cubicBezTo>
                  <a:pt x="-25288" y="676331"/>
                  <a:pt x="13995" y="540240"/>
                  <a:pt x="106375" y="609235"/>
                </a:cubicBezTo>
                <a:cubicBezTo>
                  <a:pt x="397954" y="886101"/>
                  <a:pt x="724043" y="1237892"/>
                  <a:pt x="996053" y="1148475"/>
                </a:cubicBezTo>
                <a:cubicBezTo>
                  <a:pt x="1268063" y="1059058"/>
                  <a:pt x="1634709" y="257633"/>
                  <a:pt x="1738437" y="72731"/>
                </a:cubicBezTo>
                <a:cubicBezTo>
                  <a:pt x="1786492" y="-41519"/>
                  <a:pt x="2073500" y="-23292"/>
                  <a:pt x="1968462" y="142490"/>
                </a:cubicBezTo>
                <a:cubicBezTo>
                  <a:pt x="1802412" y="471988"/>
                  <a:pt x="1010449" y="1596633"/>
                  <a:pt x="1648545" y="3047363"/>
                </a:cubicBezTo>
                <a:lnTo>
                  <a:pt x="389577" y="3047363"/>
                </a:lnTo>
                <a:close/>
              </a:path>
            </a:pathLst>
          </a:custGeom>
          <a:solidFill>
            <a:schemeClr val="tx1">
              <a:lumMod val="50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Oval 11"/>
          <p:cNvSpPr/>
          <p:nvPr/>
        </p:nvSpPr>
        <p:spPr>
          <a:xfrm>
            <a:off x="3225094" y="4430184"/>
            <a:ext cx="1150777" cy="1150777"/>
          </a:xfrm>
          <a:prstGeom prst="ellipse">
            <a:avLst/>
          </a:prstGeom>
          <a:solidFill>
            <a:schemeClr val="accent3">
              <a:alpha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13" name="Freeform 12"/>
          <p:cNvSpPr/>
          <p:nvPr/>
        </p:nvSpPr>
        <p:spPr>
          <a:xfrm>
            <a:off x="3605060" y="5157476"/>
            <a:ext cx="394710" cy="867465"/>
          </a:xfrm>
          <a:custGeom>
            <a:avLst/>
            <a:gdLst>
              <a:gd name="connsiteX0" fmla="*/ 230909 w 1108363"/>
              <a:gd name="connsiteY0" fmla="*/ 2921000 h 2921000"/>
              <a:gd name="connsiteX1" fmla="*/ 600363 w 1108363"/>
              <a:gd name="connsiteY1" fmla="*/ 1558637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58143 h 2958143"/>
              <a:gd name="connsiteX1" fmla="*/ 611908 w 1108363"/>
              <a:gd name="connsiteY1" fmla="*/ 1549598 h 2958143"/>
              <a:gd name="connsiteX2" fmla="*/ 0 w 1108363"/>
              <a:gd name="connsiteY2" fmla="*/ 325780 h 2958143"/>
              <a:gd name="connsiteX3" fmla="*/ 785091 w 1108363"/>
              <a:gd name="connsiteY3" fmla="*/ 1133961 h 2958143"/>
              <a:gd name="connsiteX4" fmla="*/ 1085272 w 1108363"/>
              <a:gd name="connsiteY4" fmla="*/ 37143 h 2958143"/>
              <a:gd name="connsiteX5" fmla="*/ 1108363 w 1108363"/>
              <a:gd name="connsiteY5" fmla="*/ 2958143 h 2958143"/>
              <a:gd name="connsiteX6" fmla="*/ 230909 w 1108363"/>
              <a:gd name="connsiteY6" fmla="*/ 2958143 h 2958143"/>
              <a:gd name="connsiteX0" fmla="*/ 230909 w 1108363"/>
              <a:gd name="connsiteY0" fmla="*/ 2966940 h 2966940"/>
              <a:gd name="connsiteX1" fmla="*/ 611908 w 1108363"/>
              <a:gd name="connsiteY1" fmla="*/ 1558395 h 2966940"/>
              <a:gd name="connsiteX2" fmla="*/ 0 w 1108363"/>
              <a:gd name="connsiteY2" fmla="*/ 334577 h 2966940"/>
              <a:gd name="connsiteX3" fmla="*/ 785091 w 1108363"/>
              <a:gd name="connsiteY3" fmla="*/ 1142758 h 2966940"/>
              <a:gd name="connsiteX4" fmla="*/ 1085272 w 1108363"/>
              <a:gd name="connsiteY4" fmla="*/ 45940 h 2966940"/>
              <a:gd name="connsiteX5" fmla="*/ 1108363 w 1108363"/>
              <a:gd name="connsiteY5" fmla="*/ 2966940 h 2966940"/>
              <a:gd name="connsiteX6" fmla="*/ 230909 w 1108363"/>
              <a:gd name="connsiteY6" fmla="*/ 2966940 h 2966940"/>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09637 h 3209637"/>
              <a:gd name="connsiteX1" fmla="*/ 611908 w 1327727"/>
              <a:gd name="connsiteY1" fmla="*/ 1801092 h 3209637"/>
              <a:gd name="connsiteX2" fmla="*/ 0 w 1327727"/>
              <a:gd name="connsiteY2" fmla="*/ 577274 h 3209637"/>
              <a:gd name="connsiteX3" fmla="*/ 785091 w 1327727"/>
              <a:gd name="connsiteY3" fmla="*/ 1385455 h 3209637"/>
              <a:gd name="connsiteX4" fmla="*/ 1327727 w 1327727"/>
              <a:gd name="connsiteY4" fmla="*/ 0 h 3209637"/>
              <a:gd name="connsiteX5" fmla="*/ 1108363 w 1327727"/>
              <a:gd name="connsiteY5" fmla="*/ 3209637 h 3209637"/>
              <a:gd name="connsiteX6" fmla="*/ 230909 w 1327727"/>
              <a:gd name="connsiteY6" fmla="*/ 3209637 h 3209637"/>
              <a:gd name="connsiteX0" fmla="*/ 292002 w 1388820"/>
              <a:gd name="connsiteY0" fmla="*/ 3209637 h 3209637"/>
              <a:gd name="connsiteX1" fmla="*/ 673001 w 1388820"/>
              <a:gd name="connsiteY1" fmla="*/ 1801092 h 3209637"/>
              <a:gd name="connsiteX2" fmla="*/ 121129 w 1388820"/>
              <a:gd name="connsiteY2" fmla="*/ 702541 h 3209637"/>
              <a:gd name="connsiteX3" fmla="*/ 61093 w 1388820"/>
              <a:gd name="connsiteY3" fmla="*/ 577274 h 3209637"/>
              <a:gd name="connsiteX4" fmla="*/ 846184 w 1388820"/>
              <a:gd name="connsiteY4" fmla="*/ 1385455 h 3209637"/>
              <a:gd name="connsiteX5" fmla="*/ 1388820 w 1388820"/>
              <a:gd name="connsiteY5" fmla="*/ 0 h 3209637"/>
              <a:gd name="connsiteX6" fmla="*/ 1169456 w 1388820"/>
              <a:gd name="connsiteY6" fmla="*/ 3209637 h 3209637"/>
              <a:gd name="connsiteX7" fmla="*/ 292002 w 1388820"/>
              <a:gd name="connsiteY7" fmla="*/ 3209637 h 3209637"/>
              <a:gd name="connsiteX0" fmla="*/ 325077 w 1421895"/>
              <a:gd name="connsiteY0" fmla="*/ 3209637 h 3209637"/>
              <a:gd name="connsiteX1" fmla="*/ 706076 w 1421895"/>
              <a:gd name="connsiteY1" fmla="*/ 1801092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02147 w 1398965"/>
              <a:gd name="connsiteY0" fmla="*/ 3209637 h 3209637"/>
              <a:gd name="connsiteX1" fmla="*/ 625419 w 1398965"/>
              <a:gd name="connsiteY1" fmla="*/ 1905001 h 3209637"/>
              <a:gd name="connsiteX2" fmla="*/ 50456 w 1398965"/>
              <a:gd name="connsiteY2" fmla="*/ 656360 h 3209637"/>
              <a:gd name="connsiteX3" fmla="*/ 71238 w 1398965"/>
              <a:gd name="connsiteY3" fmla="*/ 577274 h 3209637"/>
              <a:gd name="connsiteX4" fmla="*/ 856329 w 1398965"/>
              <a:gd name="connsiteY4" fmla="*/ 1385455 h 3209637"/>
              <a:gd name="connsiteX5" fmla="*/ 1398965 w 1398965"/>
              <a:gd name="connsiteY5" fmla="*/ 0 h 3209637"/>
              <a:gd name="connsiteX6" fmla="*/ 1179601 w 1398965"/>
              <a:gd name="connsiteY6" fmla="*/ 3209637 h 3209637"/>
              <a:gd name="connsiteX7" fmla="*/ 302147 w 1398965"/>
              <a:gd name="connsiteY7" fmla="*/ 3209637 h 3209637"/>
              <a:gd name="connsiteX0" fmla="*/ 275904 w 1372722"/>
              <a:gd name="connsiteY0" fmla="*/ 3209637 h 3209637"/>
              <a:gd name="connsiteX1" fmla="*/ 599176 w 1372722"/>
              <a:gd name="connsiteY1" fmla="*/ 1905001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82380 w 1372722"/>
              <a:gd name="connsiteY4" fmla="*/ 1310749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65792 w 1362610"/>
              <a:gd name="connsiteY0" fmla="*/ 3209637 h 3209637"/>
              <a:gd name="connsiteX1" fmla="*/ 544240 w 1362610"/>
              <a:gd name="connsiteY1" fmla="*/ 1919942 h 3209637"/>
              <a:gd name="connsiteX2" fmla="*/ 14101 w 1362610"/>
              <a:gd name="connsiteY2" fmla="*/ 656360 h 3209637"/>
              <a:gd name="connsiteX3" fmla="*/ 79707 w 1362610"/>
              <a:gd name="connsiteY3" fmla="*/ 577274 h 3209637"/>
              <a:gd name="connsiteX4" fmla="*/ 872268 w 1362610"/>
              <a:gd name="connsiteY4" fmla="*/ 1310749 h 3209637"/>
              <a:gd name="connsiteX5" fmla="*/ 1362610 w 1362610"/>
              <a:gd name="connsiteY5" fmla="*/ 0 h 3209637"/>
              <a:gd name="connsiteX6" fmla="*/ 1143246 w 1362610"/>
              <a:gd name="connsiteY6" fmla="*/ 3209637 h 3209637"/>
              <a:gd name="connsiteX7" fmla="*/ 265792 w 1362610"/>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635459"/>
              <a:gd name="connsiteY0" fmla="*/ 2918284 h 2918284"/>
              <a:gd name="connsiteX1" fmla="*/ 622853 w 1635459"/>
              <a:gd name="connsiteY1" fmla="*/ 1628589 h 2918284"/>
              <a:gd name="connsiteX2" fmla="*/ 18008 w 1635459"/>
              <a:gd name="connsiteY2" fmla="*/ 521889 h 2918284"/>
              <a:gd name="connsiteX3" fmla="*/ 61203 w 1635459"/>
              <a:gd name="connsiteY3" fmla="*/ 480156 h 2918284"/>
              <a:gd name="connsiteX4" fmla="*/ 950881 w 1635459"/>
              <a:gd name="connsiteY4" fmla="*/ 1019396 h 2918284"/>
              <a:gd name="connsiteX5" fmla="*/ 1635459 w 1635459"/>
              <a:gd name="connsiteY5" fmla="*/ 0 h 2918284"/>
              <a:gd name="connsiteX6" fmla="*/ 1221859 w 1635459"/>
              <a:gd name="connsiteY6" fmla="*/ 2918284 h 2918284"/>
              <a:gd name="connsiteX7" fmla="*/ 344405 w 1635459"/>
              <a:gd name="connsiteY7" fmla="*/ 2918284 h 2918284"/>
              <a:gd name="connsiteX0" fmla="*/ 344405 w 1680880"/>
              <a:gd name="connsiteY0" fmla="*/ 3063766 h 3063766"/>
              <a:gd name="connsiteX1" fmla="*/ 622853 w 1680880"/>
              <a:gd name="connsiteY1" fmla="*/ 1774071 h 3063766"/>
              <a:gd name="connsiteX2" fmla="*/ 18008 w 1680880"/>
              <a:gd name="connsiteY2" fmla="*/ 667371 h 3063766"/>
              <a:gd name="connsiteX3" fmla="*/ 61203 w 1680880"/>
              <a:gd name="connsiteY3" fmla="*/ 625638 h 3063766"/>
              <a:gd name="connsiteX4" fmla="*/ 950881 w 1680880"/>
              <a:gd name="connsiteY4" fmla="*/ 1164878 h 3063766"/>
              <a:gd name="connsiteX5" fmla="*/ 1635459 w 1680880"/>
              <a:gd name="connsiteY5" fmla="*/ 145482 h 3063766"/>
              <a:gd name="connsiteX6" fmla="*/ 1573250 w 1680880"/>
              <a:gd name="connsiteY6" fmla="*/ 324402 h 3063766"/>
              <a:gd name="connsiteX7" fmla="*/ 1221859 w 1680880"/>
              <a:gd name="connsiteY7" fmla="*/ 3063766 h 3063766"/>
              <a:gd name="connsiteX8" fmla="*/ 344405 w 1680880"/>
              <a:gd name="connsiteY8" fmla="*/ 3063766 h 3063766"/>
              <a:gd name="connsiteX0" fmla="*/ 344405 w 1748213"/>
              <a:gd name="connsiteY0" fmla="*/ 3149622 h 3149622"/>
              <a:gd name="connsiteX1" fmla="*/ 622853 w 1748213"/>
              <a:gd name="connsiteY1" fmla="*/ 1859927 h 3149622"/>
              <a:gd name="connsiteX2" fmla="*/ 18008 w 1748213"/>
              <a:gd name="connsiteY2" fmla="*/ 753227 h 3149622"/>
              <a:gd name="connsiteX3" fmla="*/ 61203 w 1748213"/>
              <a:gd name="connsiteY3" fmla="*/ 711494 h 3149622"/>
              <a:gd name="connsiteX4" fmla="*/ 950881 w 1748213"/>
              <a:gd name="connsiteY4" fmla="*/ 1250734 h 3149622"/>
              <a:gd name="connsiteX5" fmla="*/ 1635459 w 1748213"/>
              <a:gd name="connsiteY5" fmla="*/ 231338 h 3149622"/>
              <a:gd name="connsiteX6" fmla="*/ 1715191 w 1748213"/>
              <a:gd name="connsiteY6" fmla="*/ 260847 h 3149622"/>
              <a:gd name="connsiteX7" fmla="*/ 1221859 w 1748213"/>
              <a:gd name="connsiteY7" fmla="*/ 3149622 h 3149622"/>
              <a:gd name="connsiteX8" fmla="*/ 344405 w 1748213"/>
              <a:gd name="connsiteY8" fmla="*/ 3149622 h 3149622"/>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0722"/>
              <a:gd name="connsiteY0" fmla="*/ 2971540 h 2971540"/>
              <a:gd name="connsiteX1" fmla="*/ 622853 w 1720722"/>
              <a:gd name="connsiteY1" fmla="*/ 1681845 h 2971540"/>
              <a:gd name="connsiteX2" fmla="*/ 18008 w 1720722"/>
              <a:gd name="connsiteY2" fmla="*/ 575145 h 2971540"/>
              <a:gd name="connsiteX3" fmla="*/ 61203 w 1720722"/>
              <a:gd name="connsiteY3" fmla="*/ 533412 h 2971540"/>
              <a:gd name="connsiteX4" fmla="*/ 950881 w 1720722"/>
              <a:gd name="connsiteY4" fmla="*/ 1072652 h 2971540"/>
              <a:gd name="connsiteX5" fmla="*/ 1635459 w 1720722"/>
              <a:gd name="connsiteY5" fmla="*/ 53256 h 2971540"/>
              <a:gd name="connsiteX6" fmla="*/ 1715191 w 1720722"/>
              <a:gd name="connsiteY6" fmla="*/ 82765 h 2971540"/>
              <a:gd name="connsiteX7" fmla="*/ 1221859 w 1720722"/>
              <a:gd name="connsiteY7" fmla="*/ 2971540 h 2971540"/>
              <a:gd name="connsiteX8" fmla="*/ 344405 w 1720722"/>
              <a:gd name="connsiteY8" fmla="*/ 2971540 h 297154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924783"/>
              <a:gd name="connsiteY0" fmla="*/ 2954030 h 2954030"/>
              <a:gd name="connsiteX1" fmla="*/ 622853 w 1924783"/>
              <a:gd name="connsiteY1" fmla="*/ 1664335 h 2954030"/>
              <a:gd name="connsiteX2" fmla="*/ 18008 w 1924783"/>
              <a:gd name="connsiteY2" fmla="*/ 557635 h 2954030"/>
              <a:gd name="connsiteX3" fmla="*/ 61203 w 1924783"/>
              <a:gd name="connsiteY3" fmla="*/ 515902 h 2954030"/>
              <a:gd name="connsiteX4" fmla="*/ 950881 w 1924783"/>
              <a:gd name="connsiteY4" fmla="*/ 1055142 h 2954030"/>
              <a:gd name="connsiteX5" fmla="*/ 1635459 w 1924783"/>
              <a:gd name="connsiteY5" fmla="*/ 35746 h 2954030"/>
              <a:gd name="connsiteX6" fmla="*/ 1923290 w 1924783"/>
              <a:gd name="connsiteY6" fmla="*/ 49157 h 2954030"/>
              <a:gd name="connsiteX7" fmla="*/ 1221859 w 1924783"/>
              <a:gd name="connsiteY7" fmla="*/ 2954030 h 2954030"/>
              <a:gd name="connsiteX8" fmla="*/ 344405 w 1924783"/>
              <a:gd name="connsiteY8" fmla="*/ 2954030 h 2954030"/>
              <a:gd name="connsiteX0" fmla="*/ 344405 w 1925150"/>
              <a:gd name="connsiteY0" fmla="*/ 2995637 h 2995637"/>
              <a:gd name="connsiteX1" fmla="*/ 622853 w 1925150"/>
              <a:gd name="connsiteY1" fmla="*/ 1705942 h 2995637"/>
              <a:gd name="connsiteX2" fmla="*/ 18008 w 1925150"/>
              <a:gd name="connsiteY2" fmla="*/ 599242 h 2995637"/>
              <a:gd name="connsiteX3" fmla="*/ 61203 w 1925150"/>
              <a:gd name="connsiteY3" fmla="*/ 557509 h 2995637"/>
              <a:gd name="connsiteX4" fmla="*/ 950881 w 1925150"/>
              <a:gd name="connsiteY4" fmla="*/ 1096749 h 2995637"/>
              <a:gd name="connsiteX5" fmla="*/ 1693265 w 1925150"/>
              <a:gd name="connsiteY5" fmla="*/ 21005 h 2995637"/>
              <a:gd name="connsiteX6" fmla="*/ 1923290 w 1925150"/>
              <a:gd name="connsiteY6" fmla="*/ 90764 h 2995637"/>
              <a:gd name="connsiteX7" fmla="*/ 1221859 w 1925150"/>
              <a:gd name="connsiteY7" fmla="*/ 2995637 h 2995637"/>
              <a:gd name="connsiteX8" fmla="*/ 344405 w 1925150"/>
              <a:gd name="connsiteY8" fmla="*/ 2995637 h 2995637"/>
              <a:gd name="connsiteX0" fmla="*/ 344405 w 1932129"/>
              <a:gd name="connsiteY0" fmla="*/ 3001292 h 3001292"/>
              <a:gd name="connsiteX1" fmla="*/ 622853 w 1932129"/>
              <a:gd name="connsiteY1" fmla="*/ 1711597 h 3001292"/>
              <a:gd name="connsiteX2" fmla="*/ 18008 w 1932129"/>
              <a:gd name="connsiteY2" fmla="*/ 604897 h 3001292"/>
              <a:gd name="connsiteX3" fmla="*/ 61203 w 1932129"/>
              <a:gd name="connsiteY3" fmla="*/ 563164 h 3001292"/>
              <a:gd name="connsiteX4" fmla="*/ 950881 w 1932129"/>
              <a:gd name="connsiteY4" fmla="*/ 1102404 h 3001292"/>
              <a:gd name="connsiteX5" fmla="*/ 1693265 w 1932129"/>
              <a:gd name="connsiteY5" fmla="*/ 26660 h 3001292"/>
              <a:gd name="connsiteX6" fmla="*/ 1923290 w 1932129"/>
              <a:gd name="connsiteY6" fmla="*/ 96419 h 3001292"/>
              <a:gd name="connsiteX7" fmla="*/ 1221859 w 1932129"/>
              <a:gd name="connsiteY7" fmla="*/ 3001292 h 3001292"/>
              <a:gd name="connsiteX8" fmla="*/ 344405 w 1932129"/>
              <a:gd name="connsiteY8" fmla="*/ 3001292 h 3001292"/>
              <a:gd name="connsiteX0" fmla="*/ 344405 w 1932476"/>
              <a:gd name="connsiteY0" fmla="*/ 3026311 h 3026311"/>
              <a:gd name="connsiteX1" fmla="*/ 622853 w 1932476"/>
              <a:gd name="connsiteY1" fmla="*/ 1736616 h 3026311"/>
              <a:gd name="connsiteX2" fmla="*/ 18008 w 1932476"/>
              <a:gd name="connsiteY2" fmla="*/ 629916 h 3026311"/>
              <a:gd name="connsiteX3" fmla="*/ 61203 w 1932476"/>
              <a:gd name="connsiteY3" fmla="*/ 588183 h 3026311"/>
              <a:gd name="connsiteX4" fmla="*/ 950881 w 1932476"/>
              <a:gd name="connsiteY4" fmla="*/ 1127423 h 3026311"/>
              <a:gd name="connsiteX5" fmla="*/ 1693265 w 1932476"/>
              <a:gd name="connsiteY5" fmla="*/ 51679 h 3026311"/>
              <a:gd name="connsiteX6" fmla="*/ 1923290 w 1932476"/>
              <a:gd name="connsiteY6" fmla="*/ 121438 h 3026311"/>
              <a:gd name="connsiteX7" fmla="*/ 1221859 w 1932476"/>
              <a:gd name="connsiteY7" fmla="*/ 3026311 h 3026311"/>
              <a:gd name="connsiteX8" fmla="*/ 344405 w 1932476"/>
              <a:gd name="connsiteY8" fmla="*/ 3026311 h 3026311"/>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221859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84023 w 1985848"/>
              <a:gd name="connsiteY0" fmla="*/ 3047363 h 3047363"/>
              <a:gd name="connsiteX1" fmla="*/ 662471 w 1985848"/>
              <a:gd name="connsiteY1" fmla="*/ 1757668 h 3047363"/>
              <a:gd name="connsiteX2" fmla="*/ 11378 w 1985848"/>
              <a:gd name="connsiteY2" fmla="*/ 723418 h 3047363"/>
              <a:gd name="connsiteX3" fmla="*/ 100821 w 1985848"/>
              <a:gd name="connsiteY3" fmla="*/ 609235 h 3047363"/>
              <a:gd name="connsiteX4" fmla="*/ 990499 w 1985848"/>
              <a:gd name="connsiteY4" fmla="*/ 1148475 h 3047363"/>
              <a:gd name="connsiteX5" fmla="*/ 1732883 w 1985848"/>
              <a:gd name="connsiteY5" fmla="*/ 72731 h 3047363"/>
              <a:gd name="connsiteX6" fmla="*/ 1962908 w 1985848"/>
              <a:gd name="connsiteY6" fmla="*/ 142490 h 3047363"/>
              <a:gd name="connsiteX7" fmla="*/ 1642991 w 1985848"/>
              <a:gd name="connsiteY7" fmla="*/ 3047363 h 3047363"/>
              <a:gd name="connsiteX8" fmla="*/ 384023 w 1985848"/>
              <a:gd name="connsiteY8" fmla="*/ 3047363 h 3047363"/>
              <a:gd name="connsiteX0" fmla="*/ 389577 w 1991402"/>
              <a:gd name="connsiteY0" fmla="*/ 3047363 h 3047363"/>
              <a:gd name="connsiteX1" fmla="*/ 668025 w 1991402"/>
              <a:gd name="connsiteY1" fmla="*/ 1757668 h 3047363"/>
              <a:gd name="connsiteX2" fmla="*/ 16932 w 1991402"/>
              <a:gd name="connsiteY2" fmla="*/ 723418 h 3047363"/>
              <a:gd name="connsiteX3" fmla="*/ 106375 w 1991402"/>
              <a:gd name="connsiteY3" fmla="*/ 609235 h 3047363"/>
              <a:gd name="connsiteX4" fmla="*/ 996053 w 1991402"/>
              <a:gd name="connsiteY4" fmla="*/ 1148475 h 3047363"/>
              <a:gd name="connsiteX5" fmla="*/ 1738437 w 1991402"/>
              <a:gd name="connsiteY5" fmla="*/ 72731 h 3047363"/>
              <a:gd name="connsiteX6" fmla="*/ 1968462 w 1991402"/>
              <a:gd name="connsiteY6" fmla="*/ 142490 h 3047363"/>
              <a:gd name="connsiteX7" fmla="*/ 1648545 w 1991402"/>
              <a:gd name="connsiteY7" fmla="*/ 3047363 h 3047363"/>
              <a:gd name="connsiteX8" fmla="*/ 389577 w 1991402"/>
              <a:gd name="connsiteY8" fmla="*/ 3047363 h 304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402" h="3047363">
                <a:moveTo>
                  <a:pt x="389577" y="3047363"/>
                </a:moveTo>
                <a:cubicBezTo>
                  <a:pt x="607016" y="2697152"/>
                  <a:pt x="730132" y="2144992"/>
                  <a:pt x="668025" y="1757668"/>
                </a:cubicBezTo>
                <a:cubicBezTo>
                  <a:pt x="605918" y="1370344"/>
                  <a:pt x="81564" y="785447"/>
                  <a:pt x="16932" y="723418"/>
                </a:cubicBezTo>
                <a:cubicBezTo>
                  <a:pt x="-25288" y="676331"/>
                  <a:pt x="13995" y="540240"/>
                  <a:pt x="106375" y="609235"/>
                </a:cubicBezTo>
                <a:cubicBezTo>
                  <a:pt x="397954" y="886101"/>
                  <a:pt x="724043" y="1237892"/>
                  <a:pt x="996053" y="1148475"/>
                </a:cubicBezTo>
                <a:cubicBezTo>
                  <a:pt x="1268063" y="1059058"/>
                  <a:pt x="1634709" y="257633"/>
                  <a:pt x="1738437" y="72731"/>
                </a:cubicBezTo>
                <a:cubicBezTo>
                  <a:pt x="1786492" y="-41519"/>
                  <a:pt x="2073500" y="-23292"/>
                  <a:pt x="1968462" y="142490"/>
                </a:cubicBezTo>
                <a:cubicBezTo>
                  <a:pt x="1802412" y="471988"/>
                  <a:pt x="1010449" y="1596633"/>
                  <a:pt x="1648545" y="3047363"/>
                </a:cubicBezTo>
                <a:lnTo>
                  <a:pt x="389577" y="3047363"/>
                </a:lnTo>
                <a:close/>
              </a:path>
            </a:pathLst>
          </a:custGeom>
          <a:solidFill>
            <a:schemeClr val="tx1">
              <a:lumMod val="50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Oval 8"/>
          <p:cNvSpPr/>
          <p:nvPr/>
        </p:nvSpPr>
        <p:spPr>
          <a:xfrm>
            <a:off x="368907" y="3859018"/>
            <a:ext cx="1562929" cy="1562930"/>
          </a:xfrm>
          <a:prstGeom prst="ellipse">
            <a:avLst/>
          </a:prstGeom>
          <a:solidFill>
            <a:schemeClr val="accent1">
              <a:alpha val="50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00" dirty="0">
              <a:latin typeface="Calibri" panose="020F0502020204030204" pitchFamily="34" charset="0"/>
              <a:cs typeface="Calibri" panose="020F0502020204030204" pitchFamily="34" charset="0"/>
            </a:endParaRPr>
          </a:p>
        </p:txBody>
      </p:sp>
      <p:sp>
        <p:nvSpPr>
          <p:cNvPr id="10" name="Freeform 9"/>
          <p:cNvSpPr/>
          <p:nvPr/>
        </p:nvSpPr>
        <p:spPr>
          <a:xfrm>
            <a:off x="884961" y="4846791"/>
            <a:ext cx="536075" cy="1178148"/>
          </a:xfrm>
          <a:custGeom>
            <a:avLst/>
            <a:gdLst>
              <a:gd name="connsiteX0" fmla="*/ 230909 w 1108363"/>
              <a:gd name="connsiteY0" fmla="*/ 2921000 h 2921000"/>
              <a:gd name="connsiteX1" fmla="*/ 600363 w 1108363"/>
              <a:gd name="connsiteY1" fmla="*/ 1558637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58143 h 2958143"/>
              <a:gd name="connsiteX1" fmla="*/ 611908 w 1108363"/>
              <a:gd name="connsiteY1" fmla="*/ 1549598 h 2958143"/>
              <a:gd name="connsiteX2" fmla="*/ 0 w 1108363"/>
              <a:gd name="connsiteY2" fmla="*/ 325780 h 2958143"/>
              <a:gd name="connsiteX3" fmla="*/ 785091 w 1108363"/>
              <a:gd name="connsiteY3" fmla="*/ 1133961 h 2958143"/>
              <a:gd name="connsiteX4" fmla="*/ 1085272 w 1108363"/>
              <a:gd name="connsiteY4" fmla="*/ 37143 h 2958143"/>
              <a:gd name="connsiteX5" fmla="*/ 1108363 w 1108363"/>
              <a:gd name="connsiteY5" fmla="*/ 2958143 h 2958143"/>
              <a:gd name="connsiteX6" fmla="*/ 230909 w 1108363"/>
              <a:gd name="connsiteY6" fmla="*/ 2958143 h 2958143"/>
              <a:gd name="connsiteX0" fmla="*/ 230909 w 1108363"/>
              <a:gd name="connsiteY0" fmla="*/ 2966940 h 2966940"/>
              <a:gd name="connsiteX1" fmla="*/ 611908 w 1108363"/>
              <a:gd name="connsiteY1" fmla="*/ 1558395 h 2966940"/>
              <a:gd name="connsiteX2" fmla="*/ 0 w 1108363"/>
              <a:gd name="connsiteY2" fmla="*/ 334577 h 2966940"/>
              <a:gd name="connsiteX3" fmla="*/ 785091 w 1108363"/>
              <a:gd name="connsiteY3" fmla="*/ 1142758 h 2966940"/>
              <a:gd name="connsiteX4" fmla="*/ 1085272 w 1108363"/>
              <a:gd name="connsiteY4" fmla="*/ 45940 h 2966940"/>
              <a:gd name="connsiteX5" fmla="*/ 1108363 w 1108363"/>
              <a:gd name="connsiteY5" fmla="*/ 2966940 h 2966940"/>
              <a:gd name="connsiteX6" fmla="*/ 230909 w 1108363"/>
              <a:gd name="connsiteY6" fmla="*/ 2966940 h 2966940"/>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09637 h 3209637"/>
              <a:gd name="connsiteX1" fmla="*/ 611908 w 1327727"/>
              <a:gd name="connsiteY1" fmla="*/ 1801092 h 3209637"/>
              <a:gd name="connsiteX2" fmla="*/ 0 w 1327727"/>
              <a:gd name="connsiteY2" fmla="*/ 577274 h 3209637"/>
              <a:gd name="connsiteX3" fmla="*/ 785091 w 1327727"/>
              <a:gd name="connsiteY3" fmla="*/ 1385455 h 3209637"/>
              <a:gd name="connsiteX4" fmla="*/ 1327727 w 1327727"/>
              <a:gd name="connsiteY4" fmla="*/ 0 h 3209637"/>
              <a:gd name="connsiteX5" fmla="*/ 1108363 w 1327727"/>
              <a:gd name="connsiteY5" fmla="*/ 3209637 h 3209637"/>
              <a:gd name="connsiteX6" fmla="*/ 230909 w 1327727"/>
              <a:gd name="connsiteY6" fmla="*/ 3209637 h 3209637"/>
              <a:gd name="connsiteX0" fmla="*/ 292002 w 1388820"/>
              <a:gd name="connsiteY0" fmla="*/ 3209637 h 3209637"/>
              <a:gd name="connsiteX1" fmla="*/ 673001 w 1388820"/>
              <a:gd name="connsiteY1" fmla="*/ 1801092 h 3209637"/>
              <a:gd name="connsiteX2" fmla="*/ 121129 w 1388820"/>
              <a:gd name="connsiteY2" fmla="*/ 702541 h 3209637"/>
              <a:gd name="connsiteX3" fmla="*/ 61093 w 1388820"/>
              <a:gd name="connsiteY3" fmla="*/ 577274 h 3209637"/>
              <a:gd name="connsiteX4" fmla="*/ 846184 w 1388820"/>
              <a:gd name="connsiteY4" fmla="*/ 1385455 h 3209637"/>
              <a:gd name="connsiteX5" fmla="*/ 1388820 w 1388820"/>
              <a:gd name="connsiteY5" fmla="*/ 0 h 3209637"/>
              <a:gd name="connsiteX6" fmla="*/ 1169456 w 1388820"/>
              <a:gd name="connsiteY6" fmla="*/ 3209637 h 3209637"/>
              <a:gd name="connsiteX7" fmla="*/ 292002 w 1388820"/>
              <a:gd name="connsiteY7" fmla="*/ 3209637 h 3209637"/>
              <a:gd name="connsiteX0" fmla="*/ 325077 w 1421895"/>
              <a:gd name="connsiteY0" fmla="*/ 3209637 h 3209637"/>
              <a:gd name="connsiteX1" fmla="*/ 706076 w 1421895"/>
              <a:gd name="connsiteY1" fmla="*/ 1801092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02147 w 1398965"/>
              <a:gd name="connsiteY0" fmla="*/ 3209637 h 3209637"/>
              <a:gd name="connsiteX1" fmla="*/ 625419 w 1398965"/>
              <a:gd name="connsiteY1" fmla="*/ 1905001 h 3209637"/>
              <a:gd name="connsiteX2" fmla="*/ 50456 w 1398965"/>
              <a:gd name="connsiteY2" fmla="*/ 656360 h 3209637"/>
              <a:gd name="connsiteX3" fmla="*/ 71238 w 1398965"/>
              <a:gd name="connsiteY3" fmla="*/ 577274 h 3209637"/>
              <a:gd name="connsiteX4" fmla="*/ 856329 w 1398965"/>
              <a:gd name="connsiteY4" fmla="*/ 1385455 h 3209637"/>
              <a:gd name="connsiteX5" fmla="*/ 1398965 w 1398965"/>
              <a:gd name="connsiteY5" fmla="*/ 0 h 3209637"/>
              <a:gd name="connsiteX6" fmla="*/ 1179601 w 1398965"/>
              <a:gd name="connsiteY6" fmla="*/ 3209637 h 3209637"/>
              <a:gd name="connsiteX7" fmla="*/ 302147 w 1398965"/>
              <a:gd name="connsiteY7" fmla="*/ 3209637 h 3209637"/>
              <a:gd name="connsiteX0" fmla="*/ 275904 w 1372722"/>
              <a:gd name="connsiteY0" fmla="*/ 3209637 h 3209637"/>
              <a:gd name="connsiteX1" fmla="*/ 599176 w 1372722"/>
              <a:gd name="connsiteY1" fmla="*/ 1905001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82380 w 1372722"/>
              <a:gd name="connsiteY4" fmla="*/ 1310749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65792 w 1362610"/>
              <a:gd name="connsiteY0" fmla="*/ 3209637 h 3209637"/>
              <a:gd name="connsiteX1" fmla="*/ 544240 w 1362610"/>
              <a:gd name="connsiteY1" fmla="*/ 1919942 h 3209637"/>
              <a:gd name="connsiteX2" fmla="*/ 14101 w 1362610"/>
              <a:gd name="connsiteY2" fmla="*/ 656360 h 3209637"/>
              <a:gd name="connsiteX3" fmla="*/ 79707 w 1362610"/>
              <a:gd name="connsiteY3" fmla="*/ 577274 h 3209637"/>
              <a:gd name="connsiteX4" fmla="*/ 872268 w 1362610"/>
              <a:gd name="connsiteY4" fmla="*/ 1310749 h 3209637"/>
              <a:gd name="connsiteX5" fmla="*/ 1362610 w 1362610"/>
              <a:gd name="connsiteY5" fmla="*/ 0 h 3209637"/>
              <a:gd name="connsiteX6" fmla="*/ 1143246 w 1362610"/>
              <a:gd name="connsiteY6" fmla="*/ 3209637 h 3209637"/>
              <a:gd name="connsiteX7" fmla="*/ 265792 w 1362610"/>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635459"/>
              <a:gd name="connsiteY0" fmla="*/ 2918284 h 2918284"/>
              <a:gd name="connsiteX1" fmla="*/ 622853 w 1635459"/>
              <a:gd name="connsiteY1" fmla="*/ 1628589 h 2918284"/>
              <a:gd name="connsiteX2" fmla="*/ 18008 w 1635459"/>
              <a:gd name="connsiteY2" fmla="*/ 521889 h 2918284"/>
              <a:gd name="connsiteX3" fmla="*/ 61203 w 1635459"/>
              <a:gd name="connsiteY3" fmla="*/ 480156 h 2918284"/>
              <a:gd name="connsiteX4" fmla="*/ 950881 w 1635459"/>
              <a:gd name="connsiteY4" fmla="*/ 1019396 h 2918284"/>
              <a:gd name="connsiteX5" fmla="*/ 1635459 w 1635459"/>
              <a:gd name="connsiteY5" fmla="*/ 0 h 2918284"/>
              <a:gd name="connsiteX6" fmla="*/ 1221859 w 1635459"/>
              <a:gd name="connsiteY6" fmla="*/ 2918284 h 2918284"/>
              <a:gd name="connsiteX7" fmla="*/ 344405 w 1635459"/>
              <a:gd name="connsiteY7" fmla="*/ 2918284 h 2918284"/>
              <a:gd name="connsiteX0" fmla="*/ 344405 w 1680880"/>
              <a:gd name="connsiteY0" fmla="*/ 3063766 h 3063766"/>
              <a:gd name="connsiteX1" fmla="*/ 622853 w 1680880"/>
              <a:gd name="connsiteY1" fmla="*/ 1774071 h 3063766"/>
              <a:gd name="connsiteX2" fmla="*/ 18008 w 1680880"/>
              <a:gd name="connsiteY2" fmla="*/ 667371 h 3063766"/>
              <a:gd name="connsiteX3" fmla="*/ 61203 w 1680880"/>
              <a:gd name="connsiteY3" fmla="*/ 625638 h 3063766"/>
              <a:gd name="connsiteX4" fmla="*/ 950881 w 1680880"/>
              <a:gd name="connsiteY4" fmla="*/ 1164878 h 3063766"/>
              <a:gd name="connsiteX5" fmla="*/ 1635459 w 1680880"/>
              <a:gd name="connsiteY5" fmla="*/ 145482 h 3063766"/>
              <a:gd name="connsiteX6" fmla="*/ 1573250 w 1680880"/>
              <a:gd name="connsiteY6" fmla="*/ 324402 h 3063766"/>
              <a:gd name="connsiteX7" fmla="*/ 1221859 w 1680880"/>
              <a:gd name="connsiteY7" fmla="*/ 3063766 h 3063766"/>
              <a:gd name="connsiteX8" fmla="*/ 344405 w 1680880"/>
              <a:gd name="connsiteY8" fmla="*/ 3063766 h 3063766"/>
              <a:gd name="connsiteX0" fmla="*/ 344405 w 1748213"/>
              <a:gd name="connsiteY0" fmla="*/ 3149622 h 3149622"/>
              <a:gd name="connsiteX1" fmla="*/ 622853 w 1748213"/>
              <a:gd name="connsiteY1" fmla="*/ 1859927 h 3149622"/>
              <a:gd name="connsiteX2" fmla="*/ 18008 w 1748213"/>
              <a:gd name="connsiteY2" fmla="*/ 753227 h 3149622"/>
              <a:gd name="connsiteX3" fmla="*/ 61203 w 1748213"/>
              <a:gd name="connsiteY3" fmla="*/ 711494 h 3149622"/>
              <a:gd name="connsiteX4" fmla="*/ 950881 w 1748213"/>
              <a:gd name="connsiteY4" fmla="*/ 1250734 h 3149622"/>
              <a:gd name="connsiteX5" fmla="*/ 1635459 w 1748213"/>
              <a:gd name="connsiteY5" fmla="*/ 231338 h 3149622"/>
              <a:gd name="connsiteX6" fmla="*/ 1715191 w 1748213"/>
              <a:gd name="connsiteY6" fmla="*/ 260847 h 3149622"/>
              <a:gd name="connsiteX7" fmla="*/ 1221859 w 1748213"/>
              <a:gd name="connsiteY7" fmla="*/ 3149622 h 3149622"/>
              <a:gd name="connsiteX8" fmla="*/ 344405 w 1748213"/>
              <a:gd name="connsiteY8" fmla="*/ 3149622 h 3149622"/>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0722"/>
              <a:gd name="connsiteY0" fmla="*/ 2971540 h 2971540"/>
              <a:gd name="connsiteX1" fmla="*/ 622853 w 1720722"/>
              <a:gd name="connsiteY1" fmla="*/ 1681845 h 2971540"/>
              <a:gd name="connsiteX2" fmla="*/ 18008 w 1720722"/>
              <a:gd name="connsiteY2" fmla="*/ 575145 h 2971540"/>
              <a:gd name="connsiteX3" fmla="*/ 61203 w 1720722"/>
              <a:gd name="connsiteY3" fmla="*/ 533412 h 2971540"/>
              <a:gd name="connsiteX4" fmla="*/ 950881 w 1720722"/>
              <a:gd name="connsiteY4" fmla="*/ 1072652 h 2971540"/>
              <a:gd name="connsiteX5" fmla="*/ 1635459 w 1720722"/>
              <a:gd name="connsiteY5" fmla="*/ 53256 h 2971540"/>
              <a:gd name="connsiteX6" fmla="*/ 1715191 w 1720722"/>
              <a:gd name="connsiteY6" fmla="*/ 82765 h 2971540"/>
              <a:gd name="connsiteX7" fmla="*/ 1221859 w 1720722"/>
              <a:gd name="connsiteY7" fmla="*/ 2971540 h 2971540"/>
              <a:gd name="connsiteX8" fmla="*/ 344405 w 1720722"/>
              <a:gd name="connsiteY8" fmla="*/ 2971540 h 297154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924783"/>
              <a:gd name="connsiteY0" fmla="*/ 2954030 h 2954030"/>
              <a:gd name="connsiteX1" fmla="*/ 622853 w 1924783"/>
              <a:gd name="connsiteY1" fmla="*/ 1664335 h 2954030"/>
              <a:gd name="connsiteX2" fmla="*/ 18008 w 1924783"/>
              <a:gd name="connsiteY2" fmla="*/ 557635 h 2954030"/>
              <a:gd name="connsiteX3" fmla="*/ 61203 w 1924783"/>
              <a:gd name="connsiteY3" fmla="*/ 515902 h 2954030"/>
              <a:gd name="connsiteX4" fmla="*/ 950881 w 1924783"/>
              <a:gd name="connsiteY4" fmla="*/ 1055142 h 2954030"/>
              <a:gd name="connsiteX5" fmla="*/ 1635459 w 1924783"/>
              <a:gd name="connsiteY5" fmla="*/ 35746 h 2954030"/>
              <a:gd name="connsiteX6" fmla="*/ 1923290 w 1924783"/>
              <a:gd name="connsiteY6" fmla="*/ 49157 h 2954030"/>
              <a:gd name="connsiteX7" fmla="*/ 1221859 w 1924783"/>
              <a:gd name="connsiteY7" fmla="*/ 2954030 h 2954030"/>
              <a:gd name="connsiteX8" fmla="*/ 344405 w 1924783"/>
              <a:gd name="connsiteY8" fmla="*/ 2954030 h 2954030"/>
              <a:gd name="connsiteX0" fmla="*/ 344405 w 1925150"/>
              <a:gd name="connsiteY0" fmla="*/ 2995637 h 2995637"/>
              <a:gd name="connsiteX1" fmla="*/ 622853 w 1925150"/>
              <a:gd name="connsiteY1" fmla="*/ 1705942 h 2995637"/>
              <a:gd name="connsiteX2" fmla="*/ 18008 w 1925150"/>
              <a:gd name="connsiteY2" fmla="*/ 599242 h 2995637"/>
              <a:gd name="connsiteX3" fmla="*/ 61203 w 1925150"/>
              <a:gd name="connsiteY3" fmla="*/ 557509 h 2995637"/>
              <a:gd name="connsiteX4" fmla="*/ 950881 w 1925150"/>
              <a:gd name="connsiteY4" fmla="*/ 1096749 h 2995637"/>
              <a:gd name="connsiteX5" fmla="*/ 1693265 w 1925150"/>
              <a:gd name="connsiteY5" fmla="*/ 21005 h 2995637"/>
              <a:gd name="connsiteX6" fmla="*/ 1923290 w 1925150"/>
              <a:gd name="connsiteY6" fmla="*/ 90764 h 2995637"/>
              <a:gd name="connsiteX7" fmla="*/ 1221859 w 1925150"/>
              <a:gd name="connsiteY7" fmla="*/ 2995637 h 2995637"/>
              <a:gd name="connsiteX8" fmla="*/ 344405 w 1925150"/>
              <a:gd name="connsiteY8" fmla="*/ 2995637 h 2995637"/>
              <a:gd name="connsiteX0" fmla="*/ 344405 w 1932129"/>
              <a:gd name="connsiteY0" fmla="*/ 3001292 h 3001292"/>
              <a:gd name="connsiteX1" fmla="*/ 622853 w 1932129"/>
              <a:gd name="connsiteY1" fmla="*/ 1711597 h 3001292"/>
              <a:gd name="connsiteX2" fmla="*/ 18008 w 1932129"/>
              <a:gd name="connsiteY2" fmla="*/ 604897 h 3001292"/>
              <a:gd name="connsiteX3" fmla="*/ 61203 w 1932129"/>
              <a:gd name="connsiteY3" fmla="*/ 563164 h 3001292"/>
              <a:gd name="connsiteX4" fmla="*/ 950881 w 1932129"/>
              <a:gd name="connsiteY4" fmla="*/ 1102404 h 3001292"/>
              <a:gd name="connsiteX5" fmla="*/ 1693265 w 1932129"/>
              <a:gd name="connsiteY5" fmla="*/ 26660 h 3001292"/>
              <a:gd name="connsiteX6" fmla="*/ 1923290 w 1932129"/>
              <a:gd name="connsiteY6" fmla="*/ 96419 h 3001292"/>
              <a:gd name="connsiteX7" fmla="*/ 1221859 w 1932129"/>
              <a:gd name="connsiteY7" fmla="*/ 3001292 h 3001292"/>
              <a:gd name="connsiteX8" fmla="*/ 344405 w 1932129"/>
              <a:gd name="connsiteY8" fmla="*/ 3001292 h 3001292"/>
              <a:gd name="connsiteX0" fmla="*/ 344405 w 1932476"/>
              <a:gd name="connsiteY0" fmla="*/ 3026311 h 3026311"/>
              <a:gd name="connsiteX1" fmla="*/ 622853 w 1932476"/>
              <a:gd name="connsiteY1" fmla="*/ 1736616 h 3026311"/>
              <a:gd name="connsiteX2" fmla="*/ 18008 w 1932476"/>
              <a:gd name="connsiteY2" fmla="*/ 629916 h 3026311"/>
              <a:gd name="connsiteX3" fmla="*/ 61203 w 1932476"/>
              <a:gd name="connsiteY3" fmla="*/ 588183 h 3026311"/>
              <a:gd name="connsiteX4" fmla="*/ 950881 w 1932476"/>
              <a:gd name="connsiteY4" fmla="*/ 1127423 h 3026311"/>
              <a:gd name="connsiteX5" fmla="*/ 1693265 w 1932476"/>
              <a:gd name="connsiteY5" fmla="*/ 51679 h 3026311"/>
              <a:gd name="connsiteX6" fmla="*/ 1923290 w 1932476"/>
              <a:gd name="connsiteY6" fmla="*/ 121438 h 3026311"/>
              <a:gd name="connsiteX7" fmla="*/ 1221859 w 1932476"/>
              <a:gd name="connsiteY7" fmla="*/ 3026311 h 3026311"/>
              <a:gd name="connsiteX8" fmla="*/ 344405 w 1932476"/>
              <a:gd name="connsiteY8" fmla="*/ 3026311 h 3026311"/>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221859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84023 w 1985848"/>
              <a:gd name="connsiteY0" fmla="*/ 3047363 h 3047363"/>
              <a:gd name="connsiteX1" fmla="*/ 662471 w 1985848"/>
              <a:gd name="connsiteY1" fmla="*/ 1757668 h 3047363"/>
              <a:gd name="connsiteX2" fmla="*/ 11378 w 1985848"/>
              <a:gd name="connsiteY2" fmla="*/ 723418 h 3047363"/>
              <a:gd name="connsiteX3" fmla="*/ 100821 w 1985848"/>
              <a:gd name="connsiteY3" fmla="*/ 609235 h 3047363"/>
              <a:gd name="connsiteX4" fmla="*/ 990499 w 1985848"/>
              <a:gd name="connsiteY4" fmla="*/ 1148475 h 3047363"/>
              <a:gd name="connsiteX5" fmla="*/ 1732883 w 1985848"/>
              <a:gd name="connsiteY5" fmla="*/ 72731 h 3047363"/>
              <a:gd name="connsiteX6" fmla="*/ 1962908 w 1985848"/>
              <a:gd name="connsiteY6" fmla="*/ 142490 h 3047363"/>
              <a:gd name="connsiteX7" fmla="*/ 1642991 w 1985848"/>
              <a:gd name="connsiteY7" fmla="*/ 3047363 h 3047363"/>
              <a:gd name="connsiteX8" fmla="*/ 384023 w 1985848"/>
              <a:gd name="connsiteY8" fmla="*/ 3047363 h 3047363"/>
              <a:gd name="connsiteX0" fmla="*/ 389577 w 1991402"/>
              <a:gd name="connsiteY0" fmla="*/ 3047363 h 3047363"/>
              <a:gd name="connsiteX1" fmla="*/ 668025 w 1991402"/>
              <a:gd name="connsiteY1" fmla="*/ 1757668 h 3047363"/>
              <a:gd name="connsiteX2" fmla="*/ 16932 w 1991402"/>
              <a:gd name="connsiteY2" fmla="*/ 723418 h 3047363"/>
              <a:gd name="connsiteX3" fmla="*/ 106375 w 1991402"/>
              <a:gd name="connsiteY3" fmla="*/ 609235 h 3047363"/>
              <a:gd name="connsiteX4" fmla="*/ 996053 w 1991402"/>
              <a:gd name="connsiteY4" fmla="*/ 1148475 h 3047363"/>
              <a:gd name="connsiteX5" fmla="*/ 1738437 w 1991402"/>
              <a:gd name="connsiteY5" fmla="*/ 72731 h 3047363"/>
              <a:gd name="connsiteX6" fmla="*/ 1968462 w 1991402"/>
              <a:gd name="connsiteY6" fmla="*/ 142490 h 3047363"/>
              <a:gd name="connsiteX7" fmla="*/ 1648545 w 1991402"/>
              <a:gd name="connsiteY7" fmla="*/ 3047363 h 3047363"/>
              <a:gd name="connsiteX8" fmla="*/ 389577 w 1991402"/>
              <a:gd name="connsiteY8" fmla="*/ 3047363 h 304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402" h="3047363">
                <a:moveTo>
                  <a:pt x="389577" y="3047363"/>
                </a:moveTo>
                <a:cubicBezTo>
                  <a:pt x="607016" y="2697152"/>
                  <a:pt x="730132" y="2144992"/>
                  <a:pt x="668025" y="1757668"/>
                </a:cubicBezTo>
                <a:cubicBezTo>
                  <a:pt x="605918" y="1370344"/>
                  <a:pt x="81564" y="785447"/>
                  <a:pt x="16932" y="723418"/>
                </a:cubicBezTo>
                <a:cubicBezTo>
                  <a:pt x="-25288" y="676331"/>
                  <a:pt x="13995" y="540240"/>
                  <a:pt x="106375" y="609235"/>
                </a:cubicBezTo>
                <a:cubicBezTo>
                  <a:pt x="397954" y="886101"/>
                  <a:pt x="724043" y="1237892"/>
                  <a:pt x="996053" y="1148475"/>
                </a:cubicBezTo>
                <a:cubicBezTo>
                  <a:pt x="1268063" y="1059058"/>
                  <a:pt x="1634709" y="257633"/>
                  <a:pt x="1738437" y="72731"/>
                </a:cubicBezTo>
                <a:cubicBezTo>
                  <a:pt x="1786492" y="-41519"/>
                  <a:pt x="2073500" y="-23292"/>
                  <a:pt x="1968462" y="142490"/>
                </a:cubicBezTo>
                <a:cubicBezTo>
                  <a:pt x="1802412" y="471988"/>
                  <a:pt x="1010449" y="1596633"/>
                  <a:pt x="1648545" y="3047363"/>
                </a:cubicBezTo>
                <a:lnTo>
                  <a:pt x="389577" y="3047363"/>
                </a:lnTo>
                <a:close/>
              </a:path>
            </a:pathLst>
          </a:custGeom>
          <a:solidFill>
            <a:schemeClr val="tx1">
              <a:lumMod val="50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Oval 4"/>
          <p:cNvSpPr/>
          <p:nvPr/>
        </p:nvSpPr>
        <p:spPr>
          <a:xfrm>
            <a:off x="1443402" y="2817349"/>
            <a:ext cx="2314600" cy="2314601"/>
          </a:xfrm>
          <a:prstGeom prst="ellipse">
            <a:avLst/>
          </a:prstGeom>
          <a:solidFill>
            <a:schemeClr val="accent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Calibri" panose="020F0502020204030204" pitchFamily="34" charset="0"/>
              <a:cs typeface="Calibri" panose="020F0502020204030204" pitchFamily="34" charset="0"/>
            </a:endParaRPr>
          </a:p>
        </p:txBody>
      </p:sp>
      <p:sp>
        <p:nvSpPr>
          <p:cNvPr id="6" name="Freeform 5"/>
          <p:cNvSpPr/>
          <p:nvPr/>
        </p:nvSpPr>
        <p:spPr>
          <a:xfrm>
            <a:off x="2207646" y="4280176"/>
            <a:ext cx="793894" cy="1744764"/>
          </a:xfrm>
          <a:custGeom>
            <a:avLst/>
            <a:gdLst>
              <a:gd name="connsiteX0" fmla="*/ 230909 w 1108363"/>
              <a:gd name="connsiteY0" fmla="*/ 2921000 h 2921000"/>
              <a:gd name="connsiteX1" fmla="*/ 600363 w 1108363"/>
              <a:gd name="connsiteY1" fmla="*/ 1558637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58143 h 2958143"/>
              <a:gd name="connsiteX1" fmla="*/ 611908 w 1108363"/>
              <a:gd name="connsiteY1" fmla="*/ 1549598 h 2958143"/>
              <a:gd name="connsiteX2" fmla="*/ 0 w 1108363"/>
              <a:gd name="connsiteY2" fmla="*/ 325780 h 2958143"/>
              <a:gd name="connsiteX3" fmla="*/ 785091 w 1108363"/>
              <a:gd name="connsiteY3" fmla="*/ 1133961 h 2958143"/>
              <a:gd name="connsiteX4" fmla="*/ 1085272 w 1108363"/>
              <a:gd name="connsiteY4" fmla="*/ 37143 h 2958143"/>
              <a:gd name="connsiteX5" fmla="*/ 1108363 w 1108363"/>
              <a:gd name="connsiteY5" fmla="*/ 2958143 h 2958143"/>
              <a:gd name="connsiteX6" fmla="*/ 230909 w 1108363"/>
              <a:gd name="connsiteY6" fmla="*/ 2958143 h 2958143"/>
              <a:gd name="connsiteX0" fmla="*/ 230909 w 1108363"/>
              <a:gd name="connsiteY0" fmla="*/ 2966940 h 2966940"/>
              <a:gd name="connsiteX1" fmla="*/ 611908 w 1108363"/>
              <a:gd name="connsiteY1" fmla="*/ 1558395 h 2966940"/>
              <a:gd name="connsiteX2" fmla="*/ 0 w 1108363"/>
              <a:gd name="connsiteY2" fmla="*/ 334577 h 2966940"/>
              <a:gd name="connsiteX3" fmla="*/ 785091 w 1108363"/>
              <a:gd name="connsiteY3" fmla="*/ 1142758 h 2966940"/>
              <a:gd name="connsiteX4" fmla="*/ 1085272 w 1108363"/>
              <a:gd name="connsiteY4" fmla="*/ 45940 h 2966940"/>
              <a:gd name="connsiteX5" fmla="*/ 1108363 w 1108363"/>
              <a:gd name="connsiteY5" fmla="*/ 2966940 h 2966940"/>
              <a:gd name="connsiteX6" fmla="*/ 230909 w 1108363"/>
              <a:gd name="connsiteY6" fmla="*/ 2966940 h 2966940"/>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09637 h 3209637"/>
              <a:gd name="connsiteX1" fmla="*/ 611908 w 1327727"/>
              <a:gd name="connsiteY1" fmla="*/ 1801092 h 3209637"/>
              <a:gd name="connsiteX2" fmla="*/ 0 w 1327727"/>
              <a:gd name="connsiteY2" fmla="*/ 577274 h 3209637"/>
              <a:gd name="connsiteX3" fmla="*/ 785091 w 1327727"/>
              <a:gd name="connsiteY3" fmla="*/ 1385455 h 3209637"/>
              <a:gd name="connsiteX4" fmla="*/ 1327727 w 1327727"/>
              <a:gd name="connsiteY4" fmla="*/ 0 h 3209637"/>
              <a:gd name="connsiteX5" fmla="*/ 1108363 w 1327727"/>
              <a:gd name="connsiteY5" fmla="*/ 3209637 h 3209637"/>
              <a:gd name="connsiteX6" fmla="*/ 230909 w 1327727"/>
              <a:gd name="connsiteY6" fmla="*/ 3209637 h 3209637"/>
              <a:gd name="connsiteX0" fmla="*/ 292002 w 1388820"/>
              <a:gd name="connsiteY0" fmla="*/ 3209637 h 3209637"/>
              <a:gd name="connsiteX1" fmla="*/ 673001 w 1388820"/>
              <a:gd name="connsiteY1" fmla="*/ 1801092 h 3209637"/>
              <a:gd name="connsiteX2" fmla="*/ 121129 w 1388820"/>
              <a:gd name="connsiteY2" fmla="*/ 702541 h 3209637"/>
              <a:gd name="connsiteX3" fmla="*/ 61093 w 1388820"/>
              <a:gd name="connsiteY3" fmla="*/ 577274 h 3209637"/>
              <a:gd name="connsiteX4" fmla="*/ 846184 w 1388820"/>
              <a:gd name="connsiteY4" fmla="*/ 1385455 h 3209637"/>
              <a:gd name="connsiteX5" fmla="*/ 1388820 w 1388820"/>
              <a:gd name="connsiteY5" fmla="*/ 0 h 3209637"/>
              <a:gd name="connsiteX6" fmla="*/ 1169456 w 1388820"/>
              <a:gd name="connsiteY6" fmla="*/ 3209637 h 3209637"/>
              <a:gd name="connsiteX7" fmla="*/ 292002 w 1388820"/>
              <a:gd name="connsiteY7" fmla="*/ 3209637 h 3209637"/>
              <a:gd name="connsiteX0" fmla="*/ 325077 w 1421895"/>
              <a:gd name="connsiteY0" fmla="*/ 3209637 h 3209637"/>
              <a:gd name="connsiteX1" fmla="*/ 706076 w 1421895"/>
              <a:gd name="connsiteY1" fmla="*/ 1801092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02147 w 1398965"/>
              <a:gd name="connsiteY0" fmla="*/ 3209637 h 3209637"/>
              <a:gd name="connsiteX1" fmla="*/ 625419 w 1398965"/>
              <a:gd name="connsiteY1" fmla="*/ 1905001 h 3209637"/>
              <a:gd name="connsiteX2" fmla="*/ 50456 w 1398965"/>
              <a:gd name="connsiteY2" fmla="*/ 656360 h 3209637"/>
              <a:gd name="connsiteX3" fmla="*/ 71238 w 1398965"/>
              <a:gd name="connsiteY3" fmla="*/ 577274 h 3209637"/>
              <a:gd name="connsiteX4" fmla="*/ 856329 w 1398965"/>
              <a:gd name="connsiteY4" fmla="*/ 1385455 h 3209637"/>
              <a:gd name="connsiteX5" fmla="*/ 1398965 w 1398965"/>
              <a:gd name="connsiteY5" fmla="*/ 0 h 3209637"/>
              <a:gd name="connsiteX6" fmla="*/ 1179601 w 1398965"/>
              <a:gd name="connsiteY6" fmla="*/ 3209637 h 3209637"/>
              <a:gd name="connsiteX7" fmla="*/ 302147 w 1398965"/>
              <a:gd name="connsiteY7" fmla="*/ 3209637 h 3209637"/>
              <a:gd name="connsiteX0" fmla="*/ 275904 w 1372722"/>
              <a:gd name="connsiteY0" fmla="*/ 3209637 h 3209637"/>
              <a:gd name="connsiteX1" fmla="*/ 599176 w 1372722"/>
              <a:gd name="connsiteY1" fmla="*/ 1905001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82380 w 1372722"/>
              <a:gd name="connsiteY4" fmla="*/ 1310749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65792 w 1362610"/>
              <a:gd name="connsiteY0" fmla="*/ 3209637 h 3209637"/>
              <a:gd name="connsiteX1" fmla="*/ 544240 w 1362610"/>
              <a:gd name="connsiteY1" fmla="*/ 1919942 h 3209637"/>
              <a:gd name="connsiteX2" fmla="*/ 14101 w 1362610"/>
              <a:gd name="connsiteY2" fmla="*/ 656360 h 3209637"/>
              <a:gd name="connsiteX3" fmla="*/ 79707 w 1362610"/>
              <a:gd name="connsiteY3" fmla="*/ 577274 h 3209637"/>
              <a:gd name="connsiteX4" fmla="*/ 872268 w 1362610"/>
              <a:gd name="connsiteY4" fmla="*/ 1310749 h 3209637"/>
              <a:gd name="connsiteX5" fmla="*/ 1362610 w 1362610"/>
              <a:gd name="connsiteY5" fmla="*/ 0 h 3209637"/>
              <a:gd name="connsiteX6" fmla="*/ 1143246 w 1362610"/>
              <a:gd name="connsiteY6" fmla="*/ 3209637 h 3209637"/>
              <a:gd name="connsiteX7" fmla="*/ 265792 w 1362610"/>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635459"/>
              <a:gd name="connsiteY0" fmla="*/ 2918284 h 2918284"/>
              <a:gd name="connsiteX1" fmla="*/ 622853 w 1635459"/>
              <a:gd name="connsiteY1" fmla="*/ 1628589 h 2918284"/>
              <a:gd name="connsiteX2" fmla="*/ 18008 w 1635459"/>
              <a:gd name="connsiteY2" fmla="*/ 521889 h 2918284"/>
              <a:gd name="connsiteX3" fmla="*/ 61203 w 1635459"/>
              <a:gd name="connsiteY3" fmla="*/ 480156 h 2918284"/>
              <a:gd name="connsiteX4" fmla="*/ 950881 w 1635459"/>
              <a:gd name="connsiteY4" fmla="*/ 1019396 h 2918284"/>
              <a:gd name="connsiteX5" fmla="*/ 1635459 w 1635459"/>
              <a:gd name="connsiteY5" fmla="*/ 0 h 2918284"/>
              <a:gd name="connsiteX6" fmla="*/ 1221859 w 1635459"/>
              <a:gd name="connsiteY6" fmla="*/ 2918284 h 2918284"/>
              <a:gd name="connsiteX7" fmla="*/ 344405 w 1635459"/>
              <a:gd name="connsiteY7" fmla="*/ 2918284 h 2918284"/>
              <a:gd name="connsiteX0" fmla="*/ 344405 w 1680880"/>
              <a:gd name="connsiteY0" fmla="*/ 3063766 h 3063766"/>
              <a:gd name="connsiteX1" fmla="*/ 622853 w 1680880"/>
              <a:gd name="connsiteY1" fmla="*/ 1774071 h 3063766"/>
              <a:gd name="connsiteX2" fmla="*/ 18008 w 1680880"/>
              <a:gd name="connsiteY2" fmla="*/ 667371 h 3063766"/>
              <a:gd name="connsiteX3" fmla="*/ 61203 w 1680880"/>
              <a:gd name="connsiteY3" fmla="*/ 625638 h 3063766"/>
              <a:gd name="connsiteX4" fmla="*/ 950881 w 1680880"/>
              <a:gd name="connsiteY4" fmla="*/ 1164878 h 3063766"/>
              <a:gd name="connsiteX5" fmla="*/ 1635459 w 1680880"/>
              <a:gd name="connsiteY5" fmla="*/ 145482 h 3063766"/>
              <a:gd name="connsiteX6" fmla="*/ 1573250 w 1680880"/>
              <a:gd name="connsiteY6" fmla="*/ 324402 h 3063766"/>
              <a:gd name="connsiteX7" fmla="*/ 1221859 w 1680880"/>
              <a:gd name="connsiteY7" fmla="*/ 3063766 h 3063766"/>
              <a:gd name="connsiteX8" fmla="*/ 344405 w 1680880"/>
              <a:gd name="connsiteY8" fmla="*/ 3063766 h 3063766"/>
              <a:gd name="connsiteX0" fmla="*/ 344405 w 1748213"/>
              <a:gd name="connsiteY0" fmla="*/ 3149622 h 3149622"/>
              <a:gd name="connsiteX1" fmla="*/ 622853 w 1748213"/>
              <a:gd name="connsiteY1" fmla="*/ 1859927 h 3149622"/>
              <a:gd name="connsiteX2" fmla="*/ 18008 w 1748213"/>
              <a:gd name="connsiteY2" fmla="*/ 753227 h 3149622"/>
              <a:gd name="connsiteX3" fmla="*/ 61203 w 1748213"/>
              <a:gd name="connsiteY3" fmla="*/ 711494 h 3149622"/>
              <a:gd name="connsiteX4" fmla="*/ 950881 w 1748213"/>
              <a:gd name="connsiteY4" fmla="*/ 1250734 h 3149622"/>
              <a:gd name="connsiteX5" fmla="*/ 1635459 w 1748213"/>
              <a:gd name="connsiteY5" fmla="*/ 231338 h 3149622"/>
              <a:gd name="connsiteX6" fmla="*/ 1715191 w 1748213"/>
              <a:gd name="connsiteY6" fmla="*/ 260847 h 3149622"/>
              <a:gd name="connsiteX7" fmla="*/ 1221859 w 1748213"/>
              <a:gd name="connsiteY7" fmla="*/ 3149622 h 3149622"/>
              <a:gd name="connsiteX8" fmla="*/ 344405 w 1748213"/>
              <a:gd name="connsiteY8" fmla="*/ 3149622 h 3149622"/>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0722"/>
              <a:gd name="connsiteY0" fmla="*/ 2971540 h 2971540"/>
              <a:gd name="connsiteX1" fmla="*/ 622853 w 1720722"/>
              <a:gd name="connsiteY1" fmla="*/ 1681845 h 2971540"/>
              <a:gd name="connsiteX2" fmla="*/ 18008 w 1720722"/>
              <a:gd name="connsiteY2" fmla="*/ 575145 h 2971540"/>
              <a:gd name="connsiteX3" fmla="*/ 61203 w 1720722"/>
              <a:gd name="connsiteY3" fmla="*/ 533412 h 2971540"/>
              <a:gd name="connsiteX4" fmla="*/ 950881 w 1720722"/>
              <a:gd name="connsiteY4" fmla="*/ 1072652 h 2971540"/>
              <a:gd name="connsiteX5" fmla="*/ 1635459 w 1720722"/>
              <a:gd name="connsiteY5" fmla="*/ 53256 h 2971540"/>
              <a:gd name="connsiteX6" fmla="*/ 1715191 w 1720722"/>
              <a:gd name="connsiteY6" fmla="*/ 82765 h 2971540"/>
              <a:gd name="connsiteX7" fmla="*/ 1221859 w 1720722"/>
              <a:gd name="connsiteY7" fmla="*/ 2971540 h 2971540"/>
              <a:gd name="connsiteX8" fmla="*/ 344405 w 1720722"/>
              <a:gd name="connsiteY8" fmla="*/ 2971540 h 297154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924783"/>
              <a:gd name="connsiteY0" fmla="*/ 2954030 h 2954030"/>
              <a:gd name="connsiteX1" fmla="*/ 622853 w 1924783"/>
              <a:gd name="connsiteY1" fmla="*/ 1664335 h 2954030"/>
              <a:gd name="connsiteX2" fmla="*/ 18008 w 1924783"/>
              <a:gd name="connsiteY2" fmla="*/ 557635 h 2954030"/>
              <a:gd name="connsiteX3" fmla="*/ 61203 w 1924783"/>
              <a:gd name="connsiteY3" fmla="*/ 515902 h 2954030"/>
              <a:gd name="connsiteX4" fmla="*/ 950881 w 1924783"/>
              <a:gd name="connsiteY4" fmla="*/ 1055142 h 2954030"/>
              <a:gd name="connsiteX5" fmla="*/ 1635459 w 1924783"/>
              <a:gd name="connsiteY5" fmla="*/ 35746 h 2954030"/>
              <a:gd name="connsiteX6" fmla="*/ 1923290 w 1924783"/>
              <a:gd name="connsiteY6" fmla="*/ 49157 h 2954030"/>
              <a:gd name="connsiteX7" fmla="*/ 1221859 w 1924783"/>
              <a:gd name="connsiteY7" fmla="*/ 2954030 h 2954030"/>
              <a:gd name="connsiteX8" fmla="*/ 344405 w 1924783"/>
              <a:gd name="connsiteY8" fmla="*/ 2954030 h 2954030"/>
              <a:gd name="connsiteX0" fmla="*/ 344405 w 1925150"/>
              <a:gd name="connsiteY0" fmla="*/ 2995637 h 2995637"/>
              <a:gd name="connsiteX1" fmla="*/ 622853 w 1925150"/>
              <a:gd name="connsiteY1" fmla="*/ 1705942 h 2995637"/>
              <a:gd name="connsiteX2" fmla="*/ 18008 w 1925150"/>
              <a:gd name="connsiteY2" fmla="*/ 599242 h 2995637"/>
              <a:gd name="connsiteX3" fmla="*/ 61203 w 1925150"/>
              <a:gd name="connsiteY3" fmla="*/ 557509 h 2995637"/>
              <a:gd name="connsiteX4" fmla="*/ 950881 w 1925150"/>
              <a:gd name="connsiteY4" fmla="*/ 1096749 h 2995637"/>
              <a:gd name="connsiteX5" fmla="*/ 1693265 w 1925150"/>
              <a:gd name="connsiteY5" fmla="*/ 21005 h 2995637"/>
              <a:gd name="connsiteX6" fmla="*/ 1923290 w 1925150"/>
              <a:gd name="connsiteY6" fmla="*/ 90764 h 2995637"/>
              <a:gd name="connsiteX7" fmla="*/ 1221859 w 1925150"/>
              <a:gd name="connsiteY7" fmla="*/ 2995637 h 2995637"/>
              <a:gd name="connsiteX8" fmla="*/ 344405 w 1925150"/>
              <a:gd name="connsiteY8" fmla="*/ 2995637 h 2995637"/>
              <a:gd name="connsiteX0" fmla="*/ 344405 w 1932129"/>
              <a:gd name="connsiteY0" fmla="*/ 3001292 h 3001292"/>
              <a:gd name="connsiteX1" fmla="*/ 622853 w 1932129"/>
              <a:gd name="connsiteY1" fmla="*/ 1711597 h 3001292"/>
              <a:gd name="connsiteX2" fmla="*/ 18008 w 1932129"/>
              <a:gd name="connsiteY2" fmla="*/ 604897 h 3001292"/>
              <a:gd name="connsiteX3" fmla="*/ 61203 w 1932129"/>
              <a:gd name="connsiteY3" fmla="*/ 563164 h 3001292"/>
              <a:gd name="connsiteX4" fmla="*/ 950881 w 1932129"/>
              <a:gd name="connsiteY4" fmla="*/ 1102404 h 3001292"/>
              <a:gd name="connsiteX5" fmla="*/ 1693265 w 1932129"/>
              <a:gd name="connsiteY5" fmla="*/ 26660 h 3001292"/>
              <a:gd name="connsiteX6" fmla="*/ 1923290 w 1932129"/>
              <a:gd name="connsiteY6" fmla="*/ 96419 h 3001292"/>
              <a:gd name="connsiteX7" fmla="*/ 1221859 w 1932129"/>
              <a:gd name="connsiteY7" fmla="*/ 3001292 h 3001292"/>
              <a:gd name="connsiteX8" fmla="*/ 344405 w 1932129"/>
              <a:gd name="connsiteY8" fmla="*/ 3001292 h 3001292"/>
              <a:gd name="connsiteX0" fmla="*/ 344405 w 1932476"/>
              <a:gd name="connsiteY0" fmla="*/ 3026311 h 3026311"/>
              <a:gd name="connsiteX1" fmla="*/ 622853 w 1932476"/>
              <a:gd name="connsiteY1" fmla="*/ 1736616 h 3026311"/>
              <a:gd name="connsiteX2" fmla="*/ 18008 w 1932476"/>
              <a:gd name="connsiteY2" fmla="*/ 629916 h 3026311"/>
              <a:gd name="connsiteX3" fmla="*/ 61203 w 1932476"/>
              <a:gd name="connsiteY3" fmla="*/ 588183 h 3026311"/>
              <a:gd name="connsiteX4" fmla="*/ 950881 w 1932476"/>
              <a:gd name="connsiteY4" fmla="*/ 1127423 h 3026311"/>
              <a:gd name="connsiteX5" fmla="*/ 1693265 w 1932476"/>
              <a:gd name="connsiteY5" fmla="*/ 51679 h 3026311"/>
              <a:gd name="connsiteX6" fmla="*/ 1923290 w 1932476"/>
              <a:gd name="connsiteY6" fmla="*/ 121438 h 3026311"/>
              <a:gd name="connsiteX7" fmla="*/ 1221859 w 1932476"/>
              <a:gd name="connsiteY7" fmla="*/ 3026311 h 3026311"/>
              <a:gd name="connsiteX8" fmla="*/ 344405 w 1932476"/>
              <a:gd name="connsiteY8" fmla="*/ 3026311 h 3026311"/>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221859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84023 w 1985848"/>
              <a:gd name="connsiteY0" fmla="*/ 3047363 h 3047363"/>
              <a:gd name="connsiteX1" fmla="*/ 662471 w 1985848"/>
              <a:gd name="connsiteY1" fmla="*/ 1757668 h 3047363"/>
              <a:gd name="connsiteX2" fmla="*/ 11378 w 1985848"/>
              <a:gd name="connsiteY2" fmla="*/ 723418 h 3047363"/>
              <a:gd name="connsiteX3" fmla="*/ 100821 w 1985848"/>
              <a:gd name="connsiteY3" fmla="*/ 609235 h 3047363"/>
              <a:gd name="connsiteX4" fmla="*/ 990499 w 1985848"/>
              <a:gd name="connsiteY4" fmla="*/ 1148475 h 3047363"/>
              <a:gd name="connsiteX5" fmla="*/ 1732883 w 1985848"/>
              <a:gd name="connsiteY5" fmla="*/ 72731 h 3047363"/>
              <a:gd name="connsiteX6" fmla="*/ 1962908 w 1985848"/>
              <a:gd name="connsiteY6" fmla="*/ 142490 h 3047363"/>
              <a:gd name="connsiteX7" fmla="*/ 1642991 w 1985848"/>
              <a:gd name="connsiteY7" fmla="*/ 3047363 h 3047363"/>
              <a:gd name="connsiteX8" fmla="*/ 384023 w 1985848"/>
              <a:gd name="connsiteY8" fmla="*/ 3047363 h 3047363"/>
              <a:gd name="connsiteX0" fmla="*/ 389577 w 1991402"/>
              <a:gd name="connsiteY0" fmla="*/ 3047363 h 3047363"/>
              <a:gd name="connsiteX1" fmla="*/ 668025 w 1991402"/>
              <a:gd name="connsiteY1" fmla="*/ 1757668 h 3047363"/>
              <a:gd name="connsiteX2" fmla="*/ 16932 w 1991402"/>
              <a:gd name="connsiteY2" fmla="*/ 723418 h 3047363"/>
              <a:gd name="connsiteX3" fmla="*/ 106375 w 1991402"/>
              <a:gd name="connsiteY3" fmla="*/ 609235 h 3047363"/>
              <a:gd name="connsiteX4" fmla="*/ 996053 w 1991402"/>
              <a:gd name="connsiteY4" fmla="*/ 1148475 h 3047363"/>
              <a:gd name="connsiteX5" fmla="*/ 1738437 w 1991402"/>
              <a:gd name="connsiteY5" fmla="*/ 72731 h 3047363"/>
              <a:gd name="connsiteX6" fmla="*/ 1968462 w 1991402"/>
              <a:gd name="connsiteY6" fmla="*/ 142490 h 3047363"/>
              <a:gd name="connsiteX7" fmla="*/ 1648545 w 1991402"/>
              <a:gd name="connsiteY7" fmla="*/ 3047363 h 3047363"/>
              <a:gd name="connsiteX8" fmla="*/ 389577 w 1991402"/>
              <a:gd name="connsiteY8" fmla="*/ 3047363 h 304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402" h="3047363">
                <a:moveTo>
                  <a:pt x="389577" y="3047363"/>
                </a:moveTo>
                <a:cubicBezTo>
                  <a:pt x="607016" y="2697152"/>
                  <a:pt x="730132" y="2144992"/>
                  <a:pt x="668025" y="1757668"/>
                </a:cubicBezTo>
                <a:cubicBezTo>
                  <a:pt x="605918" y="1370344"/>
                  <a:pt x="81564" y="785447"/>
                  <a:pt x="16932" y="723418"/>
                </a:cubicBezTo>
                <a:cubicBezTo>
                  <a:pt x="-25288" y="676331"/>
                  <a:pt x="13995" y="540240"/>
                  <a:pt x="106375" y="609235"/>
                </a:cubicBezTo>
                <a:cubicBezTo>
                  <a:pt x="397954" y="886101"/>
                  <a:pt x="724043" y="1237892"/>
                  <a:pt x="996053" y="1148475"/>
                </a:cubicBezTo>
                <a:cubicBezTo>
                  <a:pt x="1268063" y="1059058"/>
                  <a:pt x="1634709" y="257633"/>
                  <a:pt x="1738437" y="72731"/>
                </a:cubicBezTo>
                <a:cubicBezTo>
                  <a:pt x="1786492" y="-41519"/>
                  <a:pt x="2073500" y="-23292"/>
                  <a:pt x="1968462" y="142490"/>
                </a:cubicBezTo>
                <a:cubicBezTo>
                  <a:pt x="1802412" y="471988"/>
                  <a:pt x="1010449" y="1596633"/>
                  <a:pt x="1648545" y="3047363"/>
                </a:cubicBezTo>
                <a:lnTo>
                  <a:pt x="389577" y="3047363"/>
                </a:lnTo>
                <a:close/>
              </a:path>
            </a:pathLst>
          </a:custGeom>
          <a:solidFill>
            <a:schemeClr val="tx1">
              <a:lumMod val="50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Oval 14"/>
          <p:cNvSpPr/>
          <p:nvPr/>
        </p:nvSpPr>
        <p:spPr>
          <a:xfrm>
            <a:off x="3962402" y="3040957"/>
            <a:ext cx="2153245" cy="2153245"/>
          </a:xfrm>
          <a:prstGeom prst="ellipse">
            <a:avLst/>
          </a:prstGeom>
          <a:solidFill>
            <a:schemeClr val="accent4"/>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Freeform 15"/>
          <p:cNvSpPr/>
          <p:nvPr/>
        </p:nvSpPr>
        <p:spPr>
          <a:xfrm>
            <a:off x="4673367" y="4401809"/>
            <a:ext cx="738550" cy="1623133"/>
          </a:xfrm>
          <a:custGeom>
            <a:avLst/>
            <a:gdLst>
              <a:gd name="connsiteX0" fmla="*/ 230909 w 1108363"/>
              <a:gd name="connsiteY0" fmla="*/ 2921000 h 2921000"/>
              <a:gd name="connsiteX1" fmla="*/ 600363 w 1108363"/>
              <a:gd name="connsiteY1" fmla="*/ 1558637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58143 h 2958143"/>
              <a:gd name="connsiteX1" fmla="*/ 611908 w 1108363"/>
              <a:gd name="connsiteY1" fmla="*/ 1549598 h 2958143"/>
              <a:gd name="connsiteX2" fmla="*/ 0 w 1108363"/>
              <a:gd name="connsiteY2" fmla="*/ 325780 h 2958143"/>
              <a:gd name="connsiteX3" fmla="*/ 785091 w 1108363"/>
              <a:gd name="connsiteY3" fmla="*/ 1133961 h 2958143"/>
              <a:gd name="connsiteX4" fmla="*/ 1085272 w 1108363"/>
              <a:gd name="connsiteY4" fmla="*/ 37143 h 2958143"/>
              <a:gd name="connsiteX5" fmla="*/ 1108363 w 1108363"/>
              <a:gd name="connsiteY5" fmla="*/ 2958143 h 2958143"/>
              <a:gd name="connsiteX6" fmla="*/ 230909 w 1108363"/>
              <a:gd name="connsiteY6" fmla="*/ 2958143 h 2958143"/>
              <a:gd name="connsiteX0" fmla="*/ 230909 w 1108363"/>
              <a:gd name="connsiteY0" fmla="*/ 2966940 h 2966940"/>
              <a:gd name="connsiteX1" fmla="*/ 611908 w 1108363"/>
              <a:gd name="connsiteY1" fmla="*/ 1558395 h 2966940"/>
              <a:gd name="connsiteX2" fmla="*/ 0 w 1108363"/>
              <a:gd name="connsiteY2" fmla="*/ 334577 h 2966940"/>
              <a:gd name="connsiteX3" fmla="*/ 785091 w 1108363"/>
              <a:gd name="connsiteY3" fmla="*/ 1142758 h 2966940"/>
              <a:gd name="connsiteX4" fmla="*/ 1085272 w 1108363"/>
              <a:gd name="connsiteY4" fmla="*/ 45940 h 2966940"/>
              <a:gd name="connsiteX5" fmla="*/ 1108363 w 1108363"/>
              <a:gd name="connsiteY5" fmla="*/ 2966940 h 2966940"/>
              <a:gd name="connsiteX6" fmla="*/ 230909 w 1108363"/>
              <a:gd name="connsiteY6" fmla="*/ 2966940 h 2966940"/>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09637 h 3209637"/>
              <a:gd name="connsiteX1" fmla="*/ 611908 w 1327727"/>
              <a:gd name="connsiteY1" fmla="*/ 1801092 h 3209637"/>
              <a:gd name="connsiteX2" fmla="*/ 0 w 1327727"/>
              <a:gd name="connsiteY2" fmla="*/ 577274 h 3209637"/>
              <a:gd name="connsiteX3" fmla="*/ 785091 w 1327727"/>
              <a:gd name="connsiteY3" fmla="*/ 1385455 h 3209637"/>
              <a:gd name="connsiteX4" fmla="*/ 1327727 w 1327727"/>
              <a:gd name="connsiteY4" fmla="*/ 0 h 3209637"/>
              <a:gd name="connsiteX5" fmla="*/ 1108363 w 1327727"/>
              <a:gd name="connsiteY5" fmla="*/ 3209637 h 3209637"/>
              <a:gd name="connsiteX6" fmla="*/ 230909 w 1327727"/>
              <a:gd name="connsiteY6" fmla="*/ 3209637 h 3209637"/>
              <a:gd name="connsiteX0" fmla="*/ 292002 w 1388820"/>
              <a:gd name="connsiteY0" fmla="*/ 3209637 h 3209637"/>
              <a:gd name="connsiteX1" fmla="*/ 673001 w 1388820"/>
              <a:gd name="connsiteY1" fmla="*/ 1801092 h 3209637"/>
              <a:gd name="connsiteX2" fmla="*/ 121129 w 1388820"/>
              <a:gd name="connsiteY2" fmla="*/ 702541 h 3209637"/>
              <a:gd name="connsiteX3" fmla="*/ 61093 w 1388820"/>
              <a:gd name="connsiteY3" fmla="*/ 577274 h 3209637"/>
              <a:gd name="connsiteX4" fmla="*/ 846184 w 1388820"/>
              <a:gd name="connsiteY4" fmla="*/ 1385455 h 3209637"/>
              <a:gd name="connsiteX5" fmla="*/ 1388820 w 1388820"/>
              <a:gd name="connsiteY5" fmla="*/ 0 h 3209637"/>
              <a:gd name="connsiteX6" fmla="*/ 1169456 w 1388820"/>
              <a:gd name="connsiteY6" fmla="*/ 3209637 h 3209637"/>
              <a:gd name="connsiteX7" fmla="*/ 292002 w 1388820"/>
              <a:gd name="connsiteY7" fmla="*/ 3209637 h 3209637"/>
              <a:gd name="connsiteX0" fmla="*/ 325077 w 1421895"/>
              <a:gd name="connsiteY0" fmla="*/ 3209637 h 3209637"/>
              <a:gd name="connsiteX1" fmla="*/ 706076 w 1421895"/>
              <a:gd name="connsiteY1" fmla="*/ 1801092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02147 w 1398965"/>
              <a:gd name="connsiteY0" fmla="*/ 3209637 h 3209637"/>
              <a:gd name="connsiteX1" fmla="*/ 625419 w 1398965"/>
              <a:gd name="connsiteY1" fmla="*/ 1905001 h 3209637"/>
              <a:gd name="connsiteX2" fmla="*/ 50456 w 1398965"/>
              <a:gd name="connsiteY2" fmla="*/ 656360 h 3209637"/>
              <a:gd name="connsiteX3" fmla="*/ 71238 w 1398965"/>
              <a:gd name="connsiteY3" fmla="*/ 577274 h 3209637"/>
              <a:gd name="connsiteX4" fmla="*/ 856329 w 1398965"/>
              <a:gd name="connsiteY4" fmla="*/ 1385455 h 3209637"/>
              <a:gd name="connsiteX5" fmla="*/ 1398965 w 1398965"/>
              <a:gd name="connsiteY5" fmla="*/ 0 h 3209637"/>
              <a:gd name="connsiteX6" fmla="*/ 1179601 w 1398965"/>
              <a:gd name="connsiteY6" fmla="*/ 3209637 h 3209637"/>
              <a:gd name="connsiteX7" fmla="*/ 302147 w 1398965"/>
              <a:gd name="connsiteY7" fmla="*/ 3209637 h 3209637"/>
              <a:gd name="connsiteX0" fmla="*/ 275904 w 1372722"/>
              <a:gd name="connsiteY0" fmla="*/ 3209637 h 3209637"/>
              <a:gd name="connsiteX1" fmla="*/ 599176 w 1372722"/>
              <a:gd name="connsiteY1" fmla="*/ 1905001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82380 w 1372722"/>
              <a:gd name="connsiteY4" fmla="*/ 1310749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65792 w 1362610"/>
              <a:gd name="connsiteY0" fmla="*/ 3209637 h 3209637"/>
              <a:gd name="connsiteX1" fmla="*/ 544240 w 1362610"/>
              <a:gd name="connsiteY1" fmla="*/ 1919942 h 3209637"/>
              <a:gd name="connsiteX2" fmla="*/ 14101 w 1362610"/>
              <a:gd name="connsiteY2" fmla="*/ 656360 h 3209637"/>
              <a:gd name="connsiteX3" fmla="*/ 79707 w 1362610"/>
              <a:gd name="connsiteY3" fmla="*/ 577274 h 3209637"/>
              <a:gd name="connsiteX4" fmla="*/ 872268 w 1362610"/>
              <a:gd name="connsiteY4" fmla="*/ 1310749 h 3209637"/>
              <a:gd name="connsiteX5" fmla="*/ 1362610 w 1362610"/>
              <a:gd name="connsiteY5" fmla="*/ 0 h 3209637"/>
              <a:gd name="connsiteX6" fmla="*/ 1143246 w 1362610"/>
              <a:gd name="connsiteY6" fmla="*/ 3209637 h 3209637"/>
              <a:gd name="connsiteX7" fmla="*/ 265792 w 1362610"/>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635459"/>
              <a:gd name="connsiteY0" fmla="*/ 2918284 h 2918284"/>
              <a:gd name="connsiteX1" fmla="*/ 622853 w 1635459"/>
              <a:gd name="connsiteY1" fmla="*/ 1628589 h 2918284"/>
              <a:gd name="connsiteX2" fmla="*/ 18008 w 1635459"/>
              <a:gd name="connsiteY2" fmla="*/ 521889 h 2918284"/>
              <a:gd name="connsiteX3" fmla="*/ 61203 w 1635459"/>
              <a:gd name="connsiteY3" fmla="*/ 480156 h 2918284"/>
              <a:gd name="connsiteX4" fmla="*/ 950881 w 1635459"/>
              <a:gd name="connsiteY4" fmla="*/ 1019396 h 2918284"/>
              <a:gd name="connsiteX5" fmla="*/ 1635459 w 1635459"/>
              <a:gd name="connsiteY5" fmla="*/ 0 h 2918284"/>
              <a:gd name="connsiteX6" fmla="*/ 1221859 w 1635459"/>
              <a:gd name="connsiteY6" fmla="*/ 2918284 h 2918284"/>
              <a:gd name="connsiteX7" fmla="*/ 344405 w 1635459"/>
              <a:gd name="connsiteY7" fmla="*/ 2918284 h 2918284"/>
              <a:gd name="connsiteX0" fmla="*/ 344405 w 1680880"/>
              <a:gd name="connsiteY0" fmla="*/ 3063766 h 3063766"/>
              <a:gd name="connsiteX1" fmla="*/ 622853 w 1680880"/>
              <a:gd name="connsiteY1" fmla="*/ 1774071 h 3063766"/>
              <a:gd name="connsiteX2" fmla="*/ 18008 w 1680880"/>
              <a:gd name="connsiteY2" fmla="*/ 667371 h 3063766"/>
              <a:gd name="connsiteX3" fmla="*/ 61203 w 1680880"/>
              <a:gd name="connsiteY3" fmla="*/ 625638 h 3063766"/>
              <a:gd name="connsiteX4" fmla="*/ 950881 w 1680880"/>
              <a:gd name="connsiteY4" fmla="*/ 1164878 h 3063766"/>
              <a:gd name="connsiteX5" fmla="*/ 1635459 w 1680880"/>
              <a:gd name="connsiteY5" fmla="*/ 145482 h 3063766"/>
              <a:gd name="connsiteX6" fmla="*/ 1573250 w 1680880"/>
              <a:gd name="connsiteY6" fmla="*/ 324402 h 3063766"/>
              <a:gd name="connsiteX7" fmla="*/ 1221859 w 1680880"/>
              <a:gd name="connsiteY7" fmla="*/ 3063766 h 3063766"/>
              <a:gd name="connsiteX8" fmla="*/ 344405 w 1680880"/>
              <a:gd name="connsiteY8" fmla="*/ 3063766 h 3063766"/>
              <a:gd name="connsiteX0" fmla="*/ 344405 w 1748213"/>
              <a:gd name="connsiteY0" fmla="*/ 3149622 h 3149622"/>
              <a:gd name="connsiteX1" fmla="*/ 622853 w 1748213"/>
              <a:gd name="connsiteY1" fmla="*/ 1859927 h 3149622"/>
              <a:gd name="connsiteX2" fmla="*/ 18008 w 1748213"/>
              <a:gd name="connsiteY2" fmla="*/ 753227 h 3149622"/>
              <a:gd name="connsiteX3" fmla="*/ 61203 w 1748213"/>
              <a:gd name="connsiteY3" fmla="*/ 711494 h 3149622"/>
              <a:gd name="connsiteX4" fmla="*/ 950881 w 1748213"/>
              <a:gd name="connsiteY4" fmla="*/ 1250734 h 3149622"/>
              <a:gd name="connsiteX5" fmla="*/ 1635459 w 1748213"/>
              <a:gd name="connsiteY5" fmla="*/ 231338 h 3149622"/>
              <a:gd name="connsiteX6" fmla="*/ 1715191 w 1748213"/>
              <a:gd name="connsiteY6" fmla="*/ 260847 h 3149622"/>
              <a:gd name="connsiteX7" fmla="*/ 1221859 w 1748213"/>
              <a:gd name="connsiteY7" fmla="*/ 3149622 h 3149622"/>
              <a:gd name="connsiteX8" fmla="*/ 344405 w 1748213"/>
              <a:gd name="connsiteY8" fmla="*/ 3149622 h 3149622"/>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0722"/>
              <a:gd name="connsiteY0" fmla="*/ 2971540 h 2971540"/>
              <a:gd name="connsiteX1" fmla="*/ 622853 w 1720722"/>
              <a:gd name="connsiteY1" fmla="*/ 1681845 h 2971540"/>
              <a:gd name="connsiteX2" fmla="*/ 18008 w 1720722"/>
              <a:gd name="connsiteY2" fmla="*/ 575145 h 2971540"/>
              <a:gd name="connsiteX3" fmla="*/ 61203 w 1720722"/>
              <a:gd name="connsiteY3" fmla="*/ 533412 h 2971540"/>
              <a:gd name="connsiteX4" fmla="*/ 950881 w 1720722"/>
              <a:gd name="connsiteY4" fmla="*/ 1072652 h 2971540"/>
              <a:gd name="connsiteX5" fmla="*/ 1635459 w 1720722"/>
              <a:gd name="connsiteY5" fmla="*/ 53256 h 2971540"/>
              <a:gd name="connsiteX6" fmla="*/ 1715191 w 1720722"/>
              <a:gd name="connsiteY6" fmla="*/ 82765 h 2971540"/>
              <a:gd name="connsiteX7" fmla="*/ 1221859 w 1720722"/>
              <a:gd name="connsiteY7" fmla="*/ 2971540 h 2971540"/>
              <a:gd name="connsiteX8" fmla="*/ 344405 w 1720722"/>
              <a:gd name="connsiteY8" fmla="*/ 2971540 h 297154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924783"/>
              <a:gd name="connsiteY0" fmla="*/ 2954030 h 2954030"/>
              <a:gd name="connsiteX1" fmla="*/ 622853 w 1924783"/>
              <a:gd name="connsiteY1" fmla="*/ 1664335 h 2954030"/>
              <a:gd name="connsiteX2" fmla="*/ 18008 w 1924783"/>
              <a:gd name="connsiteY2" fmla="*/ 557635 h 2954030"/>
              <a:gd name="connsiteX3" fmla="*/ 61203 w 1924783"/>
              <a:gd name="connsiteY3" fmla="*/ 515902 h 2954030"/>
              <a:gd name="connsiteX4" fmla="*/ 950881 w 1924783"/>
              <a:gd name="connsiteY4" fmla="*/ 1055142 h 2954030"/>
              <a:gd name="connsiteX5" fmla="*/ 1635459 w 1924783"/>
              <a:gd name="connsiteY5" fmla="*/ 35746 h 2954030"/>
              <a:gd name="connsiteX6" fmla="*/ 1923290 w 1924783"/>
              <a:gd name="connsiteY6" fmla="*/ 49157 h 2954030"/>
              <a:gd name="connsiteX7" fmla="*/ 1221859 w 1924783"/>
              <a:gd name="connsiteY7" fmla="*/ 2954030 h 2954030"/>
              <a:gd name="connsiteX8" fmla="*/ 344405 w 1924783"/>
              <a:gd name="connsiteY8" fmla="*/ 2954030 h 2954030"/>
              <a:gd name="connsiteX0" fmla="*/ 344405 w 1925150"/>
              <a:gd name="connsiteY0" fmla="*/ 2995637 h 2995637"/>
              <a:gd name="connsiteX1" fmla="*/ 622853 w 1925150"/>
              <a:gd name="connsiteY1" fmla="*/ 1705942 h 2995637"/>
              <a:gd name="connsiteX2" fmla="*/ 18008 w 1925150"/>
              <a:gd name="connsiteY2" fmla="*/ 599242 h 2995637"/>
              <a:gd name="connsiteX3" fmla="*/ 61203 w 1925150"/>
              <a:gd name="connsiteY3" fmla="*/ 557509 h 2995637"/>
              <a:gd name="connsiteX4" fmla="*/ 950881 w 1925150"/>
              <a:gd name="connsiteY4" fmla="*/ 1096749 h 2995637"/>
              <a:gd name="connsiteX5" fmla="*/ 1693265 w 1925150"/>
              <a:gd name="connsiteY5" fmla="*/ 21005 h 2995637"/>
              <a:gd name="connsiteX6" fmla="*/ 1923290 w 1925150"/>
              <a:gd name="connsiteY6" fmla="*/ 90764 h 2995637"/>
              <a:gd name="connsiteX7" fmla="*/ 1221859 w 1925150"/>
              <a:gd name="connsiteY7" fmla="*/ 2995637 h 2995637"/>
              <a:gd name="connsiteX8" fmla="*/ 344405 w 1925150"/>
              <a:gd name="connsiteY8" fmla="*/ 2995637 h 2995637"/>
              <a:gd name="connsiteX0" fmla="*/ 344405 w 1932129"/>
              <a:gd name="connsiteY0" fmla="*/ 3001292 h 3001292"/>
              <a:gd name="connsiteX1" fmla="*/ 622853 w 1932129"/>
              <a:gd name="connsiteY1" fmla="*/ 1711597 h 3001292"/>
              <a:gd name="connsiteX2" fmla="*/ 18008 w 1932129"/>
              <a:gd name="connsiteY2" fmla="*/ 604897 h 3001292"/>
              <a:gd name="connsiteX3" fmla="*/ 61203 w 1932129"/>
              <a:gd name="connsiteY3" fmla="*/ 563164 h 3001292"/>
              <a:gd name="connsiteX4" fmla="*/ 950881 w 1932129"/>
              <a:gd name="connsiteY4" fmla="*/ 1102404 h 3001292"/>
              <a:gd name="connsiteX5" fmla="*/ 1693265 w 1932129"/>
              <a:gd name="connsiteY5" fmla="*/ 26660 h 3001292"/>
              <a:gd name="connsiteX6" fmla="*/ 1923290 w 1932129"/>
              <a:gd name="connsiteY6" fmla="*/ 96419 h 3001292"/>
              <a:gd name="connsiteX7" fmla="*/ 1221859 w 1932129"/>
              <a:gd name="connsiteY7" fmla="*/ 3001292 h 3001292"/>
              <a:gd name="connsiteX8" fmla="*/ 344405 w 1932129"/>
              <a:gd name="connsiteY8" fmla="*/ 3001292 h 3001292"/>
              <a:gd name="connsiteX0" fmla="*/ 344405 w 1932476"/>
              <a:gd name="connsiteY0" fmla="*/ 3026311 h 3026311"/>
              <a:gd name="connsiteX1" fmla="*/ 622853 w 1932476"/>
              <a:gd name="connsiteY1" fmla="*/ 1736616 h 3026311"/>
              <a:gd name="connsiteX2" fmla="*/ 18008 w 1932476"/>
              <a:gd name="connsiteY2" fmla="*/ 629916 h 3026311"/>
              <a:gd name="connsiteX3" fmla="*/ 61203 w 1932476"/>
              <a:gd name="connsiteY3" fmla="*/ 588183 h 3026311"/>
              <a:gd name="connsiteX4" fmla="*/ 950881 w 1932476"/>
              <a:gd name="connsiteY4" fmla="*/ 1127423 h 3026311"/>
              <a:gd name="connsiteX5" fmla="*/ 1693265 w 1932476"/>
              <a:gd name="connsiteY5" fmla="*/ 51679 h 3026311"/>
              <a:gd name="connsiteX6" fmla="*/ 1923290 w 1932476"/>
              <a:gd name="connsiteY6" fmla="*/ 121438 h 3026311"/>
              <a:gd name="connsiteX7" fmla="*/ 1221859 w 1932476"/>
              <a:gd name="connsiteY7" fmla="*/ 3026311 h 3026311"/>
              <a:gd name="connsiteX8" fmla="*/ 344405 w 1932476"/>
              <a:gd name="connsiteY8" fmla="*/ 3026311 h 3026311"/>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221859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84023 w 1985848"/>
              <a:gd name="connsiteY0" fmla="*/ 3047363 h 3047363"/>
              <a:gd name="connsiteX1" fmla="*/ 662471 w 1985848"/>
              <a:gd name="connsiteY1" fmla="*/ 1757668 h 3047363"/>
              <a:gd name="connsiteX2" fmla="*/ 11378 w 1985848"/>
              <a:gd name="connsiteY2" fmla="*/ 723418 h 3047363"/>
              <a:gd name="connsiteX3" fmla="*/ 100821 w 1985848"/>
              <a:gd name="connsiteY3" fmla="*/ 609235 h 3047363"/>
              <a:gd name="connsiteX4" fmla="*/ 990499 w 1985848"/>
              <a:gd name="connsiteY4" fmla="*/ 1148475 h 3047363"/>
              <a:gd name="connsiteX5" fmla="*/ 1732883 w 1985848"/>
              <a:gd name="connsiteY5" fmla="*/ 72731 h 3047363"/>
              <a:gd name="connsiteX6" fmla="*/ 1962908 w 1985848"/>
              <a:gd name="connsiteY6" fmla="*/ 142490 h 3047363"/>
              <a:gd name="connsiteX7" fmla="*/ 1642991 w 1985848"/>
              <a:gd name="connsiteY7" fmla="*/ 3047363 h 3047363"/>
              <a:gd name="connsiteX8" fmla="*/ 384023 w 1985848"/>
              <a:gd name="connsiteY8" fmla="*/ 3047363 h 3047363"/>
              <a:gd name="connsiteX0" fmla="*/ 389577 w 1991402"/>
              <a:gd name="connsiteY0" fmla="*/ 3047363 h 3047363"/>
              <a:gd name="connsiteX1" fmla="*/ 668025 w 1991402"/>
              <a:gd name="connsiteY1" fmla="*/ 1757668 h 3047363"/>
              <a:gd name="connsiteX2" fmla="*/ 16932 w 1991402"/>
              <a:gd name="connsiteY2" fmla="*/ 723418 h 3047363"/>
              <a:gd name="connsiteX3" fmla="*/ 106375 w 1991402"/>
              <a:gd name="connsiteY3" fmla="*/ 609235 h 3047363"/>
              <a:gd name="connsiteX4" fmla="*/ 996053 w 1991402"/>
              <a:gd name="connsiteY4" fmla="*/ 1148475 h 3047363"/>
              <a:gd name="connsiteX5" fmla="*/ 1738437 w 1991402"/>
              <a:gd name="connsiteY5" fmla="*/ 72731 h 3047363"/>
              <a:gd name="connsiteX6" fmla="*/ 1968462 w 1991402"/>
              <a:gd name="connsiteY6" fmla="*/ 142490 h 3047363"/>
              <a:gd name="connsiteX7" fmla="*/ 1648545 w 1991402"/>
              <a:gd name="connsiteY7" fmla="*/ 3047363 h 3047363"/>
              <a:gd name="connsiteX8" fmla="*/ 389577 w 1991402"/>
              <a:gd name="connsiteY8" fmla="*/ 3047363 h 304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402" h="3047363">
                <a:moveTo>
                  <a:pt x="389577" y="3047363"/>
                </a:moveTo>
                <a:cubicBezTo>
                  <a:pt x="607016" y="2697152"/>
                  <a:pt x="730132" y="2144992"/>
                  <a:pt x="668025" y="1757668"/>
                </a:cubicBezTo>
                <a:cubicBezTo>
                  <a:pt x="605918" y="1370344"/>
                  <a:pt x="81564" y="785447"/>
                  <a:pt x="16932" y="723418"/>
                </a:cubicBezTo>
                <a:cubicBezTo>
                  <a:pt x="-25288" y="676331"/>
                  <a:pt x="13995" y="540240"/>
                  <a:pt x="106375" y="609235"/>
                </a:cubicBezTo>
                <a:cubicBezTo>
                  <a:pt x="397954" y="886101"/>
                  <a:pt x="724043" y="1237892"/>
                  <a:pt x="996053" y="1148475"/>
                </a:cubicBezTo>
                <a:cubicBezTo>
                  <a:pt x="1268063" y="1059058"/>
                  <a:pt x="1634709" y="257633"/>
                  <a:pt x="1738437" y="72731"/>
                </a:cubicBezTo>
                <a:cubicBezTo>
                  <a:pt x="1786492" y="-41519"/>
                  <a:pt x="2073500" y="-23292"/>
                  <a:pt x="1968462" y="142490"/>
                </a:cubicBezTo>
                <a:cubicBezTo>
                  <a:pt x="1802412" y="471988"/>
                  <a:pt x="1010449" y="1596633"/>
                  <a:pt x="1648545" y="3047363"/>
                </a:cubicBezTo>
                <a:lnTo>
                  <a:pt x="389577" y="3047363"/>
                </a:lnTo>
                <a:close/>
              </a:path>
            </a:pathLst>
          </a:custGeom>
          <a:solidFill>
            <a:schemeClr val="tx1">
              <a:lumMod val="50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Oval 21"/>
          <p:cNvSpPr/>
          <p:nvPr/>
        </p:nvSpPr>
        <p:spPr>
          <a:xfrm>
            <a:off x="6400802" y="2246859"/>
            <a:ext cx="2726267" cy="2726267"/>
          </a:xfrm>
          <a:prstGeom prst="ellipse">
            <a:avLst/>
          </a:prstGeom>
          <a:solidFill>
            <a:schemeClr val="bg2"/>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Freeform 22"/>
          <p:cNvSpPr/>
          <p:nvPr/>
        </p:nvSpPr>
        <p:spPr>
          <a:xfrm>
            <a:off x="7300972" y="3969860"/>
            <a:ext cx="935093" cy="2055081"/>
          </a:xfrm>
          <a:custGeom>
            <a:avLst/>
            <a:gdLst>
              <a:gd name="connsiteX0" fmla="*/ 230909 w 1108363"/>
              <a:gd name="connsiteY0" fmla="*/ 2921000 h 2921000"/>
              <a:gd name="connsiteX1" fmla="*/ 600363 w 1108363"/>
              <a:gd name="connsiteY1" fmla="*/ 1558637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1913 w 1109367"/>
              <a:gd name="connsiteY0" fmla="*/ 2921000 h 2921000"/>
              <a:gd name="connsiteX1" fmla="*/ 612912 w 1109367"/>
              <a:gd name="connsiteY1" fmla="*/ 1512455 h 2921000"/>
              <a:gd name="connsiteX2" fmla="*/ 1004 w 1109367"/>
              <a:gd name="connsiteY2" fmla="*/ 288637 h 2921000"/>
              <a:gd name="connsiteX3" fmla="*/ 786095 w 1109367"/>
              <a:gd name="connsiteY3" fmla="*/ 1096818 h 2921000"/>
              <a:gd name="connsiteX4" fmla="*/ 1086276 w 1109367"/>
              <a:gd name="connsiteY4" fmla="*/ 0 h 2921000"/>
              <a:gd name="connsiteX5" fmla="*/ 1109367 w 1109367"/>
              <a:gd name="connsiteY5" fmla="*/ 2921000 h 2921000"/>
              <a:gd name="connsiteX6" fmla="*/ 231913 w 1109367"/>
              <a:gd name="connsiteY6" fmla="*/ 2921000 h 2921000"/>
              <a:gd name="connsiteX0" fmla="*/ 230909 w 1108363"/>
              <a:gd name="connsiteY0" fmla="*/ 2921000 h 2921000"/>
              <a:gd name="connsiteX1" fmla="*/ 611908 w 1108363"/>
              <a:gd name="connsiteY1" fmla="*/ 1512455 h 2921000"/>
              <a:gd name="connsiteX2" fmla="*/ 0 w 1108363"/>
              <a:gd name="connsiteY2" fmla="*/ 288637 h 2921000"/>
              <a:gd name="connsiteX3" fmla="*/ 785091 w 1108363"/>
              <a:gd name="connsiteY3" fmla="*/ 1096818 h 2921000"/>
              <a:gd name="connsiteX4" fmla="*/ 1085272 w 1108363"/>
              <a:gd name="connsiteY4" fmla="*/ 0 h 2921000"/>
              <a:gd name="connsiteX5" fmla="*/ 1108363 w 1108363"/>
              <a:gd name="connsiteY5" fmla="*/ 2921000 h 2921000"/>
              <a:gd name="connsiteX6" fmla="*/ 230909 w 1108363"/>
              <a:gd name="connsiteY6" fmla="*/ 2921000 h 2921000"/>
              <a:gd name="connsiteX0" fmla="*/ 230909 w 1108363"/>
              <a:gd name="connsiteY0" fmla="*/ 2958143 h 2958143"/>
              <a:gd name="connsiteX1" fmla="*/ 611908 w 1108363"/>
              <a:gd name="connsiteY1" fmla="*/ 1549598 h 2958143"/>
              <a:gd name="connsiteX2" fmla="*/ 0 w 1108363"/>
              <a:gd name="connsiteY2" fmla="*/ 325780 h 2958143"/>
              <a:gd name="connsiteX3" fmla="*/ 785091 w 1108363"/>
              <a:gd name="connsiteY3" fmla="*/ 1133961 h 2958143"/>
              <a:gd name="connsiteX4" fmla="*/ 1085272 w 1108363"/>
              <a:gd name="connsiteY4" fmla="*/ 37143 h 2958143"/>
              <a:gd name="connsiteX5" fmla="*/ 1108363 w 1108363"/>
              <a:gd name="connsiteY5" fmla="*/ 2958143 h 2958143"/>
              <a:gd name="connsiteX6" fmla="*/ 230909 w 1108363"/>
              <a:gd name="connsiteY6" fmla="*/ 2958143 h 2958143"/>
              <a:gd name="connsiteX0" fmla="*/ 230909 w 1108363"/>
              <a:gd name="connsiteY0" fmla="*/ 2966940 h 2966940"/>
              <a:gd name="connsiteX1" fmla="*/ 611908 w 1108363"/>
              <a:gd name="connsiteY1" fmla="*/ 1558395 h 2966940"/>
              <a:gd name="connsiteX2" fmla="*/ 0 w 1108363"/>
              <a:gd name="connsiteY2" fmla="*/ 334577 h 2966940"/>
              <a:gd name="connsiteX3" fmla="*/ 785091 w 1108363"/>
              <a:gd name="connsiteY3" fmla="*/ 1142758 h 2966940"/>
              <a:gd name="connsiteX4" fmla="*/ 1085272 w 1108363"/>
              <a:gd name="connsiteY4" fmla="*/ 45940 h 2966940"/>
              <a:gd name="connsiteX5" fmla="*/ 1108363 w 1108363"/>
              <a:gd name="connsiteY5" fmla="*/ 2966940 h 2966940"/>
              <a:gd name="connsiteX6" fmla="*/ 230909 w 1108363"/>
              <a:gd name="connsiteY6" fmla="*/ 2966940 h 2966940"/>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48142 h 3248142"/>
              <a:gd name="connsiteX1" fmla="*/ 611908 w 1327727"/>
              <a:gd name="connsiteY1" fmla="*/ 1839597 h 3248142"/>
              <a:gd name="connsiteX2" fmla="*/ 0 w 1327727"/>
              <a:gd name="connsiteY2" fmla="*/ 615779 h 3248142"/>
              <a:gd name="connsiteX3" fmla="*/ 785091 w 1327727"/>
              <a:gd name="connsiteY3" fmla="*/ 1423960 h 3248142"/>
              <a:gd name="connsiteX4" fmla="*/ 1327727 w 1327727"/>
              <a:gd name="connsiteY4" fmla="*/ 38505 h 3248142"/>
              <a:gd name="connsiteX5" fmla="*/ 1108363 w 1327727"/>
              <a:gd name="connsiteY5" fmla="*/ 3248142 h 3248142"/>
              <a:gd name="connsiteX6" fmla="*/ 230909 w 1327727"/>
              <a:gd name="connsiteY6" fmla="*/ 3248142 h 3248142"/>
              <a:gd name="connsiteX0" fmla="*/ 230909 w 1327727"/>
              <a:gd name="connsiteY0" fmla="*/ 3209637 h 3209637"/>
              <a:gd name="connsiteX1" fmla="*/ 611908 w 1327727"/>
              <a:gd name="connsiteY1" fmla="*/ 1801092 h 3209637"/>
              <a:gd name="connsiteX2" fmla="*/ 0 w 1327727"/>
              <a:gd name="connsiteY2" fmla="*/ 577274 h 3209637"/>
              <a:gd name="connsiteX3" fmla="*/ 785091 w 1327727"/>
              <a:gd name="connsiteY3" fmla="*/ 1385455 h 3209637"/>
              <a:gd name="connsiteX4" fmla="*/ 1327727 w 1327727"/>
              <a:gd name="connsiteY4" fmla="*/ 0 h 3209637"/>
              <a:gd name="connsiteX5" fmla="*/ 1108363 w 1327727"/>
              <a:gd name="connsiteY5" fmla="*/ 3209637 h 3209637"/>
              <a:gd name="connsiteX6" fmla="*/ 230909 w 1327727"/>
              <a:gd name="connsiteY6" fmla="*/ 3209637 h 3209637"/>
              <a:gd name="connsiteX0" fmla="*/ 292002 w 1388820"/>
              <a:gd name="connsiteY0" fmla="*/ 3209637 h 3209637"/>
              <a:gd name="connsiteX1" fmla="*/ 673001 w 1388820"/>
              <a:gd name="connsiteY1" fmla="*/ 1801092 h 3209637"/>
              <a:gd name="connsiteX2" fmla="*/ 121129 w 1388820"/>
              <a:gd name="connsiteY2" fmla="*/ 702541 h 3209637"/>
              <a:gd name="connsiteX3" fmla="*/ 61093 w 1388820"/>
              <a:gd name="connsiteY3" fmla="*/ 577274 h 3209637"/>
              <a:gd name="connsiteX4" fmla="*/ 846184 w 1388820"/>
              <a:gd name="connsiteY4" fmla="*/ 1385455 h 3209637"/>
              <a:gd name="connsiteX5" fmla="*/ 1388820 w 1388820"/>
              <a:gd name="connsiteY5" fmla="*/ 0 h 3209637"/>
              <a:gd name="connsiteX6" fmla="*/ 1169456 w 1388820"/>
              <a:gd name="connsiteY6" fmla="*/ 3209637 h 3209637"/>
              <a:gd name="connsiteX7" fmla="*/ 292002 w 1388820"/>
              <a:gd name="connsiteY7" fmla="*/ 3209637 h 3209637"/>
              <a:gd name="connsiteX0" fmla="*/ 325077 w 1421895"/>
              <a:gd name="connsiteY0" fmla="*/ 3209637 h 3209637"/>
              <a:gd name="connsiteX1" fmla="*/ 706076 w 1421895"/>
              <a:gd name="connsiteY1" fmla="*/ 1801092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25077 w 1421895"/>
              <a:gd name="connsiteY0" fmla="*/ 3209637 h 3209637"/>
              <a:gd name="connsiteX1" fmla="*/ 648349 w 1421895"/>
              <a:gd name="connsiteY1" fmla="*/ 1905001 h 3209637"/>
              <a:gd name="connsiteX2" fmla="*/ 73386 w 1421895"/>
              <a:gd name="connsiteY2" fmla="*/ 656360 h 3209637"/>
              <a:gd name="connsiteX3" fmla="*/ 94168 w 1421895"/>
              <a:gd name="connsiteY3" fmla="*/ 577274 h 3209637"/>
              <a:gd name="connsiteX4" fmla="*/ 879259 w 1421895"/>
              <a:gd name="connsiteY4" fmla="*/ 1385455 h 3209637"/>
              <a:gd name="connsiteX5" fmla="*/ 1421895 w 1421895"/>
              <a:gd name="connsiteY5" fmla="*/ 0 h 3209637"/>
              <a:gd name="connsiteX6" fmla="*/ 1202531 w 1421895"/>
              <a:gd name="connsiteY6" fmla="*/ 3209637 h 3209637"/>
              <a:gd name="connsiteX7" fmla="*/ 325077 w 1421895"/>
              <a:gd name="connsiteY7" fmla="*/ 3209637 h 3209637"/>
              <a:gd name="connsiteX0" fmla="*/ 302147 w 1398965"/>
              <a:gd name="connsiteY0" fmla="*/ 3209637 h 3209637"/>
              <a:gd name="connsiteX1" fmla="*/ 625419 w 1398965"/>
              <a:gd name="connsiteY1" fmla="*/ 1905001 h 3209637"/>
              <a:gd name="connsiteX2" fmla="*/ 50456 w 1398965"/>
              <a:gd name="connsiteY2" fmla="*/ 656360 h 3209637"/>
              <a:gd name="connsiteX3" fmla="*/ 71238 w 1398965"/>
              <a:gd name="connsiteY3" fmla="*/ 577274 h 3209637"/>
              <a:gd name="connsiteX4" fmla="*/ 856329 w 1398965"/>
              <a:gd name="connsiteY4" fmla="*/ 1385455 h 3209637"/>
              <a:gd name="connsiteX5" fmla="*/ 1398965 w 1398965"/>
              <a:gd name="connsiteY5" fmla="*/ 0 h 3209637"/>
              <a:gd name="connsiteX6" fmla="*/ 1179601 w 1398965"/>
              <a:gd name="connsiteY6" fmla="*/ 3209637 h 3209637"/>
              <a:gd name="connsiteX7" fmla="*/ 302147 w 1398965"/>
              <a:gd name="connsiteY7" fmla="*/ 3209637 h 3209637"/>
              <a:gd name="connsiteX0" fmla="*/ 275904 w 1372722"/>
              <a:gd name="connsiteY0" fmla="*/ 3209637 h 3209637"/>
              <a:gd name="connsiteX1" fmla="*/ 599176 w 1372722"/>
              <a:gd name="connsiteY1" fmla="*/ 1905001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30086 w 1372722"/>
              <a:gd name="connsiteY4" fmla="*/ 1385455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75904 w 1372722"/>
              <a:gd name="connsiteY0" fmla="*/ 3209637 h 3209637"/>
              <a:gd name="connsiteX1" fmla="*/ 554352 w 1372722"/>
              <a:gd name="connsiteY1" fmla="*/ 1919942 h 3209637"/>
              <a:gd name="connsiteX2" fmla="*/ 24213 w 1372722"/>
              <a:gd name="connsiteY2" fmla="*/ 656360 h 3209637"/>
              <a:gd name="connsiteX3" fmla="*/ 44995 w 1372722"/>
              <a:gd name="connsiteY3" fmla="*/ 577274 h 3209637"/>
              <a:gd name="connsiteX4" fmla="*/ 882380 w 1372722"/>
              <a:gd name="connsiteY4" fmla="*/ 1310749 h 3209637"/>
              <a:gd name="connsiteX5" fmla="*/ 1372722 w 1372722"/>
              <a:gd name="connsiteY5" fmla="*/ 0 h 3209637"/>
              <a:gd name="connsiteX6" fmla="*/ 1153358 w 1372722"/>
              <a:gd name="connsiteY6" fmla="*/ 3209637 h 3209637"/>
              <a:gd name="connsiteX7" fmla="*/ 275904 w 1372722"/>
              <a:gd name="connsiteY7" fmla="*/ 3209637 h 3209637"/>
              <a:gd name="connsiteX0" fmla="*/ 265792 w 1362610"/>
              <a:gd name="connsiteY0" fmla="*/ 3209637 h 3209637"/>
              <a:gd name="connsiteX1" fmla="*/ 544240 w 1362610"/>
              <a:gd name="connsiteY1" fmla="*/ 1919942 h 3209637"/>
              <a:gd name="connsiteX2" fmla="*/ 14101 w 1362610"/>
              <a:gd name="connsiteY2" fmla="*/ 656360 h 3209637"/>
              <a:gd name="connsiteX3" fmla="*/ 79707 w 1362610"/>
              <a:gd name="connsiteY3" fmla="*/ 577274 h 3209637"/>
              <a:gd name="connsiteX4" fmla="*/ 872268 w 1362610"/>
              <a:gd name="connsiteY4" fmla="*/ 1310749 h 3209637"/>
              <a:gd name="connsiteX5" fmla="*/ 1362610 w 1362610"/>
              <a:gd name="connsiteY5" fmla="*/ 0 h 3209637"/>
              <a:gd name="connsiteX6" fmla="*/ 1143246 w 1362610"/>
              <a:gd name="connsiteY6" fmla="*/ 3209637 h 3209637"/>
              <a:gd name="connsiteX7" fmla="*/ 265792 w 1362610"/>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34398 w 1431216"/>
              <a:gd name="connsiteY0" fmla="*/ 3209637 h 3209637"/>
              <a:gd name="connsiteX1" fmla="*/ 612846 w 1431216"/>
              <a:gd name="connsiteY1" fmla="*/ 1919942 h 3209637"/>
              <a:gd name="connsiteX2" fmla="*/ 8001 w 1431216"/>
              <a:gd name="connsiteY2" fmla="*/ 813242 h 3209637"/>
              <a:gd name="connsiteX3" fmla="*/ 148313 w 1431216"/>
              <a:gd name="connsiteY3" fmla="*/ 577274 h 3209637"/>
              <a:gd name="connsiteX4" fmla="*/ 940874 w 1431216"/>
              <a:gd name="connsiteY4" fmla="*/ 1310749 h 3209637"/>
              <a:gd name="connsiteX5" fmla="*/ 1431216 w 1431216"/>
              <a:gd name="connsiteY5" fmla="*/ 0 h 3209637"/>
              <a:gd name="connsiteX6" fmla="*/ 1211852 w 1431216"/>
              <a:gd name="connsiteY6" fmla="*/ 3209637 h 3209637"/>
              <a:gd name="connsiteX7" fmla="*/ 334398 w 1431216"/>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441223"/>
              <a:gd name="connsiteY0" fmla="*/ 3209637 h 3209637"/>
              <a:gd name="connsiteX1" fmla="*/ 622853 w 1441223"/>
              <a:gd name="connsiteY1" fmla="*/ 1919942 h 3209637"/>
              <a:gd name="connsiteX2" fmla="*/ 18008 w 1441223"/>
              <a:gd name="connsiteY2" fmla="*/ 813242 h 3209637"/>
              <a:gd name="connsiteX3" fmla="*/ 61203 w 1441223"/>
              <a:gd name="connsiteY3" fmla="*/ 771509 h 3209637"/>
              <a:gd name="connsiteX4" fmla="*/ 950881 w 1441223"/>
              <a:gd name="connsiteY4" fmla="*/ 1310749 h 3209637"/>
              <a:gd name="connsiteX5" fmla="*/ 1441223 w 1441223"/>
              <a:gd name="connsiteY5" fmla="*/ 0 h 3209637"/>
              <a:gd name="connsiteX6" fmla="*/ 1221859 w 1441223"/>
              <a:gd name="connsiteY6" fmla="*/ 3209637 h 3209637"/>
              <a:gd name="connsiteX7" fmla="*/ 344405 w 1441223"/>
              <a:gd name="connsiteY7" fmla="*/ 3209637 h 3209637"/>
              <a:gd name="connsiteX0" fmla="*/ 344405 w 1635459"/>
              <a:gd name="connsiteY0" fmla="*/ 2918284 h 2918284"/>
              <a:gd name="connsiteX1" fmla="*/ 622853 w 1635459"/>
              <a:gd name="connsiteY1" fmla="*/ 1628589 h 2918284"/>
              <a:gd name="connsiteX2" fmla="*/ 18008 w 1635459"/>
              <a:gd name="connsiteY2" fmla="*/ 521889 h 2918284"/>
              <a:gd name="connsiteX3" fmla="*/ 61203 w 1635459"/>
              <a:gd name="connsiteY3" fmla="*/ 480156 h 2918284"/>
              <a:gd name="connsiteX4" fmla="*/ 950881 w 1635459"/>
              <a:gd name="connsiteY4" fmla="*/ 1019396 h 2918284"/>
              <a:gd name="connsiteX5" fmla="*/ 1635459 w 1635459"/>
              <a:gd name="connsiteY5" fmla="*/ 0 h 2918284"/>
              <a:gd name="connsiteX6" fmla="*/ 1221859 w 1635459"/>
              <a:gd name="connsiteY6" fmla="*/ 2918284 h 2918284"/>
              <a:gd name="connsiteX7" fmla="*/ 344405 w 1635459"/>
              <a:gd name="connsiteY7" fmla="*/ 2918284 h 2918284"/>
              <a:gd name="connsiteX0" fmla="*/ 344405 w 1680880"/>
              <a:gd name="connsiteY0" fmla="*/ 3063766 h 3063766"/>
              <a:gd name="connsiteX1" fmla="*/ 622853 w 1680880"/>
              <a:gd name="connsiteY1" fmla="*/ 1774071 h 3063766"/>
              <a:gd name="connsiteX2" fmla="*/ 18008 w 1680880"/>
              <a:gd name="connsiteY2" fmla="*/ 667371 h 3063766"/>
              <a:gd name="connsiteX3" fmla="*/ 61203 w 1680880"/>
              <a:gd name="connsiteY3" fmla="*/ 625638 h 3063766"/>
              <a:gd name="connsiteX4" fmla="*/ 950881 w 1680880"/>
              <a:gd name="connsiteY4" fmla="*/ 1164878 h 3063766"/>
              <a:gd name="connsiteX5" fmla="*/ 1635459 w 1680880"/>
              <a:gd name="connsiteY5" fmla="*/ 145482 h 3063766"/>
              <a:gd name="connsiteX6" fmla="*/ 1573250 w 1680880"/>
              <a:gd name="connsiteY6" fmla="*/ 324402 h 3063766"/>
              <a:gd name="connsiteX7" fmla="*/ 1221859 w 1680880"/>
              <a:gd name="connsiteY7" fmla="*/ 3063766 h 3063766"/>
              <a:gd name="connsiteX8" fmla="*/ 344405 w 1680880"/>
              <a:gd name="connsiteY8" fmla="*/ 3063766 h 3063766"/>
              <a:gd name="connsiteX0" fmla="*/ 344405 w 1748213"/>
              <a:gd name="connsiteY0" fmla="*/ 3149622 h 3149622"/>
              <a:gd name="connsiteX1" fmla="*/ 622853 w 1748213"/>
              <a:gd name="connsiteY1" fmla="*/ 1859927 h 3149622"/>
              <a:gd name="connsiteX2" fmla="*/ 18008 w 1748213"/>
              <a:gd name="connsiteY2" fmla="*/ 753227 h 3149622"/>
              <a:gd name="connsiteX3" fmla="*/ 61203 w 1748213"/>
              <a:gd name="connsiteY3" fmla="*/ 711494 h 3149622"/>
              <a:gd name="connsiteX4" fmla="*/ 950881 w 1748213"/>
              <a:gd name="connsiteY4" fmla="*/ 1250734 h 3149622"/>
              <a:gd name="connsiteX5" fmla="*/ 1635459 w 1748213"/>
              <a:gd name="connsiteY5" fmla="*/ 231338 h 3149622"/>
              <a:gd name="connsiteX6" fmla="*/ 1715191 w 1748213"/>
              <a:gd name="connsiteY6" fmla="*/ 260847 h 3149622"/>
              <a:gd name="connsiteX7" fmla="*/ 1221859 w 1748213"/>
              <a:gd name="connsiteY7" fmla="*/ 3149622 h 3149622"/>
              <a:gd name="connsiteX8" fmla="*/ 344405 w 1748213"/>
              <a:gd name="connsiteY8" fmla="*/ 3149622 h 3149622"/>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34934"/>
              <a:gd name="connsiteY0" fmla="*/ 2990413 h 2990413"/>
              <a:gd name="connsiteX1" fmla="*/ 622853 w 1734934"/>
              <a:gd name="connsiteY1" fmla="*/ 1700718 h 2990413"/>
              <a:gd name="connsiteX2" fmla="*/ 18008 w 1734934"/>
              <a:gd name="connsiteY2" fmla="*/ 594018 h 2990413"/>
              <a:gd name="connsiteX3" fmla="*/ 61203 w 1734934"/>
              <a:gd name="connsiteY3" fmla="*/ 552285 h 2990413"/>
              <a:gd name="connsiteX4" fmla="*/ 950881 w 1734934"/>
              <a:gd name="connsiteY4" fmla="*/ 1091525 h 2990413"/>
              <a:gd name="connsiteX5" fmla="*/ 1635459 w 1734934"/>
              <a:gd name="connsiteY5" fmla="*/ 72129 h 2990413"/>
              <a:gd name="connsiteX6" fmla="*/ 1715191 w 1734934"/>
              <a:gd name="connsiteY6" fmla="*/ 101638 h 2990413"/>
              <a:gd name="connsiteX7" fmla="*/ 1221859 w 1734934"/>
              <a:gd name="connsiteY7" fmla="*/ 2990413 h 2990413"/>
              <a:gd name="connsiteX8" fmla="*/ 344405 w 1734934"/>
              <a:gd name="connsiteY8" fmla="*/ 2990413 h 2990413"/>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6118"/>
              <a:gd name="connsiteY0" fmla="*/ 2977317 h 2977317"/>
              <a:gd name="connsiteX1" fmla="*/ 622853 w 1726118"/>
              <a:gd name="connsiteY1" fmla="*/ 1687622 h 2977317"/>
              <a:gd name="connsiteX2" fmla="*/ 18008 w 1726118"/>
              <a:gd name="connsiteY2" fmla="*/ 580922 h 2977317"/>
              <a:gd name="connsiteX3" fmla="*/ 61203 w 1726118"/>
              <a:gd name="connsiteY3" fmla="*/ 539189 h 2977317"/>
              <a:gd name="connsiteX4" fmla="*/ 950881 w 1726118"/>
              <a:gd name="connsiteY4" fmla="*/ 1078429 h 2977317"/>
              <a:gd name="connsiteX5" fmla="*/ 1635459 w 1726118"/>
              <a:gd name="connsiteY5" fmla="*/ 59033 h 2977317"/>
              <a:gd name="connsiteX6" fmla="*/ 1715191 w 1726118"/>
              <a:gd name="connsiteY6" fmla="*/ 88542 h 2977317"/>
              <a:gd name="connsiteX7" fmla="*/ 1221859 w 1726118"/>
              <a:gd name="connsiteY7" fmla="*/ 2977317 h 2977317"/>
              <a:gd name="connsiteX8" fmla="*/ 344405 w 1726118"/>
              <a:gd name="connsiteY8" fmla="*/ 2977317 h 2977317"/>
              <a:gd name="connsiteX0" fmla="*/ 344405 w 1720722"/>
              <a:gd name="connsiteY0" fmla="*/ 2971540 h 2971540"/>
              <a:gd name="connsiteX1" fmla="*/ 622853 w 1720722"/>
              <a:gd name="connsiteY1" fmla="*/ 1681845 h 2971540"/>
              <a:gd name="connsiteX2" fmla="*/ 18008 w 1720722"/>
              <a:gd name="connsiteY2" fmla="*/ 575145 h 2971540"/>
              <a:gd name="connsiteX3" fmla="*/ 61203 w 1720722"/>
              <a:gd name="connsiteY3" fmla="*/ 533412 h 2971540"/>
              <a:gd name="connsiteX4" fmla="*/ 950881 w 1720722"/>
              <a:gd name="connsiteY4" fmla="*/ 1072652 h 2971540"/>
              <a:gd name="connsiteX5" fmla="*/ 1635459 w 1720722"/>
              <a:gd name="connsiteY5" fmla="*/ 53256 h 2971540"/>
              <a:gd name="connsiteX6" fmla="*/ 1715191 w 1720722"/>
              <a:gd name="connsiteY6" fmla="*/ 82765 h 2971540"/>
              <a:gd name="connsiteX7" fmla="*/ 1221859 w 1720722"/>
              <a:gd name="connsiteY7" fmla="*/ 2971540 h 2971540"/>
              <a:gd name="connsiteX8" fmla="*/ 344405 w 1720722"/>
              <a:gd name="connsiteY8" fmla="*/ 2971540 h 297154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720282"/>
              <a:gd name="connsiteY0" fmla="*/ 2948400 h 2948400"/>
              <a:gd name="connsiteX1" fmla="*/ 622853 w 1720282"/>
              <a:gd name="connsiteY1" fmla="*/ 1658705 h 2948400"/>
              <a:gd name="connsiteX2" fmla="*/ 18008 w 1720282"/>
              <a:gd name="connsiteY2" fmla="*/ 552005 h 2948400"/>
              <a:gd name="connsiteX3" fmla="*/ 61203 w 1720282"/>
              <a:gd name="connsiteY3" fmla="*/ 510272 h 2948400"/>
              <a:gd name="connsiteX4" fmla="*/ 950881 w 1720282"/>
              <a:gd name="connsiteY4" fmla="*/ 1049512 h 2948400"/>
              <a:gd name="connsiteX5" fmla="*/ 1635459 w 1720282"/>
              <a:gd name="connsiteY5" fmla="*/ 30116 h 2948400"/>
              <a:gd name="connsiteX6" fmla="*/ 1715191 w 1720282"/>
              <a:gd name="connsiteY6" fmla="*/ 59625 h 2948400"/>
              <a:gd name="connsiteX7" fmla="*/ 1221859 w 1720282"/>
              <a:gd name="connsiteY7" fmla="*/ 2948400 h 2948400"/>
              <a:gd name="connsiteX8" fmla="*/ 344405 w 1720282"/>
              <a:gd name="connsiteY8" fmla="*/ 2948400 h 2948400"/>
              <a:gd name="connsiteX0" fmla="*/ 344405 w 1924783"/>
              <a:gd name="connsiteY0" fmla="*/ 2954030 h 2954030"/>
              <a:gd name="connsiteX1" fmla="*/ 622853 w 1924783"/>
              <a:gd name="connsiteY1" fmla="*/ 1664335 h 2954030"/>
              <a:gd name="connsiteX2" fmla="*/ 18008 w 1924783"/>
              <a:gd name="connsiteY2" fmla="*/ 557635 h 2954030"/>
              <a:gd name="connsiteX3" fmla="*/ 61203 w 1924783"/>
              <a:gd name="connsiteY3" fmla="*/ 515902 h 2954030"/>
              <a:gd name="connsiteX4" fmla="*/ 950881 w 1924783"/>
              <a:gd name="connsiteY4" fmla="*/ 1055142 h 2954030"/>
              <a:gd name="connsiteX5" fmla="*/ 1635459 w 1924783"/>
              <a:gd name="connsiteY5" fmla="*/ 35746 h 2954030"/>
              <a:gd name="connsiteX6" fmla="*/ 1923290 w 1924783"/>
              <a:gd name="connsiteY6" fmla="*/ 49157 h 2954030"/>
              <a:gd name="connsiteX7" fmla="*/ 1221859 w 1924783"/>
              <a:gd name="connsiteY7" fmla="*/ 2954030 h 2954030"/>
              <a:gd name="connsiteX8" fmla="*/ 344405 w 1924783"/>
              <a:gd name="connsiteY8" fmla="*/ 2954030 h 2954030"/>
              <a:gd name="connsiteX0" fmla="*/ 344405 w 1925150"/>
              <a:gd name="connsiteY0" fmla="*/ 2995637 h 2995637"/>
              <a:gd name="connsiteX1" fmla="*/ 622853 w 1925150"/>
              <a:gd name="connsiteY1" fmla="*/ 1705942 h 2995637"/>
              <a:gd name="connsiteX2" fmla="*/ 18008 w 1925150"/>
              <a:gd name="connsiteY2" fmla="*/ 599242 h 2995637"/>
              <a:gd name="connsiteX3" fmla="*/ 61203 w 1925150"/>
              <a:gd name="connsiteY3" fmla="*/ 557509 h 2995637"/>
              <a:gd name="connsiteX4" fmla="*/ 950881 w 1925150"/>
              <a:gd name="connsiteY4" fmla="*/ 1096749 h 2995637"/>
              <a:gd name="connsiteX5" fmla="*/ 1693265 w 1925150"/>
              <a:gd name="connsiteY5" fmla="*/ 21005 h 2995637"/>
              <a:gd name="connsiteX6" fmla="*/ 1923290 w 1925150"/>
              <a:gd name="connsiteY6" fmla="*/ 90764 h 2995637"/>
              <a:gd name="connsiteX7" fmla="*/ 1221859 w 1925150"/>
              <a:gd name="connsiteY7" fmla="*/ 2995637 h 2995637"/>
              <a:gd name="connsiteX8" fmla="*/ 344405 w 1925150"/>
              <a:gd name="connsiteY8" fmla="*/ 2995637 h 2995637"/>
              <a:gd name="connsiteX0" fmla="*/ 344405 w 1932129"/>
              <a:gd name="connsiteY0" fmla="*/ 3001292 h 3001292"/>
              <a:gd name="connsiteX1" fmla="*/ 622853 w 1932129"/>
              <a:gd name="connsiteY1" fmla="*/ 1711597 h 3001292"/>
              <a:gd name="connsiteX2" fmla="*/ 18008 w 1932129"/>
              <a:gd name="connsiteY2" fmla="*/ 604897 h 3001292"/>
              <a:gd name="connsiteX3" fmla="*/ 61203 w 1932129"/>
              <a:gd name="connsiteY3" fmla="*/ 563164 h 3001292"/>
              <a:gd name="connsiteX4" fmla="*/ 950881 w 1932129"/>
              <a:gd name="connsiteY4" fmla="*/ 1102404 h 3001292"/>
              <a:gd name="connsiteX5" fmla="*/ 1693265 w 1932129"/>
              <a:gd name="connsiteY5" fmla="*/ 26660 h 3001292"/>
              <a:gd name="connsiteX6" fmla="*/ 1923290 w 1932129"/>
              <a:gd name="connsiteY6" fmla="*/ 96419 h 3001292"/>
              <a:gd name="connsiteX7" fmla="*/ 1221859 w 1932129"/>
              <a:gd name="connsiteY7" fmla="*/ 3001292 h 3001292"/>
              <a:gd name="connsiteX8" fmla="*/ 344405 w 1932129"/>
              <a:gd name="connsiteY8" fmla="*/ 3001292 h 3001292"/>
              <a:gd name="connsiteX0" fmla="*/ 344405 w 1932476"/>
              <a:gd name="connsiteY0" fmla="*/ 3026311 h 3026311"/>
              <a:gd name="connsiteX1" fmla="*/ 622853 w 1932476"/>
              <a:gd name="connsiteY1" fmla="*/ 1736616 h 3026311"/>
              <a:gd name="connsiteX2" fmla="*/ 18008 w 1932476"/>
              <a:gd name="connsiteY2" fmla="*/ 629916 h 3026311"/>
              <a:gd name="connsiteX3" fmla="*/ 61203 w 1932476"/>
              <a:gd name="connsiteY3" fmla="*/ 588183 h 3026311"/>
              <a:gd name="connsiteX4" fmla="*/ 950881 w 1932476"/>
              <a:gd name="connsiteY4" fmla="*/ 1127423 h 3026311"/>
              <a:gd name="connsiteX5" fmla="*/ 1693265 w 1932476"/>
              <a:gd name="connsiteY5" fmla="*/ 51679 h 3026311"/>
              <a:gd name="connsiteX6" fmla="*/ 1923290 w 1932476"/>
              <a:gd name="connsiteY6" fmla="*/ 121438 h 3026311"/>
              <a:gd name="connsiteX7" fmla="*/ 1221859 w 1932476"/>
              <a:gd name="connsiteY7" fmla="*/ 3026311 h 3026311"/>
              <a:gd name="connsiteX8" fmla="*/ 344405 w 1932476"/>
              <a:gd name="connsiteY8" fmla="*/ 3026311 h 3026311"/>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221859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44405 w 1946230"/>
              <a:gd name="connsiteY0" fmla="*/ 3047363 h 3047363"/>
              <a:gd name="connsiteX1" fmla="*/ 622853 w 1946230"/>
              <a:gd name="connsiteY1" fmla="*/ 1757668 h 3047363"/>
              <a:gd name="connsiteX2" fmla="*/ 18008 w 1946230"/>
              <a:gd name="connsiteY2" fmla="*/ 650968 h 3047363"/>
              <a:gd name="connsiteX3" fmla="*/ 61203 w 1946230"/>
              <a:gd name="connsiteY3" fmla="*/ 609235 h 3047363"/>
              <a:gd name="connsiteX4" fmla="*/ 950881 w 1946230"/>
              <a:gd name="connsiteY4" fmla="*/ 1148475 h 3047363"/>
              <a:gd name="connsiteX5" fmla="*/ 1693265 w 1946230"/>
              <a:gd name="connsiteY5" fmla="*/ 72731 h 3047363"/>
              <a:gd name="connsiteX6" fmla="*/ 1923290 w 1946230"/>
              <a:gd name="connsiteY6" fmla="*/ 142490 h 3047363"/>
              <a:gd name="connsiteX7" fmla="*/ 1603373 w 1946230"/>
              <a:gd name="connsiteY7" fmla="*/ 3047363 h 3047363"/>
              <a:gd name="connsiteX8" fmla="*/ 344405 w 1946230"/>
              <a:gd name="connsiteY8" fmla="*/ 3047363 h 3047363"/>
              <a:gd name="connsiteX0" fmla="*/ 384023 w 1985848"/>
              <a:gd name="connsiteY0" fmla="*/ 3047363 h 3047363"/>
              <a:gd name="connsiteX1" fmla="*/ 662471 w 1985848"/>
              <a:gd name="connsiteY1" fmla="*/ 1757668 h 3047363"/>
              <a:gd name="connsiteX2" fmla="*/ 11378 w 1985848"/>
              <a:gd name="connsiteY2" fmla="*/ 723418 h 3047363"/>
              <a:gd name="connsiteX3" fmla="*/ 100821 w 1985848"/>
              <a:gd name="connsiteY3" fmla="*/ 609235 h 3047363"/>
              <a:gd name="connsiteX4" fmla="*/ 990499 w 1985848"/>
              <a:gd name="connsiteY4" fmla="*/ 1148475 h 3047363"/>
              <a:gd name="connsiteX5" fmla="*/ 1732883 w 1985848"/>
              <a:gd name="connsiteY5" fmla="*/ 72731 h 3047363"/>
              <a:gd name="connsiteX6" fmla="*/ 1962908 w 1985848"/>
              <a:gd name="connsiteY6" fmla="*/ 142490 h 3047363"/>
              <a:gd name="connsiteX7" fmla="*/ 1642991 w 1985848"/>
              <a:gd name="connsiteY7" fmla="*/ 3047363 h 3047363"/>
              <a:gd name="connsiteX8" fmla="*/ 384023 w 1985848"/>
              <a:gd name="connsiteY8" fmla="*/ 3047363 h 3047363"/>
              <a:gd name="connsiteX0" fmla="*/ 389577 w 1991402"/>
              <a:gd name="connsiteY0" fmla="*/ 3047363 h 3047363"/>
              <a:gd name="connsiteX1" fmla="*/ 668025 w 1991402"/>
              <a:gd name="connsiteY1" fmla="*/ 1757668 h 3047363"/>
              <a:gd name="connsiteX2" fmla="*/ 16932 w 1991402"/>
              <a:gd name="connsiteY2" fmla="*/ 723418 h 3047363"/>
              <a:gd name="connsiteX3" fmla="*/ 106375 w 1991402"/>
              <a:gd name="connsiteY3" fmla="*/ 609235 h 3047363"/>
              <a:gd name="connsiteX4" fmla="*/ 996053 w 1991402"/>
              <a:gd name="connsiteY4" fmla="*/ 1148475 h 3047363"/>
              <a:gd name="connsiteX5" fmla="*/ 1738437 w 1991402"/>
              <a:gd name="connsiteY5" fmla="*/ 72731 h 3047363"/>
              <a:gd name="connsiteX6" fmla="*/ 1968462 w 1991402"/>
              <a:gd name="connsiteY6" fmla="*/ 142490 h 3047363"/>
              <a:gd name="connsiteX7" fmla="*/ 1648545 w 1991402"/>
              <a:gd name="connsiteY7" fmla="*/ 3047363 h 3047363"/>
              <a:gd name="connsiteX8" fmla="*/ 389577 w 1991402"/>
              <a:gd name="connsiteY8" fmla="*/ 3047363 h 304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1402" h="3047363">
                <a:moveTo>
                  <a:pt x="389577" y="3047363"/>
                </a:moveTo>
                <a:cubicBezTo>
                  <a:pt x="607016" y="2697152"/>
                  <a:pt x="730132" y="2144992"/>
                  <a:pt x="668025" y="1757668"/>
                </a:cubicBezTo>
                <a:cubicBezTo>
                  <a:pt x="605918" y="1370344"/>
                  <a:pt x="81564" y="785447"/>
                  <a:pt x="16932" y="723418"/>
                </a:cubicBezTo>
                <a:cubicBezTo>
                  <a:pt x="-25288" y="676331"/>
                  <a:pt x="13995" y="540240"/>
                  <a:pt x="106375" y="609235"/>
                </a:cubicBezTo>
                <a:cubicBezTo>
                  <a:pt x="397954" y="886101"/>
                  <a:pt x="724043" y="1237892"/>
                  <a:pt x="996053" y="1148475"/>
                </a:cubicBezTo>
                <a:cubicBezTo>
                  <a:pt x="1268063" y="1059058"/>
                  <a:pt x="1634709" y="257633"/>
                  <a:pt x="1738437" y="72731"/>
                </a:cubicBezTo>
                <a:cubicBezTo>
                  <a:pt x="1786492" y="-41519"/>
                  <a:pt x="2073500" y="-23292"/>
                  <a:pt x="1968462" y="142490"/>
                </a:cubicBezTo>
                <a:cubicBezTo>
                  <a:pt x="1802412" y="471988"/>
                  <a:pt x="1010449" y="1596633"/>
                  <a:pt x="1648545" y="3047363"/>
                </a:cubicBezTo>
                <a:lnTo>
                  <a:pt x="389577" y="3047363"/>
                </a:lnTo>
                <a:close/>
              </a:path>
            </a:pathLst>
          </a:custGeom>
          <a:solidFill>
            <a:schemeClr val="tx1">
              <a:lumMod val="50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Rectangle 23"/>
          <p:cNvSpPr/>
          <p:nvPr/>
        </p:nvSpPr>
        <p:spPr>
          <a:xfrm>
            <a:off x="1676254" y="3186092"/>
            <a:ext cx="1828800" cy="1215717"/>
          </a:xfrm>
          <a:prstGeom prst="rect">
            <a:avLst/>
          </a:prstGeom>
        </p:spPr>
        <p:txBody>
          <a:bodyPr wrap="square" lIns="182880" rIns="182880" bIns="73152">
            <a:spAutoFit/>
          </a:bodyPr>
          <a:lstStyle/>
          <a:p>
            <a:pPr algn="ctr">
              <a:lnSpc>
                <a:spcPct val="89000"/>
              </a:lnSpc>
            </a:pPr>
            <a:r>
              <a:rPr lang="en-US" sz="2000" dirty="0">
                <a:solidFill>
                  <a:schemeClr val="bg1"/>
                </a:solidFill>
                <a:latin typeface="Calibri" panose="020F0502020204030204" pitchFamily="34" charset="0"/>
                <a:cs typeface="Calibri" panose="020F0502020204030204" pitchFamily="34" charset="0"/>
              </a:rPr>
              <a:t>First to use “Nut Butter” &amp; “Nut Butter Bars”</a:t>
            </a:r>
            <a:endParaRPr lang="en-US" sz="1050" dirty="0">
              <a:solidFill>
                <a:schemeClr val="bg1"/>
              </a:solidFill>
              <a:latin typeface="Calibri" panose="020F0502020204030204" pitchFamily="34" charset="0"/>
              <a:cs typeface="Calibri" panose="020F0502020204030204" pitchFamily="34" charset="0"/>
            </a:endParaRPr>
          </a:p>
        </p:txBody>
      </p:sp>
      <p:sp>
        <p:nvSpPr>
          <p:cNvPr id="25" name="Rectangle 24"/>
          <p:cNvSpPr/>
          <p:nvPr/>
        </p:nvSpPr>
        <p:spPr>
          <a:xfrm>
            <a:off x="3965646" y="3554891"/>
            <a:ext cx="2153244" cy="613117"/>
          </a:xfrm>
          <a:prstGeom prst="rect">
            <a:avLst/>
          </a:prstGeom>
        </p:spPr>
        <p:txBody>
          <a:bodyPr wrap="square" lIns="182880" rIns="182880" bIns="73152">
            <a:spAutoFit/>
          </a:bodyPr>
          <a:lstStyle/>
          <a:p>
            <a:pPr algn="ctr">
              <a:lnSpc>
                <a:spcPct val="89000"/>
              </a:lnSpc>
            </a:pPr>
            <a:r>
              <a:rPr lang="en-US" sz="1800" dirty="0">
                <a:solidFill>
                  <a:schemeClr val="bg1"/>
                </a:solidFill>
                <a:latin typeface="Calibri" panose="020F0502020204030204" pitchFamily="34" charset="0"/>
                <a:cs typeface="Calibri" panose="020F0502020204030204" pitchFamily="34" charset="0"/>
              </a:rPr>
              <a:t>41 New Recipes over 10 years</a:t>
            </a:r>
            <a:endParaRPr lang="en-US" sz="1000" dirty="0">
              <a:solidFill>
                <a:schemeClr val="bg1"/>
              </a:solidFill>
              <a:latin typeface="Calibri" panose="020F0502020204030204" pitchFamily="34" charset="0"/>
              <a:cs typeface="Calibri" panose="020F0502020204030204" pitchFamily="34" charset="0"/>
            </a:endParaRPr>
          </a:p>
        </p:txBody>
      </p:sp>
      <p:sp>
        <p:nvSpPr>
          <p:cNvPr id="26" name="Rectangle 25"/>
          <p:cNvSpPr/>
          <p:nvPr/>
        </p:nvSpPr>
        <p:spPr>
          <a:xfrm>
            <a:off x="6760462" y="2627940"/>
            <a:ext cx="1985654" cy="1489639"/>
          </a:xfrm>
          <a:prstGeom prst="rect">
            <a:avLst/>
          </a:prstGeom>
        </p:spPr>
        <p:txBody>
          <a:bodyPr wrap="square" lIns="182880" rIns="182880" bIns="73152">
            <a:spAutoFit/>
          </a:bodyPr>
          <a:lstStyle/>
          <a:p>
            <a:pPr algn="ctr">
              <a:lnSpc>
                <a:spcPct val="89000"/>
              </a:lnSpc>
            </a:pPr>
            <a:r>
              <a:rPr lang="en-US" sz="2000" dirty="0">
                <a:solidFill>
                  <a:schemeClr val="bg1"/>
                </a:solidFill>
                <a:latin typeface="Calibri" panose="020F0502020204030204" pitchFamily="34" charset="0"/>
                <a:cs typeface="Calibri" panose="020F0502020204030204" pitchFamily="34" charset="0"/>
              </a:rPr>
              <a:t>Named one of the 50 Most Influential Businesses by the WSJ</a:t>
            </a:r>
            <a:endParaRPr lang="en-US" sz="1050" dirty="0">
              <a:solidFill>
                <a:schemeClr val="bg1"/>
              </a:solidFill>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AEBF721C-23F7-C141-9419-8C7C65A34538}"/>
              </a:ext>
            </a:extLst>
          </p:cNvPr>
          <p:cNvSpPr/>
          <p:nvPr/>
        </p:nvSpPr>
        <p:spPr>
          <a:xfrm>
            <a:off x="5563437" y="4354429"/>
            <a:ext cx="1708679" cy="777521"/>
          </a:xfrm>
          <a:prstGeom prst="rect">
            <a:avLst/>
          </a:prstGeom>
        </p:spPr>
        <p:txBody>
          <a:bodyPr wrap="square" lIns="182880" rIns="182880" bIns="73152">
            <a:spAutoFit/>
          </a:bodyPr>
          <a:lstStyle/>
          <a:p>
            <a:pPr algn="ctr">
              <a:lnSpc>
                <a:spcPct val="89000"/>
              </a:lnSpc>
            </a:pPr>
            <a:r>
              <a:rPr lang="en-US" sz="1600" dirty="0">
                <a:solidFill>
                  <a:schemeClr val="bg1"/>
                </a:solidFill>
                <a:latin typeface="Calibri" panose="020F0502020204030204" pitchFamily="34" charset="0"/>
                <a:cs typeface="Calibri" panose="020F0502020204030204" pitchFamily="34" charset="0"/>
              </a:rPr>
              <a:t>Coffee        Roaster Collaborations</a:t>
            </a:r>
          </a:p>
        </p:txBody>
      </p:sp>
      <p:sp>
        <p:nvSpPr>
          <p:cNvPr id="8" name="TextBox 7">
            <a:extLst>
              <a:ext uri="{FF2B5EF4-FFF2-40B4-BE49-F238E27FC236}">
                <a16:creationId xmlns:a16="http://schemas.microsoft.com/office/drawing/2014/main" id="{5156153F-F88E-804C-A33B-3E861931E0BB}"/>
              </a:ext>
            </a:extLst>
          </p:cNvPr>
          <p:cNvSpPr txBox="1"/>
          <p:nvPr/>
        </p:nvSpPr>
        <p:spPr>
          <a:xfrm>
            <a:off x="3290006" y="4782354"/>
            <a:ext cx="1197956" cy="523220"/>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Membership Clubs</a:t>
            </a:r>
          </a:p>
        </p:txBody>
      </p:sp>
      <p:sp>
        <p:nvSpPr>
          <p:cNvPr id="11" name="TextBox 10">
            <a:extLst>
              <a:ext uri="{FF2B5EF4-FFF2-40B4-BE49-F238E27FC236}">
                <a16:creationId xmlns:a16="http://schemas.microsoft.com/office/drawing/2014/main" id="{29CF1ED8-ADD0-594D-81F3-C49104874923}"/>
              </a:ext>
            </a:extLst>
          </p:cNvPr>
          <p:cNvSpPr txBox="1"/>
          <p:nvPr/>
        </p:nvSpPr>
        <p:spPr>
          <a:xfrm>
            <a:off x="515528" y="4114057"/>
            <a:ext cx="1120612" cy="1077218"/>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cs typeface="Calibri" panose="020F0502020204030204" pitchFamily="34" charset="0"/>
              </a:rPr>
              <a:t>Featured  Jams: ABJ &amp; PBJ</a:t>
            </a:r>
          </a:p>
          <a:p>
            <a:pPr algn="ctr"/>
            <a:endParaRPr lang="en-US" sz="1600" dirty="0">
              <a:solidFill>
                <a:schemeClr val="bg1"/>
              </a:solidFill>
            </a:endParaRPr>
          </a:p>
        </p:txBody>
      </p:sp>
      <p:sp>
        <p:nvSpPr>
          <p:cNvPr id="34" name="Title 40">
            <a:extLst>
              <a:ext uri="{FF2B5EF4-FFF2-40B4-BE49-F238E27FC236}">
                <a16:creationId xmlns:a16="http://schemas.microsoft.com/office/drawing/2014/main" id="{E637D6E4-7430-7A4A-994B-5B88DEFADFD8}"/>
              </a:ext>
            </a:extLst>
          </p:cNvPr>
          <p:cNvSpPr>
            <a:spLocks noGrp="1"/>
          </p:cNvSpPr>
          <p:nvPr>
            <p:ph type="title"/>
          </p:nvPr>
        </p:nvSpPr>
        <p:spPr>
          <a:xfrm>
            <a:off x="0" y="6962"/>
            <a:ext cx="7886700" cy="1026326"/>
          </a:xfrm>
          <a:noFill/>
        </p:spPr>
        <p:txBody>
          <a:bodyPr/>
          <a:lstStyle/>
          <a:p>
            <a:r>
              <a:rPr lang="en-US" dirty="0"/>
              <a:t>   INNOVATION</a:t>
            </a:r>
          </a:p>
        </p:txBody>
      </p:sp>
      <p:sp>
        <p:nvSpPr>
          <p:cNvPr id="35" name="Rectangle 34">
            <a:extLst>
              <a:ext uri="{FF2B5EF4-FFF2-40B4-BE49-F238E27FC236}">
                <a16:creationId xmlns:a16="http://schemas.microsoft.com/office/drawing/2014/main" id="{2A10217A-DD29-8D4C-9FA1-8F1CEE0597B1}"/>
              </a:ext>
            </a:extLst>
          </p:cNvPr>
          <p:cNvSpPr/>
          <p:nvPr/>
        </p:nvSpPr>
        <p:spPr>
          <a:xfrm>
            <a:off x="0" y="6962"/>
            <a:ext cx="304408" cy="1221908"/>
          </a:xfrm>
          <a:prstGeom prst="rect">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89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53" presetClass="entr" presetSubtype="16"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22" presetClass="entr" presetSubtype="4" fill="hold" grpId="0" nodeType="withEffect">
                                  <p:stCondLst>
                                    <p:cond delay="30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22" presetClass="entr" presetSubtype="4" fill="hold" grpId="0" nodeType="withEffect">
                                  <p:stCondLst>
                                    <p:cond delay="60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22" presetClass="entr" presetSubtype="4" fill="hold" grpId="0" nodeType="withEffect">
                                  <p:stCondLst>
                                    <p:cond delay="9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10" presetClass="entr" presetSubtype="0" fill="hold" grpId="0" nodeType="withEffect">
                                  <p:stCondLst>
                                    <p:cond delay="9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22" presetClass="entr" presetSubtype="4" fill="hold" grpId="0" nodeType="withEffect">
                                  <p:stCondLst>
                                    <p:cond delay="120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10" presetClass="entr" presetSubtype="0" fill="hold" grpId="0" nodeType="withEffect">
                                  <p:stCondLst>
                                    <p:cond delay="12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22" presetClass="entr" presetSubtype="4"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2" grpId="0" animBg="1"/>
      <p:bldP spid="13" grpId="0" animBg="1"/>
      <p:bldP spid="9" grpId="0" animBg="1"/>
      <p:bldP spid="10" grpId="0" animBg="1"/>
      <p:bldP spid="5" grpId="0" animBg="1"/>
      <p:bldP spid="6" grpId="0" animBg="1"/>
      <p:bldP spid="15" grpId="0" animBg="1"/>
      <p:bldP spid="16"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239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051" y="438538"/>
            <a:ext cx="5032638" cy="6002060"/>
          </a:xfrm>
          <a:prstGeom prst="rect">
            <a:avLst/>
          </a:prstGeom>
          <a:solidFill>
            <a:schemeClr val="bg1">
              <a:alpha val="40000"/>
            </a:schemeClr>
          </a:solidFill>
          <a:ln w="6350" cap="flat" cmpd="sng" algn="ctr">
            <a:noFill/>
            <a:prstDash val="solid"/>
          </a:ln>
          <a:effectLst>
            <a:softEdge rad="0"/>
          </a:effectLst>
        </p:spPr>
      </p:sp>
      <p:sp>
        <p:nvSpPr>
          <p:cNvPr id="56" name="Rectangle 55">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713" y="650014"/>
            <a:ext cx="2525413"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picture containing text, bottle&#10;&#10;Description automatically generated">
            <a:extLst>
              <a:ext uri="{FF2B5EF4-FFF2-40B4-BE49-F238E27FC236}">
                <a16:creationId xmlns:a16="http://schemas.microsoft.com/office/drawing/2014/main" id="{70F0FA92-5B81-8C4E-954C-0F5D4FA8FA5F}"/>
              </a:ext>
            </a:extLst>
          </p:cNvPr>
          <p:cNvPicPr>
            <a:picLocks noChangeAspect="1"/>
          </p:cNvPicPr>
          <p:nvPr/>
        </p:nvPicPr>
        <p:blipFill>
          <a:blip r:embed="rId2"/>
          <a:stretch>
            <a:fillRect/>
          </a:stretch>
        </p:blipFill>
        <p:spPr>
          <a:xfrm>
            <a:off x="598845" y="1293073"/>
            <a:ext cx="2283522" cy="1980955"/>
          </a:xfrm>
          <a:prstGeom prst="rect">
            <a:avLst/>
          </a:prstGeom>
        </p:spPr>
      </p:pic>
      <p:sp>
        <p:nvSpPr>
          <p:cNvPr id="70" name="Rectangle 57">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4709" y="650014"/>
            <a:ext cx="2074319"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Picture 34" descr="A group of canned beverages&#10;&#10;Description automatically generated with low confidence">
            <a:extLst>
              <a:ext uri="{FF2B5EF4-FFF2-40B4-BE49-F238E27FC236}">
                <a16:creationId xmlns:a16="http://schemas.microsoft.com/office/drawing/2014/main" id="{11AC9832-964E-A04F-83B5-6AA0E59D0FB6}"/>
              </a:ext>
            </a:extLst>
          </p:cNvPr>
          <p:cNvPicPr>
            <a:picLocks noChangeAspect="1"/>
          </p:cNvPicPr>
          <p:nvPr/>
        </p:nvPicPr>
        <p:blipFill rotWithShape="1">
          <a:blip r:embed="rId3"/>
          <a:srcRect l="5824" t="5877" r="8631" b="3934"/>
          <a:stretch/>
        </p:blipFill>
        <p:spPr>
          <a:xfrm>
            <a:off x="3242622" y="986868"/>
            <a:ext cx="1825754" cy="1460603"/>
          </a:xfrm>
          <a:prstGeom prst="rect">
            <a:avLst/>
          </a:prstGeom>
        </p:spPr>
      </p:pic>
      <p:sp>
        <p:nvSpPr>
          <p:cNvPr id="71" name="Rectangle 59">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713" y="4088215"/>
            <a:ext cx="2525413"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descr="A picture containing text&#10;&#10;Description automatically generated">
            <a:extLst>
              <a:ext uri="{FF2B5EF4-FFF2-40B4-BE49-F238E27FC236}">
                <a16:creationId xmlns:a16="http://schemas.microsoft.com/office/drawing/2014/main" id="{B45539C7-E07C-CA4F-B758-014136745B83}"/>
              </a:ext>
            </a:extLst>
          </p:cNvPr>
          <p:cNvPicPr>
            <a:picLocks noChangeAspect="1"/>
          </p:cNvPicPr>
          <p:nvPr/>
        </p:nvPicPr>
        <p:blipFill rotWithShape="1">
          <a:blip r:embed="rId4"/>
          <a:srcRect l="4539" t="11888" r="3394" b="13763"/>
          <a:stretch/>
        </p:blipFill>
        <p:spPr>
          <a:xfrm>
            <a:off x="468644" y="4475731"/>
            <a:ext cx="2525413" cy="1370113"/>
          </a:xfrm>
          <a:prstGeom prst="rect">
            <a:avLst/>
          </a:prstGeom>
        </p:spPr>
      </p:pic>
      <p:sp>
        <p:nvSpPr>
          <p:cNvPr id="62" name="Rectangle 61">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4709" y="2947051"/>
            <a:ext cx="2074319"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Picture 36" descr="A group of jars&#10;&#10;Description automatically generated with low confidence">
            <a:extLst>
              <a:ext uri="{FF2B5EF4-FFF2-40B4-BE49-F238E27FC236}">
                <a16:creationId xmlns:a16="http://schemas.microsoft.com/office/drawing/2014/main" id="{AA1CB852-3EA5-1746-B40C-03397C7C4125}"/>
              </a:ext>
            </a:extLst>
          </p:cNvPr>
          <p:cNvPicPr>
            <a:picLocks noChangeAspect="1"/>
          </p:cNvPicPr>
          <p:nvPr/>
        </p:nvPicPr>
        <p:blipFill>
          <a:blip r:embed="rId5"/>
          <a:stretch>
            <a:fillRect/>
          </a:stretch>
        </p:blipFill>
        <p:spPr>
          <a:xfrm>
            <a:off x="3242622" y="3661742"/>
            <a:ext cx="1825754" cy="1825754"/>
          </a:xfrm>
          <a:prstGeom prst="rect">
            <a:avLst/>
          </a:prstGeom>
        </p:spPr>
      </p:pic>
      <p:sp>
        <p:nvSpPr>
          <p:cNvPr id="10" name="TextBox 9">
            <a:extLst>
              <a:ext uri="{FF2B5EF4-FFF2-40B4-BE49-F238E27FC236}">
                <a16:creationId xmlns:a16="http://schemas.microsoft.com/office/drawing/2014/main" id="{9C461857-E656-DF40-92B7-65E66EFD18BB}"/>
              </a:ext>
            </a:extLst>
          </p:cNvPr>
          <p:cNvSpPr txBox="1"/>
          <p:nvPr/>
        </p:nvSpPr>
        <p:spPr>
          <a:xfrm>
            <a:off x="6011246" y="2623457"/>
            <a:ext cx="2799184" cy="3589615"/>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sz="1600" kern="1200" dirty="0">
              <a:solidFill>
                <a:schemeClr val="tx1"/>
              </a:solidFill>
              <a:latin typeface="Calibri" panose="020F0502020204030204" pitchFamily="34" charset="0"/>
              <a:ea typeface="+mn-ea"/>
              <a:cs typeface="Calibri" panose="020F0502020204030204" pitchFamily="34" charset="0"/>
            </a:endParaRPr>
          </a:p>
          <a:p>
            <a:pPr marL="233363" indent="-285750">
              <a:lnSpc>
                <a:spcPct val="90000"/>
              </a:lnSpc>
              <a:spcAft>
                <a:spcPts val="900"/>
              </a:spcAft>
              <a:buClr>
                <a:schemeClr val="tx1"/>
              </a:buClr>
              <a:buFont typeface="Wingdings" pitchFamily="2" charset="2"/>
              <a:buChar char="§"/>
            </a:pPr>
            <a:r>
              <a:rPr lang="en-US" sz="1600" kern="1200" dirty="0">
                <a:solidFill>
                  <a:schemeClr val="tx1"/>
                </a:solidFill>
                <a:latin typeface="Calibri" panose="020F0502020204030204" pitchFamily="34" charset="0"/>
                <a:ea typeface="+mn-ea"/>
                <a:cs typeface="Calibri" panose="020F0502020204030204" pitchFamily="34" charset="0"/>
              </a:rPr>
              <a:t>14 Nut Butters</a:t>
            </a:r>
          </a:p>
          <a:p>
            <a:pPr marL="233363" indent="-285750">
              <a:lnSpc>
                <a:spcPct val="90000"/>
              </a:lnSpc>
              <a:spcAft>
                <a:spcPts val="900"/>
              </a:spcAft>
              <a:buClr>
                <a:schemeClr val="tx1"/>
              </a:buClr>
              <a:buFont typeface="Wingdings" pitchFamily="2" charset="2"/>
              <a:buChar char="§"/>
            </a:pPr>
            <a:r>
              <a:rPr lang="en-US" sz="1600" kern="1200" dirty="0">
                <a:solidFill>
                  <a:schemeClr val="tx1"/>
                </a:solidFill>
                <a:latin typeface="Calibri" panose="020F0502020204030204" pitchFamily="34" charset="0"/>
                <a:ea typeface="+mn-ea"/>
                <a:cs typeface="Calibri" panose="020F0502020204030204" pitchFamily="34" charset="0"/>
              </a:rPr>
              <a:t>6 Nut Butter Bars</a:t>
            </a:r>
          </a:p>
          <a:p>
            <a:pPr marL="233363" indent="-285750">
              <a:lnSpc>
                <a:spcPct val="90000"/>
              </a:lnSpc>
              <a:spcAft>
                <a:spcPts val="900"/>
              </a:spcAft>
              <a:buClr>
                <a:schemeClr val="tx1"/>
              </a:buClr>
              <a:buFont typeface="Wingdings" pitchFamily="2" charset="2"/>
              <a:buChar char="§"/>
            </a:pPr>
            <a:r>
              <a:rPr lang="en-US" sz="1600" kern="1200" dirty="0">
                <a:solidFill>
                  <a:schemeClr val="tx1"/>
                </a:solidFill>
                <a:latin typeface="Calibri" panose="020F0502020204030204" pitchFamily="34" charset="0"/>
                <a:ea typeface="+mn-ea"/>
                <a:cs typeface="Calibri" panose="020F0502020204030204" pitchFamily="34" charset="0"/>
              </a:rPr>
              <a:t>3 Wag Butters for Dogs</a:t>
            </a:r>
          </a:p>
          <a:p>
            <a:pPr marL="288925" indent="-282575">
              <a:lnSpc>
                <a:spcPct val="90000"/>
              </a:lnSpc>
              <a:spcAft>
                <a:spcPts val="900"/>
              </a:spcAft>
              <a:buClr>
                <a:schemeClr val="tx1"/>
              </a:buClr>
              <a:buFont typeface="Wingdings" pitchFamily="2" charset="2"/>
              <a:buChar char="§"/>
            </a:pPr>
            <a:r>
              <a:rPr lang="en-US" sz="1600" kern="1200" dirty="0">
                <a:solidFill>
                  <a:schemeClr val="tx1"/>
                </a:solidFill>
                <a:latin typeface="Calibri" panose="020F0502020204030204" pitchFamily="34" charset="0"/>
                <a:ea typeface="+mn-ea"/>
                <a:cs typeface="Calibri" panose="020F0502020204030204" pitchFamily="34" charset="0"/>
              </a:rPr>
              <a:t>Quarterly Limited Batch</a:t>
            </a:r>
          </a:p>
          <a:p>
            <a:pPr marL="288925" indent="-282575">
              <a:lnSpc>
                <a:spcPct val="90000"/>
              </a:lnSpc>
              <a:spcAft>
                <a:spcPts val="900"/>
              </a:spcAft>
              <a:buClr>
                <a:schemeClr val="tx1"/>
              </a:buClr>
              <a:buFont typeface="Wingdings" pitchFamily="2" charset="2"/>
              <a:buChar char="§"/>
            </a:pPr>
            <a:r>
              <a:rPr lang="en-US" sz="1600" kern="1200" dirty="0">
                <a:solidFill>
                  <a:schemeClr val="tx1"/>
                </a:solidFill>
                <a:latin typeface="Calibri" panose="020F0502020204030204" pitchFamily="34" charset="0"/>
                <a:ea typeface="+mn-ea"/>
                <a:cs typeface="Calibri" panose="020F0502020204030204" pitchFamily="34" charset="0"/>
              </a:rPr>
              <a:t>R&amp;D Member Batches</a:t>
            </a:r>
          </a:p>
          <a:p>
            <a:pPr marL="233363" indent="-285750">
              <a:lnSpc>
                <a:spcPct val="90000"/>
              </a:lnSpc>
              <a:spcAft>
                <a:spcPts val="600"/>
              </a:spcAft>
              <a:buClr>
                <a:schemeClr val="tx1"/>
              </a:buClr>
              <a:buFont typeface="Wingdings" pitchFamily="2" charset="2"/>
              <a:buChar char="§"/>
            </a:pPr>
            <a:r>
              <a:rPr lang="en-US" sz="1600" kern="1200" dirty="0">
                <a:solidFill>
                  <a:schemeClr val="tx1"/>
                </a:solidFill>
                <a:latin typeface="Calibri" panose="020F0502020204030204" pitchFamily="34" charset="0"/>
                <a:ea typeface="+mn-ea"/>
                <a:cs typeface="Calibri" panose="020F0502020204030204" pitchFamily="34" charset="0"/>
              </a:rPr>
              <a:t>Gift Sets</a:t>
            </a:r>
          </a:p>
          <a:p>
            <a:pPr marL="574675" lvl="3" indent="-285750">
              <a:lnSpc>
                <a:spcPct val="90000"/>
              </a:lnSpc>
              <a:spcAft>
                <a:spcPts val="600"/>
              </a:spcAft>
              <a:buClr>
                <a:schemeClr val="tx1"/>
              </a:buClr>
              <a:buFont typeface="Wingdings" pitchFamily="2" charset="2"/>
              <a:buChar char="ü"/>
            </a:pPr>
            <a:r>
              <a:rPr lang="en-US" sz="1600" kern="1200" dirty="0">
                <a:solidFill>
                  <a:schemeClr val="tx1"/>
                </a:solidFill>
                <a:latin typeface="Calibri" panose="020F0502020204030204" pitchFamily="34" charset="0"/>
                <a:ea typeface="+mn-ea"/>
                <a:cs typeface="Calibri" panose="020F0502020204030204" pitchFamily="34" charset="0"/>
              </a:rPr>
              <a:t>3oz</a:t>
            </a:r>
          </a:p>
          <a:p>
            <a:pPr marL="574675" lvl="3" indent="-285750">
              <a:lnSpc>
                <a:spcPct val="90000"/>
              </a:lnSpc>
              <a:spcAft>
                <a:spcPts val="600"/>
              </a:spcAft>
              <a:buClr>
                <a:schemeClr val="tx1"/>
              </a:buClr>
              <a:buFont typeface="Wingdings" pitchFamily="2" charset="2"/>
              <a:buChar char="ü"/>
            </a:pPr>
            <a:r>
              <a:rPr lang="en-US" sz="1600" kern="1200" dirty="0">
                <a:solidFill>
                  <a:schemeClr val="tx1"/>
                </a:solidFill>
                <a:latin typeface="Calibri" panose="020F0502020204030204" pitchFamily="34" charset="0"/>
                <a:ea typeface="+mn-ea"/>
                <a:cs typeface="Calibri" panose="020F0502020204030204" pitchFamily="34" charset="0"/>
              </a:rPr>
              <a:t>13oz</a:t>
            </a:r>
          </a:p>
          <a:p>
            <a:pPr marL="574675" lvl="3" indent="-285750">
              <a:lnSpc>
                <a:spcPct val="90000"/>
              </a:lnSpc>
              <a:spcAft>
                <a:spcPts val="600"/>
              </a:spcAft>
              <a:buClr>
                <a:schemeClr val="tx1"/>
              </a:buClr>
              <a:buFont typeface="Wingdings" pitchFamily="2" charset="2"/>
              <a:buChar char="ü"/>
            </a:pPr>
            <a:r>
              <a:rPr lang="en-US" sz="1600" kern="1200" dirty="0">
                <a:solidFill>
                  <a:schemeClr val="tx1"/>
                </a:solidFill>
                <a:latin typeface="Calibri" panose="020F0502020204030204" pitchFamily="34" charset="0"/>
                <a:ea typeface="+mn-ea"/>
                <a:cs typeface="Calibri" panose="020F0502020204030204" pitchFamily="34" charset="0"/>
              </a:rPr>
              <a:t>Bar Variety Packs</a:t>
            </a:r>
          </a:p>
          <a:p>
            <a:pPr marL="574675" lvl="3" indent="-285750">
              <a:lnSpc>
                <a:spcPct val="90000"/>
              </a:lnSpc>
              <a:spcAft>
                <a:spcPts val="600"/>
              </a:spcAft>
              <a:buClr>
                <a:schemeClr val="tx1"/>
              </a:buClr>
              <a:buFont typeface="Wingdings" pitchFamily="2" charset="2"/>
              <a:buChar char="ü"/>
            </a:pPr>
            <a:r>
              <a:rPr lang="en-US" sz="1600" kern="1200" dirty="0">
                <a:solidFill>
                  <a:schemeClr val="tx1"/>
                </a:solidFill>
                <a:latin typeface="Calibri" panose="020F0502020204030204" pitchFamily="34" charset="0"/>
                <a:ea typeface="+mn-ea"/>
                <a:cs typeface="Calibri" panose="020F0502020204030204" pitchFamily="34" charset="0"/>
              </a:rPr>
              <a:t>Bundles with like-minded companies</a:t>
            </a:r>
          </a:p>
        </p:txBody>
      </p:sp>
      <p:sp>
        <p:nvSpPr>
          <p:cNvPr id="11" name="TextBox 10">
            <a:extLst>
              <a:ext uri="{FF2B5EF4-FFF2-40B4-BE49-F238E27FC236}">
                <a16:creationId xmlns:a16="http://schemas.microsoft.com/office/drawing/2014/main" id="{6B3D8647-C246-2B48-9460-AF1B373CFD4E}"/>
              </a:ext>
            </a:extLst>
          </p:cNvPr>
          <p:cNvSpPr txBox="1"/>
          <p:nvPr/>
        </p:nvSpPr>
        <p:spPr>
          <a:xfrm>
            <a:off x="6077854" y="489809"/>
            <a:ext cx="2541606" cy="2019014"/>
          </a:xfrm>
          <a:prstGeom prst="rect">
            <a:avLst/>
          </a:prstGeom>
          <a:noFill/>
        </p:spPr>
        <p:txBody>
          <a:bodyPr wrap="square" rtlCol="0">
            <a:spAutoFit/>
          </a:bodyPr>
          <a:lstStyle/>
          <a:p>
            <a:pPr>
              <a:lnSpc>
                <a:spcPct val="90000"/>
              </a:lnSpc>
              <a:spcAft>
                <a:spcPts val="600"/>
              </a:spcAft>
            </a:pPr>
            <a:r>
              <a:rPr lang="en-US" sz="3200" kern="1200" dirty="0">
                <a:solidFill>
                  <a:schemeClr val="tx1"/>
                </a:solidFill>
                <a:latin typeface="Calibri" panose="020F0502020204030204" pitchFamily="34" charset="0"/>
                <a:cs typeface="Calibri" panose="020F0502020204030204" pitchFamily="34" charset="0"/>
              </a:rPr>
              <a:t>2021 </a:t>
            </a:r>
          </a:p>
          <a:p>
            <a:pPr>
              <a:lnSpc>
                <a:spcPct val="90000"/>
              </a:lnSpc>
              <a:spcAft>
                <a:spcPts val="600"/>
              </a:spcAft>
            </a:pPr>
            <a:r>
              <a:rPr lang="en-US" sz="3200" kern="1200" dirty="0">
                <a:solidFill>
                  <a:schemeClr val="tx1"/>
                </a:solidFill>
                <a:latin typeface="Calibri" panose="020F0502020204030204" pitchFamily="34" charset="0"/>
                <a:cs typeface="Calibri" panose="020F0502020204030204" pitchFamily="34" charset="0"/>
              </a:rPr>
              <a:t>Big Spoon Roasters </a:t>
            </a:r>
          </a:p>
          <a:p>
            <a:pPr>
              <a:lnSpc>
                <a:spcPct val="90000"/>
              </a:lnSpc>
              <a:spcAft>
                <a:spcPts val="600"/>
              </a:spcAft>
            </a:pPr>
            <a:r>
              <a:rPr lang="en-US" sz="3200" kern="1200" dirty="0">
                <a:solidFill>
                  <a:schemeClr val="tx1"/>
                </a:solidFill>
                <a:latin typeface="Calibri" panose="020F0502020204030204" pitchFamily="34" charset="0"/>
                <a:cs typeface="Calibri" panose="020F0502020204030204" pitchFamily="34" charset="0"/>
              </a:rPr>
              <a:t>Product Line</a:t>
            </a:r>
          </a:p>
        </p:txBody>
      </p:sp>
    </p:spTree>
    <p:extLst>
      <p:ext uri="{BB962C8B-B14F-4D97-AF65-F5344CB8AC3E}">
        <p14:creationId xmlns:p14="http://schemas.microsoft.com/office/powerpoint/2010/main" val="138143619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1D1C6B47B5D04E8960F38CFC251DB8" ma:contentTypeVersion="13" ma:contentTypeDescription="Create a new document." ma:contentTypeScope="" ma:versionID="bc1e56e16d26465f4415500add22907e">
  <xsd:schema xmlns:xsd="http://www.w3.org/2001/XMLSchema" xmlns:xs="http://www.w3.org/2001/XMLSchema" xmlns:p="http://schemas.microsoft.com/office/2006/metadata/properties" xmlns:ns2="0ab4beab-a970-48b0-ae17-9259fd19a2c6" xmlns:ns3="fe85cea7-e1f7-4558-8e37-7a24fba16eba" targetNamespace="http://schemas.microsoft.com/office/2006/metadata/properties" ma:root="true" ma:fieldsID="ecc5ac6aeb06ea7410cc514b14d51347" ns2:_="" ns3:_="">
    <xsd:import namespace="0ab4beab-a970-48b0-ae17-9259fd19a2c6"/>
    <xsd:import namespace="fe85cea7-e1f7-4558-8e37-7a24fba16e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b4beab-a970-48b0-ae17-9259fd19a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85cea7-e1f7-4558-8e37-7a24fba16e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e85cea7-e1f7-4558-8e37-7a24fba16eba">
      <UserInfo>
        <DisplayName>orders</DisplayName>
        <AccountId>15</AccountId>
        <AccountType/>
      </UserInfo>
      <UserInfo>
        <DisplayName>Elise Holsonback</DisplayName>
        <AccountId>254</AccountId>
        <AccountType/>
      </UserInfo>
    </SharedWithUsers>
  </documentManagement>
</p:properties>
</file>

<file path=customXml/itemProps1.xml><?xml version="1.0" encoding="utf-8"?>
<ds:datastoreItem xmlns:ds="http://schemas.openxmlformats.org/officeDocument/2006/customXml" ds:itemID="{6F0BEB8F-CE89-413D-8842-B92FF56B0D78}">
  <ds:schemaRefs>
    <ds:schemaRef ds:uri="http://schemas.microsoft.com/sharepoint/v3/contenttype/forms"/>
  </ds:schemaRefs>
</ds:datastoreItem>
</file>

<file path=customXml/itemProps2.xml><?xml version="1.0" encoding="utf-8"?>
<ds:datastoreItem xmlns:ds="http://schemas.openxmlformats.org/officeDocument/2006/customXml" ds:itemID="{1CA2983B-459C-44F7-82F0-72E70B37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b4beab-a970-48b0-ae17-9259fd19a2c6"/>
    <ds:schemaRef ds:uri="fe85cea7-e1f7-4558-8e37-7a24fba16e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E9DEB9-4F0A-4AC0-A8CD-1300AF483FE6}">
  <ds:schemaRefs>
    <ds:schemaRef ds:uri="http://purl.org/dc/elements/1.1/"/>
    <ds:schemaRef ds:uri="0ab4beab-a970-48b0-ae17-9259fd19a2c6"/>
    <ds:schemaRef ds:uri="http://schemas.microsoft.com/office/2006/documentManagement/types"/>
    <ds:schemaRef ds:uri="http://schemas.microsoft.com/office/infopath/2007/PartnerControls"/>
    <ds:schemaRef ds:uri="fe85cea7-e1f7-4558-8e37-7a24fba16eba"/>
    <ds:schemaRef ds:uri="http://schemas.openxmlformats.org/package/2006/metadata/core-properties"/>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290</TotalTime>
  <Words>317</Words>
  <Application>Microsoft Office PowerPoint</Application>
  <PresentationFormat>On-screen Show (4:3)</PresentationFormat>
  <Paragraphs>63</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   MILESTONES</vt:lpstr>
      <vt:lpstr>PowerPoint Presentation</vt:lpstr>
      <vt:lpstr>PowerPoint Presentation</vt:lpstr>
      <vt:lpstr>PowerPoint Presentation</vt:lpstr>
      <vt:lpstr> 2018-2020 REVENUE GROWTH</vt:lpstr>
      <vt:lpstr>   INNOVATION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Megan Overbay</cp:lastModifiedBy>
  <cp:revision>94</cp:revision>
  <dcterms:created xsi:type="dcterms:W3CDTF">2019-11-21T19:11:46Z</dcterms:created>
  <dcterms:modified xsi:type="dcterms:W3CDTF">2021-07-23T13:23:41Z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0x010100541D1C6B47B5D04E8960F38CFC251DB8</vt:lpwstr>
  </property>
  <property fmtid="{D5CDD505-2E9C-101B-9397-08002B2CF9AE}" pid="3" name="Order">
    <vt:r8>25600</vt:r8>
  </property>
</Properties>
</file>